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893C60-3673-4A4F-A0B9-BF1CA5708188}" v="5" dt="2024-01-16T12:14:01.2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68" y="2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09186D-CDCF-4F89-BFC7-E406DC8D9A8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03302FD-D77A-44CD-8EEB-A74C47856A0D}">
      <dgm:prSet/>
      <dgm:spPr/>
      <dgm:t>
        <a:bodyPr/>
        <a:lstStyle/>
        <a:p>
          <a:r>
            <a:rPr lang="is-IS"/>
            <a:t>Við starfsgreiningu fer af stað ákveðið ferli.</a:t>
          </a:r>
          <a:endParaRPr lang="en-US"/>
        </a:p>
      </dgm:t>
    </dgm:pt>
    <dgm:pt modelId="{677CF010-6E48-46C1-98A1-F2FBBB023E98}" type="parTrans" cxnId="{CB2DF482-44F6-4D47-BFF9-1D8F1382BD32}">
      <dgm:prSet/>
      <dgm:spPr/>
      <dgm:t>
        <a:bodyPr/>
        <a:lstStyle/>
        <a:p>
          <a:endParaRPr lang="en-US"/>
        </a:p>
      </dgm:t>
    </dgm:pt>
    <dgm:pt modelId="{D14E05B2-DB8D-48AE-ABB3-24E12921C512}" type="sibTrans" cxnId="{CB2DF482-44F6-4D47-BFF9-1D8F1382BD32}">
      <dgm:prSet/>
      <dgm:spPr/>
      <dgm:t>
        <a:bodyPr/>
        <a:lstStyle/>
        <a:p>
          <a:endParaRPr lang="en-US"/>
        </a:p>
      </dgm:t>
    </dgm:pt>
    <dgm:pt modelId="{38A7D28D-9969-462A-B7BC-CA8472262240}">
      <dgm:prSet/>
      <dgm:spPr/>
      <dgm:t>
        <a:bodyPr/>
        <a:lstStyle/>
        <a:p>
          <a:r>
            <a:rPr lang="is-IS"/>
            <a:t>Upplýsingum um starf er safnað saman:</a:t>
          </a:r>
          <a:endParaRPr lang="en-US"/>
        </a:p>
      </dgm:t>
    </dgm:pt>
    <dgm:pt modelId="{7FB372CD-2988-4405-B8F1-C02D3DE4EEA2}" type="parTrans" cxnId="{BD04CA5D-1C67-4447-8920-889D18A51F46}">
      <dgm:prSet/>
      <dgm:spPr/>
      <dgm:t>
        <a:bodyPr/>
        <a:lstStyle/>
        <a:p>
          <a:endParaRPr lang="en-US"/>
        </a:p>
      </dgm:t>
    </dgm:pt>
    <dgm:pt modelId="{4F0C24A3-0165-4745-A623-BB6B3B1AE5AA}" type="sibTrans" cxnId="{BD04CA5D-1C67-4447-8920-889D18A51F46}">
      <dgm:prSet/>
      <dgm:spPr/>
      <dgm:t>
        <a:bodyPr/>
        <a:lstStyle/>
        <a:p>
          <a:endParaRPr lang="en-US"/>
        </a:p>
      </dgm:t>
    </dgm:pt>
    <dgm:pt modelId="{F832CEA4-5840-4C4F-9F9A-278B51834750}">
      <dgm:prSet/>
      <dgm:spPr/>
      <dgm:t>
        <a:bodyPr/>
        <a:lstStyle/>
        <a:p>
          <a:r>
            <a:rPr lang="is-IS"/>
            <a:t>Um verkefni og skyldur starfsmanna</a:t>
          </a:r>
          <a:endParaRPr lang="en-US"/>
        </a:p>
      </dgm:t>
    </dgm:pt>
    <dgm:pt modelId="{450FDA0B-A39C-4CF5-8FB1-923B15BE81B0}" type="parTrans" cxnId="{9C69D064-6790-4089-922B-BE51016A96DE}">
      <dgm:prSet/>
      <dgm:spPr/>
      <dgm:t>
        <a:bodyPr/>
        <a:lstStyle/>
        <a:p>
          <a:endParaRPr lang="en-US"/>
        </a:p>
      </dgm:t>
    </dgm:pt>
    <dgm:pt modelId="{96DFE032-68C0-40F9-B0C2-43F22AC1514A}" type="sibTrans" cxnId="{9C69D064-6790-4089-922B-BE51016A96DE}">
      <dgm:prSet/>
      <dgm:spPr/>
      <dgm:t>
        <a:bodyPr/>
        <a:lstStyle/>
        <a:p>
          <a:endParaRPr lang="en-US"/>
        </a:p>
      </dgm:t>
    </dgm:pt>
    <dgm:pt modelId="{AFE862C6-9BB0-4BFE-B639-7F18ACAF81FD}">
      <dgm:prSet/>
      <dgm:spPr/>
      <dgm:t>
        <a:bodyPr/>
        <a:lstStyle/>
        <a:p>
          <a:r>
            <a:rPr lang="is-IS"/>
            <a:t>Ábyrgð við að gegna ákveðnu starfi</a:t>
          </a:r>
          <a:endParaRPr lang="en-US"/>
        </a:p>
      </dgm:t>
    </dgm:pt>
    <dgm:pt modelId="{AABFA43F-289E-4561-949D-72368A854793}" type="parTrans" cxnId="{4CF743A7-CE8B-4ACD-91D3-CEF6E817284E}">
      <dgm:prSet/>
      <dgm:spPr/>
      <dgm:t>
        <a:bodyPr/>
        <a:lstStyle/>
        <a:p>
          <a:endParaRPr lang="en-US"/>
        </a:p>
      </dgm:t>
    </dgm:pt>
    <dgm:pt modelId="{9811F4D4-B192-4EC7-9811-2BB15155B98D}" type="sibTrans" cxnId="{4CF743A7-CE8B-4ACD-91D3-CEF6E817284E}">
      <dgm:prSet/>
      <dgm:spPr/>
      <dgm:t>
        <a:bodyPr/>
        <a:lstStyle/>
        <a:p>
          <a:endParaRPr lang="en-US"/>
        </a:p>
      </dgm:t>
    </dgm:pt>
    <dgm:pt modelId="{B6421CED-850E-462D-A321-0068997008C4}">
      <dgm:prSet/>
      <dgm:spPr/>
      <dgm:t>
        <a:bodyPr/>
        <a:lstStyle/>
        <a:p>
          <a:r>
            <a:rPr lang="is-IS"/>
            <a:t>Hvernig eru störf unnin?</a:t>
          </a:r>
          <a:endParaRPr lang="en-US"/>
        </a:p>
      </dgm:t>
    </dgm:pt>
    <dgm:pt modelId="{4EF09FD9-4436-422B-82D6-3F58575426BE}" type="parTrans" cxnId="{92B9B365-020B-4E14-A3EB-D76732F372E1}">
      <dgm:prSet/>
      <dgm:spPr/>
      <dgm:t>
        <a:bodyPr/>
        <a:lstStyle/>
        <a:p>
          <a:endParaRPr lang="en-US"/>
        </a:p>
      </dgm:t>
    </dgm:pt>
    <dgm:pt modelId="{B7181FA2-4753-4F05-B473-BDE0BF0F44B6}" type="sibTrans" cxnId="{92B9B365-020B-4E14-A3EB-D76732F372E1}">
      <dgm:prSet/>
      <dgm:spPr/>
      <dgm:t>
        <a:bodyPr/>
        <a:lstStyle/>
        <a:p>
          <a:endParaRPr lang="en-US"/>
        </a:p>
      </dgm:t>
    </dgm:pt>
    <dgm:pt modelId="{AD16D1BB-952C-4897-B290-784516CAED9C}">
      <dgm:prSet/>
      <dgm:spPr/>
      <dgm:t>
        <a:bodyPr/>
        <a:lstStyle/>
        <a:p>
          <a:r>
            <a:rPr lang="is-IS"/>
            <a:t>Hvaða verkþættir felast í störfunum?</a:t>
          </a:r>
          <a:endParaRPr lang="en-US"/>
        </a:p>
      </dgm:t>
    </dgm:pt>
    <dgm:pt modelId="{D1A7A232-1BDB-423B-8171-41629A71992A}" type="parTrans" cxnId="{DFD1E63A-2DBF-4FF6-A48D-94E20106E218}">
      <dgm:prSet/>
      <dgm:spPr/>
      <dgm:t>
        <a:bodyPr/>
        <a:lstStyle/>
        <a:p>
          <a:endParaRPr lang="en-US"/>
        </a:p>
      </dgm:t>
    </dgm:pt>
    <dgm:pt modelId="{0DD94767-1277-4882-9875-9197079BB0DF}" type="sibTrans" cxnId="{DFD1E63A-2DBF-4FF6-A48D-94E20106E218}">
      <dgm:prSet/>
      <dgm:spPr/>
      <dgm:t>
        <a:bodyPr/>
        <a:lstStyle/>
        <a:p>
          <a:endParaRPr lang="en-US"/>
        </a:p>
      </dgm:t>
    </dgm:pt>
    <dgm:pt modelId="{DD033D51-4A73-4712-8529-E30C50844193}">
      <dgm:prSet/>
      <dgm:spPr/>
      <dgm:t>
        <a:bodyPr/>
        <a:lstStyle/>
        <a:p>
          <a:r>
            <a:rPr lang="is-IS"/>
            <a:t>Hvernig er umhverfið sem starfið fer fram í?</a:t>
          </a:r>
          <a:endParaRPr lang="en-US"/>
        </a:p>
      </dgm:t>
    </dgm:pt>
    <dgm:pt modelId="{2C769B57-B360-469B-9A79-B33FAA6BCAC8}" type="parTrans" cxnId="{58D22815-18B6-4B0D-B440-1AC8330EEB37}">
      <dgm:prSet/>
      <dgm:spPr/>
      <dgm:t>
        <a:bodyPr/>
        <a:lstStyle/>
        <a:p>
          <a:endParaRPr lang="en-US"/>
        </a:p>
      </dgm:t>
    </dgm:pt>
    <dgm:pt modelId="{233805D2-4CAF-41AB-9F51-AD1EBB3DE86F}" type="sibTrans" cxnId="{58D22815-18B6-4B0D-B440-1AC8330EEB37}">
      <dgm:prSet/>
      <dgm:spPr/>
      <dgm:t>
        <a:bodyPr/>
        <a:lstStyle/>
        <a:p>
          <a:endParaRPr lang="en-US"/>
        </a:p>
      </dgm:t>
    </dgm:pt>
    <dgm:pt modelId="{71B9D402-CE4D-477E-B170-80B2853F590C}">
      <dgm:prSet/>
      <dgm:spPr/>
      <dgm:t>
        <a:bodyPr/>
        <a:lstStyle/>
        <a:p>
          <a:r>
            <a:rPr lang="is-IS"/>
            <a:t>Í </a:t>
          </a:r>
          <a:r>
            <a:rPr lang="is-IS" u="sng"/>
            <a:t>upphafi skal eingöngu líta til starfsins en ekki hvaða starfsmaður sinnir því þegar greiningin fer fram</a:t>
          </a:r>
          <a:endParaRPr lang="en-US"/>
        </a:p>
      </dgm:t>
    </dgm:pt>
    <dgm:pt modelId="{2A79D0ED-1E24-4642-B4BD-29AD2FECEB85}" type="parTrans" cxnId="{13F2B8AE-5EE4-48A2-9670-FE28679E4340}">
      <dgm:prSet/>
      <dgm:spPr/>
      <dgm:t>
        <a:bodyPr/>
        <a:lstStyle/>
        <a:p>
          <a:endParaRPr lang="en-US"/>
        </a:p>
      </dgm:t>
    </dgm:pt>
    <dgm:pt modelId="{0C7997AC-AA4E-4C00-AB9D-78D9F13A64D1}" type="sibTrans" cxnId="{13F2B8AE-5EE4-48A2-9670-FE28679E4340}">
      <dgm:prSet/>
      <dgm:spPr/>
      <dgm:t>
        <a:bodyPr/>
        <a:lstStyle/>
        <a:p>
          <a:endParaRPr lang="en-US"/>
        </a:p>
      </dgm:t>
    </dgm:pt>
    <dgm:pt modelId="{5F8E6827-FFCA-4786-A9AC-BCF11116C19E}" type="pres">
      <dgm:prSet presAssocID="{7309186D-CDCF-4F89-BFC7-E406DC8D9A8E}" presName="linear" presStyleCnt="0">
        <dgm:presLayoutVars>
          <dgm:animLvl val="lvl"/>
          <dgm:resizeHandles val="exact"/>
        </dgm:presLayoutVars>
      </dgm:prSet>
      <dgm:spPr/>
    </dgm:pt>
    <dgm:pt modelId="{257E6E07-8C70-4580-9707-61E76DF9BCD2}" type="pres">
      <dgm:prSet presAssocID="{203302FD-D77A-44CD-8EEB-A74C47856A0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FB1D72C-9B04-4328-9344-B7AD37AF7932}" type="pres">
      <dgm:prSet presAssocID="{D14E05B2-DB8D-48AE-ABB3-24E12921C512}" presName="spacer" presStyleCnt="0"/>
      <dgm:spPr/>
    </dgm:pt>
    <dgm:pt modelId="{967C600A-5601-418C-BD2E-689161F435A4}" type="pres">
      <dgm:prSet presAssocID="{38A7D28D-9969-462A-B7BC-CA847226224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C28CF27-9C60-49FB-8E3F-B5414A95A92B}" type="pres">
      <dgm:prSet presAssocID="{38A7D28D-9969-462A-B7BC-CA8472262240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E368D09-CA8C-4FA3-98D4-259A01738540}" type="presOf" srcId="{7309186D-CDCF-4F89-BFC7-E406DC8D9A8E}" destId="{5F8E6827-FFCA-4786-A9AC-BCF11116C19E}" srcOrd="0" destOrd="0" presId="urn:microsoft.com/office/officeart/2005/8/layout/vList2"/>
    <dgm:cxn modelId="{EAF16D0E-C8F0-4A54-A9DA-826239C13F02}" type="presOf" srcId="{F832CEA4-5840-4C4F-9F9A-278B51834750}" destId="{CC28CF27-9C60-49FB-8E3F-B5414A95A92B}" srcOrd="0" destOrd="0" presId="urn:microsoft.com/office/officeart/2005/8/layout/vList2"/>
    <dgm:cxn modelId="{58D22815-18B6-4B0D-B440-1AC8330EEB37}" srcId="{38A7D28D-9969-462A-B7BC-CA8472262240}" destId="{DD033D51-4A73-4712-8529-E30C50844193}" srcOrd="4" destOrd="0" parTransId="{2C769B57-B360-469B-9A79-B33FAA6BCAC8}" sibTransId="{233805D2-4CAF-41AB-9F51-AD1EBB3DE86F}"/>
    <dgm:cxn modelId="{DFD1E63A-2DBF-4FF6-A48D-94E20106E218}" srcId="{38A7D28D-9969-462A-B7BC-CA8472262240}" destId="{AD16D1BB-952C-4897-B290-784516CAED9C}" srcOrd="3" destOrd="0" parTransId="{D1A7A232-1BDB-423B-8171-41629A71992A}" sibTransId="{0DD94767-1277-4882-9875-9197079BB0DF}"/>
    <dgm:cxn modelId="{BD04CA5D-1C67-4447-8920-889D18A51F46}" srcId="{7309186D-CDCF-4F89-BFC7-E406DC8D9A8E}" destId="{38A7D28D-9969-462A-B7BC-CA8472262240}" srcOrd="1" destOrd="0" parTransId="{7FB372CD-2988-4405-B8F1-C02D3DE4EEA2}" sibTransId="{4F0C24A3-0165-4745-A623-BB6B3B1AE5AA}"/>
    <dgm:cxn modelId="{9C69D064-6790-4089-922B-BE51016A96DE}" srcId="{38A7D28D-9969-462A-B7BC-CA8472262240}" destId="{F832CEA4-5840-4C4F-9F9A-278B51834750}" srcOrd="0" destOrd="0" parTransId="{450FDA0B-A39C-4CF5-8FB1-923B15BE81B0}" sibTransId="{96DFE032-68C0-40F9-B0C2-43F22AC1514A}"/>
    <dgm:cxn modelId="{92B9B365-020B-4E14-A3EB-D76732F372E1}" srcId="{38A7D28D-9969-462A-B7BC-CA8472262240}" destId="{B6421CED-850E-462D-A321-0068997008C4}" srcOrd="2" destOrd="0" parTransId="{4EF09FD9-4436-422B-82D6-3F58575426BE}" sibTransId="{B7181FA2-4753-4F05-B473-BDE0BF0F44B6}"/>
    <dgm:cxn modelId="{38B0644E-50F7-4241-9192-4EF9E67F2F94}" type="presOf" srcId="{DD033D51-4A73-4712-8529-E30C50844193}" destId="{CC28CF27-9C60-49FB-8E3F-B5414A95A92B}" srcOrd="0" destOrd="4" presId="urn:microsoft.com/office/officeart/2005/8/layout/vList2"/>
    <dgm:cxn modelId="{CB2DF482-44F6-4D47-BFF9-1D8F1382BD32}" srcId="{7309186D-CDCF-4F89-BFC7-E406DC8D9A8E}" destId="{203302FD-D77A-44CD-8EEB-A74C47856A0D}" srcOrd="0" destOrd="0" parTransId="{677CF010-6E48-46C1-98A1-F2FBBB023E98}" sibTransId="{D14E05B2-DB8D-48AE-ABB3-24E12921C512}"/>
    <dgm:cxn modelId="{72648585-04E3-4772-8CDE-7F29D35FC501}" type="presOf" srcId="{203302FD-D77A-44CD-8EEB-A74C47856A0D}" destId="{257E6E07-8C70-4580-9707-61E76DF9BCD2}" srcOrd="0" destOrd="0" presId="urn:microsoft.com/office/officeart/2005/8/layout/vList2"/>
    <dgm:cxn modelId="{4CF743A7-CE8B-4ACD-91D3-CEF6E817284E}" srcId="{38A7D28D-9969-462A-B7BC-CA8472262240}" destId="{AFE862C6-9BB0-4BFE-B639-7F18ACAF81FD}" srcOrd="1" destOrd="0" parTransId="{AABFA43F-289E-4561-949D-72368A854793}" sibTransId="{9811F4D4-B192-4EC7-9811-2BB15155B98D}"/>
    <dgm:cxn modelId="{49A838AC-8A02-4972-94E7-3678C8E35C07}" type="presOf" srcId="{38A7D28D-9969-462A-B7BC-CA8472262240}" destId="{967C600A-5601-418C-BD2E-689161F435A4}" srcOrd="0" destOrd="0" presId="urn:microsoft.com/office/officeart/2005/8/layout/vList2"/>
    <dgm:cxn modelId="{ADF1F0AD-A505-4137-8C94-15BDFE2BC33A}" type="presOf" srcId="{B6421CED-850E-462D-A321-0068997008C4}" destId="{CC28CF27-9C60-49FB-8E3F-B5414A95A92B}" srcOrd="0" destOrd="2" presId="urn:microsoft.com/office/officeart/2005/8/layout/vList2"/>
    <dgm:cxn modelId="{13F2B8AE-5EE4-48A2-9670-FE28679E4340}" srcId="{38A7D28D-9969-462A-B7BC-CA8472262240}" destId="{71B9D402-CE4D-477E-B170-80B2853F590C}" srcOrd="5" destOrd="0" parTransId="{2A79D0ED-1E24-4642-B4BD-29AD2FECEB85}" sibTransId="{0C7997AC-AA4E-4C00-AB9D-78D9F13A64D1}"/>
    <dgm:cxn modelId="{55ACD8D3-DC24-4856-9F68-EB9522FA5446}" type="presOf" srcId="{AFE862C6-9BB0-4BFE-B639-7F18ACAF81FD}" destId="{CC28CF27-9C60-49FB-8E3F-B5414A95A92B}" srcOrd="0" destOrd="1" presId="urn:microsoft.com/office/officeart/2005/8/layout/vList2"/>
    <dgm:cxn modelId="{1D8D21E8-32C7-4A5A-933C-CD8A774B9E57}" type="presOf" srcId="{AD16D1BB-952C-4897-B290-784516CAED9C}" destId="{CC28CF27-9C60-49FB-8E3F-B5414A95A92B}" srcOrd="0" destOrd="3" presId="urn:microsoft.com/office/officeart/2005/8/layout/vList2"/>
    <dgm:cxn modelId="{EB229AEB-321E-425E-89D9-22638687623F}" type="presOf" srcId="{71B9D402-CE4D-477E-B170-80B2853F590C}" destId="{CC28CF27-9C60-49FB-8E3F-B5414A95A92B}" srcOrd="0" destOrd="5" presId="urn:microsoft.com/office/officeart/2005/8/layout/vList2"/>
    <dgm:cxn modelId="{1C9F5A46-204E-42B8-8B9C-986B89520223}" type="presParOf" srcId="{5F8E6827-FFCA-4786-A9AC-BCF11116C19E}" destId="{257E6E07-8C70-4580-9707-61E76DF9BCD2}" srcOrd="0" destOrd="0" presId="urn:microsoft.com/office/officeart/2005/8/layout/vList2"/>
    <dgm:cxn modelId="{B7D0B7C2-E6AB-4A5C-B73B-ED29A31065F0}" type="presParOf" srcId="{5F8E6827-FFCA-4786-A9AC-BCF11116C19E}" destId="{7FB1D72C-9B04-4328-9344-B7AD37AF7932}" srcOrd="1" destOrd="0" presId="urn:microsoft.com/office/officeart/2005/8/layout/vList2"/>
    <dgm:cxn modelId="{80A9B27C-CB46-4321-AC3E-8E19B9A9575B}" type="presParOf" srcId="{5F8E6827-FFCA-4786-A9AC-BCF11116C19E}" destId="{967C600A-5601-418C-BD2E-689161F435A4}" srcOrd="2" destOrd="0" presId="urn:microsoft.com/office/officeart/2005/8/layout/vList2"/>
    <dgm:cxn modelId="{A5B2984D-2CA8-4140-AEAB-E6CF5402447B}" type="presParOf" srcId="{5F8E6827-FFCA-4786-A9AC-BCF11116C19E}" destId="{CC28CF27-9C60-49FB-8E3F-B5414A95A92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7E6E07-8C70-4580-9707-61E76DF9BCD2}">
      <dsp:nvSpPr>
        <dsp:cNvPr id="0" name=""/>
        <dsp:cNvSpPr/>
      </dsp:nvSpPr>
      <dsp:spPr>
        <a:xfrm>
          <a:off x="0" y="43919"/>
          <a:ext cx="8520600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400" kern="1200"/>
            <a:t>Við starfsgreiningu fer af stað ákveðið ferli.</a:t>
          </a:r>
          <a:endParaRPr lang="en-US" sz="2400" kern="1200"/>
        </a:p>
      </dsp:txBody>
      <dsp:txXfrm>
        <a:off x="27415" y="71334"/>
        <a:ext cx="8465770" cy="506769"/>
      </dsp:txXfrm>
    </dsp:sp>
    <dsp:sp modelId="{967C600A-5601-418C-BD2E-689161F435A4}">
      <dsp:nvSpPr>
        <dsp:cNvPr id="0" name=""/>
        <dsp:cNvSpPr/>
      </dsp:nvSpPr>
      <dsp:spPr>
        <a:xfrm>
          <a:off x="0" y="674639"/>
          <a:ext cx="8520600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400" kern="1200"/>
            <a:t>Upplýsingum um starf er safnað saman:</a:t>
          </a:r>
          <a:endParaRPr lang="en-US" sz="2400" kern="1200"/>
        </a:p>
      </dsp:txBody>
      <dsp:txXfrm>
        <a:off x="27415" y="702054"/>
        <a:ext cx="8465770" cy="506769"/>
      </dsp:txXfrm>
    </dsp:sp>
    <dsp:sp modelId="{CC28CF27-9C60-49FB-8E3F-B5414A95A92B}">
      <dsp:nvSpPr>
        <dsp:cNvPr id="0" name=""/>
        <dsp:cNvSpPr/>
      </dsp:nvSpPr>
      <dsp:spPr>
        <a:xfrm>
          <a:off x="0" y="1236239"/>
          <a:ext cx="8520600" cy="2136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529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s-IS" sz="1900" kern="1200"/>
            <a:t>Um verkefni og skyldur starfsmanna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s-IS" sz="1900" kern="1200"/>
            <a:t>Ábyrgð við að gegna ákveðnu starfi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s-IS" sz="1900" kern="1200"/>
            <a:t>Hvernig eru störf unnin?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s-IS" sz="1900" kern="1200"/>
            <a:t>Hvaða verkþættir felast í störfunum?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s-IS" sz="1900" kern="1200"/>
            <a:t>Hvernig er umhverfið sem starfið fer fram í?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s-IS" sz="1900" kern="1200"/>
            <a:t>Í </a:t>
          </a:r>
          <a:r>
            <a:rPr lang="is-IS" sz="1900" u="sng" kern="1200"/>
            <a:t>upphafi skal eingöngu líta til starfsins en ekki hvaða starfsmaður sinnir því þegar greiningin fer fram</a:t>
          </a:r>
          <a:endParaRPr lang="en-US" sz="1900" kern="1200"/>
        </a:p>
      </dsp:txBody>
      <dsp:txXfrm>
        <a:off x="0" y="1236239"/>
        <a:ext cx="8520600" cy="2136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d7d57c891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d7d57c891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5d7d57c891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5d7d57c891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5d7d57c89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5d7d57c89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5d7d57c891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5d7d57c891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5da8d6575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5da8d6575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5d7d57c891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5d7d57c891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5d7d57c891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5d7d57c891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5d7d57c891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5d7d57c891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 smtClean="0"/>
              <a:t>‹#›</a:t>
            </a:fld>
            <a:endParaRPr lang="is"/>
          </a:p>
        </p:txBody>
      </p:sp>
    </p:spTree>
    <p:extLst>
      <p:ext uri="{BB962C8B-B14F-4D97-AF65-F5344CB8AC3E}">
        <p14:creationId xmlns:p14="http://schemas.microsoft.com/office/powerpoint/2010/main" val="64619115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 smtClean="0"/>
              <a:t>‹#›</a:t>
            </a:fld>
            <a:endParaRPr lang="is"/>
          </a:p>
        </p:txBody>
      </p:sp>
    </p:spTree>
    <p:extLst>
      <p:ext uri="{BB962C8B-B14F-4D97-AF65-F5344CB8AC3E}">
        <p14:creationId xmlns:p14="http://schemas.microsoft.com/office/powerpoint/2010/main" val="290767879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 smtClean="0"/>
              <a:t>‹#›</a:t>
            </a:fld>
            <a:endParaRPr lang="is"/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3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912534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 smtClean="0"/>
              <a:t>‹#›</a:t>
            </a:fld>
            <a:endParaRPr lang="is"/>
          </a:p>
        </p:txBody>
      </p:sp>
    </p:spTree>
    <p:extLst>
      <p:ext uri="{BB962C8B-B14F-4D97-AF65-F5344CB8AC3E}">
        <p14:creationId xmlns:p14="http://schemas.microsoft.com/office/powerpoint/2010/main" val="82645544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 smtClean="0"/>
              <a:t>‹#›</a:t>
            </a:fld>
            <a:endParaRPr lang="is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8090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 smtClean="0"/>
              <a:t>‹#›</a:t>
            </a:fld>
            <a:endParaRPr lang="is"/>
          </a:p>
        </p:txBody>
      </p:sp>
    </p:spTree>
    <p:extLst>
      <p:ext uri="{BB962C8B-B14F-4D97-AF65-F5344CB8AC3E}">
        <p14:creationId xmlns:p14="http://schemas.microsoft.com/office/powerpoint/2010/main" val="145583344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 smtClean="0"/>
              <a:t>‹#›</a:t>
            </a:fld>
            <a:endParaRPr lang="is"/>
          </a:p>
        </p:txBody>
      </p:sp>
    </p:spTree>
    <p:extLst>
      <p:ext uri="{BB962C8B-B14F-4D97-AF65-F5344CB8AC3E}">
        <p14:creationId xmlns:p14="http://schemas.microsoft.com/office/powerpoint/2010/main" val="11792047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 smtClean="0"/>
              <a:t>‹#›</a:t>
            </a:fld>
            <a:endParaRPr lang="is"/>
          </a:p>
        </p:txBody>
      </p:sp>
    </p:spTree>
    <p:extLst>
      <p:ext uri="{BB962C8B-B14F-4D97-AF65-F5344CB8AC3E}">
        <p14:creationId xmlns:p14="http://schemas.microsoft.com/office/powerpoint/2010/main" val="1165676582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4692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 smtClean="0"/>
              <a:t>‹#›</a:t>
            </a:fld>
            <a:endParaRPr lang="is"/>
          </a:p>
        </p:txBody>
      </p:sp>
    </p:spTree>
    <p:extLst>
      <p:ext uri="{BB962C8B-B14F-4D97-AF65-F5344CB8AC3E}">
        <p14:creationId xmlns:p14="http://schemas.microsoft.com/office/powerpoint/2010/main" val="425635571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 smtClean="0"/>
              <a:t>‹#›</a:t>
            </a:fld>
            <a:endParaRPr lang="is"/>
          </a:p>
        </p:txBody>
      </p:sp>
    </p:spTree>
    <p:extLst>
      <p:ext uri="{BB962C8B-B14F-4D97-AF65-F5344CB8AC3E}">
        <p14:creationId xmlns:p14="http://schemas.microsoft.com/office/powerpoint/2010/main" val="339564624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 smtClean="0"/>
              <a:t>‹#›</a:t>
            </a:fld>
            <a:endParaRPr lang="is"/>
          </a:p>
        </p:txBody>
      </p:sp>
    </p:spTree>
    <p:extLst>
      <p:ext uri="{BB962C8B-B14F-4D97-AF65-F5344CB8AC3E}">
        <p14:creationId xmlns:p14="http://schemas.microsoft.com/office/powerpoint/2010/main" val="240623591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 smtClean="0"/>
              <a:t>‹#›</a:t>
            </a:fld>
            <a:endParaRPr lang="is"/>
          </a:p>
        </p:txBody>
      </p:sp>
    </p:spTree>
    <p:extLst>
      <p:ext uri="{BB962C8B-B14F-4D97-AF65-F5344CB8AC3E}">
        <p14:creationId xmlns:p14="http://schemas.microsoft.com/office/powerpoint/2010/main" val="334530311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 smtClean="0"/>
              <a:t>‹#›</a:t>
            </a:fld>
            <a:endParaRPr lang="is"/>
          </a:p>
        </p:txBody>
      </p:sp>
    </p:spTree>
    <p:extLst>
      <p:ext uri="{BB962C8B-B14F-4D97-AF65-F5344CB8AC3E}">
        <p14:creationId xmlns:p14="http://schemas.microsoft.com/office/powerpoint/2010/main" val="78127262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 smtClean="0"/>
              <a:t>‹#›</a:t>
            </a:fld>
            <a:endParaRPr lang="is"/>
          </a:p>
        </p:txBody>
      </p:sp>
    </p:spTree>
    <p:extLst>
      <p:ext uri="{BB962C8B-B14F-4D97-AF65-F5344CB8AC3E}">
        <p14:creationId xmlns:p14="http://schemas.microsoft.com/office/powerpoint/2010/main" val="3118235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 smtClean="0"/>
              <a:t>‹#›</a:t>
            </a:fld>
            <a:endParaRPr lang="is"/>
          </a:p>
        </p:txBody>
      </p:sp>
    </p:spTree>
    <p:extLst>
      <p:ext uri="{BB962C8B-B14F-4D97-AF65-F5344CB8AC3E}">
        <p14:creationId xmlns:p14="http://schemas.microsoft.com/office/powerpoint/2010/main" val="159174533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 smtClean="0"/>
              <a:t>‹#›</a:t>
            </a:fld>
            <a:endParaRPr lang="is"/>
          </a:p>
        </p:txBody>
      </p:sp>
    </p:spTree>
    <p:extLst>
      <p:ext uri="{BB962C8B-B14F-4D97-AF65-F5344CB8AC3E}">
        <p14:creationId xmlns:p14="http://schemas.microsoft.com/office/powerpoint/2010/main" val="158669646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 smtClean="0"/>
              <a:t>‹#›</a:t>
            </a:fld>
            <a:endParaRPr lang="is"/>
          </a:p>
        </p:txBody>
      </p:sp>
    </p:spTree>
    <p:extLst>
      <p:ext uri="{BB962C8B-B14F-4D97-AF65-F5344CB8AC3E}">
        <p14:creationId xmlns:p14="http://schemas.microsoft.com/office/powerpoint/2010/main" val="608902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voxturradgjof.is/project/starfslysingar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kinn.is/static/files/pdf/Hjalpargogn/stjornendur-og-starfsfolk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umsokn.mast.is/onequalityweb/Displaydocument.aspx?itemid=146363562041822628021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hagstofa.is/media/42603/istarf95_2utg_allt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1130300" y="1183599"/>
            <a:ext cx="3251601" cy="2156651"/>
          </a:xfrm>
          <a:prstGeom prst="rect">
            <a:avLst/>
          </a:prstGeom>
        </p:spPr>
        <p:txBody>
          <a:bodyPr spcFirstLastPara="1" lIns="91425" tIns="91425" rIns="91425" bIns="91425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sz="3400"/>
              <a:t>Starfsgreiningar og starfslýsingar</a:t>
            </a:r>
            <a:endParaRPr lang="en-GB" sz="340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1130300" y="3340250"/>
            <a:ext cx="3251601" cy="822674"/>
          </a:xfrm>
          <a:prstGeom prst="rect">
            <a:avLst/>
          </a:prstGeom>
        </p:spPr>
        <p:txBody>
          <a:bodyPr spcFirstLastPara="1" lIns="91425" tIns="91425" rIns="91425" bIns="91425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GB"/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B12D56DE-E4E7-E6FB-B763-978009C8E93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944" b="11811"/>
          <a:stretch/>
        </p:blipFill>
        <p:spPr>
          <a:xfrm>
            <a:off x="4571998" y="1981460"/>
            <a:ext cx="2460460" cy="13836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dirty="0"/>
              <a:t>Starfsgreining</a:t>
            </a:r>
            <a:endParaRPr dirty="0"/>
          </a:p>
        </p:txBody>
      </p:sp>
      <p:graphicFrame>
        <p:nvGraphicFramePr>
          <p:cNvPr id="63" name="Google Shape;61;p14">
            <a:extLst>
              <a:ext uri="{FF2B5EF4-FFF2-40B4-BE49-F238E27FC236}">
                <a16:creationId xmlns:a16="http://schemas.microsoft.com/office/drawing/2014/main" id="{3CC20421-C2EF-89FD-28EA-F7275F59D968}"/>
              </a:ext>
            </a:extLst>
          </p:cNvPr>
          <p:cNvGraphicFramePr/>
          <p:nvPr/>
        </p:nvGraphicFramePr>
        <p:xfrm>
          <a:off x="311700" y="1152475"/>
          <a:ext cx="8520600" cy="341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242689" y="272579"/>
            <a:ext cx="8520600" cy="45323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b="1" dirty="0"/>
              <a:t>Við starfsgreiningar er gott að hafa KSAO í huga</a:t>
            </a:r>
            <a:endParaRPr b="1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sz="1800" dirty="0"/>
              <a:t>K = Knowledge. Er þekkingin fræðileg eða hagnýt? Byggir hún á formlegri eða óformlegri menntun?</a:t>
            </a:r>
            <a:endParaRPr sz="18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sz="1800" dirty="0"/>
              <a:t>S = Skills. Þá leikni sem þarf til að beita aðferðum, verklagi og rökréttri hugsun á meðvitaðan máta. </a:t>
            </a: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sz="1800" dirty="0"/>
              <a:t>A = Ability. Geta til að beita aðferðum eða verklagi á ómeðvitaðan máta. Lærð á ómeðvitaðan máta og getur jafnvel verið meðfædd 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is" sz="1800" dirty="0"/>
              <a:t>O = </a:t>
            </a:r>
            <a:r>
              <a:rPr lang="en-GB" sz="1800" dirty="0"/>
              <a:t>Other characteristics. </a:t>
            </a:r>
            <a:r>
              <a:rPr lang="en-GB" sz="1800" dirty="0" err="1"/>
              <a:t>Aðrir</a:t>
            </a:r>
            <a:r>
              <a:rPr lang="en-GB" sz="1800" dirty="0"/>
              <a:t> </a:t>
            </a:r>
            <a:r>
              <a:rPr lang="en-GB" sz="1800" dirty="0" err="1"/>
              <a:t>eiginleikar</a:t>
            </a:r>
            <a:r>
              <a:rPr lang="en-GB" sz="1800" dirty="0"/>
              <a:t> </a:t>
            </a:r>
            <a:r>
              <a:rPr lang="en-GB" sz="1800" dirty="0" err="1"/>
              <a:t>eru</a:t>
            </a:r>
            <a:r>
              <a:rPr lang="en-GB" sz="1800" dirty="0"/>
              <a:t> </a:t>
            </a:r>
            <a:r>
              <a:rPr lang="en-GB" sz="1800" dirty="0" err="1"/>
              <a:t>persónubundnir</a:t>
            </a:r>
            <a:r>
              <a:rPr lang="en-GB" sz="1800" dirty="0"/>
              <a:t> </a:t>
            </a:r>
            <a:r>
              <a:rPr lang="en-GB" sz="1800" dirty="0" err="1"/>
              <a:t>þættir</a:t>
            </a:r>
            <a:r>
              <a:rPr lang="en-GB" sz="1800" dirty="0"/>
              <a:t> </a:t>
            </a:r>
            <a:r>
              <a:rPr lang="en-GB" sz="1800" dirty="0" err="1"/>
              <a:t>svo</a:t>
            </a:r>
            <a:r>
              <a:rPr lang="en-GB" sz="1800" dirty="0"/>
              <a:t> </a:t>
            </a:r>
            <a:r>
              <a:rPr lang="en-GB" sz="1800" dirty="0" err="1"/>
              <a:t>sem</a:t>
            </a:r>
            <a:r>
              <a:rPr lang="en-GB" sz="1800" dirty="0"/>
              <a:t> </a:t>
            </a:r>
            <a:r>
              <a:rPr lang="en-GB" sz="1800" dirty="0" err="1"/>
              <a:t>félagsleg</a:t>
            </a:r>
            <a:r>
              <a:rPr lang="en-GB" sz="1800" dirty="0"/>
              <a:t> </a:t>
            </a:r>
            <a:r>
              <a:rPr lang="en-GB" sz="1800" dirty="0" err="1"/>
              <a:t>færni</a:t>
            </a:r>
            <a:r>
              <a:rPr lang="en-GB" sz="1800" dirty="0"/>
              <a:t>, </a:t>
            </a:r>
            <a:r>
              <a:rPr lang="en-GB" sz="1800" dirty="0" err="1"/>
              <a:t>jákvæðni</a:t>
            </a:r>
            <a:r>
              <a:rPr lang="en-GB" sz="1800" dirty="0"/>
              <a:t>, </a:t>
            </a:r>
            <a:r>
              <a:rPr lang="en-GB" sz="1800" dirty="0" err="1"/>
              <a:t>seigla</a:t>
            </a:r>
            <a:r>
              <a:rPr lang="en-GB" sz="1800" dirty="0"/>
              <a:t>, </a:t>
            </a:r>
            <a:r>
              <a:rPr lang="en-GB" sz="1800" dirty="0" err="1"/>
              <a:t>persónuleiki</a:t>
            </a:r>
            <a:r>
              <a:rPr lang="en-GB" sz="1800" dirty="0"/>
              <a:t> </a:t>
            </a:r>
            <a:r>
              <a:rPr lang="en-GB" sz="1800" dirty="0" err="1"/>
              <a:t>einstaklings</a:t>
            </a:r>
            <a:r>
              <a:rPr lang="en-GB" sz="1800" dirty="0"/>
              <a:t>, </a:t>
            </a:r>
            <a:r>
              <a:rPr lang="en-GB" sz="1800" dirty="0" err="1"/>
              <a:t>jafnaðargerð</a:t>
            </a:r>
            <a:r>
              <a:rPr lang="en-GB" sz="1800" dirty="0"/>
              <a:t>, </a:t>
            </a:r>
            <a:r>
              <a:rPr lang="en-GB" sz="1800" dirty="0" err="1"/>
              <a:t>áræðni</a:t>
            </a:r>
            <a:r>
              <a:rPr lang="en-GB" sz="1800" dirty="0"/>
              <a:t> </a:t>
            </a:r>
            <a:r>
              <a:rPr lang="en-GB" sz="1800" dirty="0" err="1"/>
              <a:t>og</a:t>
            </a:r>
            <a:r>
              <a:rPr lang="en-GB" sz="1800" dirty="0"/>
              <a:t>/</a:t>
            </a:r>
            <a:r>
              <a:rPr lang="en-GB" sz="1800" dirty="0" err="1"/>
              <a:t>eða</a:t>
            </a:r>
            <a:r>
              <a:rPr lang="en-GB" sz="1800" dirty="0"/>
              <a:t> </a:t>
            </a:r>
            <a:r>
              <a:rPr lang="en-GB" sz="1800" dirty="0" err="1"/>
              <a:t>sjálfstraust</a:t>
            </a:r>
            <a:r>
              <a:rPr lang="en-GB" sz="1800" dirty="0"/>
              <a:t>.</a:t>
            </a: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600" dirty="0">
              <a:solidFill>
                <a:srgbClr val="666666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dirty="0"/>
              <a:t>Starfslýsingar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dirty="0"/>
              <a:t>Eiga að vera lýsandi fyrir starfið sem unnið er. Unnar á grundvelli starfagreiningar.</a:t>
            </a:r>
            <a:endParaRPr dirty="0"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is" dirty="0"/>
              <a:t>Hverju er áorkað með starfinu?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s" dirty="0"/>
              <a:t>Hvaða verkþætti þarf að vinna og hvernig á að vinna þá til að ná markmiðum?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dirty="0"/>
              <a:t>Hafa í huga af hverju ákv. verkefni eru unnin, hvernig þau eru unnin og hver á útkoman að vera</a:t>
            </a:r>
            <a:endParaRPr dirty="0"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is" dirty="0"/>
              <a:t>Þá verður einfaldara að gera frammistöðumat og starfsmenn einblína á hvernig þeir fái æskilega útkomu í stað þess að festast í ákv. verklagi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s" dirty="0"/>
              <a:t>Starfslýsingin á að innihalda helstu verkefni sem á að sinna á venjulegum vinnudegi/hverju skal áorkað án þess að farið sé í nákvæm smáatriði</a:t>
            </a:r>
            <a:endParaRPr dirty="0"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is" sz="1000" dirty="0"/>
              <a:t>Heimild: Vöxtur ráðgjöf </a:t>
            </a:r>
            <a:r>
              <a:rPr lang="is" sz="1000" u="sng" dirty="0">
                <a:solidFill>
                  <a:schemeClr val="hlink"/>
                </a:solidFill>
                <a:hlinkClick r:id="rId3"/>
              </a:rPr>
              <a:t>http://voxturradgjof.is/project/starfslysingar/</a:t>
            </a:r>
            <a:endParaRPr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401977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sz="1600" dirty="0"/>
              <a:t>Starfslýsingar þurfa að vera skrifaðar í samstarfi yfirmanns og starfsmanns til að útkoman verði raunsæ starfslýsing sem hægt er að vinna eftir sem jafnframt stuðlar að því að fyrirtækið nái markmiðum sínum</a:t>
            </a:r>
            <a:endParaRPr sz="16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sz="1600" dirty="0"/>
              <a:t>Nauðsynlegt er að uppfæra starfslýsingar samfara breytingum á starfi og mikilvægt er að störf þróist í takt við tímann. Starfsþróunaráætlun getur hér hjálpað. Sjá skjal inni á moodle.</a:t>
            </a:r>
            <a:endParaRPr sz="16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sz="1600" dirty="0"/>
              <a:t>Góð starfslýsing:</a:t>
            </a:r>
            <a:endParaRPr sz="1600" dirty="0"/>
          </a:p>
          <a:p>
            <a:pPr marL="457200" lvl="0" indent="-330200" algn="l" rtl="0">
              <a:spcBef>
                <a:spcPts val="1600"/>
              </a:spcBef>
              <a:spcAft>
                <a:spcPts val="0"/>
              </a:spcAft>
              <a:buSzPts val="1600"/>
              <a:buChar char="●"/>
            </a:pPr>
            <a:r>
              <a:rPr lang="is" sz="1600" dirty="0"/>
              <a:t>Er grundvöllur fyrir vali á hæfum stafsmanni til að sinna starfinu</a:t>
            </a:r>
            <a:endParaRPr sz="1600" dirty="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is" sz="1600" dirty="0"/>
              <a:t>Getur hjálpað til við ákvörðun launa starfsmanna</a:t>
            </a:r>
            <a:endParaRPr sz="1600" dirty="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is" sz="1600" dirty="0"/>
              <a:t>Hjálpar við gerð frammistöðumats</a:t>
            </a:r>
            <a:endParaRPr sz="1600" dirty="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is" sz="1600" dirty="0"/>
              <a:t>Gerir starfsmanni ljóst til hvers er ætlast af honum í vinnunni</a:t>
            </a:r>
            <a:endParaRPr sz="16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Starfslýsing á ekki að vera of nákvæm og ekki fara í smáatriði og minniháttar verkefni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/>
              <a:t>Ekki vera ósveigjanleg heldur þarf að vera hægt að vinna eftir henni þó svo að aðstæður séu ekki endilega alltaf þær sömu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/>
              <a:t>Ekki á flóknu máli. Hafa starfslýsingu einfalda og auðskiljanlega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504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sz="2400" dirty="0"/>
              <a:t>Hér getið þið séð hvaða atriði Vakinn telur mikilvægt að hafa í starfslýsingu </a:t>
            </a:r>
            <a:r>
              <a:rPr lang="en-GB" sz="11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https://www.vakinn.is/static/files/pdf/Hjalpargogn/stjornendur-og-starfsfolk.pdf</a:t>
            </a:r>
            <a:r>
              <a:rPr lang="en-GB" sz="600" u="sng" dirty="0"/>
              <a:t> </a:t>
            </a:r>
            <a:endParaRPr lang="en-GB" sz="1200" dirty="0"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dirty="0" err="1"/>
              <a:t>Starfsheiti</a:t>
            </a:r>
            <a:endParaRPr lang="en-GB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is" dirty="0"/>
              <a:t>Svið/skipulag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is" dirty="0"/>
              <a:t>Næsti yfirmaður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dirty="0" err="1"/>
              <a:t>Helstu</a:t>
            </a:r>
            <a:r>
              <a:rPr lang="en-GB" dirty="0"/>
              <a:t> </a:t>
            </a:r>
            <a:r>
              <a:rPr lang="en-GB" dirty="0" err="1"/>
              <a:t>viðfangsefni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dirty="0" err="1"/>
              <a:t>Ábyrgð</a:t>
            </a:r>
            <a:r>
              <a:rPr lang="en-GB" dirty="0"/>
              <a:t> (</a:t>
            </a:r>
            <a:r>
              <a:rPr lang="en-GB" dirty="0" err="1"/>
              <a:t>verkefnaleg</a:t>
            </a:r>
            <a:r>
              <a:rPr lang="en-GB" dirty="0"/>
              <a:t>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stjórnunarleg</a:t>
            </a:r>
            <a:r>
              <a:rPr lang="en-GB" dirty="0"/>
              <a:t>)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dirty="0" err="1"/>
              <a:t>Þekking</a:t>
            </a:r>
            <a:r>
              <a:rPr lang="en-GB" dirty="0"/>
              <a:t>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hæfni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dirty="0" err="1"/>
              <a:t>Markmið</a:t>
            </a:r>
            <a:r>
              <a:rPr lang="en-GB" dirty="0"/>
              <a:t>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árangur</a:t>
            </a:r>
            <a:endParaRPr lang="en-GB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dirty="0" err="1"/>
              <a:t>Sérstök</a:t>
            </a:r>
            <a:r>
              <a:rPr lang="en-GB" dirty="0"/>
              <a:t> </a:t>
            </a:r>
            <a:r>
              <a:rPr lang="en-GB" dirty="0" err="1"/>
              <a:t>verkefni</a:t>
            </a:r>
            <a:r>
              <a:rPr lang="en-GB" dirty="0"/>
              <a:t> </a:t>
            </a:r>
            <a:r>
              <a:rPr lang="en-GB" dirty="0" err="1"/>
              <a:t>starfsmanns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Hér eru leiðbeiningar við gerð starfslýsinga hjá MAST: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sz="1100" u="sng">
                <a:solidFill>
                  <a:schemeClr val="hlink"/>
                </a:solidFill>
                <a:hlinkClick r:id="rId3"/>
              </a:rPr>
              <a:t>https://umsokn.mast.is/onequalityweb/Displaydocument.aspx?itemid=146363562041822628</a:t>
            </a:r>
            <a:endParaRPr sz="1100" u="sng">
              <a:solidFill>
                <a:schemeClr val="hlink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/>
              <a:t>Starfslýsingar hjá hinum ýmsu fyrirtækjum og stofnunum má finna á Netinu.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11700" y="151925"/>
            <a:ext cx="8520600" cy="400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dirty="0"/>
              <a:t>Þegar búið er að greina lykilverkefni og umfang starfs er farið í að greina þá þekkingu, leikni og hæfni sem nauðsynlegt er að starfsmaður búi yfir til að geta sinnt starfi sínu á árangursríkan hátt. Krefst starfið einhverra formlegra prófa eða réttinda?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dirty="0"/>
              <a:t>ÍSTARF95 er íslenskt starfaflokkunarkerfi sem byggir á alþjóðlegu starfaflokkuninni ISCO 88 (International Standard Classification of Occupations) sem gefin er út af Alþjóðavinnumálastofnun </a:t>
            </a: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dirty="0"/>
              <a:t>Hægt er að nálgast það hér: </a:t>
            </a:r>
            <a:r>
              <a:rPr lang="is" u="sng" dirty="0">
                <a:solidFill>
                  <a:schemeClr val="hlink"/>
                </a:solidFill>
                <a:hlinkClick r:id="rId3"/>
              </a:rPr>
              <a:t>Ístarf95</a:t>
            </a:r>
            <a:endParaRPr lang="is" u="sng" dirty="0">
              <a:solidFill>
                <a:schemeClr val="hlink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dirty="0"/>
              <a:t>Skoðaðu sérstaklega </a:t>
            </a:r>
            <a:r>
              <a:rPr lang="is"/>
              <a:t>starfaflokkun í þinni atvinnugrein</a:t>
            </a:r>
            <a:endParaRPr lang="is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dirty="0"/>
              <a:t>Með samræmdu starfaflokkunarkerfi er auðveldaður ýmiskonar samanburður við sambærileg störf hérlendis og erlendis.</a:t>
            </a: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i="1" dirty="0"/>
              <a:t>Starfagreining er grunnurinn af starfalýsingu</a:t>
            </a: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5788</TotalTime>
  <Words>632</Words>
  <Application>Microsoft Office PowerPoint</Application>
  <PresentationFormat>On-screen Show (16:9)</PresentationFormat>
  <Paragraphs>52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Starfsgreiningar og starfslýsingar</vt:lpstr>
      <vt:lpstr>Starfsgreining</vt:lpstr>
      <vt:lpstr>PowerPoint Presentation</vt:lpstr>
      <vt:lpstr>Starfslýsingar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Starfsgreiningar og starfslýsingar</dc:title>
  <dc:creator>Katrin Harðardóttir - VMA</dc:creator>
  <cp:lastModifiedBy>Katrín Harðardóttir - HA</cp:lastModifiedBy>
  <cp:revision>2</cp:revision>
  <dcterms:modified xsi:type="dcterms:W3CDTF">2026-04-18T12:59:08Z</dcterms:modified>
</cp:coreProperties>
</file>