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6" r:id="rId9"/>
    <p:sldId id="277" r:id="rId10"/>
    <p:sldId id="263" r:id="rId11"/>
    <p:sldId id="275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8F8008-23CD-4335-8E55-49B82F94DB9C}" v="2" dt="2025-01-07T18:34:01.2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520" y="56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5c2cfbf9fc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5c2cfbf9fc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5cb4fce3d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5cb4fce3d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5c2cfbf9fc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5c2cfbf9fc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5cb4fce3d8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5cb4fce3d8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5cb4fce3d8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5cb4fce3d8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5cb4fce3d8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5cb4fce3d8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5cb4fce3d8_1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5cb4fce3d8_1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5cb4fce3d8_1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5cb4fce3d8_1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5cb4fce3d8_1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5cb4fce3d8_1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5cb4fce3d8_1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5cb4fce3d8_1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5c4d699e88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5c4d699e88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5c4d699e88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5c4d699e88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5c4d699e88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5c4d699e88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5c2cfbf9f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5c2cfbf9f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5c2cfbf9f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5c2cfbf9fc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5c2cfbf9f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5c2cfbf9f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5c2cfbf9fc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5c2cfbf9fc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5c2cfbf9fc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5c2cfbf9fc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D6tXadibk0" TargetMode="External"/><Relationship Id="rId2" Type="http://schemas.openxmlformats.org/officeDocument/2006/relationships/hyperlink" Target="https://www.youtube.com/watch?v=L--Oyw6V8gI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c2ZWOPIbfc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Hugmyndafræði gæðastjórnunar</a:t>
            </a:r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1"/>
          </p:nvPr>
        </p:nvSpPr>
        <p:spPr>
          <a:xfrm>
            <a:off x="1589625" y="2820700"/>
            <a:ext cx="59844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Gæðastjórnun - Altæk gæðastjórnun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>
            <a:spLocks noGrp="1"/>
          </p:cNvSpPr>
          <p:nvPr>
            <p:ph type="title"/>
          </p:nvPr>
        </p:nvSpPr>
        <p:spPr>
          <a:xfrm>
            <a:off x="311700" y="1086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dirty="0"/>
              <a:t>Altæk gæðastjórnun</a:t>
            </a:r>
            <a:endParaRPr dirty="0"/>
          </a:p>
        </p:txBody>
      </p:sp>
      <p:sp>
        <p:nvSpPr>
          <p:cNvPr id="109" name="Google Shape;109;p20"/>
          <p:cNvSpPr txBox="1">
            <a:spLocks noGrp="1"/>
          </p:cNvSpPr>
          <p:nvPr>
            <p:ph type="body" idx="1"/>
          </p:nvPr>
        </p:nvSpPr>
        <p:spPr>
          <a:xfrm>
            <a:off x="311700" y="72789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s" sz="1600" dirty="0"/>
              <a:t>Altæk gæðastjórnun er að stunda viðskipti með það að leiðarljósi að hámarka samkeppnishæfni í gegnum stöðugar umbætur á gæðum vöru sinnar, þjónustu, starfsfólks, ferlum og umhverfi.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is" sz="1600" dirty="0"/>
              <a:t>Hvernig er hægt að ná því?</a:t>
            </a:r>
            <a:endParaRPr sz="1600" dirty="0"/>
          </a:p>
          <a:p>
            <a:pPr marL="457200" lvl="0" indent="-304800" algn="l" rtl="0">
              <a:spcBef>
                <a:spcPts val="1600"/>
              </a:spcBef>
              <a:spcAft>
                <a:spcPts val="0"/>
              </a:spcAft>
              <a:buSzPts val="1200"/>
              <a:buChar char="●"/>
            </a:pPr>
            <a:r>
              <a:rPr lang="is" sz="1200" dirty="0"/>
              <a:t>Með stefnumótun (áætlun)</a:t>
            </a:r>
            <a:endParaRPr sz="1200" dirty="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is" sz="1200" dirty="0"/>
              <a:t>Einbeita sér að viðskiptavininum</a:t>
            </a:r>
            <a:endParaRPr sz="1200" dirty="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is" sz="1200" dirty="0"/>
              <a:t>Mikil áhersla á gæði</a:t>
            </a:r>
            <a:endParaRPr sz="1200" dirty="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is" sz="1200" dirty="0"/>
              <a:t>Vísindaleg nálgun sem hjálpar við ákvörðunartöku og við lausn vandamála</a:t>
            </a:r>
            <a:endParaRPr sz="1200" dirty="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is" sz="1200" dirty="0"/>
              <a:t>Langtíma skuldbindingar</a:t>
            </a:r>
            <a:endParaRPr sz="1200" dirty="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is" sz="1200" dirty="0"/>
              <a:t>Hópvinna</a:t>
            </a:r>
            <a:endParaRPr sz="1200" dirty="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is" sz="1200" dirty="0"/>
              <a:t>Stöðugar umbætur hjá fólki, ferlum, vörum, þjónustu og umhverfi</a:t>
            </a:r>
            <a:endParaRPr sz="1200" dirty="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is" sz="1200" dirty="0"/>
              <a:t>Menntun og þjálfun</a:t>
            </a:r>
            <a:endParaRPr sz="1200" dirty="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is" sz="1200" dirty="0"/>
              <a:t>Frelsi í gegnum stjórnun</a:t>
            </a:r>
            <a:endParaRPr sz="1200" dirty="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is" sz="1200" dirty="0"/>
              <a:t>Einhugur um markmið</a:t>
            </a:r>
            <a:endParaRPr sz="1200" dirty="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is" sz="1200" dirty="0"/>
              <a:t>Virkni starfsfólks og valdefling þess</a:t>
            </a:r>
            <a:endParaRPr sz="1200" dirty="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is" sz="1200" dirty="0"/>
              <a:t>Hámörkun árangurs er æðsta markmiðið</a:t>
            </a:r>
            <a:endParaRPr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D423-FB97-B62D-BC62-0C3CCBE18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/>
              <a:t>Stutt </a:t>
            </a:r>
            <a:r>
              <a:rPr lang="is-IS" dirty="0" err="1"/>
              <a:t>video</a:t>
            </a:r>
            <a:r>
              <a:rPr lang="is-IS" dirty="0"/>
              <a:t> um altæka góðastjórnun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1FDD3E-AD79-7036-E948-16443317EE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The modern chairs - </a:t>
            </a:r>
            <a:r>
              <a:rPr lang="en-GB" dirty="0" err="1">
                <a:hlinkClick r:id="rId2"/>
              </a:rPr>
              <a:t>Myndband</a:t>
            </a:r>
            <a:r>
              <a:rPr lang="en-GB" dirty="0">
                <a:hlinkClick r:id="rId2"/>
              </a:rPr>
              <a:t> um </a:t>
            </a:r>
            <a:r>
              <a:rPr lang="en-GB" dirty="0" err="1">
                <a:hlinkClick r:id="rId2"/>
              </a:rPr>
              <a:t>gæðastjórnun</a:t>
            </a:r>
            <a:endParaRPr lang="en-GB" dirty="0"/>
          </a:p>
          <a:p>
            <a:r>
              <a:rPr lang="en-GB" dirty="0">
                <a:hlinkClick r:id="rId3"/>
              </a:rPr>
              <a:t>What is Total Quality Management - TQM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961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Helstu gúrúar altækrar gæðastjórnunar</a:t>
            </a:r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267075" y="1034150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sz="1600" b="1" dirty="0"/>
              <a:t>W. Edwards Deming, Joseph M. Juran og Philip B. Crosby</a:t>
            </a:r>
            <a:endParaRPr sz="1600" b="1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sz="1600" dirty="0"/>
              <a:t>Hér verður hugmyndum Demings gerð skil.  </a:t>
            </a:r>
            <a:r>
              <a:rPr lang="is" sz="1600" b="1" dirty="0"/>
              <a:t>W. Edwards Deming</a:t>
            </a:r>
            <a:r>
              <a:rPr lang="is" sz="1600" dirty="0"/>
              <a:t> (1900-1993) var frumkvöðull í gæðafræðunum.</a:t>
            </a:r>
            <a:endParaRPr sz="1600" dirty="0"/>
          </a:p>
          <a:p>
            <a:pPr marL="457200" lvl="0" indent="-330200" algn="l" rtl="0">
              <a:spcBef>
                <a:spcPts val="1600"/>
              </a:spcBef>
              <a:spcAft>
                <a:spcPts val="0"/>
              </a:spcAft>
              <a:buSzPts val="1600"/>
              <a:buChar char="●"/>
            </a:pPr>
            <a:r>
              <a:rPr lang="is" sz="1600" dirty="0"/>
              <a:t>Gæði hafa mörg mismunandi viðmið og breytast stöðugt.</a:t>
            </a:r>
            <a:endParaRPr sz="1600" dirty="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is" sz="1600" dirty="0"/>
              <a:t>Fólk metur gæðaviðmiðin ekki eins og því er mikilvægt að meta óskir viðskiptavina og endurmeta þær oft.</a:t>
            </a:r>
            <a:endParaRPr sz="1600" dirty="0"/>
          </a:p>
          <a:p>
            <a:pPr marL="9144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is" sz="1600" dirty="0"/>
              <a:t>Deming er þekktur fyrir þá skoðun sína að 94% af vinnastaðavandamálum séu til komin vegna stjórnunar</a:t>
            </a:r>
            <a:endParaRPr sz="16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sz="1600" dirty="0"/>
              <a:t>Hér fyrir eru 14 meginstef Demings í stuttu myndbandi (koma á íslensku á næstu glæru) </a:t>
            </a:r>
            <a:r>
              <a:rPr lang="is" sz="1600" u="sng" dirty="0">
                <a:solidFill>
                  <a:schemeClr val="hlink"/>
                </a:solidFill>
                <a:hlinkClick r:id="rId3"/>
              </a:rPr>
              <a:t>https://www.youtube.com/watch?v=Dc2ZWOPIbfc</a:t>
            </a:r>
            <a:endParaRPr sz="16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14 meginstef Demings</a:t>
            </a:r>
            <a:endParaRPr/>
          </a:p>
        </p:txBody>
      </p:sp>
      <p:sp>
        <p:nvSpPr>
          <p:cNvPr id="121" name="Google Shape;121;p22"/>
          <p:cNvSpPr txBox="1">
            <a:spLocks noGrp="1"/>
          </p:cNvSpPr>
          <p:nvPr>
            <p:ph type="body" idx="1"/>
          </p:nvPr>
        </p:nvSpPr>
        <p:spPr>
          <a:xfrm>
            <a:off x="311700" y="1034950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is" sz="12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Hafa stefnu sem miðar að stöðugum endurbótum á vöru og þjónustu. </a:t>
            </a:r>
            <a:endParaRPr sz="12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is" sz="12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Ný hugsun sem byggir á samvinnu sem allir græða á. Stjórnendur verða að taka stöðu sína og leiða fram breytingar. </a:t>
            </a:r>
            <a:endParaRPr sz="12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is" sz="12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Hafa gæði á vörunni frá upphafi. Minni þörf fyrir stórfellt eftirlit.</a:t>
            </a:r>
            <a:endParaRPr sz="12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is" sz="12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Ekki horfa eingöngu á verð þegar gerðir eru viðskiptasamningar. Betra er að lágmarka heildarkostnað til lengri tíma. </a:t>
            </a:r>
            <a:endParaRPr sz="12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is" sz="12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Stöðugar umbætur á öllum framleiðsluferlum og þjónustu til að bæta gæði og framleiðni. Á sama tíma lækkar kostnaður. </a:t>
            </a:r>
            <a:endParaRPr sz="12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is" sz="12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Þjálfa alla starfsmenn, bæði almenna starfsmenn og þá sem hærra eru settir.</a:t>
            </a:r>
            <a:endParaRPr sz="12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is" sz="12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Leggja grunn að forystu sem hjálpar fólki og tækni til vinna enn betur. Tekur tillit til þess að fólk hefur misjafna getu, færni og metnað. Markmið að forystu á að hjálpa fólki til að gera betur.</a:t>
            </a:r>
            <a:endParaRPr sz="12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is" sz="12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Eyða hræðslu starfsfólks svo vinna þess verði árangursríkari. Byggja upp traust og stuðla þannig að meiri skilvirkni. (opin samskipti milli stjórnenda og starfsmanns)</a:t>
            </a:r>
            <a:endParaRPr sz="12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is" sz="12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Brjóta niður múra á milli deilda og starfssvæða og fá fólk til að vinna saman í hópum. Eyða samkeppni á milli deilda. </a:t>
            </a:r>
            <a:endParaRPr sz="12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is" sz="12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Eyða slagorðum þar sem krafist er gallalausrar framleiðslu og stóraukinnar framleiðni. </a:t>
            </a:r>
            <a:endParaRPr sz="12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is" sz="12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Leggja áherslu á menntun og þjálfun starfsmanna. Að þeir vinni að stöðugum umbótum á vinnu sinni. </a:t>
            </a:r>
            <a:endParaRPr sz="12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is" sz="12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Fjarlægja það sem rænir fólk starfsgleði, þar á meðal árlegt frammistöðumat og markmiðastjórnun. </a:t>
            </a:r>
            <a:r>
              <a:rPr lang="is" sz="1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2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is" sz="12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Hvetja til menntunar og fræðslu með viðamiklu fræðslukerfi.</a:t>
            </a:r>
            <a:endParaRPr sz="12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048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is" sz="12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Fá alla starfsmenn til að taka þátt í umbreytingum til að tryggja meiri gæði. </a:t>
            </a:r>
            <a:endParaRPr sz="12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 txBox="1">
            <a:spLocks noGrp="1"/>
          </p:cNvSpPr>
          <p:nvPr>
            <p:ph type="title"/>
          </p:nvPr>
        </p:nvSpPr>
        <p:spPr>
          <a:xfrm>
            <a:off x="311700" y="12189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dirty="0"/>
              <a:t>Meinsemdirnar sjö</a:t>
            </a:r>
            <a:endParaRPr dirty="0"/>
          </a:p>
        </p:txBody>
      </p:sp>
      <p:sp>
        <p:nvSpPr>
          <p:cNvPr id="127" name="Google Shape;127;p23"/>
          <p:cNvSpPr txBox="1">
            <a:spLocks noGrp="1"/>
          </p:cNvSpPr>
          <p:nvPr>
            <p:ph type="body" idx="1"/>
          </p:nvPr>
        </p:nvSpPr>
        <p:spPr>
          <a:xfrm>
            <a:off x="311700" y="920400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dirty="0"/>
              <a:t>Þau atriði sem talið eru geta truflað breytingarferli (14 stef Demings):</a:t>
            </a:r>
            <a:endParaRPr dirty="0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is" dirty="0"/>
              <a:t>Skortur á stefnufestu í að framleiða vörur/þjónustu fyrir markaðinn sem heldur fyrirtækinu í rekstri og skapar störf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s" dirty="0"/>
              <a:t>Áhersla á skammtímahagnað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s" dirty="0"/>
              <a:t>Frammistöðumat fyrir stjórnendur án þess að stjórnendur fái þær auðlindir sem nauðsynlegar eru til að ná markmiðum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s" dirty="0"/>
              <a:t>Stökkva á milli starfa, tilfærsla stjórnenda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s" dirty="0"/>
              <a:t>Nota einungis sýnilegar tölur við ákvarðanatöku en reyna ekki að huga líka að óþekktum tölum.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s" dirty="0"/>
              <a:t>- 7. Meinsemdir sem eru einkennandi fyrir bandarískan iðnað: Hár heilbrigðiskostnaður og hár skaðabótakostnaður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Demings gæðahringurinn</a:t>
            </a:r>
            <a:endParaRPr/>
          </a:p>
        </p:txBody>
      </p:sp>
      <p:sp>
        <p:nvSpPr>
          <p:cNvPr id="133" name="Google Shape;133;p24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34" name="Google Shape;134;p24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Gerður með hönnun, framleiðslu, sölu og greiningu í huga.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/>
              <a:t>Áætanagerð: Rannsaka þarfir viðskiptavina - Hvaða vöru á að framleiða?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/>
              <a:t>Aðgerðir: Framleiða vöru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/>
              <a:t>Athugun: Uppfyllir varan þarfir viðskiptavina?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/>
              <a:t>Framkvæma: Markaðssetning vörunnar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/>
              <a:t>Greina: Hvernig eru viðtökur vöru á markaði og laga betur að þörfum viðskiptavina ef þarf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35" name="Google Shape;135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3650" y="1551400"/>
            <a:ext cx="3475500" cy="2542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5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b="1"/>
              <a:t> Joseph M. Juran</a:t>
            </a:r>
            <a:r>
              <a:rPr lang="is"/>
              <a:t> (1904-2008) kemur fast á hæla Demings fyrir framlag sitt til gæðamála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/>
              <a:t>Var bæði lögfræðingur og verkfræðingur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/>
              <a:t>Er þekktastur fyrir: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/>
              <a:t>Þrjú grundvallarskref til framfara: </a:t>
            </a:r>
            <a:r>
              <a:rPr lang="is" sz="1400">
                <a:solidFill>
                  <a:srgbClr val="666666"/>
                </a:solidFill>
              </a:rPr>
              <a:t> </a:t>
            </a:r>
            <a:r>
              <a:rPr lang="is" sz="1400">
                <a:solidFill>
                  <a:srgbClr val="434343"/>
                </a:solidFill>
              </a:rPr>
              <a:t>Samfelldar umbætur -  Þjálfun og menntun starfsfólks - Forysta æðstu stjórnenda</a:t>
            </a:r>
            <a:endParaRPr sz="1400">
              <a:solidFill>
                <a:srgbClr val="434343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/>
              <a:t>Tíu stig gæðaumbóta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/>
              <a:t>Gæðaþríleikinn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26"/>
          <p:cNvSpPr txBox="1">
            <a:spLocks noGrp="1"/>
          </p:cNvSpPr>
          <p:nvPr>
            <p:ph type="body" idx="1"/>
          </p:nvPr>
        </p:nvSpPr>
        <p:spPr>
          <a:xfrm>
            <a:off x="311700" y="10702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b="1" dirty="0"/>
              <a:t>10 stig gæðaumbóta Jurans:</a:t>
            </a:r>
            <a:endParaRPr b="1" dirty="0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is" dirty="0"/>
              <a:t>Auka skilning fyrir þörfinni á endurbótum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s" dirty="0"/>
              <a:t>Setja markmið fyrir endurbætur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s" dirty="0"/>
              <a:t>Skipuleggja til þess að ná settum markmiðum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s" dirty="0"/>
              <a:t>Veita starfsfólki þjálfun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s" dirty="0"/>
              <a:t>Innleiða verkferla til þess að leysa vandamál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s" dirty="0"/>
              <a:t>Skrá árangur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s" dirty="0"/>
              <a:t>Veita viðurkenningar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s" dirty="0"/>
              <a:t>Miðla niðurstöðum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s" dirty="0"/>
              <a:t>Halda utan um niðurstöðurnar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s" dirty="0"/>
              <a:t>Endurbæta ferla fyrirtækisins</a:t>
            </a: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27"/>
          <p:cNvSpPr txBox="1">
            <a:spLocks noGrp="1"/>
          </p:cNvSpPr>
          <p:nvPr>
            <p:ph type="body" idx="1"/>
          </p:nvPr>
        </p:nvSpPr>
        <p:spPr>
          <a:xfrm>
            <a:off x="224350" y="920400"/>
            <a:ext cx="4566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b="1" dirty="0"/>
              <a:t>Gæðaþríleikur Jurans: </a:t>
            </a:r>
            <a:r>
              <a:rPr lang="is" dirty="0"/>
              <a:t>Þessi stig verða fyrirtæki að fara ef þau ætla að ná hámarks gæðum.</a:t>
            </a:r>
            <a:endParaRPr dirty="0"/>
          </a:p>
          <a:p>
            <a:pPr marL="457200" lvl="0" indent="-317500" algn="l" rtl="0">
              <a:spcBef>
                <a:spcPts val="1600"/>
              </a:spcBef>
              <a:spcAft>
                <a:spcPts val="0"/>
              </a:spcAft>
              <a:buSzPts val="1400"/>
              <a:buAutoNum type="arabicPeriod"/>
            </a:pPr>
            <a:r>
              <a:rPr lang="is" dirty="0"/>
              <a:t>Gæðaáætlun - (þróun vöru, kerfa og ferla framleiðslunnar)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r>
              <a:rPr lang="is" dirty="0"/>
              <a:t>Hverjir eru væntanlegir viðskiptavinir?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r>
              <a:rPr lang="is" dirty="0"/>
              <a:t>Greina þarfir þeirra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r>
              <a:rPr lang="is" dirty="0"/>
              <a:t>Þróa vöru sem mætir þessum þörfum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r>
              <a:rPr lang="is" dirty="0"/>
              <a:t>Þróa ferla og kerfi sem gerir þessa framleiðslu mögulega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r>
              <a:rPr lang="is" dirty="0"/>
              <a:t>Framkvæma áætlanir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is" dirty="0"/>
              <a:t>Gæðastýring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r>
              <a:rPr lang="is" dirty="0"/>
              <a:t>Meta raunverulega frammistöðu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r>
              <a:rPr lang="is" dirty="0"/>
              <a:t>Bera frammistöðu saman við markmið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r>
              <a:rPr lang="is" dirty="0"/>
              <a:t>Bregðast við frávikum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154" name="Google Shape;154;p27"/>
          <p:cNvSpPr txBox="1">
            <a:spLocks noGrp="1"/>
          </p:cNvSpPr>
          <p:nvPr>
            <p:ph type="body" idx="2"/>
          </p:nvPr>
        </p:nvSpPr>
        <p:spPr>
          <a:xfrm>
            <a:off x="4832400" y="2076306"/>
            <a:ext cx="3999900" cy="22150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Aft>
                <a:spcPts val="0"/>
              </a:spcAft>
              <a:buNone/>
            </a:pPr>
            <a:r>
              <a:rPr lang="is" dirty="0"/>
              <a:t>3. Gæðaumbætur</a:t>
            </a:r>
            <a:endParaRPr dirty="0"/>
          </a:p>
          <a:p>
            <a:pPr marL="0" lvl="1" indent="0" algn="l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r>
              <a:rPr lang="is" dirty="0"/>
              <a:t>Þróa ferla sem nauðsynlegir eru til umbóta</a:t>
            </a:r>
            <a:endParaRPr dirty="0"/>
          </a:p>
          <a:p>
            <a:pPr marL="0" lvl="1" indent="0" algn="l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r>
              <a:rPr lang="is" dirty="0"/>
              <a:t>Greina þá þætti sem þarf að endurbæta</a:t>
            </a:r>
            <a:endParaRPr dirty="0"/>
          </a:p>
          <a:p>
            <a:pPr marL="0" lvl="1" indent="0" algn="l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r>
              <a:rPr lang="is" dirty="0"/>
              <a:t>Gera hóp starfsfólks ábyrgt fyrir framkvæmd úrbóta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</a:pPr>
            <a:r>
              <a:rPr lang="is" dirty="0"/>
              <a:t>Veita hópi það sem hann þarf til að greina vanda, rætur hans, vinna að lausnum og eftirliti sem viðheldur ávinningnum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155" name="Google Shape;155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98500" y="117525"/>
            <a:ext cx="3374851" cy="254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8"/>
          <p:cNvSpPr txBox="1">
            <a:spLocks noGrp="1"/>
          </p:cNvSpPr>
          <p:nvPr>
            <p:ph type="title"/>
          </p:nvPr>
        </p:nvSpPr>
        <p:spPr>
          <a:xfrm>
            <a:off x="311700" y="27367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is" sz="1800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Philip B. Crosby  (1926-2001) - Gæðastjóri</a:t>
            </a:r>
            <a:endParaRPr dirty="0"/>
          </a:p>
        </p:txBody>
      </p:sp>
      <p:sp>
        <p:nvSpPr>
          <p:cNvPr id="161" name="Google Shape;161;p28"/>
          <p:cNvSpPr txBox="1">
            <a:spLocks noGrp="1"/>
          </p:cNvSpPr>
          <p:nvPr>
            <p:ph type="body" idx="1"/>
          </p:nvPr>
        </p:nvSpPr>
        <p:spPr>
          <a:xfrm>
            <a:off x="311700" y="788570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dirty="0"/>
              <a:t>14 stig gæðaumbóta Crosbys</a:t>
            </a:r>
            <a:endParaRPr dirty="0"/>
          </a:p>
          <a:p>
            <a:pPr marL="457200" lvl="0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</a:pPr>
            <a:r>
              <a:rPr lang="is" sz="1400" dirty="0"/>
              <a:t>Stjórnendur vinna með gæði til lengri tíma</a:t>
            </a:r>
            <a:endParaRPr sz="1400" dirty="0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is" sz="1400" dirty="0"/>
              <a:t>Vinna í gæðahópum þvert á deildir fyrirtækisins</a:t>
            </a:r>
            <a:endParaRPr sz="1400" dirty="0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is" sz="1400" dirty="0"/>
              <a:t>Greina hvar núverandi og möguleg vandamál leynast</a:t>
            </a:r>
            <a:endParaRPr sz="1400" dirty="0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is" sz="1400" dirty="0"/>
              <a:t>Meta kostnað við gæðin og útskýra hvernig hann nýtist stjórnendum</a:t>
            </a:r>
            <a:endParaRPr sz="1400" dirty="0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is" sz="1400" dirty="0"/>
              <a:t>Auka meðvitund starfsfólks um mikilvægi gæða</a:t>
            </a:r>
            <a:endParaRPr sz="1400" dirty="0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is" sz="1400" dirty="0"/>
              <a:t>Bæta strax úr sjáanlegum vandamálum</a:t>
            </a:r>
            <a:endParaRPr sz="1400" dirty="0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is" sz="1400" dirty="0"/>
              <a:t>Koma á koppinn áætlun um 0-galla (zero defects program)</a:t>
            </a:r>
            <a:endParaRPr sz="1400" dirty="0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is" sz="1400" dirty="0"/>
              <a:t>Þjálfa yfirmenn í að taka ábyrgð sína í gæðaáætluninni</a:t>
            </a:r>
            <a:endParaRPr sz="1400" dirty="0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is" sz="1400" dirty="0"/>
              <a:t>Halda 0-galla dag til að auka meðvitund starfsfólks um nýja stefnu</a:t>
            </a:r>
            <a:endParaRPr sz="1400" dirty="0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is" sz="1400" dirty="0"/>
              <a:t>Hvetja starfsfólk og hópa til að búa til bæði einstaklings og hópamarkmið til endurbóta</a:t>
            </a:r>
            <a:endParaRPr sz="1400" dirty="0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is" sz="1400" dirty="0"/>
              <a:t>Hvetja starfsfólk til að segja yfirmönnum frá þeim hindrunum sem mæta þeim í að reyna að ná markmiðum</a:t>
            </a:r>
            <a:endParaRPr sz="1400" dirty="0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is" sz="1400" dirty="0"/>
              <a:t>Veita starfsmönnum sem vinna að endurbótum viðurkenningu á störfum sínum</a:t>
            </a:r>
            <a:endParaRPr sz="1400" dirty="0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is" sz="1400" dirty="0"/>
              <a:t>Koma á laggirnar gæðaráði til að stuðla að stöðugum samræðum um gæðamál</a:t>
            </a:r>
            <a:endParaRPr sz="1400" dirty="0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is" sz="1400" dirty="0"/>
              <a:t>Endurtaka allt til að sýna að gæðaumbætur er ferli sem á sér engan endi</a:t>
            </a:r>
            <a:endParaRPr sz="14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Til umfjöllunar</a:t>
            </a:r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311700" y="1041400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s" dirty="0"/>
              <a:t>Hvað eru gæði?</a:t>
            </a:r>
            <a:endParaRPr dirty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s" dirty="0"/>
              <a:t>Skilgreiningar á altækri gæðastjórnun</a:t>
            </a:r>
            <a:endParaRPr dirty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s" dirty="0"/>
              <a:t>Tvö mismunandi viðhorf til gæðastjórnunar (fyrirtækja og neytenda)</a:t>
            </a:r>
            <a:endParaRPr dirty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s" dirty="0"/>
              <a:t>Lykilatriði altækrar gæðastjórnunar</a:t>
            </a:r>
            <a:endParaRPr dirty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s" dirty="0"/>
              <a:t>Frumkvöðlar altækrar gæðastjórnunar</a:t>
            </a:r>
            <a:endParaRPr dirty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s" dirty="0"/>
              <a:t>Lykilatriði farsælrar innleiðingar altækrar gæðastjórnunar</a:t>
            </a:r>
            <a:endParaRPr dirty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s" dirty="0"/>
              <a:t>Gæðastjórnun á 21. öldinni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9"/>
          <p:cNvSpPr txBox="1">
            <a:spLocks noGrp="1"/>
          </p:cNvSpPr>
          <p:nvPr>
            <p:ph type="title"/>
          </p:nvPr>
        </p:nvSpPr>
        <p:spPr>
          <a:xfrm>
            <a:off x="311700" y="128767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dirty="0"/>
              <a:t>Mistök við innleiðingu gæðastjórnunar</a:t>
            </a:r>
            <a:endParaRPr dirty="0"/>
          </a:p>
        </p:txBody>
      </p:sp>
      <p:sp>
        <p:nvSpPr>
          <p:cNvPr id="167" name="Google Shape;167;p29"/>
          <p:cNvSpPr txBox="1">
            <a:spLocks noGrp="1"/>
          </p:cNvSpPr>
          <p:nvPr>
            <p:ph type="body" idx="1"/>
          </p:nvPr>
        </p:nvSpPr>
        <p:spPr>
          <a:xfrm>
            <a:off x="173901" y="787862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dirty="0"/>
              <a:t>Léleg stjórnun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Of mikil áhersla á hópavinnu. Til að hópastarf verði árangursríkt verður að kunna að vinna í hópi. Hópaleiðtogar verða að kunna að leiða hópinn.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Ekki hugað að því að innleiðing þarf að ná til allra deilda og ferla fyrirtækisins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Taka hugmyndafræði einhvers gæðagúrús og nota hrátt. Ekki aðlagað að starfsemi og þörfum fyrirtækisins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is" dirty="0"/>
              <a:t>Starfsfólk hefur ekki þá hæfni sem þarf til að framkvæma gæðaumbætur. Það þarf að  auka gæðavitund fólks á heimspekilegu plani ásamt því að veita þeim þá hæfni sem þarf til að standa að umbótum.</a:t>
            </a: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Gæði til framtíðar</a:t>
            </a:r>
            <a:endParaRPr/>
          </a:p>
        </p:txBody>
      </p:sp>
      <p:sp>
        <p:nvSpPr>
          <p:cNvPr id="173" name="Google Shape;173;p30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Aukin samkeppni á heimsmarkaði leiðir til aukinnar áherslu á gæði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/>
              <a:t>Auknar væntingar viðskiptavina til gæða vöru/þjónustu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/>
              <a:t>Aukin gæði vöru/þjónustu en á sama tíma lægra verð til viðskiptavina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/>
              <a:t>Ný nálgun í stjórnun. Farsælir stjórnendur hafa stjórn á fjármagni en leiða fólk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Einkenni framtíðargæðastjórnunar</a:t>
            </a:r>
            <a:endParaRPr/>
          </a:p>
        </p:txBody>
      </p:sp>
      <p:sp>
        <p:nvSpPr>
          <p:cNvPr id="179" name="Google Shape;179;p31"/>
          <p:cNvSpPr txBox="1">
            <a:spLocks noGrp="1"/>
          </p:cNvSpPr>
          <p:nvPr>
            <p:ph type="body" idx="1"/>
          </p:nvPr>
        </p:nvSpPr>
        <p:spPr>
          <a:xfrm>
            <a:off x="311700" y="10791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is" sz="1400"/>
              <a:t>Stöðugar umbætur á virði fyrir viðskiptavini, fjárfesta og starfsfólk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is" sz="1400"/>
              <a:t>Markaðsrekin (Market driven) merkir að viðskiptavinurinn setur gæðaviðmiðin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is" sz="1400"/>
              <a:t>Leiða fólk til stöðugra framfara og samskipta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is" sz="1400"/>
              <a:t>Stöðugur vöxtur krefst þess að þrjú atriði séu alltaf höfð að leiðarljósi</a:t>
            </a:r>
            <a:endParaRPr sz="1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is"/>
              <a:t>ánægja viðskiptavina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is"/>
              <a:t>kostnaðareftirlit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is"/>
              <a:t>virkir og hæfir starfsmenn (effective human resources)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is" sz="1400"/>
              <a:t>Samþætting við birgja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is" sz="1400"/>
              <a:t>Áhersla á umbætur í gegnum þekkingu, hæfni, lausn vandamála og hópvinnu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is" sz="1400"/>
              <a:t>Áhersla á hraða, stöðuga þekkingaröflun og hæfileika til að bregðast hratt við breytingum í samkeppnisumhverfinu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is" sz="1400"/>
              <a:t>Áhersla á árangursríkt samstarfi við alla aðila með veflægum og öðrum nauðsynlegum verkfærum sem ná til allra samstarfsaðila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is" sz="1400"/>
              <a:t>Áhersla á að viðhalda sköpun, gagnrýnni hugsun og frumkvæði í starfsumhverfinu. Ekki bara hvetja fólk til þess heldur krefjast þess af þeim</a:t>
            </a: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Hvað eru gæði?</a:t>
            </a:r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dirty="0"/>
              <a:t>Fyrirtæki (sem viðskiptavinir) myndu skilgreina gæði eftir einhverri forskrift, viðmiðum og öðrum mælanlegum þáttum.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Neytendur (fólk sem viðskiptavinir) myndi líklega ekki skilgreina gæði á sama hátt. Finna gæðin á eigin skinni. (Quality is in the eye of the beholder)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Í gæðastjórnun er það neytandinn sem skilgreinir gæðin. Hann er stöðugt að velta fyrir sér gæðum þeirra vara og þjónustu sem hann kaupir og neytir.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Mætir varan/þjónustan  þörfum viðskiptavinarins? Það er mjög mikilvægt en í altækri gæðastjórnun þarf að huga að fleiri þáttum.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is" dirty="0"/>
              <a:t> 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Skilgreiningar á gæðum</a:t>
            </a:r>
            <a:endParaRPr/>
          </a:p>
        </p:txBody>
      </p:sp>
      <p:sp>
        <p:nvSpPr>
          <p:cNvPr id="85" name="Google Shape;85;p16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dirty="0"/>
              <a:t>Fred Smith, forstjóri Federal Express: Frammistaða sem stenst væntingar viðskiptavinarins.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The General Service Administration (GSA): Að mæta þörfum viðskiptavinar í fyrsta skiptið og alltaf eftir það.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Boeing: Veita viðskiptavinum okkar vöru og þjónustu sem mætir stöðugt þörfum þeirra og væntingum.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The U.S. Department of Defense (DOD): Að gera réttu hlutina rétt í fyrsta skiptið, alltaf að reyna að bæta sig og gera viðskiptavinina ánægða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/>
              <a:t>Skilgreining gæða</a:t>
            </a:r>
            <a:endParaRPr/>
          </a:p>
        </p:txBody>
      </p:sp>
      <p:sp>
        <p:nvSpPr>
          <p:cNvPr id="91" name="Google Shape;91;p1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b="1" dirty="0"/>
              <a:t>Ekki til nein ein rétt skilgreining en flestar eiga þær þó sameiginlegt:</a:t>
            </a:r>
            <a:endParaRPr b="1" dirty="0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is" dirty="0"/>
              <a:t>Gæði eru að mæta þörfum viðskiptavina og helst gera betur en það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s" dirty="0"/>
              <a:t>Gæði felast í vöru, þjónustu, fólki, ferlum og umhverfi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is" dirty="0"/>
              <a:t>Gæði breytast alltaf. Það sem þykja góð gæði í dag eru það kannski ekki á morgun. 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is" dirty="0"/>
              <a:t>Mikilvægt er að vera í stöðugri framþróun í gæðamálum til þess að standast alþjóðlega samkeppni. Ekki nóg að hugsa bara um gæði vörunnar heldur þarf að huga að öllum öngum fyrirtækisins.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>
            <a:spLocks noGrp="1"/>
          </p:cNvSpPr>
          <p:nvPr>
            <p:ph type="title"/>
          </p:nvPr>
        </p:nvSpPr>
        <p:spPr>
          <a:xfrm>
            <a:off x="311700" y="155833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dirty="0"/>
              <a:t>Aukið virði gæða og altæk gæði</a:t>
            </a:r>
            <a:endParaRPr dirty="0"/>
          </a:p>
        </p:txBody>
      </p:sp>
      <p:sp>
        <p:nvSpPr>
          <p:cNvPr id="97" name="Google Shape;97;p18"/>
          <p:cNvSpPr txBox="1">
            <a:spLocks noGrp="1"/>
          </p:cNvSpPr>
          <p:nvPr>
            <p:ph type="body" idx="1"/>
          </p:nvPr>
        </p:nvSpPr>
        <p:spPr>
          <a:xfrm>
            <a:off x="311700" y="977567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b="1" dirty="0"/>
              <a:t>Aukið virði gæða </a:t>
            </a:r>
            <a:r>
              <a:rPr lang="is" dirty="0"/>
              <a:t>(viðskiptavinurinn fær eitthvað umfram): </a:t>
            </a:r>
            <a:endParaRPr dirty="0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is" dirty="0"/>
              <a:t>(Aukið virði vörunnar, kostnaðarins, þjónustunnar)</a:t>
            </a:r>
            <a:r>
              <a:rPr lang="en-US" dirty="0"/>
              <a:t> </a:t>
            </a:r>
          </a:p>
          <a:p>
            <a:pPr lvl="1" indent="-342900">
              <a:buSzPts val="1800"/>
              <a:buChar char="●"/>
            </a:pPr>
            <a:r>
              <a:rPr lang="en-US" dirty="0" err="1"/>
              <a:t>Dæmi</a:t>
            </a:r>
            <a:r>
              <a:rPr lang="en-US" dirty="0"/>
              <a:t>: </a:t>
            </a:r>
            <a:r>
              <a:rPr lang="en-US" dirty="0" err="1"/>
              <a:t>Vatnsheldur</a:t>
            </a:r>
            <a:r>
              <a:rPr lang="en-US" dirty="0"/>
              <a:t> </a:t>
            </a:r>
            <a:r>
              <a:rPr lang="en-US" dirty="0" err="1"/>
              <a:t>sími</a:t>
            </a:r>
            <a:r>
              <a:rPr lang="en-US" dirty="0"/>
              <a:t>, </a:t>
            </a:r>
            <a:r>
              <a:rPr lang="en-US" dirty="0" err="1"/>
              <a:t>lengri</a:t>
            </a:r>
            <a:r>
              <a:rPr lang="en-US" dirty="0"/>
              <a:t> </a:t>
            </a:r>
            <a:r>
              <a:rPr lang="en-US" dirty="0" err="1"/>
              <a:t>ábyrgð</a:t>
            </a:r>
            <a:r>
              <a:rPr lang="en-US" dirty="0"/>
              <a:t> </a:t>
            </a:r>
            <a:r>
              <a:rPr lang="en-US" dirty="0" err="1"/>
              <a:t>án</a:t>
            </a:r>
            <a:r>
              <a:rPr lang="en-US" dirty="0"/>
              <a:t> </a:t>
            </a:r>
            <a:r>
              <a:rPr lang="en-US" dirty="0" err="1"/>
              <a:t>þess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verð</a:t>
            </a:r>
            <a:r>
              <a:rPr lang="en-US" dirty="0"/>
              <a:t> </a:t>
            </a:r>
            <a:r>
              <a:rPr lang="en-US" dirty="0" err="1"/>
              <a:t>hækki</a:t>
            </a:r>
            <a:r>
              <a:rPr lang="en-US" dirty="0"/>
              <a:t>, </a:t>
            </a:r>
            <a:r>
              <a:rPr lang="en-US" dirty="0" err="1"/>
              <a:t>afhending</a:t>
            </a:r>
            <a:r>
              <a:rPr lang="en-US" dirty="0"/>
              <a:t> á </a:t>
            </a:r>
            <a:r>
              <a:rPr lang="en-US" dirty="0" err="1"/>
              <a:t>vöru</a:t>
            </a:r>
            <a:r>
              <a:rPr lang="en-US" dirty="0"/>
              <a:t> </a:t>
            </a:r>
            <a:r>
              <a:rPr lang="en-US" dirty="0" err="1"/>
              <a:t>hraðar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var </a:t>
            </a:r>
            <a:r>
              <a:rPr lang="en-US" dirty="0" err="1"/>
              <a:t>lofað</a:t>
            </a:r>
            <a:r>
              <a:rPr lang="en-US" dirty="0"/>
              <a:t>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Fyrirtæki lifa af í samkeppni til lengri tíma með því að bjóða aukin gæði.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b="1" dirty="0"/>
              <a:t>Altæk gæði</a:t>
            </a:r>
            <a:r>
              <a:rPr lang="is" dirty="0"/>
              <a:t> er nálgun sem nær yfir þessa þrjá þætti (aukið virði vara, kostnaðar, þjónustu)</a:t>
            </a:r>
            <a:endParaRPr dirty="0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is" dirty="0"/>
              <a:t>Að reyna stöðugt að bæta gæði framleiðslu, ferla, þjónustu og kostnaðar = Altæk gæðastjórnun	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>
            <a:spLocks noGrp="1"/>
          </p:cNvSpPr>
          <p:nvPr>
            <p:ph type="title"/>
          </p:nvPr>
        </p:nvSpPr>
        <p:spPr>
          <a:xfrm>
            <a:off x="311700" y="22077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dirty="0"/>
              <a:t>Gæðastjórnun vs. altæk gæðstjórnun</a:t>
            </a:r>
            <a:endParaRPr dirty="0"/>
          </a:p>
        </p:txBody>
      </p:sp>
      <p:sp>
        <p:nvSpPr>
          <p:cNvPr id="103" name="Google Shape;103;p19"/>
          <p:cNvSpPr txBox="1">
            <a:spLocks noGrp="1"/>
          </p:cNvSpPr>
          <p:nvPr>
            <p:ph type="body" idx="1"/>
          </p:nvPr>
        </p:nvSpPr>
        <p:spPr>
          <a:xfrm>
            <a:off x="311700" y="920400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s" dirty="0"/>
              <a:t>Í hefðbundinni gæðastjórnun var viðmiðið gallar í hverjum 100 stykkjum. 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Í altækri gæðastjórnun er viðmiðið það sama en í hverjum 1.000.000 stykkjum.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Í hefðbundinni gæðastjórnun var litið á starfsfólk sem vinnuafl sem átti að hlýða skipunum yfirmanna sinna og eingöngu sem vinnuafl.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is" dirty="0"/>
              <a:t>Í altækri gæðastjórnun er gert ráð fyrir að starfsmaðurinn hugsi og komi fram með tillögur að stöðugum umbótum. Geta tekið ákvarðanir innan síns starfssviðs.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is" dirty="0"/>
              <a:t>Sjá bls. 6 í kennsluefni um gæðastjórnun. Fleiri þættir sem aðgreina gæðastjórnun og altæka gæðastjórnun.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3BCE2-4E3C-C1E6-367F-9DC8D9AA7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7B3712-CB14-DC6B-BCF5-C7400B30D1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A blue and white rectangular box with text&#10;&#10;Description automatically generated with medium confidence">
            <a:extLst>
              <a:ext uri="{FF2B5EF4-FFF2-40B4-BE49-F238E27FC236}">
                <a16:creationId xmlns:a16="http://schemas.microsoft.com/office/drawing/2014/main" id="{73CD5484-0050-D760-56B8-77E10A059F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12" y="445025"/>
            <a:ext cx="8759896" cy="4280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768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1C7C5-FB8B-9CD8-6361-23893C826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C09EE5-5380-B7B5-3801-077C6C3638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blue and yellow rectangular box with text&#10;&#10;Description automatically generated with medium confidence">
            <a:extLst>
              <a:ext uri="{FF2B5EF4-FFF2-40B4-BE49-F238E27FC236}">
                <a16:creationId xmlns:a16="http://schemas.microsoft.com/office/drawing/2014/main" id="{A93D7434-C589-B3BC-FC5E-E4C0E877E8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76" y="391841"/>
            <a:ext cx="8729847" cy="435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776410"/>
      </p:ext>
    </p:extLst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1777</Words>
  <Application>Microsoft Office PowerPoint</Application>
  <PresentationFormat>On-screen Show (16:9)</PresentationFormat>
  <Paragraphs>171</Paragraphs>
  <Slides>22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Open Sans</vt:lpstr>
      <vt:lpstr>PT Sans Narrow</vt:lpstr>
      <vt:lpstr>Times New Roman</vt:lpstr>
      <vt:lpstr>Tropic</vt:lpstr>
      <vt:lpstr>Hugmyndafræði gæðastjórnunar</vt:lpstr>
      <vt:lpstr>Til umfjöllunar</vt:lpstr>
      <vt:lpstr>Hvað eru gæði?</vt:lpstr>
      <vt:lpstr>Skilgreiningar á gæðum</vt:lpstr>
      <vt:lpstr>Skilgreining gæða</vt:lpstr>
      <vt:lpstr>Aukið virði gæða og altæk gæði</vt:lpstr>
      <vt:lpstr>Gæðastjórnun vs. altæk gæðstjórnun</vt:lpstr>
      <vt:lpstr>PowerPoint Presentation</vt:lpstr>
      <vt:lpstr>PowerPoint Presentation</vt:lpstr>
      <vt:lpstr>Altæk gæðastjórnun</vt:lpstr>
      <vt:lpstr>Stutt video um altæka góðastjórnun</vt:lpstr>
      <vt:lpstr>Helstu gúrúar altækrar gæðastjórnunar</vt:lpstr>
      <vt:lpstr>14 meginstef Demings</vt:lpstr>
      <vt:lpstr>Meinsemdirnar sjö</vt:lpstr>
      <vt:lpstr>Demings gæðahringurinn</vt:lpstr>
      <vt:lpstr>PowerPoint Presentation</vt:lpstr>
      <vt:lpstr>PowerPoint Presentation</vt:lpstr>
      <vt:lpstr>PowerPoint Presentation</vt:lpstr>
      <vt:lpstr>Philip B. Crosby  (1926-2001) - Gæðastjóri</vt:lpstr>
      <vt:lpstr>Mistök við innleiðingu gæðastjórnunar</vt:lpstr>
      <vt:lpstr>Gæði til framtíðar</vt:lpstr>
      <vt:lpstr>Einkenni framtíðargæðastjórnunar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Hugmyndafræði gæðastjórnunar</dc:title>
  <dc:creator>Katrin Harðardóttir - VMA</dc:creator>
  <cp:lastModifiedBy>Katrín Harðardóttir - HA</cp:lastModifiedBy>
  <cp:revision>3</cp:revision>
  <dcterms:modified xsi:type="dcterms:W3CDTF">2026-04-13T06:52:26Z</dcterms:modified>
</cp:coreProperties>
</file>