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7" r:id="rId8"/>
    <p:sldId id="268" r:id="rId9"/>
    <p:sldId id="269" r:id="rId10"/>
    <p:sldId id="270" r:id="rId11"/>
    <p:sldId id="271" r:id="rId12"/>
    <p:sldId id="272" r:id="rId13"/>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3E9C55-158C-4ED4-B458-9950A0212FF0}" v="100" dt="2026-03-20T13:17:37.0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6" d="100"/>
          <a:sy n="106" d="100"/>
        </p:scale>
        <p:origin x="1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rín Harðardóttir - HA" userId="95232eca-d811-443b-b73e-75490c803831" providerId="ADAL" clId="{27DE24FA-9542-45B5-ACB1-02B8F6607BBC}"/>
    <pc:docChg chg="modSld">
      <pc:chgData name="Katrín Harðardóttir - HA" userId="95232eca-d811-443b-b73e-75490c803831" providerId="ADAL" clId="{27DE24FA-9542-45B5-ACB1-02B8F6607BBC}" dt="2026-03-20T13:17:01.261" v="6" actId="20577"/>
      <pc:docMkLst>
        <pc:docMk/>
      </pc:docMkLst>
      <pc:sldChg chg="modSp mod">
        <pc:chgData name="Katrín Harðardóttir - HA" userId="95232eca-d811-443b-b73e-75490c803831" providerId="ADAL" clId="{27DE24FA-9542-45B5-ACB1-02B8F6607BBC}" dt="2026-03-20T13:15:01.247" v="2" actId="20577"/>
        <pc:sldMkLst>
          <pc:docMk/>
          <pc:sldMk cId="0" sldId="261"/>
        </pc:sldMkLst>
        <pc:spChg chg="mod">
          <ac:chgData name="Katrín Harðardóttir - HA" userId="95232eca-d811-443b-b73e-75490c803831" providerId="ADAL" clId="{27DE24FA-9542-45B5-ACB1-02B8F6607BBC}" dt="2026-03-20T13:14:16.307" v="0" actId="20577"/>
          <ac:spMkLst>
            <pc:docMk/>
            <pc:sldMk cId="0" sldId="261"/>
            <ac:spMk id="23" creationId="{5FE60719-EF18-6A2B-6C91-063D3E9AB2AC}"/>
          </ac:spMkLst>
        </pc:spChg>
        <pc:spChg chg="mod">
          <ac:chgData name="Katrín Harðardóttir - HA" userId="95232eca-d811-443b-b73e-75490c803831" providerId="ADAL" clId="{27DE24FA-9542-45B5-ACB1-02B8F6607BBC}" dt="2026-03-20T13:15:01.247" v="2" actId="20577"/>
          <ac:spMkLst>
            <pc:docMk/>
            <pc:sldMk cId="0" sldId="261"/>
            <ac:spMk id="29" creationId="{370229BC-2FE2-57C9-7C38-30BDBCFAE75D}"/>
          </ac:spMkLst>
        </pc:spChg>
      </pc:sldChg>
      <pc:sldChg chg="modSp mod">
        <pc:chgData name="Katrín Harðardóttir - HA" userId="95232eca-d811-443b-b73e-75490c803831" providerId="ADAL" clId="{27DE24FA-9542-45B5-ACB1-02B8F6607BBC}" dt="2026-03-20T13:17:01.261" v="6" actId="20577"/>
        <pc:sldMkLst>
          <pc:docMk/>
          <pc:sldMk cId="0" sldId="269"/>
        </pc:sldMkLst>
        <pc:spChg chg="mod">
          <ac:chgData name="Katrín Harðardóttir - HA" userId="95232eca-d811-443b-b73e-75490c803831" providerId="ADAL" clId="{27DE24FA-9542-45B5-ACB1-02B8F6607BBC}" dt="2026-03-20T13:17:01.261" v="6" actId="20577"/>
          <ac:spMkLst>
            <pc:docMk/>
            <pc:sldMk cId="0" sldId="269"/>
            <ac:spMk id="1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4651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Farið yfir að glærupakkinn tengi saman þrjú lykilhugtök í rekstri: stefnumótun, </a:t>
            </a:r>
            <a:r>
              <a:rPr lang="en-US" dirty="0" err="1"/>
              <a:t>viðskiptalíkan</a:t>
            </a:r>
            <a:r>
              <a:rPr lang="en-US" dirty="0"/>
              <a:t> og markmið.
Leggið áherslu á að stefnumótun skýri hvert fyrirtækið ætlar, Business Model Canvas sýni hvernig virði er skapað og afhent, og SMART markmið hjálpi til við framkvæmd og eftirfylgni.
Nefnið að glærurnar megi nota bæði í fyrirlestri og verklegri vinnu með hópum.
[Sources]
- Porter, M. E. (1996). What Is Strategy? Harvard Business Review. https://hbr.org/1996/11/what-is-strategy
- Strategyzer. The Business Model Canvas. https://www.strategyzer.com/library/the-business-model-canvas
- Doran, G. T. (1981). There's a S.M.A.R.T. way to write management's goals and objectives. Management Review, 70, 35-36.</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Berið saman þessi tvö markmið og látið nemendur nefna hvað gerir hitt markmiðið sterkara.
Gott er að taka </a:t>
            </a:r>
            <a:r>
              <a:rPr lang="en-US" dirty="0" err="1"/>
              <a:t>dæmi</a:t>
            </a:r>
            <a:r>
              <a:rPr lang="en-US" dirty="0"/>
              <a:t> úr þeirra eigin verkefnum og láta þau endurskrifa óljóst markmið yfir í SMART markmið.
[Sources]
- Mind Tools. SMART Goals. https://www.mindtools.com/a4wo118/smart-goals/
- Doran, G. T. (1981). There's a S.M.A.R.T. way to write management's goals and objectives. Management Review, 70, 35-36.</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Þetta er </a:t>
            </a:r>
            <a:r>
              <a:rPr lang="en-US" dirty="0" err="1"/>
              <a:t>góð</a:t>
            </a:r>
            <a:r>
              <a:rPr lang="en-US" dirty="0"/>
              <a:t> lokaverkefnaglæra. Hægt er að láta hópa vinna á blaði, töflu eða í rafrænu Canvas skjali.
Kennari </a:t>
            </a:r>
            <a:r>
              <a:rPr lang="en-US" dirty="0" err="1"/>
              <a:t>getur</a:t>
            </a:r>
            <a:r>
              <a:rPr lang="en-US" dirty="0"/>
              <a:t> látið hvern hóp kynna eina stefnu-setningu, einn lykilreit úr Canvas og eitt SMART markmið.
[Sources]
- Strategyzer. The Business Model Canvas. https://www.strategyzer.com/library/the-business-model-canvas
- Mind Tools. SMART Goals. https://www.mindtools.com/a4wo118/smart-goals/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Bendið nemendum á að þessar heimildir nýtist bæði til frekari lestrar og sem stoð fyrir verkefnaskil.
Ef óskað er eftir má bæta við prentvænni heimildaskrá eða verkefnablaði síðar.
[Sources]
- Doran, G. T. (1981). There's a S.M.A.R.T. way to write management's goals and objectives. Management Review, 70, 35-36.
- Harvard Business Review. What Is Strategy? https://hbr.org/1996/11/what-is-strategy
- Harvard Business School. What Is Strategy? https://www.hbs.edu/faculty/Pages/item.aspx?num=10698
- Osterwalder, A., &amp; Pigneur, Y. (2010). Business Model Generation. Wiley. https://www.wiley.com/en-us/Business%2BModel%2BGeneration%3A%2BA%2BHandbook%2Bfor%2BVisionaries%2C%2BGame%2BChangers%2C%2Band%2BChallengers-p-9780470876411
- Strategyzer. The Business Model Canvas. https://www.strategyzer.com/library/the-business-model-canvas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Sýnið nemendum strax hvernig efnið hangir saman. Áherslan er ekki bara á skilgreiningar heldur að geta beitt hugtökunum.
Rifjið upp að stefna svarar spurningunni 'hvert ætlum við?', Business Model Canvas svarar 'hvernig sköpum við og afhendum virði?' og markmið svara 'hvernig vitum við að við séum á réttri leið?'.
[Sources]
- Porter, M. E. (1996). What Is Strategy? Harvard Business Review. https://hbr.org/1996/11/what-is-strategy
- Strategyzer. What is a Business Model? https://www.strategyzer.com/library/what-is-a-business-model
- Mind Tools. SMART Goals. https://www.mindtools.com/a4wo118/smart-goals/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Útskýrið að stefnumótun sé ekki það sama og almennur rekstur eða dagsdagleg skilvirkni. Hún snýst um val.
Leggið áherslu á að </a:t>
            </a:r>
            <a:r>
              <a:rPr lang="en-US" dirty="0" err="1"/>
              <a:t>góð</a:t>
            </a:r>
            <a:r>
              <a:rPr lang="en-US" dirty="0"/>
              <a:t> stefna hjálpar fyrirtæki að forgangsraða, velja markað, skilgreina sérstöðu og samræma ákvarðanir.
Tengið við raunveruleg </a:t>
            </a:r>
            <a:r>
              <a:rPr lang="en-US" dirty="0" err="1"/>
              <a:t>dæmi</a:t>
            </a:r>
            <a:r>
              <a:rPr lang="en-US" dirty="0"/>
              <a:t>: lágt verð, gæði, hraði, sérfræðiþekking eða þjónustuupplifun geta verið hluti af sérstöðu.
[Sources]
- Harvard Business School. What Is Strategy? https://www.hbs.edu/faculty/Pages/item.aspx?num=10698
- Harvard Business Review. What Is Strategy? https://hbr.org/1996/11/what-is-strategy</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Hér má ræða hvað gerist þegar fyrirtæki hefur enga skýra stefnu: verkefni dreifast, forgangsröðun verður óljós og erfitt verður að meta árangur.
Bent er á að stefna hjálpar bæði litlum og stórum fyrirtækjum. Hún er ekki aðeins fyrir framkvæmdastjóra heldur líka fyrir teymi og verkefni.
Nemendur geta nefnt </a:t>
            </a:r>
            <a:r>
              <a:rPr lang="en-US" dirty="0" err="1"/>
              <a:t>dæmi</a:t>
            </a:r>
            <a:r>
              <a:rPr lang="en-US" dirty="0"/>
              <a:t> um fyrirtæki sem keppa á verði, gæðum eða sérhæfðri þjónustu.
[Sources]
- Harvard Business Review. What Is Strategy? https://hbr.org/1996/11/what-is-strategy
- Harvard Business Review. The Difference Between a Plan and a Strategy. https://hbr.org/podcast/2023/05/the-difference-between-a-plan-and-a-strategy</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Notið þessa glæru til að binda saman alla pakkann. Stefna er upphafið, viðskiptalíkanið útfærir hugmyndina og markmiðin gera hana rekjanlega.
Það er gagnlegt að minna á að fyrirtæki geta verið með fallega stefnu á blaði en samt mistekist í framkvæmd ef markmið og eftirfylgni vantar.
[Sources]
- Strategyzer. The Business Model Canvas. https://www.strategyzer.com/library/the-business-model-canvas
- Harvard Business Review. What Is Strategy? https://hbr.org/1996/11/what-is-strategy
- Mind Tools. SMART Goals. https://www.mindtools.com/a4wo118/smart-goals/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Farið yfir að Business Model Canvas sé verkfæri til hugmynda- og stefnumótunar. Það hjálpar til við að sjá heildarmyndina á einni síðu.
Útskýrið að reitirnir níu tengist hvor öðrum: virði fyrir viðskiptavini, innviðir sem styðja virðið, hvernig við náum til viðskiptavina og hvernig tekjur og kostnaður hanga saman.
Nemendur mega sjá þetta sem kort af rekstrarhugmynd fremur en langan texta.
[Sources]
- Strategyzer. The Business Model Canvas. https://www.strategyzer.com/library/the-business-model-canvas
- Strategyzer. What is a Business Model? https://www.strategyzer.com/library/what-is-a-business-model</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Dæmið á ekki að vera fullkomið heldur sýna hvernig hægt er að byrja einfalt. Kennari </a:t>
            </a:r>
            <a:r>
              <a:rPr lang="en-US" dirty="0" err="1"/>
              <a:t>getur</a:t>
            </a:r>
            <a:r>
              <a:rPr lang="en-US" dirty="0"/>
              <a:t> breytt dæminu í annan rekstur sem hentar hópnum, t.d. netverslun, snyrtistofu eða app.
Biðjið nemendur að finna eitt atriði sem vantar í dæmið, t.d. lykilsamstarf eða lykilauðlind.
[Sources]
- Strategyzer. The Business Model Canvas. https://www.strategyzer.com/library/the-business-model-canvas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Útskýrið að markmið séu brúin milli áforma og aðgerða. Þau gera líka samskipti innan fyrirtækis skýrari.
Hér má spyrja nemendur: Hvað gerist ef fyrirtæki hefur stefnu en engin skýr markmið?
[Sources]
- Mind Tools. SMART Goals. https://www.mindtools.com/a4wo118/smart-goals/
- Doran, G. T. (1981). There's a S.M.A.R.T. way to write management's goals and objectives. Management Review, 70, 35-36.</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Farið hægt yfir hvern staf og nefnið að mismunandi útgáfur af SMART hafi verið notaðar í fræðunum. Hér er notuð algeng og kennsluvæn útgáfa: Specific, Measurable, Achievable, Relevant, Time-bound.
Leggið áherslu á að markmið verða oft veik þegar eitt þessara atriða vantar - sérstaklega mælanleika eða tímasetningu.
[Sources]
- Doran, G. T. (1981). There's a S.M.A.R.T. way to write management's goals and objectives. Management Review, 70, 35-36.
- Mind Tools. SMART Goals. https://www.mindtools.com/a4wo118/smart-goals/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F3A5F"/>
          </a:solidFill>
          <a:ln w="12700">
            <a:solidFill>
              <a:srgbClr val="1F3A5F"/>
            </a:solidFill>
            <a:prstDash val="solid"/>
          </a:ln>
        </p:spPr>
        <p:txBody>
          <a:bodyPr/>
          <a:lstStyle/>
          <a:p>
            <a:endParaRPr lang="en-US"/>
          </a:p>
        </p:txBody>
      </p:sp>
      <p:sp>
        <p:nvSpPr>
          <p:cNvPr id="3" name="Shape 1"/>
          <p:cNvSpPr/>
          <p:nvPr/>
        </p:nvSpPr>
        <p:spPr>
          <a:xfrm>
            <a:off x="0" y="6565392"/>
            <a:ext cx="12191695" cy="292608"/>
          </a:xfrm>
          <a:prstGeom prst="rect">
            <a:avLst/>
          </a:prstGeom>
          <a:solidFill>
            <a:srgbClr val="1F3A5F"/>
          </a:solidFill>
          <a:ln w="12700">
            <a:solidFill>
              <a:srgbClr val="1F3A5F"/>
            </a:solidFill>
            <a:prstDash val="solid"/>
          </a:ln>
        </p:spPr>
        <p:txBody>
          <a:bodyPr/>
          <a:lstStyle/>
          <a:p>
            <a:endParaRPr lang="en-US"/>
          </a:p>
        </p:txBody>
      </p:sp>
      <p:sp>
        <p:nvSpPr>
          <p:cNvPr id="4" name="Text 2"/>
          <p:cNvSpPr/>
          <p:nvPr/>
        </p:nvSpPr>
        <p:spPr>
          <a:xfrm>
            <a:off x="365760" y="6583680"/>
            <a:ext cx="7772400" cy="146304"/>
          </a:xfrm>
          <a:prstGeom prst="rect">
            <a:avLst/>
          </a:prstGeom>
          <a:noFill/>
          <a:ln/>
        </p:spPr>
        <p:txBody>
          <a:bodyPr wrap="square" lIns="0" tIns="0" rIns="0" bIns="0" rtlCol="0" anchor="ctr"/>
          <a:lstStyle/>
          <a:p>
            <a:pPr marL="0" indent="0">
              <a:buNone/>
            </a:pPr>
            <a:r>
              <a:rPr lang="en-US" sz="1000" dirty="0">
                <a:solidFill>
                  <a:srgbClr val="FFFFFF"/>
                </a:solidFill>
              </a:rPr>
              <a:t>Stefnumótun • Business Model Canvas • SMART markmið</a:t>
            </a:r>
            <a:endParaRPr lang="en-US" sz="100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563880" y="541840"/>
            <a:ext cx="11064240" cy="5212080"/>
          </a:xfrm>
          <a:prstGeom prst="roundRect">
            <a:avLst>
              <a:gd name="adj" fmla="val 1404"/>
            </a:avLst>
          </a:prstGeom>
          <a:solidFill>
            <a:srgbClr val="FFFFFF"/>
          </a:solidFill>
          <a:ln w="12700">
            <a:solidFill>
              <a:schemeClr val="accent1"/>
            </a:solidFill>
            <a:prstDash val="solid"/>
          </a:ln>
          <a:effectLst>
            <a:outerShdw blurRad="12700" dist="12700" dir="2700000" algn="bl" rotWithShape="0">
              <a:srgbClr val="000000">
                <a:alpha val="12000"/>
              </a:srgbClr>
            </a:outerShdw>
          </a:effectLst>
        </p:spPr>
        <p:txBody>
          <a:bodyPr/>
          <a:lstStyle/>
          <a:p>
            <a:endParaRPr lang="en-US" dirty="0"/>
          </a:p>
        </p:txBody>
      </p:sp>
      <p:sp>
        <p:nvSpPr>
          <p:cNvPr id="3" name="Text 1"/>
          <p:cNvSpPr/>
          <p:nvPr/>
        </p:nvSpPr>
        <p:spPr>
          <a:xfrm>
            <a:off x="914400" y="1097280"/>
            <a:ext cx="2743200" cy="320040"/>
          </a:xfrm>
          <a:prstGeom prst="rect">
            <a:avLst/>
          </a:prstGeom>
          <a:noFill/>
          <a:ln/>
        </p:spPr>
        <p:txBody>
          <a:bodyPr wrap="square" lIns="0" tIns="0" rIns="0" bIns="0" rtlCol="0" anchor="ctr"/>
          <a:lstStyle/>
          <a:p>
            <a:pPr marL="0" indent="0">
              <a:buNone/>
            </a:pPr>
            <a:endParaRPr lang="en-US" sz="1600" dirty="0"/>
          </a:p>
        </p:txBody>
      </p:sp>
      <p:sp>
        <p:nvSpPr>
          <p:cNvPr id="4" name="Text 2"/>
          <p:cNvSpPr/>
          <p:nvPr/>
        </p:nvSpPr>
        <p:spPr>
          <a:xfrm>
            <a:off x="841670" y="3317416"/>
            <a:ext cx="7498080" cy="914400"/>
          </a:xfrm>
          <a:prstGeom prst="rect">
            <a:avLst/>
          </a:prstGeom>
          <a:noFill/>
          <a:ln/>
        </p:spPr>
        <p:txBody>
          <a:bodyPr wrap="square" lIns="0" tIns="0" rIns="0" bIns="0" rtlCol="0" anchor="ctr"/>
          <a:lstStyle/>
          <a:p>
            <a:pPr marL="0" indent="0">
              <a:buNone/>
            </a:pPr>
            <a:r>
              <a:rPr lang="en-US" sz="2800" b="1" dirty="0">
                <a:solidFill>
                  <a:srgbClr val="1F3A5F"/>
                </a:solidFill>
                <a:latin typeface="Aptos Display" pitchFamily="34" charset="0"/>
                <a:ea typeface="Aptos Display" pitchFamily="34" charset="-122"/>
                <a:cs typeface="Aptos Display" pitchFamily="34" charset="-120"/>
              </a:rPr>
              <a:t>Stefnumótun</a:t>
            </a:r>
          </a:p>
          <a:p>
            <a:pPr marL="0" indent="0">
              <a:buNone/>
            </a:pPr>
            <a:r>
              <a:rPr lang="en-US" sz="2800" b="1" dirty="0">
                <a:solidFill>
                  <a:srgbClr val="1F3A5F"/>
                </a:solidFill>
                <a:latin typeface="Aptos Display" pitchFamily="34" charset="0"/>
                <a:ea typeface="Aptos Display" pitchFamily="34" charset="-122"/>
                <a:cs typeface="Aptos Display" pitchFamily="34" charset="-120"/>
              </a:rPr>
              <a:t>Business Model Canvas</a:t>
            </a:r>
          </a:p>
          <a:p>
            <a:pPr marL="0" indent="0">
              <a:buNone/>
            </a:pPr>
            <a:r>
              <a:rPr lang="en-US" sz="2800" b="1" dirty="0">
                <a:solidFill>
                  <a:srgbClr val="1F3A5F"/>
                </a:solidFill>
                <a:latin typeface="Aptos Display" pitchFamily="34" charset="0"/>
                <a:ea typeface="Aptos Display" pitchFamily="34" charset="-122"/>
                <a:cs typeface="Aptos Display" pitchFamily="34" charset="-120"/>
              </a:rPr>
              <a:t>SMART markmið</a:t>
            </a:r>
            <a:endParaRPr lang="en-US" sz="2800" dirty="0"/>
          </a:p>
        </p:txBody>
      </p:sp>
      <p:sp>
        <p:nvSpPr>
          <p:cNvPr id="5" name="Text 3"/>
          <p:cNvSpPr/>
          <p:nvPr/>
        </p:nvSpPr>
        <p:spPr>
          <a:xfrm>
            <a:off x="932688" y="2487168"/>
            <a:ext cx="6400800" cy="320040"/>
          </a:xfrm>
          <a:prstGeom prst="rect">
            <a:avLst/>
          </a:prstGeom>
          <a:noFill/>
          <a:ln/>
        </p:spPr>
        <p:txBody>
          <a:bodyPr wrap="square" lIns="0" tIns="0" rIns="0" bIns="0" rtlCol="0" anchor="ctr"/>
          <a:lstStyle/>
          <a:p>
            <a:pPr marL="0" indent="0">
              <a:buNone/>
            </a:pPr>
            <a:endParaRPr lang="en-US" sz="1400" dirty="0"/>
          </a:p>
        </p:txBody>
      </p:sp>
      <p:pic>
        <p:nvPicPr>
          <p:cNvPr id="8" name="Image 2" descr="preencoded.png"/>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228784" y="1390989"/>
            <a:ext cx="3923391" cy="3923391"/>
          </a:xfrm>
          <a:prstGeom prst="rect">
            <a:avLst/>
          </a:prstGeom>
        </p:spPr>
      </p:pic>
      <p:sp>
        <p:nvSpPr>
          <p:cNvPr id="9" name="Shape 4"/>
          <p:cNvSpPr/>
          <p:nvPr/>
        </p:nvSpPr>
        <p:spPr>
          <a:xfrm>
            <a:off x="914400" y="3108960"/>
            <a:ext cx="4206240" cy="0"/>
          </a:xfrm>
          <a:prstGeom prst="line">
            <a:avLst/>
          </a:prstGeom>
          <a:noFill/>
          <a:ln w="12700">
            <a:solidFill>
              <a:srgbClr val="D5DEE8"/>
            </a:solidFill>
            <a:prstDash val="solid"/>
          </a:ln>
        </p:spPr>
        <p:txBody>
          <a:bodyPr/>
          <a:lstStyle/>
          <a:p>
            <a:endParaRPr lang="en-US"/>
          </a:p>
        </p:txBody>
      </p:sp>
      <p:pic>
        <p:nvPicPr>
          <p:cNvPr id="12" name="Picture 11">
            <a:extLst>
              <a:ext uri="{FF2B5EF4-FFF2-40B4-BE49-F238E27FC236}">
                <a16:creationId xmlns:a16="http://schemas.microsoft.com/office/drawing/2014/main" id="{C3B88EBC-A611-9169-3EC8-1E16061260D6}"/>
              </a:ext>
            </a:extLst>
          </p:cNvPr>
          <p:cNvPicPr>
            <a:picLocks noChangeAspect="1"/>
          </p:cNvPicPr>
          <p:nvPr/>
        </p:nvPicPr>
        <p:blipFill>
          <a:blip r:embed="rId5"/>
          <a:stretch>
            <a:fillRect/>
          </a:stretch>
        </p:blipFill>
        <p:spPr>
          <a:xfrm>
            <a:off x="705868" y="541840"/>
            <a:ext cx="1976372" cy="1392161"/>
          </a:xfrm>
          <a:prstGeom prst="rect">
            <a:avLst/>
          </a:prstGeom>
        </p:spPr>
      </p:pic>
      <p:cxnSp>
        <p:nvCxnSpPr>
          <p:cNvPr id="14" name="Straight Arrow Connector 13">
            <a:extLst>
              <a:ext uri="{FF2B5EF4-FFF2-40B4-BE49-F238E27FC236}">
                <a16:creationId xmlns:a16="http://schemas.microsoft.com/office/drawing/2014/main" id="{CAF804BE-B130-A87C-E23A-2F1A61680987}"/>
              </a:ext>
            </a:extLst>
          </p:cNvPr>
          <p:cNvCxnSpPr/>
          <p:nvPr/>
        </p:nvCxnSpPr>
        <p:spPr>
          <a:xfrm>
            <a:off x="5120640" y="3337107"/>
            <a:ext cx="3060071" cy="0"/>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5" name="Text 14">
            <a:extLst>
              <a:ext uri="{FF2B5EF4-FFF2-40B4-BE49-F238E27FC236}">
                <a16:creationId xmlns:a16="http://schemas.microsoft.com/office/drawing/2014/main" id="{0C5FD36A-2C64-9DBD-CC01-22AC540FFAFF}"/>
              </a:ext>
            </a:extLst>
          </p:cNvPr>
          <p:cNvSpPr/>
          <p:nvPr/>
        </p:nvSpPr>
        <p:spPr>
          <a:xfrm>
            <a:off x="841670" y="5173403"/>
            <a:ext cx="1577849" cy="441827"/>
          </a:xfrm>
          <a:prstGeom prst="rect">
            <a:avLst/>
          </a:prstGeom>
          <a:noFill/>
          <a:ln/>
        </p:spPr>
        <p:txBody>
          <a:bodyPr wrap="square" lIns="0" tIns="0" rIns="0" bIns="0" rtlCol="0" anchor="ctr"/>
          <a:lstStyle/>
          <a:p>
            <a:pPr marL="0" indent="0" algn="ctr">
              <a:buNone/>
            </a:pPr>
            <a:r>
              <a:rPr lang="en-US" sz="1400" b="1" dirty="0">
                <a:solidFill>
                  <a:srgbClr val="1F3A5F"/>
                </a:solidFill>
              </a:rPr>
              <a:t>Katrín Harðardóttir</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Dæmi: veikt markmið vs. SMART markmið</a:t>
            </a:r>
            <a:endParaRPr lang="en-US" sz="2400" dirty="0"/>
          </a:p>
        </p:txBody>
      </p:sp>
      <p:sp>
        <p:nvSpPr>
          <p:cNvPr id="3" name="Shape 1"/>
          <p:cNvSpPr/>
          <p:nvPr/>
        </p:nvSpPr>
        <p:spPr>
          <a:xfrm>
            <a:off x="822960" y="1645920"/>
            <a:ext cx="4480560" cy="2377440"/>
          </a:xfrm>
          <a:prstGeom prst="roundRect">
            <a:avLst>
              <a:gd name="adj" fmla="val 2308"/>
            </a:avLst>
          </a:prstGeom>
          <a:solidFill>
            <a:srgbClr val="FDEEEE"/>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4" name="Text 2"/>
          <p:cNvSpPr/>
          <p:nvPr/>
        </p:nvSpPr>
        <p:spPr>
          <a:xfrm>
            <a:off x="987552" y="1773936"/>
            <a:ext cx="4151376" cy="219456"/>
          </a:xfrm>
          <a:prstGeom prst="rect">
            <a:avLst/>
          </a:prstGeom>
          <a:noFill/>
          <a:ln/>
        </p:spPr>
        <p:txBody>
          <a:bodyPr wrap="square" lIns="0" tIns="0" rIns="0" bIns="0" rtlCol="0" anchor="ctr"/>
          <a:lstStyle/>
          <a:p>
            <a:pPr marL="0" indent="0">
              <a:buNone/>
            </a:pPr>
            <a:r>
              <a:rPr lang="en-US" sz="1500" b="1" dirty="0">
                <a:solidFill>
                  <a:srgbClr val="1F3A5F"/>
                </a:solidFill>
              </a:rPr>
              <a:t>Veikt markmið</a:t>
            </a:r>
            <a:endParaRPr lang="en-US" sz="1500" dirty="0"/>
          </a:p>
        </p:txBody>
      </p:sp>
      <p:sp>
        <p:nvSpPr>
          <p:cNvPr id="5" name="Text 3"/>
          <p:cNvSpPr/>
          <p:nvPr/>
        </p:nvSpPr>
        <p:spPr>
          <a:xfrm>
            <a:off x="987552" y="2057400"/>
            <a:ext cx="4151376" cy="1865376"/>
          </a:xfrm>
          <a:prstGeom prst="rect">
            <a:avLst/>
          </a:prstGeom>
          <a:noFill/>
          <a:ln/>
        </p:spPr>
        <p:txBody>
          <a:bodyPr wrap="square" lIns="0" tIns="0" rIns="0" bIns="0" rtlCol="0" anchor="ctr">
            <a:normAutofit/>
          </a:bodyPr>
          <a:lstStyle/>
          <a:p>
            <a:pPr marL="0" indent="0">
              <a:buNone/>
            </a:pPr>
            <a:r>
              <a:rPr lang="en-US" sz="1150" dirty="0">
                <a:solidFill>
                  <a:srgbClr val="213547"/>
                </a:solidFill>
              </a:rPr>
              <a:t>"Auka sölu á næstu misserum."</a:t>
            </a:r>
            <a:endParaRPr lang="en-US" sz="1150" dirty="0"/>
          </a:p>
          <a:p>
            <a:pPr marL="0" indent="0">
              <a:buNone/>
            </a:pPr>
            <a:endParaRPr lang="en-US" sz="1150" dirty="0"/>
          </a:p>
          <a:p>
            <a:pPr marL="0" indent="0">
              <a:buNone/>
            </a:pPr>
            <a:r>
              <a:rPr lang="en-US" sz="1150" dirty="0">
                <a:solidFill>
                  <a:srgbClr val="213547"/>
                </a:solidFill>
              </a:rPr>
              <a:t>Vandinn: Óskýrt, ekki mælanlegt og engin tímasetning.</a:t>
            </a:r>
            <a:endParaRPr lang="en-US" sz="1150" dirty="0"/>
          </a:p>
        </p:txBody>
      </p:sp>
      <p:sp>
        <p:nvSpPr>
          <p:cNvPr id="6" name="Shape 4"/>
          <p:cNvSpPr/>
          <p:nvPr/>
        </p:nvSpPr>
        <p:spPr>
          <a:xfrm>
            <a:off x="6400800" y="1645920"/>
            <a:ext cx="4572000" cy="2377440"/>
          </a:xfrm>
          <a:prstGeom prst="roundRect">
            <a:avLst>
              <a:gd name="adj" fmla="val 2308"/>
            </a:avLst>
          </a:prstGeom>
          <a:solidFill>
            <a:srgbClr val="EAF8F6"/>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7" name="Text 5"/>
          <p:cNvSpPr/>
          <p:nvPr/>
        </p:nvSpPr>
        <p:spPr>
          <a:xfrm>
            <a:off x="6565392" y="1773936"/>
            <a:ext cx="4242816" cy="219456"/>
          </a:xfrm>
          <a:prstGeom prst="rect">
            <a:avLst/>
          </a:prstGeom>
          <a:noFill/>
          <a:ln/>
        </p:spPr>
        <p:txBody>
          <a:bodyPr wrap="square" lIns="0" tIns="0" rIns="0" bIns="0" rtlCol="0" anchor="ctr"/>
          <a:lstStyle/>
          <a:p>
            <a:pPr marL="0" indent="0">
              <a:buNone/>
            </a:pPr>
            <a:r>
              <a:rPr lang="en-US" sz="1500" b="1" dirty="0">
                <a:solidFill>
                  <a:srgbClr val="1F3A5F"/>
                </a:solidFill>
              </a:rPr>
              <a:t>SMART markmið</a:t>
            </a:r>
            <a:endParaRPr lang="en-US" sz="1500" dirty="0"/>
          </a:p>
        </p:txBody>
      </p:sp>
      <p:sp>
        <p:nvSpPr>
          <p:cNvPr id="8" name="Text 6"/>
          <p:cNvSpPr/>
          <p:nvPr/>
        </p:nvSpPr>
        <p:spPr>
          <a:xfrm>
            <a:off x="6565392" y="2057400"/>
            <a:ext cx="4242816" cy="1865376"/>
          </a:xfrm>
          <a:prstGeom prst="rect">
            <a:avLst/>
          </a:prstGeom>
          <a:noFill/>
          <a:ln/>
        </p:spPr>
        <p:txBody>
          <a:bodyPr wrap="square" lIns="0" tIns="0" rIns="0" bIns="0" rtlCol="0" anchor="ctr">
            <a:normAutofit/>
          </a:bodyPr>
          <a:lstStyle/>
          <a:p>
            <a:pPr marL="0" indent="0">
              <a:buNone/>
            </a:pPr>
            <a:r>
              <a:rPr lang="en-US" sz="1150" dirty="0">
                <a:solidFill>
                  <a:srgbClr val="213547"/>
                </a:solidFill>
              </a:rPr>
              <a:t>"Auka sölu í netverslun um 15% fyrir 30. júní 2026 með markvissri auglýsingaherferð og bættri vörusíðu."</a:t>
            </a:r>
            <a:endParaRPr lang="en-US" sz="1150" dirty="0"/>
          </a:p>
        </p:txBody>
      </p:sp>
      <p:sp>
        <p:nvSpPr>
          <p:cNvPr id="9" name="Text 7"/>
          <p:cNvSpPr/>
          <p:nvPr/>
        </p:nvSpPr>
        <p:spPr>
          <a:xfrm>
            <a:off x="6515100" y="4160520"/>
            <a:ext cx="4343400" cy="1188720"/>
          </a:xfrm>
          <a:prstGeom prst="rect">
            <a:avLst/>
          </a:prstGeom>
          <a:noFill/>
          <a:ln/>
        </p:spPr>
        <p:txBody>
          <a:bodyPr wrap="square" lIns="25400" tIns="25400" rIns="25400" bIns="25400" rtlCol="0" anchor="t"/>
          <a:lstStyle/>
          <a:p>
            <a:pPr marL="177800" indent="-177800">
              <a:buSzPct val="100000"/>
              <a:buChar char="•"/>
            </a:pPr>
            <a:r>
              <a:rPr lang="en-US" sz="1600" dirty="0">
                <a:solidFill>
                  <a:schemeClr val="accent1">
                    <a:lumMod val="75000"/>
                  </a:schemeClr>
                </a:solidFill>
              </a:rPr>
              <a:t>Skýrt hvað á að bæta.</a:t>
            </a:r>
          </a:p>
          <a:p>
            <a:pPr marL="177800" indent="-177800">
              <a:buSzPct val="100000"/>
              <a:buChar char="•"/>
            </a:pPr>
            <a:r>
              <a:rPr lang="en-US" sz="1600" dirty="0">
                <a:solidFill>
                  <a:schemeClr val="accent1">
                    <a:lumMod val="75000"/>
                  </a:schemeClr>
                </a:solidFill>
              </a:rPr>
              <a:t>Mælanlegt með prósentu.</a:t>
            </a:r>
          </a:p>
          <a:p>
            <a:pPr marL="177800" indent="-177800">
              <a:buSzPct val="100000"/>
              <a:buChar char="•"/>
            </a:pPr>
            <a:r>
              <a:rPr lang="en-US" sz="1600" dirty="0">
                <a:solidFill>
                  <a:schemeClr val="accent1">
                    <a:lumMod val="75000"/>
                  </a:schemeClr>
                </a:solidFill>
              </a:rPr>
              <a:t>Tímasett með lokadegi.</a:t>
            </a:r>
          </a:p>
          <a:p>
            <a:pPr marL="177800" indent="-177800">
              <a:buSzPct val="100000"/>
              <a:buChar char="•"/>
            </a:pPr>
            <a:r>
              <a:rPr lang="en-US" sz="1600" dirty="0">
                <a:solidFill>
                  <a:schemeClr val="accent1">
                    <a:lumMod val="75000"/>
                  </a:schemeClr>
                </a:solidFill>
              </a:rPr>
              <a:t>Tengt aðgerðum sem styðja markmiðið</a:t>
            </a:r>
            <a:r>
              <a:rPr lang="en-US" sz="1600" dirty="0">
                <a:solidFill>
                  <a:schemeClr val="accent1"/>
                </a:solidFill>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Verkefni í kennslustund</a:t>
            </a:r>
            <a:endParaRPr lang="en-US" sz="2400" dirty="0"/>
          </a:p>
        </p:txBody>
      </p:sp>
      <p:sp>
        <p:nvSpPr>
          <p:cNvPr id="3" name="Shape 1"/>
          <p:cNvSpPr/>
          <p:nvPr/>
        </p:nvSpPr>
        <p:spPr>
          <a:xfrm>
            <a:off x="1927483" y="1551041"/>
            <a:ext cx="3383280" cy="3474720"/>
          </a:xfrm>
          <a:prstGeom prst="roundRect">
            <a:avLst>
              <a:gd name="adj" fmla="val 1622"/>
            </a:avLst>
          </a:prstGeom>
          <a:solidFill>
            <a:srgbClr val="FFFFFF"/>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4" name="Text 2"/>
          <p:cNvSpPr/>
          <p:nvPr/>
        </p:nvSpPr>
        <p:spPr>
          <a:xfrm>
            <a:off x="2374361" y="1874520"/>
            <a:ext cx="3054096" cy="219456"/>
          </a:xfrm>
          <a:prstGeom prst="rect">
            <a:avLst/>
          </a:prstGeom>
          <a:noFill/>
          <a:ln/>
        </p:spPr>
        <p:txBody>
          <a:bodyPr wrap="square" lIns="0" tIns="0" rIns="0" bIns="0" rtlCol="0" anchor="ctr"/>
          <a:lstStyle/>
          <a:p>
            <a:pPr marL="0" indent="0">
              <a:buNone/>
            </a:pPr>
            <a:r>
              <a:rPr lang="en-US" sz="1500" b="1" dirty="0">
                <a:solidFill>
                  <a:srgbClr val="1F3A5F"/>
                </a:solidFill>
              </a:rPr>
              <a:t>1. Hvers vegna er mikilvægt að markmið séu SMART?</a:t>
            </a:r>
            <a:endParaRPr lang="en-US" sz="1500" dirty="0"/>
          </a:p>
        </p:txBody>
      </p:sp>
      <p:sp>
        <p:nvSpPr>
          <p:cNvPr id="5" name="Text 3"/>
          <p:cNvSpPr/>
          <p:nvPr/>
        </p:nvSpPr>
        <p:spPr>
          <a:xfrm>
            <a:off x="987552" y="1874520"/>
            <a:ext cx="3054096" cy="2962656"/>
          </a:xfrm>
          <a:prstGeom prst="rect">
            <a:avLst/>
          </a:prstGeom>
          <a:noFill/>
          <a:ln/>
        </p:spPr>
        <p:txBody>
          <a:bodyPr wrap="square" lIns="0" tIns="0" rIns="0" bIns="0" rtlCol="0" anchor="ctr">
            <a:normAutofit/>
          </a:bodyPr>
          <a:lstStyle/>
          <a:p>
            <a:pPr marL="0" indent="0">
              <a:buNone/>
            </a:pPr>
            <a:endParaRPr lang="en-US" sz="1150" dirty="0"/>
          </a:p>
        </p:txBody>
      </p:sp>
      <p:sp>
        <p:nvSpPr>
          <p:cNvPr id="9" name="Shape 7"/>
          <p:cNvSpPr/>
          <p:nvPr/>
        </p:nvSpPr>
        <p:spPr>
          <a:xfrm>
            <a:off x="6733063" y="1463040"/>
            <a:ext cx="3383280" cy="3474720"/>
          </a:xfrm>
          <a:prstGeom prst="roundRect">
            <a:avLst>
              <a:gd name="adj" fmla="val 1622"/>
            </a:avLst>
          </a:prstGeom>
          <a:solidFill>
            <a:srgbClr val="FFFFFF"/>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10" name="Text 8"/>
          <p:cNvSpPr/>
          <p:nvPr/>
        </p:nvSpPr>
        <p:spPr>
          <a:xfrm>
            <a:off x="6780503" y="1764792"/>
            <a:ext cx="3288400" cy="219456"/>
          </a:xfrm>
          <a:prstGeom prst="rect">
            <a:avLst/>
          </a:prstGeom>
          <a:noFill/>
          <a:ln/>
        </p:spPr>
        <p:txBody>
          <a:bodyPr wrap="square" lIns="0" tIns="0" rIns="0" bIns="0" rtlCol="0" anchor="ctr"/>
          <a:lstStyle/>
          <a:p>
            <a:pPr marL="0" indent="0">
              <a:buNone/>
            </a:pPr>
            <a:r>
              <a:rPr lang="en-US" sz="1500" b="1" dirty="0">
                <a:solidFill>
                  <a:srgbClr val="1F3A5F"/>
                </a:solidFill>
              </a:rPr>
              <a:t>2. Setjið SMART markmið fyrir </a:t>
            </a:r>
            <a:r>
              <a:rPr lang="en-US" sz="1500" b="1" dirty="0" err="1">
                <a:solidFill>
                  <a:srgbClr val="1F3A5F"/>
                </a:solidFill>
              </a:rPr>
              <a:t>líf</a:t>
            </a:r>
            <a:r>
              <a:rPr lang="en-US" sz="1500" b="1" dirty="0">
                <a:solidFill>
                  <a:srgbClr val="1F3A5F"/>
                </a:solidFill>
              </a:rPr>
              <a:t> ykkar</a:t>
            </a:r>
            <a:endParaRPr lang="en-US" sz="1500" dirty="0"/>
          </a:p>
        </p:txBody>
      </p:sp>
      <p:sp>
        <p:nvSpPr>
          <p:cNvPr id="11" name="Text 9"/>
          <p:cNvSpPr/>
          <p:nvPr/>
        </p:nvSpPr>
        <p:spPr>
          <a:xfrm>
            <a:off x="6897655" y="1719072"/>
            <a:ext cx="3054096" cy="2962656"/>
          </a:xfrm>
          <a:prstGeom prst="rect">
            <a:avLst/>
          </a:prstGeom>
          <a:noFill/>
          <a:ln/>
        </p:spPr>
        <p:txBody>
          <a:bodyPr wrap="square" lIns="0" tIns="0" rIns="0" bIns="0" rtlCol="0" anchor="ctr">
            <a:normAutofit/>
          </a:bodyPr>
          <a:lstStyle/>
          <a:p>
            <a:pPr marL="0" indent="0" algn="ctr">
              <a:buNone/>
            </a:pPr>
            <a:r>
              <a:rPr lang="en-US" sz="1600" dirty="0">
                <a:solidFill>
                  <a:srgbClr val="213547"/>
                </a:solidFill>
              </a:rPr>
              <a:t>Skrifið eitt SMART markmið sem tengist lífi ykkar.</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Heimildir</a:t>
            </a:r>
            <a:endParaRPr lang="en-US" sz="2400" dirty="0"/>
          </a:p>
        </p:txBody>
      </p:sp>
      <p:sp>
        <p:nvSpPr>
          <p:cNvPr id="3" name="Text 1"/>
          <p:cNvSpPr/>
          <p:nvPr/>
        </p:nvSpPr>
        <p:spPr>
          <a:xfrm>
            <a:off x="868680" y="1417320"/>
            <a:ext cx="10241280" cy="4389120"/>
          </a:xfrm>
          <a:prstGeom prst="rect">
            <a:avLst/>
          </a:prstGeom>
          <a:noFill/>
          <a:ln/>
        </p:spPr>
        <p:txBody>
          <a:bodyPr wrap="square" lIns="0" tIns="0" rIns="0" bIns="0" rtlCol="0" anchor="ctr"/>
          <a:lstStyle/>
          <a:p>
            <a:pPr marL="0" indent="0">
              <a:buNone/>
            </a:pPr>
            <a:r>
              <a:rPr lang="en-US" sz="1700" dirty="0">
                <a:solidFill>
                  <a:srgbClr val="213547"/>
                </a:solidFill>
              </a:rPr>
              <a:t>Doran, G. T. (1981). There's a S.M.A.R.T. way to write management's goals and objectives. Management Review, 70, 35-36.</a:t>
            </a:r>
            <a:endParaRPr lang="en-US" sz="1700" dirty="0"/>
          </a:p>
          <a:p>
            <a:pPr marL="0" indent="0">
              <a:buNone/>
            </a:pPr>
            <a:r>
              <a:rPr lang="en-US" sz="1700" dirty="0">
                <a:solidFill>
                  <a:srgbClr val="213547"/>
                </a:solidFill>
              </a:rPr>
              <a:t>Harvard Business Review. (1996). What Is Strategy? eftir Michael E. Porter.</a:t>
            </a:r>
            <a:endParaRPr lang="en-US" sz="1700" dirty="0"/>
          </a:p>
          <a:p>
            <a:pPr marL="0" indent="0">
              <a:buNone/>
            </a:pPr>
            <a:r>
              <a:rPr lang="en-US" sz="1700" dirty="0">
                <a:solidFill>
                  <a:srgbClr val="213547"/>
                </a:solidFill>
              </a:rPr>
              <a:t>Harvard Business School. What Is Strategy? lýsing á kjarna stefnumótunar.</a:t>
            </a:r>
            <a:endParaRPr lang="en-US" sz="1700" dirty="0"/>
          </a:p>
          <a:p>
            <a:pPr marL="0" indent="0">
              <a:buNone/>
            </a:pPr>
            <a:r>
              <a:rPr lang="en-US" sz="1700" dirty="0">
                <a:solidFill>
                  <a:srgbClr val="213547"/>
                </a:solidFill>
              </a:rPr>
              <a:t>Osterwalder, A., &amp; Pigneur, Y. (2010). Business Model Generation. Wiley.</a:t>
            </a:r>
            <a:endParaRPr lang="en-US" sz="1700" dirty="0"/>
          </a:p>
          <a:p>
            <a:pPr marL="0" indent="0">
              <a:buNone/>
            </a:pPr>
            <a:r>
              <a:rPr lang="en-US" sz="1700" dirty="0">
                <a:solidFill>
                  <a:srgbClr val="213547"/>
                </a:solidFill>
              </a:rPr>
              <a:t>Strategyzer. The Business Model Canvas og What is a Business Model?</a:t>
            </a:r>
            <a:endParaRPr lang="en-US" sz="1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Námsmarkmið</a:t>
            </a:r>
            <a:endParaRPr lang="en-US" sz="2400" dirty="0"/>
          </a:p>
        </p:txBody>
      </p:sp>
      <p:sp>
        <p:nvSpPr>
          <p:cNvPr id="3" name="Text 1"/>
          <p:cNvSpPr/>
          <p:nvPr/>
        </p:nvSpPr>
        <p:spPr>
          <a:xfrm>
            <a:off x="731520" y="1325880"/>
            <a:ext cx="6675120" cy="4389120"/>
          </a:xfrm>
          <a:prstGeom prst="rect">
            <a:avLst/>
          </a:prstGeom>
          <a:noFill/>
          <a:ln/>
        </p:spPr>
        <p:txBody>
          <a:bodyPr wrap="square" lIns="25400" tIns="25400" rIns="25400" bIns="25400" rtlCol="0" anchor="t"/>
          <a:lstStyle/>
          <a:p>
            <a:pPr marL="342900" indent="-342900">
              <a:buSzPct val="100000"/>
              <a:buFont typeface="Wingdings" panose="05000000000000000000" pitchFamily="2" charset="2"/>
              <a:buChar char="Ø"/>
            </a:pPr>
            <a:r>
              <a:rPr lang="en-US" sz="2000" dirty="0">
                <a:solidFill>
                  <a:srgbClr val="213547"/>
                </a:solidFill>
              </a:rPr>
              <a:t>Skilja hvað stefnumótun er og hvers vegna hún skiptir máli í rekstri.</a:t>
            </a:r>
            <a:br>
              <a:rPr lang="en-US" sz="2000" dirty="0">
                <a:solidFill>
                  <a:srgbClr val="213547"/>
                </a:solidFill>
              </a:rPr>
            </a:br>
            <a:endParaRPr lang="en-US" sz="2000" dirty="0"/>
          </a:p>
          <a:p>
            <a:pPr marL="342900" indent="-342900">
              <a:buSzPct val="100000"/>
              <a:buFont typeface="Wingdings" panose="05000000000000000000" pitchFamily="2" charset="2"/>
              <a:buChar char="Ø"/>
            </a:pPr>
            <a:r>
              <a:rPr lang="en-US" sz="2000" dirty="0">
                <a:solidFill>
                  <a:srgbClr val="213547"/>
                </a:solidFill>
              </a:rPr>
              <a:t>Þekkja uppbyggingu Business Model Canvas og geta notað það til að greina hugmynd eða fyrirtæki.</a:t>
            </a:r>
          </a:p>
          <a:p>
            <a:pPr marL="342900" indent="-342900">
              <a:buSzPct val="100000"/>
              <a:buFont typeface="Wingdings" panose="05000000000000000000" pitchFamily="2" charset="2"/>
              <a:buChar char="Ø"/>
            </a:pPr>
            <a:endParaRPr lang="en-US" sz="2000" dirty="0"/>
          </a:p>
          <a:p>
            <a:pPr marL="342900" indent="-342900">
              <a:buSzPct val="100000"/>
              <a:buFont typeface="Wingdings" panose="05000000000000000000" pitchFamily="2" charset="2"/>
              <a:buChar char="Ø"/>
            </a:pPr>
            <a:r>
              <a:rPr lang="en-US" sz="2000" dirty="0">
                <a:solidFill>
                  <a:srgbClr val="213547"/>
                </a:solidFill>
              </a:rPr>
              <a:t>Skilja tengsl stefnu, viðskiptalíkans og markmiða.</a:t>
            </a:r>
          </a:p>
          <a:p>
            <a:pPr marL="342900" indent="-342900">
              <a:buSzPct val="100000"/>
              <a:buFont typeface="Wingdings" panose="05000000000000000000" pitchFamily="2" charset="2"/>
              <a:buChar char="Ø"/>
            </a:pPr>
            <a:endParaRPr lang="en-US" sz="2000" dirty="0"/>
          </a:p>
          <a:p>
            <a:pPr marL="342900" indent="-342900">
              <a:buSzPct val="100000"/>
              <a:buFont typeface="Wingdings" panose="05000000000000000000" pitchFamily="2" charset="2"/>
              <a:buChar char="Ø"/>
            </a:pPr>
            <a:r>
              <a:rPr lang="en-US" sz="2000" dirty="0">
                <a:solidFill>
                  <a:srgbClr val="213547"/>
                </a:solidFill>
              </a:rPr>
              <a:t>Geta sett fram SMART markmið sem styðja við framkvæmd stefnu og árangursmat.</a:t>
            </a:r>
            <a:endParaRPr lang="en-US" sz="2000" dirty="0"/>
          </a:p>
        </p:txBody>
      </p:sp>
      <p:sp>
        <p:nvSpPr>
          <p:cNvPr id="4" name="Shape 2"/>
          <p:cNvSpPr/>
          <p:nvPr/>
        </p:nvSpPr>
        <p:spPr>
          <a:xfrm>
            <a:off x="7772400" y="1417320"/>
            <a:ext cx="3474720" cy="1188720"/>
          </a:xfrm>
          <a:prstGeom prst="roundRect">
            <a:avLst>
              <a:gd name="adj" fmla="val 4615"/>
            </a:avLst>
          </a:prstGeom>
          <a:solidFill>
            <a:srgbClr val="F8FBFF"/>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5" name="Text 3"/>
          <p:cNvSpPr/>
          <p:nvPr/>
        </p:nvSpPr>
        <p:spPr>
          <a:xfrm>
            <a:off x="7936992" y="1545336"/>
            <a:ext cx="3145536" cy="219456"/>
          </a:xfrm>
          <a:prstGeom prst="rect">
            <a:avLst/>
          </a:prstGeom>
          <a:noFill/>
          <a:ln/>
        </p:spPr>
        <p:txBody>
          <a:bodyPr wrap="square" lIns="0" tIns="0" rIns="0" bIns="0" rtlCol="0" anchor="ctr"/>
          <a:lstStyle/>
          <a:p>
            <a:pPr marL="0" indent="0">
              <a:buNone/>
            </a:pPr>
            <a:endParaRPr lang="en-US" sz="1500" dirty="0"/>
          </a:p>
        </p:txBody>
      </p:sp>
      <p:sp>
        <p:nvSpPr>
          <p:cNvPr id="6" name="Text 4"/>
          <p:cNvSpPr/>
          <p:nvPr/>
        </p:nvSpPr>
        <p:spPr>
          <a:xfrm>
            <a:off x="7936992" y="1828800"/>
            <a:ext cx="3145536" cy="676656"/>
          </a:xfrm>
          <a:prstGeom prst="rect">
            <a:avLst/>
          </a:prstGeom>
          <a:noFill/>
          <a:ln/>
        </p:spPr>
        <p:txBody>
          <a:bodyPr wrap="square" lIns="0" tIns="0" rIns="0" bIns="0" rtlCol="0" anchor="ctr">
            <a:normAutofit/>
          </a:bodyPr>
          <a:lstStyle/>
          <a:p>
            <a:pPr marL="0" indent="0">
              <a:buNone/>
            </a:pPr>
            <a:r>
              <a:rPr lang="en-US" sz="1150" dirty="0">
                <a:solidFill>
                  <a:srgbClr val="213547"/>
                </a:solidFill>
              </a:rPr>
              <a:t>Stefna -&gt; </a:t>
            </a:r>
            <a:r>
              <a:rPr lang="en-US" sz="1150" dirty="0" err="1">
                <a:solidFill>
                  <a:srgbClr val="213547"/>
                </a:solidFill>
              </a:rPr>
              <a:t>viðskiptalíkan</a:t>
            </a:r>
            <a:r>
              <a:rPr lang="en-US" sz="1150" dirty="0">
                <a:solidFill>
                  <a:srgbClr val="213547"/>
                </a:solidFill>
              </a:rPr>
              <a:t> -&gt; markmið -&gt; framkvæmd</a:t>
            </a:r>
            <a:endParaRPr lang="en-US" sz="1150" dirty="0"/>
          </a:p>
        </p:txBody>
      </p:sp>
      <p:pic>
        <p:nvPicPr>
          <p:cNvPr id="7" name="Image 0" descr="preencoded.png"/>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052560" y="2743200"/>
            <a:ext cx="914400" cy="914400"/>
          </a:xfrm>
          <a:prstGeom prst="rect">
            <a:avLst/>
          </a:prstGeom>
        </p:spPr>
      </p:pic>
      <p:pic>
        <p:nvPicPr>
          <p:cNvPr id="8" name="Image 1" descr="preencoded.png"/>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138160" y="3749040"/>
            <a:ext cx="1097280" cy="868680"/>
          </a:xfrm>
          <a:prstGeom prst="rect">
            <a:avLst/>
          </a:prstGeom>
        </p:spPr>
      </p:pic>
      <p:pic>
        <p:nvPicPr>
          <p:cNvPr id="9" name="Image 2" descr="preencoded.png"/>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692640" y="3657600"/>
            <a:ext cx="914400" cy="914400"/>
          </a:xfrm>
          <a:prstGeom prst="rect">
            <a:avLst/>
          </a:prstGeom>
        </p:spPr>
      </p:pic>
      <p:cxnSp>
        <p:nvCxnSpPr>
          <p:cNvPr id="11" name="Straight Arrow Connector 10">
            <a:extLst>
              <a:ext uri="{FF2B5EF4-FFF2-40B4-BE49-F238E27FC236}">
                <a16:creationId xmlns:a16="http://schemas.microsoft.com/office/drawing/2014/main" id="{416FCC99-6568-7BA9-40E0-5811C6A44CF1}"/>
              </a:ext>
            </a:extLst>
          </p:cNvPr>
          <p:cNvCxnSpPr>
            <a:cxnSpLocks/>
          </p:cNvCxnSpPr>
          <p:nvPr/>
        </p:nvCxnSpPr>
        <p:spPr>
          <a:xfrm flipV="1">
            <a:off x="9877331" y="4101220"/>
            <a:ext cx="280657" cy="5165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Hvað er stefnumótun?</a:t>
            </a:r>
            <a:endParaRPr lang="en-US" sz="2400" dirty="0"/>
          </a:p>
        </p:txBody>
      </p:sp>
      <p:sp>
        <p:nvSpPr>
          <p:cNvPr id="3" name="Text 1"/>
          <p:cNvSpPr/>
          <p:nvPr/>
        </p:nvSpPr>
        <p:spPr>
          <a:xfrm>
            <a:off x="512064" y="914400"/>
            <a:ext cx="9875520" cy="274320"/>
          </a:xfrm>
          <a:prstGeom prst="rect">
            <a:avLst/>
          </a:prstGeom>
          <a:noFill/>
          <a:ln/>
        </p:spPr>
        <p:txBody>
          <a:bodyPr wrap="square" lIns="0" tIns="0" rIns="0" bIns="0" rtlCol="0" anchor="ctr"/>
          <a:lstStyle/>
          <a:p>
            <a:pPr marL="0" indent="0">
              <a:buNone/>
            </a:pPr>
            <a:r>
              <a:rPr lang="en-US" sz="1050" dirty="0">
                <a:solidFill>
                  <a:srgbClr val="5C6B7A"/>
                </a:solidFill>
              </a:rPr>
              <a:t>Business strategy / stefnumótun snýst um að velja skýra stefnu og forgangsröðun.</a:t>
            </a:r>
            <a:endParaRPr lang="en-US" sz="1050" dirty="0"/>
          </a:p>
        </p:txBody>
      </p:sp>
      <p:sp>
        <p:nvSpPr>
          <p:cNvPr id="4" name="Shape 2"/>
          <p:cNvSpPr/>
          <p:nvPr/>
        </p:nvSpPr>
        <p:spPr>
          <a:xfrm>
            <a:off x="731520" y="1417320"/>
            <a:ext cx="5394960" cy="3566160"/>
          </a:xfrm>
          <a:prstGeom prst="roundRect">
            <a:avLst>
              <a:gd name="adj" fmla="val 1538"/>
            </a:avLst>
          </a:prstGeom>
          <a:solidFill>
            <a:srgbClr val="FFFFFF"/>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5" name="Text 3"/>
          <p:cNvSpPr/>
          <p:nvPr/>
        </p:nvSpPr>
        <p:spPr>
          <a:xfrm>
            <a:off x="896112" y="1545336"/>
            <a:ext cx="5065776" cy="219456"/>
          </a:xfrm>
          <a:prstGeom prst="rect">
            <a:avLst/>
          </a:prstGeom>
          <a:noFill/>
          <a:ln/>
        </p:spPr>
        <p:txBody>
          <a:bodyPr wrap="square" lIns="0" tIns="0" rIns="0" bIns="0" rtlCol="0" anchor="ctr"/>
          <a:lstStyle/>
          <a:p>
            <a:pPr marL="0" indent="0">
              <a:buNone/>
            </a:pPr>
            <a:r>
              <a:rPr lang="en-US" sz="1500" b="1" dirty="0">
                <a:solidFill>
                  <a:srgbClr val="1F3A5F"/>
                </a:solidFill>
              </a:rPr>
              <a:t>Kjarnahugmynd</a:t>
            </a:r>
            <a:endParaRPr lang="en-US" sz="1500" dirty="0"/>
          </a:p>
        </p:txBody>
      </p:sp>
      <p:sp>
        <p:nvSpPr>
          <p:cNvPr id="6" name="Text 4"/>
          <p:cNvSpPr/>
          <p:nvPr/>
        </p:nvSpPr>
        <p:spPr>
          <a:xfrm>
            <a:off x="896112" y="1911096"/>
            <a:ext cx="5614416" cy="3054096"/>
          </a:xfrm>
          <a:prstGeom prst="rect">
            <a:avLst/>
          </a:prstGeom>
          <a:noFill/>
          <a:ln/>
        </p:spPr>
        <p:txBody>
          <a:bodyPr wrap="square" lIns="0" tIns="0" rIns="0" bIns="0" rtlCol="0" anchor="ctr">
            <a:normAutofit/>
          </a:bodyPr>
          <a:lstStyle/>
          <a:p>
            <a:pPr marL="0" indent="0">
              <a:lnSpc>
                <a:spcPct val="120000"/>
              </a:lnSpc>
              <a:buNone/>
            </a:pPr>
            <a:r>
              <a:rPr lang="en-US" sz="2000" b="1" dirty="0">
                <a:solidFill>
                  <a:srgbClr val="213547"/>
                </a:solidFill>
                <a:latin typeface="Arial" panose="020B0604020202020204" pitchFamily="34" charset="0"/>
                <a:cs typeface="Arial" panose="020B0604020202020204" pitchFamily="34" charset="0"/>
              </a:rPr>
              <a:t>Stefnumótun felur í sér að taka meðvitaðar ákvarðanir um:</a:t>
            </a:r>
          </a:p>
          <a:p>
            <a:pPr marL="342900" indent="-342900">
              <a:lnSpc>
                <a:spcPct val="150000"/>
              </a:lnSpc>
              <a:spcAft>
                <a:spcPts val="1200"/>
              </a:spcAft>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Hvar fyrirtæki ætlar að vera á markaði</a:t>
            </a:r>
          </a:p>
          <a:p>
            <a:pPr marL="342900" indent="-342900">
              <a:lnSpc>
                <a:spcPct val="150000"/>
              </a:lnSpc>
              <a:spcAft>
                <a:spcPts val="1200"/>
              </a:spcAft>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Fyrir hvern það skapar virði</a:t>
            </a:r>
          </a:p>
          <a:p>
            <a:pPr marL="342900" indent="-342900">
              <a:lnSpc>
                <a:spcPct val="150000"/>
              </a:lnSpc>
              <a:spcAft>
                <a:spcPts val="1200"/>
              </a:spcAft>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Hvernig það ætlar að aðgreina sig frá samkeppnisaðilum.</a:t>
            </a:r>
            <a:endParaRPr lang="en-US" sz="2000" dirty="0">
              <a:latin typeface="Arial" panose="020B0604020202020204" pitchFamily="34" charset="0"/>
              <a:cs typeface="Arial" panose="020B0604020202020204" pitchFamily="34" charset="0"/>
            </a:endParaRPr>
          </a:p>
        </p:txBody>
      </p:sp>
      <p:sp>
        <p:nvSpPr>
          <p:cNvPr id="7" name="Shape 5"/>
          <p:cNvSpPr/>
          <p:nvPr/>
        </p:nvSpPr>
        <p:spPr>
          <a:xfrm>
            <a:off x="6492240" y="1444752"/>
            <a:ext cx="4754880" cy="329184"/>
          </a:xfrm>
          <a:prstGeom prst="roundRect">
            <a:avLst>
              <a:gd name="adj" fmla="val 16667"/>
            </a:avLst>
          </a:prstGeom>
          <a:solidFill>
            <a:schemeClr val="accent1"/>
          </a:solidFill>
          <a:ln w="12700">
            <a:solidFill>
              <a:srgbClr val="1E847F"/>
            </a:solidFill>
            <a:prstDash val="solid"/>
          </a:ln>
          <a:effectLst>
            <a:outerShdw blurRad="12700" dist="12700" dir="2700000" algn="bl" rotWithShape="0">
              <a:srgbClr val="000000">
                <a:alpha val="16000"/>
              </a:srgbClr>
            </a:outerShdw>
          </a:effectLst>
        </p:spPr>
        <p:txBody>
          <a:bodyPr/>
          <a:lstStyle/>
          <a:p>
            <a:endParaRPr lang="en-US"/>
          </a:p>
        </p:txBody>
      </p:sp>
      <p:sp>
        <p:nvSpPr>
          <p:cNvPr id="8" name="Text 6"/>
          <p:cNvSpPr/>
          <p:nvPr/>
        </p:nvSpPr>
        <p:spPr>
          <a:xfrm>
            <a:off x="6656832" y="1517904"/>
            <a:ext cx="4425696" cy="164592"/>
          </a:xfrm>
          <a:prstGeom prst="rect">
            <a:avLst/>
          </a:prstGeom>
          <a:noFill/>
          <a:ln/>
        </p:spPr>
        <p:txBody>
          <a:bodyPr wrap="square" lIns="0" tIns="0" rIns="0" bIns="0" rtlCol="0" anchor="ctr"/>
          <a:lstStyle/>
          <a:p>
            <a:pPr marL="0" indent="0" algn="ctr">
              <a:buNone/>
            </a:pPr>
            <a:r>
              <a:rPr lang="en-US" sz="1400" b="1" dirty="0">
                <a:solidFill>
                  <a:srgbClr val="FFFFFF"/>
                </a:solidFill>
              </a:rPr>
              <a:t>Lykilspurningar</a:t>
            </a:r>
            <a:endParaRPr lang="en-US" sz="1400" dirty="0"/>
          </a:p>
        </p:txBody>
      </p:sp>
      <p:sp>
        <p:nvSpPr>
          <p:cNvPr id="9" name="Text 7"/>
          <p:cNvSpPr/>
          <p:nvPr/>
        </p:nvSpPr>
        <p:spPr>
          <a:xfrm>
            <a:off x="6583680" y="1874520"/>
            <a:ext cx="4572000" cy="2926080"/>
          </a:xfrm>
          <a:prstGeom prst="rect">
            <a:avLst/>
          </a:prstGeom>
          <a:noFill/>
          <a:ln/>
        </p:spPr>
        <p:txBody>
          <a:bodyPr wrap="square" lIns="25400" tIns="25400" rIns="25400" bIns="25400" rtlCol="0" anchor="t"/>
          <a:lstStyle/>
          <a:p>
            <a:pPr marL="177800" indent="-177800">
              <a:buSzPct val="100000"/>
              <a:buChar char="•"/>
            </a:pPr>
            <a:r>
              <a:rPr lang="en-US" sz="1700" dirty="0">
                <a:solidFill>
                  <a:srgbClr val="213547"/>
                </a:solidFill>
              </a:rPr>
              <a:t>Hvaða þörf ætlum við að leysa?</a:t>
            </a:r>
          </a:p>
          <a:p>
            <a:pPr>
              <a:buSzPct val="100000"/>
            </a:pPr>
            <a:endParaRPr lang="en-US" sz="1700" dirty="0"/>
          </a:p>
          <a:p>
            <a:pPr marL="177800" indent="-177800">
              <a:buSzPct val="100000"/>
              <a:buChar char="•"/>
            </a:pPr>
            <a:r>
              <a:rPr lang="en-US" sz="1700" dirty="0">
                <a:solidFill>
                  <a:srgbClr val="213547"/>
                </a:solidFill>
              </a:rPr>
              <a:t>Hvaða viðskiptavini ætlum við að þjóna?</a:t>
            </a:r>
          </a:p>
          <a:p>
            <a:pPr>
              <a:buSzPct val="100000"/>
            </a:pPr>
            <a:endParaRPr lang="en-US" sz="1700" dirty="0"/>
          </a:p>
          <a:p>
            <a:pPr marL="177800" indent="-177800">
              <a:buSzPct val="100000"/>
              <a:buChar char="•"/>
            </a:pPr>
            <a:r>
              <a:rPr lang="en-US" sz="1700" dirty="0">
                <a:solidFill>
                  <a:srgbClr val="213547"/>
                </a:solidFill>
              </a:rPr>
              <a:t>Hvernig verðum við öðruvísi eða betri en aðrir</a:t>
            </a:r>
          </a:p>
          <a:p>
            <a:pPr>
              <a:buSzPct val="100000"/>
            </a:pPr>
            <a:endParaRPr lang="en-US" sz="1700" dirty="0"/>
          </a:p>
          <a:p>
            <a:pPr marL="177800" indent="-177800">
              <a:buSzPct val="100000"/>
              <a:buChar char="•"/>
            </a:pPr>
            <a:r>
              <a:rPr lang="en-US" sz="1700" dirty="0">
                <a:solidFill>
                  <a:srgbClr val="213547"/>
                </a:solidFill>
              </a:rPr>
              <a:t>Hvaða ákvarðanir tökum við?</a:t>
            </a:r>
            <a:endParaRPr lang="en-US"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Af hverju er stefnumótun mikilvæg í rekstri?</a:t>
            </a:r>
            <a:endParaRPr lang="en-US" sz="2400" dirty="0"/>
          </a:p>
        </p:txBody>
      </p:sp>
      <p:sp>
        <p:nvSpPr>
          <p:cNvPr id="3" name="Shape 1"/>
          <p:cNvSpPr/>
          <p:nvPr/>
        </p:nvSpPr>
        <p:spPr>
          <a:xfrm>
            <a:off x="731520" y="1090128"/>
            <a:ext cx="5029200" cy="1508760"/>
          </a:xfrm>
          <a:prstGeom prst="roundRect">
            <a:avLst>
              <a:gd name="adj" fmla="val 3636"/>
            </a:avLst>
          </a:prstGeom>
          <a:solidFill>
            <a:srgbClr val="FFFFFF"/>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4" name="Text 2"/>
          <p:cNvSpPr/>
          <p:nvPr/>
        </p:nvSpPr>
        <p:spPr>
          <a:xfrm>
            <a:off x="896112" y="1093749"/>
            <a:ext cx="4700016" cy="219456"/>
          </a:xfrm>
          <a:prstGeom prst="rect">
            <a:avLst/>
          </a:prstGeom>
          <a:noFill/>
          <a:ln/>
        </p:spPr>
        <p:txBody>
          <a:bodyPr wrap="square" lIns="0" tIns="0" rIns="0" bIns="0" rtlCol="0" anchor="ctr"/>
          <a:lstStyle/>
          <a:p>
            <a:pPr marL="0" indent="0">
              <a:buNone/>
            </a:pPr>
            <a:r>
              <a:rPr lang="en-US" sz="1500" b="1" dirty="0">
                <a:solidFill>
                  <a:srgbClr val="1F3A5F"/>
                </a:solidFill>
              </a:rPr>
              <a:t>Skýr forgangsröðun</a:t>
            </a:r>
            <a:endParaRPr lang="en-US" sz="1500" dirty="0"/>
          </a:p>
        </p:txBody>
      </p:sp>
      <p:sp>
        <p:nvSpPr>
          <p:cNvPr id="5" name="Text 3"/>
          <p:cNvSpPr/>
          <p:nvPr/>
        </p:nvSpPr>
        <p:spPr>
          <a:xfrm>
            <a:off x="896112" y="1516139"/>
            <a:ext cx="4700016" cy="996696"/>
          </a:xfrm>
          <a:prstGeom prst="rect">
            <a:avLst/>
          </a:prstGeom>
          <a:noFill/>
          <a:ln/>
        </p:spPr>
        <p:txBody>
          <a:bodyPr wrap="square" lIns="0" tIns="0" rIns="0" bIns="0" rtlCol="0" anchor="ctr">
            <a:normAutofit fontScale="92500" lnSpcReduction="20000"/>
          </a:bodyPr>
          <a:lstStyle/>
          <a:p>
            <a:pPr marL="0" indent="0">
              <a:buNone/>
            </a:pPr>
            <a:r>
              <a:rPr lang="en-US" sz="2000" dirty="0">
                <a:solidFill>
                  <a:srgbClr val="213547"/>
                </a:solidFill>
                <a:latin typeface="Arial" panose="020B0604020202020204" pitchFamily="34" charset="0"/>
                <a:cs typeface="Arial" panose="020B0604020202020204" pitchFamily="34" charset="0"/>
              </a:rPr>
              <a:t>Auðveldara verður að ákveða: </a:t>
            </a:r>
          </a:p>
          <a:p>
            <a:pPr marL="342900" indent="-342900">
              <a:lnSpc>
                <a:spcPct val="150000"/>
              </a:lnSpc>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Hvað á að gera fyrst </a:t>
            </a:r>
          </a:p>
          <a:p>
            <a:pPr marL="342900" indent="-342900">
              <a:lnSpc>
                <a:spcPct val="150000"/>
              </a:lnSpc>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Hvað skapar mest virði</a:t>
            </a:r>
            <a:endParaRPr lang="en-US" sz="2000" dirty="0">
              <a:latin typeface="Arial" panose="020B0604020202020204" pitchFamily="34" charset="0"/>
              <a:cs typeface="Arial" panose="020B0604020202020204" pitchFamily="34" charset="0"/>
            </a:endParaRPr>
          </a:p>
        </p:txBody>
      </p:sp>
      <p:sp>
        <p:nvSpPr>
          <p:cNvPr id="6" name="Shape 4"/>
          <p:cNvSpPr/>
          <p:nvPr/>
        </p:nvSpPr>
        <p:spPr>
          <a:xfrm>
            <a:off x="6266688" y="1440180"/>
            <a:ext cx="5029200" cy="1508760"/>
          </a:xfrm>
          <a:prstGeom prst="roundRect">
            <a:avLst>
              <a:gd name="adj" fmla="val 3636"/>
            </a:avLst>
          </a:prstGeom>
          <a:solidFill>
            <a:srgbClr val="F8FBFF"/>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7" name="Text 5"/>
          <p:cNvSpPr/>
          <p:nvPr/>
        </p:nvSpPr>
        <p:spPr>
          <a:xfrm>
            <a:off x="6473952" y="1043141"/>
            <a:ext cx="4700016" cy="219456"/>
          </a:xfrm>
          <a:prstGeom prst="rect">
            <a:avLst/>
          </a:prstGeom>
          <a:noFill/>
          <a:ln/>
        </p:spPr>
        <p:txBody>
          <a:bodyPr wrap="square" lIns="0" tIns="0" rIns="0" bIns="0" rtlCol="0" anchor="ctr"/>
          <a:lstStyle/>
          <a:p>
            <a:pPr marL="0" indent="0">
              <a:buNone/>
            </a:pPr>
            <a:r>
              <a:rPr lang="en-US" sz="1500" b="1" dirty="0">
                <a:solidFill>
                  <a:srgbClr val="1F3A5F"/>
                </a:solidFill>
              </a:rPr>
              <a:t>Betri nýting auðlinda</a:t>
            </a:r>
            <a:endParaRPr lang="en-US" sz="1500" dirty="0"/>
          </a:p>
        </p:txBody>
      </p:sp>
      <p:sp>
        <p:nvSpPr>
          <p:cNvPr id="8" name="Text 6"/>
          <p:cNvSpPr/>
          <p:nvPr/>
        </p:nvSpPr>
        <p:spPr>
          <a:xfrm>
            <a:off x="6473952" y="1788377"/>
            <a:ext cx="4700016" cy="996696"/>
          </a:xfrm>
          <a:prstGeom prst="rect">
            <a:avLst/>
          </a:prstGeom>
          <a:noFill/>
          <a:ln/>
        </p:spPr>
        <p:txBody>
          <a:bodyPr wrap="square" lIns="0" tIns="0" rIns="0" bIns="0" rtlCol="0" anchor="ctr">
            <a:noAutofit/>
          </a:bodyPr>
          <a:lstStyle/>
          <a:p>
            <a:pPr marL="171450" indent="-171450">
              <a:lnSpc>
                <a:spcPct val="150000"/>
              </a:lnSpc>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Tími</a:t>
            </a:r>
          </a:p>
          <a:p>
            <a:pPr marL="171450" indent="-171450">
              <a:lnSpc>
                <a:spcPct val="150000"/>
              </a:lnSpc>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Fjármagn </a:t>
            </a:r>
          </a:p>
          <a:p>
            <a:pPr marL="171450" indent="-171450">
              <a:lnSpc>
                <a:spcPct val="150000"/>
              </a:lnSpc>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Mannauður </a:t>
            </a:r>
          </a:p>
          <a:p>
            <a:pPr marL="0" indent="0">
              <a:lnSpc>
                <a:spcPct val="150000"/>
              </a:lnSpc>
              <a:buNone/>
            </a:pPr>
            <a:r>
              <a:rPr lang="en-US" sz="2000" dirty="0">
                <a:solidFill>
                  <a:srgbClr val="213547"/>
                </a:solidFill>
                <a:latin typeface="Arial" panose="020B0604020202020204" pitchFamily="34" charset="0"/>
                <a:cs typeface="Arial" panose="020B0604020202020204" pitchFamily="34" charset="0"/>
              </a:rPr>
              <a:t>fara í það sem styður markmiðin best.</a:t>
            </a:r>
            <a:endParaRPr lang="en-US" sz="2000" dirty="0">
              <a:latin typeface="Arial" panose="020B0604020202020204" pitchFamily="34" charset="0"/>
              <a:cs typeface="Arial" panose="020B0604020202020204" pitchFamily="34" charset="0"/>
            </a:endParaRPr>
          </a:p>
        </p:txBody>
      </p:sp>
      <p:sp>
        <p:nvSpPr>
          <p:cNvPr id="9" name="Shape 7"/>
          <p:cNvSpPr/>
          <p:nvPr/>
        </p:nvSpPr>
        <p:spPr>
          <a:xfrm>
            <a:off x="731520" y="4036035"/>
            <a:ext cx="5029200" cy="1508760"/>
          </a:xfrm>
          <a:prstGeom prst="roundRect">
            <a:avLst>
              <a:gd name="adj" fmla="val 3636"/>
            </a:avLst>
          </a:prstGeom>
          <a:solidFill>
            <a:srgbClr val="FFFFFF"/>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10" name="Text 8"/>
          <p:cNvSpPr/>
          <p:nvPr/>
        </p:nvSpPr>
        <p:spPr>
          <a:xfrm>
            <a:off x="731520" y="3631934"/>
            <a:ext cx="4700016" cy="219456"/>
          </a:xfrm>
          <a:prstGeom prst="rect">
            <a:avLst/>
          </a:prstGeom>
          <a:noFill/>
          <a:ln/>
        </p:spPr>
        <p:txBody>
          <a:bodyPr wrap="square" lIns="0" tIns="0" rIns="0" bIns="0" rtlCol="0" anchor="ctr"/>
          <a:lstStyle/>
          <a:p>
            <a:pPr marL="0" indent="0">
              <a:buNone/>
            </a:pPr>
            <a:r>
              <a:rPr lang="en-US" sz="1500" b="1" dirty="0">
                <a:solidFill>
                  <a:srgbClr val="1F3A5F"/>
                </a:solidFill>
              </a:rPr>
              <a:t>Samkeppnisforskot</a:t>
            </a:r>
            <a:endParaRPr lang="en-US" sz="1500" dirty="0"/>
          </a:p>
        </p:txBody>
      </p:sp>
      <p:sp>
        <p:nvSpPr>
          <p:cNvPr id="11" name="Text 9"/>
          <p:cNvSpPr/>
          <p:nvPr/>
        </p:nvSpPr>
        <p:spPr>
          <a:xfrm>
            <a:off x="731520" y="4036035"/>
            <a:ext cx="4700016" cy="996696"/>
          </a:xfrm>
          <a:prstGeom prst="rect">
            <a:avLst/>
          </a:prstGeom>
          <a:noFill/>
          <a:ln/>
        </p:spPr>
        <p:txBody>
          <a:bodyPr wrap="square" lIns="0" tIns="0" rIns="0" bIns="0" rtlCol="0" anchor="ctr">
            <a:normAutofit/>
          </a:bodyPr>
          <a:lstStyle/>
          <a:p>
            <a:pPr marL="342900" indent="-342900">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Fyrirtæki </a:t>
            </a:r>
            <a:r>
              <a:rPr lang="en-US" sz="2000" dirty="0" err="1">
                <a:solidFill>
                  <a:srgbClr val="213547"/>
                </a:solidFill>
                <a:latin typeface="Arial" panose="020B0604020202020204" pitchFamily="34" charset="0"/>
                <a:cs typeface="Arial" panose="020B0604020202020204" pitchFamily="34" charset="0"/>
              </a:rPr>
              <a:t>getur</a:t>
            </a:r>
            <a:r>
              <a:rPr lang="en-US" sz="2000" dirty="0">
                <a:solidFill>
                  <a:srgbClr val="213547"/>
                </a:solidFill>
                <a:latin typeface="Arial" panose="020B0604020202020204" pitchFamily="34" charset="0"/>
                <a:cs typeface="Arial" panose="020B0604020202020204" pitchFamily="34" charset="0"/>
              </a:rPr>
              <a:t> byggt upp sérstöðu sem er erfiðara fyrir aðra að herma eftir</a:t>
            </a:r>
            <a:endParaRPr lang="en-US" sz="1150" dirty="0"/>
          </a:p>
        </p:txBody>
      </p:sp>
      <p:sp>
        <p:nvSpPr>
          <p:cNvPr id="12" name="Shape 10"/>
          <p:cNvSpPr/>
          <p:nvPr/>
        </p:nvSpPr>
        <p:spPr>
          <a:xfrm>
            <a:off x="6309360" y="4036035"/>
            <a:ext cx="5029200" cy="1508760"/>
          </a:xfrm>
          <a:prstGeom prst="roundRect">
            <a:avLst>
              <a:gd name="adj" fmla="val 3636"/>
            </a:avLst>
          </a:prstGeom>
          <a:solidFill>
            <a:srgbClr val="F8FBFF"/>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13" name="Text 11"/>
          <p:cNvSpPr/>
          <p:nvPr/>
        </p:nvSpPr>
        <p:spPr>
          <a:xfrm>
            <a:off x="6473952" y="3626730"/>
            <a:ext cx="4700016" cy="219456"/>
          </a:xfrm>
          <a:prstGeom prst="rect">
            <a:avLst/>
          </a:prstGeom>
          <a:noFill/>
          <a:ln/>
        </p:spPr>
        <p:txBody>
          <a:bodyPr wrap="square" lIns="0" tIns="0" rIns="0" bIns="0" rtlCol="0" anchor="ctr"/>
          <a:lstStyle/>
          <a:p>
            <a:pPr marL="0" indent="0">
              <a:buNone/>
            </a:pPr>
            <a:r>
              <a:rPr lang="en-US" sz="1500" b="1" dirty="0">
                <a:solidFill>
                  <a:srgbClr val="1F3A5F"/>
                </a:solidFill>
              </a:rPr>
              <a:t>Samræmi í ákvörðunum</a:t>
            </a:r>
            <a:endParaRPr lang="en-US" sz="1500" dirty="0"/>
          </a:p>
        </p:txBody>
      </p:sp>
      <p:sp>
        <p:nvSpPr>
          <p:cNvPr id="14" name="Text 12"/>
          <p:cNvSpPr/>
          <p:nvPr/>
        </p:nvSpPr>
        <p:spPr>
          <a:xfrm>
            <a:off x="6431282" y="3869047"/>
            <a:ext cx="4700016" cy="996696"/>
          </a:xfrm>
          <a:prstGeom prst="rect">
            <a:avLst/>
          </a:prstGeom>
          <a:noFill/>
          <a:ln/>
        </p:spPr>
        <p:txBody>
          <a:bodyPr wrap="square" lIns="0" tIns="0" rIns="0" bIns="0" rtlCol="0" anchor="ctr">
            <a:normAutofit/>
          </a:bodyPr>
          <a:lstStyle/>
          <a:p>
            <a:pPr marL="342900" indent="-342900">
              <a:buFont typeface="Wingdings" panose="05000000000000000000" pitchFamily="2" charset="2"/>
              <a:buChar char="Ø"/>
            </a:pPr>
            <a:r>
              <a:rPr lang="en-US" sz="2000" dirty="0">
                <a:solidFill>
                  <a:srgbClr val="213547"/>
                </a:solidFill>
                <a:latin typeface="Arial" panose="020B0604020202020204" pitchFamily="34" charset="0"/>
                <a:cs typeface="Arial" panose="020B0604020202020204" pitchFamily="34" charset="0"/>
              </a:rPr>
              <a:t>Starfsfólk skilur betur hvert á að stefna og af hverju</a:t>
            </a:r>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Frá stefnu yfir í framkvæmd</a:t>
            </a:r>
            <a:endParaRPr lang="en-US" sz="2400" dirty="0"/>
          </a:p>
        </p:txBody>
      </p:sp>
      <p:sp>
        <p:nvSpPr>
          <p:cNvPr id="3" name="Shape 1"/>
          <p:cNvSpPr/>
          <p:nvPr/>
        </p:nvSpPr>
        <p:spPr>
          <a:xfrm>
            <a:off x="777240" y="2057400"/>
            <a:ext cx="2377440" cy="1371600"/>
          </a:xfrm>
          <a:prstGeom prst="roundRect">
            <a:avLst>
              <a:gd name="adj" fmla="val 5333"/>
            </a:avLst>
          </a:prstGeom>
          <a:solidFill>
            <a:srgbClr val="EAF3FB"/>
          </a:solidFill>
          <a:ln w="12700">
            <a:solidFill>
              <a:srgbClr val="C9D6E4"/>
            </a:solidFill>
            <a:prstDash val="solid"/>
          </a:ln>
        </p:spPr>
        <p:txBody>
          <a:bodyPr/>
          <a:lstStyle/>
          <a:p>
            <a:endParaRPr lang="en-US"/>
          </a:p>
        </p:txBody>
      </p:sp>
      <p:sp>
        <p:nvSpPr>
          <p:cNvPr id="4" name="Text 2"/>
          <p:cNvSpPr/>
          <p:nvPr/>
        </p:nvSpPr>
        <p:spPr>
          <a:xfrm>
            <a:off x="941832" y="2267712"/>
            <a:ext cx="2011680" cy="237744"/>
          </a:xfrm>
          <a:prstGeom prst="rect">
            <a:avLst/>
          </a:prstGeom>
          <a:noFill/>
          <a:ln/>
        </p:spPr>
        <p:txBody>
          <a:bodyPr wrap="square" lIns="0" tIns="0" rIns="0" bIns="0" rtlCol="0" anchor="ctr"/>
          <a:lstStyle/>
          <a:p>
            <a:pPr marL="0" indent="0" algn="ctr">
              <a:buNone/>
            </a:pPr>
            <a:r>
              <a:rPr lang="en-US" sz="1600" b="1" dirty="0">
                <a:solidFill>
                  <a:srgbClr val="1F3A5F"/>
                </a:solidFill>
              </a:rPr>
              <a:t>1. Stefna</a:t>
            </a:r>
            <a:endParaRPr lang="en-US" sz="1600" dirty="0"/>
          </a:p>
        </p:txBody>
      </p:sp>
      <p:sp>
        <p:nvSpPr>
          <p:cNvPr id="5" name="Text 3"/>
          <p:cNvSpPr/>
          <p:nvPr/>
        </p:nvSpPr>
        <p:spPr>
          <a:xfrm>
            <a:off x="941832" y="2651760"/>
            <a:ext cx="2011680" cy="475488"/>
          </a:xfrm>
          <a:prstGeom prst="rect">
            <a:avLst/>
          </a:prstGeom>
          <a:noFill/>
          <a:ln/>
        </p:spPr>
        <p:txBody>
          <a:bodyPr wrap="square" lIns="0" tIns="0" rIns="0" bIns="0" rtlCol="0" anchor="ctr">
            <a:noAutofit/>
          </a:bodyPr>
          <a:lstStyle/>
          <a:p>
            <a:pPr marL="0" indent="0" algn="ctr">
              <a:buNone/>
            </a:pPr>
            <a:r>
              <a:rPr lang="en-US" sz="1600" dirty="0">
                <a:solidFill>
                  <a:srgbClr val="213547"/>
                </a:solidFill>
              </a:rPr>
              <a:t>Veljum stefnu, </a:t>
            </a:r>
          </a:p>
          <a:p>
            <a:pPr marL="0" indent="0" algn="ctr">
              <a:buNone/>
            </a:pPr>
            <a:r>
              <a:rPr lang="en-US" sz="1600" dirty="0">
                <a:solidFill>
                  <a:srgbClr val="213547"/>
                </a:solidFill>
              </a:rPr>
              <a:t>markað og sérstöðu</a:t>
            </a:r>
            <a:endParaRPr lang="en-US" sz="1600" dirty="0"/>
          </a:p>
        </p:txBody>
      </p:sp>
      <p:sp>
        <p:nvSpPr>
          <p:cNvPr id="6" name="Shape 4"/>
          <p:cNvSpPr/>
          <p:nvPr/>
        </p:nvSpPr>
        <p:spPr>
          <a:xfrm>
            <a:off x="3227832" y="2532888"/>
            <a:ext cx="292608" cy="411480"/>
          </a:xfrm>
          <a:prstGeom prst="chevron">
            <a:avLst/>
          </a:prstGeom>
          <a:solidFill>
            <a:srgbClr val="A8B7C8"/>
          </a:solidFill>
          <a:ln w="12700">
            <a:solidFill>
              <a:srgbClr val="A8B7C8"/>
            </a:solidFill>
            <a:prstDash val="solid"/>
          </a:ln>
        </p:spPr>
        <p:txBody>
          <a:bodyPr/>
          <a:lstStyle/>
          <a:p>
            <a:endParaRPr lang="en-US"/>
          </a:p>
        </p:txBody>
      </p:sp>
      <p:sp>
        <p:nvSpPr>
          <p:cNvPr id="7" name="Shape 5"/>
          <p:cNvSpPr/>
          <p:nvPr/>
        </p:nvSpPr>
        <p:spPr>
          <a:xfrm>
            <a:off x="3611880" y="2057400"/>
            <a:ext cx="2377440" cy="1371600"/>
          </a:xfrm>
          <a:prstGeom prst="roundRect">
            <a:avLst>
              <a:gd name="adj" fmla="val 5333"/>
            </a:avLst>
          </a:prstGeom>
          <a:solidFill>
            <a:srgbClr val="EAF8F6"/>
          </a:solidFill>
          <a:ln w="12700">
            <a:solidFill>
              <a:srgbClr val="C9D6E4"/>
            </a:solidFill>
            <a:prstDash val="solid"/>
          </a:ln>
        </p:spPr>
        <p:txBody>
          <a:bodyPr/>
          <a:lstStyle/>
          <a:p>
            <a:endParaRPr lang="en-US"/>
          </a:p>
        </p:txBody>
      </p:sp>
      <p:sp>
        <p:nvSpPr>
          <p:cNvPr id="8" name="Text 6"/>
          <p:cNvSpPr/>
          <p:nvPr/>
        </p:nvSpPr>
        <p:spPr>
          <a:xfrm>
            <a:off x="3776472" y="2267712"/>
            <a:ext cx="2011680" cy="237744"/>
          </a:xfrm>
          <a:prstGeom prst="rect">
            <a:avLst/>
          </a:prstGeom>
          <a:noFill/>
          <a:ln/>
        </p:spPr>
        <p:txBody>
          <a:bodyPr wrap="square" lIns="0" tIns="0" rIns="0" bIns="0" rtlCol="0" anchor="ctr"/>
          <a:lstStyle/>
          <a:p>
            <a:pPr marL="0" indent="0" algn="ctr">
              <a:buNone/>
            </a:pPr>
            <a:r>
              <a:rPr lang="en-US" sz="1600" b="1" dirty="0">
                <a:solidFill>
                  <a:srgbClr val="1F3A5F"/>
                </a:solidFill>
              </a:rPr>
              <a:t>2. Viðskiptalíkan</a:t>
            </a:r>
            <a:endParaRPr lang="en-US" sz="1600" dirty="0"/>
          </a:p>
        </p:txBody>
      </p:sp>
      <p:sp>
        <p:nvSpPr>
          <p:cNvPr id="9" name="Text 7"/>
          <p:cNvSpPr/>
          <p:nvPr/>
        </p:nvSpPr>
        <p:spPr>
          <a:xfrm>
            <a:off x="3776472" y="2651760"/>
            <a:ext cx="2011680" cy="475488"/>
          </a:xfrm>
          <a:prstGeom prst="rect">
            <a:avLst/>
          </a:prstGeom>
          <a:noFill/>
          <a:ln/>
        </p:spPr>
        <p:txBody>
          <a:bodyPr wrap="square" lIns="0" tIns="0" rIns="0" bIns="0" rtlCol="0" anchor="ctr">
            <a:noAutofit/>
          </a:bodyPr>
          <a:lstStyle/>
          <a:p>
            <a:pPr marL="0" indent="0" algn="ctr">
              <a:buNone/>
            </a:pPr>
            <a:r>
              <a:rPr lang="en-US" sz="1600" dirty="0">
                <a:solidFill>
                  <a:srgbClr val="213547"/>
                </a:solidFill>
              </a:rPr>
              <a:t>Kortleggjum hvaða virði við framleiðum fyrir viðskiptavini</a:t>
            </a:r>
            <a:endParaRPr lang="en-US" sz="1600" dirty="0"/>
          </a:p>
        </p:txBody>
      </p:sp>
      <p:sp>
        <p:nvSpPr>
          <p:cNvPr id="10" name="Shape 8"/>
          <p:cNvSpPr/>
          <p:nvPr/>
        </p:nvSpPr>
        <p:spPr>
          <a:xfrm>
            <a:off x="6062472" y="2532888"/>
            <a:ext cx="292608" cy="411480"/>
          </a:xfrm>
          <a:prstGeom prst="chevron">
            <a:avLst/>
          </a:prstGeom>
          <a:solidFill>
            <a:srgbClr val="A8B7C8"/>
          </a:solidFill>
          <a:ln w="12700">
            <a:solidFill>
              <a:srgbClr val="A8B7C8"/>
            </a:solidFill>
            <a:prstDash val="solid"/>
          </a:ln>
        </p:spPr>
        <p:txBody>
          <a:bodyPr/>
          <a:lstStyle/>
          <a:p>
            <a:endParaRPr lang="en-US"/>
          </a:p>
        </p:txBody>
      </p:sp>
      <p:sp>
        <p:nvSpPr>
          <p:cNvPr id="11" name="Shape 9"/>
          <p:cNvSpPr/>
          <p:nvPr/>
        </p:nvSpPr>
        <p:spPr>
          <a:xfrm>
            <a:off x="6446520" y="2057400"/>
            <a:ext cx="2377440" cy="1371600"/>
          </a:xfrm>
          <a:prstGeom prst="roundRect">
            <a:avLst>
              <a:gd name="adj" fmla="val 5333"/>
            </a:avLst>
          </a:prstGeom>
          <a:solidFill>
            <a:srgbClr val="FFF7E5"/>
          </a:solidFill>
          <a:ln w="12700">
            <a:solidFill>
              <a:srgbClr val="C9D6E4"/>
            </a:solidFill>
            <a:prstDash val="solid"/>
          </a:ln>
        </p:spPr>
        <p:txBody>
          <a:bodyPr/>
          <a:lstStyle/>
          <a:p>
            <a:endParaRPr lang="en-US"/>
          </a:p>
        </p:txBody>
      </p:sp>
      <p:sp>
        <p:nvSpPr>
          <p:cNvPr id="12" name="Text 10"/>
          <p:cNvSpPr/>
          <p:nvPr/>
        </p:nvSpPr>
        <p:spPr>
          <a:xfrm>
            <a:off x="6611112" y="2267712"/>
            <a:ext cx="2011680" cy="237744"/>
          </a:xfrm>
          <a:prstGeom prst="rect">
            <a:avLst/>
          </a:prstGeom>
          <a:noFill/>
          <a:ln/>
        </p:spPr>
        <p:txBody>
          <a:bodyPr wrap="square" lIns="0" tIns="0" rIns="0" bIns="0" rtlCol="0" anchor="ctr"/>
          <a:lstStyle/>
          <a:p>
            <a:pPr marL="0" indent="0" algn="ctr">
              <a:buNone/>
            </a:pPr>
            <a:r>
              <a:rPr lang="en-US" sz="1600" b="1" dirty="0">
                <a:solidFill>
                  <a:srgbClr val="1F3A5F"/>
                </a:solidFill>
              </a:rPr>
              <a:t>3. Markmið</a:t>
            </a:r>
            <a:endParaRPr lang="en-US" sz="1600" dirty="0"/>
          </a:p>
        </p:txBody>
      </p:sp>
      <p:sp>
        <p:nvSpPr>
          <p:cNvPr id="13" name="Text 11"/>
          <p:cNvSpPr/>
          <p:nvPr/>
        </p:nvSpPr>
        <p:spPr>
          <a:xfrm>
            <a:off x="6611112" y="2651760"/>
            <a:ext cx="2011680" cy="475488"/>
          </a:xfrm>
          <a:prstGeom prst="rect">
            <a:avLst/>
          </a:prstGeom>
          <a:noFill/>
          <a:ln/>
        </p:spPr>
        <p:txBody>
          <a:bodyPr wrap="square" lIns="0" tIns="0" rIns="0" bIns="0" rtlCol="0" anchor="ctr">
            <a:noAutofit/>
          </a:bodyPr>
          <a:lstStyle/>
          <a:p>
            <a:pPr marL="0" indent="0" algn="ctr">
              <a:buNone/>
            </a:pPr>
            <a:r>
              <a:rPr lang="en-US" sz="1600" dirty="0">
                <a:solidFill>
                  <a:srgbClr val="213547"/>
                </a:solidFill>
              </a:rPr>
              <a:t>Setjum mælanleg markmið fyrir árangur</a:t>
            </a:r>
            <a:endParaRPr lang="en-US" sz="1600" dirty="0"/>
          </a:p>
        </p:txBody>
      </p:sp>
      <p:sp>
        <p:nvSpPr>
          <p:cNvPr id="14" name="Shape 12"/>
          <p:cNvSpPr/>
          <p:nvPr/>
        </p:nvSpPr>
        <p:spPr>
          <a:xfrm>
            <a:off x="8897112" y="2532888"/>
            <a:ext cx="292608" cy="411480"/>
          </a:xfrm>
          <a:prstGeom prst="chevron">
            <a:avLst/>
          </a:prstGeom>
          <a:solidFill>
            <a:srgbClr val="A8B7C8"/>
          </a:solidFill>
          <a:ln w="12700">
            <a:solidFill>
              <a:srgbClr val="A8B7C8"/>
            </a:solidFill>
            <a:prstDash val="solid"/>
          </a:ln>
        </p:spPr>
        <p:txBody>
          <a:bodyPr/>
          <a:lstStyle/>
          <a:p>
            <a:endParaRPr lang="en-US"/>
          </a:p>
        </p:txBody>
      </p:sp>
      <p:sp>
        <p:nvSpPr>
          <p:cNvPr id="15" name="Shape 13"/>
          <p:cNvSpPr/>
          <p:nvPr/>
        </p:nvSpPr>
        <p:spPr>
          <a:xfrm>
            <a:off x="9281160" y="2057400"/>
            <a:ext cx="2377440" cy="1371600"/>
          </a:xfrm>
          <a:prstGeom prst="roundRect">
            <a:avLst>
              <a:gd name="adj" fmla="val 5333"/>
            </a:avLst>
          </a:prstGeom>
          <a:solidFill>
            <a:srgbClr val="FDEEEE"/>
          </a:solidFill>
          <a:ln w="12700">
            <a:solidFill>
              <a:srgbClr val="C9D6E4"/>
            </a:solidFill>
            <a:prstDash val="solid"/>
          </a:ln>
        </p:spPr>
        <p:txBody>
          <a:bodyPr/>
          <a:lstStyle/>
          <a:p>
            <a:endParaRPr lang="en-US"/>
          </a:p>
        </p:txBody>
      </p:sp>
      <p:sp>
        <p:nvSpPr>
          <p:cNvPr id="16" name="Text 14"/>
          <p:cNvSpPr/>
          <p:nvPr/>
        </p:nvSpPr>
        <p:spPr>
          <a:xfrm>
            <a:off x="9445752" y="2267712"/>
            <a:ext cx="2011680" cy="237744"/>
          </a:xfrm>
          <a:prstGeom prst="rect">
            <a:avLst/>
          </a:prstGeom>
          <a:noFill/>
          <a:ln/>
        </p:spPr>
        <p:txBody>
          <a:bodyPr wrap="square" lIns="0" tIns="0" rIns="0" bIns="0" rtlCol="0" anchor="ctr"/>
          <a:lstStyle/>
          <a:p>
            <a:pPr marL="0" indent="0" algn="ctr">
              <a:buNone/>
            </a:pPr>
            <a:r>
              <a:rPr lang="en-US" sz="1600" b="1" dirty="0">
                <a:solidFill>
                  <a:srgbClr val="1F3A5F"/>
                </a:solidFill>
              </a:rPr>
              <a:t>4. Eftirfylgni</a:t>
            </a:r>
            <a:endParaRPr lang="en-US" sz="1600" dirty="0"/>
          </a:p>
        </p:txBody>
      </p:sp>
      <p:sp>
        <p:nvSpPr>
          <p:cNvPr id="17" name="Text 15"/>
          <p:cNvSpPr/>
          <p:nvPr/>
        </p:nvSpPr>
        <p:spPr>
          <a:xfrm>
            <a:off x="9445752" y="2651760"/>
            <a:ext cx="2011680" cy="475488"/>
          </a:xfrm>
          <a:prstGeom prst="rect">
            <a:avLst/>
          </a:prstGeom>
          <a:noFill/>
          <a:ln/>
        </p:spPr>
        <p:txBody>
          <a:bodyPr wrap="square" lIns="0" tIns="0" rIns="0" bIns="0" rtlCol="0" anchor="ctr">
            <a:noAutofit/>
          </a:bodyPr>
          <a:lstStyle/>
          <a:p>
            <a:pPr marL="0" indent="0" algn="ctr">
              <a:buNone/>
            </a:pPr>
            <a:r>
              <a:rPr lang="en-US" sz="1600" dirty="0">
                <a:solidFill>
                  <a:srgbClr val="213547"/>
                </a:solidFill>
              </a:rPr>
              <a:t>Eftirfylgni:  Lærum, leiðréttum, lögum</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Business Model Canvas</a:t>
            </a:r>
            <a:endParaRPr lang="en-US" sz="2400" dirty="0"/>
          </a:p>
        </p:txBody>
      </p:sp>
      <p:sp>
        <p:nvSpPr>
          <p:cNvPr id="3" name="Text 1"/>
          <p:cNvSpPr/>
          <p:nvPr/>
        </p:nvSpPr>
        <p:spPr>
          <a:xfrm>
            <a:off x="512064" y="914400"/>
            <a:ext cx="9875520" cy="274320"/>
          </a:xfrm>
          <a:prstGeom prst="rect">
            <a:avLst/>
          </a:prstGeom>
          <a:noFill/>
          <a:ln/>
        </p:spPr>
        <p:txBody>
          <a:bodyPr wrap="square" lIns="0" tIns="0" rIns="0" bIns="0" rtlCol="0" anchor="ctr"/>
          <a:lstStyle/>
          <a:p>
            <a:pPr marL="0" indent="0">
              <a:buNone/>
            </a:pPr>
            <a:r>
              <a:rPr lang="en-US" sz="1050" dirty="0">
                <a:solidFill>
                  <a:srgbClr val="5C6B7A"/>
                </a:solidFill>
              </a:rPr>
              <a:t>Myndræn aðferð til að greina hvernig fyrirtæki skapar, afhendir og </a:t>
            </a:r>
            <a:r>
              <a:rPr lang="en-US" sz="1050" dirty="0" err="1">
                <a:solidFill>
                  <a:srgbClr val="5C6B7A"/>
                </a:solidFill>
              </a:rPr>
              <a:t>býr</a:t>
            </a:r>
            <a:r>
              <a:rPr lang="en-US" sz="1050" dirty="0">
                <a:solidFill>
                  <a:srgbClr val="5C6B7A"/>
                </a:solidFill>
              </a:rPr>
              <a:t> virði.</a:t>
            </a:r>
            <a:endParaRPr lang="en-US" sz="1050" dirty="0"/>
          </a:p>
        </p:txBody>
      </p:sp>
      <p:sp>
        <p:nvSpPr>
          <p:cNvPr id="4" name="Shape 2"/>
          <p:cNvSpPr/>
          <p:nvPr/>
        </p:nvSpPr>
        <p:spPr>
          <a:xfrm>
            <a:off x="655320" y="1335024"/>
            <a:ext cx="10881360" cy="4480560"/>
          </a:xfrm>
          <a:prstGeom prst="roundRect">
            <a:avLst>
              <a:gd name="adj" fmla="val 816"/>
            </a:avLst>
          </a:prstGeom>
          <a:solidFill>
            <a:srgbClr val="FFFFFF"/>
          </a:solidFill>
          <a:ln w="12700">
            <a:solidFill>
              <a:srgbClr val="D6E0EA"/>
            </a:solidFill>
            <a:prstDash val="solid"/>
          </a:ln>
        </p:spPr>
        <p:txBody>
          <a:bodyPr/>
          <a:lstStyle/>
          <a:p>
            <a:endParaRPr lang="en-US"/>
          </a:p>
        </p:txBody>
      </p:sp>
      <p:sp>
        <p:nvSpPr>
          <p:cNvPr id="5" name="Shape 3"/>
          <p:cNvSpPr/>
          <p:nvPr/>
        </p:nvSpPr>
        <p:spPr>
          <a:xfrm>
            <a:off x="777240" y="1508760"/>
            <a:ext cx="1508760" cy="2697480"/>
          </a:xfrm>
          <a:prstGeom prst="rect">
            <a:avLst/>
          </a:prstGeom>
          <a:solidFill>
            <a:srgbClr val="F8FBFF"/>
          </a:solidFill>
          <a:ln w="12700">
            <a:solidFill>
              <a:srgbClr val="C8D3E0"/>
            </a:solidFill>
            <a:prstDash val="solid"/>
          </a:ln>
        </p:spPr>
        <p:txBody>
          <a:bodyPr/>
          <a:lstStyle/>
          <a:p>
            <a:endParaRPr lang="en-US"/>
          </a:p>
        </p:txBody>
      </p:sp>
      <p:sp>
        <p:nvSpPr>
          <p:cNvPr id="6" name="Text 4"/>
          <p:cNvSpPr/>
          <p:nvPr/>
        </p:nvSpPr>
        <p:spPr>
          <a:xfrm>
            <a:off x="850392" y="1581912"/>
            <a:ext cx="1362456" cy="201168"/>
          </a:xfrm>
          <a:prstGeom prst="rect">
            <a:avLst/>
          </a:prstGeom>
          <a:noFill/>
          <a:ln/>
        </p:spPr>
        <p:txBody>
          <a:bodyPr wrap="square" lIns="0" tIns="0" rIns="0" bIns="0" rtlCol="0" anchor="ctr"/>
          <a:lstStyle/>
          <a:p>
            <a:pPr marL="0" indent="0" algn="ctr">
              <a:buNone/>
            </a:pPr>
            <a:r>
              <a:rPr lang="en-US" sz="1400" b="1" dirty="0">
                <a:solidFill>
                  <a:srgbClr val="1F3A5F"/>
                </a:solidFill>
              </a:rPr>
              <a:t>Lykilsamstarf</a:t>
            </a:r>
            <a:endParaRPr lang="en-US" sz="1400" dirty="0"/>
          </a:p>
        </p:txBody>
      </p:sp>
      <p:sp>
        <p:nvSpPr>
          <p:cNvPr id="7" name="Shape 5"/>
          <p:cNvSpPr/>
          <p:nvPr/>
        </p:nvSpPr>
        <p:spPr>
          <a:xfrm>
            <a:off x="2359152" y="1508760"/>
            <a:ext cx="1737360" cy="1261872"/>
          </a:xfrm>
          <a:prstGeom prst="rect">
            <a:avLst/>
          </a:prstGeom>
          <a:solidFill>
            <a:srgbClr val="F8FBFF"/>
          </a:solidFill>
          <a:ln w="12700">
            <a:solidFill>
              <a:srgbClr val="C8D3E0"/>
            </a:solidFill>
            <a:prstDash val="solid"/>
          </a:ln>
        </p:spPr>
        <p:txBody>
          <a:bodyPr/>
          <a:lstStyle/>
          <a:p>
            <a:endParaRPr lang="en-US"/>
          </a:p>
        </p:txBody>
      </p:sp>
      <p:sp>
        <p:nvSpPr>
          <p:cNvPr id="8" name="Text 6"/>
          <p:cNvSpPr/>
          <p:nvPr/>
        </p:nvSpPr>
        <p:spPr>
          <a:xfrm>
            <a:off x="2432304" y="1581912"/>
            <a:ext cx="1591056" cy="201168"/>
          </a:xfrm>
          <a:prstGeom prst="rect">
            <a:avLst/>
          </a:prstGeom>
          <a:noFill/>
          <a:ln/>
        </p:spPr>
        <p:txBody>
          <a:bodyPr wrap="square" lIns="0" tIns="0" rIns="0" bIns="0" rtlCol="0" anchor="ctr"/>
          <a:lstStyle/>
          <a:p>
            <a:pPr marL="0" indent="0" algn="ctr">
              <a:buNone/>
            </a:pPr>
            <a:r>
              <a:rPr lang="en-US" sz="1400" b="1" dirty="0">
                <a:solidFill>
                  <a:srgbClr val="1F3A5F"/>
                </a:solidFill>
              </a:rPr>
              <a:t>Lykilstarfsemi</a:t>
            </a:r>
            <a:endParaRPr lang="en-US" sz="1400" dirty="0"/>
          </a:p>
        </p:txBody>
      </p:sp>
      <p:sp>
        <p:nvSpPr>
          <p:cNvPr id="9" name="Shape 7"/>
          <p:cNvSpPr/>
          <p:nvPr/>
        </p:nvSpPr>
        <p:spPr>
          <a:xfrm>
            <a:off x="2359152" y="2944368"/>
            <a:ext cx="1737360" cy="1261872"/>
          </a:xfrm>
          <a:prstGeom prst="rect">
            <a:avLst/>
          </a:prstGeom>
          <a:solidFill>
            <a:srgbClr val="F8FBFF"/>
          </a:solidFill>
          <a:ln w="12700">
            <a:solidFill>
              <a:srgbClr val="C8D3E0"/>
            </a:solidFill>
            <a:prstDash val="solid"/>
          </a:ln>
        </p:spPr>
        <p:txBody>
          <a:bodyPr/>
          <a:lstStyle/>
          <a:p>
            <a:endParaRPr lang="en-US"/>
          </a:p>
        </p:txBody>
      </p:sp>
      <p:sp>
        <p:nvSpPr>
          <p:cNvPr id="10" name="Text 8"/>
          <p:cNvSpPr/>
          <p:nvPr/>
        </p:nvSpPr>
        <p:spPr>
          <a:xfrm>
            <a:off x="2432304" y="3017520"/>
            <a:ext cx="1591056" cy="201168"/>
          </a:xfrm>
          <a:prstGeom prst="rect">
            <a:avLst/>
          </a:prstGeom>
          <a:noFill/>
          <a:ln/>
        </p:spPr>
        <p:txBody>
          <a:bodyPr wrap="square" lIns="0" tIns="0" rIns="0" bIns="0" rtlCol="0" anchor="ctr"/>
          <a:lstStyle/>
          <a:p>
            <a:pPr marL="0" indent="0" algn="ctr">
              <a:buNone/>
            </a:pPr>
            <a:r>
              <a:rPr lang="en-US" sz="1400" b="1" dirty="0">
                <a:solidFill>
                  <a:srgbClr val="1F3A5F"/>
                </a:solidFill>
              </a:rPr>
              <a:t>Lykilauðlindir</a:t>
            </a:r>
            <a:endParaRPr lang="en-US" sz="1400" dirty="0"/>
          </a:p>
        </p:txBody>
      </p:sp>
      <p:sp>
        <p:nvSpPr>
          <p:cNvPr id="11" name="Shape 9"/>
          <p:cNvSpPr/>
          <p:nvPr/>
        </p:nvSpPr>
        <p:spPr>
          <a:xfrm>
            <a:off x="4169664" y="1508760"/>
            <a:ext cx="1737360" cy="2697480"/>
          </a:xfrm>
          <a:prstGeom prst="rect">
            <a:avLst/>
          </a:prstGeom>
          <a:solidFill>
            <a:srgbClr val="EAF8F6"/>
          </a:solidFill>
          <a:ln w="12700">
            <a:solidFill>
              <a:srgbClr val="C8D3E0"/>
            </a:solidFill>
            <a:prstDash val="solid"/>
          </a:ln>
        </p:spPr>
        <p:txBody>
          <a:bodyPr/>
          <a:lstStyle/>
          <a:p>
            <a:endParaRPr lang="en-US" dirty="0"/>
          </a:p>
        </p:txBody>
      </p:sp>
      <p:sp>
        <p:nvSpPr>
          <p:cNvPr id="12" name="Text 10"/>
          <p:cNvSpPr/>
          <p:nvPr/>
        </p:nvSpPr>
        <p:spPr>
          <a:xfrm>
            <a:off x="4242816" y="1581912"/>
            <a:ext cx="1591056" cy="201168"/>
          </a:xfrm>
          <a:prstGeom prst="rect">
            <a:avLst/>
          </a:prstGeom>
          <a:noFill/>
          <a:ln/>
        </p:spPr>
        <p:txBody>
          <a:bodyPr wrap="square" lIns="0" tIns="0" rIns="0" bIns="0" rtlCol="0" anchor="ctr"/>
          <a:lstStyle/>
          <a:p>
            <a:pPr marL="0" indent="0" algn="ctr">
              <a:buNone/>
            </a:pPr>
            <a:r>
              <a:rPr lang="en-US" sz="1400" b="1" dirty="0">
                <a:solidFill>
                  <a:srgbClr val="1F3A5F"/>
                </a:solidFill>
              </a:rPr>
              <a:t>Virðistilboð</a:t>
            </a:r>
            <a:endParaRPr lang="en-US" sz="1400" dirty="0"/>
          </a:p>
        </p:txBody>
      </p:sp>
      <p:sp>
        <p:nvSpPr>
          <p:cNvPr id="13" name="Shape 11"/>
          <p:cNvSpPr/>
          <p:nvPr/>
        </p:nvSpPr>
        <p:spPr>
          <a:xfrm>
            <a:off x="5980176" y="1508760"/>
            <a:ext cx="1600200" cy="1261872"/>
          </a:xfrm>
          <a:prstGeom prst="rect">
            <a:avLst/>
          </a:prstGeom>
          <a:solidFill>
            <a:srgbClr val="F8FBFF"/>
          </a:solidFill>
          <a:ln w="12700">
            <a:solidFill>
              <a:srgbClr val="C8D3E0"/>
            </a:solidFill>
            <a:prstDash val="solid"/>
          </a:ln>
        </p:spPr>
        <p:txBody>
          <a:bodyPr/>
          <a:lstStyle/>
          <a:p>
            <a:endParaRPr lang="en-US"/>
          </a:p>
        </p:txBody>
      </p:sp>
      <p:sp>
        <p:nvSpPr>
          <p:cNvPr id="14" name="Text 12"/>
          <p:cNvSpPr/>
          <p:nvPr/>
        </p:nvSpPr>
        <p:spPr>
          <a:xfrm>
            <a:off x="6053328" y="1581912"/>
            <a:ext cx="1453896" cy="201168"/>
          </a:xfrm>
          <a:prstGeom prst="rect">
            <a:avLst/>
          </a:prstGeom>
          <a:noFill/>
          <a:ln/>
        </p:spPr>
        <p:txBody>
          <a:bodyPr wrap="square" lIns="0" tIns="0" rIns="0" bIns="0" rtlCol="0" anchor="ctr"/>
          <a:lstStyle/>
          <a:p>
            <a:pPr marL="0" indent="0" algn="ctr">
              <a:buNone/>
            </a:pPr>
            <a:r>
              <a:rPr lang="en-US" sz="1400" b="1" dirty="0">
                <a:solidFill>
                  <a:srgbClr val="1F3A5F"/>
                </a:solidFill>
              </a:rPr>
              <a:t>Samskipti</a:t>
            </a:r>
            <a:endParaRPr lang="en-US" sz="1400" dirty="0"/>
          </a:p>
        </p:txBody>
      </p:sp>
      <p:sp>
        <p:nvSpPr>
          <p:cNvPr id="15" name="Shape 13"/>
          <p:cNvSpPr/>
          <p:nvPr/>
        </p:nvSpPr>
        <p:spPr>
          <a:xfrm>
            <a:off x="5980176" y="2944368"/>
            <a:ext cx="1600200" cy="1261872"/>
          </a:xfrm>
          <a:prstGeom prst="rect">
            <a:avLst/>
          </a:prstGeom>
          <a:solidFill>
            <a:srgbClr val="F8FBFF"/>
          </a:solidFill>
          <a:ln w="12700">
            <a:solidFill>
              <a:srgbClr val="C8D3E0"/>
            </a:solidFill>
            <a:prstDash val="solid"/>
          </a:ln>
        </p:spPr>
        <p:txBody>
          <a:bodyPr/>
          <a:lstStyle/>
          <a:p>
            <a:endParaRPr lang="en-US"/>
          </a:p>
        </p:txBody>
      </p:sp>
      <p:sp>
        <p:nvSpPr>
          <p:cNvPr id="16" name="Text 14"/>
          <p:cNvSpPr/>
          <p:nvPr/>
        </p:nvSpPr>
        <p:spPr>
          <a:xfrm>
            <a:off x="6053328" y="3017520"/>
            <a:ext cx="1453896" cy="201168"/>
          </a:xfrm>
          <a:prstGeom prst="rect">
            <a:avLst/>
          </a:prstGeom>
          <a:noFill/>
          <a:ln/>
        </p:spPr>
        <p:txBody>
          <a:bodyPr wrap="square" lIns="0" tIns="0" rIns="0" bIns="0" rtlCol="0" anchor="ctr"/>
          <a:lstStyle/>
          <a:p>
            <a:pPr marL="0" indent="0" algn="ctr">
              <a:buNone/>
            </a:pPr>
            <a:r>
              <a:rPr lang="en-US" sz="1400" b="1" dirty="0">
                <a:solidFill>
                  <a:srgbClr val="1F3A5F"/>
                </a:solidFill>
              </a:rPr>
              <a:t>Dreifileiðir</a:t>
            </a:r>
            <a:endParaRPr lang="en-US" sz="1400" dirty="0"/>
          </a:p>
        </p:txBody>
      </p:sp>
      <p:sp>
        <p:nvSpPr>
          <p:cNvPr id="17" name="Shape 15"/>
          <p:cNvSpPr/>
          <p:nvPr/>
        </p:nvSpPr>
        <p:spPr>
          <a:xfrm>
            <a:off x="7653528" y="1508760"/>
            <a:ext cx="1783080" cy="2697480"/>
          </a:xfrm>
          <a:prstGeom prst="rect">
            <a:avLst/>
          </a:prstGeom>
          <a:solidFill>
            <a:srgbClr val="F8FBFF"/>
          </a:solidFill>
          <a:ln w="12700">
            <a:solidFill>
              <a:srgbClr val="C8D3E0"/>
            </a:solidFill>
            <a:prstDash val="solid"/>
          </a:ln>
        </p:spPr>
        <p:txBody>
          <a:bodyPr/>
          <a:lstStyle/>
          <a:p>
            <a:endParaRPr lang="en-US"/>
          </a:p>
        </p:txBody>
      </p:sp>
      <p:sp>
        <p:nvSpPr>
          <p:cNvPr id="18" name="Text 16"/>
          <p:cNvSpPr/>
          <p:nvPr/>
        </p:nvSpPr>
        <p:spPr>
          <a:xfrm>
            <a:off x="7726680" y="1581912"/>
            <a:ext cx="1636776" cy="201168"/>
          </a:xfrm>
          <a:prstGeom prst="rect">
            <a:avLst/>
          </a:prstGeom>
          <a:noFill/>
          <a:ln/>
        </p:spPr>
        <p:txBody>
          <a:bodyPr wrap="square" lIns="0" tIns="0" rIns="0" bIns="0" rtlCol="0" anchor="ctr"/>
          <a:lstStyle/>
          <a:p>
            <a:pPr marL="0" indent="0" algn="ctr">
              <a:buNone/>
            </a:pPr>
            <a:r>
              <a:rPr lang="en-US" sz="1400" b="1" dirty="0">
                <a:solidFill>
                  <a:srgbClr val="1F3A5F"/>
                </a:solidFill>
              </a:rPr>
              <a:t>Markhópar</a:t>
            </a:r>
            <a:endParaRPr lang="en-US" sz="1400" dirty="0"/>
          </a:p>
        </p:txBody>
      </p:sp>
      <p:sp>
        <p:nvSpPr>
          <p:cNvPr id="19" name="Shape 17"/>
          <p:cNvSpPr/>
          <p:nvPr/>
        </p:nvSpPr>
        <p:spPr>
          <a:xfrm>
            <a:off x="777240" y="4370832"/>
            <a:ext cx="5129784" cy="1143000"/>
          </a:xfrm>
          <a:prstGeom prst="rect">
            <a:avLst/>
          </a:prstGeom>
          <a:solidFill>
            <a:srgbClr val="FDEEEE"/>
          </a:solidFill>
          <a:ln w="12700">
            <a:solidFill>
              <a:srgbClr val="C8D3E0"/>
            </a:solidFill>
            <a:prstDash val="solid"/>
          </a:ln>
        </p:spPr>
        <p:txBody>
          <a:bodyPr/>
          <a:lstStyle/>
          <a:p>
            <a:endParaRPr lang="en-US"/>
          </a:p>
        </p:txBody>
      </p:sp>
      <p:sp>
        <p:nvSpPr>
          <p:cNvPr id="20" name="Text 18"/>
          <p:cNvSpPr/>
          <p:nvPr/>
        </p:nvSpPr>
        <p:spPr>
          <a:xfrm>
            <a:off x="850392" y="4443984"/>
            <a:ext cx="4983480" cy="201168"/>
          </a:xfrm>
          <a:prstGeom prst="rect">
            <a:avLst/>
          </a:prstGeom>
          <a:noFill/>
          <a:ln/>
        </p:spPr>
        <p:txBody>
          <a:bodyPr wrap="square" lIns="0" tIns="0" rIns="0" bIns="0" rtlCol="0" anchor="ctr"/>
          <a:lstStyle/>
          <a:p>
            <a:pPr marL="0" indent="0" algn="ctr">
              <a:buNone/>
            </a:pPr>
            <a:r>
              <a:rPr lang="en-US" sz="1400" b="1" dirty="0">
                <a:solidFill>
                  <a:srgbClr val="1F3A5F"/>
                </a:solidFill>
              </a:rPr>
              <a:t>Kostnaður</a:t>
            </a:r>
            <a:endParaRPr lang="en-US" sz="1400" dirty="0"/>
          </a:p>
        </p:txBody>
      </p:sp>
      <p:sp>
        <p:nvSpPr>
          <p:cNvPr id="21" name="Shape 19"/>
          <p:cNvSpPr/>
          <p:nvPr/>
        </p:nvSpPr>
        <p:spPr>
          <a:xfrm>
            <a:off x="5980176" y="4370832"/>
            <a:ext cx="3456432" cy="1143000"/>
          </a:xfrm>
          <a:prstGeom prst="rect">
            <a:avLst/>
          </a:prstGeom>
          <a:solidFill>
            <a:srgbClr val="FFF7E5"/>
          </a:solidFill>
          <a:ln w="12700">
            <a:solidFill>
              <a:srgbClr val="C8D3E0"/>
            </a:solidFill>
            <a:prstDash val="solid"/>
          </a:ln>
        </p:spPr>
        <p:txBody>
          <a:bodyPr/>
          <a:lstStyle/>
          <a:p>
            <a:endParaRPr lang="en-US"/>
          </a:p>
        </p:txBody>
      </p:sp>
      <p:sp>
        <p:nvSpPr>
          <p:cNvPr id="22" name="Text 20"/>
          <p:cNvSpPr/>
          <p:nvPr/>
        </p:nvSpPr>
        <p:spPr>
          <a:xfrm>
            <a:off x="6053328" y="4443984"/>
            <a:ext cx="3310128" cy="201168"/>
          </a:xfrm>
          <a:prstGeom prst="rect">
            <a:avLst/>
          </a:prstGeom>
          <a:noFill/>
          <a:ln/>
        </p:spPr>
        <p:txBody>
          <a:bodyPr wrap="square" lIns="0" tIns="0" rIns="0" bIns="0" rtlCol="0" anchor="ctr"/>
          <a:lstStyle/>
          <a:p>
            <a:pPr marL="0" indent="0" algn="ctr">
              <a:buNone/>
            </a:pPr>
            <a:r>
              <a:rPr lang="en-US" sz="1400" b="1" dirty="0">
                <a:solidFill>
                  <a:srgbClr val="1F3A5F"/>
                </a:solidFill>
              </a:rPr>
              <a:t>Tekjustraumar</a:t>
            </a:r>
            <a:endParaRPr lang="en-US" sz="1400" dirty="0"/>
          </a:p>
        </p:txBody>
      </p:sp>
      <p:sp>
        <p:nvSpPr>
          <p:cNvPr id="23" name="Text 10">
            <a:extLst>
              <a:ext uri="{FF2B5EF4-FFF2-40B4-BE49-F238E27FC236}">
                <a16:creationId xmlns:a16="http://schemas.microsoft.com/office/drawing/2014/main" id="{5FE60719-EF18-6A2B-6C91-063D3E9AB2AC}"/>
              </a:ext>
            </a:extLst>
          </p:cNvPr>
          <p:cNvSpPr/>
          <p:nvPr/>
        </p:nvSpPr>
        <p:spPr>
          <a:xfrm>
            <a:off x="4169664" y="2006655"/>
            <a:ext cx="1737360" cy="2327601"/>
          </a:xfrm>
          <a:prstGeom prst="rect">
            <a:avLst/>
          </a:prstGeom>
          <a:noFill/>
          <a:ln/>
        </p:spPr>
        <p:txBody>
          <a:bodyPr wrap="square" lIns="0" tIns="0" rIns="0" bIns="0" rtlCol="0" anchor="ctr"/>
          <a:lstStyle/>
          <a:p>
            <a:pPr algn="ctr"/>
            <a:r>
              <a:rPr lang="en-US" sz="1200" dirty="0">
                <a:solidFill>
                  <a:srgbClr val="213547"/>
                </a:solidFill>
              </a:rPr>
              <a:t>Hvaða vandamál leysum við eða hvaða þörf uppfyllum við fyrir viðskiptavininn?</a:t>
            </a:r>
          </a:p>
          <a:p>
            <a:pPr algn="ctr"/>
            <a:endParaRPr lang="en-US" sz="1200" dirty="0">
              <a:solidFill>
                <a:srgbClr val="213547"/>
              </a:solidFill>
            </a:endParaRPr>
          </a:p>
          <a:p>
            <a:pPr algn="ctr"/>
            <a:r>
              <a:rPr lang="en-US" sz="1200" b="1" dirty="0">
                <a:solidFill>
                  <a:srgbClr val="213547"/>
                </a:solidFill>
              </a:rPr>
              <a:t>Getur falist í:</a:t>
            </a:r>
          </a:p>
          <a:p>
            <a:pPr marL="177800" indent="-177800">
              <a:buSzPct val="100000"/>
              <a:buChar char="•"/>
            </a:pPr>
            <a:r>
              <a:rPr lang="en-US" sz="1200" dirty="0">
                <a:solidFill>
                  <a:srgbClr val="213547"/>
                </a:solidFill>
              </a:rPr>
              <a:t>nýjung eða frumleika</a:t>
            </a:r>
            <a:endParaRPr lang="en-US" sz="1200" dirty="0"/>
          </a:p>
          <a:p>
            <a:pPr marL="171450" indent="-171450">
              <a:buSzPct val="100000"/>
              <a:buFont typeface="Arial" panose="020B0604020202020204" pitchFamily="34" charset="0"/>
              <a:buChar char="•"/>
            </a:pPr>
            <a:r>
              <a:rPr lang="en-US" sz="1200" dirty="0">
                <a:solidFill>
                  <a:srgbClr val="213547"/>
                </a:solidFill>
              </a:rPr>
              <a:t>betri virkni eða einfaldara í notkun</a:t>
            </a:r>
          </a:p>
          <a:p>
            <a:pPr marL="171450" indent="-171450">
              <a:buSzPct val="100000"/>
              <a:buFont typeface="Arial" panose="020B0604020202020204" pitchFamily="34" charset="0"/>
              <a:buChar char="•"/>
            </a:pPr>
            <a:r>
              <a:rPr lang="en-US" sz="1200" dirty="0">
                <a:solidFill>
                  <a:srgbClr val="213547"/>
                </a:solidFill>
              </a:rPr>
              <a:t>lægra verði eða meiri hagkvæmni</a:t>
            </a:r>
            <a:endParaRPr lang="en-US" sz="1200" dirty="0"/>
          </a:p>
          <a:p>
            <a:pPr marL="177800" indent="-177800">
              <a:buSzPct val="100000"/>
              <a:buChar char="•"/>
            </a:pPr>
            <a:r>
              <a:rPr lang="en-US" sz="1200" dirty="0">
                <a:solidFill>
                  <a:srgbClr val="213547"/>
                </a:solidFill>
              </a:rPr>
              <a:t>betri gæðum, hönnun eða sterkri ímynd</a:t>
            </a:r>
            <a:endParaRPr lang="en-US" sz="1200" dirty="0"/>
          </a:p>
          <a:p>
            <a:pPr algn="ctr"/>
            <a:endParaRPr lang="en-US" sz="1200" dirty="0"/>
          </a:p>
          <a:p>
            <a:pPr marL="0" indent="0" algn="ctr">
              <a:buNone/>
            </a:pPr>
            <a:endParaRPr lang="en-US" sz="1200" dirty="0"/>
          </a:p>
        </p:txBody>
      </p:sp>
      <p:sp>
        <p:nvSpPr>
          <p:cNvPr id="25" name="Text 10">
            <a:extLst>
              <a:ext uri="{FF2B5EF4-FFF2-40B4-BE49-F238E27FC236}">
                <a16:creationId xmlns:a16="http://schemas.microsoft.com/office/drawing/2014/main" id="{68C038B6-24EF-5F8D-31E7-A742DF535667}"/>
              </a:ext>
            </a:extLst>
          </p:cNvPr>
          <p:cNvSpPr/>
          <p:nvPr/>
        </p:nvSpPr>
        <p:spPr>
          <a:xfrm>
            <a:off x="777240" y="1595922"/>
            <a:ext cx="1508760" cy="2327601"/>
          </a:xfrm>
          <a:prstGeom prst="rect">
            <a:avLst/>
          </a:prstGeom>
          <a:noFill/>
          <a:ln/>
        </p:spPr>
        <p:txBody>
          <a:bodyPr wrap="square" lIns="0" tIns="0" rIns="0" bIns="0" rtlCol="0" anchor="ctr"/>
          <a:lstStyle/>
          <a:p>
            <a:pPr algn="ctr"/>
            <a:r>
              <a:rPr lang="en-US" sz="1200" dirty="0">
                <a:solidFill>
                  <a:srgbClr val="213547"/>
                </a:solidFill>
              </a:rPr>
              <a:t>Hvaða samstarfsaðilar, birgjar eða tengslanet hjálpa fyrirtækinu að lækka áhættu, auka skilvirkni eða einbeita sér að kjarnastarfsemi?</a:t>
            </a:r>
            <a:endParaRPr lang="en-US" sz="1200" dirty="0"/>
          </a:p>
          <a:p>
            <a:pPr algn="ctr"/>
            <a:endParaRPr lang="en-US" sz="1200" dirty="0"/>
          </a:p>
          <a:p>
            <a:pPr marL="0" indent="0" algn="ctr">
              <a:buNone/>
            </a:pPr>
            <a:endParaRPr lang="en-US" sz="1200" dirty="0"/>
          </a:p>
        </p:txBody>
      </p:sp>
      <p:sp>
        <p:nvSpPr>
          <p:cNvPr id="26" name="Text 20">
            <a:extLst>
              <a:ext uri="{FF2B5EF4-FFF2-40B4-BE49-F238E27FC236}">
                <a16:creationId xmlns:a16="http://schemas.microsoft.com/office/drawing/2014/main" id="{73E293EC-D395-DE3C-F6BF-ACCD33DE22C0}"/>
              </a:ext>
            </a:extLst>
          </p:cNvPr>
          <p:cNvSpPr/>
          <p:nvPr/>
        </p:nvSpPr>
        <p:spPr>
          <a:xfrm>
            <a:off x="850392" y="5697364"/>
            <a:ext cx="3310128" cy="201168"/>
          </a:xfrm>
          <a:prstGeom prst="rect">
            <a:avLst/>
          </a:prstGeom>
          <a:noFill/>
          <a:ln/>
        </p:spPr>
        <p:txBody>
          <a:bodyPr wrap="square" lIns="0" tIns="0" rIns="0" bIns="0" rtlCol="0" anchor="ctr"/>
          <a:lstStyle/>
          <a:p>
            <a:r>
              <a:rPr lang="en-US" sz="1400" i="1" dirty="0">
                <a:solidFill>
                  <a:schemeClr val="accent1">
                    <a:lumMod val="75000"/>
                  </a:schemeClr>
                </a:solidFill>
              </a:rPr>
              <a:t>Ef virðisframboðið er óskýrt verður erfitt að fylla út aðra reiti af festu.</a:t>
            </a:r>
            <a:endParaRPr lang="en-US" sz="1400" dirty="0">
              <a:solidFill>
                <a:schemeClr val="accent1">
                  <a:lumMod val="75000"/>
                </a:schemeClr>
              </a:solidFill>
            </a:endParaRPr>
          </a:p>
        </p:txBody>
      </p:sp>
      <p:sp>
        <p:nvSpPr>
          <p:cNvPr id="27" name="Text 10">
            <a:extLst>
              <a:ext uri="{FF2B5EF4-FFF2-40B4-BE49-F238E27FC236}">
                <a16:creationId xmlns:a16="http://schemas.microsoft.com/office/drawing/2014/main" id="{1384C74B-4010-BE86-0328-3EBA7F754FDE}"/>
              </a:ext>
            </a:extLst>
          </p:cNvPr>
          <p:cNvSpPr/>
          <p:nvPr/>
        </p:nvSpPr>
        <p:spPr>
          <a:xfrm>
            <a:off x="2350008" y="3447288"/>
            <a:ext cx="1737360" cy="1027194"/>
          </a:xfrm>
          <a:prstGeom prst="rect">
            <a:avLst/>
          </a:prstGeom>
          <a:noFill/>
          <a:ln/>
        </p:spPr>
        <p:txBody>
          <a:bodyPr wrap="square" lIns="0" tIns="0" rIns="0" bIns="0" rtlCol="0" anchor="ctr"/>
          <a:lstStyle/>
          <a:p>
            <a:pPr algn="ctr"/>
            <a:r>
              <a:rPr lang="en-US" sz="1200" dirty="0">
                <a:solidFill>
                  <a:srgbClr val="213547"/>
                </a:solidFill>
              </a:rPr>
              <a:t>Hvaða auðlindir þarf til að reka hugmyndina? T.d. mannauð, tækni, fjármagn, vörumerki, húsnæði eða hugverk.</a:t>
            </a:r>
            <a:endParaRPr lang="en-US" sz="1200" dirty="0"/>
          </a:p>
          <a:p>
            <a:pPr algn="ctr"/>
            <a:endParaRPr lang="en-US" sz="1200" dirty="0"/>
          </a:p>
          <a:p>
            <a:pPr algn="ctr"/>
            <a:endParaRPr lang="en-US" sz="1200" dirty="0"/>
          </a:p>
          <a:p>
            <a:pPr marL="0" indent="0" algn="ctr">
              <a:buNone/>
            </a:pPr>
            <a:endParaRPr lang="en-US" sz="1200" dirty="0"/>
          </a:p>
        </p:txBody>
      </p:sp>
      <p:sp>
        <p:nvSpPr>
          <p:cNvPr id="28" name="Text 10">
            <a:extLst>
              <a:ext uri="{FF2B5EF4-FFF2-40B4-BE49-F238E27FC236}">
                <a16:creationId xmlns:a16="http://schemas.microsoft.com/office/drawing/2014/main" id="{09AA0402-3666-F208-A7D8-035CD2F34A9B}"/>
              </a:ext>
            </a:extLst>
          </p:cNvPr>
          <p:cNvSpPr/>
          <p:nvPr/>
        </p:nvSpPr>
        <p:spPr>
          <a:xfrm>
            <a:off x="2441448" y="1296497"/>
            <a:ext cx="1737360" cy="2515664"/>
          </a:xfrm>
          <a:prstGeom prst="rect">
            <a:avLst/>
          </a:prstGeom>
          <a:noFill/>
          <a:ln/>
        </p:spPr>
        <p:txBody>
          <a:bodyPr wrap="square" lIns="0" tIns="0" rIns="0" bIns="0" rtlCol="0" anchor="ctr"/>
          <a:lstStyle/>
          <a:p>
            <a:pPr algn="ctr"/>
            <a:r>
              <a:rPr lang="en-US" sz="1200" dirty="0">
                <a:solidFill>
                  <a:srgbClr val="213547"/>
                </a:solidFill>
              </a:rPr>
              <a:t>Hvaða verkefni þarf að framkvæma til að búa til og afhenda virði? T.d. framleiðsla, þróun, þjónusta, markaðssetning eða rekstur.</a:t>
            </a:r>
            <a:endParaRPr lang="en-US" sz="1200" dirty="0"/>
          </a:p>
          <a:p>
            <a:pPr algn="ctr"/>
            <a:endParaRPr lang="en-US" sz="1200" dirty="0"/>
          </a:p>
          <a:p>
            <a:pPr marL="0" indent="0" algn="ctr">
              <a:buNone/>
            </a:pPr>
            <a:endParaRPr lang="en-US" sz="1200" dirty="0"/>
          </a:p>
        </p:txBody>
      </p:sp>
      <p:sp>
        <p:nvSpPr>
          <p:cNvPr id="29" name="Text 10">
            <a:extLst>
              <a:ext uri="{FF2B5EF4-FFF2-40B4-BE49-F238E27FC236}">
                <a16:creationId xmlns:a16="http://schemas.microsoft.com/office/drawing/2014/main" id="{370229BC-2FE2-57C9-7C38-30BDBCFAE75D}"/>
              </a:ext>
            </a:extLst>
          </p:cNvPr>
          <p:cNvSpPr/>
          <p:nvPr/>
        </p:nvSpPr>
        <p:spPr>
          <a:xfrm>
            <a:off x="5925312" y="1825734"/>
            <a:ext cx="1737360" cy="1027194"/>
          </a:xfrm>
          <a:prstGeom prst="rect">
            <a:avLst/>
          </a:prstGeom>
          <a:noFill/>
          <a:ln/>
        </p:spPr>
        <p:txBody>
          <a:bodyPr wrap="square" lIns="0" tIns="0" rIns="0" bIns="0" rtlCol="0" anchor="ctr"/>
          <a:lstStyle/>
          <a:p>
            <a:pPr algn="ctr"/>
            <a:r>
              <a:rPr lang="en-US" sz="1200" dirty="0">
                <a:solidFill>
                  <a:srgbClr val="213547"/>
                </a:solidFill>
              </a:rPr>
              <a:t>Hvernig samband byggjum við við hvern hóp? Persónuleg þjónusta, sjálfsafgr., samfélagsmiðlar, áskrift eða þjónustuborð?</a:t>
            </a:r>
            <a:endParaRPr lang="en-US" sz="1200" dirty="0"/>
          </a:p>
        </p:txBody>
      </p:sp>
      <p:sp>
        <p:nvSpPr>
          <p:cNvPr id="30" name="Text 10">
            <a:extLst>
              <a:ext uri="{FF2B5EF4-FFF2-40B4-BE49-F238E27FC236}">
                <a16:creationId xmlns:a16="http://schemas.microsoft.com/office/drawing/2014/main" id="{93BBBF35-E3C1-5BDD-C1BF-906187432DAF}"/>
              </a:ext>
            </a:extLst>
          </p:cNvPr>
          <p:cNvSpPr/>
          <p:nvPr/>
        </p:nvSpPr>
        <p:spPr>
          <a:xfrm>
            <a:off x="5989320" y="3261342"/>
            <a:ext cx="1600200" cy="1027194"/>
          </a:xfrm>
          <a:prstGeom prst="rect">
            <a:avLst/>
          </a:prstGeom>
          <a:noFill/>
          <a:ln/>
        </p:spPr>
        <p:txBody>
          <a:bodyPr wrap="square" lIns="0" tIns="0" rIns="0" bIns="0" rtlCol="0" anchor="ctr"/>
          <a:lstStyle/>
          <a:p>
            <a:pPr algn="ctr"/>
            <a:r>
              <a:rPr lang="en-US" sz="1200" dirty="0">
                <a:solidFill>
                  <a:srgbClr val="213547"/>
                </a:solidFill>
              </a:rPr>
              <a:t>Hvernig nær virðið til viðskiptavin? T.d. verslun, vefverslun, umboðsaðilar, app, dreifingaraðilar eða sölufólk.</a:t>
            </a:r>
            <a:endParaRPr lang="en-US" sz="1200" dirty="0"/>
          </a:p>
        </p:txBody>
      </p:sp>
      <p:sp>
        <p:nvSpPr>
          <p:cNvPr id="31" name="Text 10">
            <a:extLst>
              <a:ext uri="{FF2B5EF4-FFF2-40B4-BE49-F238E27FC236}">
                <a16:creationId xmlns:a16="http://schemas.microsoft.com/office/drawing/2014/main" id="{1E11B884-D586-8094-6A85-E3EFA0BF3BAD}"/>
              </a:ext>
            </a:extLst>
          </p:cNvPr>
          <p:cNvSpPr/>
          <p:nvPr/>
        </p:nvSpPr>
        <p:spPr>
          <a:xfrm>
            <a:off x="7662672" y="2040732"/>
            <a:ext cx="1600200" cy="1027194"/>
          </a:xfrm>
          <a:prstGeom prst="rect">
            <a:avLst/>
          </a:prstGeom>
          <a:noFill/>
          <a:ln/>
        </p:spPr>
        <p:txBody>
          <a:bodyPr wrap="square" lIns="0" tIns="0" rIns="0" bIns="0" rtlCol="0" anchor="ctr"/>
          <a:lstStyle/>
          <a:p>
            <a:pPr algn="ctr"/>
            <a:r>
              <a:rPr lang="en-US" sz="1200" dirty="0">
                <a:solidFill>
                  <a:srgbClr val="213547"/>
                </a:solidFill>
              </a:rPr>
              <a:t>Hvaða hópum ætlum við að þjóna? </a:t>
            </a:r>
          </a:p>
          <a:p>
            <a:pPr algn="ctr"/>
            <a:endParaRPr lang="en-US" sz="1200" dirty="0">
              <a:solidFill>
                <a:srgbClr val="213547"/>
              </a:solidFill>
            </a:endParaRPr>
          </a:p>
          <a:p>
            <a:pPr algn="ctr"/>
            <a:r>
              <a:rPr lang="en-US" sz="1200" dirty="0">
                <a:solidFill>
                  <a:srgbClr val="213547"/>
                </a:solidFill>
              </a:rPr>
              <a:t>Hópar geta haft mismunandi þarfir og því þarf stundum ólíkt virðistilboð eða ólíkar leiðir til að ná til þeirra.</a:t>
            </a:r>
            <a:endParaRPr lang="en-US" sz="1200" dirty="0"/>
          </a:p>
        </p:txBody>
      </p:sp>
      <p:sp>
        <p:nvSpPr>
          <p:cNvPr id="32" name="Text 10">
            <a:extLst>
              <a:ext uri="{FF2B5EF4-FFF2-40B4-BE49-F238E27FC236}">
                <a16:creationId xmlns:a16="http://schemas.microsoft.com/office/drawing/2014/main" id="{0D2D0351-70E5-8CCC-8FCD-D992C3B210D7}"/>
              </a:ext>
            </a:extLst>
          </p:cNvPr>
          <p:cNvSpPr/>
          <p:nvPr/>
        </p:nvSpPr>
        <p:spPr>
          <a:xfrm>
            <a:off x="786384" y="4950525"/>
            <a:ext cx="5120640" cy="238798"/>
          </a:xfrm>
          <a:prstGeom prst="rect">
            <a:avLst/>
          </a:prstGeom>
          <a:noFill/>
          <a:ln/>
        </p:spPr>
        <p:txBody>
          <a:bodyPr wrap="square" lIns="0" tIns="0" rIns="0" bIns="0" rtlCol="0" anchor="ctr"/>
          <a:lstStyle/>
          <a:p>
            <a:pPr algn="ctr"/>
            <a:r>
              <a:rPr lang="en-US" sz="1200" dirty="0">
                <a:solidFill>
                  <a:srgbClr val="213547"/>
                </a:solidFill>
              </a:rPr>
              <a:t>Hvaða kostnaður fylgir rekstrinum?</a:t>
            </a:r>
            <a:endParaRPr lang="en-US" sz="1200" dirty="0"/>
          </a:p>
          <a:p>
            <a:pPr algn="ctr"/>
            <a:endParaRPr lang="en-US" sz="1200" dirty="0"/>
          </a:p>
          <a:p>
            <a:pPr algn="ctr"/>
            <a:r>
              <a:rPr lang="en-US" sz="1200" dirty="0">
                <a:solidFill>
                  <a:srgbClr val="213547"/>
                </a:solidFill>
              </a:rPr>
              <a:t>Fastur kostnaður: t.d. húsnæði, laun, kerfi.</a:t>
            </a:r>
            <a:endParaRPr lang="en-US" sz="1200" dirty="0"/>
          </a:p>
          <a:p>
            <a:pPr algn="ctr"/>
            <a:r>
              <a:rPr lang="en-US" sz="1200" dirty="0">
                <a:solidFill>
                  <a:srgbClr val="213547"/>
                </a:solidFill>
              </a:rPr>
              <a:t>Breytilegur kostn: t.d. hráefni, sendingar eða kostnaður á hverja selda einingu.</a:t>
            </a:r>
            <a:endParaRPr lang="en-US" sz="1200" dirty="0"/>
          </a:p>
        </p:txBody>
      </p:sp>
      <p:sp>
        <p:nvSpPr>
          <p:cNvPr id="34" name="Text 10">
            <a:extLst>
              <a:ext uri="{FF2B5EF4-FFF2-40B4-BE49-F238E27FC236}">
                <a16:creationId xmlns:a16="http://schemas.microsoft.com/office/drawing/2014/main" id="{DD6D7D25-C365-0987-7FE4-FA32FC3F2197}"/>
              </a:ext>
            </a:extLst>
          </p:cNvPr>
          <p:cNvSpPr/>
          <p:nvPr/>
        </p:nvSpPr>
        <p:spPr>
          <a:xfrm>
            <a:off x="5989320" y="4913949"/>
            <a:ext cx="3447288" cy="238798"/>
          </a:xfrm>
          <a:prstGeom prst="rect">
            <a:avLst/>
          </a:prstGeom>
          <a:noFill/>
          <a:ln/>
        </p:spPr>
        <p:txBody>
          <a:bodyPr wrap="square" lIns="0" tIns="0" rIns="0" bIns="0" rtlCol="0" anchor="ctr"/>
          <a:lstStyle/>
          <a:p>
            <a:pPr algn="ctr"/>
            <a:r>
              <a:rPr lang="en-US" sz="1200" dirty="0">
                <a:solidFill>
                  <a:srgbClr val="213547"/>
                </a:solidFill>
              </a:rPr>
              <a:t>Hvernig koma tekjurnar inn?</a:t>
            </a:r>
            <a:endParaRPr lang="en-US" sz="1200" dirty="0"/>
          </a:p>
          <a:p>
            <a:pPr algn="ctr"/>
            <a:endParaRPr lang="en-US" sz="1200" dirty="0"/>
          </a:p>
          <a:p>
            <a:pPr algn="ctr"/>
            <a:r>
              <a:rPr lang="en-US" sz="1200" dirty="0">
                <a:solidFill>
                  <a:srgbClr val="213547"/>
                </a:solidFill>
              </a:rPr>
              <a:t>Dæmi: sala á vöru, þjónustugjöld, áskrift, leiga, þóknun eða leyfisgjöld.</a:t>
            </a:r>
            <a:endParaRPr lang="en-US" sz="1200" dirty="0"/>
          </a:p>
        </p:txBody>
      </p:sp>
      <p:sp>
        <p:nvSpPr>
          <p:cNvPr id="35" name="Text 20">
            <a:extLst>
              <a:ext uri="{FF2B5EF4-FFF2-40B4-BE49-F238E27FC236}">
                <a16:creationId xmlns:a16="http://schemas.microsoft.com/office/drawing/2014/main" id="{38CD21F4-7854-712E-B8EA-29455B87A0F3}"/>
              </a:ext>
            </a:extLst>
          </p:cNvPr>
          <p:cNvSpPr/>
          <p:nvPr/>
        </p:nvSpPr>
        <p:spPr>
          <a:xfrm>
            <a:off x="5989320" y="5809825"/>
            <a:ext cx="3310128" cy="201168"/>
          </a:xfrm>
          <a:prstGeom prst="rect">
            <a:avLst/>
          </a:prstGeom>
          <a:noFill/>
          <a:ln/>
        </p:spPr>
        <p:txBody>
          <a:bodyPr wrap="square" lIns="0" tIns="0" rIns="0" bIns="0" rtlCol="0" anchor="ctr"/>
          <a:lstStyle/>
          <a:p>
            <a:r>
              <a:rPr lang="en-US" sz="1400" i="1" dirty="0">
                <a:solidFill>
                  <a:schemeClr val="accent1">
                    <a:lumMod val="75000"/>
                  </a:schemeClr>
                </a:solidFill>
              </a:rPr>
              <a:t>Viðskiptalíkan þarf að ekki aðeins að vera áhugavert fyrir viðskiptavininn heldur líka fjárhagslega raunhæft.</a:t>
            </a:r>
            <a:endParaRPr lang="en-US" sz="1400" dirty="0">
              <a:solidFill>
                <a:schemeClr val="accent1">
                  <a:lumMod val="75000"/>
                </a:schemeClr>
              </a:solidFill>
            </a:endParaRPr>
          </a:p>
        </p:txBody>
      </p:sp>
      <p:sp>
        <p:nvSpPr>
          <p:cNvPr id="36" name="Text 10"/>
          <p:cNvSpPr/>
          <p:nvPr/>
        </p:nvSpPr>
        <p:spPr>
          <a:xfrm>
            <a:off x="9706356" y="2879997"/>
            <a:ext cx="1598953" cy="539496"/>
          </a:xfrm>
          <a:prstGeom prst="rect">
            <a:avLst/>
          </a:prstGeom>
          <a:noFill/>
          <a:ln/>
        </p:spPr>
        <p:txBody>
          <a:bodyPr wrap="square" lIns="0" tIns="0" rIns="0" bIns="0" rtlCol="0" anchor="ctr">
            <a:noAutofit/>
          </a:bodyPr>
          <a:lstStyle/>
          <a:p>
            <a:pPr marL="0" indent="0" algn="ctr">
              <a:buNone/>
            </a:pPr>
            <a:r>
              <a:rPr lang="en-US" dirty="0">
                <a:solidFill>
                  <a:schemeClr val="accent1">
                    <a:lumMod val="75000"/>
                  </a:schemeClr>
                </a:solidFill>
              </a:rPr>
              <a:t>Hvar er sterkasti þátturinn í líkaninu?</a:t>
            </a:r>
          </a:p>
          <a:p>
            <a:pPr marL="0" indent="0" algn="ctr">
              <a:buNone/>
            </a:pPr>
            <a:endParaRPr lang="en-US" dirty="0">
              <a:solidFill>
                <a:schemeClr val="accent1"/>
              </a:solidFill>
            </a:endParaRPr>
          </a:p>
          <a:p>
            <a:pPr marL="0" indent="0" algn="ctr">
              <a:buNone/>
            </a:pPr>
            <a:r>
              <a:rPr lang="en-US" dirty="0">
                <a:solidFill>
                  <a:schemeClr val="accent1">
                    <a:lumMod val="75000"/>
                  </a:schemeClr>
                </a:solidFill>
              </a:rPr>
              <a:t>- Hvar er mesta óvissan?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Stutt </a:t>
            </a:r>
            <a:r>
              <a:rPr lang="en-US" sz="2400" b="1" dirty="0" err="1">
                <a:solidFill>
                  <a:srgbClr val="1F3A5F"/>
                </a:solidFill>
                <a:latin typeface="Aptos Display" pitchFamily="34" charset="0"/>
                <a:ea typeface="Aptos Display" pitchFamily="34" charset="-122"/>
                <a:cs typeface="Aptos Display" pitchFamily="34" charset="-120"/>
              </a:rPr>
              <a:t>dæmi</a:t>
            </a:r>
            <a:r>
              <a:rPr lang="en-US" sz="2400" b="1" dirty="0">
                <a:solidFill>
                  <a:srgbClr val="1F3A5F"/>
                </a:solidFill>
                <a:latin typeface="Aptos Display" pitchFamily="34" charset="0"/>
                <a:ea typeface="Aptos Display" pitchFamily="34" charset="-122"/>
                <a:cs typeface="Aptos Display" pitchFamily="34" charset="-120"/>
              </a:rPr>
              <a:t> - Canvas fyrir litla kaffivagnahugmynd</a:t>
            </a:r>
            <a:endParaRPr lang="en-US" sz="2400" dirty="0"/>
          </a:p>
        </p:txBody>
      </p:sp>
      <p:sp>
        <p:nvSpPr>
          <p:cNvPr id="3" name="Shape 1"/>
          <p:cNvSpPr/>
          <p:nvPr/>
        </p:nvSpPr>
        <p:spPr>
          <a:xfrm>
            <a:off x="731520" y="1371600"/>
            <a:ext cx="10698480" cy="4389120"/>
          </a:xfrm>
          <a:prstGeom prst="roundRect">
            <a:avLst>
              <a:gd name="adj" fmla="val 833"/>
            </a:avLst>
          </a:prstGeom>
          <a:solidFill>
            <a:srgbClr val="FFFFFF"/>
          </a:solidFill>
          <a:ln w="12700">
            <a:solidFill>
              <a:srgbClr val="D6E0EA"/>
            </a:solidFill>
            <a:prstDash val="solid"/>
          </a:ln>
        </p:spPr>
        <p:txBody>
          <a:bodyPr/>
          <a:lstStyle/>
          <a:p>
            <a:endParaRPr lang="en-US"/>
          </a:p>
        </p:txBody>
      </p:sp>
      <p:sp>
        <p:nvSpPr>
          <p:cNvPr id="4" name="Shape 2"/>
          <p:cNvSpPr/>
          <p:nvPr/>
        </p:nvSpPr>
        <p:spPr>
          <a:xfrm>
            <a:off x="914400" y="1627632"/>
            <a:ext cx="2103120" cy="548640"/>
          </a:xfrm>
          <a:prstGeom prst="rect">
            <a:avLst/>
          </a:prstGeom>
          <a:solidFill>
            <a:srgbClr val="EAF3FB"/>
          </a:solidFill>
          <a:ln w="12700">
            <a:solidFill>
              <a:srgbClr val="D6E0EA"/>
            </a:solidFill>
            <a:prstDash val="solid"/>
          </a:ln>
        </p:spPr>
        <p:txBody>
          <a:bodyPr/>
          <a:lstStyle/>
          <a:p>
            <a:endParaRPr lang="en-US"/>
          </a:p>
        </p:txBody>
      </p:sp>
      <p:sp>
        <p:nvSpPr>
          <p:cNvPr id="5" name="Shape 3"/>
          <p:cNvSpPr/>
          <p:nvPr/>
        </p:nvSpPr>
        <p:spPr>
          <a:xfrm>
            <a:off x="3017520" y="1627632"/>
            <a:ext cx="8138160" cy="548640"/>
          </a:xfrm>
          <a:prstGeom prst="rect">
            <a:avLst/>
          </a:prstGeom>
          <a:solidFill>
            <a:srgbClr val="FFFFFF"/>
          </a:solidFill>
          <a:ln w="12700">
            <a:solidFill>
              <a:srgbClr val="D6E0EA"/>
            </a:solidFill>
            <a:prstDash val="solid"/>
          </a:ln>
        </p:spPr>
        <p:txBody>
          <a:bodyPr/>
          <a:lstStyle/>
          <a:p>
            <a:endParaRPr lang="en-US"/>
          </a:p>
        </p:txBody>
      </p:sp>
      <p:sp>
        <p:nvSpPr>
          <p:cNvPr id="6" name="Text 4"/>
          <p:cNvSpPr/>
          <p:nvPr/>
        </p:nvSpPr>
        <p:spPr>
          <a:xfrm>
            <a:off x="1024128" y="1783080"/>
            <a:ext cx="1828800" cy="182880"/>
          </a:xfrm>
          <a:prstGeom prst="rect">
            <a:avLst/>
          </a:prstGeom>
          <a:noFill/>
          <a:ln/>
        </p:spPr>
        <p:txBody>
          <a:bodyPr wrap="square" lIns="0" tIns="0" rIns="0" bIns="0" rtlCol="0" anchor="ctr"/>
          <a:lstStyle/>
          <a:p>
            <a:pPr marL="0" indent="0">
              <a:buNone/>
            </a:pPr>
            <a:r>
              <a:rPr lang="en-US" sz="1350" b="1" dirty="0">
                <a:solidFill>
                  <a:srgbClr val="1F3A5F"/>
                </a:solidFill>
              </a:rPr>
              <a:t>Virðisframboð</a:t>
            </a:r>
            <a:endParaRPr lang="en-US" sz="1350" dirty="0"/>
          </a:p>
        </p:txBody>
      </p:sp>
      <p:sp>
        <p:nvSpPr>
          <p:cNvPr id="7" name="Text 5"/>
          <p:cNvSpPr/>
          <p:nvPr/>
        </p:nvSpPr>
        <p:spPr>
          <a:xfrm>
            <a:off x="3182112" y="1764792"/>
            <a:ext cx="7772400" cy="228600"/>
          </a:xfrm>
          <a:prstGeom prst="rect">
            <a:avLst/>
          </a:prstGeom>
          <a:noFill/>
          <a:ln/>
        </p:spPr>
        <p:txBody>
          <a:bodyPr wrap="square" lIns="0" tIns="0" rIns="0" bIns="0" rtlCol="0" anchor="ctr">
            <a:normAutofit/>
          </a:bodyPr>
          <a:lstStyle/>
          <a:p>
            <a:r>
              <a:rPr lang="en-US" sz="1200" dirty="0">
                <a:solidFill>
                  <a:srgbClr val="213547"/>
                </a:solidFill>
              </a:rPr>
              <a:t>Góð gæðakaffi, skjót afhending til vinnustaða</a:t>
            </a:r>
            <a:endParaRPr lang="en-US" sz="1200" dirty="0"/>
          </a:p>
        </p:txBody>
      </p:sp>
      <p:sp>
        <p:nvSpPr>
          <p:cNvPr id="8" name="Shape 6"/>
          <p:cNvSpPr/>
          <p:nvPr/>
        </p:nvSpPr>
        <p:spPr>
          <a:xfrm>
            <a:off x="914400" y="2423160"/>
            <a:ext cx="2103120" cy="548640"/>
          </a:xfrm>
          <a:prstGeom prst="rect">
            <a:avLst/>
          </a:prstGeom>
          <a:solidFill>
            <a:srgbClr val="F8FBFF"/>
          </a:solidFill>
          <a:ln w="12700">
            <a:solidFill>
              <a:srgbClr val="D6E0EA"/>
            </a:solidFill>
            <a:prstDash val="solid"/>
          </a:ln>
        </p:spPr>
        <p:txBody>
          <a:bodyPr/>
          <a:lstStyle/>
          <a:p>
            <a:endParaRPr lang="en-US"/>
          </a:p>
        </p:txBody>
      </p:sp>
      <p:sp>
        <p:nvSpPr>
          <p:cNvPr id="9" name="Shape 7"/>
          <p:cNvSpPr/>
          <p:nvPr/>
        </p:nvSpPr>
        <p:spPr>
          <a:xfrm>
            <a:off x="3017520" y="2423160"/>
            <a:ext cx="8138160" cy="548640"/>
          </a:xfrm>
          <a:prstGeom prst="rect">
            <a:avLst/>
          </a:prstGeom>
          <a:solidFill>
            <a:srgbClr val="FFFFFF"/>
          </a:solidFill>
          <a:ln w="12700">
            <a:solidFill>
              <a:srgbClr val="D6E0EA"/>
            </a:solidFill>
            <a:prstDash val="solid"/>
          </a:ln>
        </p:spPr>
        <p:txBody>
          <a:bodyPr/>
          <a:lstStyle/>
          <a:p>
            <a:endParaRPr lang="en-US"/>
          </a:p>
        </p:txBody>
      </p:sp>
      <p:sp>
        <p:nvSpPr>
          <p:cNvPr id="10" name="Text 8"/>
          <p:cNvSpPr/>
          <p:nvPr/>
        </p:nvSpPr>
        <p:spPr>
          <a:xfrm>
            <a:off x="1024128" y="2578608"/>
            <a:ext cx="1828800" cy="182880"/>
          </a:xfrm>
          <a:prstGeom prst="rect">
            <a:avLst/>
          </a:prstGeom>
          <a:noFill/>
          <a:ln/>
        </p:spPr>
        <p:txBody>
          <a:bodyPr wrap="square" lIns="0" tIns="0" rIns="0" bIns="0" rtlCol="0" anchor="ctr"/>
          <a:lstStyle/>
          <a:p>
            <a:pPr marL="0" indent="0">
              <a:buNone/>
            </a:pPr>
            <a:r>
              <a:rPr lang="en-US" sz="1350" b="1" dirty="0">
                <a:solidFill>
                  <a:srgbClr val="1F3A5F"/>
                </a:solidFill>
              </a:rPr>
              <a:t>Viðskiptavinir</a:t>
            </a:r>
            <a:endParaRPr lang="en-US" sz="1350" dirty="0"/>
          </a:p>
        </p:txBody>
      </p:sp>
      <p:sp>
        <p:nvSpPr>
          <p:cNvPr id="11" name="Text 9"/>
          <p:cNvSpPr/>
          <p:nvPr/>
        </p:nvSpPr>
        <p:spPr>
          <a:xfrm>
            <a:off x="3182112" y="2560320"/>
            <a:ext cx="7772400" cy="228600"/>
          </a:xfrm>
          <a:prstGeom prst="rect">
            <a:avLst/>
          </a:prstGeom>
          <a:noFill/>
          <a:ln/>
        </p:spPr>
        <p:txBody>
          <a:bodyPr wrap="square" lIns="0" tIns="0" rIns="0" bIns="0" rtlCol="0" anchor="ctr">
            <a:normAutofit/>
          </a:bodyPr>
          <a:lstStyle/>
          <a:p>
            <a:pPr marL="0" indent="0">
              <a:buNone/>
            </a:pPr>
            <a:r>
              <a:rPr lang="en-US" sz="1200" dirty="0">
                <a:solidFill>
                  <a:srgbClr val="213547"/>
                </a:solidFill>
              </a:rPr>
              <a:t>Starfsfólk á ferð og flugi, nemendur og gestir á viðburðum</a:t>
            </a:r>
            <a:endParaRPr lang="en-US" sz="1200" dirty="0"/>
          </a:p>
        </p:txBody>
      </p:sp>
      <p:sp>
        <p:nvSpPr>
          <p:cNvPr id="12" name="Shape 10"/>
          <p:cNvSpPr/>
          <p:nvPr/>
        </p:nvSpPr>
        <p:spPr>
          <a:xfrm>
            <a:off x="914400" y="3218688"/>
            <a:ext cx="2103120" cy="548640"/>
          </a:xfrm>
          <a:prstGeom prst="rect">
            <a:avLst/>
          </a:prstGeom>
          <a:solidFill>
            <a:srgbClr val="EAF3FB"/>
          </a:solidFill>
          <a:ln w="12700">
            <a:solidFill>
              <a:srgbClr val="D6E0EA"/>
            </a:solidFill>
            <a:prstDash val="solid"/>
          </a:ln>
        </p:spPr>
        <p:txBody>
          <a:bodyPr/>
          <a:lstStyle/>
          <a:p>
            <a:endParaRPr lang="en-US"/>
          </a:p>
        </p:txBody>
      </p:sp>
      <p:sp>
        <p:nvSpPr>
          <p:cNvPr id="13" name="Shape 11"/>
          <p:cNvSpPr/>
          <p:nvPr/>
        </p:nvSpPr>
        <p:spPr>
          <a:xfrm>
            <a:off x="3017520" y="3218688"/>
            <a:ext cx="8138160" cy="548640"/>
          </a:xfrm>
          <a:prstGeom prst="rect">
            <a:avLst/>
          </a:prstGeom>
          <a:solidFill>
            <a:srgbClr val="FFFFFF"/>
          </a:solidFill>
          <a:ln w="12700">
            <a:solidFill>
              <a:srgbClr val="D6E0EA"/>
            </a:solidFill>
            <a:prstDash val="solid"/>
          </a:ln>
        </p:spPr>
        <p:txBody>
          <a:bodyPr/>
          <a:lstStyle/>
          <a:p>
            <a:endParaRPr lang="en-US"/>
          </a:p>
        </p:txBody>
      </p:sp>
      <p:sp>
        <p:nvSpPr>
          <p:cNvPr id="14" name="Text 12"/>
          <p:cNvSpPr/>
          <p:nvPr/>
        </p:nvSpPr>
        <p:spPr>
          <a:xfrm>
            <a:off x="1024128" y="3374136"/>
            <a:ext cx="1828800" cy="182880"/>
          </a:xfrm>
          <a:prstGeom prst="rect">
            <a:avLst/>
          </a:prstGeom>
          <a:noFill/>
          <a:ln/>
        </p:spPr>
        <p:txBody>
          <a:bodyPr wrap="square" lIns="0" tIns="0" rIns="0" bIns="0" rtlCol="0" anchor="ctr"/>
          <a:lstStyle/>
          <a:p>
            <a:pPr marL="0" indent="0">
              <a:buNone/>
            </a:pPr>
            <a:r>
              <a:rPr lang="en-US" sz="1350" b="1" dirty="0">
                <a:solidFill>
                  <a:srgbClr val="1F3A5F"/>
                </a:solidFill>
              </a:rPr>
              <a:t>Dreifileiðir</a:t>
            </a:r>
            <a:endParaRPr lang="en-US" sz="1350" dirty="0"/>
          </a:p>
        </p:txBody>
      </p:sp>
      <p:sp>
        <p:nvSpPr>
          <p:cNvPr id="15" name="Text 13"/>
          <p:cNvSpPr/>
          <p:nvPr/>
        </p:nvSpPr>
        <p:spPr>
          <a:xfrm>
            <a:off x="3182112" y="3355848"/>
            <a:ext cx="7772400" cy="228600"/>
          </a:xfrm>
          <a:prstGeom prst="rect">
            <a:avLst/>
          </a:prstGeom>
          <a:noFill/>
          <a:ln/>
        </p:spPr>
        <p:txBody>
          <a:bodyPr wrap="square" lIns="0" tIns="0" rIns="0" bIns="0" rtlCol="0" anchor="ctr">
            <a:normAutofit/>
          </a:bodyPr>
          <a:lstStyle/>
          <a:p>
            <a:pPr marL="0" indent="0">
              <a:buNone/>
            </a:pPr>
            <a:r>
              <a:rPr lang="en-US" sz="1200" dirty="0">
                <a:solidFill>
                  <a:srgbClr val="213547"/>
                </a:solidFill>
              </a:rPr>
              <a:t>Kaffivagn á föstum stöðum + samfélagsmiðlar fyrir staðsetningu dagsins</a:t>
            </a:r>
            <a:endParaRPr lang="en-US" sz="1200" dirty="0"/>
          </a:p>
        </p:txBody>
      </p:sp>
      <p:sp>
        <p:nvSpPr>
          <p:cNvPr id="16" name="Shape 14"/>
          <p:cNvSpPr/>
          <p:nvPr/>
        </p:nvSpPr>
        <p:spPr>
          <a:xfrm>
            <a:off x="962383" y="4014216"/>
            <a:ext cx="2103120" cy="548640"/>
          </a:xfrm>
          <a:prstGeom prst="rect">
            <a:avLst/>
          </a:prstGeom>
          <a:solidFill>
            <a:srgbClr val="F8FBFF"/>
          </a:solidFill>
          <a:ln w="12700">
            <a:solidFill>
              <a:srgbClr val="D6E0EA"/>
            </a:solidFill>
            <a:prstDash val="solid"/>
          </a:ln>
        </p:spPr>
        <p:txBody>
          <a:bodyPr/>
          <a:lstStyle/>
          <a:p>
            <a:endParaRPr lang="en-US"/>
          </a:p>
        </p:txBody>
      </p:sp>
      <p:sp>
        <p:nvSpPr>
          <p:cNvPr id="17" name="Shape 15"/>
          <p:cNvSpPr/>
          <p:nvPr/>
        </p:nvSpPr>
        <p:spPr>
          <a:xfrm>
            <a:off x="3017520" y="4014216"/>
            <a:ext cx="8138160" cy="548640"/>
          </a:xfrm>
          <a:prstGeom prst="rect">
            <a:avLst/>
          </a:prstGeom>
          <a:solidFill>
            <a:srgbClr val="FFFFFF"/>
          </a:solidFill>
          <a:ln w="12700">
            <a:solidFill>
              <a:srgbClr val="D6E0EA"/>
            </a:solidFill>
            <a:prstDash val="solid"/>
          </a:ln>
        </p:spPr>
        <p:txBody>
          <a:bodyPr/>
          <a:lstStyle/>
          <a:p>
            <a:endParaRPr lang="en-US"/>
          </a:p>
        </p:txBody>
      </p:sp>
      <p:sp>
        <p:nvSpPr>
          <p:cNvPr id="18" name="Text 16"/>
          <p:cNvSpPr/>
          <p:nvPr/>
        </p:nvSpPr>
        <p:spPr>
          <a:xfrm>
            <a:off x="1024128" y="4169664"/>
            <a:ext cx="1828800" cy="182880"/>
          </a:xfrm>
          <a:prstGeom prst="rect">
            <a:avLst/>
          </a:prstGeom>
          <a:noFill/>
          <a:ln/>
        </p:spPr>
        <p:txBody>
          <a:bodyPr wrap="square" lIns="0" tIns="0" rIns="0" bIns="0" rtlCol="0" anchor="ctr"/>
          <a:lstStyle/>
          <a:p>
            <a:pPr marL="0" indent="0">
              <a:buNone/>
            </a:pPr>
            <a:r>
              <a:rPr lang="en-US" sz="1350" b="1" dirty="0">
                <a:solidFill>
                  <a:srgbClr val="1F3A5F"/>
                </a:solidFill>
              </a:rPr>
              <a:t>Tekjur</a:t>
            </a:r>
            <a:endParaRPr lang="en-US" sz="1350" dirty="0"/>
          </a:p>
        </p:txBody>
      </p:sp>
      <p:sp>
        <p:nvSpPr>
          <p:cNvPr id="19" name="Text 17"/>
          <p:cNvSpPr/>
          <p:nvPr/>
        </p:nvSpPr>
        <p:spPr>
          <a:xfrm>
            <a:off x="3182112" y="4151376"/>
            <a:ext cx="7772400" cy="228600"/>
          </a:xfrm>
          <a:prstGeom prst="rect">
            <a:avLst/>
          </a:prstGeom>
          <a:noFill/>
          <a:ln/>
        </p:spPr>
        <p:txBody>
          <a:bodyPr wrap="square" lIns="0" tIns="0" rIns="0" bIns="0" rtlCol="0" anchor="ctr">
            <a:normAutofit/>
          </a:bodyPr>
          <a:lstStyle/>
          <a:p>
            <a:pPr marL="0" indent="0">
              <a:buNone/>
            </a:pPr>
            <a:r>
              <a:rPr lang="en-US" sz="1200" dirty="0">
                <a:solidFill>
                  <a:srgbClr val="213547"/>
                </a:solidFill>
              </a:rPr>
              <a:t>Sala á kaffi, tei og öðrum  drykkjum og smávörum</a:t>
            </a:r>
            <a:endParaRPr lang="en-US" sz="1200" dirty="0"/>
          </a:p>
        </p:txBody>
      </p:sp>
      <p:sp>
        <p:nvSpPr>
          <p:cNvPr id="20" name="Shape 18"/>
          <p:cNvSpPr/>
          <p:nvPr/>
        </p:nvSpPr>
        <p:spPr>
          <a:xfrm>
            <a:off x="914400" y="4809744"/>
            <a:ext cx="2103120" cy="548640"/>
          </a:xfrm>
          <a:prstGeom prst="rect">
            <a:avLst/>
          </a:prstGeom>
          <a:solidFill>
            <a:srgbClr val="EAF3FB"/>
          </a:solidFill>
          <a:ln w="12700">
            <a:solidFill>
              <a:srgbClr val="D6E0EA"/>
            </a:solidFill>
            <a:prstDash val="solid"/>
          </a:ln>
        </p:spPr>
        <p:txBody>
          <a:bodyPr/>
          <a:lstStyle/>
          <a:p>
            <a:endParaRPr lang="en-US"/>
          </a:p>
        </p:txBody>
      </p:sp>
      <p:sp>
        <p:nvSpPr>
          <p:cNvPr id="21" name="Shape 19"/>
          <p:cNvSpPr/>
          <p:nvPr/>
        </p:nvSpPr>
        <p:spPr>
          <a:xfrm>
            <a:off x="3017520" y="4809744"/>
            <a:ext cx="8138160" cy="548640"/>
          </a:xfrm>
          <a:prstGeom prst="rect">
            <a:avLst/>
          </a:prstGeom>
          <a:solidFill>
            <a:srgbClr val="FFFFFF"/>
          </a:solidFill>
          <a:ln w="12700">
            <a:solidFill>
              <a:srgbClr val="D6E0EA"/>
            </a:solidFill>
            <a:prstDash val="solid"/>
          </a:ln>
        </p:spPr>
        <p:txBody>
          <a:bodyPr/>
          <a:lstStyle/>
          <a:p>
            <a:endParaRPr lang="en-US"/>
          </a:p>
        </p:txBody>
      </p:sp>
      <p:sp>
        <p:nvSpPr>
          <p:cNvPr id="22" name="Text 20"/>
          <p:cNvSpPr/>
          <p:nvPr/>
        </p:nvSpPr>
        <p:spPr>
          <a:xfrm>
            <a:off x="1024128" y="4965192"/>
            <a:ext cx="1828800" cy="182880"/>
          </a:xfrm>
          <a:prstGeom prst="rect">
            <a:avLst/>
          </a:prstGeom>
          <a:noFill/>
          <a:ln/>
        </p:spPr>
        <p:txBody>
          <a:bodyPr wrap="square" lIns="0" tIns="0" rIns="0" bIns="0" rtlCol="0" anchor="ctr"/>
          <a:lstStyle/>
          <a:p>
            <a:pPr marL="0" indent="0">
              <a:buNone/>
            </a:pPr>
            <a:r>
              <a:rPr lang="en-US" sz="1350" b="1" dirty="0">
                <a:solidFill>
                  <a:srgbClr val="1F3A5F"/>
                </a:solidFill>
              </a:rPr>
              <a:t>Kostnaður</a:t>
            </a:r>
            <a:endParaRPr lang="en-US" sz="1350" dirty="0"/>
          </a:p>
        </p:txBody>
      </p:sp>
      <p:sp>
        <p:nvSpPr>
          <p:cNvPr id="23" name="Text 21"/>
          <p:cNvSpPr/>
          <p:nvPr/>
        </p:nvSpPr>
        <p:spPr>
          <a:xfrm>
            <a:off x="3182112" y="4946904"/>
            <a:ext cx="7772400" cy="228600"/>
          </a:xfrm>
          <a:prstGeom prst="rect">
            <a:avLst/>
          </a:prstGeom>
          <a:noFill/>
          <a:ln/>
        </p:spPr>
        <p:txBody>
          <a:bodyPr wrap="square" lIns="0" tIns="0" rIns="0" bIns="0" rtlCol="0" anchor="ctr">
            <a:normAutofit/>
          </a:bodyPr>
          <a:lstStyle/>
          <a:p>
            <a:pPr marL="0" indent="0">
              <a:buNone/>
            </a:pPr>
            <a:r>
              <a:rPr lang="en-US" sz="1200" dirty="0">
                <a:solidFill>
                  <a:srgbClr val="213547"/>
                </a:solidFill>
              </a:rPr>
              <a:t>Kaffibaunir, mjólk, laun, leyfi, eldsneyti og búnaður</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Markmið - af hverju skiptir máli að </a:t>
            </a:r>
            <a:r>
              <a:rPr lang="en-US" sz="2400" b="1" dirty="0" err="1">
                <a:solidFill>
                  <a:srgbClr val="1F3A5F"/>
                </a:solidFill>
                <a:latin typeface="Aptos Display" pitchFamily="34" charset="0"/>
                <a:ea typeface="Aptos Display" pitchFamily="34" charset="-122"/>
                <a:cs typeface="Aptos Display" pitchFamily="34" charset="-120"/>
              </a:rPr>
              <a:t>setja</a:t>
            </a:r>
            <a:r>
              <a:rPr lang="en-US" sz="2400" b="1" dirty="0">
                <a:solidFill>
                  <a:srgbClr val="1F3A5F"/>
                </a:solidFill>
                <a:latin typeface="Aptos Display" pitchFamily="34" charset="0"/>
                <a:ea typeface="Aptos Display" pitchFamily="34" charset="-122"/>
                <a:cs typeface="Aptos Display" pitchFamily="34" charset="-120"/>
              </a:rPr>
              <a:t> sér markmið?</a:t>
            </a:r>
            <a:endParaRPr lang="en-US" sz="2400" dirty="0"/>
          </a:p>
        </p:txBody>
      </p:sp>
      <p:sp>
        <p:nvSpPr>
          <p:cNvPr id="3" name="Text 1"/>
          <p:cNvSpPr/>
          <p:nvPr/>
        </p:nvSpPr>
        <p:spPr>
          <a:xfrm>
            <a:off x="822960" y="1417320"/>
            <a:ext cx="6217920" cy="4114800"/>
          </a:xfrm>
          <a:prstGeom prst="rect">
            <a:avLst/>
          </a:prstGeom>
          <a:noFill/>
          <a:ln/>
        </p:spPr>
        <p:txBody>
          <a:bodyPr wrap="square" lIns="25400" tIns="25400" rIns="25400" bIns="25400" rtlCol="0" anchor="t"/>
          <a:lstStyle/>
          <a:p>
            <a:pPr marL="177800" indent="-177800">
              <a:lnSpc>
                <a:spcPct val="150000"/>
              </a:lnSpc>
              <a:buSzPct val="100000"/>
              <a:buChar char="•"/>
            </a:pPr>
            <a:r>
              <a:rPr lang="en-US" sz="2000" dirty="0">
                <a:solidFill>
                  <a:srgbClr val="213547"/>
                </a:solidFill>
              </a:rPr>
              <a:t>Markmið breyta stefnu í skýra verkáætlun.</a:t>
            </a:r>
            <a:endParaRPr lang="en-US" sz="2000" dirty="0"/>
          </a:p>
          <a:p>
            <a:pPr marL="177800" indent="-177800">
              <a:lnSpc>
                <a:spcPct val="150000"/>
              </a:lnSpc>
              <a:buSzPct val="100000"/>
              <a:buChar char="•"/>
            </a:pPr>
            <a:r>
              <a:rPr lang="en-US" sz="2000" dirty="0">
                <a:solidFill>
                  <a:srgbClr val="213547"/>
                </a:solidFill>
              </a:rPr>
              <a:t>Markmið auðvelda forgangsröðun og samræma vinnu innan teymis.</a:t>
            </a:r>
            <a:endParaRPr lang="en-US" sz="2000" dirty="0"/>
          </a:p>
          <a:p>
            <a:pPr marL="177800" indent="-177800">
              <a:lnSpc>
                <a:spcPct val="150000"/>
              </a:lnSpc>
              <a:buSzPct val="100000"/>
              <a:buChar char="•"/>
            </a:pPr>
            <a:r>
              <a:rPr lang="en-US" sz="2000" dirty="0">
                <a:solidFill>
                  <a:srgbClr val="213547"/>
                </a:solidFill>
              </a:rPr>
              <a:t>Markmið gera árangur sýnilegan og mælanlegan.</a:t>
            </a:r>
            <a:endParaRPr lang="en-US" sz="2000" dirty="0"/>
          </a:p>
          <a:p>
            <a:pPr marL="177800" indent="-177800">
              <a:lnSpc>
                <a:spcPct val="150000"/>
              </a:lnSpc>
              <a:buSzPct val="100000"/>
              <a:buChar char="•"/>
            </a:pPr>
            <a:r>
              <a:rPr lang="en-US" sz="2000" dirty="0">
                <a:solidFill>
                  <a:srgbClr val="213547"/>
                </a:solidFill>
              </a:rPr>
              <a:t>Markmið auka ábyrgð, eftirfylgni og lærdóm.</a:t>
            </a:r>
            <a:endParaRPr lang="en-US" sz="2000" dirty="0"/>
          </a:p>
        </p:txBody>
      </p:sp>
      <p:sp>
        <p:nvSpPr>
          <p:cNvPr id="4" name="Shape 2"/>
          <p:cNvSpPr/>
          <p:nvPr/>
        </p:nvSpPr>
        <p:spPr>
          <a:xfrm>
            <a:off x="7406640" y="1600200"/>
            <a:ext cx="3840480" cy="1463040"/>
          </a:xfrm>
          <a:prstGeom prst="roundRect">
            <a:avLst>
              <a:gd name="adj" fmla="val 3750"/>
            </a:avLst>
          </a:prstGeom>
          <a:solidFill>
            <a:srgbClr val="FDEEEE"/>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5" name="Text 3"/>
          <p:cNvSpPr/>
          <p:nvPr/>
        </p:nvSpPr>
        <p:spPr>
          <a:xfrm>
            <a:off x="7571232" y="1728216"/>
            <a:ext cx="3511296" cy="219456"/>
          </a:xfrm>
          <a:prstGeom prst="rect">
            <a:avLst/>
          </a:prstGeom>
          <a:noFill/>
          <a:ln/>
        </p:spPr>
        <p:txBody>
          <a:bodyPr wrap="square" lIns="0" tIns="0" rIns="0" bIns="0" rtlCol="0" anchor="ctr"/>
          <a:lstStyle/>
          <a:p>
            <a:pPr marL="0" indent="0">
              <a:buNone/>
            </a:pPr>
            <a:r>
              <a:rPr lang="en-US" sz="1500" b="1" dirty="0">
                <a:solidFill>
                  <a:srgbClr val="1F3A5F"/>
                </a:solidFill>
              </a:rPr>
              <a:t>Án markmiða</a:t>
            </a:r>
            <a:endParaRPr lang="en-US" sz="1500" dirty="0"/>
          </a:p>
        </p:txBody>
      </p:sp>
      <p:sp>
        <p:nvSpPr>
          <p:cNvPr id="6" name="Text 4"/>
          <p:cNvSpPr/>
          <p:nvPr/>
        </p:nvSpPr>
        <p:spPr>
          <a:xfrm>
            <a:off x="7571232" y="2011680"/>
            <a:ext cx="3511296" cy="950976"/>
          </a:xfrm>
          <a:prstGeom prst="rect">
            <a:avLst/>
          </a:prstGeom>
          <a:noFill/>
          <a:ln/>
        </p:spPr>
        <p:txBody>
          <a:bodyPr wrap="square" lIns="0" tIns="0" rIns="0" bIns="0" rtlCol="0" anchor="ctr">
            <a:normAutofit/>
          </a:bodyPr>
          <a:lstStyle/>
          <a:p>
            <a:pPr marL="0" indent="0">
              <a:buNone/>
            </a:pPr>
            <a:r>
              <a:rPr lang="en-US" sz="1600" dirty="0">
                <a:solidFill>
                  <a:schemeClr val="accent1">
                    <a:lumMod val="75000"/>
                  </a:schemeClr>
                </a:solidFill>
              </a:rPr>
              <a:t>Auðvelt er að rugla saman mikilli vinnu og raunverulegum árangri.</a:t>
            </a:r>
          </a:p>
        </p:txBody>
      </p:sp>
      <p:sp>
        <p:nvSpPr>
          <p:cNvPr id="7" name="Shape 5"/>
          <p:cNvSpPr/>
          <p:nvPr/>
        </p:nvSpPr>
        <p:spPr>
          <a:xfrm>
            <a:off x="7406640" y="3383280"/>
            <a:ext cx="3840480" cy="1463040"/>
          </a:xfrm>
          <a:prstGeom prst="roundRect">
            <a:avLst>
              <a:gd name="adj" fmla="val 3750"/>
            </a:avLst>
          </a:prstGeom>
          <a:solidFill>
            <a:srgbClr val="EAF8F6"/>
          </a:solidFill>
          <a:ln w="12700">
            <a:solidFill>
              <a:srgbClr val="D7E0EA"/>
            </a:solidFill>
            <a:prstDash val="solid"/>
          </a:ln>
          <a:effectLst>
            <a:outerShdw blurRad="12700" dist="12700" dir="2700000" algn="bl" rotWithShape="0">
              <a:srgbClr val="000000">
                <a:alpha val="12000"/>
              </a:srgbClr>
            </a:outerShdw>
          </a:effectLst>
        </p:spPr>
        <p:txBody>
          <a:bodyPr/>
          <a:lstStyle/>
          <a:p>
            <a:endParaRPr lang="en-US"/>
          </a:p>
        </p:txBody>
      </p:sp>
      <p:sp>
        <p:nvSpPr>
          <p:cNvPr id="8" name="Text 6"/>
          <p:cNvSpPr/>
          <p:nvPr/>
        </p:nvSpPr>
        <p:spPr>
          <a:xfrm>
            <a:off x="7571232" y="3511296"/>
            <a:ext cx="3511296" cy="219456"/>
          </a:xfrm>
          <a:prstGeom prst="rect">
            <a:avLst/>
          </a:prstGeom>
          <a:noFill/>
          <a:ln/>
        </p:spPr>
        <p:txBody>
          <a:bodyPr wrap="square" lIns="0" tIns="0" rIns="0" bIns="0" rtlCol="0" anchor="ctr"/>
          <a:lstStyle/>
          <a:p>
            <a:pPr marL="0" indent="0">
              <a:buNone/>
            </a:pPr>
            <a:r>
              <a:rPr lang="en-US" sz="1500" b="1" dirty="0">
                <a:solidFill>
                  <a:srgbClr val="1F3A5F"/>
                </a:solidFill>
              </a:rPr>
              <a:t>Með markmiðum</a:t>
            </a:r>
            <a:endParaRPr lang="en-US" sz="1500" dirty="0"/>
          </a:p>
        </p:txBody>
      </p:sp>
      <p:sp>
        <p:nvSpPr>
          <p:cNvPr id="9" name="Text 7"/>
          <p:cNvSpPr/>
          <p:nvPr/>
        </p:nvSpPr>
        <p:spPr>
          <a:xfrm>
            <a:off x="7571232" y="3794760"/>
            <a:ext cx="3511296" cy="950976"/>
          </a:xfrm>
          <a:prstGeom prst="rect">
            <a:avLst/>
          </a:prstGeom>
          <a:noFill/>
          <a:ln/>
        </p:spPr>
        <p:txBody>
          <a:bodyPr wrap="square" lIns="0" tIns="0" rIns="0" bIns="0" rtlCol="0" anchor="ctr">
            <a:normAutofit/>
          </a:bodyPr>
          <a:lstStyle/>
          <a:p>
            <a:pPr marL="0" indent="0">
              <a:buNone/>
            </a:pPr>
            <a:r>
              <a:rPr lang="en-US" sz="1600" dirty="0">
                <a:solidFill>
                  <a:schemeClr val="accent1">
                    <a:lumMod val="75000"/>
                  </a:schemeClr>
                </a:solidFill>
              </a:rPr>
              <a:t>Auðveldara er að meta stöðu, leiðrétta og fagna framförum.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502920" y="457200"/>
            <a:ext cx="8046720" cy="457200"/>
          </a:xfrm>
          <a:prstGeom prst="rect">
            <a:avLst/>
          </a:prstGeom>
          <a:noFill/>
          <a:ln/>
        </p:spPr>
        <p:txBody>
          <a:bodyPr wrap="square" lIns="0" tIns="0" rIns="0" bIns="0" rtlCol="0" anchor="ctr"/>
          <a:lstStyle/>
          <a:p>
            <a:pPr marL="0" indent="0">
              <a:buNone/>
            </a:pPr>
            <a:r>
              <a:rPr lang="en-US" sz="2400" b="1" dirty="0">
                <a:solidFill>
                  <a:srgbClr val="1F3A5F"/>
                </a:solidFill>
                <a:latin typeface="Aptos Display" pitchFamily="34" charset="0"/>
                <a:ea typeface="Aptos Display" pitchFamily="34" charset="-122"/>
                <a:cs typeface="Aptos Display" pitchFamily="34" charset="-120"/>
              </a:rPr>
              <a:t>SMART markmið</a:t>
            </a:r>
            <a:endParaRPr lang="en-US" sz="2400" dirty="0"/>
          </a:p>
        </p:txBody>
      </p:sp>
      <p:sp>
        <p:nvSpPr>
          <p:cNvPr id="3" name="Shape 1"/>
          <p:cNvSpPr/>
          <p:nvPr/>
        </p:nvSpPr>
        <p:spPr>
          <a:xfrm>
            <a:off x="822960" y="1463040"/>
            <a:ext cx="10515600" cy="566928"/>
          </a:xfrm>
          <a:prstGeom prst="roundRect">
            <a:avLst>
              <a:gd name="adj" fmla="val 6452"/>
            </a:avLst>
          </a:prstGeom>
          <a:solidFill>
            <a:srgbClr val="F8FBFF"/>
          </a:solidFill>
          <a:ln w="12700">
            <a:solidFill>
              <a:srgbClr val="D6E0EA"/>
            </a:solidFill>
            <a:prstDash val="solid"/>
          </a:ln>
        </p:spPr>
        <p:txBody>
          <a:bodyPr/>
          <a:lstStyle/>
          <a:p>
            <a:endParaRPr lang="en-US"/>
          </a:p>
        </p:txBody>
      </p:sp>
      <p:sp>
        <p:nvSpPr>
          <p:cNvPr id="4" name="Text 2"/>
          <p:cNvSpPr/>
          <p:nvPr/>
        </p:nvSpPr>
        <p:spPr>
          <a:xfrm>
            <a:off x="1051560" y="1627632"/>
            <a:ext cx="2011680" cy="182880"/>
          </a:xfrm>
          <a:prstGeom prst="rect">
            <a:avLst/>
          </a:prstGeom>
          <a:noFill/>
          <a:ln/>
        </p:spPr>
        <p:txBody>
          <a:bodyPr wrap="square" lIns="0" tIns="0" rIns="0" bIns="0" rtlCol="0" anchor="ctr"/>
          <a:lstStyle/>
          <a:p>
            <a:pPr marL="0" indent="0">
              <a:buNone/>
            </a:pPr>
            <a:r>
              <a:rPr lang="en-US" sz="1500" b="1" dirty="0">
                <a:solidFill>
                  <a:srgbClr val="1F3A5F"/>
                </a:solidFill>
              </a:rPr>
              <a:t>S - Specific</a:t>
            </a:r>
            <a:endParaRPr lang="en-US" sz="1500" dirty="0"/>
          </a:p>
        </p:txBody>
      </p:sp>
      <p:sp>
        <p:nvSpPr>
          <p:cNvPr id="5" name="Text 3"/>
          <p:cNvSpPr/>
          <p:nvPr/>
        </p:nvSpPr>
        <p:spPr>
          <a:xfrm>
            <a:off x="2926080" y="1627632"/>
            <a:ext cx="7863840" cy="182880"/>
          </a:xfrm>
          <a:prstGeom prst="rect">
            <a:avLst/>
          </a:prstGeom>
          <a:noFill/>
          <a:ln/>
        </p:spPr>
        <p:txBody>
          <a:bodyPr wrap="square" lIns="0" tIns="0" rIns="0" bIns="0" rtlCol="0" anchor="ctr">
            <a:normAutofit lnSpcReduction="10000"/>
          </a:bodyPr>
          <a:lstStyle/>
          <a:p>
            <a:pPr marL="0" indent="0">
              <a:buNone/>
            </a:pPr>
            <a:r>
              <a:rPr lang="en-US" sz="1250" dirty="0">
                <a:solidFill>
                  <a:srgbClr val="213547"/>
                </a:solidFill>
              </a:rPr>
              <a:t>Skýrt og afmarkað: Hvað á að gera?</a:t>
            </a:r>
            <a:endParaRPr lang="en-US" sz="1250" dirty="0"/>
          </a:p>
        </p:txBody>
      </p:sp>
      <p:sp>
        <p:nvSpPr>
          <p:cNvPr id="6" name="Shape 4"/>
          <p:cNvSpPr/>
          <p:nvPr/>
        </p:nvSpPr>
        <p:spPr>
          <a:xfrm>
            <a:off x="822960" y="2286000"/>
            <a:ext cx="10515600" cy="566928"/>
          </a:xfrm>
          <a:prstGeom prst="roundRect">
            <a:avLst>
              <a:gd name="adj" fmla="val 6452"/>
            </a:avLst>
          </a:prstGeom>
          <a:solidFill>
            <a:srgbClr val="FFFFFF"/>
          </a:solidFill>
          <a:ln w="12700">
            <a:solidFill>
              <a:srgbClr val="D6E0EA"/>
            </a:solidFill>
            <a:prstDash val="solid"/>
          </a:ln>
        </p:spPr>
        <p:txBody>
          <a:bodyPr/>
          <a:lstStyle/>
          <a:p>
            <a:endParaRPr lang="en-US"/>
          </a:p>
        </p:txBody>
      </p:sp>
      <p:sp>
        <p:nvSpPr>
          <p:cNvPr id="7" name="Text 5"/>
          <p:cNvSpPr/>
          <p:nvPr/>
        </p:nvSpPr>
        <p:spPr>
          <a:xfrm>
            <a:off x="1051560" y="2450592"/>
            <a:ext cx="2011680" cy="182880"/>
          </a:xfrm>
          <a:prstGeom prst="rect">
            <a:avLst/>
          </a:prstGeom>
          <a:noFill/>
          <a:ln/>
        </p:spPr>
        <p:txBody>
          <a:bodyPr wrap="square" lIns="0" tIns="0" rIns="0" bIns="0" rtlCol="0" anchor="ctr"/>
          <a:lstStyle/>
          <a:p>
            <a:pPr marL="0" indent="0">
              <a:buNone/>
            </a:pPr>
            <a:r>
              <a:rPr lang="en-US" sz="1500" b="1" dirty="0">
                <a:solidFill>
                  <a:srgbClr val="1F3A5F"/>
                </a:solidFill>
              </a:rPr>
              <a:t>M - Measurable</a:t>
            </a:r>
            <a:endParaRPr lang="en-US" sz="1500" dirty="0"/>
          </a:p>
        </p:txBody>
      </p:sp>
      <p:sp>
        <p:nvSpPr>
          <p:cNvPr id="8" name="Text 6"/>
          <p:cNvSpPr/>
          <p:nvPr/>
        </p:nvSpPr>
        <p:spPr>
          <a:xfrm>
            <a:off x="2926080" y="2450592"/>
            <a:ext cx="7863840" cy="182880"/>
          </a:xfrm>
          <a:prstGeom prst="rect">
            <a:avLst/>
          </a:prstGeom>
          <a:noFill/>
          <a:ln/>
        </p:spPr>
        <p:txBody>
          <a:bodyPr wrap="square" lIns="0" tIns="0" rIns="0" bIns="0" rtlCol="0" anchor="ctr">
            <a:normAutofit lnSpcReduction="10000"/>
          </a:bodyPr>
          <a:lstStyle/>
          <a:p>
            <a:pPr marL="0" indent="0">
              <a:buNone/>
            </a:pPr>
            <a:r>
              <a:rPr lang="en-US" sz="1250" dirty="0">
                <a:solidFill>
                  <a:srgbClr val="213547"/>
                </a:solidFill>
              </a:rPr>
              <a:t>Mælanlegt: Hvernig vitum við að árangur hafi náðst? Hvernig ætlum við að mæla?</a:t>
            </a:r>
            <a:endParaRPr lang="en-US" sz="1250" dirty="0"/>
          </a:p>
        </p:txBody>
      </p:sp>
      <p:sp>
        <p:nvSpPr>
          <p:cNvPr id="9" name="Shape 7"/>
          <p:cNvSpPr/>
          <p:nvPr/>
        </p:nvSpPr>
        <p:spPr>
          <a:xfrm>
            <a:off x="822960" y="3108960"/>
            <a:ext cx="10515600" cy="566928"/>
          </a:xfrm>
          <a:prstGeom prst="roundRect">
            <a:avLst>
              <a:gd name="adj" fmla="val 6452"/>
            </a:avLst>
          </a:prstGeom>
          <a:solidFill>
            <a:srgbClr val="F8FBFF"/>
          </a:solidFill>
          <a:ln w="12700">
            <a:solidFill>
              <a:srgbClr val="D6E0EA"/>
            </a:solidFill>
            <a:prstDash val="solid"/>
          </a:ln>
        </p:spPr>
        <p:txBody>
          <a:bodyPr/>
          <a:lstStyle/>
          <a:p>
            <a:endParaRPr lang="en-US"/>
          </a:p>
        </p:txBody>
      </p:sp>
      <p:sp>
        <p:nvSpPr>
          <p:cNvPr id="10" name="Text 8"/>
          <p:cNvSpPr/>
          <p:nvPr/>
        </p:nvSpPr>
        <p:spPr>
          <a:xfrm>
            <a:off x="1051560" y="3273552"/>
            <a:ext cx="2011680" cy="182880"/>
          </a:xfrm>
          <a:prstGeom prst="rect">
            <a:avLst/>
          </a:prstGeom>
          <a:noFill/>
          <a:ln/>
        </p:spPr>
        <p:txBody>
          <a:bodyPr wrap="square" lIns="0" tIns="0" rIns="0" bIns="0" rtlCol="0" anchor="ctr"/>
          <a:lstStyle/>
          <a:p>
            <a:pPr marL="0" indent="0">
              <a:buNone/>
            </a:pPr>
            <a:r>
              <a:rPr lang="en-US" sz="1500" b="1" dirty="0">
                <a:solidFill>
                  <a:srgbClr val="1F3A5F"/>
                </a:solidFill>
              </a:rPr>
              <a:t>A - Achievable</a:t>
            </a:r>
            <a:endParaRPr lang="en-US" sz="1500" dirty="0"/>
          </a:p>
        </p:txBody>
      </p:sp>
      <p:sp>
        <p:nvSpPr>
          <p:cNvPr id="11" name="Text 9"/>
          <p:cNvSpPr/>
          <p:nvPr/>
        </p:nvSpPr>
        <p:spPr>
          <a:xfrm>
            <a:off x="2926080" y="3273552"/>
            <a:ext cx="7863840" cy="182880"/>
          </a:xfrm>
          <a:prstGeom prst="rect">
            <a:avLst/>
          </a:prstGeom>
          <a:noFill/>
          <a:ln/>
        </p:spPr>
        <p:txBody>
          <a:bodyPr wrap="square" lIns="0" tIns="0" rIns="0" bIns="0" rtlCol="0" anchor="ctr">
            <a:normAutofit lnSpcReduction="10000"/>
          </a:bodyPr>
          <a:lstStyle/>
          <a:p>
            <a:pPr marL="0" indent="0">
              <a:buNone/>
            </a:pPr>
            <a:r>
              <a:rPr lang="en-US" sz="1250" dirty="0">
                <a:solidFill>
                  <a:srgbClr val="213547"/>
                </a:solidFill>
              </a:rPr>
              <a:t>Raunhæft / framkvæmanlegt: Er markmiðið innan seilingar með tiltækum auðlindum?</a:t>
            </a:r>
            <a:endParaRPr lang="en-US" sz="1250" dirty="0"/>
          </a:p>
        </p:txBody>
      </p:sp>
      <p:sp>
        <p:nvSpPr>
          <p:cNvPr id="12" name="Shape 10"/>
          <p:cNvSpPr/>
          <p:nvPr/>
        </p:nvSpPr>
        <p:spPr>
          <a:xfrm>
            <a:off x="822960" y="3931920"/>
            <a:ext cx="10515600" cy="566928"/>
          </a:xfrm>
          <a:prstGeom prst="roundRect">
            <a:avLst>
              <a:gd name="adj" fmla="val 6452"/>
            </a:avLst>
          </a:prstGeom>
          <a:solidFill>
            <a:srgbClr val="FFFFFF"/>
          </a:solidFill>
          <a:ln w="12700">
            <a:solidFill>
              <a:srgbClr val="D6E0EA"/>
            </a:solidFill>
            <a:prstDash val="solid"/>
          </a:ln>
        </p:spPr>
        <p:txBody>
          <a:bodyPr/>
          <a:lstStyle/>
          <a:p>
            <a:endParaRPr lang="en-US"/>
          </a:p>
        </p:txBody>
      </p:sp>
      <p:sp>
        <p:nvSpPr>
          <p:cNvPr id="13" name="Text 11"/>
          <p:cNvSpPr/>
          <p:nvPr/>
        </p:nvSpPr>
        <p:spPr>
          <a:xfrm>
            <a:off x="1051560" y="4096512"/>
            <a:ext cx="2011680" cy="182880"/>
          </a:xfrm>
          <a:prstGeom prst="rect">
            <a:avLst/>
          </a:prstGeom>
          <a:noFill/>
          <a:ln/>
        </p:spPr>
        <p:txBody>
          <a:bodyPr wrap="square" lIns="0" tIns="0" rIns="0" bIns="0" rtlCol="0" anchor="ctr"/>
          <a:lstStyle/>
          <a:p>
            <a:pPr marL="0" indent="0">
              <a:buNone/>
            </a:pPr>
            <a:r>
              <a:rPr lang="en-US" sz="1500" b="1" dirty="0">
                <a:solidFill>
                  <a:srgbClr val="1F3A5F"/>
                </a:solidFill>
              </a:rPr>
              <a:t>R - Relevant</a:t>
            </a:r>
            <a:endParaRPr lang="en-US" sz="1500" dirty="0"/>
          </a:p>
        </p:txBody>
      </p:sp>
      <p:sp>
        <p:nvSpPr>
          <p:cNvPr id="14" name="Text 12"/>
          <p:cNvSpPr/>
          <p:nvPr/>
        </p:nvSpPr>
        <p:spPr>
          <a:xfrm>
            <a:off x="2926080" y="4096512"/>
            <a:ext cx="7863840" cy="182880"/>
          </a:xfrm>
          <a:prstGeom prst="rect">
            <a:avLst/>
          </a:prstGeom>
          <a:noFill/>
          <a:ln/>
        </p:spPr>
        <p:txBody>
          <a:bodyPr wrap="square" lIns="0" tIns="0" rIns="0" bIns="0" rtlCol="0" anchor="ctr">
            <a:normAutofit lnSpcReduction="10000"/>
          </a:bodyPr>
          <a:lstStyle/>
          <a:p>
            <a:pPr marL="0" indent="0">
              <a:buNone/>
            </a:pPr>
            <a:r>
              <a:rPr lang="en-US" sz="1250" dirty="0">
                <a:solidFill>
                  <a:srgbClr val="213547"/>
                </a:solidFill>
              </a:rPr>
              <a:t>Viðeigandi: Styður markmiðið stefnu og þarfir fyrirtækisins?</a:t>
            </a:r>
            <a:endParaRPr lang="en-US" sz="1250" dirty="0"/>
          </a:p>
        </p:txBody>
      </p:sp>
      <p:sp>
        <p:nvSpPr>
          <p:cNvPr id="15" name="Shape 13"/>
          <p:cNvSpPr/>
          <p:nvPr/>
        </p:nvSpPr>
        <p:spPr>
          <a:xfrm>
            <a:off x="822960" y="4754880"/>
            <a:ext cx="10515600" cy="566928"/>
          </a:xfrm>
          <a:prstGeom prst="roundRect">
            <a:avLst>
              <a:gd name="adj" fmla="val 6452"/>
            </a:avLst>
          </a:prstGeom>
          <a:solidFill>
            <a:srgbClr val="F8FBFF"/>
          </a:solidFill>
          <a:ln w="12700">
            <a:solidFill>
              <a:srgbClr val="D6E0EA"/>
            </a:solidFill>
            <a:prstDash val="solid"/>
          </a:ln>
        </p:spPr>
        <p:txBody>
          <a:bodyPr/>
          <a:lstStyle/>
          <a:p>
            <a:endParaRPr lang="en-US"/>
          </a:p>
        </p:txBody>
      </p:sp>
      <p:sp>
        <p:nvSpPr>
          <p:cNvPr id="16" name="Text 14"/>
          <p:cNvSpPr/>
          <p:nvPr/>
        </p:nvSpPr>
        <p:spPr>
          <a:xfrm>
            <a:off x="1051560" y="4919472"/>
            <a:ext cx="2011680" cy="182880"/>
          </a:xfrm>
          <a:prstGeom prst="rect">
            <a:avLst/>
          </a:prstGeom>
          <a:noFill/>
          <a:ln/>
        </p:spPr>
        <p:txBody>
          <a:bodyPr wrap="square" lIns="0" tIns="0" rIns="0" bIns="0" rtlCol="0" anchor="ctr"/>
          <a:lstStyle/>
          <a:p>
            <a:pPr marL="0" indent="0">
              <a:buNone/>
            </a:pPr>
            <a:r>
              <a:rPr lang="en-US" sz="1500" b="1" dirty="0">
                <a:solidFill>
                  <a:srgbClr val="1F3A5F"/>
                </a:solidFill>
              </a:rPr>
              <a:t>T - Time-bound</a:t>
            </a:r>
            <a:endParaRPr lang="en-US" sz="1500" dirty="0"/>
          </a:p>
        </p:txBody>
      </p:sp>
      <p:sp>
        <p:nvSpPr>
          <p:cNvPr id="17" name="Text 15"/>
          <p:cNvSpPr/>
          <p:nvPr/>
        </p:nvSpPr>
        <p:spPr>
          <a:xfrm>
            <a:off x="2926080" y="4919472"/>
            <a:ext cx="7863840" cy="182880"/>
          </a:xfrm>
          <a:prstGeom prst="rect">
            <a:avLst/>
          </a:prstGeom>
          <a:noFill/>
          <a:ln/>
        </p:spPr>
        <p:txBody>
          <a:bodyPr wrap="square" lIns="0" tIns="0" rIns="0" bIns="0" rtlCol="0" anchor="ctr">
            <a:normAutofit lnSpcReduction="10000"/>
          </a:bodyPr>
          <a:lstStyle/>
          <a:p>
            <a:pPr marL="0" indent="0">
              <a:buNone/>
            </a:pPr>
            <a:r>
              <a:rPr lang="en-US" sz="1250" dirty="0">
                <a:solidFill>
                  <a:srgbClr val="213547"/>
                </a:solidFill>
              </a:rPr>
              <a:t>Tímasett: Hvenær á árangur að nást? Setja tímamörk</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TotalTime>
  <Words>2389</Words>
  <Application>Microsoft Office PowerPoint</Application>
  <PresentationFormat>Widescreen</PresentationFormat>
  <Paragraphs>166</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 Display</vt:lpstr>
      <vt:lpstr>Arial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Kennsluglærur: Stefnumótun, Business Model Canvas og SMART markmið</dc:title>
  <dc:subject>Stefnumótun, Business Model Canvas og SMART markmið</dc:subject>
  <dc:creator>OpenAI</dc:creator>
  <cp:lastModifiedBy>Katrín Harðardóttir - HA</cp:lastModifiedBy>
  <cp:revision>2</cp:revision>
  <dcterms:created xsi:type="dcterms:W3CDTF">2026-03-20T11:56:31Z</dcterms:created>
  <dcterms:modified xsi:type="dcterms:W3CDTF">2026-03-20T13:17:44Z</dcterms:modified>
</cp:coreProperties>
</file>