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TT Rounds Condensed" panose="020B0604020202020204" charset="0"/>
      <p:regular r:id="rId9"/>
    </p:embeddedFont>
    <p:embeddedFont>
      <p:font typeface="TT Rounds Condensed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 Harðardóttir - VMA" userId="b05226a8-c80f-411a-a558-40d824416dc4" providerId="ADAL" clId="{DEC534A9-9CDC-4021-84D3-C8FE14573C93}"/>
    <pc:docChg chg="modSld">
      <pc:chgData name="Katrin Harðardóttir - VMA" userId="b05226a8-c80f-411a-a558-40d824416dc4" providerId="ADAL" clId="{DEC534A9-9CDC-4021-84D3-C8FE14573C93}" dt="2024-08-22T12:11:10.482" v="76" actId="20577"/>
      <pc:docMkLst>
        <pc:docMk/>
      </pc:docMkLst>
      <pc:sldChg chg="modSp mod">
        <pc:chgData name="Katrin Harðardóttir - VMA" userId="b05226a8-c80f-411a-a558-40d824416dc4" providerId="ADAL" clId="{DEC534A9-9CDC-4021-84D3-C8FE14573C93}" dt="2024-08-22T12:11:10.482" v="76" actId="20577"/>
        <pc:sldMkLst>
          <pc:docMk/>
          <pc:sldMk cId="0" sldId="262"/>
        </pc:sldMkLst>
      </pc:sldChg>
    </pc:docChg>
  </pc:docChgLst>
  <pc:docChgLst>
    <pc:chgData name="Katrin Harðardóttir - VMA" userId="b05226a8-c80f-411a-a558-40d824416dc4" providerId="ADAL" clId="{A3B08D0D-AA07-49E1-8159-808CE6A6B055}"/>
    <pc:docChg chg="custSel modSld">
      <pc:chgData name="Katrin Harðardóttir - VMA" userId="b05226a8-c80f-411a-a558-40d824416dc4" providerId="ADAL" clId="{A3B08D0D-AA07-49E1-8159-808CE6A6B055}" dt="2025-01-16T10:04:45.194" v="233" actId="20577"/>
      <pc:docMkLst>
        <pc:docMk/>
      </pc:docMkLst>
      <pc:sldChg chg="modSp mod">
        <pc:chgData name="Katrin Harðardóttir - VMA" userId="b05226a8-c80f-411a-a558-40d824416dc4" providerId="ADAL" clId="{A3B08D0D-AA07-49E1-8159-808CE6A6B055}" dt="2025-01-16T10:02:16.855" v="11" actId="2710"/>
        <pc:sldMkLst>
          <pc:docMk/>
          <pc:sldMk cId="0" sldId="257"/>
        </pc:sldMkLst>
        <pc:spChg chg="mod">
          <ac:chgData name="Katrin Harðardóttir - VMA" userId="b05226a8-c80f-411a-a558-40d824416dc4" providerId="ADAL" clId="{A3B08D0D-AA07-49E1-8159-808CE6A6B055}" dt="2025-01-16T10:02:16.855" v="11" actId="2710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Katrin Harðardóttir - VMA" userId="b05226a8-c80f-411a-a558-40d824416dc4" providerId="ADAL" clId="{A3B08D0D-AA07-49E1-8159-808CE6A6B055}" dt="2025-01-16T10:04:45.194" v="233" actId="20577"/>
        <pc:sldMkLst>
          <pc:docMk/>
          <pc:sldMk cId="0" sldId="258"/>
        </pc:sldMkLst>
        <pc:spChg chg="mod">
          <ac:chgData name="Katrin Harðardóttir - VMA" userId="b05226a8-c80f-411a-a558-40d824416dc4" providerId="ADAL" clId="{A3B08D0D-AA07-49E1-8159-808CE6A6B055}" dt="2025-01-16T10:04:40.332" v="231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trin Harðardóttir - VMA" userId="b05226a8-c80f-411a-a558-40d824416dc4" providerId="ADAL" clId="{A3B08D0D-AA07-49E1-8159-808CE6A6B055}" dt="2025-01-16T10:04:45.194" v="233" actId="20577"/>
          <ac:spMkLst>
            <pc:docMk/>
            <pc:sldMk cId="0" sldId="25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tx2">
                <a:lumMod val="60000"/>
                <a:lumOff val="40000"/>
              </a:schemeClr>
            </a:gs>
            <a:gs pos="86000">
              <a:schemeClr val="accent3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0309" y="2635150"/>
            <a:ext cx="8215006" cy="5541547"/>
          </a:xfrm>
          <a:custGeom>
            <a:avLst/>
            <a:gdLst/>
            <a:ahLst/>
            <a:cxnLst/>
            <a:rect l="l" t="t" r="r" b="b"/>
            <a:pathLst>
              <a:path w="8215006" h="5541547">
                <a:moveTo>
                  <a:pt x="0" y="0"/>
                </a:moveTo>
                <a:lnTo>
                  <a:pt x="8215006" y="0"/>
                </a:lnTo>
                <a:lnTo>
                  <a:pt x="8215006" y="5541547"/>
                </a:lnTo>
                <a:lnTo>
                  <a:pt x="0" y="5541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51293" y="3017769"/>
            <a:ext cx="6531996" cy="4337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800" spc="-4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Bókfærsla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38578" y="4446899"/>
            <a:ext cx="5157424" cy="310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ÚTRE4SD04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16577" y="3343767"/>
            <a:ext cx="7617919" cy="3599467"/>
          </a:xfrm>
          <a:custGeom>
            <a:avLst/>
            <a:gdLst/>
            <a:ahLst/>
            <a:cxnLst/>
            <a:rect l="l" t="t" r="r" b="b"/>
            <a:pathLst>
              <a:path w="7617919" h="3599467">
                <a:moveTo>
                  <a:pt x="0" y="0"/>
                </a:moveTo>
                <a:lnTo>
                  <a:pt x="7617919" y="0"/>
                </a:lnTo>
                <a:lnTo>
                  <a:pt x="7617919" y="3599466"/>
                </a:lnTo>
                <a:lnTo>
                  <a:pt x="0" y="3599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62545" y="785167"/>
            <a:ext cx="856291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40" dirty="0" err="1">
                <a:solidFill>
                  <a:srgbClr val="ED9F2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Hvað</a:t>
            </a:r>
            <a:r>
              <a:rPr lang="en-US" sz="6600" spc="-40" dirty="0">
                <a:solidFill>
                  <a:srgbClr val="ED9F2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er </a:t>
            </a:r>
            <a:r>
              <a:rPr lang="en-US" sz="6600" spc="-40" dirty="0" err="1">
                <a:solidFill>
                  <a:srgbClr val="ED9F2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bókfærsla</a:t>
            </a:r>
            <a:r>
              <a:rPr lang="en-US" sz="6600" spc="-40" dirty="0">
                <a:solidFill>
                  <a:srgbClr val="ED9F2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8200" y="1943100"/>
            <a:ext cx="8920299" cy="572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053" lvl="1" indent="-325526" algn="l">
              <a:buFont typeface="Arial"/>
              <a:buChar char="•"/>
            </a:pP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Skipulag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öllum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viðskiptum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fyrirtækis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við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umhverfi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sitt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25527" lvl="1" algn="l"/>
            <a:endParaRPr lang="en-US" sz="2800" spc="32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51053" lvl="1" indent="-325526" algn="l">
              <a:buFont typeface="Arial"/>
              <a:buChar char="•"/>
            </a:pP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Skráning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tilfærslum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fjármunum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fjármagns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innan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fyrirtækis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25527" lvl="1" algn="l"/>
            <a:endParaRPr lang="en-US" sz="2800" spc="32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51053" lvl="1" indent="-325526" algn="l">
              <a:buFont typeface="Arial"/>
              <a:buChar char="•"/>
            </a:pP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Auðveldar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stjórnendum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að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greina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hvað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sér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stað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hafa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yfirlit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yfir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reksturinn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25527" lvl="1" algn="l"/>
            <a:endParaRPr lang="en-US" sz="2800" spc="32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51053" lvl="1" indent="-325526" algn="l">
              <a:buFont typeface="Arial"/>
              <a:buChar char="•"/>
            </a:pP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Skylda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Íslandi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eins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í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fleiri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löndum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25527" lvl="1" algn="l"/>
            <a:endParaRPr lang="en-US" sz="2800" spc="32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51053" lvl="1" indent="-325526" algn="l">
              <a:buFont typeface="Arial"/>
              <a:buChar char="•"/>
            </a:pP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Nákvæmnisvinna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bæði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bókara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í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fyrirtækjum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nemendur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sem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eru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að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2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læra</a:t>
            </a:r>
            <a:r>
              <a:rPr lang="en-US" sz="2800" spc="32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1337310" lvl="2" indent="-445770" algn="l">
              <a:lnSpc>
                <a:spcPts val="4320"/>
              </a:lnSpc>
              <a:buFont typeface="Arial"/>
              <a:buChar char="⚬"/>
            </a:pPr>
            <a:endParaRPr lang="en-US" sz="3600" spc="32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0" y="1866900"/>
            <a:ext cx="6766257" cy="5706836"/>
          </a:xfrm>
          <a:custGeom>
            <a:avLst/>
            <a:gdLst/>
            <a:ahLst/>
            <a:cxnLst/>
            <a:rect l="l" t="t" r="r" b="b"/>
            <a:pathLst>
              <a:path w="6766257" h="5706836">
                <a:moveTo>
                  <a:pt x="0" y="0"/>
                </a:moveTo>
                <a:lnTo>
                  <a:pt x="6766257" y="0"/>
                </a:lnTo>
                <a:lnTo>
                  <a:pt x="6766257" y="5706836"/>
                </a:lnTo>
                <a:lnTo>
                  <a:pt x="0" y="5706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00006" y="3247566"/>
            <a:ext cx="4891455" cy="3564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Reikningar í bókhaldi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18961" y="1540619"/>
            <a:ext cx="8920299" cy="623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spcAft>
                <a:spcPts val="1200"/>
              </a:spcAft>
              <a:buFont typeface="Arial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Mismargir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í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bókhaldi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eftir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stærð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fyrirtækis</a:t>
            </a:r>
            <a:endParaRPr lang="en-US" sz="2800" spc="3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51510" lvl="1" indent="-325755" algn="l">
              <a:lnSpc>
                <a:spcPts val="3888"/>
              </a:lnSpc>
              <a:spcAft>
                <a:spcPts val="1200"/>
              </a:spcAft>
              <a:buFont typeface="Arial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Allir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eru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tvíhliða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hafa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b="1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debet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hlið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b="1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kredit</a:t>
            </a:r>
            <a:r>
              <a:rPr lang="en-US" sz="2800" b="1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hlið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1337310" lvl="2" indent="-445770" algn="l">
              <a:lnSpc>
                <a:spcPts val="3888"/>
              </a:lnSpc>
              <a:spcAft>
                <a:spcPts val="1200"/>
              </a:spcAft>
              <a:buFont typeface="Arial"/>
              <a:buChar char="⚬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Reikningarnir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heita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mismunandi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nöfnum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s.s.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Banakreikningur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Vörukaup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o.s.frv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  <a:endParaRPr lang="en-US" sz="2800" spc="33" dirty="0">
              <a:solidFill>
                <a:srgbClr val="00000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651510" lvl="1" indent="-325755" algn="l">
              <a:lnSpc>
                <a:spcPts val="3888"/>
              </a:lnSpc>
              <a:spcAft>
                <a:spcPts val="1200"/>
              </a:spcAft>
              <a:buFont typeface="Arial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Þurfið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ekki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læra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nöfnin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á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öllum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reikningum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því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þeir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eru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mismunandi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eftir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bókhaldi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hvers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fyrirtækis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</a:t>
            </a:r>
          </a:p>
          <a:p>
            <a:pPr marL="651510" lvl="1" indent="-325755" algn="l">
              <a:lnSpc>
                <a:spcPts val="3888"/>
              </a:lnSpc>
              <a:spcAft>
                <a:spcPts val="1200"/>
              </a:spcAft>
              <a:buFont typeface="Arial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Það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eru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fjórir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flokkar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eftir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innihaldi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þeirra</a:t>
            </a:r>
            <a:r>
              <a:rPr lang="en-US" sz="2800" spc="3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:</a:t>
            </a:r>
          </a:p>
          <a:p>
            <a:pPr marL="1337310" lvl="2" indent="-445770" algn="l">
              <a:lnSpc>
                <a:spcPts val="3888"/>
              </a:lnSpc>
              <a:buFont typeface="Arial"/>
              <a:buChar char="⚬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Gjöld</a:t>
            </a:r>
            <a:endParaRPr lang="en-US" sz="2800" spc="3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1337310" lvl="2" indent="-445770" algn="l">
              <a:lnSpc>
                <a:spcPts val="3888"/>
              </a:lnSpc>
              <a:buFont typeface="Arial"/>
              <a:buChar char="⚬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Tekjur</a:t>
            </a:r>
            <a:endParaRPr lang="en-US" sz="2800" spc="3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1337310" lvl="2" indent="-445770" algn="l">
              <a:lnSpc>
                <a:spcPts val="3888"/>
              </a:lnSpc>
              <a:buFont typeface="Arial"/>
              <a:buChar char="⚬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Eignir</a:t>
            </a:r>
            <a:endParaRPr lang="en-US" sz="2800" spc="3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1337310" lvl="2" indent="-445770" algn="l">
              <a:lnSpc>
                <a:spcPts val="3888"/>
              </a:lnSpc>
              <a:buFont typeface="Arial"/>
              <a:buChar char="⚬"/>
            </a:pPr>
            <a:r>
              <a:rPr lang="en-US" sz="2800" spc="3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Skuldir</a:t>
            </a:r>
            <a:endParaRPr lang="en-US" sz="2800" spc="3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9608" y="5347788"/>
            <a:ext cx="1297114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spc="-32" err="1">
                <a:solidFill>
                  <a:srgbClr val="C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Mikilvægasta</a:t>
            </a:r>
            <a:r>
              <a:rPr lang="en-US" sz="5400" spc="-32" dirty="0">
                <a:solidFill>
                  <a:srgbClr val="C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5400" spc="-32" err="1">
                <a:solidFill>
                  <a:srgbClr val="C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regla</a:t>
            </a:r>
            <a:r>
              <a:rPr lang="en-US" sz="5400" spc="-32" dirty="0">
                <a:solidFill>
                  <a:srgbClr val="C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5400" spc="-32" err="1">
                <a:solidFill>
                  <a:srgbClr val="C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bókhalds</a:t>
            </a:r>
            <a:endParaRPr lang="en-US" sz="5400" spc="-32" err="1">
              <a:solidFill>
                <a:srgbClr val="C00000"/>
              </a:solidFill>
              <a:latin typeface="TT Rounds Condensed"/>
              <a:ea typeface="TT Rounds Condensed"/>
              <a:cs typeface="TT Rounds Condense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536037" y="822532"/>
            <a:ext cx="5215927" cy="4468105"/>
          </a:xfrm>
          <a:custGeom>
            <a:avLst/>
            <a:gdLst/>
            <a:ahLst/>
            <a:cxnLst/>
            <a:rect l="l" t="t" r="r" b="b"/>
            <a:pathLst>
              <a:path w="5215927" h="4468105">
                <a:moveTo>
                  <a:pt x="0" y="0"/>
                </a:moveTo>
                <a:lnTo>
                  <a:pt x="5215927" y="0"/>
                </a:lnTo>
                <a:lnTo>
                  <a:pt x="5215927" y="4468106"/>
                </a:lnTo>
                <a:lnTo>
                  <a:pt x="0" y="4468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761931" y="1014578"/>
            <a:ext cx="4855086" cy="4017534"/>
          </a:xfrm>
          <a:custGeom>
            <a:avLst/>
            <a:gdLst/>
            <a:ahLst/>
            <a:cxnLst/>
            <a:rect l="l" t="t" r="r" b="b"/>
            <a:pathLst>
              <a:path w="4855086" h="4017534">
                <a:moveTo>
                  <a:pt x="0" y="0"/>
                </a:moveTo>
                <a:lnTo>
                  <a:pt x="4855086" y="0"/>
                </a:lnTo>
                <a:lnTo>
                  <a:pt x="4855086" y="4017534"/>
                </a:lnTo>
                <a:lnTo>
                  <a:pt x="0" y="4017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2568326"/>
            <a:ext cx="18288000" cy="731516"/>
          </a:xfrm>
          <a:custGeom>
            <a:avLst/>
            <a:gdLst/>
            <a:ahLst/>
            <a:cxnLst/>
            <a:rect l="l" t="t" r="r" b="b"/>
            <a:pathLst>
              <a:path w="18288000" h="731516">
                <a:moveTo>
                  <a:pt x="0" y="0"/>
                </a:moveTo>
                <a:lnTo>
                  <a:pt x="18288000" y="0"/>
                </a:lnTo>
                <a:lnTo>
                  <a:pt x="18288000" y="731515"/>
                </a:lnTo>
                <a:lnTo>
                  <a:pt x="0" y="7315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4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19608" y="6721369"/>
            <a:ext cx="13216415" cy="2475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275" lvl="1" indent="-401320" algn="ctr">
              <a:lnSpc>
                <a:spcPts val="3836"/>
              </a:lnSpc>
              <a:buFont typeface="Arial"/>
              <a:buChar char="•"/>
            </a:pP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Hver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upphæð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er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færð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tvisvar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í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debet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hlið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annars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reiknings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kredit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hlið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39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hins</a:t>
            </a:r>
            <a:r>
              <a:rPr lang="en-US" sz="4400" spc="39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  <a:endParaRPr lang="en-US" sz="4400" dirty="0"/>
          </a:p>
          <a:p>
            <a:pPr marL="803275" lvl="1" indent="-401320" algn="ctr">
              <a:lnSpc>
                <a:spcPts val="3836"/>
              </a:lnSpc>
              <a:buFont typeface="Arial"/>
              <a:buChar char="•"/>
            </a:pP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endParaRPr lang="en-US" sz="4400" spc="41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</a:endParaRPr>
          </a:p>
          <a:p>
            <a:pPr marL="803275" lvl="1" indent="-401320" algn="ctr">
              <a:lnSpc>
                <a:spcPts val="3836"/>
              </a:lnSpc>
              <a:buFont typeface="Arial"/>
              <a:buChar char="•"/>
            </a:pP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Færum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alltaf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jafn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háa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upphæð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í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debet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og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kredit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í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einni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færslu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á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a.m.k.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tvo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mismunandi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400" spc="4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reikninga</a:t>
            </a:r>
            <a:r>
              <a:rPr lang="en-US" sz="4400" spc="4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  <a:endParaRPr lang="en-US" sz="4400" spc="41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9709" y="373368"/>
            <a:ext cx="16898745" cy="1185434"/>
          </a:xfrm>
          <a:custGeom>
            <a:avLst/>
            <a:gdLst/>
            <a:ahLst/>
            <a:cxnLst/>
            <a:rect l="l" t="t" r="r" b="b"/>
            <a:pathLst>
              <a:path w="16898745" h="1185434">
                <a:moveTo>
                  <a:pt x="0" y="0"/>
                </a:moveTo>
                <a:lnTo>
                  <a:pt x="16898745" y="0"/>
                </a:lnTo>
                <a:lnTo>
                  <a:pt x="16898745" y="1185434"/>
                </a:lnTo>
                <a:lnTo>
                  <a:pt x="0" y="1185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17859" y="3770461"/>
            <a:ext cx="11226046" cy="6006294"/>
          </a:xfrm>
          <a:custGeom>
            <a:avLst/>
            <a:gdLst/>
            <a:ahLst/>
            <a:cxnLst/>
            <a:rect l="l" t="t" r="r" b="b"/>
            <a:pathLst>
              <a:path w="11226046" h="6006294">
                <a:moveTo>
                  <a:pt x="0" y="0"/>
                </a:moveTo>
                <a:lnTo>
                  <a:pt x="11226047" y="0"/>
                </a:lnTo>
                <a:lnTo>
                  <a:pt x="11226047" y="6006295"/>
                </a:lnTo>
                <a:lnTo>
                  <a:pt x="0" y="6006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-3409225">
            <a:off x="73283" y="2004121"/>
            <a:ext cx="1912214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Fáum pening</a:t>
            </a:r>
          </a:p>
        </p:txBody>
      </p:sp>
      <p:sp>
        <p:nvSpPr>
          <p:cNvPr id="6" name="TextBox 6"/>
          <p:cNvSpPr txBox="1"/>
          <p:nvPr/>
        </p:nvSpPr>
        <p:spPr>
          <a:xfrm rot="-3521229">
            <a:off x="1894170" y="2109084"/>
            <a:ext cx="2001468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Borgum pening</a:t>
            </a:r>
          </a:p>
        </p:txBody>
      </p:sp>
      <p:sp>
        <p:nvSpPr>
          <p:cNvPr id="7" name="TextBox 7"/>
          <p:cNvSpPr txBox="1"/>
          <p:nvPr/>
        </p:nvSpPr>
        <p:spPr>
          <a:xfrm rot="-3514074">
            <a:off x="4360346" y="2075047"/>
            <a:ext cx="1931945" cy="79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Kaupum vörur til að selja</a:t>
            </a:r>
          </a:p>
        </p:txBody>
      </p:sp>
      <p:sp>
        <p:nvSpPr>
          <p:cNvPr id="8" name="TextBox 8"/>
          <p:cNvSpPr txBox="1"/>
          <p:nvPr/>
        </p:nvSpPr>
        <p:spPr>
          <a:xfrm rot="-3490969">
            <a:off x="6342823" y="2109085"/>
            <a:ext cx="1805646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Skilum vörum</a:t>
            </a:r>
          </a:p>
        </p:txBody>
      </p:sp>
      <p:sp>
        <p:nvSpPr>
          <p:cNvPr id="9" name="TextBox 9"/>
          <p:cNvSpPr txBox="1"/>
          <p:nvPr/>
        </p:nvSpPr>
        <p:spPr>
          <a:xfrm rot="-3510998">
            <a:off x="8294439" y="2074063"/>
            <a:ext cx="2319960" cy="79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Skilað vörum sem við seldum</a:t>
            </a:r>
          </a:p>
        </p:txBody>
      </p:sp>
      <p:sp>
        <p:nvSpPr>
          <p:cNvPr id="10" name="TextBox 10"/>
          <p:cNvSpPr txBox="1"/>
          <p:nvPr/>
        </p:nvSpPr>
        <p:spPr>
          <a:xfrm rot="-3527075">
            <a:off x="10781092" y="2187110"/>
            <a:ext cx="1687824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Seljum vörur</a:t>
            </a:r>
          </a:p>
        </p:txBody>
      </p:sp>
      <p:sp>
        <p:nvSpPr>
          <p:cNvPr id="11" name="TextBox 11"/>
          <p:cNvSpPr txBox="1"/>
          <p:nvPr/>
        </p:nvSpPr>
        <p:spPr>
          <a:xfrm rot="-3509909">
            <a:off x="12162458" y="2488609"/>
            <a:ext cx="2548542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Lánum viðskiptavini</a:t>
            </a:r>
          </a:p>
        </p:txBody>
      </p:sp>
      <p:sp>
        <p:nvSpPr>
          <p:cNvPr id="12" name="TextBox 12"/>
          <p:cNvSpPr txBox="1"/>
          <p:nvPr/>
        </p:nvSpPr>
        <p:spPr>
          <a:xfrm rot="-3507664">
            <a:off x="14339829" y="2415644"/>
            <a:ext cx="2508819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Fáum greidda skuld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975256" cy="10287000"/>
          </a:xfrm>
          <a:custGeom>
            <a:avLst/>
            <a:gdLst/>
            <a:ahLst/>
            <a:cxnLst/>
            <a:rect l="l" t="t" r="r" b="b"/>
            <a:pathLst>
              <a:path w="2975256" h="10287000">
                <a:moveTo>
                  <a:pt x="0" y="0"/>
                </a:moveTo>
                <a:lnTo>
                  <a:pt x="2975256" y="0"/>
                </a:lnTo>
                <a:lnTo>
                  <a:pt x="297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31178" y="452207"/>
            <a:ext cx="16868678" cy="1152986"/>
          </a:xfrm>
          <a:custGeom>
            <a:avLst/>
            <a:gdLst/>
            <a:ahLst/>
            <a:cxnLst/>
            <a:rect l="l" t="t" r="r" b="b"/>
            <a:pathLst>
              <a:path w="16868678" h="1152986">
                <a:moveTo>
                  <a:pt x="0" y="0"/>
                </a:moveTo>
                <a:lnTo>
                  <a:pt x="16868678" y="0"/>
                </a:lnTo>
                <a:lnTo>
                  <a:pt x="16868678" y="1152986"/>
                </a:lnTo>
                <a:lnTo>
                  <a:pt x="0" y="11529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 white background with black text  Description automatically generated"/>
          <p:cNvSpPr/>
          <p:nvPr/>
        </p:nvSpPr>
        <p:spPr>
          <a:xfrm>
            <a:off x="1487628" y="4005885"/>
            <a:ext cx="14821009" cy="5027286"/>
          </a:xfrm>
          <a:custGeom>
            <a:avLst/>
            <a:gdLst/>
            <a:ahLst/>
            <a:cxnLst/>
            <a:rect l="l" t="t" r="r" b="b"/>
            <a:pathLst>
              <a:path w="14821009" h="5027286">
                <a:moveTo>
                  <a:pt x="0" y="0"/>
                </a:moveTo>
                <a:lnTo>
                  <a:pt x="14821009" y="0"/>
                </a:lnTo>
                <a:lnTo>
                  <a:pt x="14821009" y="5027286"/>
                </a:lnTo>
                <a:lnTo>
                  <a:pt x="0" y="502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-3649809">
            <a:off x="357720" y="2237784"/>
            <a:ext cx="1760153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7"/>
              </a:lnSpc>
            </a:pPr>
            <a:r>
              <a:rPr lang="en-US" sz="2106" spc="1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Greiðum skuld</a:t>
            </a:r>
          </a:p>
        </p:txBody>
      </p:sp>
      <p:sp>
        <p:nvSpPr>
          <p:cNvPr id="6" name="TextBox 6"/>
          <p:cNvSpPr txBox="1"/>
          <p:nvPr/>
        </p:nvSpPr>
        <p:spPr>
          <a:xfrm rot="-3883075">
            <a:off x="2651975" y="2178654"/>
            <a:ext cx="176895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7"/>
              </a:lnSpc>
            </a:pPr>
            <a:r>
              <a:rPr lang="en-US" sz="2106" spc="1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Fáum lánaðan</a:t>
            </a:r>
          </a:p>
          <a:p>
            <a:pPr algn="l">
              <a:lnSpc>
                <a:spcPts val="2527"/>
              </a:lnSpc>
            </a:pPr>
            <a:r>
              <a:rPr lang="en-US" sz="2106" spc="1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pening/vörur</a:t>
            </a:r>
          </a:p>
        </p:txBody>
      </p:sp>
      <p:sp>
        <p:nvSpPr>
          <p:cNvPr id="7" name="TextBox 7"/>
          <p:cNvSpPr txBox="1"/>
          <p:nvPr/>
        </p:nvSpPr>
        <p:spPr>
          <a:xfrm rot="-3896782">
            <a:off x="4457695" y="2590493"/>
            <a:ext cx="2235474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Greiðum kostnað</a:t>
            </a:r>
          </a:p>
        </p:txBody>
      </p:sp>
      <p:sp>
        <p:nvSpPr>
          <p:cNvPr id="8" name="TextBox 8"/>
          <p:cNvSpPr txBox="1"/>
          <p:nvPr/>
        </p:nvSpPr>
        <p:spPr>
          <a:xfrm rot="-3906720">
            <a:off x="8830375" y="2350953"/>
            <a:ext cx="1720334" cy="42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Greiðum laun</a:t>
            </a:r>
          </a:p>
        </p:txBody>
      </p:sp>
      <p:sp>
        <p:nvSpPr>
          <p:cNvPr id="9" name="TextBox 9"/>
          <p:cNvSpPr txBox="1"/>
          <p:nvPr/>
        </p:nvSpPr>
        <p:spPr>
          <a:xfrm rot="-3504912">
            <a:off x="12969161" y="2188378"/>
            <a:ext cx="2070604" cy="75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7"/>
              </a:lnSpc>
            </a:pPr>
            <a:r>
              <a:rPr lang="en-US" sz="2106" spc="1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Peningur sem við leggjum inn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4990" y="206815"/>
            <a:ext cx="5499463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40">
                <a:solidFill>
                  <a:srgbClr val="FFBD5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FOB og CIF</a:t>
            </a:r>
          </a:p>
        </p:txBody>
      </p:sp>
      <p:sp>
        <p:nvSpPr>
          <p:cNvPr id="3" name="Freeform 3" descr="A diagram of a ship  Description automatically generated"/>
          <p:cNvSpPr/>
          <p:nvPr/>
        </p:nvSpPr>
        <p:spPr>
          <a:xfrm>
            <a:off x="7556990" y="2594578"/>
            <a:ext cx="10731010" cy="7692422"/>
          </a:xfrm>
          <a:custGeom>
            <a:avLst/>
            <a:gdLst/>
            <a:ahLst/>
            <a:cxnLst/>
            <a:rect l="l" t="t" r="r" b="b"/>
            <a:pathLst>
              <a:path w="10731010" h="7692422">
                <a:moveTo>
                  <a:pt x="0" y="0"/>
                </a:moveTo>
                <a:lnTo>
                  <a:pt x="10731010" y="0"/>
                </a:lnTo>
                <a:lnTo>
                  <a:pt x="10731010" y="7692422"/>
                </a:lnTo>
                <a:lnTo>
                  <a:pt x="0" y="769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 descr="A table with text on it  Description automatically generated"/>
          <p:cNvSpPr/>
          <p:nvPr/>
        </p:nvSpPr>
        <p:spPr>
          <a:xfrm>
            <a:off x="12340" y="-19050"/>
            <a:ext cx="8871384" cy="4310744"/>
          </a:xfrm>
          <a:custGeom>
            <a:avLst/>
            <a:gdLst/>
            <a:ahLst/>
            <a:cxnLst/>
            <a:rect l="l" t="t" r="r" b="b"/>
            <a:pathLst>
              <a:path w="8871384" h="4310744">
                <a:moveTo>
                  <a:pt x="0" y="0"/>
                </a:moveTo>
                <a:lnTo>
                  <a:pt x="8871384" y="0"/>
                </a:lnTo>
                <a:lnTo>
                  <a:pt x="8871384" y="4310744"/>
                </a:lnTo>
                <a:lnTo>
                  <a:pt x="0" y="4310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37500" y="5137366"/>
            <a:ext cx="682586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Þessi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flutningskostnaður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fer á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kostnaðarreikning</a:t>
            </a:r>
            <a:endParaRPr lang="en-US" sz="2700" spc="25" dirty="0" err="1">
              <a:solidFill>
                <a:srgbClr val="ED9F2A"/>
              </a:solidFill>
              <a:latin typeface="TT Rounds Condensed Bold"/>
              <a:ea typeface="TT Rounds Condensed Bold"/>
              <a:cs typeface="TT Rounds Condensed Bold"/>
            </a:endParaRPr>
          </a:p>
          <a:p>
            <a:pPr algn="l">
              <a:lnSpc>
                <a:spcPts val="3240"/>
              </a:lnSpc>
            </a:pP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þegar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við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erum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að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selja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vörur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.</a:t>
            </a:r>
          </a:p>
          <a:p>
            <a:pPr algn="l">
              <a:lnSpc>
                <a:spcPts val="3240"/>
              </a:lnSpc>
            </a:pPr>
            <a:endParaRPr lang="en-US" sz="2700" spc="25" dirty="0">
              <a:solidFill>
                <a:srgbClr val="ED9F2A"/>
              </a:solidFill>
              <a:latin typeface="TT Rounds Condensed Bold"/>
              <a:ea typeface="TT Rounds Condensed Bold"/>
              <a:cs typeface="TT Rounds Condensed Bold"/>
            </a:endParaRPr>
          </a:p>
          <a:p>
            <a:pPr>
              <a:lnSpc>
                <a:spcPts val="3240"/>
              </a:lnSpc>
            </a:pP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Þegar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við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kaupum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vörur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fer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þessi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kostnaður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á </a:t>
            </a:r>
            <a:endParaRPr lang="en-US" sz="2700" spc="25" dirty="0">
              <a:solidFill>
                <a:srgbClr val="ED9F2A"/>
              </a:solidFill>
              <a:latin typeface="TT Rounds Condensed Bold"/>
            </a:endParaRPr>
          </a:p>
          <a:p>
            <a:pPr algn="l">
              <a:lnSpc>
                <a:spcPts val="3240"/>
              </a:lnSpc>
            </a:pPr>
            <a:r>
              <a:rPr lang="en-US" sz="2700" spc="25" dirty="0" err="1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vörukaupareikning</a:t>
            </a:r>
            <a:r>
              <a:rPr lang="en-US" sz="2700" spc="25" dirty="0">
                <a:solidFill>
                  <a:srgbClr val="ED9F2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.</a:t>
            </a:r>
            <a:endParaRPr lang="en-US" sz="2700" spc="25" dirty="0">
              <a:solidFill>
                <a:srgbClr val="ED9F2A"/>
              </a:solidFill>
              <a:latin typeface="TT Rounds Condensed Bold"/>
              <a:ea typeface="TT Rounds Condensed Bold"/>
              <a:cs typeface="TT Rounds Condensed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9DE5A-2F05-6C11-A82A-5C322F666F52}"/>
              </a:ext>
            </a:extLst>
          </p:cNvPr>
          <p:cNvSpPr txBox="1"/>
          <p:nvPr/>
        </p:nvSpPr>
        <p:spPr>
          <a:xfrm>
            <a:off x="11007691" y="1153673"/>
            <a:ext cx="69603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spc="25" dirty="0">
                <a:solidFill>
                  <a:schemeClr val="accent6">
                    <a:lumMod val="76000"/>
                  </a:schemeClr>
                </a:solidFill>
                <a:latin typeface="TT Rounds Condensed Bold"/>
                <a:ea typeface="TT Rounds Condensed Bold"/>
                <a:cs typeface="TT Rounds Condensed Bold"/>
              </a:rPr>
              <a:t>FOB – Free on board</a:t>
            </a:r>
          </a:p>
          <a:p>
            <a:pPr>
              <a:lnSpc>
                <a:spcPts val="3240"/>
              </a:lnSpc>
            </a:pPr>
            <a:endParaRPr lang="en-US" sz="2700" spc="25" dirty="0">
              <a:solidFill>
                <a:schemeClr val="accent6">
                  <a:lumMod val="76000"/>
                </a:schemeClr>
              </a:solidFill>
              <a:latin typeface="TT Rounds Condensed Bold"/>
              <a:ea typeface="TT Rounds Condensed Bold"/>
              <a:cs typeface="TT Rounds Condensed Bold"/>
            </a:endParaRPr>
          </a:p>
          <a:p>
            <a:pPr>
              <a:lnSpc>
                <a:spcPts val="3240"/>
              </a:lnSpc>
            </a:pPr>
            <a:r>
              <a:rPr lang="en-US" sz="2700" spc="25" dirty="0">
                <a:solidFill>
                  <a:schemeClr val="accent6">
                    <a:lumMod val="76000"/>
                  </a:schemeClr>
                </a:solidFill>
                <a:latin typeface="TT Rounds Condensed Bold"/>
                <a:ea typeface="TT Rounds Condensed Bold"/>
                <a:cs typeface="TT Rounds Condensed Bold"/>
              </a:rPr>
              <a:t>CIF – Cost, insurance, freight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253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TT Rounds Condensed</vt:lpstr>
      <vt:lpstr>Calibri</vt:lpstr>
      <vt:lpstr>TT Rounds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</dc:title>
  <dc:creator>Katrin Harðardóttir - VMA</dc:creator>
  <cp:lastModifiedBy>Katrin Harðardóttir - VMA</cp:lastModifiedBy>
  <cp:revision>31</cp:revision>
  <dcterms:created xsi:type="dcterms:W3CDTF">2006-08-16T00:00:00Z</dcterms:created>
  <dcterms:modified xsi:type="dcterms:W3CDTF">2025-01-16T10:04:51Z</dcterms:modified>
  <dc:identifier>DAGOSyXzlqs</dc:identifier>
</cp:coreProperties>
</file>