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0080625" cy="7559675"/>
  <p:notesSz cx="7772400" cy="10058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17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64280"/>
            <a:ext cx="5028480" cy="377136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5" name="Google Shape;5;n"/>
          <p:cNvSpPr txBox="1">
            <a:spLocks noGrp="1"/>
          </p:cNvSpPr>
          <p:nvPr>
            <p:ph type="hdr" idx="3"/>
          </p:nvPr>
        </p:nvSpPr>
        <p:spPr>
          <a:xfrm>
            <a:off x="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6" name="Google Shape;6;n"/>
          <p:cNvSpPr txBox="1">
            <a:spLocks noGrp="1"/>
          </p:cNvSpPr>
          <p:nvPr>
            <p:ph type="dt" idx="10"/>
          </p:nvPr>
        </p:nvSpPr>
        <p:spPr>
          <a:xfrm>
            <a:off x="4399200" y="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400" b="0" i="0" u="none" strike="noStrike" cap="none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:notes"/>
          <p:cNvSpPr txBox="1">
            <a:spLocks noGrp="1"/>
          </p:cNvSpPr>
          <p:nvPr>
            <p:ph type="body" idx="1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64280"/>
            <a:ext cx="5028480" cy="377136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4:notes"/>
          <p:cNvSpPr txBox="1">
            <a:spLocks noGrp="1"/>
          </p:cNvSpPr>
          <p:nvPr>
            <p:ph type="body" idx="1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64280"/>
            <a:ext cx="5028480" cy="377136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:notes"/>
          <p:cNvSpPr txBox="1">
            <a:spLocks noGrp="1"/>
          </p:cNvSpPr>
          <p:nvPr>
            <p:ph type="body" idx="1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64280"/>
            <a:ext cx="5028480" cy="377136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64280"/>
            <a:ext cx="5028480" cy="377136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1" name="Google Shape;71;p2:notes"/>
          <p:cNvSpPr txBox="1">
            <a:spLocks noGrp="1"/>
          </p:cNvSpPr>
          <p:nvPr>
            <p:ph type="body" idx="1"/>
          </p:nvPr>
        </p:nvSpPr>
        <p:spPr>
          <a:xfrm>
            <a:off x="777240" y="4777560"/>
            <a:ext cx="6217560" cy="443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latin typeface="Arial"/>
                <a:ea typeface="Arial"/>
                <a:cs typeface="Arial"/>
                <a:sym typeface="Arial"/>
              </a:rPr>
              <a:t>60 þús manns samsvarar fjórðungi þjóðarinnar.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latin typeface="Arial"/>
                <a:ea typeface="Arial"/>
                <a:cs typeface="Arial"/>
                <a:sym typeface="Arial"/>
              </a:rPr>
              <a:t>Ísland sker sig úr hvað varar fjölda slysa á heimilum. 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latin typeface="Arial"/>
                <a:ea typeface="Arial"/>
                <a:cs typeface="Arial"/>
                <a:sym typeface="Arial"/>
              </a:rPr>
              <a:t>Kostnaður vegna umferðarslysa er talinn vera 14-18. milljarðar króna á ári. Það er þá bæði læknis, og sjúkrakosnaður en mest er þó eigna, tekju og slysabætur stærstu liðirnir.  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0" strike="noStrike">
                <a:latin typeface="Arial"/>
                <a:ea typeface="Arial"/>
                <a:cs typeface="Arial"/>
                <a:sym typeface="Arial"/>
              </a:rPr>
              <a:t>Svo er þetta vissulega glötuð æviár, örkuml og þjáningar sem þetta veldur.  </a:t>
            </a:r>
            <a:endParaRPr sz="2000" b="0" strike="noStrik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70386d178a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64280"/>
            <a:ext cx="5028600" cy="3771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70386d178a_0_1:notes"/>
          <p:cNvSpPr txBox="1">
            <a:spLocks noGrp="1"/>
          </p:cNvSpPr>
          <p:nvPr>
            <p:ph type="body" idx="1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g70386d178a_0_1:notes"/>
          <p:cNvSpPr txBox="1">
            <a:spLocks noGrp="1"/>
          </p:cNvSpPr>
          <p:nvPr>
            <p:ph type="sldNum" idx="12"/>
          </p:nvPr>
        </p:nvSpPr>
        <p:spPr>
          <a:xfrm>
            <a:off x="4399200" y="9555480"/>
            <a:ext cx="3372900" cy="502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3:notes"/>
          <p:cNvSpPr txBox="1">
            <a:spLocks noGrp="1"/>
          </p:cNvSpPr>
          <p:nvPr>
            <p:ph type="body" idx="1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64280"/>
            <a:ext cx="5028480" cy="377136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70386d178a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64280"/>
            <a:ext cx="5028600" cy="3771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70386d178a_0_8:notes"/>
          <p:cNvSpPr txBox="1">
            <a:spLocks noGrp="1"/>
          </p:cNvSpPr>
          <p:nvPr>
            <p:ph type="body" idx="1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g70386d178a_0_8:notes"/>
          <p:cNvSpPr txBox="1">
            <a:spLocks noGrp="1"/>
          </p:cNvSpPr>
          <p:nvPr>
            <p:ph type="sldNum" idx="12"/>
          </p:nvPr>
        </p:nvSpPr>
        <p:spPr>
          <a:xfrm>
            <a:off x="4399200" y="9555480"/>
            <a:ext cx="3372900" cy="502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70386d178a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64280"/>
            <a:ext cx="5028600" cy="3771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70386d178a_0_16:notes"/>
          <p:cNvSpPr txBox="1">
            <a:spLocks noGrp="1"/>
          </p:cNvSpPr>
          <p:nvPr>
            <p:ph type="body" idx="1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g70386d178a_0_16:notes"/>
          <p:cNvSpPr txBox="1">
            <a:spLocks noGrp="1"/>
          </p:cNvSpPr>
          <p:nvPr>
            <p:ph type="sldNum" idx="12"/>
          </p:nvPr>
        </p:nvSpPr>
        <p:spPr>
          <a:xfrm>
            <a:off x="4399200" y="9555480"/>
            <a:ext cx="3372900" cy="502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70386d178a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64280"/>
            <a:ext cx="5028600" cy="3771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70386d178a_0_24:notes"/>
          <p:cNvSpPr txBox="1">
            <a:spLocks noGrp="1"/>
          </p:cNvSpPr>
          <p:nvPr>
            <p:ph type="body" idx="1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g70386d178a_0_24:notes"/>
          <p:cNvSpPr txBox="1">
            <a:spLocks noGrp="1"/>
          </p:cNvSpPr>
          <p:nvPr>
            <p:ph type="sldNum" idx="12"/>
          </p:nvPr>
        </p:nvSpPr>
        <p:spPr>
          <a:xfrm>
            <a:off x="4399200" y="9555480"/>
            <a:ext cx="3372900" cy="502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70386d178a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63588"/>
            <a:ext cx="5029200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70386d178a_0_39:notes"/>
          <p:cNvSpPr txBox="1">
            <a:spLocks noGrp="1"/>
          </p:cNvSpPr>
          <p:nvPr>
            <p:ph type="body" idx="1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g70386d178a_0_39:notes"/>
          <p:cNvSpPr txBox="1">
            <a:spLocks noGrp="1"/>
          </p:cNvSpPr>
          <p:nvPr>
            <p:ph type="sldNum" idx="12"/>
          </p:nvPr>
        </p:nvSpPr>
        <p:spPr>
          <a:xfrm>
            <a:off x="4399200" y="9555480"/>
            <a:ext cx="3372900" cy="502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70386d178a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763588"/>
            <a:ext cx="5029200" cy="37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70386d178a_0_32:notes"/>
          <p:cNvSpPr txBox="1">
            <a:spLocks noGrp="1"/>
          </p:cNvSpPr>
          <p:nvPr>
            <p:ph type="body" idx="1"/>
          </p:nvPr>
        </p:nvSpPr>
        <p:spPr>
          <a:xfrm>
            <a:off x="777240" y="4777560"/>
            <a:ext cx="6217500" cy="4525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g70386d178a_0_32:notes"/>
          <p:cNvSpPr txBox="1">
            <a:spLocks noGrp="1"/>
          </p:cNvSpPr>
          <p:nvPr>
            <p:ph type="sldNum" idx="12"/>
          </p:nvPr>
        </p:nvSpPr>
        <p:spPr>
          <a:xfrm>
            <a:off x="4399200" y="9555480"/>
            <a:ext cx="3372900" cy="5025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2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body" idx="1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body" idx="2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3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body" idx="4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1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body" idx="2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body" idx="3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4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body" idx="5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body" idx="6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subTitle" idx="1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8"/>
          <p:cNvSpPr txBox="1"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1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body" idx="2"/>
          </p:nvPr>
        </p:nvSpPr>
        <p:spPr>
          <a:xfrm>
            <a:off x="5152680" y="1769040"/>
            <a:ext cx="4426920" cy="43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body" idx="3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 txBox="1"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body" idx="1"/>
          </p:nvPr>
        </p:nvSpPr>
        <p:spPr>
          <a:xfrm>
            <a:off x="504000" y="1769040"/>
            <a:ext cx="4426920" cy="43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2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3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504000" y="1769040"/>
            <a:ext cx="9071640" cy="43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buNone/>
              <a:defRPr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buNone/>
              <a:defRPr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buNone/>
              <a:defRPr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buNone/>
              <a:defRPr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buNone/>
              <a:defRPr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buNone/>
              <a:defRPr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buNone/>
              <a:defRPr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buNone/>
              <a:defRPr sz="1400" b="0" i="0" u="none" strike="noStrike" cap="none"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LDc4xzK9esA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youtube.com/watch?v=dW0XXxRBecQ" TargetMode="External"/><Relationship Id="rId4" Type="http://schemas.openxmlformats.org/officeDocument/2006/relationships/hyperlink" Target="http://www.youtube.com/watch?v=e63EY3-VH04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USWXYCgW1K0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youtube.com/watch?v=gCBY63XPDhI" TargetMode="External"/><Relationship Id="rId4" Type="http://schemas.openxmlformats.org/officeDocument/2006/relationships/hyperlink" Target="http://www.youtube.com/watch?v=0GKGYXizEus&amp;feature=related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ndlaeknir.is/tolfraedi-og-rannsoknir/tolfraedi/heilsa-og-lidan/sly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island.is/ahaettumat-a-vinnustodum/gerd-ahaettumats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ilsuvera.is/efnisflokkar/fyrirbyggjandi/slysavarnir-barna/slysavarnargatlisti-heimilisins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lthingi.is/altext/pdf/150/fylgiskjol/s0599-f_III.pdf" TargetMode="External"/><Relationship Id="rId4" Type="http://schemas.openxmlformats.org/officeDocument/2006/relationships/hyperlink" Target="https://island.is/umferdaroeryggisaaetlu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/>
          <p:nvPr/>
        </p:nvSpPr>
        <p:spPr>
          <a:xfrm>
            <a:off x="504000" y="346320"/>
            <a:ext cx="9071640" cy="117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4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14"/>
          <p:cNvSpPr txBox="1"/>
          <p:nvPr/>
        </p:nvSpPr>
        <p:spPr>
          <a:xfrm>
            <a:off x="504000" y="1814040"/>
            <a:ext cx="9071640" cy="489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i="0" u="none" strike="noStrike" cap="none">
                <a:latin typeface="Arial"/>
                <a:ea typeface="Arial"/>
                <a:cs typeface="Arial"/>
                <a:sym typeface="Arial"/>
              </a:rPr>
              <a:t>Kafli 7- </a:t>
            </a:r>
            <a:r>
              <a:rPr lang="en-US" sz="3200"/>
              <a:t>Heilbrigðisfræði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0" i="0" u="none" strike="noStrike" cap="none">
                <a:latin typeface="Arial"/>
                <a:ea typeface="Arial"/>
                <a:cs typeface="Arial"/>
                <a:sym typeface="Arial"/>
              </a:rPr>
              <a:t>Slysavarnir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/>
              <a:t>Tölulegar upplýsingar og myndbönd</a:t>
            </a:r>
            <a:endParaRPr sz="1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3"/>
          <p:cNvSpPr txBox="1"/>
          <p:nvPr/>
        </p:nvSpPr>
        <p:spPr>
          <a:xfrm>
            <a:off x="504000" y="346320"/>
            <a:ext cx="9071640" cy="117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latin typeface="Arial"/>
                <a:ea typeface="Arial"/>
                <a:cs typeface="Arial"/>
                <a:sym typeface="Arial"/>
              </a:rPr>
              <a:t>Slys</a:t>
            </a:r>
            <a:endParaRPr sz="44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23"/>
          <p:cNvSpPr txBox="1"/>
          <p:nvPr/>
        </p:nvSpPr>
        <p:spPr>
          <a:xfrm>
            <a:off x="504000" y="1769040"/>
            <a:ext cx="9071640" cy="500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32000" marR="0" lvl="0" indent="-324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lang="en-US" sz="3200" b="0" i="0" u="none" strike="noStrike" cap="none">
                <a:latin typeface="Arial"/>
                <a:ea typeface="Arial"/>
                <a:cs typeface="Arial"/>
                <a:sym typeface="Arial"/>
              </a:rPr>
              <a:t>Slys: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32000" marR="0" lvl="0" indent="-324000" algn="l" rtl="0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lang="en-US" sz="32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http://www.youtube.com/watch?v=LDc4xzK9esA</a:t>
            </a:r>
            <a:r>
              <a:rPr lang="en-US" sz="3200" b="0" i="0" u="none" strike="noStrike" cap="none">
                <a:latin typeface="Arial"/>
                <a:ea typeface="Arial"/>
                <a:cs typeface="Arial"/>
                <a:sym typeface="Arial"/>
              </a:rPr>
              <a:t> 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32000" marR="0" lvl="0" indent="-324000" algn="l" rtl="0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lang="en-US" sz="3200" b="0" i="0" u="none" strike="noStrike" cap="none">
                <a:latin typeface="Arial"/>
                <a:ea typeface="Arial"/>
                <a:cs typeface="Arial"/>
                <a:sym typeface="Arial"/>
              </a:rPr>
              <a:t>Íþróttaslys: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32000" marR="0" lvl="0" indent="-324000" algn="l" rtl="0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lang="en-US" sz="32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http://www.youtube.com/watch?v=e63EY3-VH04</a:t>
            </a:r>
            <a:r>
              <a:rPr lang="en-US" sz="3200" b="0" i="0" u="none" strike="noStrike" cap="none">
                <a:latin typeface="Arial"/>
                <a:ea typeface="Arial"/>
                <a:cs typeface="Arial"/>
                <a:sym typeface="Arial"/>
              </a:rPr>
              <a:t> 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32000" marR="0" lvl="0" indent="-324000" algn="l" rtl="0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lang="en-US" sz="3200" b="0" i="0" u="none" strike="noStrike" cap="none">
                <a:latin typeface="Arial"/>
                <a:ea typeface="Arial"/>
                <a:cs typeface="Arial"/>
                <a:sym typeface="Arial"/>
              </a:rPr>
              <a:t>Slys heima: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32000" marR="0" lvl="0" indent="-324000" algn="l" rtl="0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lang="en-US" sz="32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http://www.youtube.com/watch?v=dW0XXxRBecQ</a:t>
            </a:r>
            <a:r>
              <a:rPr lang="en-US" sz="3200" b="0" i="0" u="none" strike="noStrike" cap="none">
                <a:latin typeface="Arial"/>
                <a:ea typeface="Arial"/>
                <a:cs typeface="Arial"/>
                <a:sym typeface="Arial"/>
              </a:rPr>
              <a:t> 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4"/>
          <p:cNvSpPr txBox="1"/>
          <p:nvPr/>
        </p:nvSpPr>
        <p:spPr>
          <a:xfrm>
            <a:off x="504000" y="346320"/>
            <a:ext cx="9071640" cy="117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latin typeface="Arial"/>
                <a:ea typeface="Arial"/>
                <a:cs typeface="Arial"/>
                <a:sym typeface="Arial"/>
              </a:rPr>
              <a:t>Slysavarnir</a:t>
            </a:r>
            <a:endParaRPr sz="44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4"/>
          <p:cNvSpPr txBox="1"/>
          <p:nvPr/>
        </p:nvSpPr>
        <p:spPr>
          <a:xfrm>
            <a:off x="504000" y="1769040"/>
            <a:ext cx="9071640" cy="500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32000" marR="0" lvl="0" indent="-324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lang="en-US" sz="3200" b="0" i="0" u="none" strike="noStrike" cap="none">
                <a:latin typeface="Arial"/>
                <a:ea typeface="Arial"/>
                <a:cs typeface="Arial"/>
                <a:sym typeface="Arial"/>
              </a:rPr>
              <a:t>Drukknun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32000" marR="0" lvl="0" indent="-324000" algn="l" rtl="0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lang="en-US" sz="32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http://www.youtube.com/watch?v=USWXYCgW1K0</a:t>
            </a:r>
            <a:r>
              <a:rPr lang="en-US" sz="3200" b="0" i="0" u="none" strike="noStrike" cap="none">
                <a:latin typeface="Arial"/>
                <a:ea typeface="Arial"/>
                <a:cs typeface="Arial"/>
                <a:sym typeface="Arial"/>
              </a:rPr>
              <a:t> 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32000" marR="0" lvl="0" indent="-324000" algn="l" rtl="0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lang="en-US" sz="3200" b="0" i="0" u="none" strike="noStrike" cap="none">
                <a:latin typeface="Arial"/>
                <a:ea typeface="Arial"/>
                <a:cs typeface="Arial"/>
                <a:sym typeface="Arial"/>
              </a:rPr>
              <a:t>Köfnun: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32000" marR="0" lvl="0" indent="-324000" algn="l" rtl="0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lang="en-US" sz="32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http://www.youtube.com/watch?v=0GKGYXizEus&amp;feature=related</a:t>
            </a:r>
            <a:r>
              <a:rPr lang="en-US" sz="3200" b="0" i="0" u="none" strike="noStrike" cap="none">
                <a:latin typeface="Arial"/>
                <a:ea typeface="Arial"/>
                <a:cs typeface="Arial"/>
                <a:sym typeface="Arial"/>
              </a:rPr>
              <a:t> 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32000" marR="0" lvl="0" indent="-324000" algn="l" rtl="0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lang="en-US" sz="3200" b="0" i="0" u="none" strike="noStrike" cap="none">
                <a:latin typeface="Arial"/>
                <a:ea typeface="Arial"/>
                <a:cs typeface="Arial"/>
                <a:sym typeface="Arial"/>
              </a:rPr>
              <a:t>Fall: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32000" marR="0" lvl="0" indent="-324000" algn="l" rtl="0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lang="en-US" sz="32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5"/>
              </a:rPr>
              <a:t>http://www.youtube.com/watch?v=gCBY63XPDhI</a:t>
            </a:r>
            <a:r>
              <a:rPr lang="en-US" sz="3200" b="0" i="0" u="none" strike="noStrike" cap="none">
                <a:latin typeface="Arial"/>
                <a:ea typeface="Arial"/>
                <a:cs typeface="Arial"/>
                <a:sym typeface="Arial"/>
              </a:rPr>
              <a:t> 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/>
        </p:nvSpPr>
        <p:spPr>
          <a:xfrm>
            <a:off x="504000" y="301320"/>
            <a:ext cx="9071640" cy="1262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latin typeface="Arial"/>
                <a:ea typeface="Arial"/>
                <a:cs typeface="Arial"/>
                <a:sym typeface="Arial"/>
              </a:rPr>
              <a:t>Tölulegar upplýsingar</a:t>
            </a:r>
            <a:endParaRPr sz="44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504000" y="1769040"/>
            <a:ext cx="9071640" cy="489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32000" marR="0" lvl="0" indent="-324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lang="en-US" sz="3200" b="0" i="0" u="none" strike="noStrike" cap="none">
                <a:latin typeface="Arial"/>
                <a:ea typeface="Arial"/>
                <a:cs typeface="Arial"/>
                <a:sym typeface="Arial"/>
              </a:rPr>
              <a:t>Árlega verða um 60.000 slys á Íslandi.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32000" marR="0" lvl="0" indent="-232559" algn="l" rtl="0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None/>
            </a:pP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32000" marR="0" lvl="0" indent="-324000" algn="l" rtl="0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lang="en-US" sz="3200" b="0" i="0" u="none" strike="noStrike" cap="none">
                <a:latin typeface="Arial"/>
                <a:ea typeface="Arial"/>
                <a:cs typeface="Arial"/>
                <a:sym typeface="Arial"/>
              </a:rPr>
              <a:t>Um 30.000 þeirra sem slasast þurfa á eftirmeðferð að halda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32000" marR="0" lvl="0" indent="-232559" algn="l" rtl="0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None/>
            </a:pP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31999" marR="0" lvl="0" indent="-323999" algn="l" rtl="0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lang="en-US" sz="3200" b="0" i="0" u="none" strike="noStrike" cap="none">
                <a:latin typeface="Arial"/>
                <a:ea typeface="Arial"/>
                <a:cs typeface="Arial"/>
                <a:sym typeface="Arial"/>
              </a:rPr>
              <a:t>Algengari hjá kk en kvk.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spcBef>
                <a:spcPts val="1417"/>
              </a:spcBef>
              <a:spcAft>
                <a:spcPts val="0"/>
              </a:spcAft>
              <a:buNone/>
            </a:pPr>
            <a:endParaRPr sz="320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https://www.landlaeknir.is/tolfraedi-og-rannsoknir/tolfraedi/heilsa-og-lidan/slys/</a:t>
            </a:r>
            <a:endParaRPr/>
          </a:p>
          <a:p>
            <a:pPr marL="432000" marR="0" lvl="0" indent="-232559" algn="l" rtl="0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None/>
            </a:pP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>
            <a:spLocks noGrp="1"/>
          </p:cNvSpPr>
          <p:nvPr>
            <p:ph type="title"/>
          </p:nvPr>
        </p:nvSpPr>
        <p:spPr>
          <a:xfrm>
            <a:off x="504000" y="301320"/>
            <a:ext cx="9071700" cy="1262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Slys eftir tegund 2006-2018</a:t>
            </a:r>
            <a:endParaRPr sz="3000"/>
          </a:p>
        </p:txBody>
      </p:sp>
      <p:sp>
        <p:nvSpPr>
          <p:cNvPr id="81" name="Google Shape;81;p16"/>
          <p:cNvSpPr txBox="1">
            <a:spLocks noGrp="1"/>
          </p:cNvSpPr>
          <p:nvPr>
            <p:ph type="subTitle" idx="1"/>
          </p:nvPr>
        </p:nvSpPr>
        <p:spPr>
          <a:xfrm>
            <a:off x="504000" y="1769040"/>
            <a:ext cx="9071700" cy="4384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2" name="Google Shape;8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91600" y="1816863"/>
            <a:ext cx="7381875" cy="4457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/>
          <p:nvPr/>
        </p:nvSpPr>
        <p:spPr>
          <a:xfrm>
            <a:off x="504000" y="346320"/>
            <a:ext cx="9071640" cy="117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/>
              <a:t>Slys - tíðni</a:t>
            </a:r>
            <a:endParaRPr sz="44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7"/>
          <p:cNvSpPr txBox="1"/>
          <p:nvPr/>
        </p:nvSpPr>
        <p:spPr>
          <a:xfrm>
            <a:off x="504000" y="1769040"/>
            <a:ext cx="9071640" cy="4899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431999" marR="0" lvl="0" indent="-323999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Char char="●"/>
            </a:pPr>
            <a:r>
              <a:rPr lang="en-US" sz="3200" b="0" i="0" u="none" strike="noStrike" cap="none">
                <a:latin typeface="Arial"/>
                <a:ea typeface="Arial"/>
                <a:cs typeface="Arial"/>
                <a:sym typeface="Arial"/>
              </a:rPr>
              <a:t>Algengustu slysin eru fallslys og höggslys, mest hjá börnum, strákar meira en stelpur.</a:t>
            </a: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/>
          </a:p>
          <a:p>
            <a:pPr marL="431999" marR="0" lvl="0" indent="-435759" algn="l" rtl="0"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en-US" sz="3200"/>
              <a:t>Heima og frítímaslys eru algengust </a:t>
            </a:r>
            <a:r>
              <a:rPr lang="en-US" sz="1800"/>
              <a:t>(11.855 árið 2018) </a:t>
            </a:r>
            <a:endParaRPr sz="1800"/>
          </a:p>
          <a:p>
            <a:pPr marL="431999" marR="0" lvl="0" indent="-435759" algn="l" rtl="0"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en-US" sz="3200"/>
              <a:t>Önnur slys eru næst algengust </a:t>
            </a:r>
            <a:r>
              <a:rPr lang="en-US" sz="2400"/>
              <a:t>(tæp 7 þús árið 2018)</a:t>
            </a:r>
            <a:endParaRPr sz="2400"/>
          </a:p>
          <a:p>
            <a:pPr marL="431999" marR="0" lvl="0" indent="-435759" algn="l" rtl="0"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en-US" sz="3200"/>
              <a:t>Umferðaslys eru 3. algengustu </a:t>
            </a:r>
            <a:r>
              <a:rPr lang="en-US" sz="2400"/>
              <a:t>(tæp 4.600 árið 2018)</a:t>
            </a:r>
            <a:endParaRPr sz="2400"/>
          </a:p>
          <a:p>
            <a:pPr marL="431999" marR="0" lvl="0" indent="-435759" algn="l" rtl="0"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en-US" sz="3600"/>
              <a:t>Vinnuslys eru í 4. sæti</a:t>
            </a:r>
            <a:r>
              <a:rPr lang="en-US" sz="2400"/>
              <a:t> (tæp 4600 árið 2018) </a:t>
            </a:r>
            <a:endParaRPr sz="2400"/>
          </a:p>
          <a:p>
            <a:pPr marL="431999" marR="0" lvl="0" indent="-435759" algn="l" rtl="0"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en-US" sz="3600"/>
              <a:t>Íþróttaslys í 5. sæti</a:t>
            </a:r>
            <a:r>
              <a:rPr lang="en-US" sz="2400"/>
              <a:t> (3162 áriða 2018)</a:t>
            </a:r>
            <a:endParaRPr sz="2400"/>
          </a:p>
          <a:p>
            <a:pPr marL="432000" marR="0" lvl="0" indent="-435759" algn="l" rtl="0"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en-US" sz="3600"/>
              <a:t>Skólaslys reka svo lestina</a:t>
            </a:r>
            <a:r>
              <a:rPr lang="en-US" sz="2400"/>
              <a:t> ( 1607 árið 2018) </a:t>
            </a:r>
            <a:endParaRPr sz="2400"/>
          </a:p>
          <a:p>
            <a:pPr marL="432000" marR="0" lvl="0" indent="-232559" algn="l" rtl="0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None/>
            </a:pPr>
            <a:endParaRPr sz="24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432000" marR="0" lvl="0" indent="-232559" algn="l" rtl="0">
              <a:spcBef>
                <a:spcPts val="1417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Noto Sans Symbols"/>
              <a:buNone/>
            </a:pPr>
            <a:endParaRPr sz="32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8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8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8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>
            <a:spLocks noGrp="1"/>
          </p:cNvSpPr>
          <p:nvPr>
            <p:ph type="title"/>
          </p:nvPr>
        </p:nvSpPr>
        <p:spPr>
          <a:xfrm>
            <a:off x="504000" y="301320"/>
            <a:ext cx="9071700" cy="1262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/>
              <a:t>UMFERÐASLYS</a:t>
            </a:r>
            <a:endParaRPr sz="4800"/>
          </a:p>
        </p:txBody>
      </p:sp>
      <p:sp>
        <p:nvSpPr>
          <p:cNvPr id="95" name="Google Shape;95;p18"/>
          <p:cNvSpPr txBox="1">
            <a:spLocks noGrp="1"/>
          </p:cNvSpPr>
          <p:nvPr>
            <p:ph type="body" idx="1"/>
          </p:nvPr>
        </p:nvSpPr>
        <p:spPr>
          <a:xfrm>
            <a:off x="504000" y="1769040"/>
            <a:ext cx="9071700" cy="438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250">
              <a:solidFill>
                <a:srgbClr val="303030"/>
              </a:solidFill>
              <a:highlight>
                <a:srgbClr val="FBF9F2"/>
              </a:highlight>
              <a:latin typeface="Georgia"/>
              <a:ea typeface="Georgia"/>
              <a:cs typeface="Georgia"/>
              <a:sym typeface="Georgia"/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Char char="●"/>
            </a:pPr>
            <a:r>
              <a:rPr lang="en-US" sz="2500">
                <a:solidFill>
                  <a:srgbClr val="303030"/>
                </a:solidFill>
              </a:rPr>
              <a:t>Markviss skráning umferðarslysa hófst hér á landi árið 1966</a:t>
            </a:r>
            <a:endParaRPr sz="2500">
              <a:solidFill>
                <a:srgbClr val="303030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>
              <a:solidFill>
                <a:srgbClr val="303030"/>
              </a:solidFill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2500"/>
              <a:buChar char="●"/>
            </a:pPr>
            <a:r>
              <a:rPr lang="en-US" sz="2500">
                <a:solidFill>
                  <a:srgbClr val="303030"/>
                </a:solidFill>
              </a:rPr>
              <a:t>Banaslys í umferð eru skilgreind þannig að látist einstaklingur af völdum áverka sem hann hlýtur í umferðarslysi innan 30 daga frá því að slysið á sér stað telst hann hafa látist í umferðarslysi.</a:t>
            </a:r>
            <a:endParaRPr sz="2500">
              <a:solidFill>
                <a:srgbClr val="303030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>
              <a:solidFill>
                <a:srgbClr val="303030"/>
              </a:solidFill>
            </a:endParaRPr>
          </a:p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2500"/>
              <a:buChar char="●"/>
            </a:pPr>
            <a:r>
              <a:rPr lang="en-US" sz="2500">
                <a:solidFill>
                  <a:srgbClr val="303030"/>
                </a:solidFill>
              </a:rPr>
              <a:t>Flest slys og óhöpp í umferðinni verða á virkum dögum á milli kl. 16 og 17.</a:t>
            </a:r>
            <a:endParaRPr sz="2500">
              <a:solidFill>
                <a:srgbClr val="30303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9"/>
          <p:cNvSpPr txBox="1">
            <a:spLocks noGrp="1"/>
          </p:cNvSpPr>
          <p:nvPr>
            <p:ph type="title"/>
          </p:nvPr>
        </p:nvSpPr>
        <p:spPr>
          <a:xfrm>
            <a:off x="504000" y="301320"/>
            <a:ext cx="9071700" cy="1262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FJÖLDI BÍLSLYSA ÁRIÐ 2019</a:t>
            </a:r>
            <a:endParaRPr/>
          </a:p>
        </p:txBody>
      </p:sp>
      <p:sp>
        <p:nvSpPr>
          <p:cNvPr id="102" name="Google Shape;102;p19"/>
          <p:cNvSpPr txBox="1">
            <a:spLocks noGrp="1"/>
          </p:cNvSpPr>
          <p:nvPr>
            <p:ph type="body" idx="1"/>
          </p:nvPr>
        </p:nvSpPr>
        <p:spPr>
          <a:xfrm>
            <a:off x="504000" y="1769052"/>
            <a:ext cx="9071700" cy="52683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81950" y="1815550"/>
            <a:ext cx="5769850" cy="5221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0"/>
          <p:cNvSpPr txBox="1">
            <a:spLocks noGrp="1"/>
          </p:cNvSpPr>
          <p:nvPr>
            <p:ph type="title"/>
          </p:nvPr>
        </p:nvSpPr>
        <p:spPr>
          <a:xfrm>
            <a:off x="504000" y="301320"/>
            <a:ext cx="9071700" cy="1262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400" b="1">
                <a:solidFill>
                  <a:srgbClr val="303030"/>
                </a:solidFill>
              </a:rPr>
              <a:t>Markmið stjórnvalda á Íslandi í umferðaröryggismálum </a:t>
            </a:r>
            <a:endParaRPr sz="2400" b="1">
              <a:solidFill>
                <a:srgbClr val="30303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20"/>
          <p:cNvSpPr txBox="1">
            <a:spLocks noGrp="1"/>
          </p:cNvSpPr>
          <p:nvPr>
            <p:ph type="body" idx="1"/>
          </p:nvPr>
        </p:nvSpPr>
        <p:spPr>
          <a:xfrm>
            <a:off x="504000" y="1769040"/>
            <a:ext cx="9071700" cy="438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3000"/>
              <a:buFont typeface="Arial"/>
              <a:buChar char="●"/>
            </a:pPr>
            <a:r>
              <a:rPr lang="en-US" sz="3000">
                <a:solidFill>
                  <a:srgbClr val="303030"/>
                </a:solidFill>
              </a:rPr>
              <a:t>Að fjöldi látinna í umferðinni á hverja 100 þúsund íbúa verði ekki meiri en það sem lægst gerist hjá öðrum þjóðum, fyrir árið 2033</a:t>
            </a:r>
            <a:endParaRPr sz="3000">
              <a:solidFill>
                <a:srgbClr val="303030"/>
              </a:solidFill>
            </a:endParaRPr>
          </a:p>
          <a:p>
            <a:pPr marL="45720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3000"/>
              <a:buFont typeface="Arial"/>
              <a:buChar char="●"/>
            </a:pPr>
            <a:r>
              <a:rPr lang="en-US" sz="3000">
                <a:solidFill>
                  <a:srgbClr val="303030"/>
                </a:solidFill>
              </a:rPr>
              <a:t>Að fjöldi látinna og alvarlegra slasaðra í umferðinni lækki að jafnaði um 5% á ári til ársins 2033</a:t>
            </a:r>
            <a:endParaRPr sz="3000">
              <a:solidFill>
                <a:srgbClr val="303030"/>
              </a:solidFill>
            </a:endParaRPr>
          </a:p>
          <a:p>
            <a:pPr marL="457200" lvl="0" indent="-4191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03030"/>
              </a:buClr>
              <a:buSzPts val="3000"/>
              <a:buFont typeface="Arial"/>
              <a:buChar char="●"/>
            </a:pPr>
            <a:r>
              <a:rPr lang="en-US" sz="3000">
                <a:solidFill>
                  <a:srgbClr val="303030"/>
                </a:solidFill>
              </a:rPr>
              <a:t>Grunngildi fyrir seinna markmiðið er meðaltal áranna 2013-2017</a:t>
            </a:r>
            <a:endParaRPr sz="3000">
              <a:solidFill>
                <a:srgbClr val="303030"/>
              </a:solidFill>
            </a:endParaRPr>
          </a:p>
          <a:p>
            <a:pPr marL="0" lvl="0" indent="0" algn="l" rtl="0">
              <a:spcBef>
                <a:spcPts val="2400"/>
              </a:spcBef>
              <a:spcAft>
                <a:spcPts val="0"/>
              </a:spcAft>
              <a:buNone/>
            </a:pPr>
            <a:endParaRPr sz="24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1"/>
          <p:cNvSpPr txBox="1">
            <a:spLocks noGrp="1"/>
          </p:cNvSpPr>
          <p:nvPr>
            <p:ph type="title"/>
          </p:nvPr>
        </p:nvSpPr>
        <p:spPr>
          <a:xfrm>
            <a:off x="504000" y="301320"/>
            <a:ext cx="9071700" cy="1262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/>
              <a:t>ÁHÆTTUMAT HJÁ VINNUEFTIRLITINU</a:t>
            </a:r>
            <a:endParaRPr sz="3000" b="1"/>
          </a:p>
        </p:txBody>
      </p:sp>
      <p:sp>
        <p:nvSpPr>
          <p:cNvPr id="117" name="Google Shape;117;p21"/>
          <p:cNvSpPr txBox="1">
            <a:spLocks noGrp="1"/>
          </p:cNvSpPr>
          <p:nvPr>
            <p:ph type="body" idx="1"/>
          </p:nvPr>
        </p:nvSpPr>
        <p:spPr>
          <a:xfrm>
            <a:off x="504000" y="1769052"/>
            <a:ext cx="9071700" cy="5291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412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74747"/>
              </a:buClr>
              <a:buSzPts val="2900"/>
              <a:buChar char="●"/>
            </a:pP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Efni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og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notkun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hættulegra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efna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 á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vinnustað</a:t>
            </a:r>
            <a:endParaRPr sz="2900" dirty="0">
              <a:solidFill>
                <a:srgbClr val="474747"/>
              </a:solidFill>
              <a:highlight>
                <a:srgbClr val="FFFFFF"/>
              </a:highlight>
            </a:endParaRPr>
          </a:p>
          <a:p>
            <a:pPr marL="457200" lvl="0" indent="-412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74747"/>
              </a:buClr>
              <a:buSzPts val="2900"/>
              <a:buChar char="●"/>
            </a:pP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Félagslegir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og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andlegir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vinnuverndarþættir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 (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samskipti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,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upplýsingaflæði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,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tímaþröng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,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einelti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o.s.frv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.)</a:t>
            </a:r>
            <a:endParaRPr sz="2900" dirty="0">
              <a:solidFill>
                <a:srgbClr val="474747"/>
              </a:solidFill>
              <a:highlight>
                <a:srgbClr val="FFFFFF"/>
              </a:highlight>
            </a:endParaRPr>
          </a:p>
          <a:p>
            <a:pPr marL="457200" lvl="0" indent="-412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74747"/>
              </a:buClr>
              <a:buSzPts val="2900"/>
              <a:buChar char="●"/>
            </a:pP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Álag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 á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hreyfi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-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og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stoðkerfi</a:t>
            </a:r>
            <a:endParaRPr sz="2900" dirty="0">
              <a:solidFill>
                <a:srgbClr val="474747"/>
              </a:solidFill>
              <a:highlight>
                <a:srgbClr val="FFFFFF"/>
              </a:highlight>
            </a:endParaRPr>
          </a:p>
          <a:p>
            <a:pPr marL="457200" lvl="0" indent="-412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74747"/>
              </a:buClr>
              <a:buSzPts val="2900"/>
              <a:buChar char="●"/>
            </a:pP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Umhverfisþættir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 (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hávaði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,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lýsing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og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birtuskilyrði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,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hiti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,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kuldi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,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titringur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,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dragsúgur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,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smitleiðir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o.fl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.)</a:t>
            </a:r>
            <a:endParaRPr sz="2900" dirty="0">
              <a:solidFill>
                <a:srgbClr val="474747"/>
              </a:solidFill>
              <a:highlight>
                <a:srgbClr val="FFFFFF"/>
              </a:highlight>
            </a:endParaRPr>
          </a:p>
          <a:p>
            <a:pPr marL="457200" lvl="0" indent="-4127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74747"/>
              </a:buClr>
              <a:buSzPts val="2900"/>
              <a:buChar char="●"/>
            </a:pP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Vélar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og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 </a:t>
            </a: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tæki</a:t>
            </a:r>
            <a:endParaRPr sz="2900" dirty="0">
              <a:solidFill>
                <a:srgbClr val="474747"/>
              </a:solidFill>
              <a:highlight>
                <a:srgbClr val="FFFFFF"/>
              </a:highlight>
            </a:endParaRP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74747"/>
              </a:buClr>
              <a:buSzPts val="2400"/>
              <a:buChar char="●"/>
            </a:pPr>
            <a:r>
              <a:rPr lang="en-US" sz="2900" dirty="0" err="1">
                <a:solidFill>
                  <a:srgbClr val="474747"/>
                </a:solidFill>
                <a:highlight>
                  <a:srgbClr val="FFFFFF"/>
                </a:highlight>
              </a:rPr>
              <a:t>Vinnuumhverfisvísar</a:t>
            </a:r>
            <a:r>
              <a:rPr lang="en-US" sz="2900" dirty="0">
                <a:solidFill>
                  <a:srgbClr val="474747"/>
                </a:solidFill>
                <a:highlight>
                  <a:srgbClr val="FFFFFF"/>
                </a:highlight>
              </a:rPr>
              <a:t>:</a:t>
            </a:r>
          </a:p>
          <a:p>
            <a:pPr marL="457200" lvl="0" indent="-381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74747"/>
              </a:buClr>
              <a:buSzPts val="2400"/>
              <a:buChar char="●"/>
            </a:pPr>
            <a:r>
              <a:rPr lang="en-US" dirty="0">
                <a:solidFill>
                  <a:srgbClr val="474747"/>
                </a:solidFill>
                <a:highlight>
                  <a:srgbClr val="FFFFFF"/>
                </a:highlight>
                <a:hlinkClick r:id="rId3"/>
              </a:rPr>
              <a:t>https://island.is/ahaettumat-a-vinnustodum/gerd-ahaettumats</a:t>
            </a:r>
            <a:r>
              <a:rPr lang="en-US" dirty="0">
                <a:solidFill>
                  <a:srgbClr val="474747"/>
                </a:solidFill>
                <a:highlight>
                  <a:srgbClr val="FFFFFF"/>
                </a:highlight>
              </a:rPr>
              <a:t> </a:t>
            </a:r>
            <a:endParaRPr dirty="0">
              <a:solidFill>
                <a:srgbClr val="474747"/>
              </a:solidFill>
              <a:highlight>
                <a:srgbClr val="FFFFFF"/>
              </a:highlight>
            </a:endParaRPr>
          </a:p>
          <a:p>
            <a:pPr marL="0" lvl="0" indent="0" algn="l" rtl="0">
              <a:spcBef>
                <a:spcPts val="2300"/>
              </a:spcBef>
              <a:spcAft>
                <a:spcPts val="0"/>
              </a:spcAft>
              <a:buNone/>
            </a:pPr>
            <a:endParaRPr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2"/>
          <p:cNvSpPr txBox="1">
            <a:spLocks noGrp="1"/>
          </p:cNvSpPr>
          <p:nvPr>
            <p:ph type="title"/>
          </p:nvPr>
        </p:nvSpPr>
        <p:spPr>
          <a:xfrm>
            <a:off x="504000" y="301320"/>
            <a:ext cx="9071700" cy="1262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dirty="0" err="1"/>
              <a:t>Til</a:t>
            </a:r>
            <a:r>
              <a:rPr lang="en-US" sz="3000" dirty="0"/>
              <a:t> </a:t>
            </a:r>
            <a:r>
              <a:rPr lang="en-US" sz="3000" dirty="0" err="1"/>
              <a:t>eru</a:t>
            </a:r>
            <a:r>
              <a:rPr lang="en-US" sz="3000" dirty="0"/>
              <a:t> </a:t>
            </a:r>
            <a:r>
              <a:rPr lang="en-US" sz="3000" dirty="0" err="1"/>
              <a:t>ýmsir</a:t>
            </a:r>
            <a:r>
              <a:rPr lang="en-US" sz="3000" dirty="0"/>
              <a:t> </a:t>
            </a:r>
            <a:r>
              <a:rPr lang="en-US" sz="3000" dirty="0" err="1"/>
              <a:t>áætlanir</a:t>
            </a:r>
            <a:r>
              <a:rPr lang="en-US" sz="3000" dirty="0"/>
              <a:t> </a:t>
            </a:r>
            <a:r>
              <a:rPr lang="en-US" sz="3000" dirty="0" err="1"/>
              <a:t>og</a:t>
            </a:r>
            <a:r>
              <a:rPr lang="en-US" sz="3000" dirty="0"/>
              <a:t> </a:t>
            </a:r>
            <a:r>
              <a:rPr lang="en-US" sz="3000" dirty="0" err="1"/>
              <a:t>gátlistar</a:t>
            </a:r>
            <a:r>
              <a:rPr lang="en-US" sz="3000" dirty="0"/>
              <a:t> </a:t>
            </a:r>
            <a:r>
              <a:rPr lang="en-US" sz="3000" dirty="0" err="1"/>
              <a:t>til</a:t>
            </a:r>
            <a:r>
              <a:rPr lang="en-US" sz="3000" dirty="0"/>
              <a:t> </a:t>
            </a:r>
            <a:r>
              <a:rPr lang="en-US" sz="3000" dirty="0" err="1"/>
              <a:t>að</a:t>
            </a:r>
            <a:r>
              <a:rPr lang="en-US" sz="3000" dirty="0"/>
              <a:t> meta </a:t>
            </a:r>
            <a:r>
              <a:rPr lang="en-US" sz="3000" dirty="0" err="1"/>
              <a:t>öryggi</a:t>
            </a:r>
            <a:r>
              <a:rPr lang="en-US" sz="3000" dirty="0"/>
              <a:t> - </a:t>
            </a:r>
            <a:r>
              <a:rPr lang="en-US" sz="3000" dirty="0" err="1"/>
              <a:t>dæmi</a:t>
            </a:r>
            <a:r>
              <a:rPr lang="en-US" sz="3000" dirty="0"/>
              <a:t>:  </a:t>
            </a:r>
            <a:endParaRPr sz="3000" dirty="0"/>
          </a:p>
        </p:txBody>
      </p:sp>
      <p:sp>
        <p:nvSpPr>
          <p:cNvPr id="124" name="Google Shape;124;p22"/>
          <p:cNvSpPr txBox="1">
            <a:spLocks noGrp="1"/>
          </p:cNvSpPr>
          <p:nvPr>
            <p:ph type="body" idx="1"/>
          </p:nvPr>
        </p:nvSpPr>
        <p:spPr>
          <a:xfrm>
            <a:off x="504000" y="1769040"/>
            <a:ext cx="9071700" cy="438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 dirty="0" err="1"/>
              <a:t>Öryggi</a:t>
            </a:r>
            <a:r>
              <a:rPr lang="en-US" sz="2400" dirty="0"/>
              <a:t> </a:t>
            </a:r>
            <a:r>
              <a:rPr lang="en-US" sz="2400" dirty="0" err="1"/>
              <a:t>barna</a:t>
            </a:r>
            <a:r>
              <a:rPr lang="en-US" sz="2400" dirty="0"/>
              <a:t> á </a:t>
            </a:r>
            <a:r>
              <a:rPr lang="en-US" sz="2400" dirty="0" err="1"/>
              <a:t>heimilum</a:t>
            </a:r>
            <a:r>
              <a:rPr lang="en-US" sz="2400" dirty="0"/>
              <a:t> - </a:t>
            </a:r>
            <a:r>
              <a:rPr lang="en-US" sz="2400" dirty="0" err="1"/>
              <a:t>gátlisti</a:t>
            </a:r>
            <a:r>
              <a:rPr lang="en-US" sz="2400" dirty="0"/>
              <a:t>: </a:t>
            </a: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 dirty="0">
                <a:highlight>
                  <a:srgbClr val="FFFFFF"/>
                </a:highlight>
                <a:hlinkClick r:id="rId3"/>
              </a:rPr>
              <a:t>https://www.heilsuvera.is/efnisflokkar/fyrirbyggjandi/slysavarnir-barna/slysavarnargatlisti-heimilisins/</a:t>
            </a:r>
            <a:r>
              <a:rPr lang="en-US" sz="2400" dirty="0">
                <a:highlight>
                  <a:srgbClr val="FFFFFF"/>
                </a:highlight>
              </a:rPr>
              <a:t> </a:t>
            </a: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endParaRPr lang="en-US" sz="2400" dirty="0">
              <a:highlight>
                <a:srgbClr val="FFFFFF"/>
              </a:highlight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 dirty="0" err="1">
                <a:highlight>
                  <a:srgbClr val="FFFFFF"/>
                </a:highlight>
              </a:rPr>
              <a:t>Gátlisti</a:t>
            </a:r>
            <a:r>
              <a:rPr lang="en-US" sz="2400" dirty="0">
                <a:highlight>
                  <a:srgbClr val="FFFFFF"/>
                </a:highlight>
              </a:rPr>
              <a:t> </a:t>
            </a:r>
            <a:r>
              <a:rPr lang="en-US" sz="2400" dirty="0" err="1">
                <a:highlight>
                  <a:srgbClr val="FFFFFF"/>
                </a:highlight>
              </a:rPr>
              <a:t>fyrir</a:t>
            </a:r>
            <a:r>
              <a:rPr lang="en-US" sz="2400" dirty="0">
                <a:highlight>
                  <a:srgbClr val="FFFFFF"/>
                </a:highlight>
              </a:rPr>
              <a:t> </a:t>
            </a:r>
            <a:r>
              <a:rPr lang="en-US" sz="2400" dirty="0" err="1">
                <a:highlight>
                  <a:srgbClr val="FFFFFF"/>
                </a:highlight>
              </a:rPr>
              <a:t>umferðaröryggisáætlun</a:t>
            </a:r>
            <a:r>
              <a:rPr lang="en-US" sz="2400" dirty="0">
                <a:solidFill>
                  <a:srgbClr val="555555"/>
                </a:solidFill>
                <a:highlight>
                  <a:srgbClr val="FFFFFF"/>
                </a:highlight>
              </a:rPr>
              <a:t>:</a:t>
            </a: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 dirty="0">
                <a:solidFill>
                  <a:srgbClr val="555555"/>
                </a:solidFill>
                <a:highlight>
                  <a:srgbClr val="FFFFFF"/>
                </a:highlight>
                <a:hlinkClick r:id="rId4"/>
              </a:rPr>
              <a:t>https://island.is/umferdaroeryggisaaetlun</a:t>
            </a:r>
            <a:r>
              <a:rPr lang="en-US" sz="2400" dirty="0">
                <a:solidFill>
                  <a:srgbClr val="555555"/>
                </a:solidFill>
                <a:highlight>
                  <a:srgbClr val="FFFFFF"/>
                </a:highlight>
              </a:rPr>
              <a:t> </a:t>
            </a: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endParaRPr lang="en-US" sz="2400" dirty="0">
              <a:solidFill>
                <a:srgbClr val="555555"/>
              </a:solidFill>
              <a:highlight>
                <a:srgbClr val="FFFFFF"/>
              </a:highlight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 dirty="0" err="1">
                <a:solidFill>
                  <a:srgbClr val="555555"/>
                </a:solidFill>
                <a:highlight>
                  <a:srgbClr val="FFFFFF"/>
                </a:highlight>
              </a:rPr>
              <a:t>Umferðaröryggisáætlun</a:t>
            </a:r>
            <a:r>
              <a:rPr lang="en-US" sz="2400" dirty="0">
                <a:solidFill>
                  <a:srgbClr val="555555"/>
                </a:solidFill>
                <a:highlight>
                  <a:srgbClr val="FFFFFF"/>
                </a:highlight>
              </a:rPr>
              <a:t> 2020-2034:</a:t>
            </a: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US" sz="2400" dirty="0">
                <a:solidFill>
                  <a:srgbClr val="555555"/>
                </a:solidFill>
                <a:highlight>
                  <a:srgbClr val="FFFFFF"/>
                </a:highlight>
                <a:hlinkClick r:id="rId5"/>
              </a:rPr>
              <a:t>https://www.althingi.is/altext/pdf/150/fylgiskjol/s0599-f_III.pdf</a:t>
            </a:r>
            <a:r>
              <a:rPr lang="en-US" sz="2400" dirty="0">
                <a:solidFill>
                  <a:srgbClr val="555555"/>
                </a:solidFill>
                <a:highlight>
                  <a:srgbClr val="FFFFFF"/>
                </a:highlight>
              </a:rPr>
              <a:t> </a:t>
            </a:r>
            <a:endParaRPr sz="2400" dirty="0">
              <a:solidFill>
                <a:srgbClr val="555555"/>
              </a:solidFill>
              <a:highlight>
                <a:srgbClr val="FFFFFF"/>
              </a:highlight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dirty="0">
              <a:solidFill>
                <a:srgbClr val="555555"/>
              </a:solidFill>
              <a:highlight>
                <a:srgbClr val="FFFFFF"/>
              </a:highlight>
            </a:endParaRPr>
          </a:p>
          <a:p>
            <a:pPr marL="457200" lvl="0" indent="0" algn="l" rtl="0">
              <a:spcBef>
                <a:spcPts val="23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567</Words>
  <Application>Microsoft Office PowerPoint</Application>
  <PresentationFormat>Custom</PresentationFormat>
  <Paragraphs>76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Georgia</vt:lpstr>
      <vt:lpstr>Noto Sans Symbols</vt:lpstr>
      <vt:lpstr>Times New Roman</vt:lpstr>
      <vt:lpstr>Office Theme</vt:lpstr>
      <vt:lpstr>PowerPoint Presentation</vt:lpstr>
      <vt:lpstr>PowerPoint Presentation</vt:lpstr>
      <vt:lpstr>Slys eftir tegund 2006-2018</vt:lpstr>
      <vt:lpstr>PowerPoint Presentation</vt:lpstr>
      <vt:lpstr>UMFERÐASLYS</vt:lpstr>
      <vt:lpstr>FJÖLDI BÍLSLYSA ÁRIÐ 2019</vt:lpstr>
      <vt:lpstr>Markmið stjórnvalda á Íslandi í umferðaröryggismálum  </vt:lpstr>
      <vt:lpstr>ÁHÆTTUMAT HJÁ VINNUEFTIRLITINU</vt:lpstr>
      <vt:lpstr>Til eru ýmsir áætlanir og gátlistar til að meta öryggi - dæmi: 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María Albína Tryggvadóttir -VMA</dc:creator>
  <cp:lastModifiedBy>María Albína Tryggvadóttir -VMA</cp:lastModifiedBy>
  <cp:revision>2</cp:revision>
  <dcterms:modified xsi:type="dcterms:W3CDTF">2025-02-14T11:23:09Z</dcterms:modified>
</cp:coreProperties>
</file>