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embeddedFontLst>
    <p:embeddedFont>
      <p:font typeface="Lato" panose="020F0502020204030203" pitchFamily="34" charset="0"/>
      <p:regular r:id="rId23"/>
      <p:bold r:id="rId24"/>
      <p:italic r:id="rId25"/>
      <p:boldItalic r:id="rId26"/>
    </p:embeddedFont>
    <p:embeddedFont>
      <p:font typeface="Montserrat" panose="00000500000000000000" pitchFamily="2" charset="0"/>
      <p:regular r:id="rId27"/>
      <p:bold r:id="rId28"/>
      <p:italic r:id="rId29"/>
      <p:boldItalic r:id="rId30"/>
    </p:embeddedFont>
    <p:embeddedFont>
      <p:font typeface="Tahoma" panose="020B0604030504040204" pitchFamily="34" charset="0"/>
      <p:regular r:id="rId31"/>
      <p:bold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60c37dee6b_2_234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10</a:t>
            </a:fld>
            <a:endParaRPr/>
          </a:p>
        </p:txBody>
      </p:sp>
      <p:sp>
        <p:nvSpPr>
          <p:cNvPr id="222" name="Google Shape;222;g60c37dee6b_2_234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fld>
            <a:endParaRPr/>
          </a:p>
        </p:txBody>
      </p:sp>
      <p:sp>
        <p:nvSpPr>
          <p:cNvPr id="223" name="Google Shape;223;g60c37dee6b_2_2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24" name="Google Shape;224;g60c37dee6b_2_234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g60c37dee6b_2_234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60c37dee6b_2_243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11</a:t>
            </a:fld>
            <a:endParaRPr/>
          </a:p>
        </p:txBody>
      </p:sp>
      <p:sp>
        <p:nvSpPr>
          <p:cNvPr id="232" name="Google Shape;232;g60c37dee6b_2_243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fld>
            <a:endParaRPr/>
          </a:p>
        </p:txBody>
      </p:sp>
      <p:sp>
        <p:nvSpPr>
          <p:cNvPr id="233" name="Google Shape;233;g60c37dee6b_2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34" name="Google Shape;234;g60c37dee6b_2_243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60c37dee6b_2_251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12</a:t>
            </a:fld>
            <a:endParaRPr/>
          </a:p>
        </p:txBody>
      </p:sp>
      <p:sp>
        <p:nvSpPr>
          <p:cNvPr id="241" name="Google Shape;241;g60c37dee6b_2_251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</a:t>
            </a:fld>
            <a:endParaRPr/>
          </a:p>
        </p:txBody>
      </p:sp>
      <p:sp>
        <p:nvSpPr>
          <p:cNvPr id="242" name="Google Shape;242;g60c37dee6b_2_2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3" name="Google Shape;243;g60c37dee6b_2_251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60c37dee6b_2_259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13</a:t>
            </a:fld>
            <a:endParaRPr/>
          </a:p>
        </p:txBody>
      </p:sp>
      <p:sp>
        <p:nvSpPr>
          <p:cNvPr id="250" name="Google Shape;250;g60c37dee6b_2_259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</a:t>
            </a:fld>
            <a:endParaRPr/>
          </a:p>
        </p:txBody>
      </p:sp>
      <p:sp>
        <p:nvSpPr>
          <p:cNvPr id="251" name="Google Shape;251;g60c37dee6b_2_2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52" name="Google Shape;252;g60c37dee6b_2_259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g60c37dee6b_2_259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61cf10181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61cf10181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60c37dee6b_2_268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15</a:t>
            </a:fld>
            <a:endParaRPr/>
          </a:p>
        </p:txBody>
      </p:sp>
      <p:sp>
        <p:nvSpPr>
          <p:cNvPr id="266" name="Google Shape;266;g60c37dee6b_2_268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</a:t>
            </a:fld>
            <a:endParaRPr/>
          </a:p>
        </p:txBody>
      </p:sp>
      <p:sp>
        <p:nvSpPr>
          <p:cNvPr id="267" name="Google Shape;267;g60c37dee6b_2_2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68" name="Google Shape;268;g60c37dee6b_2_268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g60c37dee6b_2_268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60c37dee6b_2_277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16</a:t>
            </a:fld>
            <a:endParaRPr/>
          </a:p>
        </p:txBody>
      </p:sp>
      <p:sp>
        <p:nvSpPr>
          <p:cNvPr id="276" name="Google Shape;276;g60c37dee6b_2_277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</a:t>
            </a:fld>
            <a:endParaRPr/>
          </a:p>
        </p:txBody>
      </p:sp>
      <p:sp>
        <p:nvSpPr>
          <p:cNvPr id="277" name="Google Shape;277;g60c37dee6b_2_2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78" name="Google Shape;278;g60c37dee6b_2_277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g60c37dee6b_2_277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60c37dee6b_2_287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17</a:t>
            </a:fld>
            <a:endParaRPr/>
          </a:p>
        </p:txBody>
      </p:sp>
      <p:sp>
        <p:nvSpPr>
          <p:cNvPr id="287" name="Google Shape;287;g60c37dee6b_2_287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</a:t>
            </a:fld>
            <a:endParaRPr/>
          </a:p>
        </p:txBody>
      </p:sp>
      <p:sp>
        <p:nvSpPr>
          <p:cNvPr id="288" name="Google Shape;288;g60c37dee6b_2_2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89" name="Google Shape;289;g60c37dee6b_2_287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g60c37dee6b_2_287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60c37dee6b_2_296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18</a:t>
            </a:fld>
            <a:endParaRPr/>
          </a:p>
        </p:txBody>
      </p:sp>
      <p:sp>
        <p:nvSpPr>
          <p:cNvPr id="297" name="Google Shape;297;g60c37dee6b_2_296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</a:t>
            </a:fld>
            <a:endParaRPr/>
          </a:p>
        </p:txBody>
      </p:sp>
      <p:sp>
        <p:nvSpPr>
          <p:cNvPr id="298" name="Google Shape;298;g60c37dee6b_2_2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99" name="Google Shape;299;g60c37dee6b_2_296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g60c37dee6b_2_296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60c37dee6b_2_305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19</a:t>
            </a:fld>
            <a:endParaRPr/>
          </a:p>
        </p:txBody>
      </p:sp>
      <p:sp>
        <p:nvSpPr>
          <p:cNvPr id="307" name="Google Shape;307;g60c37dee6b_2_305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</a:t>
            </a:fld>
            <a:endParaRPr/>
          </a:p>
        </p:txBody>
      </p:sp>
      <p:sp>
        <p:nvSpPr>
          <p:cNvPr id="308" name="Google Shape;308;g60c37dee6b_2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09" name="Google Shape;309;g60c37dee6b_2_305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g60c37dee6b_2_305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60c37dee6b_2_164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2</a:t>
            </a:fld>
            <a:endParaRPr/>
          </a:p>
        </p:txBody>
      </p:sp>
      <p:sp>
        <p:nvSpPr>
          <p:cNvPr id="144" name="Google Shape;144;g60c37dee6b_2_164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/>
          </a:p>
        </p:txBody>
      </p:sp>
      <p:sp>
        <p:nvSpPr>
          <p:cNvPr id="145" name="Google Shape;145;g60c37dee6b_2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46" name="Google Shape;146;g60c37dee6b_2_164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g60c37dee6b_2_164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60c37dee6b_2_314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20</a:t>
            </a:fld>
            <a:endParaRPr/>
          </a:p>
        </p:txBody>
      </p:sp>
      <p:sp>
        <p:nvSpPr>
          <p:cNvPr id="317" name="Google Shape;317;g60c37dee6b_2_314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</a:t>
            </a:fld>
            <a:endParaRPr/>
          </a:p>
        </p:txBody>
      </p:sp>
      <p:sp>
        <p:nvSpPr>
          <p:cNvPr id="318" name="Google Shape;318;g60c37dee6b_2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19" name="Google Shape;319;g60c37dee6b_2_314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60c37dee6b_2_173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3</a:t>
            </a:fld>
            <a:endParaRPr/>
          </a:p>
        </p:txBody>
      </p:sp>
      <p:sp>
        <p:nvSpPr>
          <p:cNvPr id="154" name="Google Shape;154;g60c37dee6b_2_173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fld>
            <a:endParaRPr/>
          </a:p>
        </p:txBody>
      </p:sp>
      <p:sp>
        <p:nvSpPr>
          <p:cNvPr id="155" name="Google Shape;155;g60c37dee6b_2_1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6" name="Google Shape;156;g60c37dee6b_2_173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g60c37dee6b_2_173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60c37dee6b_2_182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4</a:t>
            </a:fld>
            <a:endParaRPr/>
          </a:p>
        </p:txBody>
      </p:sp>
      <p:sp>
        <p:nvSpPr>
          <p:cNvPr id="164" name="Google Shape;164;g60c37dee6b_2_182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fld>
            <a:endParaRPr/>
          </a:p>
        </p:txBody>
      </p:sp>
      <p:sp>
        <p:nvSpPr>
          <p:cNvPr id="165" name="Google Shape;165;g60c37dee6b_2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66" name="Google Shape;166;g60c37dee6b_2_182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60c37dee6b_2_190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5</a:t>
            </a:fld>
            <a:endParaRPr/>
          </a:p>
        </p:txBody>
      </p:sp>
      <p:sp>
        <p:nvSpPr>
          <p:cNvPr id="173" name="Google Shape;173;g60c37dee6b_2_190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fld>
            <a:endParaRPr/>
          </a:p>
        </p:txBody>
      </p:sp>
      <p:sp>
        <p:nvSpPr>
          <p:cNvPr id="174" name="Google Shape;174;g60c37dee6b_2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75" name="Google Shape;175;g60c37dee6b_2_190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g60c37dee6b_2_190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60c37dee6b_2_199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6</a:t>
            </a:fld>
            <a:endParaRPr/>
          </a:p>
        </p:txBody>
      </p:sp>
      <p:sp>
        <p:nvSpPr>
          <p:cNvPr id="183" name="Google Shape;183;g60c37dee6b_2_199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fld>
            <a:endParaRPr/>
          </a:p>
        </p:txBody>
      </p:sp>
      <p:sp>
        <p:nvSpPr>
          <p:cNvPr id="184" name="Google Shape;184;g60c37dee6b_2_1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5" name="Google Shape;185;g60c37dee6b_2_199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g60c37dee6b_2_199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60c37dee6b_2_208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7</a:t>
            </a:fld>
            <a:endParaRPr/>
          </a:p>
        </p:txBody>
      </p:sp>
      <p:sp>
        <p:nvSpPr>
          <p:cNvPr id="193" name="Google Shape;193;g60c37dee6b_2_208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</a:t>
            </a:fld>
            <a:endParaRPr/>
          </a:p>
        </p:txBody>
      </p:sp>
      <p:sp>
        <p:nvSpPr>
          <p:cNvPr id="194" name="Google Shape;194;g60c37dee6b_2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95" name="Google Shape;195;g60c37dee6b_2_208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60c37dee6b_2_216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8</a:t>
            </a:fld>
            <a:endParaRPr/>
          </a:p>
        </p:txBody>
      </p:sp>
      <p:sp>
        <p:nvSpPr>
          <p:cNvPr id="202" name="Google Shape;202;g60c37dee6b_2_216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fld>
            <a:endParaRPr/>
          </a:p>
        </p:txBody>
      </p:sp>
      <p:sp>
        <p:nvSpPr>
          <p:cNvPr id="203" name="Google Shape;203;g60c37dee6b_2_2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04" name="Google Shape;204;g60c37dee6b_2_216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g60c37dee6b_2_216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60c37dee6b_2_225:notes"/>
          <p:cNvSpPr txBox="1">
            <a:spLocks noGrp="1"/>
          </p:cNvSpPr>
          <p:nvPr>
            <p:ph type="sldNum" idx="12"/>
          </p:nvPr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9</a:t>
            </a:fld>
            <a:endParaRPr/>
          </a:p>
        </p:txBody>
      </p:sp>
      <p:sp>
        <p:nvSpPr>
          <p:cNvPr id="212" name="Google Shape;212;g60c37dee6b_2_225:notes"/>
          <p:cNvSpPr txBox="1"/>
          <p:nvPr/>
        </p:nvSpPr>
        <p:spPr>
          <a:xfrm>
            <a:off x="3884612" y="8685467"/>
            <a:ext cx="2970212" cy="45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2159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is"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</a:t>
            </a:fld>
            <a:endParaRPr/>
          </a:p>
        </p:txBody>
      </p:sp>
      <p:sp>
        <p:nvSpPr>
          <p:cNvPr id="213" name="Google Shape;213;g60c37dee6b_2_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0152" y="686236"/>
            <a:ext cx="6119283" cy="342801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4" name="Google Shape;214;g60c37dee6b_2_225:notes"/>
          <p:cNvSpPr txBox="1"/>
          <p:nvPr/>
        </p:nvSpPr>
        <p:spPr>
          <a:xfrm>
            <a:off x="685800" y="4343524"/>
            <a:ext cx="5486400" cy="4114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g60c37dee6b_2_225:notes"/>
          <p:cNvSpPr txBox="1">
            <a:spLocks noGrp="1"/>
          </p:cNvSpPr>
          <p:nvPr>
            <p:ph type="body" idx="1"/>
          </p:nvPr>
        </p:nvSpPr>
        <p:spPr>
          <a:xfrm>
            <a:off x="685800" y="4343524"/>
            <a:ext cx="5484812" cy="41126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11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3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8100" cy="103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3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8100" cy="30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>
            <a:lvl1pPr marL="457200" lvl="0" indent="-228600" algn="l" rtl="0">
              <a:spcBef>
                <a:spcPts val="800"/>
              </a:spcBef>
              <a:spcAft>
                <a:spcPts val="0"/>
              </a:spcAft>
              <a:buSzPts val="1300"/>
              <a:buNone/>
              <a:defRPr/>
            </a:lvl1pPr>
            <a:lvl2pPr marL="914400" lvl="1" indent="-228600" algn="l" rtl="0">
              <a:spcBef>
                <a:spcPts val="70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228600" algn="l" rtl="0">
              <a:spcBef>
                <a:spcPts val="600"/>
              </a:spcBef>
              <a:spcAft>
                <a:spcPts val="0"/>
              </a:spcAft>
              <a:buSzPts val="1100"/>
              <a:buNone/>
              <a:defRPr/>
            </a:lvl3pPr>
            <a:lvl4pPr marL="1828800" lvl="3" indent="-228600" algn="l" rtl="0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4pPr>
            <a:lvl5pPr marL="2286000" lvl="4" indent="-228600" algn="l" rtl="0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33" name="Google Shape;133;p13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2100" cy="3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13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4100" cy="3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3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2100" cy="3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rmAutofit lnSpcReduction="10000"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 sz="1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3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Google Shape;89;p8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9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10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ikVNrviHu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ona.is/index.php?action=articles&amp;method=display&amp;aid=26&amp;pid=26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ici.is/greinar/rannsokn-um-birtingarmyndir-dulinna-fordoma-og-mismununar-i-gard-innflytjen" TargetMode="External"/><Relationship Id="rId4" Type="http://schemas.openxmlformats.org/officeDocument/2006/relationships/hyperlink" Target="https://www.visindavefur.is/svar.php?id=2386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Hugmyndir okkar um annað fólk </a:t>
            </a:r>
            <a:endParaRPr/>
          </a:p>
        </p:txBody>
      </p:sp>
      <p:sp>
        <p:nvSpPr>
          <p:cNvPr id="141" name="Google Shape;141;p14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3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/>
          </a:p>
        </p:txBody>
      </p:sp>
      <p:sp>
        <p:nvSpPr>
          <p:cNvPr id="228" name="Google Shape;228;p23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Fordómar</a:t>
            </a:r>
            <a:endParaRPr/>
          </a:p>
        </p:txBody>
      </p:sp>
      <p:sp>
        <p:nvSpPr>
          <p:cNvPr id="229" name="Google Shape;229;p23"/>
          <p:cNvSpPr txBox="1">
            <a:spLocks noGrp="1"/>
          </p:cNvSpPr>
          <p:nvPr>
            <p:ph type="body" idx="1"/>
          </p:nvPr>
        </p:nvSpPr>
        <p:spPr>
          <a:xfrm>
            <a:off x="457200" y="1448990"/>
            <a:ext cx="8229600" cy="2994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 fontScale="85000" lnSpcReduction="10000"/>
          </a:bodyPr>
          <a:lstStyle/>
          <a:p>
            <a:pPr marL="341312" lvl="0" indent="-3047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120000"/>
              <a:buFont typeface="Tahoma"/>
              <a:buChar char="•"/>
            </a:pPr>
            <a:r>
              <a:rPr lang="is" sz="32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Skilgreiningar:</a:t>
            </a:r>
            <a:endParaRPr/>
          </a:p>
          <a:p>
            <a:pPr marL="741362" lvl="1" indent="-25749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ahoma"/>
              <a:buChar char="–"/>
            </a:pPr>
            <a:r>
              <a:rPr lang="is" sz="2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Fordómar eru viðhorf eða afstaða, yfirleitt neikvæð og byggð á ónægri þekkingu á málefni eða manneskju og yfirleitt tengd sterkum tilfinningum.</a:t>
            </a:r>
            <a:endParaRPr/>
          </a:p>
          <a:p>
            <a:pPr marL="741362" lvl="1" indent="-25749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ahoma"/>
              <a:buChar char="–"/>
            </a:pPr>
            <a:r>
              <a:rPr lang="is" sz="2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Hleypidómur, ógrundaður dómur.</a:t>
            </a:r>
            <a:endParaRPr/>
          </a:p>
          <a:p>
            <a:pPr marL="741362" lvl="1" indent="-25749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ahoma"/>
              <a:buChar char="–"/>
            </a:pPr>
            <a:r>
              <a:rPr lang="is" sz="2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Hleypidómalaus maður er frjálshuga, frjálslyndur, kreddulaus og umburðarlyndur.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4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/>
          </a:p>
        </p:txBody>
      </p:sp>
      <p:sp>
        <p:nvSpPr>
          <p:cNvPr id="237" name="Google Shape;237;p24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Oft beinast fordómar að:</a:t>
            </a:r>
            <a:endParaRPr/>
          </a:p>
        </p:txBody>
      </p:sp>
      <p:sp>
        <p:nvSpPr>
          <p:cNvPr id="238" name="Google Shape;238;p24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341312" lvl="0" indent="-2117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Kyni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Kynhneigð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Þjóðerni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Þjóð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Húðlit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Kynþætti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Tungumáli</a:t>
            </a:r>
            <a:endParaRPr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5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/>
          </a:p>
        </p:txBody>
      </p:sp>
      <p:sp>
        <p:nvSpPr>
          <p:cNvPr id="246" name="Google Shape;246;p25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Uppistand</a:t>
            </a:r>
            <a:endParaRPr/>
          </a:p>
        </p:txBody>
      </p:sp>
      <p:sp>
        <p:nvSpPr>
          <p:cNvPr id="247" name="Google Shape;247;p25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341312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840"/>
              <a:buFont typeface="Tahoma"/>
              <a:buChar char="•"/>
            </a:pPr>
            <a:r>
              <a:rPr lang="is" sz="3200" b="0" i="0" u="sng">
                <a:solidFill>
                  <a:schemeClr val="hlink"/>
                </a:solidFill>
                <a:hlinkClick r:id="rId3"/>
              </a:rPr>
              <a:t>https://www.youtube.com/watch?v=nikVNrviHug</a:t>
            </a:r>
            <a:r>
              <a:rPr lang="is" sz="32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6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/>
          </a:p>
        </p:txBody>
      </p:sp>
      <p:sp>
        <p:nvSpPr>
          <p:cNvPr id="256" name="Google Shape;256;p26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Afleiðingar fordóma</a:t>
            </a:r>
            <a:endParaRPr/>
          </a:p>
        </p:txBody>
      </p:sp>
      <p:sp>
        <p:nvSpPr>
          <p:cNvPr id="257" name="Google Shape;257;p26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341312" lvl="0" indent="-2498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Aukin þekking á málefninu eða manneskjunni getur dregið úr fordómum, en það er ekki sjálfgefið að hún geri það.</a:t>
            </a:r>
            <a:endParaRPr sz="2400"/>
          </a:p>
          <a:p>
            <a:pPr marL="341312" lvl="0" indent="-2498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Fordómar geta þróast í það að valda skaða, meðvitað eða ómeðvitað.</a:t>
            </a:r>
            <a:endParaRPr sz="2400"/>
          </a:p>
          <a:p>
            <a:pPr marL="341312" lvl="0" indent="-2498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 Fordómar orsaka oft mismunun </a:t>
            </a:r>
            <a:endParaRPr sz="2400"/>
          </a:p>
          <a:p>
            <a:pPr marL="341312" lvl="0" indent="-2498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Mismunun viðheldur einnig fordómum.</a:t>
            </a:r>
            <a:endParaRPr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7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8100" cy="1037100"/>
          </a:xfrm>
          <a:prstGeom prst="rect">
            <a:avLst/>
          </a:prstGeom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Hvað er það sem viðheldur staðalímyndum og þar með fordómum ?</a:t>
            </a:r>
            <a:endParaRPr/>
          </a:p>
        </p:txBody>
      </p:sp>
      <p:sp>
        <p:nvSpPr>
          <p:cNvPr id="263" name="Google Shape;263;p27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8100" cy="3084900"/>
          </a:xfrm>
          <a:prstGeom prst="rect">
            <a:avLst/>
          </a:prstGeom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457200" lvl="0" indent="-381000" algn="l" rtl="0">
              <a:spcBef>
                <a:spcPts val="800"/>
              </a:spcBef>
              <a:spcAft>
                <a:spcPts val="0"/>
              </a:spcAft>
              <a:buSzPts val="2400"/>
              <a:buChar char="●"/>
            </a:pPr>
            <a:r>
              <a:rPr lang="is" sz="2400"/>
              <a:t>Eitt sterkasta aflið eru fjölmiðlar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is" sz="2400"/>
              <a:t>Ákveðin orð…. s.s. húsmóðir, ráðherra, ljósmóðir, skipsstjóri, yfirmaður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is" sz="2400"/>
              <a:t>Þekkingarleysi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is" sz="2400"/>
              <a:t>Fólk lítur ekki í eigin barm, viðurkennir ekki eigin fordóma né vinnur með þá. </a:t>
            </a:r>
            <a:endParaRPr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8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/>
          </a:p>
        </p:txBody>
      </p:sp>
      <p:sp>
        <p:nvSpPr>
          <p:cNvPr id="272" name="Google Shape;272;p28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Að vinna gegn fordómum</a:t>
            </a:r>
            <a:endParaRPr/>
          </a:p>
        </p:txBody>
      </p:sp>
      <p:sp>
        <p:nvSpPr>
          <p:cNvPr id="273" name="Google Shape;273;p28"/>
          <p:cNvSpPr txBox="1">
            <a:spLocks noGrp="1"/>
          </p:cNvSpPr>
          <p:nvPr>
            <p:ph type="body" idx="1"/>
          </p:nvPr>
        </p:nvSpPr>
        <p:spPr>
          <a:xfrm>
            <a:off x="457200" y="1168003"/>
            <a:ext cx="8229600" cy="3456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 lnSpcReduction="20000"/>
          </a:bodyPr>
          <a:lstStyle/>
          <a:p>
            <a:pPr marL="341312" lvl="0" indent="-34131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400" b="0" i="0" u="none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1312" lvl="0" indent="-2727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Að mati ýmissa fræðimanna hafa allir fordóma að einhverju marki. </a:t>
            </a:r>
            <a:endParaRPr sz="1800"/>
          </a:p>
          <a:p>
            <a:pPr marL="341312" lvl="0" indent="-2727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Sumir tala um að munur sé á því að „hafa fordóma” og „vera fordómafullur”. </a:t>
            </a:r>
            <a:endParaRPr sz="1800"/>
          </a:p>
          <a:p>
            <a:pPr marL="341312" lvl="0" indent="-2727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Fyrsta skref í vinnu gegn fordómum er að vera meðvitaður um þá og átta sig á þeirri alhæfingu sem þeir byggja á.</a:t>
            </a:r>
            <a:endParaRPr sz="1800"/>
          </a:p>
          <a:p>
            <a:pPr marL="341312" lvl="0" indent="-2727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Einnig að brjóta niður þá alhæfingu sem veldur fordómunum, með því t.d. að afla sér þekkingar.</a:t>
            </a:r>
            <a:endParaRPr sz="1800"/>
          </a:p>
          <a:p>
            <a:pPr marL="341312" lvl="0" indent="-2727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Þegar fordómar tengjast tilfinningum er þekkingaröflun e.t.v. ekki nóg.</a:t>
            </a:r>
            <a:endParaRPr sz="1800"/>
          </a:p>
          <a:p>
            <a:pPr marL="341312" lvl="0" indent="-2727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Þá þarf einnig að skoða hjá sjálfum sér hvaða þáttum tilfinningaviðbrögðin tengjast helst.</a:t>
            </a:r>
            <a:endParaRPr sz="1800"/>
          </a:p>
          <a:p>
            <a:pPr marL="341312" lvl="0" indent="-34131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endParaRPr sz="1800" b="0" i="0" u="none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1312" lvl="0" indent="-341312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endParaRPr sz="1800" b="0" i="0" u="none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9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/>
          </a:p>
        </p:txBody>
      </p:sp>
      <p:sp>
        <p:nvSpPr>
          <p:cNvPr id="282" name="Google Shape;282;p29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Að vinna gegn fordómum</a:t>
            </a:r>
            <a:endParaRPr/>
          </a:p>
        </p:txBody>
      </p:sp>
      <p:sp>
        <p:nvSpPr>
          <p:cNvPr id="283" name="Google Shape;283;p29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 lnSpcReduction="10000"/>
          </a:bodyPr>
          <a:lstStyle/>
          <a:p>
            <a:pPr marL="341312" lvl="0" indent="-31083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Gagnkvæmur lærdómur </a:t>
            </a:r>
            <a:endParaRPr sz="2400"/>
          </a:p>
          <a:p>
            <a:pPr marL="341312" lvl="0" indent="-3108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Víðsýni </a:t>
            </a:r>
            <a:endParaRPr sz="2400"/>
          </a:p>
          <a:p>
            <a:pPr marL="341312" lvl="0" indent="-3108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Umburðarlyndi </a:t>
            </a:r>
            <a:endParaRPr sz="2400"/>
          </a:p>
          <a:p>
            <a:pPr marL="341312" lvl="0" indent="-3108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Hluttekning </a:t>
            </a:r>
            <a:endParaRPr sz="2400"/>
          </a:p>
          <a:p>
            <a:pPr marL="341312" lvl="0" indent="-3108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Samstaða </a:t>
            </a:r>
            <a:endParaRPr sz="2400"/>
          </a:p>
          <a:p>
            <a:pPr marL="341312" lvl="0" indent="-3108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Jafnrétti </a:t>
            </a:r>
            <a:endParaRPr sz="2400"/>
          </a:p>
          <a:p>
            <a:pPr marL="341312" lvl="0" indent="-3108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Virðing </a:t>
            </a:r>
            <a:endParaRPr sz="2400"/>
          </a:p>
          <a:p>
            <a:pPr marL="341312" lvl="0" indent="-3108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Náungakærleikur </a:t>
            </a:r>
            <a:endParaRPr sz="2400"/>
          </a:p>
          <a:p>
            <a:pPr marL="341312" lvl="0" indent="-3108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Ábyrgð</a:t>
            </a:r>
            <a:endParaRPr sz="2400"/>
          </a:p>
        </p:txBody>
      </p:sp>
      <p:pic>
        <p:nvPicPr>
          <p:cNvPr id="284" name="Google Shape;284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2362" y="1707356"/>
            <a:ext cx="2475309" cy="22681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0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17</a:t>
            </a:fld>
            <a:endParaRPr/>
          </a:p>
        </p:txBody>
      </p:sp>
      <p:sp>
        <p:nvSpPr>
          <p:cNvPr id="293" name="Google Shape;293;p30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Ólík menning og samskipti</a:t>
            </a:r>
            <a:endParaRPr/>
          </a:p>
        </p:txBody>
      </p:sp>
      <p:sp>
        <p:nvSpPr>
          <p:cNvPr id="294" name="Google Shape;294;p30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341312" lvl="0" indent="-28035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Nauðsynlegt er að skoða ólíka menningu og menningarlegt umhverfi til að skilja hvað er líkt og ólíkt með fólki.</a:t>
            </a:r>
            <a:endParaRPr sz="2400"/>
          </a:p>
          <a:p>
            <a:pPr marL="341312" lvl="0" indent="-280352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Menning hefur vissulega áhrif á mótun einstaklings, en engir tveir einstaklingar eru þó eins! </a:t>
            </a:r>
            <a:endParaRPr sz="2400"/>
          </a:p>
          <a:p>
            <a:pPr marL="341312" lvl="0" indent="-280352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Fjölbreytni </a:t>
            </a:r>
            <a:r>
              <a:rPr lang="is" sz="2400" b="1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innan menningarhópa</a:t>
            </a: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 er að mörgu leyti meiri en fjölbreytni </a:t>
            </a:r>
            <a:r>
              <a:rPr lang="is" sz="2400" b="1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milli menningarhópa </a:t>
            </a:r>
            <a:endParaRPr sz="2400"/>
          </a:p>
          <a:p>
            <a:pPr marL="341312" lvl="0" indent="-280352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Samskipti menningarhópa byggjast að miklu leyti á viðhorfum </a:t>
            </a:r>
            <a:r>
              <a:rPr lang="is" sz="2400" b="1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einstaklinga</a:t>
            </a: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 innan viðkomandi hópa </a:t>
            </a:r>
            <a:endParaRPr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1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</a:t>
            </a:fld>
            <a:endParaRPr/>
          </a:p>
        </p:txBody>
      </p:sp>
      <p:sp>
        <p:nvSpPr>
          <p:cNvPr id="303" name="Google Shape;303;p31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is" sz="40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Heimsmynd, lífssýn og samskipti menningarhópa</a:t>
            </a:r>
            <a:endParaRPr/>
          </a:p>
        </p:txBody>
      </p:sp>
      <p:sp>
        <p:nvSpPr>
          <p:cNvPr id="304" name="Google Shape;304;p31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341312" lvl="0" indent="-27273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Nauðsynlegt er að taka tillit til heimsmyndar eða lífssýnar tiltekinna menningarhópa þegar fjallað er um samskipti þeirra. </a:t>
            </a:r>
            <a:endParaRPr sz="1800"/>
          </a:p>
          <a:p>
            <a:pPr marL="341312" lvl="0" indent="-2727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Á meðan heimsmynd tiltekins menningarhóps byggist á vissri náttúruvísindalegri hugsun og reynslu, ásamt vissum siðfræðilegum gildum (t.d. í kristni), getur heimsmynd annars hóps byggst á allt öðrum grundvallaratriðum. </a:t>
            </a:r>
            <a:endParaRPr sz="1800"/>
          </a:p>
          <a:p>
            <a:pPr marL="341312" lvl="0" indent="-2727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Á sama hátt eru hugmyndir um verkefni og tilgang mannsins í veröldinni mjög ólíkar. </a:t>
            </a:r>
            <a:endParaRPr sz="1800"/>
          </a:p>
          <a:p>
            <a:pPr marL="341312" lvl="0" indent="-272732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Raunveruleiki sumra menningarhópa er trúarlegur og heimsmynd þeirra einnig. </a:t>
            </a:r>
            <a:endParaRPr sz="1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2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</a:t>
            </a:fld>
            <a:endParaRPr/>
          </a:p>
        </p:txBody>
      </p:sp>
      <p:sp>
        <p:nvSpPr>
          <p:cNvPr id="313" name="Google Shape;313;p32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Eru fordómar á Íslandi?</a:t>
            </a:r>
            <a:endParaRPr/>
          </a:p>
        </p:txBody>
      </p:sp>
      <p:sp>
        <p:nvSpPr>
          <p:cNvPr id="314" name="Google Shape;314;p32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36295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 lnSpcReduction="10000"/>
          </a:bodyPr>
          <a:lstStyle/>
          <a:p>
            <a:pPr marL="341312" lvl="0" indent="-2422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Könnun gerð árið 1999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3% vildi ekki hafa innflytjendur eða fólk af öðrum kynþætti sem nágranna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4% vildi ekki hafa gyðinga sem nágranna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9% vildu ekki hafa sígauna sem nágranna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12% vildi ekki hafa múslima sem nágranna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7% vildi ekki hafa samkynhneigt fólk sem nágranna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31% vildi ekki hafa geðveika sem nágranna</a:t>
            </a:r>
            <a:endParaRPr sz="1800"/>
          </a:p>
          <a:p>
            <a:pPr marL="341312" lvl="0" indent="-24225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Eru Íslendingar fordómafullir í dag?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/>
          </a:p>
        </p:txBody>
      </p:sp>
      <p:sp>
        <p:nvSpPr>
          <p:cNvPr id="150" name="Google Shape;150;p1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Hugmyndir okkar um annað fólk</a:t>
            </a:r>
            <a:endParaRPr/>
          </a:p>
        </p:txBody>
      </p:sp>
      <p:sp>
        <p:nvSpPr>
          <p:cNvPr id="151" name="Google Shape;151;p1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 lnSpcReduction="10000"/>
          </a:bodyPr>
          <a:lstStyle/>
          <a:p>
            <a:pPr marL="341312" lvl="0" indent="-2422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Við erum stöðugt að draga ályktanir, mynda okkur skoðanir um fólk.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Fáum upplýsingar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Fyllum inn í myndina (oft ómeðvitað)</a:t>
            </a:r>
            <a:endParaRPr sz="1800"/>
          </a:p>
          <a:p>
            <a:pPr marL="341312" lvl="0" indent="-24225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Hvers vegna ?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Við viljum hafa stöðugleika í umhverfi okkar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Rennum ekki blint í athafnir okkar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Er sá rammi sem ákvarðar flest samskipti okkar</a:t>
            </a:r>
            <a:endParaRPr sz="1800"/>
          </a:p>
          <a:p>
            <a:pPr marL="741362" lvl="1" indent="-2460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Ályktanir okkar um aðra eru ætíð einfaldanir</a:t>
            </a:r>
            <a:endParaRPr sz="1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3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</a:t>
            </a:fld>
            <a:endParaRPr/>
          </a:p>
        </p:txBody>
      </p:sp>
      <p:sp>
        <p:nvSpPr>
          <p:cNvPr id="322" name="Google Shape;322;p33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Heimildir - lesefni</a:t>
            </a:r>
            <a:endParaRPr/>
          </a:p>
        </p:txBody>
      </p:sp>
      <p:sp>
        <p:nvSpPr>
          <p:cNvPr id="323" name="Google Shape;323;p33"/>
          <p:cNvSpPr txBox="1">
            <a:spLocks noGrp="1"/>
          </p:cNvSpPr>
          <p:nvPr>
            <p:ph type="body" idx="1"/>
          </p:nvPr>
        </p:nvSpPr>
        <p:spPr>
          <a:xfrm>
            <a:off x="457200" y="13619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s" sz="1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# Smári (1993). Hugmyndir okkar um annað fólk. Í Hörður Þorgilsson og Jakob Smári (ritstj.). </a:t>
            </a:r>
            <a:r>
              <a:rPr lang="is" sz="1400" b="0" i="1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Sálfræðibókin </a:t>
            </a:r>
            <a:r>
              <a:rPr lang="is" sz="1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(bls. 329-336). Reykjavík: Mál og menning. </a:t>
            </a:r>
            <a:endParaRPr sz="140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rPr lang="is" sz="1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# Friðrik H. Jónsson  og Jakob Smári (2004). Samskipti, viðhorf, fordómar. Hvað eru viðhorf? Sótt af: </a:t>
            </a:r>
            <a:r>
              <a:rPr lang="is" sz="1400" b="0" i="0" u="sng">
                <a:solidFill>
                  <a:schemeClr val="hlink"/>
                </a:solidFill>
                <a:hlinkClick r:id="rId3"/>
              </a:rPr>
              <a:t>http://www.persona.is/index.php?action=articles&amp;method=display&amp;aid=26&amp;pid=26</a:t>
            </a:r>
            <a:endParaRPr sz="140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rPr lang="is" sz="1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#Vísindavefurinn: Fordómar Íslendinga</a:t>
            </a:r>
            <a:endParaRPr sz="140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lang="is" sz="1400" b="0" i="0" u="sng">
                <a:solidFill>
                  <a:schemeClr val="hlink"/>
                </a:solidFill>
                <a:hlinkClick r:id="rId4"/>
              </a:rPr>
              <a:t>https://www.visindavefur.is/svar.php?id=2386</a:t>
            </a:r>
            <a:r>
              <a:rPr lang="is" sz="1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140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600"/>
              <a:buNone/>
            </a:pPr>
            <a:r>
              <a:rPr lang="is" sz="1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#Rannsókn um dulda fordóma og mismunar í garð innflytjenda á Íslandi</a:t>
            </a:r>
            <a:endParaRPr sz="140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rPr lang="is" sz="1400" b="0" i="0" u="sng">
                <a:solidFill>
                  <a:schemeClr val="hlink"/>
                </a:solidFill>
                <a:hlinkClick r:id="rId5"/>
              </a:rPr>
              <a:t>http://www.ici.is/greinar/rannsokn-um-birtingarmyndir-dulinna-fordoma-og-mismununar-i-gard-innflytjen</a:t>
            </a:r>
            <a:r>
              <a:rPr lang="is" sz="1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6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/>
          </a:p>
        </p:txBody>
      </p:sp>
      <p:sp>
        <p:nvSpPr>
          <p:cNvPr id="160" name="Google Shape;160;p16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Hugmyndir okkar um annað fólk</a:t>
            </a:r>
            <a:endParaRPr/>
          </a:p>
        </p:txBody>
      </p:sp>
      <p:sp>
        <p:nvSpPr>
          <p:cNvPr id="161" name="Google Shape;161;p16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341312" lvl="0" indent="-24225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Hegðun annarra hefur áhrif á ályktanir okkar  um það.</a:t>
            </a:r>
            <a:endParaRPr sz="1800"/>
          </a:p>
          <a:p>
            <a:pPr marL="341312" lvl="0" indent="-242252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Við myndum heildstæða mynd af öðru fólki á grundvelli þeirra upplýsinga sem okkur eru tiltækar.</a:t>
            </a:r>
            <a:endParaRPr sz="1800"/>
          </a:p>
          <a:p>
            <a:pPr marL="341312" lvl="0" indent="-341312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2800"/>
              <a:buNone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Mannshugurinn setur öll áreiti og það sem við sjáum í flokka, til að:</a:t>
            </a:r>
            <a:endParaRPr sz="1800"/>
          </a:p>
          <a:p>
            <a:pPr marL="741362" lvl="1" indent="-22066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Einfalda veruleikann</a:t>
            </a:r>
            <a:endParaRPr sz="1800"/>
          </a:p>
          <a:p>
            <a:pPr marL="741362" lvl="1" indent="-22066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Létta samskipti</a:t>
            </a:r>
            <a:endParaRPr sz="1800"/>
          </a:p>
          <a:p>
            <a:pPr marL="741362" lvl="1" indent="-28416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ahoma"/>
              <a:buChar char="–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Greina hluti/fólk hratt og meta aðstæður</a:t>
            </a:r>
            <a:endParaRPr sz="1800"/>
          </a:p>
          <a:p>
            <a:pPr marL="341312" lvl="0" indent="-242252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Flokkunin segir margt um okkur sjálf: mat okkar, afstöðu og tilfinningar.</a:t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7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/>
          </a:p>
        </p:txBody>
      </p:sp>
      <p:sp>
        <p:nvSpPr>
          <p:cNvPr id="169" name="Google Shape;169;p17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Staðalmyndir</a:t>
            </a:r>
            <a:endParaRPr/>
          </a:p>
        </p:txBody>
      </p:sp>
      <p:sp>
        <p:nvSpPr>
          <p:cNvPr id="170" name="Google Shape;170;p17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is" sz="2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Staðalmyndir (steriotypes)</a:t>
            </a:r>
            <a:endParaRPr sz="280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57200" lvl="0" indent="-3759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ahoma"/>
              <a:buChar char="●"/>
            </a:pPr>
            <a:r>
              <a:rPr lang="is" sz="2508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Hversdagslegar persónuleikakenningar</a:t>
            </a:r>
            <a:endParaRPr sz="1408"/>
          </a:p>
          <a:p>
            <a:pPr marL="457200" lvl="0" indent="-3759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ahoma"/>
              <a:buChar char="●"/>
            </a:pPr>
            <a:r>
              <a:rPr lang="is" sz="2508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Eru hugmyndir okkar um líkleg tengsl á milli mismunandi skapgerðareinkenna, hegðunar og jafnvel útlits manna.</a:t>
            </a:r>
            <a:endParaRPr sz="1408"/>
          </a:p>
          <a:p>
            <a:pPr marL="457200" lvl="0" indent="-3759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ahoma"/>
              <a:buChar char="●"/>
            </a:pPr>
            <a:r>
              <a:rPr lang="is" sz="2508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Hversdagslegar persónuleikakenningar</a:t>
            </a:r>
            <a:endParaRPr sz="1408"/>
          </a:p>
          <a:p>
            <a:pPr marL="457200" lvl="0" indent="-3759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ahoma"/>
              <a:buChar char="●"/>
            </a:pPr>
            <a:r>
              <a:rPr lang="is" sz="2508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Eru hugmyndir okkar um líkleg tengsl á milli mismunandi skapgerðareinkenna, hegðunar og jafnvel útlits manna.</a:t>
            </a:r>
            <a:endParaRPr sz="1408"/>
          </a:p>
          <a:p>
            <a:pPr marL="342900" lvl="0" indent="-3429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2508" b="0" i="0" u="none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8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/>
          </a:p>
        </p:txBody>
      </p:sp>
      <p:sp>
        <p:nvSpPr>
          <p:cNvPr id="179" name="Google Shape;179;p18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Staðalmyndir hópa</a:t>
            </a:r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341312" lvl="0" indent="-28035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Staðalmyndir eru einfaldaðar lýsingar á vissum menningareinkennum hópa. </a:t>
            </a:r>
            <a:endParaRPr sz="2400"/>
          </a:p>
          <a:p>
            <a:pPr marL="341312" lvl="0" indent="-280352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Með staðalmyndum er fólk flokkað. </a:t>
            </a:r>
            <a:endParaRPr sz="2400"/>
          </a:p>
          <a:p>
            <a:pPr marL="341312" lvl="0" indent="-280352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Þegar staðalmynd verður til, gerir hún ráð fyrir að allir í tilteknum flokki fólks hafi viss einkenni. </a:t>
            </a:r>
            <a:endParaRPr sz="2400"/>
          </a:p>
          <a:p>
            <a:pPr marL="341312" lvl="0" indent="-280352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Staðalmyndir eru nokkurs konar félagslegir fordómar. </a:t>
            </a:r>
            <a:endParaRPr sz="2400"/>
          </a:p>
          <a:p>
            <a:pPr marL="341312" lvl="0" indent="-280352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Staðalmyndir eru algengar gagnvart „útlendingum”, en koma líka fram gagnvart t.d. fötluðum og öldruðum.  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9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/>
          </a:p>
        </p:txBody>
      </p:sp>
      <p:sp>
        <p:nvSpPr>
          <p:cNvPr id="189" name="Google Shape;189;p19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Staðalmyndir og fordómar</a:t>
            </a:r>
            <a:endParaRPr/>
          </a:p>
        </p:txBody>
      </p:sp>
      <p:sp>
        <p:nvSpPr>
          <p:cNvPr id="190" name="Google Shape;190;p19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341312" lvl="0" indent="-2498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Staðalmyndir fjalla um hvernig við lýsum fólki, fordómar hvernig okkur líður gagnvart því.</a:t>
            </a:r>
            <a:endParaRPr sz="2400"/>
          </a:p>
          <a:p>
            <a:pPr marL="341312" lvl="0" indent="-2498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 Staðalmyndir eru leið okkar til að skilja heiminn, fordómar eru leið okkar til að dæma heiminn á jákvæðan eða neikvæðan hátt.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0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/>
          </a:p>
        </p:txBody>
      </p:sp>
      <p:sp>
        <p:nvSpPr>
          <p:cNvPr id="198" name="Google Shape;198;p20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Staðalmyndir</a:t>
            </a:r>
            <a:endParaRPr/>
          </a:p>
        </p:txBody>
      </p:sp>
      <p:sp>
        <p:nvSpPr>
          <p:cNvPr id="199" name="Google Shape;199;p20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341312" lvl="0" indent="-21177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Hnakkar- strákar sem fara í ljós og sækja í ljóskur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Ljóskur- heimskar konur með stór brjóst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Íbúar í póstnúmeri 101-drekka caffe latte og þekkja ekkert út fyrir 101 svæðið 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Lesbíur-karlmannlegar, stutt hár, í karlastörfum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Hommar- kvenlegir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Konur- ástúðlegar, viðkvæmar, síkvartandi </a:t>
            </a:r>
            <a:endParaRPr sz="1800"/>
          </a:p>
          <a:p>
            <a:pPr marL="341312" lvl="0" indent="-21177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Tahoma"/>
              <a:buChar char="•"/>
            </a:pPr>
            <a:r>
              <a:rPr lang="is" sz="18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Karlar- fullir sjálfstrausts,  hugrakkir gerendur, kaldhæðnir</a:t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1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/>
          </a:p>
        </p:txBody>
      </p:sp>
      <p:sp>
        <p:nvSpPr>
          <p:cNvPr id="208" name="Google Shape;208;p21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Hugmyndir okkar um annað fólk</a:t>
            </a:r>
            <a:endParaRPr/>
          </a:p>
        </p:txBody>
      </p:sp>
      <p:sp>
        <p:nvSpPr>
          <p:cNvPr id="209" name="Google Shape;209;p21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/>
          </a:bodyPr>
          <a:lstStyle/>
          <a:p>
            <a:pPr marL="341312" lvl="0" indent="-24987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Ályktanir okkar um aðra taka mið af okkur sjálfum. </a:t>
            </a:r>
            <a:endParaRPr sz="2400"/>
          </a:p>
          <a:p>
            <a:pPr marL="341312" lvl="0" indent="-249871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Við höfum tilhneigingu til að sjá í öðrum það sem við vörumst við að sjá í okkur sjálfum (frávarp). </a:t>
            </a:r>
            <a:endParaRPr sz="2400"/>
          </a:p>
          <a:p>
            <a:pPr marL="341312" lvl="0" indent="-249871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Þær hugmyndir sem við höfum um okkur sjálf ráða oft miklu um ályktanir okkar um aðra.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/>
          <p:cNvSpPr txBox="1"/>
          <p:nvPr/>
        </p:nvSpPr>
        <p:spPr>
          <a:xfrm>
            <a:off x="6553200" y="4683919"/>
            <a:ext cx="2132012" cy="355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is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/>
          </a:p>
        </p:txBody>
      </p:sp>
      <p:sp>
        <p:nvSpPr>
          <p:cNvPr id="218" name="Google Shape;218;p22"/>
          <p:cNvSpPr txBox="1">
            <a:spLocks noGrp="1"/>
          </p:cNvSpPr>
          <p:nvPr>
            <p:ph type="title"/>
          </p:nvPr>
        </p:nvSpPr>
        <p:spPr>
          <a:xfrm>
            <a:off x="457200" y="219075"/>
            <a:ext cx="8229600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is" sz="4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Hugmyndir okkar um annað fólk</a:t>
            </a:r>
            <a:endParaRPr/>
          </a:p>
        </p:txBody>
      </p:sp>
      <p:sp>
        <p:nvSpPr>
          <p:cNvPr id="219" name="Google Shape;219;p22"/>
          <p:cNvSpPr txBox="1">
            <a:spLocks noGrp="1"/>
          </p:cNvSpPr>
          <p:nvPr>
            <p:ph type="body" idx="1"/>
          </p:nvPr>
        </p:nvSpPr>
        <p:spPr>
          <a:xfrm>
            <a:off x="457200" y="1428750"/>
            <a:ext cx="8229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rmAutofit lnSpcReduction="10000"/>
          </a:bodyPr>
          <a:lstStyle/>
          <a:p>
            <a:pPr marL="341312" lvl="0" indent="-2803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Nýleg reynsla hefur áhrif á ályktanir okkar um aðra.</a:t>
            </a:r>
            <a:endParaRPr sz="2400"/>
          </a:p>
          <a:p>
            <a:pPr marL="741362" lvl="1" indent="-2841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ahoma"/>
              <a:buChar char="–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Við notum nýlega reynslu til að túlka nýja.</a:t>
            </a:r>
            <a:endParaRPr sz="2400"/>
          </a:p>
          <a:p>
            <a:pPr marL="341312" lvl="0" indent="-28035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Áhrif sálarástands okkar á ályktanir um aðra.</a:t>
            </a:r>
            <a:endParaRPr sz="2400"/>
          </a:p>
          <a:p>
            <a:pPr marL="341312" lvl="0" indent="-28035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Tahoma"/>
              <a:buChar char="•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Það sem við sjáum og heyrum er margrætt og gefur okkur margar ólíkar merkingar sem allar eru jafn nothæfar.</a:t>
            </a:r>
            <a:endParaRPr sz="2400"/>
          </a:p>
          <a:p>
            <a:pPr marL="741362" lvl="1" indent="-2841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ahoma"/>
              <a:buChar char="–"/>
            </a:pPr>
            <a:r>
              <a:rPr lang="i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Sú merking sem verður fyrir valinu ræður tilfinningum okkar og viðbrögðum.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1137</Words>
  <Application>Microsoft Office PowerPoint</Application>
  <PresentationFormat>On-screen Show (16:9)</PresentationFormat>
  <Paragraphs>175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Lato</vt:lpstr>
      <vt:lpstr>Montserrat</vt:lpstr>
      <vt:lpstr>Times New Roman</vt:lpstr>
      <vt:lpstr>Tahoma</vt:lpstr>
      <vt:lpstr>Arial</vt:lpstr>
      <vt:lpstr>Focus</vt:lpstr>
      <vt:lpstr>Hugmyndir okkar um annað fólk </vt:lpstr>
      <vt:lpstr>Hugmyndir okkar um annað fólk</vt:lpstr>
      <vt:lpstr>Hugmyndir okkar um annað fólk</vt:lpstr>
      <vt:lpstr>Staðalmyndir</vt:lpstr>
      <vt:lpstr>Staðalmyndir hópa</vt:lpstr>
      <vt:lpstr>Staðalmyndir og fordómar</vt:lpstr>
      <vt:lpstr>Staðalmyndir</vt:lpstr>
      <vt:lpstr>Hugmyndir okkar um annað fólk</vt:lpstr>
      <vt:lpstr>Hugmyndir okkar um annað fólk</vt:lpstr>
      <vt:lpstr>Fordómar</vt:lpstr>
      <vt:lpstr>Oft beinast fordómar að:</vt:lpstr>
      <vt:lpstr>Uppistand</vt:lpstr>
      <vt:lpstr>Afleiðingar fordóma</vt:lpstr>
      <vt:lpstr>Hvað er það sem viðheldur staðalímyndum og þar með fordómum ?</vt:lpstr>
      <vt:lpstr>Að vinna gegn fordómum</vt:lpstr>
      <vt:lpstr>Að vinna gegn fordómum</vt:lpstr>
      <vt:lpstr>Ólík menning og samskipti</vt:lpstr>
      <vt:lpstr>Heimsmynd, lífssýn og samskipti menningarhópa</vt:lpstr>
      <vt:lpstr>Eru fordómar á Íslandi?</vt:lpstr>
      <vt:lpstr>Heimildir - lesefni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Hugmyndir okkar um annað fólk </dc:title>
  <dc:creator>María Albína Tryggvadóttir -VMA</dc:creator>
  <cp:lastModifiedBy>María Albína Tryggvadóttir -VMA</cp:lastModifiedBy>
  <cp:revision>1</cp:revision>
  <dcterms:modified xsi:type="dcterms:W3CDTF">2022-10-09T14:25:05Z</dcterms:modified>
</cp:coreProperties>
</file>