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 id="2147483725" r:id="rId2"/>
    <p:sldMasterId id="2147483737" r:id="rId3"/>
    <p:sldMasterId id="2147483750" r:id="rId4"/>
  </p:sldMasterIdLst>
  <p:notesMasterIdLst>
    <p:notesMasterId r:id="rId59"/>
  </p:notesMasterIdLst>
  <p:sldIdLst>
    <p:sldId id="256" r:id="rId5"/>
    <p:sldId id="257" r:id="rId6"/>
    <p:sldId id="258" r:id="rId7"/>
    <p:sldId id="259" r:id="rId8"/>
    <p:sldId id="260" r:id="rId9"/>
    <p:sldId id="261" r:id="rId10"/>
    <p:sldId id="315" r:id="rId11"/>
    <p:sldId id="263" r:id="rId12"/>
    <p:sldId id="262" r:id="rId13"/>
    <p:sldId id="264" r:id="rId14"/>
    <p:sldId id="265" r:id="rId15"/>
    <p:sldId id="266" r:id="rId16"/>
    <p:sldId id="267" r:id="rId17"/>
    <p:sldId id="319"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8" r:id="rId38"/>
    <p:sldId id="289" r:id="rId39"/>
    <p:sldId id="290" r:id="rId40"/>
    <p:sldId id="291" r:id="rId41"/>
    <p:sldId id="292" r:id="rId42"/>
    <p:sldId id="293" r:id="rId43"/>
    <p:sldId id="294" r:id="rId44"/>
    <p:sldId id="295" r:id="rId45"/>
    <p:sldId id="296" r:id="rId46"/>
    <p:sldId id="316" r:id="rId47"/>
    <p:sldId id="297" r:id="rId48"/>
    <p:sldId id="298" r:id="rId49"/>
    <p:sldId id="299" r:id="rId50"/>
    <p:sldId id="300" r:id="rId51"/>
    <p:sldId id="301" r:id="rId52"/>
    <p:sldId id="302" r:id="rId53"/>
    <p:sldId id="303" r:id="rId54"/>
    <p:sldId id="317" r:id="rId55"/>
    <p:sldId id="318" r:id="rId56"/>
    <p:sldId id="314" r:id="rId57"/>
    <p:sldId id="320" r:id="rId58"/>
  </p:sldIdLst>
  <p:sldSz cx="10080625"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A4C1F-1A29-47C0-9F3E-BB2E10BD8AEE}" v="8" dt="2022-09-27T14:36:51.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3" autoAdjust="0"/>
  </p:normalViewPr>
  <p:slideViewPr>
    <p:cSldViewPr snapToGrid="0">
      <p:cViewPr varScale="1">
        <p:scale>
          <a:sx n="43" d="100"/>
          <a:sy n="43" d="100"/>
        </p:scale>
        <p:origin x="18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1512000" y="5880600"/>
            <a:ext cx="6047640" cy="48110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0" y="1015740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is-I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b="1" dirty="0"/>
              <a:t>Verkefni</a:t>
            </a:r>
            <a:r>
              <a:rPr lang="is-IS" dirty="0"/>
              <a:t> – </a:t>
            </a:r>
            <a:r>
              <a:rPr lang="is-IS" b="1" dirty="0"/>
              <a:t>taktu 3 mín að teikna hjarta </a:t>
            </a:r>
            <a:r>
              <a:rPr lang="is-IS" dirty="0"/>
              <a:t>– allt sem þú manst – fylltu inn öll heiti sem þú manst eftir</a:t>
            </a:r>
            <a:endParaRPr dirty="0"/>
          </a:p>
        </p:txBody>
      </p:sp>
      <p:sp>
        <p:nvSpPr>
          <p:cNvPr id="272" name="Google Shape;272;p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1108075" y="801688"/>
            <a:ext cx="5338763" cy="4003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9:notes"/>
          <p:cNvSpPr/>
          <p:nvPr/>
        </p:nvSpPr>
        <p:spPr>
          <a:xfrm>
            <a:off x="756000" y="5078520"/>
            <a:ext cx="6042960" cy="4806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25" name="Google Shape;325;p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r>
              <a:rPr lang="is-IS" dirty="0"/>
              <a:t>Stabíl angína, verkir fyrir brjósti og andnauð við líkamlega áreynslu, vegna streitu eða í köldu veðri. Hægt að gefa nitróglycerín. Meðhöndlað með lyfjum, kransæðaútvíkkun eða hjáveituaðgerð á kransæðum. </a:t>
            </a:r>
          </a:p>
          <a:p>
            <a:r>
              <a:rPr lang="is-IS" dirty="0"/>
              <a:t>Óstabíl angína: verkir fyrir brjósti og andnauð í hvíld. Kveisan varir lengur og nítró gerir ekki meira en að deyfa verkina. </a:t>
            </a:r>
          </a:p>
          <a:p>
            <a:r>
              <a:rPr lang="is-IS" dirty="0"/>
              <a:t>Bráð kransæðastífla: þá er blóðsegi/blóðtappi í kransæðum sem veldur þungum verk og andnauð, nítró kemur ekkert að notum og skjólstæðingur þarf tafarlaus í kransæðaútvíkkun.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p:nvPr/>
        </p:nvSpPr>
        <p:spPr>
          <a:xfrm>
            <a:off x="1259640" y="801720"/>
            <a:ext cx="5040000" cy="40093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9525" cap="flat" cmpd="sng">
            <a:solidFill>
              <a:srgbClr val="000000"/>
            </a:solidFill>
            <a:prstDash val="solid"/>
            <a:miter lim="8000"/>
            <a:headEnd type="none" w="sm" len="sm"/>
            <a:tailEnd type="none" w="sm" len="sm"/>
          </a:ln>
        </p:spPr>
      </p:sp>
      <p:sp>
        <p:nvSpPr>
          <p:cNvPr id="331" name="Google Shape;331;p10:notes"/>
          <p:cNvSpPr/>
          <p:nvPr/>
        </p:nvSpPr>
        <p:spPr>
          <a:xfrm>
            <a:off x="1007640" y="5078520"/>
            <a:ext cx="5544000" cy="5628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spcBef>
                <a:spcPts val="0"/>
              </a:spcBef>
              <a:spcAft>
                <a:spcPts val="0"/>
              </a:spcAft>
              <a:buNone/>
            </a:pPr>
            <a:r>
              <a:rPr lang="is-IS" sz="1000" b="1" strike="noStrike">
                <a:latin typeface="Arial"/>
                <a:ea typeface="Arial"/>
                <a:cs typeface="Arial"/>
                <a:sym typeface="Arial"/>
              </a:rPr>
              <a:t>Mikil blóðfita:</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Í blóðvökva eru lípóprótein sem hafa það hlutverk að flytja kólesteról um líkamann. Tvenns konar lípóprótein eru þekkt: </a:t>
            </a:r>
            <a:r>
              <a:rPr lang="is-IS" sz="1000" b="1" strike="noStrike">
                <a:latin typeface="Arial"/>
                <a:ea typeface="Arial"/>
                <a:cs typeface="Arial"/>
                <a:sym typeface="Arial"/>
              </a:rPr>
              <a:t>LDL og HDL. LDL </a:t>
            </a:r>
            <a:r>
              <a:rPr lang="is-IS" sz="1000" b="0" strike="noStrike">
                <a:latin typeface="Arial"/>
                <a:ea typeface="Arial"/>
                <a:cs typeface="Arial"/>
                <a:sym typeface="Arial"/>
              </a:rPr>
              <a:t>flytur kólesteról til frumna en </a:t>
            </a:r>
            <a:r>
              <a:rPr lang="is-IS" sz="1000" b="1" strike="noStrike">
                <a:latin typeface="Arial"/>
                <a:ea typeface="Arial"/>
                <a:cs typeface="Arial"/>
                <a:sym typeface="Arial"/>
              </a:rPr>
              <a:t>HDL</a:t>
            </a:r>
            <a:r>
              <a:rPr lang="is-IS" sz="1000" b="0" strike="noStrike">
                <a:latin typeface="Arial"/>
                <a:ea typeface="Arial"/>
                <a:cs typeface="Arial"/>
                <a:sym typeface="Arial"/>
              </a:rPr>
              <a:t> flytur ónauðsynlegt kólesteról til lifrar þar sem það er brotið niður og skilið út úr lík.</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Neysla mett. fitu, reykingar, erfðir og hreyfingarleysi (offita) eru talin hafa áhrif á samsetningu LDL og HDL í líkamanum.</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Háþrýstingur:</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Skilgreindur sem óeðlilega hækkuð </a:t>
            </a:r>
            <a:r>
              <a:rPr lang="is-IS" sz="1000" b="1" strike="noStrike">
                <a:latin typeface="Arial"/>
                <a:ea typeface="Arial"/>
                <a:cs typeface="Arial"/>
                <a:sym typeface="Arial"/>
              </a:rPr>
              <a:t>neðri mörk</a:t>
            </a:r>
            <a:r>
              <a:rPr lang="is-IS" sz="1000" b="0" strike="noStrike">
                <a:latin typeface="Arial"/>
                <a:ea typeface="Arial"/>
                <a:cs typeface="Arial"/>
                <a:sym typeface="Arial"/>
              </a:rPr>
              <a:t> (diastola) og er yfirleitt miðað við 90-95 mm Hg. 160/95 (venjul. 120/80).   Aukið álag á hjarta og slagæðar. Komum að síðar.</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Reykingar:</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NIKÓTÍN </a:t>
            </a:r>
            <a:r>
              <a:rPr lang="is-IS" sz="1000" b="0" strike="noStrike">
                <a:latin typeface="Arial"/>
                <a:ea typeface="Arial"/>
                <a:cs typeface="Arial"/>
                <a:sym typeface="Arial"/>
              </a:rPr>
              <a:t>dregur saman æðar, herðir hjartslátt hækkar efri mörk blóðþrýstings. Kerfið þarf að vinna hraðar og flýtir þar af leiðandi fyrir æðakölkun.  Lofttegundin </a:t>
            </a:r>
            <a:r>
              <a:rPr lang="is-IS" sz="1000" b="1" strike="noStrike">
                <a:latin typeface="Arial"/>
                <a:ea typeface="Arial"/>
                <a:cs typeface="Arial"/>
                <a:sym typeface="Arial"/>
              </a:rPr>
              <a:t>kolmónoxið </a:t>
            </a:r>
            <a:r>
              <a:rPr lang="is-IS" sz="1000" b="0" strike="noStrike">
                <a:latin typeface="Arial"/>
                <a:ea typeface="Arial"/>
                <a:cs typeface="Arial"/>
                <a:sym typeface="Arial"/>
              </a:rPr>
              <a:t>sem er í tóbaksreyk, binst blóðrauðanum mun betur en súrefni.  Vegna þessa er blóð þeirra sem reykja </a:t>
            </a:r>
            <a:r>
              <a:rPr lang="is-IS" sz="1000" b="1" strike="noStrike">
                <a:latin typeface="Arial"/>
                <a:ea typeface="Arial"/>
                <a:cs typeface="Arial"/>
                <a:sym typeface="Arial"/>
              </a:rPr>
              <a:t>minna mettað súrefni</a:t>
            </a:r>
            <a:r>
              <a:rPr lang="is-IS" sz="1000" b="0" strike="noStrike">
                <a:latin typeface="Arial"/>
                <a:ea typeface="Arial"/>
                <a:cs typeface="Arial"/>
                <a:sym typeface="Arial"/>
              </a:rPr>
              <a:t>. Lág súrefnismettun flýtir jafnframt fyrir æðakölkun.</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Sykursýki:</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Margfalt aukin áhætta á að fá kransæðasjúkdóma.  Virðist vera aukning á </a:t>
            </a:r>
            <a:r>
              <a:rPr lang="is-IS" sz="1000" b="1" strike="noStrike">
                <a:latin typeface="Arial"/>
                <a:ea typeface="Arial"/>
                <a:cs typeface="Arial"/>
                <a:sym typeface="Arial"/>
              </a:rPr>
              <a:t>LDL </a:t>
            </a:r>
            <a:r>
              <a:rPr lang="is-IS" sz="1000" b="0" strike="noStrike">
                <a:latin typeface="Arial"/>
                <a:ea typeface="Arial"/>
                <a:cs typeface="Arial"/>
                <a:sym typeface="Arial"/>
              </a:rPr>
              <a:t>því aukin hætta á æðakölkun.</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Erfðir:</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Virðist liggja í ættum. Flýtir fyrir ótímabærri æðakölkun.  Nýleg rannsókn styður þetta.</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Aðrir áhættu þættir spila þarna stórt hlutverk.</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Offita/hreyfingarleysi:</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Aukið álag á hjarta- og æðakerfið. Stuðlar að háþrýsingi og háu kólesteróli í blóði.</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Streita:</a:t>
            </a:r>
            <a:endParaRPr sz="1000" b="0" strike="noStrike">
              <a:latin typeface="Arial"/>
              <a:ea typeface="Arial"/>
              <a:cs typeface="Arial"/>
              <a:sym typeface="Arial"/>
            </a:endParaRPr>
          </a:p>
          <a:p>
            <a:pPr marL="0" marR="0" lvl="0" indent="0" algn="l" rtl="0">
              <a:spcBef>
                <a:spcPts val="374"/>
              </a:spcBef>
              <a:spcAft>
                <a:spcPts val="0"/>
              </a:spcAft>
              <a:buNone/>
            </a:pPr>
            <a:r>
              <a:rPr lang="is-IS" sz="1000" b="0" strike="noStrike">
                <a:latin typeface="Arial"/>
                <a:ea typeface="Arial"/>
                <a:cs typeface="Arial"/>
                <a:sym typeface="Arial"/>
              </a:rPr>
              <a:t>Skiptar skoðanir. Aukið álag eykur virkni streituhormóna (adrenalíns) og getur valdið langvarandi háþrýstingi sem er mikill áhættuþáttur. </a:t>
            </a:r>
            <a:endParaRPr sz="1000" b="0" strike="noStrike">
              <a:latin typeface="Arial"/>
              <a:ea typeface="Arial"/>
              <a:cs typeface="Arial"/>
              <a:sym typeface="Arial"/>
            </a:endParaRPr>
          </a:p>
          <a:p>
            <a:pPr marL="0" marR="0" lvl="0" indent="0" algn="l" rtl="0">
              <a:spcBef>
                <a:spcPts val="374"/>
              </a:spcBef>
              <a:spcAft>
                <a:spcPts val="0"/>
              </a:spcAft>
              <a:buNone/>
            </a:pPr>
            <a:r>
              <a:rPr lang="is-IS" sz="1000" b="1" strike="noStrike">
                <a:latin typeface="Arial"/>
                <a:ea typeface="Arial"/>
                <a:cs typeface="Arial"/>
                <a:sym typeface="Arial"/>
              </a:rPr>
              <a:t>Vefur hjartaverndar:  www.hjarta.is</a:t>
            </a:r>
            <a:endParaRPr sz="1000" b="0" strike="noStrike">
              <a:latin typeface="Arial"/>
              <a:ea typeface="Arial"/>
              <a:cs typeface="Arial"/>
              <a:sym typeface="Arial"/>
            </a:endParaRPr>
          </a:p>
        </p:txBody>
      </p:sp>
      <p:sp>
        <p:nvSpPr>
          <p:cNvPr id="332" name="Google Shape;332;p1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3" name="Google Shape;333;p10: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9" name="Google Shape;339;p1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p:nvPr/>
        </p:nvSpPr>
        <p:spPr>
          <a:xfrm>
            <a:off x="1259640" y="801720"/>
            <a:ext cx="5040000" cy="40093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9525" cap="flat" cmpd="sng">
            <a:solidFill>
              <a:srgbClr val="000000"/>
            </a:solidFill>
            <a:prstDash val="solid"/>
            <a:miter lim="8000"/>
            <a:headEnd type="none" w="sm" len="sm"/>
            <a:tailEnd type="none" w="sm" len="sm"/>
          </a:ln>
        </p:spPr>
      </p:sp>
      <p:sp>
        <p:nvSpPr>
          <p:cNvPr id="345" name="Google Shape;345;p12:notes"/>
          <p:cNvSpPr/>
          <p:nvPr/>
        </p:nvSpPr>
        <p:spPr>
          <a:xfrm>
            <a:off x="1007640" y="5078520"/>
            <a:ext cx="5544000" cy="4811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spcBef>
                <a:spcPts val="0"/>
              </a:spcBef>
              <a:spcAft>
                <a:spcPts val="0"/>
              </a:spcAft>
              <a:buNone/>
            </a:pPr>
            <a:r>
              <a:rPr lang="is-IS" sz="1400" b="0" strike="noStrike">
                <a:latin typeface="Arial"/>
                <a:ea typeface="Arial"/>
                <a:cs typeface="Arial"/>
                <a:sym typeface="Arial"/>
              </a:rPr>
              <a:t>Meingerð æðakölkunar er á þá leið að áverki kemur á æðaþelið, oftast þar sem skellan og æðaveggur mætast því æðin getur víkkað en skellan gefur ekki eftir.   Blóðflögur setjast í rof æðaþelsins.  Sléttar vöðvafrumur fara inn í innlag og fjölga sér þar. Kólesteról hleðst upp í innlaginu og kölkun á sér stað.</a:t>
            </a:r>
            <a:endParaRPr sz="1400" b="0" strike="noStrike">
              <a:latin typeface="Arial"/>
              <a:ea typeface="Arial"/>
              <a:cs typeface="Arial"/>
              <a:sym typeface="Arial"/>
            </a:endParaRPr>
          </a:p>
        </p:txBody>
      </p:sp>
      <p:sp>
        <p:nvSpPr>
          <p:cNvPr id="346" name="Google Shape;346;p1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Hljótt </a:t>
            </a:r>
            <a:r>
              <a:rPr lang="is-IS" dirty="0" err="1"/>
              <a:t>vandmál</a:t>
            </a:r>
            <a:r>
              <a:rPr lang="is-IS" dirty="0"/>
              <a:t> – heyrist ekkert í  - þar til skaði skeður </a:t>
            </a:r>
          </a:p>
          <a:p>
            <a:pPr marL="0" lvl="0" indent="0" algn="l" rtl="0">
              <a:spcBef>
                <a:spcPts val="0"/>
              </a:spcBef>
              <a:spcAft>
                <a:spcPts val="0"/>
              </a:spcAft>
              <a:buNone/>
            </a:pPr>
            <a:r>
              <a:rPr lang="is-IS" dirty="0"/>
              <a:t>Ekki bara fyrir fólk með offitu – feitur að innan – mjór með mikla æðakölkun</a:t>
            </a:r>
            <a:endParaRPr dirty="0"/>
          </a:p>
        </p:txBody>
      </p:sp>
      <p:sp>
        <p:nvSpPr>
          <p:cNvPr id="347" name="Google Shape;347;p1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YT </a:t>
            </a:r>
            <a:r>
              <a:rPr lang="is-IS" dirty="0" err="1"/>
              <a:t>vídjó</a:t>
            </a:r>
            <a:r>
              <a:rPr lang="is-IS" dirty="0"/>
              <a:t> um hvernig þetta gerist (</a:t>
            </a:r>
            <a:r>
              <a:rPr lang="is-IS" dirty="0" err="1"/>
              <a:t>FoverK</a:t>
            </a:r>
            <a:r>
              <a:rPr lang="is-IS" dirty="0"/>
              <a:t> 52:00)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14</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1524563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13: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54" name="Google Shape;354;p1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b="1" dirty="0"/>
              <a:t>Verkefni: 5 mín – </a:t>
            </a:r>
            <a:r>
              <a:rPr lang="is-IS" b="1" dirty="0" err="1"/>
              <a:t>googlið</a:t>
            </a:r>
            <a:r>
              <a:rPr lang="is-IS" b="1" dirty="0"/>
              <a:t> – Er m</a:t>
            </a:r>
            <a:r>
              <a:rPr lang="is-IS" dirty="0"/>
              <a:t>unur á einkennum </a:t>
            </a:r>
            <a:r>
              <a:rPr lang="is-IS" dirty="0" err="1"/>
              <a:t>kk</a:t>
            </a:r>
            <a:r>
              <a:rPr lang="is-IS" dirty="0"/>
              <a:t> og </a:t>
            </a:r>
            <a:r>
              <a:rPr lang="is-IS" dirty="0" err="1"/>
              <a:t>kvk</a:t>
            </a:r>
            <a:endParaRPr lang="is-IS" dirty="0"/>
          </a:p>
          <a:p>
            <a:pPr marL="0" lvl="0" indent="0" algn="l" rtl="0">
              <a:spcBef>
                <a:spcPts val="0"/>
              </a:spcBef>
              <a:spcAft>
                <a:spcPts val="0"/>
              </a:spcAft>
              <a:buNone/>
            </a:pPr>
            <a:endParaRPr dirty="0"/>
          </a:p>
        </p:txBody>
      </p:sp>
      <p:sp>
        <p:nvSpPr>
          <p:cNvPr id="361" name="Google Shape;361;p14: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15: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68" name="Google Shape;368;p1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5" name="Google Shape;375;p16: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76" name="Google Shape;376;p1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err="1"/>
              <a:t>Myo</a:t>
            </a:r>
            <a:r>
              <a:rPr lang="is-IS" dirty="0"/>
              <a:t> – vöðvi</a:t>
            </a:r>
          </a:p>
          <a:p>
            <a:pPr marL="0" lvl="0" indent="0" algn="l" rtl="0">
              <a:spcBef>
                <a:spcPts val="0"/>
              </a:spcBef>
              <a:spcAft>
                <a:spcPts val="0"/>
              </a:spcAft>
              <a:buNone/>
            </a:pPr>
            <a:r>
              <a:rPr lang="is-IS" dirty="0" err="1"/>
              <a:t>Cardial</a:t>
            </a:r>
            <a:r>
              <a:rPr lang="is-IS" dirty="0"/>
              <a:t> – tengt hjarta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p:nvPr/>
        </p:nvSpPr>
        <p:spPr>
          <a:xfrm>
            <a:off x="1259640" y="801720"/>
            <a:ext cx="5040000" cy="40093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9525" cap="flat" cmpd="sng">
            <a:solidFill>
              <a:srgbClr val="000000"/>
            </a:solidFill>
            <a:prstDash val="solid"/>
            <a:miter lim="8000"/>
            <a:headEnd type="none" w="sm" len="sm"/>
            <a:tailEnd type="none" w="sm" len="sm"/>
          </a:ln>
        </p:spPr>
      </p:sp>
      <p:sp>
        <p:nvSpPr>
          <p:cNvPr id="383" name="Google Shape;383;p17:notes"/>
          <p:cNvSpPr/>
          <p:nvPr/>
        </p:nvSpPr>
        <p:spPr>
          <a:xfrm>
            <a:off x="1007640" y="5078520"/>
            <a:ext cx="5544000" cy="4811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spcBef>
                <a:spcPts val="0"/>
              </a:spcBef>
              <a:spcAft>
                <a:spcPts val="0"/>
              </a:spcAft>
              <a:buNone/>
            </a:pPr>
            <a:r>
              <a:rPr lang="is-IS" sz="1400" b="0" strike="noStrike">
                <a:latin typeface="Arial"/>
                <a:ea typeface="Arial"/>
                <a:cs typeface="Arial"/>
                <a:sym typeface="Arial"/>
              </a:rPr>
              <a:t>Verkurinn stafar af langvarandi skorti á súrefnisríku blóði til hjartavöðvans.</a:t>
            </a:r>
            <a:endParaRPr sz="1400" b="0" strike="noStrike">
              <a:latin typeface="Arial"/>
              <a:ea typeface="Arial"/>
              <a:cs typeface="Arial"/>
              <a:sym typeface="Arial"/>
            </a:endParaRPr>
          </a:p>
          <a:p>
            <a:pPr marL="0" marR="0" lvl="0" indent="0" algn="l" rtl="0">
              <a:spcBef>
                <a:spcPts val="524"/>
              </a:spcBef>
              <a:spcAft>
                <a:spcPts val="0"/>
              </a:spcAft>
              <a:buNone/>
            </a:pPr>
            <a:r>
              <a:rPr lang="is-IS" sz="1400" b="0" strike="noStrike">
                <a:latin typeface="Arial"/>
                <a:ea typeface="Arial"/>
                <a:cs typeface="Arial"/>
                <a:sym typeface="Arial"/>
              </a:rPr>
              <a:t>Ógleði, uppköst og svitakóf geta stafað af nístingsverknum eða taugaáhrifum frá hjartavöðvanum</a:t>
            </a:r>
            <a:endParaRPr sz="1400" b="0" strike="noStrike">
              <a:latin typeface="Arial"/>
              <a:ea typeface="Arial"/>
              <a:cs typeface="Arial"/>
              <a:sym typeface="Arial"/>
            </a:endParaRPr>
          </a:p>
          <a:p>
            <a:pPr marL="0" marR="0" lvl="0" indent="0" algn="l" rtl="0">
              <a:spcBef>
                <a:spcPts val="524"/>
              </a:spcBef>
              <a:spcAft>
                <a:spcPts val="0"/>
              </a:spcAft>
              <a:buNone/>
            </a:pPr>
            <a:r>
              <a:rPr lang="is-IS" sz="1400" b="0" strike="noStrike">
                <a:latin typeface="Arial"/>
                <a:ea typeface="Arial"/>
                <a:cs typeface="Arial"/>
                <a:sym typeface="Arial"/>
              </a:rPr>
              <a:t>Truflun </a:t>
            </a:r>
            <a:endParaRPr sz="1400" b="0" strike="noStrike">
              <a:latin typeface="Arial"/>
              <a:ea typeface="Arial"/>
              <a:cs typeface="Arial"/>
              <a:sym typeface="Arial"/>
            </a:endParaRPr>
          </a:p>
          <a:p>
            <a:pPr marL="0" marR="0" lvl="0" indent="0" algn="l" rtl="0">
              <a:spcBef>
                <a:spcPts val="524"/>
              </a:spcBef>
              <a:spcAft>
                <a:spcPts val="0"/>
              </a:spcAft>
              <a:buNone/>
            </a:pPr>
            <a:r>
              <a:rPr lang="is-IS" sz="1400" b="0" strike="noStrike">
                <a:latin typeface="Arial"/>
                <a:ea typeface="Arial"/>
                <a:cs typeface="Arial"/>
                <a:sym typeface="Arial"/>
              </a:rPr>
              <a:t>A lífsmörkum er t.d. hraður hjartsláttur ef framveggs inf. En hægur hjartsláttur ef undirveggs inf.</a:t>
            </a:r>
            <a:endParaRPr sz="1400" b="0" strike="noStrike">
              <a:latin typeface="Arial"/>
              <a:ea typeface="Arial"/>
              <a:cs typeface="Arial"/>
              <a:sym typeface="Arial"/>
            </a:endParaRPr>
          </a:p>
        </p:txBody>
      </p:sp>
      <p:sp>
        <p:nvSpPr>
          <p:cNvPr id="384" name="Google Shape;384;p1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5" name="Google Shape;385;p17: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2: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278" name="Google Shape;278;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1" name="Google Shape;391;p1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97" name="Google Shape;397;p19: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3" name="Google Shape;403;p20: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404" name="Google Shape;404;p2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https://www.youtube.com/watch?v=zy_fK1P2odM – </a:t>
            </a:r>
            <a:r>
              <a:rPr lang="en-US" dirty="0" err="1"/>
              <a:t>horfa</a:t>
            </a:r>
            <a:r>
              <a:rPr lang="en-US" dirty="0"/>
              <a:t> á </a:t>
            </a:r>
            <a:r>
              <a:rPr lang="en-US" dirty="0" err="1"/>
              <a:t>fyrstu</a:t>
            </a:r>
            <a:r>
              <a:rPr lang="en-US" dirty="0"/>
              <a:t> </a:t>
            </a:r>
            <a:r>
              <a:rPr lang="en-US" dirty="0" err="1"/>
              <a:t>mínúturnar</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1" name="Google Shape;411;p2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417" name="Google Shape;417;p2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3:notes"/>
          <p:cNvSpPr>
            <a:spLocks noGrp="1" noRot="1" noChangeAspect="1"/>
          </p:cNvSpPr>
          <p:nvPr>
            <p:ph type="sldImg" idx="2"/>
          </p:nvPr>
        </p:nvSpPr>
        <p:spPr>
          <a:xfrm>
            <a:off x="1109663" y="801688"/>
            <a:ext cx="5334000" cy="40020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p23:notes"/>
          <p:cNvSpPr txBox="1"/>
          <p:nvPr/>
        </p:nvSpPr>
        <p:spPr>
          <a:xfrm>
            <a:off x="756000" y="5078520"/>
            <a:ext cx="6040800" cy="4803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a:spLocks noGrp="1" noRot="1" noChangeAspect="1"/>
          </p:cNvSpPr>
          <p:nvPr>
            <p:ph type="sldImg" idx="2"/>
          </p:nvPr>
        </p:nvSpPr>
        <p:spPr>
          <a:xfrm>
            <a:off x="1109663" y="801688"/>
            <a:ext cx="5334000" cy="40020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p24:notes"/>
          <p:cNvSpPr txBox="1"/>
          <p:nvPr/>
        </p:nvSpPr>
        <p:spPr>
          <a:xfrm>
            <a:off x="756000" y="5078520"/>
            <a:ext cx="6040800" cy="4803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7" name="Google Shape;437;p25: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438" name="Google Shape;438;p2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Fólk sett í holter, tekið EKG, hjartaómun t.d.</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445" name="Google Shape;445;p26: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a:spLocks noGrp="1" noRot="1" noChangeAspect="1"/>
          </p:cNvSpPr>
          <p:nvPr>
            <p:ph type="sldImg" idx="2"/>
          </p:nvPr>
        </p:nvSpPr>
        <p:spPr>
          <a:xfrm>
            <a:off x="1109663" y="801688"/>
            <a:ext cx="5334000" cy="40020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27:notes"/>
          <p:cNvSpPr txBox="1"/>
          <p:nvPr/>
        </p:nvSpPr>
        <p:spPr>
          <a:xfrm>
            <a:off x="756000" y="5078520"/>
            <a:ext cx="6040800" cy="4803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285" name="Google Shape;285;p3: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8" name="Google Shape;458;p2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solidFill>
                  <a:srgbClr val="000000"/>
                </a:solidFill>
                <a:latin typeface="Arial"/>
                <a:ea typeface="Arial"/>
                <a:cs typeface="Arial"/>
                <a:sym typeface="Arial"/>
              </a:rPr>
              <a:t>31</a:t>
            </a:fld>
            <a:endParaRPr sz="1200" b="0" strike="noStrike">
              <a:solidFill>
                <a:srgbClr val="000000"/>
              </a:solidFill>
              <a:latin typeface="Arial"/>
              <a:ea typeface="Arial"/>
              <a:cs typeface="Arial"/>
              <a:sym typeface="Arial"/>
            </a:endParaRPr>
          </a:p>
        </p:txBody>
      </p:sp>
      <p:sp>
        <p:nvSpPr>
          <p:cNvPr id="464" name="Google Shape;464;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9:notes"/>
          <p:cNvSpPr txBox="1">
            <a:spLocks noGrp="1"/>
          </p:cNvSpPr>
          <p:nvPr>
            <p:ph type="body" idx="1"/>
          </p:nvPr>
        </p:nvSpPr>
        <p:spPr>
          <a:xfrm>
            <a:off x="756000" y="5078520"/>
            <a:ext cx="6048000" cy="5027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a:latin typeface="Arial"/>
                <a:ea typeface="Arial"/>
                <a:cs typeface="Arial"/>
                <a:sym typeface="Arial"/>
              </a:rPr>
              <a:t>Hjartað hvílist og fyllist þá blóði, síðan dregst það saman og dælir blóðinu út í stórar slagæðar. Þetta er </a:t>
            </a:r>
            <a:r>
              <a:rPr lang="is-IS" sz="1400" b="0" i="1" strike="noStrike">
                <a:latin typeface="Arial"/>
                <a:ea typeface="Arial"/>
                <a:cs typeface="Arial"/>
                <a:sym typeface="Arial"/>
              </a:rPr>
              <a:t>hjartslátturinn</a:t>
            </a:r>
            <a:r>
              <a:rPr lang="is-IS" sz="1400" b="0" strike="noStrike">
                <a:latin typeface="Arial"/>
                <a:ea typeface="Arial"/>
                <a:cs typeface="Arial"/>
                <a:sym typeface="Arial"/>
              </a:rPr>
              <a:t>.</a:t>
            </a:r>
            <a:br>
              <a:rPr lang="is-IS"/>
            </a:br>
            <a:r>
              <a:rPr lang="is-IS" sz="1400" b="0" strike="noStrike">
                <a:latin typeface="Arial"/>
                <a:ea typeface="Arial"/>
                <a:cs typeface="Arial"/>
                <a:sym typeface="Arial"/>
              </a:rPr>
              <a:t>Hjartsláttartíðni er hversu oft hjartað fyllist og tæmist á einni mínútu. Hún fer eftir líkamlegu ástandi einstaklings, aldri hans og virkni. Þar sem hjartsláttartíðni er oftast mæld sem æðasláttur eða púls verður hugtakið </a:t>
            </a:r>
            <a:r>
              <a:rPr lang="is-IS" sz="1400" b="0" i="1" strike="noStrike">
                <a:latin typeface="Arial"/>
                <a:ea typeface="Arial"/>
                <a:cs typeface="Arial"/>
                <a:sym typeface="Arial"/>
              </a:rPr>
              <a:t>púls</a:t>
            </a:r>
            <a:r>
              <a:rPr lang="is-IS" sz="1400" b="0" strike="noStrike">
                <a:latin typeface="Arial"/>
                <a:ea typeface="Arial"/>
                <a:cs typeface="Arial"/>
                <a:sym typeface="Arial"/>
              </a:rPr>
              <a:t> notað hér </a:t>
            </a:r>
            <a:endParaRPr sz="1400" b="0" strike="noStrike">
              <a:latin typeface="Arial"/>
              <a:ea typeface="Arial"/>
              <a:cs typeface="Arial"/>
              <a:sym typeface="Arial"/>
            </a:endParaRPr>
          </a:p>
          <a:p>
            <a:pPr marL="0" lvl="0" indent="0" algn="l" rtl="0">
              <a:spcBef>
                <a:spcPts val="448"/>
              </a:spcBef>
              <a:spcAft>
                <a:spcPts val="0"/>
              </a:spcAft>
              <a:buNone/>
            </a:pP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Hvert púlsstal samsvarar sem sagt einum samdrætti í hjartanu. </a:t>
            </a:r>
            <a:endParaRPr sz="1400" b="0" strike="noStrike">
              <a:latin typeface="Arial"/>
              <a:ea typeface="Arial"/>
              <a:cs typeface="Arial"/>
              <a:sym typeface="Arial"/>
            </a:endParaRPr>
          </a:p>
          <a:p>
            <a:pPr marL="0" lvl="0" indent="0" algn="l" rtl="0">
              <a:spcBef>
                <a:spcPts val="448"/>
              </a:spcBef>
              <a:spcAft>
                <a:spcPts val="0"/>
              </a:spcAft>
              <a:buNone/>
            </a:pP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Eðlilegar breytingar á púls: </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Aldur: hraðari hjá börnum</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Kyn, algengara að hann sé aðeins hraðari hjá kvk. En kk</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Líkamleg áreynsla-hækkaður púls</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Svefn-hægir á púlsi</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Andlegt ástand, æsingur, spenna auka púls</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Fæðuinntekt, því aukin brennsla verður til þess að púls eykst.</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Ýmis efni, s.s. Kaffi, tóbak....</a:t>
            </a:r>
            <a:endParaRPr sz="1400" b="0" strike="noStrike">
              <a:latin typeface="Arial"/>
              <a:ea typeface="Arial"/>
              <a:cs typeface="Arial"/>
              <a:sym typeface="Arial"/>
            </a:endParaRPr>
          </a:p>
          <a:p>
            <a:pPr marL="0" lvl="0" indent="0" algn="l" rtl="0">
              <a:spcBef>
                <a:spcPts val="448"/>
              </a:spcBef>
              <a:spcAft>
                <a:spcPts val="0"/>
              </a:spcAft>
              <a:buNone/>
            </a:pPr>
            <a:endParaRPr sz="1400" b="0" strike="noStrike">
              <a:latin typeface="Arial"/>
              <a:ea typeface="Arial"/>
              <a:cs typeface="Arial"/>
              <a:sym typeface="Arial"/>
            </a:endParaRPr>
          </a:p>
          <a:p>
            <a:pPr marL="0" lvl="0" indent="0" algn="l" rtl="0">
              <a:spcBef>
                <a:spcPts val="448"/>
              </a:spcBef>
              <a:spcAft>
                <a:spcPts val="0"/>
              </a:spcAft>
              <a:buNone/>
            </a:pPr>
            <a:r>
              <a:rPr lang="is-IS" sz="1400" b="1" strike="noStrike">
                <a:latin typeface="Arial"/>
                <a:ea typeface="Arial"/>
                <a:cs typeface="Arial"/>
                <a:sym typeface="Arial"/>
              </a:rPr>
              <a:t>Bls 59 hjá ásu</a:t>
            </a:r>
            <a:endParaRPr sz="1400" b="0"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solidFill>
                  <a:srgbClr val="000000"/>
                </a:solidFill>
                <a:latin typeface="Arial"/>
                <a:ea typeface="Arial"/>
                <a:cs typeface="Arial"/>
                <a:sym typeface="Arial"/>
              </a:rPr>
              <a:t>32</a:t>
            </a:fld>
            <a:endParaRPr sz="1200" b="0" strike="noStrike">
              <a:solidFill>
                <a:srgbClr val="000000"/>
              </a:solidFill>
              <a:latin typeface="Arial"/>
              <a:ea typeface="Arial"/>
              <a:cs typeface="Arial"/>
              <a:sym typeface="Arial"/>
            </a:endParaRPr>
          </a:p>
        </p:txBody>
      </p:sp>
      <p:sp>
        <p:nvSpPr>
          <p:cNvPr id="471" name="Google Shape;471;p3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0: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457200" lvl="1" indent="-40005" algn="l" rtl="0">
              <a:spcBef>
                <a:spcPts val="0"/>
              </a:spcBef>
              <a:spcAft>
                <a:spcPts val="0"/>
              </a:spcAft>
              <a:buClr>
                <a:srgbClr val="000000"/>
              </a:buClr>
              <a:buSzPts val="630"/>
              <a:buFont typeface="Noto Sans Symbols"/>
              <a:buChar char="●"/>
            </a:pPr>
            <a:r>
              <a:rPr lang="is-IS" sz="1400" b="0" strike="noStrike" dirty="0">
                <a:solidFill>
                  <a:srgbClr val="000000"/>
                </a:solidFill>
                <a:latin typeface="Arial"/>
                <a:ea typeface="Arial"/>
                <a:cs typeface="Arial"/>
                <a:sym typeface="Arial"/>
              </a:rPr>
              <a:t>Gott að athuga hvort púlsinn er jafn báðu megin</a:t>
            </a:r>
            <a:endParaRPr sz="1400" b="0" strike="noStrike" dirty="0">
              <a:latin typeface="Arial"/>
              <a:ea typeface="Arial"/>
              <a:cs typeface="Arial"/>
              <a:sym typeface="Arial"/>
            </a:endParaRPr>
          </a:p>
          <a:p>
            <a:pPr marL="0" lvl="0" indent="0" algn="l" rtl="0">
              <a:spcBef>
                <a:spcPts val="448"/>
              </a:spcBef>
              <a:spcAft>
                <a:spcPts val="0"/>
              </a:spcAft>
              <a:buNone/>
            </a:pP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Hvlídarpúls er 60-90/100 slög á mín. Í vel þjálfuðu íþróttafólki er eðlilegt að hvíldarpúls sé mun neðar, allt niður í 40 á mín.</a:t>
            </a: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Ungbörn 120-160 slög á mín.</a:t>
            </a:r>
            <a:endParaRPr sz="1400" b="0" strike="noStrike" dirty="0">
              <a:latin typeface="Arial"/>
              <a:ea typeface="Arial"/>
              <a:cs typeface="Arial"/>
              <a:sym typeface="Arial"/>
            </a:endParaRPr>
          </a:p>
          <a:p>
            <a:pPr marL="0" lvl="0" indent="0" algn="l" rtl="0">
              <a:spcBef>
                <a:spcPts val="448"/>
              </a:spcBef>
              <a:spcAft>
                <a:spcPts val="0"/>
              </a:spcAft>
              <a:buNone/>
            </a:pP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Tíðnin lækkar með hækkandi aldri vegna hægari efnaskipta og bruna.</a:t>
            </a:r>
            <a:endParaRPr sz="1400" b="0" strike="noStrike" dirty="0">
              <a:latin typeface="Arial"/>
              <a:ea typeface="Arial"/>
              <a:cs typeface="Arial"/>
              <a:sym typeface="Arial"/>
            </a:endParaRPr>
          </a:p>
          <a:p>
            <a:pPr marL="0" lvl="0" indent="0" algn="l" rtl="0">
              <a:spcBef>
                <a:spcPts val="448"/>
              </a:spcBef>
              <a:spcAft>
                <a:spcPts val="0"/>
              </a:spcAft>
              <a:buNone/>
            </a:pP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EKki nota þumalfingur, heldur 2 aðra fingur (vísi og löngutöng)</a:t>
            </a: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Telja í 30 sek. Og margfalda með tveimur </a:t>
            </a: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Meta hvort hann er óreglulegur – ef óregluelgur telja þá í eina mínútu</a:t>
            </a: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Púls er skráður með rauðu X á hitablað. Skrá ef hann er óreglulegur</a:t>
            </a:r>
            <a:endParaRPr sz="1400" b="0" strike="noStrike" dirty="0">
              <a:latin typeface="Arial"/>
              <a:ea typeface="Arial"/>
              <a:cs typeface="Arial"/>
              <a:sym typeface="Arial"/>
            </a:endParaRPr>
          </a:p>
          <a:p>
            <a:pPr marL="0" lvl="0" indent="0" algn="l" rtl="0">
              <a:spcBef>
                <a:spcPts val="448"/>
              </a:spcBef>
              <a:spcAft>
                <a:spcPts val="0"/>
              </a:spcAft>
              <a:buNone/>
            </a:pPr>
            <a:endParaRPr sz="1400" b="0" strike="noStrike" dirty="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solidFill>
                  <a:srgbClr val="000000"/>
                </a:solidFill>
                <a:latin typeface="Arial"/>
                <a:ea typeface="Arial"/>
                <a:cs typeface="Arial"/>
                <a:sym typeface="Arial"/>
              </a:rPr>
              <a:t>33</a:t>
            </a:fld>
            <a:endParaRPr sz="1200" b="0" strike="noStrike">
              <a:solidFill>
                <a:srgbClr val="000000"/>
              </a:solidFill>
              <a:latin typeface="Arial"/>
              <a:ea typeface="Arial"/>
              <a:cs typeface="Arial"/>
              <a:sym typeface="Arial"/>
            </a:endParaRPr>
          </a:p>
        </p:txBody>
      </p:sp>
      <p:sp>
        <p:nvSpPr>
          <p:cNvPr id="478" name="Google Shape;478;p3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9" name="Google Shape;479;p31: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a:latin typeface="Arial"/>
                <a:ea typeface="Arial"/>
                <a:cs typeface="Arial"/>
                <a:sym typeface="Arial"/>
              </a:rPr>
              <a:t>Úlnlið þumalfingursmegin</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Á gagnauga f. Framan eyrað</a:t>
            </a:r>
            <a:endParaRPr sz="1400" b="0"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latin typeface="Arial"/>
                <a:ea typeface="Arial"/>
                <a:cs typeface="Arial"/>
                <a:sym typeface="Arial"/>
              </a:rPr>
              <a:t>34</a:t>
            </a:fld>
            <a:endParaRPr sz="1200" b="0" strike="noStrike">
              <a:latin typeface="Arial"/>
              <a:ea typeface="Arial"/>
              <a:cs typeface="Arial"/>
              <a:sym typeface="Arial"/>
            </a:endParaRPr>
          </a:p>
        </p:txBody>
      </p:sp>
      <p:sp>
        <p:nvSpPr>
          <p:cNvPr id="492" name="Google Shape;492;p3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33: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a:latin typeface="Arial"/>
                <a:ea typeface="Arial"/>
                <a:cs typeface="Arial"/>
                <a:sym typeface="Arial"/>
              </a:rPr>
              <a:t> Efri mörk / systola = Mesti þrýstingur í æðakerfinu er þegar að sleglarnir dragast saman og dæla blóði út í slagæðarnar. Sá mesti þrýstingur sem blóðið þrýstir á slagæðavegginn með við samdrátt hjartans. (100-140 mm Hg). Það hljóð sem við heyrum fyrst.  mmHG= þýðir millimetrar kvikasilfurs</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Neðri mörk/ diastola = er minnsti þrýstingurinn í æðakerfinu, þe. þegar að sleglarnir eru í hvíld. Þrýstingur blóðs á æðavegginn meðan hjartað er í slökun (venjul. 60-90 mmHg) = hættum að heyra hljóð og blóð rennur frítt í æðinni.</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Púlsþrýstingur er munurinn á efri og neðri mörkum blóðþrýstings.</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Áhrifaþættir á blþr.: heildarblóðmagn líkamans, hversu þykkt blóðið er, teygjanleiki æða (ef þvermál æða minnkar þá hækkar blóðþr)., aldur, erfðir, kynþáttur (hærri hjá svertingjum).</a:t>
            </a:r>
            <a:endParaRPr sz="1400" b="0"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latin typeface="Arial"/>
                <a:ea typeface="Arial"/>
                <a:cs typeface="Arial"/>
                <a:sym typeface="Arial"/>
              </a:rPr>
              <a:t>35</a:t>
            </a:fld>
            <a:endParaRPr sz="1200" b="0" strike="noStrike">
              <a:latin typeface="Arial"/>
              <a:ea typeface="Arial"/>
              <a:cs typeface="Arial"/>
              <a:sym typeface="Arial"/>
            </a:endParaRPr>
          </a:p>
        </p:txBody>
      </p:sp>
      <p:sp>
        <p:nvSpPr>
          <p:cNvPr id="499" name="Google Shape;499;p3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34: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dirty="0">
                <a:latin typeface="Arial"/>
                <a:ea typeface="Arial"/>
                <a:cs typeface="Arial"/>
                <a:sym typeface="Arial"/>
              </a:rPr>
              <a:t>Ortostatisk hypotension = blóðþrýstingsfall við að fara úr lágréttri stöðu í lóðrétta. </a:t>
            </a:r>
            <a:endParaRPr sz="1400" b="0" strike="noStrike" dirty="0">
              <a:latin typeface="Arial"/>
              <a:ea typeface="Arial"/>
              <a:cs typeface="Arial"/>
              <a:sym typeface="Arial"/>
            </a:endParaRPr>
          </a:p>
          <a:p>
            <a:pPr marL="0" lvl="0" indent="0" algn="l" rtl="0">
              <a:spcBef>
                <a:spcPts val="448"/>
              </a:spcBef>
              <a:spcAft>
                <a:spcPts val="0"/>
              </a:spcAft>
              <a:buNone/>
            </a:pPr>
            <a:endParaRPr sz="1400" b="0" strike="noStrike" dirty="0">
              <a:latin typeface="Arial"/>
              <a:ea typeface="Arial"/>
              <a:cs typeface="Arial"/>
              <a:sym typeface="Arial"/>
            </a:endParaRPr>
          </a:p>
          <a:p>
            <a:pPr marL="0" lvl="0" indent="0" algn="l" rtl="0">
              <a:spcBef>
                <a:spcPts val="448"/>
              </a:spcBef>
              <a:spcAft>
                <a:spcPts val="0"/>
              </a:spcAft>
              <a:buNone/>
            </a:pPr>
            <a:r>
              <a:rPr lang="is-IS" sz="1400" b="0" strike="noStrike" dirty="0">
                <a:latin typeface="Arial"/>
                <a:ea typeface="Arial"/>
                <a:cs typeface="Arial"/>
                <a:sym typeface="Arial"/>
              </a:rPr>
              <a:t>Sársauki hækkar blóðþrýsting, en mikill sársauki getur valdið losti (lost er ástand sem myndast þegar blóðstreymi í æðakerfinu er ekki nægilegt og frumur líkamans fá ekki nóg súrefni go þær skemmast af þeim völdum). </a:t>
            </a:r>
            <a:endParaRPr sz="1400" b="0" strike="noStrike" dirty="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5: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latin typeface="Arial"/>
                <a:ea typeface="Arial"/>
                <a:cs typeface="Arial"/>
                <a:sym typeface="Arial"/>
              </a:rPr>
              <a:t>36</a:t>
            </a:fld>
            <a:endParaRPr sz="1200" b="0" strike="noStrike">
              <a:latin typeface="Arial"/>
              <a:ea typeface="Arial"/>
              <a:cs typeface="Arial"/>
              <a:sym typeface="Arial"/>
            </a:endParaRPr>
          </a:p>
        </p:txBody>
      </p:sp>
      <p:sp>
        <p:nvSpPr>
          <p:cNvPr id="506" name="Google Shape;506;p3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5: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a:latin typeface="Arial"/>
                <a:ea typeface="Arial"/>
                <a:cs typeface="Arial"/>
                <a:sym typeface="Arial"/>
              </a:rPr>
              <a:t>1.Vinnu hjartans- hjartsláttartíðni og samdráttarkraftur hjartans hafa áhrif á blþr.</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2. Með hækkandi aldri missa slagæðaveggir teygjanleika sinn. Rúmmál æðanna minnkar og því eykst þrýstingurinn.</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3. Hve mikið blóð er í kerfinu- við blæðingar minnkar blóðmagn í æðakerfinu og blóðþr. Lækkar.</a:t>
            </a:r>
            <a:endParaRPr sz="1400" b="0" strike="noStrike">
              <a:latin typeface="Arial"/>
              <a:ea typeface="Arial"/>
              <a:cs typeface="Arial"/>
              <a:sym typeface="Arial"/>
            </a:endParaRPr>
          </a:p>
          <a:p>
            <a:pPr marL="0" lvl="0" indent="0" algn="l" rtl="0">
              <a:spcBef>
                <a:spcPts val="448"/>
              </a:spcBef>
              <a:spcAft>
                <a:spcPts val="0"/>
              </a:spcAft>
              <a:buNone/>
            </a:pPr>
            <a:r>
              <a:rPr lang="is-IS" sz="1400" b="0" strike="noStrike">
                <a:latin typeface="Arial"/>
                <a:ea typeface="Arial"/>
                <a:cs typeface="Arial"/>
                <a:sym typeface="Arial"/>
              </a:rPr>
              <a:t>4. reykingum. Þá dragast saman smáæðar, en það veldur hækkun á blóðþrýstingi.</a:t>
            </a:r>
            <a:endParaRPr sz="1400" b="0"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6:notes"/>
          <p:cNvSpPr/>
          <p:nvPr/>
        </p:nvSpPr>
        <p:spPr>
          <a:xfrm>
            <a:off x="428256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strike="noStrike">
                <a:latin typeface="Arial"/>
                <a:ea typeface="Arial"/>
                <a:cs typeface="Arial"/>
                <a:sym typeface="Arial"/>
              </a:rPr>
              <a:t>37</a:t>
            </a:fld>
            <a:endParaRPr sz="1200" b="0" strike="noStrike">
              <a:latin typeface="Arial"/>
              <a:ea typeface="Arial"/>
              <a:cs typeface="Arial"/>
              <a:sym typeface="Arial"/>
            </a:endParaRPr>
          </a:p>
        </p:txBody>
      </p:sp>
      <p:sp>
        <p:nvSpPr>
          <p:cNvPr id="513" name="Google Shape;513;p3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4" name="Google Shape;514;p36: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400" b="0" strike="noStrike">
                <a:latin typeface="Arial"/>
                <a:ea typeface="Arial"/>
                <a:cs typeface="Arial"/>
                <a:sym typeface="Arial"/>
              </a:rPr>
              <a:t>Mansettustærð: 20 % víðari en þvermál upphandleggs, 40 % af ummáli hans og 2/3 af lengd upphandleggs. </a:t>
            </a:r>
            <a:endParaRPr sz="1400" b="0" strike="noStrik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7:notes"/>
          <p:cNvSpPr/>
          <p:nvPr/>
        </p:nvSpPr>
        <p:spPr>
          <a:xfrm>
            <a:off x="756000" y="5078520"/>
            <a:ext cx="6047640" cy="4811040"/>
          </a:xfrm>
          <a:prstGeom prst="rect">
            <a:avLst/>
          </a:prstGeom>
          <a:noFill/>
          <a:ln>
            <a:noFill/>
          </a:ln>
        </p:spPr>
        <p:txBody>
          <a:bodyPr spcFirstLastPara="1" wrap="square" lIns="90000" tIns="46800" rIns="90000" bIns="46800" anchor="t" anchorCtr="0">
            <a:noAutofit/>
          </a:bodyPr>
          <a:lstStyle/>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Bjúgur: myndast þegar að millifrumuvökvi eykst óeðlilega mikið. </a:t>
            </a:r>
            <a:endParaRPr sz="1400" b="0" strike="noStrike">
              <a:latin typeface="Arial"/>
              <a:ea typeface="Arial"/>
              <a:cs typeface="Arial"/>
              <a:sym typeface="Arial"/>
            </a:endParaRPr>
          </a:p>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Bjúgur myndast þegar bláæðar halda ekki sama rennslishraða og slagæðar svo að blóðrennsli að líkamshluta er meira en blóðflæði frá honum. Orsakir þessa geta m.a. verið langstöður sem valda bólgum í fótum eða ökklum, þröngur fatnaður, linir vöðvar í fótum, sértaklega kálfum, mikil saltneysla, heitt veðurfar, sum lyf, hungur og vannæring, æðahnútar, fyrirtíða einkenni, þungun, tíðablæðingar, notkun getnaðarvarnalyfja, offita, lifrasjúkdómar, hjartasjúkdómar og fl.   </a:t>
            </a:r>
            <a:endParaRPr sz="1400" b="0" strike="noStrike">
              <a:latin typeface="Arial"/>
              <a:ea typeface="Arial"/>
              <a:cs typeface="Arial"/>
              <a:sym typeface="Arial"/>
            </a:endParaRPr>
          </a:p>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Stasi  - t.d. Rangar stellingar og þröng föt. </a:t>
            </a:r>
            <a:endParaRPr sz="1400" b="0" strike="noStrike">
              <a:latin typeface="Arial"/>
              <a:ea typeface="Arial"/>
              <a:cs typeface="Arial"/>
              <a:sym typeface="Arial"/>
            </a:endParaRPr>
          </a:p>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 </a:t>
            </a:r>
            <a:endParaRPr sz="1400" b="0" strike="noStrike">
              <a:latin typeface="Arial"/>
              <a:ea typeface="Arial"/>
              <a:cs typeface="Arial"/>
              <a:sym typeface="Arial"/>
            </a:endParaRPr>
          </a:p>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Minnkuð nýrnastarfsemi – minnkaður útskilnaður salta.</a:t>
            </a:r>
            <a:endParaRPr sz="1400" b="0" strike="noStrike">
              <a:latin typeface="Arial"/>
              <a:ea typeface="Arial"/>
              <a:cs typeface="Arial"/>
              <a:sym typeface="Arial"/>
            </a:endParaRPr>
          </a:p>
        </p:txBody>
      </p:sp>
      <p:sp>
        <p:nvSpPr>
          <p:cNvPr id="520" name="Google Shape;520;p37:notes"/>
          <p:cNvSpPr txBox="1">
            <a:spLocks noGrp="1"/>
          </p:cNvSpPr>
          <p:nvPr>
            <p:ph type="body" idx="1"/>
          </p:nvPr>
        </p:nvSpPr>
        <p:spPr>
          <a:xfrm>
            <a:off x="756000" y="5078520"/>
            <a:ext cx="6047280" cy="481104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is-IS" sz="2000" b="0" strike="noStrike" dirty="0">
                <a:latin typeface="Arial"/>
                <a:ea typeface="Arial"/>
                <a:cs typeface="Arial"/>
                <a:sym typeface="Arial"/>
              </a:rPr>
              <a:t>Bjúgur myndast þegar hjartað er of veikt til að geta tekið við öllu blóðinu frá bláæðunum. Þegar blóðið streymir hægt er hætta á að vökvi úr blóðinu síist út úr æðunum. Bjúgur getur einnig stafað af því að blóðstreymið um bláæðalokurnar – bláæðapumpurnar sé ekki nógu gott. </a:t>
            </a:r>
          </a:p>
          <a:p>
            <a:pPr marL="0" lvl="0" indent="0" algn="l" rtl="0">
              <a:spcBef>
                <a:spcPts val="0"/>
              </a:spcBef>
              <a:spcAft>
                <a:spcPts val="0"/>
              </a:spcAft>
              <a:buNone/>
            </a:pPr>
            <a:r>
              <a:rPr lang="is-IS" sz="2000" b="0" strike="noStrike" dirty="0">
                <a:latin typeface="Arial"/>
                <a:ea typeface="Arial"/>
                <a:cs typeface="Arial"/>
                <a:sym typeface="Arial"/>
              </a:rPr>
              <a:t>Sjá mynd af bláæðalokum á bls 121</a:t>
            </a:r>
            <a:endParaRPr sz="2000" b="0" strike="noStrike" dirty="0">
              <a:latin typeface="Arial"/>
              <a:ea typeface="Arial"/>
              <a:cs typeface="Arial"/>
              <a:sym typeface="Arial"/>
            </a:endParaRPr>
          </a:p>
        </p:txBody>
      </p:sp>
      <p:sp>
        <p:nvSpPr>
          <p:cNvPr id="521" name="Google Shape;521;p37:notes"/>
          <p:cNvSpPr>
            <a:spLocks noGrp="1" noRot="1" noChangeAspect="1"/>
          </p:cNvSpPr>
          <p:nvPr>
            <p:ph type="sldImg" idx="2"/>
          </p:nvPr>
        </p:nvSpPr>
        <p:spPr>
          <a:xfrm>
            <a:off x="1108075" y="801688"/>
            <a:ext cx="5343525" cy="4008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Myndast </a:t>
            </a:r>
            <a:r>
              <a:rPr lang="is-IS" dirty="0" err="1"/>
              <a:t>aþa</a:t>
            </a:r>
            <a:r>
              <a:rPr lang="is-IS" dirty="0"/>
              <a:t> hjarta of veikt </a:t>
            </a:r>
            <a:r>
              <a:rPr lang="is-IS" dirty="0" err="1"/>
              <a:t>tþa</a:t>
            </a:r>
            <a:r>
              <a:rPr lang="is-IS" dirty="0"/>
              <a:t> geta tekið við öllu blóðinu frá bláæðunum – blóð streymir hægt =&gt; vökvi úr blóði síast úr æðum út í vef</a:t>
            </a:r>
          </a:p>
          <a:p>
            <a:pPr marL="0" lvl="0" indent="0" algn="l" rtl="0">
              <a:spcBef>
                <a:spcPts val="0"/>
              </a:spcBef>
              <a:spcAft>
                <a:spcPts val="0"/>
              </a:spcAft>
              <a:buNone/>
            </a:pPr>
            <a:r>
              <a:rPr lang="is-IS" dirty="0"/>
              <a:t>Myndast einnig </a:t>
            </a:r>
            <a:r>
              <a:rPr lang="is-IS" dirty="0" err="1"/>
              <a:t>aþa</a:t>
            </a:r>
            <a:r>
              <a:rPr lang="is-IS" dirty="0"/>
              <a:t> bláæðalokur eru lélegar - </a:t>
            </a:r>
            <a:endParaRPr dirty="0"/>
          </a:p>
        </p:txBody>
      </p:sp>
      <p:sp>
        <p:nvSpPr>
          <p:cNvPr id="527" name="Google Shape;527;p3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4:notes"/>
          <p:cNvSpPr/>
          <p:nvPr/>
        </p:nvSpPr>
        <p:spPr>
          <a:xfrm>
            <a:off x="756000" y="5078520"/>
            <a:ext cx="6046560" cy="4921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292" name="Google Shape;292;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Einu nafni blóðæðar. </a:t>
            </a:r>
          </a:p>
          <a:p>
            <a:pPr marL="0" lvl="0" indent="0" algn="l" rtl="0">
              <a:spcBef>
                <a:spcPts val="0"/>
              </a:spcBef>
              <a:spcAft>
                <a:spcPts val="0"/>
              </a:spcAft>
              <a:buNone/>
            </a:pPr>
            <a:r>
              <a:rPr lang="is-IS" dirty="0"/>
              <a:t>Hver einasta fruma líkamans tengist blóðæðunum svo hún fái súrefni og næringu og geti losað sig við úrgangsefni. </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9:notes"/>
          <p:cNvSpPr/>
          <p:nvPr/>
        </p:nvSpPr>
        <p:spPr>
          <a:xfrm>
            <a:off x="756000" y="5078520"/>
            <a:ext cx="6047640" cy="4811040"/>
          </a:xfrm>
          <a:prstGeom prst="rect">
            <a:avLst/>
          </a:prstGeom>
          <a:noFill/>
          <a:ln>
            <a:noFill/>
          </a:ln>
        </p:spPr>
        <p:txBody>
          <a:bodyPr spcFirstLastPara="1" wrap="square" lIns="90000" tIns="46800" rIns="90000" bIns="46800" anchor="t" anchorCtr="0">
            <a:noAutofit/>
          </a:bodyPr>
          <a:lstStyle/>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Skrá á vökvaskema- ef grunur leikur á að vökvainntekt sé ekki nóg eða útskilnaður of mikill. </a:t>
            </a:r>
            <a:endParaRPr sz="1400" b="0" strike="noStrike">
              <a:latin typeface="Arial"/>
              <a:ea typeface="Arial"/>
              <a:cs typeface="Arial"/>
              <a:sym typeface="Arial"/>
            </a:endParaRPr>
          </a:p>
          <a:p>
            <a:pPr marL="216000" marR="0" lvl="0" indent="-215639" algn="l" rtl="0">
              <a:lnSpc>
                <a:spcPct val="100000"/>
              </a:lnSpc>
              <a:spcBef>
                <a:spcPts val="0"/>
              </a:spcBef>
              <a:spcAft>
                <a:spcPts val="0"/>
              </a:spcAft>
              <a:buClr>
                <a:srgbClr val="000000"/>
              </a:buClr>
              <a:buSzPts val="630"/>
              <a:buFont typeface="Noto Sans Symbols"/>
              <a:buChar char="●"/>
            </a:pPr>
            <a:r>
              <a:rPr lang="is-IS" sz="1400" b="0" strike="noStrike">
                <a:solidFill>
                  <a:srgbClr val="000000"/>
                </a:solidFill>
                <a:latin typeface="Arial"/>
                <a:ea typeface="Arial"/>
                <a:cs typeface="Arial"/>
                <a:sym typeface="Arial"/>
              </a:rPr>
              <a:t>Þarf þá að huga að svita, þvagi, hægðum,niðurgangi, uppköstum.... Og skrá ALLT sem fer inn. </a:t>
            </a:r>
            <a:endParaRPr sz="1400" b="0" strike="noStrike">
              <a:latin typeface="Arial"/>
              <a:ea typeface="Arial"/>
              <a:cs typeface="Arial"/>
              <a:sym typeface="Arial"/>
            </a:endParaRPr>
          </a:p>
        </p:txBody>
      </p:sp>
      <p:sp>
        <p:nvSpPr>
          <p:cNvPr id="533" name="Google Shape;533;p39:notes"/>
          <p:cNvSpPr txBox="1">
            <a:spLocks noGrp="1"/>
          </p:cNvSpPr>
          <p:nvPr>
            <p:ph type="body" idx="1"/>
          </p:nvPr>
        </p:nvSpPr>
        <p:spPr>
          <a:xfrm>
            <a:off x="756000" y="5078520"/>
            <a:ext cx="6047280" cy="481104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is-IS" sz="2000" b="0" strike="noStrike" dirty="0">
                <a:latin typeface="Arial"/>
                <a:ea typeface="Arial"/>
                <a:cs typeface="Arial"/>
                <a:sym typeface="Arial"/>
              </a:rPr>
              <a:t>Ath með lit húðar, hitastig og hvort húðin sé þaning. Fótleggur á að vera eðlilegur að lit, heitur og þurr viðkomu og ekki á að vera hægt að mynda þrýstingsfar í húðina með fingrinum. </a:t>
            </a:r>
          </a:p>
          <a:p>
            <a:pPr marL="0" lvl="0" indent="0" algn="l" rtl="0">
              <a:spcBef>
                <a:spcPts val="0"/>
              </a:spcBef>
              <a:spcAft>
                <a:spcPts val="0"/>
              </a:spcAft>
              <a:buNone/>
            </a:pPr>
            <a:r>
              <a:rPr lang="is-IS" sz="2000" b="0" strike="noStrike" dirty="0">
                <a:latin typeface="Arial"/>
                <a:ea typeface="Arial"/>
                <a:cs typeface="Arial"/>
                <a:sym typeface="Arial"/>
              </a:rPr>
              <a:t>Skrá allar athuganir og láta vita af þeim. </a:t>
            </a:r>
          </a:p>
          <a:p>
            <a:pPr marL="0" lvl="0" indent="0" algn="l" rtl="0">
              <a:spcBef>
                <a:spcPts val="0"/>
              </a:spcBef>
              <a:spcAft>
                <a:spcPts val="0"/>
              </a:spcAft>
              <a:buNone/>
            </a:pPr>
            <a:r>
              <a:rPr lang="is-IS" sz="2000" b="0" strike="noStrike" dirty="0">
                <a:latin typeface="Arial"/>
                <a:ea typeface="Arial"/>
                <a:cs typeface="Arial"/>
                <a:sym typeface="Arial"/>
              </a:rPr>
              <a:t>Obs hvort bjúgurinn aukist eða minnki. Gott að mæla ummál kálfa t.d. Eða þar sem bjúgurinn er. Passa að mæla alltaf á sama stað og gott er að merkja hvar við mælum, mæla líka alltaf á sama tíma. </a:t>
            </a:r>
            <a:endParaRPr sz="2000" b="0" strike="noStrike" dirty="0">
              <a:latin typeface="Arial"/>
              <a:ea typeface="Arial"/>
              <a:cs typeface="Arial"/>
              <a:sym typeface="Arial"/>
            </a:endParaRPr>
          </a:p>
        </p:txBody>
      </p:sp>
      <p:sp>
        <p:nvSpPr>
          <p:cNvPr id="534" name="Google Shape;534;p39:notes"/>
          <p:cNvSpPr>
            <a:spLocks noGrp="1" noRot="1" noChangeAspect="1"/>
          </p:cNvSpPr>
          <p:nvPr>
            <p:ph type="sldImg" idx="2"/>
          </p:nvPr>
        </p:nvSpPr>
        <p:spPr>
          <a:xfrm>
            <a:off x="1108075" y="801688"/>
            <a:ext cx="5343525" cy="4008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Bláæðapumpuæfingar bls. 123. </a:t>
            </a:r>
            <a:endParaRPr dirty="0"/>
          </a:p>
        </p:txBody>
      </p:sp>
      <p:sp>
        <p:nvSpPr>
          <p:cNvPr id="540" name="Google Shape;540;p40: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Mikil æðakölkun þýðir að blóðið berst ekki greiðlega um líkamann sem þýðir að frumurnr fá ekki eins mikið blóð og súrefni og þær þurfa sem getur leitt til þess að húðin verður svöl viðkomu og fölleit eða blá eða rauðbláleit. </a:t>
            </a:r>
          </a:p>
          <a:p>
            <a:pPr marL="0" lvl="0" indent="0" algn="l" rtl="0">
              <a:spcBef>
                <a:spcPts val="0"/>
              </a:spcBef>
              <a:spcAft>
                <a:spcPts val="0"/>
              </a:spcAft>
              <a:buNone/>
            </a:pPr>
            <a:r>
              <a:rPr lang="is-IS" dirty="0"/>
              <a:t>Hættan á sárum er á sköflunig, fótum og tám er mikil ef skjólst er með æðakölkun. Húðin verður þynnri og viðkvæmari fyrir höggum og árekstrum. Ef súrefni og næring berast ekki í nægilegu magni að sári þá grær það mjög hægt, jafnvel alls ekki og hætta er á aflimun.  </a:t>
            </a:r>
            <a:endParaRPr dirty="0"/>
          </a:p>
        </p:txBody>
      </p:sp>
      <p:sp>
        <p:nvSpPr>
          <p:cNvPr id="546" name="Google Shape;546;p4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2" name="Google Shape;552;p4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8" name="Google Shape;558;p43: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4" name="Google Shape;564;p44: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0" name="Google Shape;570;p45: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6" name="Google Shape;576;p46: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82" name="Google Shape;582;p47: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88" name="Google Shape;588;p4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8" name="Google Shape;298;p5: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Verkir geta stafað af of litlu súrefni til frumna vegna æðakölkunar, líka verkir við hreyfingu eða hvíld og fer eftir því hve mikil æðakölkunin er. </a:t>
            </a:r>
          </a:p>
          <a:p>
            <a:r>
              <a:rPr lang="is-IS" dirty="0"/>
              <a:t>Sumum finnst gott að setja eitthvað undir fætur þegar þeir sitja, aðrir nota teygjubindi eða stuðningssokkar. Bláæðapumpuæfingar og létt nudd í átt að hjarta geta dregið úr verkjum.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51</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7572303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Þegar eru vandamál í hjarta og æðakerfi berst minna af súrefni og næringu til frumna líkamans. Fólk getur upplifað þreytu í líkamanum og höfði því heilinn fær ekki heldur nægilega mikið súrefni.</a:t>
            </a:r>
          </a:p>
          <a:p>
            <a:r>
              <a:rPr lang="is-IS" dirty="0"/>
              <a:t>Komast að því hve sjálfbjarga skjólst er og ekki gerae meiri kröfur til þeirra en geta þeirra leyfir. En á móti er mikivægt að hverja og styðja til að halda sínu striki og gera það sem hann ræður við. </a:t>
            </a:r>
          </a:p>
          <a:p>
            <a:r>
              <a:rPr lang="is-IS" dirty="0"/>
              <a:t>Ef breytingar verða á þreytuástandi er mikilvægt að koma þeim upplýsingum áfram þar sem þreytan getur átt sér aðrar orsakir. </a:t>
            </a:r>
          </a:p>
          <a:p>
            <a:r>
              <a:rPr lang="is-IS" dirty="0"/>
              <a:t>Blóðið sér um að skila súrefni til allra frumna líkamans, blóðið samanstendur af ma rauðum blóðkornum en kjarni þeirra inniheldur járn sem súrefnissameindir bindast. Ef það er járnskortur þá hafa súrefnissameindirnar enga festingu og frumurnar fá því ekki súrefni. Þá verður fólk þreytt og ef járnskortur er langvarandi þá  getur hann valdið andnauð, hjartslætti, höfuðverk og svima (og anginu verk). </a:t>
            </a:r>
          </a:p>
          <a:p>
            <a:r>
              <a:rPr lang="is-IS" dirty="0"/>
              <a:t>Neyta járnríkrar fæðu, rautt kjöt, lifur, kæfu, linsubaunir, spínat og fl. Taka C vítamín samhliða því upptaka járnsins verður skilvirkari.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52</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810849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Blóðþrýstingur getur lækkað snögglega, sérstaklega þegar breytt er um stellingu. Ef þrýstingur blóðsins er ekki nægilegur til að það berist upp í höfuðið fær heilinn ekki nægt súrefni og næringu. Það getur valdið svima og skjólstæðingnum er hættara við að detta. Benda fólki á að hreyfa sig rólega, gera bláæðapumpuæfingar áður en breytt er um stellingu, anda djúpt og rólega = þá hækkar blóðþrýstingur og blóðið kemst upp í heila. </a:t>
            </a:r>
          </a:p>
          <a:p>
            <a:pPr marL="0" lvl="0" indent="0" algn="l" rtl="0">
              <a:spcBef>
                <a:spcPts val="0"/>
              </a:spcBef>
              <a:spcAft>
                <a:spcPts val="0"/>
              </a:spcAft>
              <a:buNone/>
            </a:pPr>
            <a:r>
              <a:rPr lang="is-IS" dirty="0"/>
              <a:t>Þegar dælugeta hjartans minnkar þá berst blóðið ekki nægilega vel um líkamann og skjólstæðingur getur fengið andauð við hreyfingu og jafnvel í hvíld. Þá finnur fólk fyrir hræðslu, líka þegar fólk finnur allt í einu mikinn hjartslátt. </a:t>
            </a:r>
          </a:p>
          <a:p>
            <a:pPr marL="0" lvl="0" indent="0" algn="l" rtl="0">
              <a:spcBef>
                <a:spcPts val="0"/>
              </a:spcBef>
              <a:spcAft>
                <a:spcPts val="0"/>
              </a:spcAft>
              <a:buNone/>
            </a:pPr>
            <a:r>
              <a:rPr lang="is-IS" dirty="0"/>
              <a:t>Mikilvægt að halda ró sinni þegar svona gerist hjá skjólstæðingum, ef við erum róleg þá róar það aðra. Getur hjálpað að anda með skjólstæðingnum. Ef andnauð liður ekki hjá og skjólstæðingur blánar um varir eða neglur þarf að láta vita. </a:t>
            </a:r>
            <a:endParaRPr dirty="0"/>
          </a:p>
        </p:txBody>
      </p:sp>
      <p:sp>
        <p:nvSpPr>
          <p:cNvPr id="663" name="Google Shape;663;p59: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Fyrra </a:t>
            </a:r>
            <a:r>
              <a:rPr lang="is-IS" dirty="0" err="1"/>
              <a:t>vídjó</a:t>
            </a:r>
            <a:r>
              <a:rPr lang="is-IS" dirty="0"/>
              <a:t> – fyrstu 2-3mín</a:t>
            </a:r>
          </a:p>
          <a:p>
            <a:pPr marL="0" lvl="0" indent="0" algn="l" rtl="0">
              <a:spcBef>
                <a:spcPts val="0"/>
              </a:spcBef>
              <a:spcAft>
                <a:spcPts val="0"/>
              </a:spcAft>
              <a:buNone/>
            </a:pPr>
            <a:r>
              <a:rPr lang="is-IS" dirty="0"/>
              <a:t>Seinna </a:t>
            </a:r>
            <a:r>
              <a:rPr lang="is-IS" dirty="0" err="1"/>
              <a:t>vídjó</a:t>
            </a:r>
            <a:r>
              <a:rPr lang="is-IS" dirty="0"/>
              <a:t> – frá mín 7+</a:t>
            </a:r>
            <a:endParaRPr dirty="0"/>
          </a:p>
        </p:txBody>
      </p:sp>
      <p:sp>
        <p:nvSpPr>
          <p:cNvPr id="305" name="Google Shape;305;p6: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Hreyfing er til viðbótar daglegum athöfnum okkar. </a:t>
            </a:r>
          </a:p>
          <a:p>
            <a:r>
              <a:rPr lang="is-IS" dirty="0"/>
              <a:t>Forðast hættulega fitu, mettaðar fitusýrur sem finnst í dýrafitu, eykur líkur á æðakölkun. </a:t>
            </a:r>
          </a:p>
          <a:p>
            <a:r>
              <a:rPr lang="is-IS" dirty="0"/>
              <a:t>Ekkert eins skaðleg hjarta og æðum og reykingar, þær eyðileggja slagæðaveggina og auka stórlega hættu á æðakölkun. </a:t>
            </a:r>
          </a:p>
          <a:p>
            <a:endParaRPr lang="is-I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7</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59295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Margir sjúkdóma sem herja á hjarta- og æðakerfið stafa af æðakölkun. En það er fita sem sest smám saman á slagæðaveggina innanverða sem þýðir að æðanar þrengjast, það hægir á ferð blóðs um líkamann og frumurnar fá ekki nægilega mikið af súrefni og næringu. </a:t>
            </a:r>
          </a:p>
          <a:p>
            <a:pPr marL="0" lvl="0" indent="0" algn="l" rtl="0">
              <a:spcBef>
                <a:spcPts val="0"/>
              </a:spcBef>
              <a:spcAft>
                <a:spcPts val="0"/>
              </a:spcAft>
              <a:buNone/>
            </a:pPr>
            <a:endParaRPr dirty="0"/>
          </a:p>
        </p:txBody>
      </p:sp>
      <p:sp>
        <p:nvSpPr>
          <p:cNvPr id="318" name="Google Shape;318;p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1108075" y="801688"/>
            <a:ext cx="5338763" cy="4003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7:notes"/>
          <p:cNvSpPr/>
          <p:nvPr/>
        </p:nvSpPr>
        <p:spPr>
          <a:xfrm>
            <a:off x="756000" y="5078520"/>
            <a:ext cx="6042960" cy="4806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12" name="Google Shape;312;p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Hvað gera </a:t>
            </a:r>
            <a:r>
              <a:rPr lang="is-IS" dirty="0" err="1"/>
              <a:t>nítróglycerin</a:t>
            </a:r>
            <a:r>
              <a:rPr lang="is-IS" dirty="0"/>
              <a:t> töflurnar? </a:t>
            </a:r>
            <a:r>
              <a:rPr lang="is-IS" dirty="0" err="1"/>
              <a:t>Æðavíkkandi</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7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682421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99148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1_Title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504000" y="301320"/>
            <a:ext cx="907128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504000" y="1769040"/>
            <a:ext cx="907128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12505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6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28098456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657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02686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966757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9765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1832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185297925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fld id="{96DFF08F-DC6B-4601-B491-B0F83F6DD2DA}" type="datetimeFigureOut">
              <a:rPr lang="en-US" dirty="0"/>
              <a:pPr/>
              <a:t>10/1/2024</a:t>
            </a:fld>
            <a:endParaRPr lang="en-US" dirty="0"/>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8152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5824956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8581850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5951075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39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40415753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42890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5995571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3003320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95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62376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4742899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fld id="{96DFF08F-DC6B-4601-B491-B0F83F6DD2DA}" type="datetimeFigureOut">
              <a:rPr lang="en-US" dirty="0"/>
              <a:pPr/>
              <a:t>10/1/2024</a:t>
            </a:fld>
            <a:endParaRPr lang="en-US" dirty="0"/>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06719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233553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532953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301117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x">
  <p:cSld name="1_Title Slide">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504000" y="301320"/>
            <a:ext cx="907128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subTitle" idx="1"/>
          </p:nvPr>
        </p:nvSpPr>
        <p:spPr>
          <a:xfrm>
            <a:off x="504000" y="1769040"/>
            <a:ext cx="907128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55292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86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99719458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1881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5542551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872122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87885219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5653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9502452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endParaRPr lang="en-US"/>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32207123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98666009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84532328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63445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98154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7480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92215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fld id="{96DFF08F-DC6B-4601-B491-B0F83F6DD2DA}" type="datetimeFigureOut">
              <a:rPr lang="en-US" dirty="0"/>
              <a:pPr/>
              <a:t>10/1/2024</a:t>
            </a:fld>
            <a:endParaRPr lang="en-US" dirty="0"/>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574381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53481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fld id="{96DFF08F-DC6B-4601-B491-B0F83F6DD2DA}" type="datetimeFigureOut">
              <a:rPr lang="en-US" dirty="0"/>
              <a:pPr/>
              <a:t>10/1/2024</a:t>
            </a:fld>
            <a:endParaRPr lang="en-US" dirty="0"/>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906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fld id="{96DFF08F-DC6B-4601-B491-B0F83F6DD2DA}" type="datetimeFigureOut">
              <a:rPr lang="en-US" dirty="0"/>
              <a:pPr/>
              <a:t>10/1/2024</a:t>
            </a:fld>
            <a:endParaRPr lang="en-US" dirty="0"/>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4681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fld id="{96DFF08F-DC6B-4601-B491-B0F83F6DD2DA}" type="datetimeFigureOut">
              <a:rPr lang="en-US" dirty="0"/>
              <a:pPr/>
              <a:t>10/1/2024</a:t>
            </a:fld>
            <a:endParaRPr lang="en-US" dirty="0"/>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379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endParaRPr lang="en-US"/>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marL="0" lvl="0" indent="0" algn="r" rtl="0">
              <a:spcBef>
                <a:spcPts val="0"/>
              </a:spcBef>
              <a:spcAft>
                <a:spcPts val="0"/>
              </a:spcAft>
              <a:buNone/>
            </a:pPr>
            <a:fld id="{00000000-1234-1234-1234-123412341234}" type="slidenum">
              <a:rPr lang="is-IS" smtClean="0"/>
              <a:t>‹#›</a:t>
            </a:fld>
            <a:endParaRPr lang="is-IS"/>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053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hjartalif.is/hvernig-virkar-hjartad/"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image" Target="../media/image14.jf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Q8YSpMcO-8"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hyperlink" Target="https://www.youtube.com/watch?v=FThXJUFWUr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6"/>
          <p:cNvSpPr/>
          <p:nvPr/>
        </p:nvSpPr>
        <p:spPr>
          <a:xfrm>
            <a:off x="504000" y="301320"/>
            <a:ext cx="9071280" cy="58514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3200" b="0" i="0" u="none" strike="noStrike" cap="none">
                <a:solidFill>
                  <a:srgbClr val="000000"/>
                </a:solidFill>
                <a:latin typeface="Arial"/>
                <a:ea typeface="Arial"/>
                <a:cs typeface="Arial"/>
                <a:sym typeface="Arial"/>
              </a:rPr>
              <a:t>Kafli 8.</a:t>
            </a:r>
            <a:endParaRPr sz="32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is-IS" sz="3200" b="0" i="0" u="none" strike="noStrike" cap="none">
                <a:solidFill>
                  <a:srgbClr val="000000"/>
                </a:solidFill>
                <a:latin typeface="Arial"/>
                <a:ea typeface="Arial"/>
                <a:cs typeface="Arial"/>
                <a:sym typeface="Arial"/>
              </a:rPr>
              <a:t>Hjarta og æðakerfi</a:t>
            </a:r>
            <a:endParaRPr sz="32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7" name="Google Shape;327;p74"/>
          <p:cNvSpPr txBox="1"/>
          <p:nvPr/>
        </p:nvSpPr>
        <p:spPr>
          <a:xfrm>
            <a:off x="447480" y="59040"/>
            <a:ext cx="8562960" cy="14472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Ýmsar tegundir blóðþurrðar</a:t>
            </a:r>
            <a:endParaRPr sz="4400" b="0" strike="noStrike">
              <a:latin typeface="Arial"/>
              <a:ea typeface="Arial"/>
              <a:cs typeface="Arial"/>
              <a:sym typeface="Arial"/>
            </a:endParaRPr>
          </a:p>
        </p:txBody>
      </p:sp>
      <p:sp>
        <p:nvSpPr>
          <p:cNvPr id="328" name="Google Shape;328;p74"/>
          <p:cNvSpPr txBox="1"/>
          <p:nvPr/>
        </p:nvSpPr>
        <p:spPr>
          <a:xfrm>
            <a:off x="504000" y="2078640"/>
            <a:ext cx="9010800" cy="4593600"/>
          </a:xfrm>
          <a:prstGeom prst="rect">
            <a:avLst/>
          </a:prstGeom>
          <a:noFill/>
          <a:ln>
            <a:noFill/>
          </a:ln>
        </p:spPr>
        <p:txBody>
          <a:bodyPr spcFirstLastPara="1" wrap="square" lIns="90000" tIns="46800" rIns="90000" bIns="46800" anchor="t" anchorCtr="0">
            <a:normAutofit/>
          </a:bodyPr>
          <a:lstStyle/>
          <a:p>
            <a:pPr marL="342720" marR="0" lvl="0" indent="-339840" algn="l" rtl="0">
              <a:spcBef>
                <a:spcPts val="0"/>
              </a:spcBef>
              <a:spcAft>
                <a:spcPts val="0"/>
              </a:spcAft>
              <a:buNone/>
            </a:pPr>
            <a:r>
              <a:rPr lang="is-IS" sz="3200" b="0" strike="noStrike">
                <a:latin typeface="Arial"/>
                <a:ea typeface="Arial"/>
                <a:cs typeface="Arial"/>
                <a:sym typeface="Arial"/>
              </a:rPr>
              <a:t>Stöðug hjartaöng</a:t>
            </a:r>
            <a:endParaRPr sz="3200" b="0" strike="noStrike">
              <a:latin typeface="Arial"/>
              <a:ea typeface="Arial"/>
              <a:cs typeface="Arial"/>
              <a:sym typeface="Arial"/>
            </a:endParaRPr>
          </a:p>
          <a:p>
            <a:pPr marL="342720" marR="0" lvl="0" indent="-339840" algn="l" rtl="0">
              <a:spcBef>
                <a:spcPts val="799"/>
              </a:spcBef>
              <a:spcAft>
                <a:spcPts val="0"/>
              </a:spcAft>
              <a:buNone/>
            </a:pPr>
            <a:r>
              <a:rPr lang="is-IS" sz="3200" b="0" strike="noStrike">
                <a:latin typeface="Arial"/>
                <a:ea typeface="Arial"/>
                <a:cs typeface="Arial"/>
                <a:sym typeface="Arial"/>
              </a:rPr>
              <a:t>Óstöðug hjartaöng</a:t>
            </a:r>
            <a:endParaRPr sz="3200" b="0" strike="noStrike">
              <a:latin typeface="Arial"/>
              <a:ea typeface="Arial"/>
              <a:cs typeface="Arial"/>
              <a:sym typeface="Arial"/>
            </a:endParaRPr>
          </a:p>
          <a:p>
            <a:pPr marL="342720" marR="0" lvl="0" indent="-339840" algn="l" rtl="0">
              <a:spcBef>
                <a:spcPts val="799"/>
              </a:spcBef>
              <a:spcAft>
                <a:spcPts val="0"/>
              </a:spcAft>
              <a:buNone/>
            </a:pPr>
            <a:r>
              <a:rPr lang="is-IS" sz="3200" b="0" strike="noStrike">
                <a:latin typeface="Arial"/>
                <a:ea typeface="Arial"/>
                <a:cs typeface="Arial"/>
                <a:sym typeface="Arial"/>
              </a:rPr>
              <a:t>Bráð kransæðastífla</a:t>
            </a:r>
            <a:endParaRPr sz="3200" b="0" strike="noStrike">
              <a:latin typeface="Arial"/>
              <a:ea typeface="Arial"/>
              <a:cs typeface="Arial"/>
              <a:sym typeface="Arial"/>
            </a:endParaRPr>
          </a:p>
          <a:p>
            <a:pPr marL="342720" marR="0" lvl="0" indent="-339840" algn="l" rtl="0">
              <a:spcBef>
                <a:spcPts val="799"/>
              </a:spcBef>
              <a:spcAft>
                <a:spcPts val="0"/>
              </a:spcAft>
              <a:buNone/>
            </a:pPr>
            <a:endParaRPr sz="3200" b="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sp>
        <p:nvSpPr>
          <p:cNvPr id="335" name="Google Shape;335;p75"/>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Áhættuþættir</a:t>
            </a:r>
            <a:br>
              <a:rPr lang="is-IS" sz="1800"/>
            </a:br>
            <a:r>
              <a:rPr lang="is-IS" sz="2400" b="0" strike="noStrike">
                <a:latin typeface="Arial"/>
                <a:ea typeface="Arial"/>
                <a:cs typeface="Arial"/>
                <a:sym typeface="Arial"/>
              </a:rPr>
              <a:t>Hjarta- og æðasjúkdóma</a:t>
            </a:r>
            <a:endParaRPr sz="2400" b="0" strike="noStrike">
              <a:latin typeface="Arial"/>
              <a:ea typeface="Arial"/>
              <a:cs typeface="Arial"/>
              <a:sym typeface="Arial"/>
            </a:endParaRPr>
          </a:p>
        </p:txBody>
      </p:sp>
      <p:sp>
        <p:nvSpPr>
          <p:cNvPr id="336" name="Google Shape;336;p75"/>
          <p:cNvSpPr txBox="1"/>
          <p:nvPr/>
        </p:nvSpPr>
        <p:spPr>
          <a:xfrm>
            <a:off x="503280" y="2079000"/>
            <a:ext cx="9016200" cy="518508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3200"/>
              <a:buFont typeface="Arial"/>
              <a:buChar char="●"/>
            </a:pPr>
            <a:r>
              <a:rPr lang="is-IS" sz="3200" b="0" strike="noStrike" dirty="0">
                <a:latin typeface="Arial"/>
                <a:ea typeface="Arial"/>
                <a:cs typeface="Arial"/>
                <a:sym typeface="Arial"/>
              </a:rPr>
              <a:t>Mikil blóðfita (kólesteról)</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Háþrýstingur</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Reykingar</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Sykursýki</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Erfðir</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Offita/hreyfingarleysi</a:t>
            </a:r>
            <a:endParaRPr sz="3200" b="0" strike="noStrike" dirty="0">
              <a:latin typeface="Arial"/>
              <a:ea typeface="Arial"/>
              <a:cs typeface="Arial"/>
              <a:sym typeface="Arial"/>
            </a:endParaRPr>
          </a:p>
          <a:p>
            <a:pPr marL="336240" marR="0" lvl="0" indent="-336240" algn="l" rtl="0">
              <a:spcBef>
                <a:spcPts val="799"/>
              </a:spcBef>
              <a:spcAft>
                <a:spcPts val="0"/>
              </a:spcAft>
              <a:buClr>
                <a:srgbClr val="FFCC00"/>
              </a:buClr>
              <a:buSzPts val="3200"/>
              <a:buFont typeface="Arial"/>
              <a:buChar char="●"/>
            </a:pPr>
            <a:r>
              <a:rPr lang="is-IS" sz="3200" b="0" strike="noStrike" dirty="0">
                <a:latin typeface="Arial"/>
                <a:ea typeface="Arial"/>
                <a:cs typeface="Arial"/>
                <a:sym typeface="Arial"/>
              </a:rPr>
              <a:t>Streita</a:t>
            </a:r>
            <a:endParaRPr sz="3200" b="0" strike="noStrike" dirty="0">
              <a:latin typeface="Arial"/>
              <a:ea typeface="Arial"/>
              <a:cs typeface="Arial"/>
              <a:sym typeface="Arial"/>
            </a:endParaRPr>
          </a:p>
          <a:p>
            <a:pPr marL="339480" marR="0" lvl="0" indent="-336600" algn="l" rtl="0">
              <a:spcBef>
                <a:spcPts val="799"/>
              </a:spcBef>
              <a:spcAft>
                <a:spcPts val="0"/>
              </a:spcAft>
              <a:buNone/>
            </a:pPr>
            <a:endParaRPr sz="3200" b="0" strike="noStrike"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76"/>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dirty="0">
                <a:solidFill>
                  <a:srgbClr val="000000"/>
                </a:solidFill>
                <a:latin typeface="Arial"/>
                <a:ea typeface="Arial"/>
                <a:cs typeface="Arial"/>
                <a:sym typeface="Arial"/>
              </a:rPr>
              <a:t>Einkenni hjartasjúkdóma</a:t>
            </a:r>
            <a:endParaRPr sz="4400" b="0" strike="noStrike" dirty="0">
              <a:latin typeface="Arial"/>
              <a:ea typeface="Arial"/>
              <a:cs typeface="Arial"/>
              <a:sym typeface="Arial"/>
            </a:endParaRPr>
          </a:p>
        </p:txBody>
      </p:sp>
      <p:sp>
        <p:nvSpPr>
          <p:cNvPr id="342" name="Google Shape;342;p76"/>
          <p:cNvSpPr/>
          <p:nvPr/>
        </p:nvSpPr>
        <p:spPr>
          <a:xfrm>
            <a:off x="504000" y="1769040"/>
            <a:ext cx="9071280" cy="438408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Bjúgur/þrútnir fætur (hjartabilun)</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Fótasár </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Verkir í fótleggjum og fótum</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Þyngsli fyrir brjósti</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Bláleit húð, neglur og varir (cyanosa)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Svöl og þvöl húð</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Þreyta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Svimi</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Andþyngsli, hræðsla og hjartsláttur </a:t>
            </a:r>
            <a:endParaRPr sz="3200" b="0" strike="noStrike"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8"/>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6982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Google Shape;349;p77"/>
          <p:cNvSpPr txBox="1"/>
          <p:nvPr/>
        </p:nvSpPr>
        <p:spPr>
          <a:xfrm>
            <a:off x="2785570" y="-156076"/>
            <a:ext cx="4239262" cy="1599191"/>
          </a:xfrm>
          <a:prstGeom prst="rect">
            <a:avLst/>
          </a:prstGeom>
        </p:spPr>
        <p:txBody>
          <a:bodyPr spcFirstLastPara="1" vert="horz" lIns="91440" tIns="45720" rIns="91440" bIns="45720" rtlCol="0" anchor="b" anchorCtr="0">
            <a:normAutofit/>
          </a:bodyPr>
          <a:lstStyle/>
          <a:p>
            <a:pPr marR="0" lvl="0" indent="0">
              <a:lnSpc>
                <a:spcPct val="85000"/>
              </a:lnSpc>
              <a:spcBef>
                <a:spcPct val="0"/>
              </a:spcBef>
              <a:spcAft>
                <a:spcPts val="600"/>
              </a:spcAft>
            </a:pPr>
            <a:r>
              <a:rPr lang="en-US" sz="4800" b="0" strike="noStrike" kern="1200" spc="-50" dirty="0" err="1">
                <a:solidFill>
                  <a:schemeClr val="tx1">
                    <a:lumMod val="75000"/>
                    <a:lumOff val="25000"/>
                  </a:schemeClr>
                </a:solidFill>
                <a:latin typeface="+mj-lt"/>
                <a:ea typeface="+mj-ea"/>
                <a:cs typeface="+mj-cs"/>
                <a:sym typeface="Arial"/>
              </a:rPr>
              <a:t>Æðakölkun</a:t>
            </a:r>
            <a:endParaRPr lang="en-US" sz="4800" b="0" strike="noStrike" kern="1200" spc="-50" dirty="0">
              <a:solidFill>
                <a:schemeClr val="tx1">
                  <a:lumMod val="75000"/>
                  <a:lumOff val="25000"/>
                </a:schemeClr>
              </a:solidFill>
              <a:latin typeface="+mj-lt"/>
              <a:ea typeface="+mj-ea"/>
              <a:cs typeface="+mj-cs"/>
              <a:sym typeface="Arial"/>
            </a:endParaRPr>
          </a:p>
        </p:txBody>
      </p:sp>
      <p:pic>
        <p:nvPicPr>
          <p:cNvPr id="2050" name="Picture 2">
            <a:extLst>
              <a:ext uri="{FF2B5EF4-FFF2-40B4-BE49-F238E27FC236}">
                <a16:creationId xmlns:a16="http://schemas.microsoft.com/office/drawing/2014/main" id="{FD938295-A6AA-4893-39A2-86B71BD5BD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781" y="2576424"/>
            <a:ext cx="4507531" cy="3724644"/>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1327" y="2299635"/>
            <a:ext cx="3926423"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50" name="Google Shape;350;p77"/>
          <p:cNvSpPr txBox="1"/>
          <p:nvPr/>
        </p:nvSpPr>
        <p:spPr>
          <a:xfrm>
            <a:off x="5309557" y="2576424"/>
            <a:ext cx="4239263" cy="4045694"/>
          </a:xfrm>
          <a:prstGeom prst="rect">
            <a:avLst/>
          </a:prstGeom>
        </p:spPr>
        <p:txBody>
          <a:bodyPr spcFirstLastPara="1" vert="horz" lIns="0" tIns="45720" rIns="0" bIns="45720" rtlCol="0" anchorCtr="0">
            <a:normAutofit lnSpcReduction="10000"/>
          </a:bodyPr>
          <a:lstStyle/>
          <a:p>
            <a:pPr marL="336240" marR="0" lvl="0" indent="-336240">
              <a:lnSpc>
                <a:spcPct val="90000"/>
              </a:lnSpc>
              <a:spcBef>
                <a:spcPts val="0"/>
              </a:spcBef>
              <a:spcAft>
                <a:spcPts val="600"/>
              </a:spcAft>
              <a:buClr>
                <a:schemeClr val="accent1"/>
              </a:buClr>
              <a:buSzPts val="3200"/>
              <a:buFont typeface="Calibri" panose="020F0502020204030204" pitchFamily="34" charset="0"/>
              <a:buChar char="●"/>
            </a:pPr>
            <a:r>
              <a:rPr lang="en-US" sz="2800" b="0" strike="noStrike" kern="1200" dirty="0" err="1">
                <a:solidFill>
                  <a:schemeClr val="tx1">
                    <a:lumMod val="75000"/>
                    <a:lumOff val="25000"/>
                  </a:schemeClr>
                </a:solidFill>
                <a:latin typeface="+mn-lt"/>
                <a:ea typeface="+mn-ea"/>
                <a:cs typeface="+mn-cs"/>
                <a:sym typeface="Arial"/>
              </a:rPr>
              <a:t>Æðakölkun</a:t>
            </a:r>
            <a:r>
              <a:rPr lang="en-US" sz="2800" b="0" strike="noStrike" kern="1200" dirty="0">
                <a:solidFill>
                  <a:schemeClr val="tx1">
                    <a:lumMod val="75000"/>
                    <a:lumOff val="25000"/>
                  </a:schemeClr>
                </a:solidFill>
                <a:latin typeface="+mn-lt"/>
                <a:ea typeface="+mn-ea"/>
                <a:cs typeface="+mn-cs"/>
                <a:sym typeface="Arial"/>
              </a:rPr>
              <a:t> er </a:t>
            </a:r>
            <a:r>
              <a:rPr lang="en-US" sz="2800" b="0" strike="noStrike" kern="1200" dirty="0" err="1">
                <a:solidFill>
                  <a:schemeClr val="tx1">
                    <a:lumMod val="75000"/>
                    <a:lumOff val="25000"/>
                  </a:schemeClr>
                </a:solidFill>
                <a:latin typeface="+mn-lt"/>
                <a:ea typeface="+mn-ea"/>
                <a:cs typeface="+mn-cs"/>
                <a:sym typeface="Arial"/>
              </a:rPr>
              <a:t>útfellingarsjúkdómur</a:t>
            </a:r>
            <a:r>
              <a:rPr lang="en-US" sz="2800" b="0" strike="noStrike" kern="1200" dirty="0">
                <a:solidFill>
                  <a:schemeClr val="tx1">
                    <a:lumMod val="75000"/>
                    <a:lumOff val="25000"/>
                  </a:schemeClr>
                </a:solidFill>
                <a:latin typeface="+mn-lt"/>
                <a:ea typeface="+mn-ea"/>
                <a:cs typeface="+mn-cs"/>
                <a:sym typeface="Arial"/>
              </a:rPr>
              <a:t> í </a:t>
            </a:r>
            <a:r>
              <a:rPr lang="en-US" sz="2800" b="0" strike="noStrike" kern="1200" dirty="0" err="1">
                <a:solidFill>
                  <a:schemeClr val="tx1">
                    <a:lumMod val="75000"/>
                    <a:lumOff val="25000"/>
                  </a:schemeClr>
                </a:solidFill>
                <a:latin typeface="+mn-lt"/>
                <a:ea typeface="+mn-ea"/>
                <a:cs typeface="+mn-cs"/>
                <a:sym typeface="Arial"/>
              </a:rPr>
              <a:t>slagæðum</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Kólesteról</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fellur</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út</a:t>
            </a:r>
            <a:r>
              <a:rPr lang="en-US" sz="2800" b="0" strike="noStrike" kern="1200" dirty="0">
                <a:solidFill>
                  <a:schemeClr val="tx1">
                    <a:lumMod val="75000"/>
                    <a:lumOff val="25000"/>
                  </a:schemeClr>
                </a:solidFill>
                <a:latin typeface="+mn-lt"/>
                <a:ea typeface="+mn-ea"/>
                <a:cs typeface="+mn-cs"/>
                <a:sym typeface="Arial"/>
              </a:rPr>
              <a:t> í </a:t>
            </a:r>
            <a:r>
              <a:rPr lang="en-US" sz="2800" b="0" strike="noStrike" kern="1200" dirty="0" err="1">
                <a:solidFill>
                  <a:schemeClr val="tx1">
                    <a:lumMod val="75000"/>
                    <a:lumOff val="25000"/>
                  </a:schemeClr>
                </a:solidFill>
                <a:latin typeface="+mn-lt"/>
                <a:ea typeface="+mn-ea"/>
                <a:cs typeface="+mn-cs"/>
                <a:sym typeface="Arial"/>
              </a:rPr>
              <a:t>slagæðaveggjunum</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sem</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síðan</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myndar</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kalkskellur</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innan</a:t>
            </a:r>
            <a:r>
              <a:rPr lang="en-US" sz="2800" b="0" strike="noStrike" kern="1200" dirty="0">
                <a:solidFill>
                  <a:schemeClr val="tx1">
                    <a:lumMod val="75000"/>
                    <a:lumOff val="25000"/>
                  </a:schemeClr>
                </a:solidFill>
                <a:latin typeface="+mn-lt"/>
                <a:ea typeface="+mn-ea"/>
                <a:cs typeface="+mn-cs"/>
                <a:sym typeface="Arial"/>
              </a:rPr>
              <a:t> á </a:t>
            </a:r>
            <a:r>
              <a:rPr lang="en-US" sz="2800" b="0" strike="noStrike" kern="1200" dirty="0" err="1">
                <a:solidFill>
                  <a:schemeClr val="tx1">
                    <a:lumMod val="75000"/>
                    <a:lumOff val="25000"/>
                  </a:schemeClr>
                </a:solidFill>
                <a:latin typeface="+mn-lt"/>
                <a:ea typeface="+mn-ea"/>
                <a:cs typeface="+mn-cs"/>
                <a:sym typeface="Arial"/>
              </a:rPr>
              <a:t>þeim</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Því</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meiri</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sem</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útfellingin</a:t>
            </a:r>
            <a:r>
              <a:rPr lang="en-US" sz="2800" b="0" strike="noStrike" kern="1200" dirty="0">
                <a:solidFill>
                  <a:schemeClr val="tx1">
                    <a:lumMod val="75000"/>
                    <a:lumOff val="25000"/>
                  </a:schemeClr>
                </a:solidFill>
                <a:latin typeface="+mn-lt"/>
                <a:ea typeface="+mn-ea"/>
                <a:cs typeface="+mn-cs"/>
                <a:sym typeface="Arial"/>
              </a:rPr>
              <a:t> er </a:t>
            </a:r>
            <a:r>
              <a:rPr lang="en-US" sz="2800" b="0" strike="noStrike" kern="1200" dirty="0" err="1">
                <a:solidFill>
                  <a:schemeClr val="tx1">
                    <a:lumMod val="75000"/>
                    <a:lumOff val="25000"/>
                  </a:schemeClr>
                </a:solidFill>
                <a:latin typeface="+mn-lt"/>
                <a:ea typeface="+mn-ea"/>
                <a:cs typeface="+mn-cs"/>
                <a:sym typeface="Arial"/>
              </a:rPr>
              <a:t>því</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minna</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holrúm</a:t>
            </a:r>
            <a:r>
              <a:rPr lang="en-US" sz="2800" b="0" strike="noStrike" kern="1200" dirty="0">
                <a:solidFill>
                  <a:schemeClr val="tx1">
                    <a:lumMod val="75000"/>
                    <a:lumOff val="25000"/>
                  </a:schemeClr>
                </a:solidFill>
                <a:latin typeface="+mn-lt"/>
                <a:ea typeface="+mn-ea"/>
                <a:cs typeface="+mn-cs"/>
                <a:sym typeface="Arial"/>
              </a:rPr>
              <a:t> er í </a:t>
            </a:r>
            <a:r>
              <a:rPr lang="en-US" sz="2800" b="0" strike="noStrike" kern="1200" dirty="0" err="1">
                <a:solidFill>
                  <a:schemeClr val="tx1">
                    <a:lumMod val="75000"/>
                    <a:lumOff val="25000"/>
                  </a:schemeClr>
                </a:solidFill>
                <a:latin typeface="+mn-lt"/>
                <a:ea typeface="+mn-ea"/>
                <a:cs typeface="+mn-cs"/>
                <a:sym typeface="Arial"/>
              </a:rPr>
              <a:t>æðinni</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Æðaveggurinn</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verður</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þykkari</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og</a:t>
            </a:r>
            <a:r>
              <a:rPr lang="en-US" sz="2800" b="0" strike="noStrike" kern="1200" dirty="0">
                <a:solidFill>
                  <a:schemeClr val="tx1">
                    <a:lumMod val="75000"/>
                    <a:lumOff val="25000"/>
                  </a:schemeClr>
                </a:solidFill>
                <a:latin typeface="+mn-lt"/>
                <a:ea typeface="+mn-ea"/>
                <a:cs typeface="+mn-cs"/>
                <a:sym typeface="Arial"/>
              </a:rPr>
              <a:t> </a:t>
            </a:r>
            <a:r>
              <a:rPr lang="en-US" sz="2800" b="0" strike="noStrike" kern="1200" dirty="0" err="1">
                <a:solidFill>
                  <a:schemeClr val="tx1">
                    <a:lumMod val="75000"/>
                    <a:lumOff val="25000"/>
                  </a:schemeClr>
                </a:solidFill>
                <a:latin typeface="+mn-lt"/>
                <a:ea typeface="+mn-ea"/>
                <a:cs typeface="+mn-cs"/>
                <a:sym typeface="Arial"/>
              </a:rPr>
              <a:t>stífari</a:t>
            </a:r>
            <a:r>
              <a:rPr lang="en-US" sz="2800" b="0" strike="noStrike" kern="1200" dirty="0">
                <a:solidFill>
                  <a:schemeClr val="tx1">
                    <a:lumMod val="75000"/>
                    <a:lumOff val="25000"/>
                  </a:schemeClr>
                </a:solidFill>
                <a:latin typeface="+mn-lt"/>
                <a:ea typeface="+mn-ea"/>
                <a:cs typeface="+mn-cs"/>
                <a:sym typeface="Arial"/>
              </a:rPr>
              <a:t>.</a:t>
            </a:r>
          </a:p>
        </p:txBody>
      </p:sp>
      <p:sp>
        <p:nvSpPr>
          <p:cNvPr id="2059" name="Rectangle 205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982410"/>
            <a:ext cx="10080613" cy="73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2061" name="Rectangle 206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55696"/>
            <a:ext cx="10080625" cy="503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5" y="7055696"/>
            <a:ext cx="10078000" cy="503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033" name="Rectangle 1032">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pic>
        <p:nvPicPr>
          <p:cNvPr id="1026" name="Picture 2" descr="A close-up of a blood vessel&#10;&#10;Description automatically generated">
            <a:extLst>
              <a:ext uri="{FF2B5EF4-FFF2-40B4-BE49-F238E27FC236}">
                <a16:creationId xmlns:a16="http://schemas.microsoft.com/office/drawing/2014/main" id="{CEFD6C54-020E-262B-A0BD-E06448E9084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759" r="9234" b="1"/>
          <a:stretch/>
        </p:blipFill>
        <p:spPr bwMode="auto">
          <a:xfrm>
            <a:off x="20" y="10"/>
            <a:ext cx="10080605" cy="755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5"/>
        <p:cNvGrpSpPr/>
        <p:nvPr/>
      </p:nvGrpSpPr>
      <p:grpSpPr>
        <a:xfrm>
          <a:off x="0" y="0"/>
          <a:ext cx="0" cy="0"/>
          <a:chOff x="0" y="0"/>
          <a:chExt cx="0" cy="0"/>
        </a:xfrm>
      </p:grpSpPr>
      <p:sp>
        <p:nvSpPr>
          <p:cNvPr id="356" name="Google Shape;356;p78"/>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3200" b="0" strike="noStrike" dirty="0">
                <a:latin typeface="Arial"/>
                <a:ea typeface="Arial"/>
                <a:cs typeface="Arial"/>
                <a:sym typeface="Arial"/>
              </a:rPr>
              <a:t>Hjartaöng - angina pectoris</a:t>
            </a:r>
            <a:endParaRPr sz="3200" b="0" strike="noStrike" dirty="0">
              <a:latin typeface="Arial"/>
              <a:ea typeface="Arial"/>
              <a:cs typeface="Arial"/>
              <a:sym typeface="Arial"/>
            </a:endParaRPr>
          </a:p>
        </p:txBody>
      </p:sp>
      <p:sp>
        <p:nvSpPr>
          <p:cNvPr id="357" name="Google Shape;357;p78"/>
          <p:cNvSpPr txBox="1"/>
          <p:nvPr/>
        </p:nvSpPr>
        <p:spPr>
          <a:xfrm>
            <a:off x="503280" y="1847880"/>
            <a:ext cx="6804000" cy="51534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200"/>
              <a:buFont typeface="Arial"/>
              <a:buChar char="●"/>
            </a:pPr>
            <a:r>
              <a:rPr lang="is-IS" sz="2200" b="0" strike="noStrike">
                <a:latin typeface="Arial"/>
                <a:ea typeface="Arial"/>
                <a:cs typeface="Arial"/>
                <a:sym typeface="Arial"/>
              </a:rPr>
              <a:t>Slæmur þyngslaverkur fyrir brjósti</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Dreyfður verkur eða ónot, mæði</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Leiðir oft út í vi handlegg, upp í kjálka.</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Getur verið öðrum eða báðum megin</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Kemur oftast við áreynslu, þunga máltíð, í kulda og trekki</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Lagast í hvíld</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Kaldur sviti, ógleði, fölvi</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Hræðslutilfinning</a:t>
            </a:r>
            <a:endParaRPr sz="2200" b="0" strike="noStrike">
              <a:latin typeface="Arial"/>
              <a:ea typeface="Arial"/>
              <a:cs typeface="Arial"/>
              <a:sym typeface="Arial"/>
            </a:endParaRPr>
          </a:p>
          <a:p>
            <a:pPr marL="336240" marR="0" lvl="0" indent="-336240" algn="l" rtl="0">
              <a:spcBef>
                <a:spcPts val="550"/>
              </a:spcBef>
              <a:spcAft>
                <a:spcPts val="0"/>
              </a:spcAft>
              <a:buClr>
                <a:srgbClr val="FFCC00"/>
              </a:buClr>
              <a:buSzPts val="2200"/>
              <a:buFont typeface="Arial"/>
              <a:buChar char="●"/>
            </a:pPr>
            <a:r>
              <a:rPr lang="is-IS" sz="2200" b="0" strike="noStrike">
                <a:latin typeface="Arial"/>
                <a:ea typeface="Arial"/>
                <a:cs typeface="Arial"/>
                <a:sym typeface="Arial"/>
              </a:rPr>
              <a:t>Áhættuþættir: reykingar, hár blóðþrýstingur, sykursýki, ættarsaga, háar blóðfitur</a:t>
            </a:r>
            <a:endParaRPr sz="2200" b="0" strike="noStrike">
              <a:latin typeface="Arial"/>
              <a:ea typeface="Arial"/>
              <a:cs typeface="Arial"/>
              <a:sym typeface="Arial"/>
            </a:endParaRPr>
          </a:p>
        </p:txBody>
      </p:sp>
      <p:pic>
        <p:nvPicPr>
          <p:cNvPr id="358" name="Google Shape;358;p78"/>
          <p:cNvPicPr preferRelativeResize="0"/>
          <p:nvPr/>
        </p:nvPicPr>
        <p:blipFill rotWithShape="1">
          <a:blip r:embed="rId3">
            <a:alphaModFix/>
          </a:blip>
          <a:srcRect/>
          <a:stretch/>
        </p:blipFill>
        <p:spPr>
          <a:xfrm>
            <a:off x="6635880" y="3359880"/>
            <a:ext cx="2367720" cy="30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79"/>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dirty="0"/>
              <a:t>Angina - orsakir</a:t>
            </a:r>
            <a:endParaRPr sz="4400" b="0" strike="noStrike" dirty="0">
              <a:latin typeface="Arial"/>
              <a:ea typeface="Arial"/>
              <a:cs typeface="Arial"/>
              <a:sym typeface="Arial"/>
            </a:endParaRPr>
          </a:p>
        </p:txBody>
      </p:sp>
      <p:sp>
        <p:nvSpPr>
          <p:cNvPr id="364" name="Google Shape;364;p79"/>
          <p:cNvSpPr txBox="1"/>
          <p:nvPr/>
        </p:nvSpPr>
        <p:spPr>
          <a:xfrm>
            <a:off x="504000" y="1951920"/>
            <a:ext cx="9071640" cy="4384440"/>
          </a:xfrm>
          <a:prstGeom prst="rect">
            <a:avLst/>
          </a:prstGeom>
          <a:noFill/>
          <a:ln>
            <a:noFill/>
          </a:ln>
        </p:spPr>
        <p:txBody>
          <a:bodyPr spcFirstLastPara="1" wrap="square" lIns="0" tIns="0" rIns="0" bIns="0" anchor="t" anchorCtr="0">
            <a:normAutofit lnSpcReduction="10000"/>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Kransæðaþrengsli vegna æðakölkunar, blóðsegamyndunar eða kransæðakrampa</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Blóðleysi, skortur á blóðrauða</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Mikið og stöðugt álag á hjarta vegna háþrýstings eða ósæðaþrengsla</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dirty="0"/>
              <a:t>Angina</a:t>
            </a:r>
            <a:r>
              <a:rPr lang="is-IS" sz="3200" b="0" strike="noStrike" dirty="0">
                <a:latin typeface="Arial"/>
                <a:ea typeface="Arial"/>
                <a:cs typeface="Arial"/>
                <a:sym typeface="Arial"/>
              </a:rPr>
              <a:t> er </a:t>
            </a:r>
            <a:r>
              <a:rPr lang="is-IS" sz="3200" b="1" strike="noStrike" dirty="0">
                <a:latin typeface="Arial"/>
                <a:ea typeface="Arial"/>
                <a:cs typeface="Arial"/>
                <a:sym typeface="Arial"/>
              </a:rPr>
              <a:t>einkenni</a:t>
            </a:r>
            <a:r>
              <a:rPr lang="is-IS" sz="3200" b="0" strike="noStrike" dirty="0">
                <a:latin typeface="Arial"/>
                <a:ea typeface="Arial"/>
                <a:cs typeface="Arial"/>
                <a:sym typeface="Arial"/>
              </a:rPr>
              <a:t> súrefnisskorts í hjartavöðva, ekki eiginlegur sjúkdómur</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Birtingarform geta verið mismunandi</a:t>
            </a:r>
            <a:endParaRPr sz="3200" b="0" strike="noStrike"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9"/>
        <p:cNvGrpSpPr/>
        <p:nvPr/>
      </p:nvGrpSpPr>
      <p:grpSpPr>
        <a:xfrm>
          <a:off x="0" y="0"/>
          <a:ext cx="0" cy="0"/>
          <a:chOff x="0" y="0"/>
          <a:chExt cx="0" cy="0"/>
        </a:xfrm>
      </p:grpSpPr>
      <p:sp>
        <p:nvSpPr>
          <p:cNvPr id="370" name="Google Shape;370;p80"/>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3200" b="0" strike="noStrike">
                <a:latin typeface="Arial"/>
                <a:ea typeface="Arial"/>
                <a:cs typeface="Arial"/>
                <a:sym typeface="Arial"/>
              </a:rPr>
              <a:t>Meðferð</a:t>
            </a:r>
            <a:endParaRPr sz="3200" b="0" strike="noStrike">
              <a:latin typeface="Arial"/>
              <a:ea typeface="Arial"/>
              <a:cs typeface="Arial"/>
              <a:sym typeface="Arial"/>
            </a:endParaRPr>
          </a:p>
        </p:txBody>
      </p:sp>
      <p:sp>
        <p:nvSpPr>
          <p:cNvPr id="371" name="Google Shape;371;p80"/>
          <p:cNvSpPr txBox="1"/>
          <p:nvPr/>
        </p:nvSpPr>
        <p:spPr>
          <a:xfrm>
            <a:off x="503280" y="1847880"/>
            <a:ext cx="6804000" cy="512568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400"/>
              <a:buFont typeface="Arial"/>
              <a:buChar char="●"/>
            </a:pPr>
            <a:r>
              <a:rPr lang="is-IS" sz="2400" b="0" strike="noStrike" dirty="0">
                <a:latin typeface="Arial"/>
                <a:ea typeface="Arial"/>
                <a:cs typeface="Arial"/>
                <a:sym typeface="Arial"/>
              </a:rPr>
              <a:t>Margir fá endurtekna hjartakveisu og vita hvað hentar best fyrir þá að gera</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Hvíld, leggjast út af, hafa hærra undir höfði, róa sjúklinginn</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Nitróglycerin tafla sett undir tungu, fólk er oft með þær á sér. Má gefa þrjár með 5 mín millibili</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Ef lagast ekki við það, hafa samband við lækni</a:t>
            </a:r>
            <a:endParaRPr sz="2400" b="0" strike="noStrike" dirty="0">
              <a:latin typeface="Arial"/>
              <a:ea typeface="Arial"/>
              <a:cs typeface="Arial"/>
              <a:sym typeface="Arial"/>
            </a:endParaRPr>
          </a:p>
        </p:txBody>
      </p:sp>
      <p:pic>
        <p:nvPicPr>
          <p:cNvPr id="372" name="Google Shape;372;p80"/>
          <p:cNvPicPr preferRelativeResize="0"/>
          <p:nvPr/>
        </p:nvPicPr>
        <p:blipFill rotWithShape="1">
          <a:blip r:embed="rId3">
            <a:alphaModFix/>
          </a:blip>
          <a:srcRect/>
          <a:stretch/>
        </p:blipFill>
        <p:spPr>
          <a:xfrm>
            <a:off x="7307280" y="3524102"/>
            <a:ext cx="2435760" cy="3360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81"/>
          <p:cNvSpPr txBox="1"/>
          <p:nvPr/>
        </p:nvSpPr>
        <p:spPr>
          <a:xfrm>
            <a:off x="503280" y="173222"/>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3200" b="0" strike="noStrike" dirty="0">
                <a:latin typeface="Arial"/>
                <a:ea typeface="Arial"/>
                <a:cs typeface="Arial"/>
                <a:sym typeface="Arial"/>
              </a:rPr>
              <a:t>Kransæðastífla - hjartaáfall</a:t>
            </a:r>
          </a:p>
          <a:p>
            <a:pPr marL="0" marR="0" lvl="0" indent="0" algn="ctr" rtl="0">
              <a:spcBef>
                <a:spcPts val="0"/>
              </a:spcBef>
              <a:spcAft>
                <a:spcPts val="0"/>
              </a:spcAft>
              <a:buNone/>
            </a:pPr>
            <a:r>
              <a:rPr lang="is-IS" sz="3200" dirty="0"/>
              <a:t>Myocardial Infarction (MI)</a:t>
            </a:r>
            <a:endParaRPr sz="3200" b="0" strike="noStrike" dirty="0">
              <a:latin typeface="Arial"/>
              <a:ea typeface="Arial"/>
              <a:cs typeface="Arial"/>
              <a:sym typeface="Arial"/>
            </a:endParaRPr>
          </a:p>
        </p:txBody>
      </p:sp>
      <p:sp>
        <p:nvSpPr>
          <p:cNvPr id="379" name="Google Shape;379;p81"/>
          <p:cNvSpPr txBox="1"/>
          <p:nvPr/>
        </p:nvSpPr>
        <p:spPr>
          <a:xfrm>
            <a:off x="503280" y="2078640"/>
            <a:ext cx="9016200" cy="45990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400"/>
              <a:buFont typeface="Arial"/>
              <a:buChar char="●"/>
            </a:pPr>
            <a:r>
              <a:rPr lang="is-IS" sz="2400" b="0" strike="noStrike" dirty="0">
                <a:latin typeface="Arial"/>
                <a:ea typeface="Arial"/>
                <a:cs typeface="Arial"/>
                <a:sym typeface="Arial"/>
              </a:rPr>
              <a:t>Kransæð lokast og drep kemur í hjartavöðvann</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Lífshættulegt ástand, hætta á hjartsláttartruflunum</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Einkenni geta komið í hvíld, jafnvel um miðja nótt</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Ef súrefnisskortur verður á svæðinu í 30 mín eða lengur deyr sá hluti hjartavöðvans sem umrædd æð nærir og örvefur myndast</a:t>
            </a:r>
            <a:endParaRPr sz="2400" b="0" strike="noStrike" dirty="0">
              <a:latin typeface="Arial"/>
              <a:ea typeface="Arial"/>
              <a:cs typeface="Arial"/>
              <a:sym typeface="Arial"/>
            </a:endParaRPr>
          </a:p>
        </p:txBody>
      </p:sp>
      <p:pic>
        <p:nvPicPr>
          <p:cNvPr id="380" name="Google Shape;380;p81"/>
          <p:cNvPicPr preferRelativeResize="0"/>
          <p:nvPr/>
        </p:nvPicPr>
        <p:blipFill rotWithShape="1">
          <a:blip r:embed="rId3">
            <a:alphaModFix/>
          </a:blip>
          <a:srcRect/>
          <a:stretch/>
        </p:blipFill>
        <p:spPr>
          <a:xfrm>
            <a:off x="6467760" y="4451760"/>
            <a:ext cx="2940120" cy="26042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6"/>
        <p:cNvGrpSpPr/>
        <p:nvPr/>
      </p:nvGrpSpPr>
      <p:grpSpPr>
        <a:xfrm>
          <a:off x="0" y="0"/>
          <a:ext cx="0" cy="0"/>
          <a:chOff x="0" y="0"/>
          <a:chExt cx="0" cy="0"/>
        </a:xfrm>
      </p:grpSpPr>
      <p:sp>
        <p:nvSpPr>
          <p:cNvPr id="387" name="Google Shape;387;p82"/>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dirty="0">
                <a:latin typeface="Arial"/>
                <a:ea typeface="Arial"/>
                <a:cs typeface="Arial"/>
                <a:sym typeface="Arial"/>
              </a:rPr>
              <a:t>Kransæðastífla - MI</a:t>
            </a:r>
            <a:endParaRPr sz="4400" b="0" strike="noStrike" dirty="0">
              <a:latin typeface="Arial"/>
              <a:ea typeface="Arial"/>
              <a:cs typeface="Arial"/>
              <a:sym typeface="Arial"/>
            </a:endParaRPr>
          </a:p>
        </p:txBody>
      </p:sp>
      <p:sp>
        <p:nvSpPr>
          <p:cNvPr id="388" name="Google Shape;388;p82"/>
          <p:cNvSpPr txBox="1"/>
          <p:nvPr/>
        </p:nvSpPr>
        <p:spPr>
          <a:xfrm>
            <a:off x="503280" y="2078640"/>
            <a:ext cx="9016200" cy="45990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800"/>
              <a:buFont typeface="Arial"/>
              <a:buChar char="●"/>
            </a:pPr>
            <a:r>
              <a:rPr lang="is-IS" sz="2800" b="1" u="sng" strike="noStrike" dirty="0">
                <a:latin typeface="Arial"/>
                <a:ea typeface="Arial"/>
                <a:cs typeface="Arial"/>
                <a:sym typeface="Arial"/>
              </a:rPr>
              <a:t>Einkenni:</a:t>
            </a:r>
            <a:endParaRPr sz="2800" b="0" strike="noStrike" dirty="0">
              <a:latin typeface="Arial"/>
              <a:ea typeface="Arial"/>
              <a:cs typeface="Arial"/>
              <a:sym typeface="Arial"/>
            </a:endParaRPr>
          </a:p>
          <a:p>
            <a:pPr marL="336240" marR="0" lvl="0" indent="-336240" algn="l" rtl="0">
              <a:spcBef>
                <a:spcPts val="697"/>
              </a:spcBef>
              <a:spcAft>
                <a:spcPts val="0"/>
              </a:spcAft>
              <a:buClr>
                <a:srgbClr val="FFCC00"/>
              </a:buClr>
              <a:buSzPts val="2800"/>
              <a:buFont typeface="Arial"/>
              <a:buChar char="●"/>
            </a:pPr>
            <a:r>
              <a:rPr lang="is-IS" sz="2800" b="0" strike="noStrike" dirty="0">
                <a:latin typeface="Arial"/>
                <a:ea typeface="Arial"/>
                <a:cs typeface="Arial"/>
                <a:sym typeface="Arial"/>
              </a:rPr>
              <a:t>Verkur sem líkist hjartakveisu en er yfirleitt mun sterkari og </a:t>
            </a:r>
            <a:r>
              <a:rPr lang="is-IS" sz="2800" b="0" u="sng" strike="noStrike" dirty="0">
                <a:latin typeface="Arial"/>
                <a:ea typeface="Arial"/>
                <a:cs typeface="Arial"/>
                <a:sym typeface="Arial"/>
              </a:rPr>
              <a:t>lætur ekki undan hvíld eða </a:t>
            </a:r>
            <a:r>
              <a:rPr lang="is-IS" sz="2800" u="sng" dirty="0"/>
              <a:t>s</a:t>
            </a:r>
            <a:r>
              <a:rPr lang="is-IS" sz="2800" b="0" u="sng" strike="noStrike" dirty="0">
                <a:latin typeface="Arial"/>
                <a:ea typeface="Arial"/>
                <a:cs typeface="Arial"/>
                <a:sym typeface="Arial"/>
              </a:rPr>
              <a:t>prengitöflu (Nítróglycerín)</a:t>
            </a:r>
            <a:r>
              <a:rPr lang="is-IS" sz="2800" b="0" strike="noStrike" dirty="0">
                <a:latin typeface="Arial"/>
                <a:ea typeface="Arial"/>
                <a:cs typeface="Arial"/>
                <a:sym typeface="Arial"/>
              </a:rPr>
              <a:t>. Algengt er að verkurinn standi í 15-30 mín.</a:t>
            </a:r>
            <a:endParaRPr sz="2800" b="0" strike="noStrike" dirty="0">
              <a:latin typeface="Arial"/>
              <a:ea typeface="Arial"/>
              <a:cs typeface="Arial"/>
              <a:sym typeface="Arial"/>
            </a:endParaRPr>
          </a:p>
          <a:p>
            <a:pPr marL="336240" marR="0" lvl="0" indent="-336240" algn="l" rtl="0">
              <a:spcBef>
                <a:spcPts val="697"/>
              </a:spcBef>
              <a:spcAft>
                <a:spcPts val="0"/>
              </a:spcAft>
              <a:buClr>
                <a:srgbClr val="FFCC00"/>
              </a:buClr>
              <a:buSzPts val="2800"/>
              <a:buFont typeface="Arial"/>
              <a:buChar char="●"/>
            </a:pPr>
            <a:r>
              <a:rPr lang="is-IS" sz="2800" b="0" strike="noStrike" dirty="0">
                <a:latin typeface="Arial"/>
                <a:ea typeface="Arial"/>
                <a:cs typeface="Arial"/>
                <a:sym typeface="Arial"/>
              </a:rPr>
              <a:t>Ógleði, uppköst og svitakóf</a:t>
            </a:r>
            <a:endParaRPr sz="2800" b="0" strike="noStrike" dirty="0">
              <a:latin typeface="Arial"/>
              <a:ea typeface="Arial"/>
              <a:cs typeface="Arial"/>
              <a:sym typeface="Arial"/>
            </a:endParaRPr>
          </a:p>
          <a:p>
            <a:pPr marL="336240" marR="0" lvl="0" indent="-336240" algn="l" rtl="0">
              <a:spcBef>
                <a:spcPts val="697"/>
              </a:spcBef>
              <a:spcAft>
                <a:spcPts val="0"/>
              </a:spcAft>
              <a:buClr>
                <a:srgbClr val="FFCC00"/>
              </a:buClr>
              <a:buSzPts val="2800"/>
              <a:buFont typeface="Arial"/>
              <a:buChar char="●"/>
            </a:pPr>
            <a:r>
              <a:rPr lang="is-IS" sz="2800" b="0" strike="noStrike" dirty="0">
                <a:latin typeface="Arial"/>
                <a:ea typeface="Arial"/>
                <a:cs typeface="Arial"/>
                <a:sym typeface="Arial"/>
              </a:rPr>
              <a:t>Truflun á lífsmörkum, fölvi</a:t>
            </a:r>
            <a:endParaRPr sz="2800" b="0" strike="noStrike" dirty="0">
              <a:latin typeface="Arial"/>
              <a:ea typeface="Arial"/>
              <a:cs typeface="Arial"/>
              <a:sym typeface="Arial"/>
            </a:endParaRPr>
          </a:p>
          <a:p>
            <a:pPr marL="336240" marR="0" lvl="0" indent="-336240" algn="l" rtl="0">
              <a:spcBef>
                <a:spcPts val="697"/>
              </a:spcBef>
              <a:spcAft>
                <a:spcPts val="0"/>
              </a:spcAft>
              <a:buClr>
                <a:srgbClr val="FFCC00"/>
              </a:buClr>
              <a:buSzPts val="2800"/>
              <a:buFont typeface="Arial"/>
              <a:buChar char="●"/>
            </a:pPr>
            <a:r>
              <a:rPr lang="is-IS" sz="2800" b="0" strike="noStrike" dirty="0">
                <a:latin typeface="Arial"/>
                <a:ea typeface="Arial"/>
                <a:cs typeface="Arial"/>
                <a:sym typeface="Arial"/>
              </a:rPr>
              <a:t>Óróleiki, hræðsla, meðvitundarleysi</a:t>
            </a:r>
            <a:endParaRPr sz="2800" b="0" strike="noStrike" dirty="0">
              <a:latin typeface="Arial"/>
              <a:ea typeface="Arial"/>
              <a:cs typeface="Arial"/>
              <a:sym typeface="Arial"/>
            </a:endParaRPr>
          </a:p>
          <a:p>
            <a:pPr marL="336240" marR="0" lvl="0" indent="-336240" algn="l" rtl="0">
              <a:spcBef>
                <a:spcPts val="697"/>
              </a:spcBef>
              <a:spcAft>
                <a:spcPts val="0"/>
              </a:spcAft>
              <a:buClr>
                <a:srgbClr val="FFCC00"/>
              </a:buClr>
              <a:buSzPts val="2800"/>
              <a:buFont typeface="Arial"/>
              <a:buChar char="●"/>
            </a:pPr>
            <a:r>
              <a:rPr lang="is-IS" sz="2800" b="0" strike="noStrike" dirty="0">
                <a:latin typeface="Arial"/>
                <a:ea typeface="Arial"/>
                <a:cs typeface="Arial"/>
                <a:sym typeface="Arial"/>
              </a:rPr>
              <a:t>ATH aldraðir fá ekki alltaf slæman verk “silent infarct”</a:t>
            </a:r>
            <a:endParaRPr sz="2800" b="0" strike="noStrike"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67"/>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i="0" u="none" strike="noStrike" cap="none">
                <a:latin typeface="Arial"/>
                <a:ea typeface="Arial"/>
                <a:cs typeface="Arial"/>
                <a:sym typeface="Arial"/>
              </a:rPr>
              <a:t>Hringrásarkerfið</a:t>
            </a:r>
            <a:endParaRPr sz="4400" b="0" i="0" u="none" strike="noStrike" cap="none">
              <a:latin typeface="Arial"/>
              <a:ea typeface="Arial"/>
              <a:cs typeface="Arial"/>
              <a:sym typeface="Arial"/>
            </a:endParaRPr>
          </a:p>
        </p:txBody>
      </p:sp>
      <p:sp>
        <p:nvSpPr>
          <p:cNvPr id="281" name="Google Shape;281;p67"/>
          <p:cNvSpPr txBox="1"/>
          <p:nvPr/>
        </p:nvSpPr>
        <p:spPr>
          <a:xfrm>
            <a:off x="447840" y="2078640"/>
            <a:ext cx="5216576" cy="487368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400"/>
              <a:buFont typeface="Arial"/>
              <a:buChar char="●"/>
            </a:pPr>
            <a:r>
              <a:rPr lang="is-IS" sz="2400" b="0" i="0" u="none" strike="noStrike" cap="none" dirty="0">
                <a:solidFill>
                  <a:srgbClr val="000000"/>
                </a:solidFill>
                <a:latin typeface="Arial"/>
                <a:ea typeface="Arial"/>
                <a:cs typeface="Arial"/>
                <a:sym typeface="Arial"/>
              </a:rPr>
              <a:t>Hringrásarkerfið er hjartað og æðar líkamans.</a:t>
            </a:r>
            <a:endParaRPr sz="2400" b="0" i="0" u="none" strike="noStrike" cap="non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i="0" u="none" strike="noStrike" cap="none" dirty="0">
                <a:solidFill>
                  <a:srgbClr val="000000"/>
                </a:solidFill>
                <a:latin typeface="Arial"/>
                <a:ea typeface="Arial"/>
                <a:cs typeface="Arial"/>
                <a:sym typeface="Arial"/>
              </a:rPr>
              <a:t>Hjartað er vöðvi sem slær c.a 70 slög á mínutu.</a:t>
            </a:r>
            <a:endParaRPr sz="2400" b="0" i="0" u="none" strike="noStrike" cap="non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i="0" u="none" strike="noStrike" cap="none" dirty="0">
                <a:solidFill>
                  <a:srgbClr val="000000"/>
                </a:solidFill>
                <a:latin typeface="Arial"/>
                <a:ea typeface="Arial"/>
                <a:cs typeface="Arial"/>
                <a:sym typeface="Arial"/>
              </a:rPr>
              <a:t>Hjartað skiptist í fjögur hólf.</a:t>
            </a:r>
            <a:endParaRPr sz="2400" b="0" i="0" u="none" strike="noStrike" cap="none" dirty="0">
              <a:latin typeface="Arial"/>
              <a:ea typeface="Arial"/>
              <a:cs typeface="Arial"/>
              <a:sym typeface="Arial"/>
            </a:endParaRPr>
          </a:p>
          <a:p>
            <a:pPr marL="336240" lvl="4" indent="-336240">
              <a:spcBef>
                <a:spcPts val="598"/>
              </a:spcBef>
              <a:buClr>
                <a:srgbClr val="FFCC00"/>
              </a:buClr>
              <a:buSzPts val="2400"/>
              <a:buFont typeface="Arial"/>
              <a:buChar char="●"/>
            </a:pPr>
            <a:r>
              <a:rPr lang="is-IS" sz="2400" b="0" i="0" u="none" strike="noStrike" cap="none" dirty="0">
                <a:solidFill>
                  <a:srgbClr val="000000"/>
                </a:solidFill>
                <a:latin typeface="Arial"/>
                <a:ea typeface="Arial"/>
                <a:cs typeface="Arial"/>
                <a:sym typeface="Arial"/>
              </a:rPr>
              <a:t>Tvær gáttir sem taka við blóði og tvö hvolf/sleglar sem dæla frá sér blóði.</a:t>
            </a:r>
            <a:endParaRPr sz="2400" b="0" i="0" u="none" strike="noStrike" cap="none" dirty="0">
              <a:latin typeface="Arial"/>
              <a:ea typeface="Arial"/>
              <a:cs typeface="Arial"/>
              <a:sym typeface="Arial"/>
            </a:endParaRPr>
          </a:p>
          <a:p>
            <a:pPr marL="339480" marR="0" lvl="0" indent="-336600" algn="l" rtl="0">
              <a:spcBef>
                <a:spcPts val="598"/>
              </a:spcBef>
              <a:spcAft>
                <a:spcPts val="0"/>
              </a:spcAft>
              <a:buNone/>
            </a:pPr>
            <a:endParaRPr sz="2400" b="0" i="0" u="none" strike="noStrike" cap="none" dirty="0">
              <a:latin typeface="Arial"/>
              <a:ea typeface="Arial"/>
              <a:cs typeface="Arial"/>
              <a:sym typeface="Arial"/>
            </a:endParaRPr>
          </a:p>
        </p:txBody>
      </p:sp>
      <p:pic>
        <p:nvPicPr>
          <p:cNvPr id="282" name="Google Shape;282;p67"/>
          <p:cNvPicPr preferRelativeResize="0"/>
          <p:nvPr/>
        </p:nvPicPr>
        <p:blipFill rotWithShape="1">
          <a:blip r:embed="rId3">
            <a:alphaModFix/>
          </a:blip>
          <a:srcRect/>
          <a:stretch/>
        </p:blipFill>
        <p:spPr>
          <a:xfrm>
            <a:off x="6389280" y="2430720"/>
            <a:ext cx="2679120" cy="3571560"/>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83"/>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Bráðameðferð</a:t>
            </a:r>
            <a:endParaRPr sz="4400" b="0" strike="noStrike">
              <a:latin typeface="Arial"/>
              <a:ea typeface="Arial"/>
              <a:cs typeface="Arial"/>
              <a:sym typeface="Arial"/>
            </a:endParaRPr>
          </a:p>
        </p:txBody>
      </p:sp>
      <p:sp>
        <p:nvSpPr>
          <p:cNvPr id="394" name="Google Shape;394;p83"/>
          <p:cNvSpPr txBox="1"/>
          <p:nvPr/>
        </p:nvSpPr>
        <p:spPr>
          <a:xfrm>
            <a:off x="504000" y="2087539"/>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Leysa upp stífluna með segaleysandi lyfjum, víkkun kransæða í hjartaþræðingu og í einstaka tilfellum opinni aðgerð</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Auka súrefnisflæði til hjartans</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Hindra og meðhöndla hjartsláttartruflanir</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Meðhöndla verki, kvíða, ógleði</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Hindra og meðhöndla aðra kvilla s.s. hjartabilun</a:t>
            </a:r>
            <a:endParaRPr sz="3200" b="0" strike="noStrike"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4"/>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Umönnun á bráðastigi</a:t>
            </a:r>
            <a:endParaRPr sz="4400" b="0" strike="noStrike">
              <a:latin typeface="Arial"/>
              <a:ea typeface="Arial"/>
              <a:cs typeface="Arial"/>
              <a:sym typeface="Arial"/>
            </a:endParaRPr>
          </a:p>
        </p:txBody>
      </p:sp>
      <p:sp>
        <p:nvSpPr>
          <p:cNvPr id="400" name="Google Shape;400;p84"/>
          <p:cNvSpPr txBox="1"/>
          <p:nvPr/>
        </p:nvSpPr>
        <p:spPr>
          <a:xfrm>
            <a:off x="504000" y="204336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Sjúklingur þarf hvíld og ró</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Þarf alla aðstoð við ADL</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Fylgjast þarf með meðvitund, verkjum, púls, blóðþrýstingi, öndun og líkamshita, þvagútskilnaði og almennri líðan</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Læknir gefur fyrirmæli um hvenær sjúklingur má fara að reyna meira á sig, hreyfa sig um</a:t>
            </a:r>
            <a:endParaRPr sz="3200" b="0" strike="noStrike"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85"/>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3200" b="0" strike="noStrike">
                <a:latin typeface="Arial"/>
                <a:ea typeface="Arial"/>
                <a:cs typeface="Arial"/>
                <a:sym typeface="Arial"/>
              </a:rPr>
              <a:t>Hjartabilun</a:t>
            </a:r>
            <a:endParaRPr sz="3200" b="0" strike="noStrike">
              <a:latin typeface="Arial"/>
              <a:ea typeface="Arial"/>
              <a:cs typeface="Arial"/>
              <a:sym typeface="Arial"/>
            </a:endParaRPr>
          </a:p>
        </p:txBody>
      </p:sp>
      <p:sp>
        <p:nvSpPr>
          <p:cNvPr id="407" name="Google Shape;407;p85"/>
          <p:cNvSpPr txBox="1"/>
          <p:nvPr/>
        </p:nvSpPr>
        <p:spPr>
          <a:xfrm>
            <a:off x="503280" y="2078640"/>
            <a:ext cx="9016200" cy="45990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400"/>
              <a:buFont typeface="Arial"/>
              <a:buChar char="●"/>
            </a:pPr>
            <a:r>
              <a:rPr lang="is-IS" sz="2400" b="0" strike="noStrike" dirty="0">
                <a:latin typeface="Arial"/>
                <a:ea typeface="Arial"/>
                <a:cs typeface="Arial"/>
                <a:sym typeface="Arial"/>
              </a:rPr>
              <a:t>Hjarta dælir illa í kjölfar kransæðastíflu eða kransæðasjúkdóms</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Vökvi safnast í lungu</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Mikil mæði og blámi á vörum og nöglum</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Froðukenndur uppgangur, jafnvel blóðugur</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Talsverður hósti</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Vill helst sitja uppi</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Mikil slappleika- og vanlíðunartilfinning</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Gefa súrefni og þvagræsilyf</a:t>
            </a:r>
            <a:endParaRPr sz="2400" b="0" strike="noStrike" dirty="0">
              <a:latin typeface="Arial"/>
              <a:ea typeface="Arial"/>
              <a:cs typeface="Arial"/>
              <a:sym typeface="Arial"/>
            </a:endParaRPr>
          </a:p>
        </p:txBody>
      </p:sp>
      <p:pic>
        <p:nvPicPr>
          <p:cNvPr id="408" name="Google Shape;408;p85"/>
          <p:cNvPicPr preferRelativeResize="0"/>
          <p:nvPr/>
        </p:nvPicPr>
        <p:blipFill rotWithShape="1">
          <a:blip r:embed="rId3">
            <a:alphaModFix/>
          </a:blip>
          <a:srcRect/>
          <a:stretch/>
        </p:blipFill>
        <p:spPr>
          <a:xfrm>
            <a:off x="7056000" y="3947760"/>
            <a:ext cx="2604240" cy="302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6"/>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Orsakir hjartabilunar</a:t>
            </a:r>
            <a:endParaRPr sz="4400" b="0" strike="noStrike">
              <a:latin typeface="Arial"/>
              <a:ea typeface="Arial"/>
              <a:cs typeface="Arial"/>
              <a:sym typeface="Arial"/>
            </a:endParaRPr>
          </a:p>
        </p:txBody>
      </p:sp>
      <p:sp>
        <p:nvSpPr>
          <p:cNvPr id="414" name="Google Shape;414;p86"/>
          <p:cNvSpPr txBox="1"/>
          <p:nvPr/>
        </p:nvSpPr>
        <p:spPr>
          <a:xfrm>
            <a:off x="504000" y="204336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Skemmd á hjartavöva í kjölfar kransæðastíflu</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Langvinn kransæðaþrengsli</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Lokusjúkdómar</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Háþrýstingur bæði í slagæðum og lungnablóðrás</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Sjúkdómar í hjartavöðva</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Meðfæddir hjartasjúkdómar</a:t>
            </a:r>
            <a:endParaRPr sz="3200" b="0" strike="noStrike"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7"/>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Einkenni hjartabilunar</a:t>
            </a:r>
            <a:endParaRPr sz="4400" b="0" strike="noStrike">
              <a:latin typeface="Arial"/>
              <a:ea typeface="Arial"/>
              <a:cs typeface="Arial"/>
              <a:sym typeface="Arial"/>
            </a:endParaRPr>
          </a:p>
        </p:txBody>
      </p:sp>
      <p:sp>
        <p:nvSpPr>
          <p:cNvPr id="420" name="Google Shape;420;p87"/>
          <p:cNvSpPr txBox="1"/>
          <p:nvPr/>
        </p:nvSpPr>
        <p:spPr>
          <a:xfrm>
            <a:off x="504000" y="210051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Í vinstri bilun: Einkenni um lungnabjúg með vaxandi mæði, blóðugum froðukenndum uppgangi, minnkandi þvagútskilnaði, óróa og þreytu og stundum hjartsláttaróreglu</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Í hægri bilun: vökvasöfnun í kvið, lifur, milta og víðar. Þandar bláæðar í hálsi, mæði, lítill þvagútskilnaður, ógleði og þreyta</a:t>
            </a:r>
            <a:endParaRPr sz="3200" b="0" strike="noStrike"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5"/>
        <p:cNvGrpSpPr/>
        <p:nvPr/>
      </p:nvGrpSpPr>
      <p:grpSpPr>
        <a:xfrm>
          <a:off x="0" y="0"/>
          <a:ext cx="0" cy="0"/>
          <a:chOff x="0" y="0"/>
          <a:chExt cx="0" cy="0"/>
        </a:xfrm>
      </p:grpSpPr>
      <p:sp>
        <p:nvSpPr>
          <p:cNvPr id="426" name="Google Shape;426;p88"/>
          <p:cNvSpPr txBox="1"/>
          <p:nvPr/>
        </p:nvSpPr>
        <p:spPr>
          <a:xfrm>
            <a:off x="447840" y="62640"/>
            <a:ext cx="8560800" cy="14418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Vandamál frh:</a:t>
            </a:r>
            <a:endParaRPr sz="4400" b="0" strike="noStrike">
              <a:latin typeface="Arial"/>
              <a:ea typeface="Arial"/>
              <a:cs typeface="Arial"/>
              <a:sym typeface="Arial"/>
            </a:endParaRPr>
          </a:p>
        </p:txBody>
      </p:sp>
      <p:sp>
        <p:nvSpPr>
          <p:cNvPr id="427" name="Google Shape;427;p88"/>
          <p:cNvSpPr txBox="1"/>
          <p:nvPr/>
        </p:nvSpPr>
        <p:spPr>
          <a:xfrm>
            <a:off x="503280" y="2078640"/>
            <a:ext cx="9009000" cy="4591800"/>
          </a:xfrm>
          <a:prstGeom prst="rect">
            <a:avLst/>
          </a:prstGeom>
          <a:noFill/>
          <a:ln>
            <a:noFill/>
          </a:ln>
        </p:spPr>
        <p:txBody>
          <a:bodyPr spcFirstLastPara="1" wrap="square" lIns="90000" tIns="46800" rIns="90000" bIns="46800" anchor="t" anchorCtr="0">
            <a:normAutofit/>
          </a:bodyPr>
          <a:lstStyle/>
          <a:p>
            <a:pPr marL="342720" marR="0" lvl="0" indent="-341280" algn="l" rtl="0">
              <a:spcBef>
                <a:spcPts val="0"/>
              </a:spcBef>
              <a:spcAft>
                <a:spcPts val="0"/>
              </a:spcAft>
              <a:buNone/>
            </a:pPr>
            <a:r>
              <a:rPr lang="is-IS" sz="3200" b="0" strike="noStrike" dirty="0">
                <a:latin typeface="Arial"/>
                <a:ea typeface="Arial"/>
                <a:cs typeface="Arial"/>
                <a:sym typeface="Arial"/>
              </a:rPr>
              <a:t>Andnauð: sjúklingar mæðast meira en eðlilegt er</a:t>
            </a:r>
            <a:endParaRPr sz="3200" b="0" strike="noStrike" dirty="0">
              <a:latin typeface="Arial"/>
              <a:ea typeface="Arial"/>
              <a:cs typeface="Arial"/>
              <a:sym typeface="Arial"/>
            </a:endParaRPr>
          </a:p>
          <a:p>
            <a:pPr marL="342720" marR="0" lvl="0" indent="-341280" algn="l" rtl="0">
              <a:spcBef>
                <a:spcPts val="799"/>
              </a:spcBef>
              <a:spcAft>
                <a:spcPts val="0"/>
              </a:spcAft>
              <a:buNone/>
            </a:pPr>
            <a:r>
              <a:rPr lang="is-IS" sz="3200" b="0" strike="noStrike" dirty="0">
                <a:latin typeface="Arial"/>
                <a:ea typeface="Arial"/>
                <a:cs typeface="Arial"/>
                <a:sym typeface="Arial"/>
              </a:rPr>
              <a:t>Bjúgur: þegar vökvi úr blóðrás þrýstist út æðum í vefinn umhverfis</a:t>
            </a:r>
            <a:endParaRPr sz="3200" b="0" strike="noStrike" dirty="0">
              <a:latin typeface="Arial"/>
              <a:ea typeface="Arial"/>
              <a:cs typeface="Arial"/>
              <a:sym typeface="Arial"/>
            </a:endParaRPr>
          </a:p>
          <a:p>
            <a:pPr marL="342720" marR="0" lvl="0" indent="-341280" algn="l" rtl="0">
              <a:spcBef>
                <a:spcPts val="799"/>
              </a:spcBef>
              <a:spcAft>
                <a:spcPts val="0"/>
              </a:spcAft>
              <a:buNone/>
            </a:pPr>
            <a:r>
              <a:rPr lang="is-IS" sz="3200" b="0" strike="noStrike" dirty="0">
                <a:latin typeface="Arial"/>
                <a:ea typeface="Arial"/>
                <a:cs typeface="Arial"/>
                <a:sym typeface="Arial"/>
              </a:rPr>
              <a:t>Minnkuð athafnargeta. V/ andnauðar, þreytu, bjúgs, súrefnisskorts</a:t>
            </a:r>
            <a:endParaRPr sz="3200" b="0" strike="noStrike" dirty="0">
              <a:latin typeface="Arial"/>
              <a:ea typeface="Arial"/>
              <a:cs typeface="Arial"/>
              <a:sym typeface="Arial"/>
            </a:endParaRPr>
          </a:p>
          <a:p>
            <a:pPr marL="342720" marR="0" lvl="0" indent="-341280" algn="l" rtl="0">
              <a:spcBef>
                <a:spcPts val="799"/>
              </a:spcBef>
              <a:spcAft>
                <a:spcPts val="0"/>
              </a:spcAft>
              <a:buNone/>
            </a:pPr>
            <a:r>
              <a:rPr lang="is-IS" sz="3200" b="0" strike="noStrike" dirty="0">
                <a:latin typeface="Arial"/>
                <a:ea typeface="Arial"/>
                <a:cs typeface="Arial"/>
                <a:sym typeface="Arial"/>
              </a:rPr>
              <a:t>Verkir: fylgikvilli hjartabilunar</a:t>
            </a:r>
            <a:endParaRPr sz="3200" b="0" strike="noStrike"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2"/>
        <p:cNvGrpSpPr/>
        <p:nvPr/>
      </p:nvGrpSpPr>
      <p:grpSpPr>
        <a:xfrm>
          <a:off x="0" y="0"/>
          <a:ext cx="0" cy="0"/>
          <a:chOff x="0" y="0"/>
          <a:chExt cx="0" cy="0"/>
        </a:xfrm>
      </p:grpSpPr>
      <p:sp>
        <p:nvSpPr>
          <p:cNvPr id="433" name="Google Shape;433;p89"/>
          <p:cNvSpPr txBox="1"/>
          <p:nvPr/>
        </p:nvSpPr>
        <p:spPr>
          <a:xfrm>
            <a:off x="447840" y="62640"/>
            <a:ext cx="8560800" cy="14418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Vandamál frh:</a:t>
            </a:r>
            <a:endParaRPr sz="4400" b="0" strike="noStrike">
              <a:latin typeface="Arial"/>
              <a:ea typeface="Arial"/>
              <a:cs typeface="Arial"/>
              <a:sym typeface="Arial"/>
            </a:endParaRPr>
          </a:p>
        </p:txBody>
      </p:sp>
      <p:sp>
        <p:nvSpPr>
          <p:cNvPr id="434" name="Google Shape;434;p89"/>
          <p:cNvSpPr txBox="1"/>
          <p:nvPr/>
        </p:nvSpPr>
        <p:spPr>
          <a:xfrm>
            <a:off x="503280" y="2078640"/>
            <a:ext cx="9009000" cy="4591800"/>
          </a:xfrm>
          <a:prstGeom prst="rect">
            <a:avLst/>
          </a:prstGeom>
          <a:noFill/>
          <a:ln>
            <a:noFill/>
          </a:ln>
        </p:spPr>
        <p:txBody>
          <a:bodyPr spcFirstLastPara="1" wrap="square" lIns="90000" tIns="46800" rIns="90000" bIns="46800" anchor="t" anchorCtr="0">
            <a:normAutofit/>
          </a:bodyPr>
          <a:lstStyle/>
          <a:p>
            <a:pPr marL="342720" marR="0" lvl="0" indent="-341280" algn="l" rtl="0">
              <a:spcBef>
                <a:spcPts val="0"/>
              </a:spcBef>
              <a:spcAft>
                <a:spcPts val="0"/>
              </a:spcAft>
              <a:buNone/>
            </a:pPr>
            <a:r>
              <a:rPr lang="is-IS" sz="3200" b="0" strike="noStrike">
                <a:latin typeface="Arial"/>
                <a:ea typeface="Arial"/>
                <a:cs typeface="Arial"/>
                <a:sym typeface="Arial"/>
              </a:rPr>
              <a:t>Næring og vökvainntekt: þola verr sveiflur í vökvainntöku</a:t>
            </a:r>
            <a:endParaRPr sz="3200" b="0" strike="noStrike">
              <a:latin typeface="Arial"/>
              <a:ea typeface="Arial"/>
              <a:cs typeface="Arial"/>
              <a:sym typeface="Arial"/>
            </a:endParaRPr>
          </a:p>
          <a:p>
            <a:pPr marL="342720" marR="0" lvl="0" indent="-341280" algn="l" rtl="0">
              <a:spcBef>
                <a:spcPts val="799"/>
              </a:spcBef>
              <a:spcAft>
                <a:spcPts val="0"/>
              </a:spcAft>
              <a:buNone/>
            </a:pPr>
            <a:r>
              <a:rPr lang="is-IS" sz="3200" b="0" strike="noStrike">
                <a:latin typeface="Arial"/>
                <a:ea typeface="Arial"/>
                <a:cs typeface="Arial"/>
                <a:sym typeface="Arial"/>
              </a:rPr>
              <a:t>Útskilnaður: getur þurft að pissa oft og skyndilega</a:t>
            </a:r>
            <a:endParaRPr sz="3200" b="0" strike="noStrike">
              <a:latin typeface="Arial"/>
              <a:ea typeface="Arial"/>
              <a:cs typeface="Arial"/>
              <a:sym typeface="Arial"/>
            </a:endParaRPr>
          </a:p>
          <a:p>
            <a:pPr marL="342720" marR="0" lvl="0" indent="-341280" algn="l" rtl="0">
              <a:spcBef>
                <a:spcPts val="799"/>
              </a:spcBef>
              <a:spcAft>
                <a:spcPts val="0"/>
              </a:spcAft>
              <a:buNone/>
            </a:pPr>
            <a:r>
              <a:rPr lang="is-IS" sz="3200" b="0" strike="noStrike">
                <a:latin typeface="Arial"/>
                <a:ea typeface="Arial"/>
                <a:cs typeface="Arial"/>
                <a:sym typeface="Arial"/>
              </a:rPr>
              <a:t>Svefn og hvíld: er með minna þrek, þarf meiri hvíld</a:t>
            </a:r>
            <a:endParaRPr sz="3200" b="0" strike="noStrik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9"/>
        <p:cNvGrpSpPr/>
        <p:nvPr/>
      </p:nvGrpSpPr>
      <p:grpSpPr>
        <a:xfrm>
          <a:off x="0" y="0"/>
          <a:ext cx="0" cy="0"/>
          <a:chOff x="0" y="0"/>
          <a:chExt cx="0" cy="0"/>
        </a:xfrm>
      </p:grpSpPr>
      <p:sp>
        <p:nvSpPr>
          <p:cNvPr id="440" name="Google Shape;440;p90"/>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3200" b="0" strike="noStrike">
                <a:latin typeface="Arial"/>
                <a:ea typeface="Arial"/>
                <a:cs typeface="Arial"/>
                <a:sym typeface="Arial"/>
              </a:rPr>
              <a:t>Hjartsláttartruflanir</a:t>
            </a:r>
            <a:endParaRPr sz="3200" b="0" strike="noStrike">
              <a:latin typeface="Arial"/>
              <a:ea typeface="Arial"/>
              <a:cs typeface="Arial"/>
              <a:sym typeface="Arial"/>
            </a:endParaRPr>
          </a:p>
        </p:txBody>
      </p:sp>
      <p:sp>
        <p:nvSpPr>
          <p:cNvPr id="441" name="Google Shape;441;p90"/>
          <p:cNvSpPr txBox="1"/>
          <p:nvPr/>
        </p:nvSpPr>
        <p:spPr>
          <a:xfrm>
            <a:off x="504000" y="2078640"/>
            <a:ext cx="6971760" cy="47214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2400"/>
              <a:buFont typeface="Arial"/>
              <a:buChar char="●"/>
            </a:pPr>
            <a:r>
              <a:rPr lang="is-IS" sz="2400" b="0" strike="noStrike" dirty="0">
                <a:latin typeface="Arial"/>
                <a:ea typeface="Arial"/>
                <a:cs typeface="Arial"/>
                <a:sym typeface="Arial"/>
              </a:rPr>
              <a:t>Margs konar takttruflanir</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Hraðtaktur</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Óreglulegur hjartsláttur</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Aukaslög</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Hjartastopp</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Gáttatif - hraður og óreglulegur          púls, stundum hjá yngra fólki</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Tíð aukaslög geta verið hættumerki en oftar saklaus</a:t>
            </a:r>
            <a:endParaRPr sz="2400" b="0" strike="noStrike" dirty="0">
              <a:latin typeface="Arial"/>
              <a:ea typeface="Arial"/>
              <a:cs typeface="Arial"/>
              <a:sym typeface="Arial"/>
            </a:endParaRPr>
          </a:p>
          <a:p>
            <a:pPr marL="336240" marR="0" lvl="0" indent="-336240" algn="l" rtl="0">
              <a:spcBef>
                <a:spcPts val="598"/>
              </a:spcBef>
              <a:spcAft>
                <a:spcPts val="0"/>
              </a:spcAft>
              <a:buClr>
                <a:srgbClr val="FFCC00"/>
              </a:buClr>
              <a:buSzPts val="2400"/>
              <a:buFont typeface="Arial"/>
              <a:buChar char="●"/>
            </a:pPr>
            <a:r>
              <a:rPr lang="is-IS" sz="2400" b="0" strike="noStrike" dirty="0">
                <a:latin typeface="Arial"/>
                <a:ea typeface="Arial"/>
                <a:cs typeface="Arial"/>
                <a:sym typeface="Arial"/>
              </a:rPr>
              <a:t>Viðkomandi þarf að fara í rannsókn</a:t>
            </a:r>
            <a:endParaRPr sz="2400" b="0" strike="noStrike" dirty="0">
              <a:latin typeface="Arial"/>
              <a:ea typeface="Arial"/>
              <a:cs typeface="Arial"/>
              <a:sym typeface="Arial"/>
            </a:endParaRPr>
          </a:p>
        </p:txBody>
      </p:sp>
      <p:pic>
        <p:nvPicPr>
          <p:cNvPr id="442" name="Google Shape;442;p90"/>
          <p:cNvPicPr preferRelativeResize="0"/>
          <p:nvPr/>
        </p:nvPicPr>
        <p:blipFill rotWithShape="1">
          <a:blip r:embed="rId3">
            <a:alphaModFix/>
          </a:blip>
          <a:srcRect/>
          <a:stretch/>
        </p:blipFill>
        <p:spPr>
          <a:xfrm>
            <a:off x="6048000" y="2520000"/>
            <a:ext cx="3230280" cy="252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91"/>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Vandamál þessu tengdu</a:t>
            </a:r>
            <a:endParaRPr sz="4400" b="0" strike="noStrike">
              <a:latin typeface="Arial"/>
              <a:ea typeface="Arial"/>
              <a:cs typeface="Arial"/>
              <a:sym typeface="Arial"/>
            </a:endParaRPr>
          </a:p>
        </p:txBody>
      </p:sp>
      <p:sp>
        <p:nvSpPr>
          <p:cNvPr id="448" name="Google Shape;448;p91"/>
          <p:cNvSpPr txBox="1"/>
          <p:nvPr/>
        </p:nvSpPr>
        <p:spPr>
          <a:xfrm>
            <a:off x="504000" y="203193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Verðum að vita um þessi vandamál sjúklinga</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Margir stafa af æðakölkun</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Þá sest fita á slagæðaveggina </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Þrengjast æðarnar og frumur fá ekki nægilegt súrefni</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Reykingar eru þar hættulegastar</a:t>
            </a:r>
            <a:endParaRPr sz="3200" b="0" strike="noStrike" dirty="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3"/>
        <p:cNvGrpSpPr/>
        <p:nvPr/>
      </p:nvGrpSpPr>
      <p:grpSpPr>
        <a:xfrm>
          <a:off x="0" y="0"/>
          <a:ext cx="0" cy="0"/>
          <a:chOff x="0" y="0"/>
          <a:chExt cx="0" cy="0"/>
        </a:xfrm>
      </p:grpSpPr>
      <p:sp>
        <p:nvSpPr>
          <p:cNvPr id="454" name="Google Shape;454;p92"/>
          <p:cNvSpPr txBox="1"/>
          <p:nvPr/>
        </p:nvSpPr>
        <p:spPr>
          <a:xfrm>
            <a:off x="447840" y="62640"/>
            <a:ext cx="8560800" cy="14418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Hjartaendurhæfing</a:t>
            </a:r>
            <a:endParaRPr sz="4400" b="0" strike="noStrike">
              <a:latin typeface="Arial"/>
              <a:ea typeface="Arial"/>
              <a:cs typeface="Arial"/>
              <a:sym typeface="Arial"/>
            </a:endParaRPr>
          </a:p>
        </p:txBody>
      </p:sp>
      <p:sp>
        <p:nvSpPr>
          <p:cNvPr id="455" name="Google Shape;455;p92"/>
          <p:cNvSpPr txBox="1"/>
          <p:nvPr/>
        </p:nvSpPr>
        <p:spPr>
          <a:xfrm>
            <a:off x="503280" y="2078640"/>
            <a:ext cx="9009000" cy="4591800"/>
          </a:xfrm>
          <a:prstGeom prst="rect">
            <a:avLst/>
          </a:prstGeom>
          <a:noFill/>
          <a:ln>
            <a:noFill/>
          </a:ln>
        </p:spPr>
        <p:txBody>
          <a:bodyPr spcFirstLastPara="1" wrap="square" lIns="90000" tIns="46800" rIns="90000" bIns="46800" anchor="t" anchorCtr="0">
            <a:normAutofit/>
          </a:bodyPr>
          <a:lstStyle/>
          <a:p>
            <a:pPr marL="342720" marR="0" lvl="0" indent="-341280" algn="l" rtl="0">
              <a:spcBef>
                <a:spcPts val="0"/>
              </a:spcBef>
              <a:spcAft>
                <a:spcPts val="0"/>
              </a:spcAft>
              <a:buNone/>
            </a:pPr>
            <a:r>
              <a:rPr lang="is-IS" sz="3200" b="0" strike="noStrike" dirty="0">
                <a:latin typeface="Arial"/>
                <a:ea typeface="Arial"/>
                <a:cs typeface="Arial"/>
                <a:sym typeface="Arial"/>
              </a:rPr>
              <a:t>Sýnt að skilar árangri</a:t>
            </a:r>
            <a:endParaRPr sz="3200" b="0" strike="noStrike" dirty="0">
              <a:latin typeface="Arial"/>
              <a:ea typeface="Arial"/>
              <a:cs typeface="Arial"/>
              <a:sym typeface="Arial"/>
            </a:endParaRPr>
          </a:p>
          <a:p>
            <a:pPr marL="342720" marR="0" lvl="0" indent="-341280" algn="l" rtl="0">
              <a:spcBef>
                <a:spcPts val="799"/>
              </a:spcBef>
              <a:spcAft>
                <a:spcPts val="0"/>
              </a:spcAft>
              <a:buNone/>
            </a:pPr>
            <a:r>
              <a:rPr lang="is-IS" sz="3200" b="0" strike="noStrike" dirty="0">
                <a:latin typeface="Arial"/>
                <a:ea typeface="Arial"/>
                <a:cs typeface="Arial"/>
                <a:sym typeface="Arial"/>
              </a:rPr>
              <a:t>Hættan á að sjúkdómurinn ágerist, minnkar</a:t>
            </a:r>
            <a:endParaRPr sz="3200" b="0" strike="noStrike" dirty="0">
              <a:latin typeface="Arial"/>
              <a:ea typeface="Arial"/>
              <a:cs typeface="Arial"/>
              <a:sym typeface="Arial"/>
            </a:endParaRPr>
          </a:p>
          <a:p>
            <a:pPr marL="342720" marR="0" lvl="0" indent="-341280" algn="l" rtl="0">
              <a:spcBef>
                <a:spcPts val="799"/>
              </a:spcBef>
              <a:spcAft>
                <a:spcPts val="0"/>
              </a:spcAft>
              <a:buNone/>
            </a:pPr>
            <a:r>
              <a:rPr lang="is-IS" sz="3200" b="0" strike="noStrike" dirty="0">
                <a:latin typeface="Arial"/>
                <a:ea typeface="Arial"/>
                <a:cs typeface="Arial"/>
                <a:sym typeface="Arial"/>
              </a:rPr>
              <a:t>Markmið er að: koma auga á áhættuþætti, stunda heilsusamlegt líferni og viðhalda eða bæta líkamlegt, félagslegt og sálrænt ástand</a:t>
            </a:r>
            <a:endParaRPr sz="3200" b="0" strike="noStrike"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8"/>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Hjartað </a:t>
            </a:r>
            <a:endParaRPr sz="4400" b="0" i="0" u="none" strike="noStrike" cap="none">
              <a:latin typeface="Arial"/>
              <a:ea typeface="Arial"/>
              <a:cs typeface="Arial"/>
              <a:sym typeface="Arial"/>
            </a:endParaRPr>
          </a:p>
        </p:txBody>
      </p:sp>
      <p:sp>
        <p:nvSpPr>
          <p:cNvPr id="288" name="Google Shape;288;p68"/>
          <p:cNvSpPr/>
          <p:nvPr/>
        </p:nvSpPr>
        <p:spPr>
          <a:xfrm>
            <a:off x="504000" y="1769040"/>
            <a:ext cx="9071280" cy="438408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i="0" u="none" strike="noStrike" cap="none" dirty="0">
                <a:solidFill>
                  <a:srgbClr val="000000"/>
                </a:solidFill>
                <a:latin typeface="Arial"/>
                <a:ea typeface="Arial"/>
                <a:cs typeface="Arial"/>
                <a:sym typeface="Arial"/>
              </a:rPr>
              <a:t>Liggur helst vinstra til í brjóstkassa</a:t>
            </a:r>
            <a:endParaRPr sz="3200" b="0" i="0" u="none" strike="noStrike" cap="non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i="0" u="none" strike="noStrike" cap="none" dirty="0">
                <a:solidFill>
                  <a:srgbClr val="000000"/>
                </a:solidFill>
                <a:latin typeface="Arial"/>
                <a:ea typeface="Arial"/>
                <a:cs typeface="Arial"/>
                <a:sym typeface="Arial"/>
              </a:rPr>
              <a:t>Er vöðvi, þarf því að þjálfa</a:t>
            </a:r>
            <a:endParaRPr sz="3200" b="0" i="0" u="none" strike="noStrike" cap="non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i="0" u="none" strike="noStrike" cap="none" dirty="0">
                <a:solidFill>
                  <a:srgbClr val="000000"/>
                </a:solidFill>
                <a:latin typeface="Arial"/>
                <a:ea typeface="Arial"/>
                <a:cs typeface="Arial"/>
                <a:sym typeface="Arial"/>
              </a:rPr>
              <a:t>Dælir O2 með blóði út um líkamann frá vinstri </a:t>
            </a:r>
            <a:r>
              <a:rPr lang="is-IS" sz="3200" b="0" i="0" u="none" strike="noStrike" cap="none" dirty="0" err="1">
                <a:solidFill>
                  <a:srgbClr val="000000"/>
                </a:solidFill>
                <a:latin typeface="Arial"/>
                <a:ea typeface="Arial"/>
                <a:cs typeface="Arial"/>
                <a:sym typeface="Arial"/>
              </a:rPr>
              <a:t>slegli</a:t>
            </a:r>
            <a:endParaRPr sz="3200" b="0" i="0" u="none" strike="noStrike" cap="non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i="0" u="none" strike="noStrike" cap="none" dirty="0">
                <a:solidFill>
                  <a:srgbClr val="000000"/>
                </a:solidFill>
                <a:latin typeface="Arial"/>
                <a:ea typeface="Arial"/>
                <a:cs typeface="Arial"/>
                <a:sym typeface="Arial"/>
              </a:rPr>
              <a:t>Dregst saman </a:t>
            </a:r>
            <a:r>
              <a:rPr lang="is-IS" sz="3200" b="0" i="0" u="none" strike="noStrike" cap="none" dirty="0" err="1">
                <a:solidFill>
                  <a:srgbClr val="000000"/>
                </a:solidFill>
                <a:latin typeface="Arial"/>
                <a:ea typeface="Arial"/>
                <a:cs typeface="Arial"/>
                <a:sym typeface="Arial"/>
              </a:rPr>
              <a:t>c.a</a:t>
            </a:r>
            <a:r>
              <a:rPr lang="is-IS" sz="3200" b="0" i="0" u="none" strike="noStrike" cap="none" dirty="0">
                <a:solidFill>
                  <a:srgbClr val="000000"/>
                </a:solidFill>
                <a:latin typeface="Arial"/>
                <a:ea typeface="Arial"/>
                <a:cs typeface="Arial"/>
                <a:sym typeface="Arial"/>
              </a:rPr>
              <a:t>. 60-80 sinnum á mín í hvíld</a:t>
            </a:r>
            <a:endParaRPr sz="3200" b="0" i="0" u="none" strike="noStrike" cap="non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i="0" u="none" strike="noStrike" cap="non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i="0" u="none" strike="noStrike" cap="non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630"/>
              <a:buFont typeface="Noto Sans Symbols"/>
              <a:buChar char="●"/>
            </a:pPr>
            <a:r>
              <a:rPr lang="is-IS" sz="1400" b="0" i="0" u="sng" strike="noStrike" cap="none" dirty="0">
                <a:solidFill>
                  <a:schemeClr val="hlink"/>
                </a:solidFill>
                <a:latin typeface="Arial"/>
                <a:ea typeface="Arial"/>
                <a:cs typeface="Arial"/>
                <a:sym typeface="Arial"/>
                <a:hlinkClick r:id="rId3"/>
              </a:rPr>
              <a:t>https://hjartalif.is/hvernig-virkar-hjartad/</a:t>
            </a:r>
            <a:endParaRPr sz="1400" b="0" i="0" u="none" strike="noStrike" cap="none" dirty="0">
              <a:latin typeface="Arial"/>
              <a:ea typeface="Arial"/>
              <a:cs typeface="Arial"/>
              <a:sym typeface="Arial"/>
            </a:endParaRPr>
          </a:p>
          <a:p>
            <a:pPr marL="101880" marR="0" lvl="0" algn="l" rtl="0">
              <a:lnSpc>
                <a:spcPct val="100000"/>
              </a:lnSpc>
              <a:spcBef>
                <a:spcPts val="0"/>
              </a:spcBef>
              <a:spcAft>
                <a:spcPts val="0"/>
              </a:spcAft>
              <a:buClr>
                <a:srgbClr val="000000"/>
              </a:buClr>
              <a:buSzPts val="630"/>
            </a:pPr>
            <a:endParaRPr sz="1400" b="0" i="0" u="none" strike="noStrike" cap="none" dirty="0">
              <a:latin typeface="Arial"/>
              <a:ea typeface="Arial"/>
              <a:cs typeface="Arial"/>
              <a:sym typeface="Arial"/>
            </a:endParaRPr>
          </a:p>
          <a:p>
            <a:pPr marL="432000" marR="0" lvl="0" indent="-290115" algn="l" rtl="0">
              <a:lnSpc>
                <a:spcPct val="100000"/>
              </a:lnSpc>
              <a:spcBef>
                <a:spcPts val="0"/>
              </a:spcBef>
              <a:spcAft>
                <a:spcPts val="0"/>
              </a:spcAft>
              <a:buClr>
                <a:srgbClr val="000000"/>
              </a:buClr>
              <a:buSzPts val="630"/>
              <a:buFont typeface="Noto Sans Symbols"/>
              <a:buNone/>
            </a:pPr>
            <a:endParaRPr sz="1400" b="0" i="0" u="none" strike="noStrike" cap="none" dirty="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59"/>
        <p:cNvGrpSpPr/>
        <p:nvPr/>
      </p:nvGrpSpPr>
      <p:grpSpPr>
        <a:xfrm>
          <a:off x="0" y="0"/>
          <a:ext cx="0" cy="0"/>
          <a:chOff x="0" y="0"/>
          <a:chExt cx="0" cy="0"/>
        </a:xfrm>
      </p:grpSpPr>
      <p:sp>
        <p:nvSpPr>
          <p:cNvPr id="460" name="Google Shape;460;p93"/>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Lífsmörk</a:t>
            </a:r>
            <a:endParaRPr sz="4400" b="0" strike="noStrike">
              <a:latin typeface="Arial"/>
              <a:ea typeface="Arial"/>
              <a:cs typeface="Arial"/>
              <a:sym typeface="Arial"/>
            </a:endParaRPr>
          </a:p>
        </p:txBody>
      </p:sp>
      <p:sp>
        <p:nvSpPr>
          <p:cNvPr id="461" name="Google Shape;461;p93"/>
          <p:cNvSpPr txBox="1"/>
          <p:nvPr/>
        </p:nvSpPr>
        <p:spPr>
          <a:xfrm>
            <a:off x="504000" y="204336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Púls</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Blóðþrýstingur</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Súrefnismettun</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Hiti</a:t>
            </a:r>
            <a:endParaRPr sz="3200" b="0" strike="noStrik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strike="noStrike" dirty="0">
                <a:latin typeface="Arial"/>
                <a:ea typeface="Arial"/>
                <a:cs typeface="Arial"/>
                <a:sym typeface="Arial"/>
              </a:rPr>
              <a:t>Öndunartíðni </a:t>
            </a:r>
            <a:endParaRPr sz="3200" b="0" strike="noStrike"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sp>
        <p:nvSpPr>
          <p:cNvPr id="467" name="Google Shape;467;p94"/>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L="216000" marR="0" lvl="0" indent="-216000" algn="ctr" rtl="0">
              <a:spcBef>
                <a:spcPts val="0"/>
              </a:spcBef>
              <a:spcAft>
                <a:spcPts val="0"/>
              </a:spcAft>
              <a:buClr>
                <a:srgbClr val="000000"/>
              </a:buClr>
              <a:buSzPts val="1980"/>
              <a:buFont typeface="Noto Sans Symbols"/>
              <a:buChar char="●"/>
            </a:pPr>
            <a:r>
              <a:rPr lang="is-IS" sz="4400" b="0" strike="noStrike">
                <a:latin typeface="Arial"/>
                <a:ea typeface="Arial"/>
                <a:cs typeface="Arial"/>
                <a:sym typeface="Arial"/>
              </a:rPr>
              <a:t>Lífsmörk</a:t>
            </a:r>
            <a:endParaRPr sz="4400" b="0" strike="noStrike">
              <a:latin typeface="Arial"/>
              <a:ea typeface="Arial"/>
              <a:cs typeface="Arial"/>
              <a:sym typeface="Arial"/>
            </a:endParaRPr>
          </a:p>
        </p:txBody>
      </p:sp>
      <p:sp>
        <p:nvSpPr>
          <p:cNvPr id="468" name="Google Shape;468;p94"/>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a:latin typeface="Arial"/>
                <a:ea typeface="Arial"/>
                <a:cs typeface="Arial"/>
                <a:sym typeface="Arial"/>
              </a:rPr>
              <a:t>PÚLS: (=samdráttur í hjartanu)</a:t>
            </a:r>
            <a:endParaRPr sz="3200" b="0" strike="noStrik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Er æðasláttur sem við notum til að mæla hjartsláttartíðni</a:t>
            </a:r>
            <a:endParaRPr sz="2800" b="0" i="0" u="none" strike="noStrike" cap="non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Hraði hans fer eftir aldri, líkamlegu ástandi og virkni</a:t>
            </a:r>
            <a:endParaRPr sz="2800" b="0" i="0" u="none" strike="noStrike" cap="non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Slátturinn kemur þegar blóðið þrýstist út í slagæðarnar frá hjartanu. </a:t>
            </a:r>
            <a:endParaRPr sz="2800" b="0" i="0" u="none" strike="noStrike" cap="none">
              <a:latin typeface="Arial"/>
              <a:ea typeface="Arial"/>
              <a:cs typeface="Arial"/>
              <a:sym typeface="Arial"/>
            </a:endParaRPr>
          </a:p>
          <a:p>
            <a:pPr marL="742680" marR="0" lvl="1" indent="-107680" algn="l" rtl="0">
              <a:spcBef>
                <a:spcPts val="697"/>
              </a:spcBef>
              <a:spcAft>
                <a:spcPts val="0"/>
              </a:spcAft>
              <a:buClr>
                <a:srgbClr val="000000"/>
              </a:buClr>
              <a:buSzPts val="2800"/>
              <a:buFont typeface="Arial"/>
              <a:buNone/>
            </a:pPr>
            <a:endParaRPr sz="2800" b="0" i="0" u="none" strike="noStrike" cap="none">
              <a:latin typeface="Arial"/>
              <a:ea typeface="Arial"/>
              <a:cs typeface="Arial"/>
              <a:sym typeface="Arial"/>
            </a:endParaRPr>
          </a:p>
          <a:p>
            <a:pPr marL="342720" marR="0" lvl="0" indent="-342720" algn="l" rtl="0">
              <a:spcBef>
                <a:spcPts val="799"/>
              </a:spcBef>
              <a:spcAft>
                <a:spcPts val="0"/>
              </a:spcAft>
              <a:buNone/>
            </a:pPr>
            <a:r>
              <a:rPr lang="is-IS" sz="3200" b="0" strike="noStrike">
                <a:latin typeface="Arial"/>
                <a:ea typeface="Arial"/>
                <a:cs typeface="Arial"/>
                <a:sym typeface="Arial"/>
              </a:rPr>
              <a:t>		</a:t>
            </a:r>
            <a:endParaRPr sz="3200" b="0" strike="noStrik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73"/>
        <p:cNvGrpSpPr/>
        <p:nvPr/>
      </p:nvGrpSpPr>
      <p:grpSpPr>
        <a:xfrm>
          <a:off x="0" y="0"/>
          <a:ext cx="0" cy="0"/>
          <a:chOff x="0" y="0"/>
          <a:chExt cx="0" cy="0"/>
        </a:xfrm>
      </p:grpSpPr>
      <p:sp>
        <p:nvSpPr>
          <p:cNvPr id="474" name="Google Shape;474;p95"/>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strike="noStrike" dirty="0">
                <a:latin typeface="Arial"/>
                <a:ea typeface="Arial"/>
                <a:cs typeface="Arial"/>
                <a:sym typeface="Arial"/>
              </a:rPr>
              <a:t>Púls</a:t>
            </a:r>
            <a:endParaRPr sz="4400" b="0" strike="noStrike" dirty="0">
              <a:latin typeface="Arial"/>
              <a:ea typeface="Arial"/>
              <a:cs typeface="Arial"/>
              <a:sym typeface="Arial"/>
            </a:endParaRPr>
          </a:p>
        </p:txBody>
      </p:sp>
      <p:sp>
        <p:nvSpPr>
          <p:cNvPr id="475" name="Google Shape;475;p95"/>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a:latin typeface="Arial"/>
                <a:ea typeface="Arial"/>
                <a:cs typeface="Arial"/>
                <a:sym typeface="Arial"/>
              </a:rPr>
              <a:t>Það þarf að meta:</a:t>
            </a:r>
            <a:endParaRPr sz="3200" b="0" strike="noStrik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Hraða</a:t>
            </a:r>
            <a:endParaRPr sz="2800" b="0" i="0" u="none" strike="noStrike" cap="non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Takt</a:t>
            </a:r>
            <a:endParaRPr sz="2800" b="0" i="0" u="none" strike="noStrike" cap="non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Styrkleika</a:t>
            </a:r>
            <a:endParaRPr sz="28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480"/>
        <p:cNvGrpSpPr/>
        <p:nvPr/>
      </p:nvGrpSpPr>
      <p:grpSpPr>
        <a:xfrm>
          <a:off x="0" y="0"/>
          <a:ext cx="0" cy="0"/>
          <a:chOff x="0" y="0"/>
          <a:chExt cx="0" cy="0"/>
        </a:xfrm>
      </p:grpSpPr>
      <p:sp>
        <p:nvSpPr>
          <p:cNvPr id="481" name="Google Shape;481;p96"/>
          <p:cNvSpPr txBox="1"/>
          <p:nvPr/>
        </p:nvSpPr>
        <p:spPr>
          <a:xfrm>
            <a:off x="869453" y="646862"/>
            <a:ext cx="3024188" cy="1814322"/>
          </a:xfrm>
          <a:prstGeom prst="rect">
            <a:avLst/>
          </a:prstGeom>
        </p:spPr>
        <p:txBody>
          <a:bodyPr spcFirstLastPara="1" vert="horz" lIns="91440" tIns="45720" rIns="91440" bIns="45720" rtlCol="0" anchor="ctr" anchorCtr="0">
            <a:normAutofit/>
          </a:bodyPr>
          <a:lstStyle/>
          <a:p>
            <a:pPr marR="0" lvl="0">
              <a:lnSpc>
                <a:spcPct val="90000"/>
              </a:lnSpc>
              <a:spcBef>
                <a:spcPct val="0"/>
              </a:spcBef>
              <a:spcAft>
                <a:spcPts val="600"/>
              </a:spcAft>
              <a:buClr>
                <a:srgbClr val="000000"/>
              </a:buClr>
              <a:buSzPts val="1980"/>
            </a:pPr>
            <a:r>
              <a:rPr lang="en-US" sz="3100" b="0" strike="noStrike" kern="1200">
                <a:solidFill>
                  <a:schemeClr val="tx1"/>
                </a:solidFill>
                <a:latin typeface="+mj-lt"/>
                <a:ea typeface="+mj-ea"/>
                <a:cs typeface="+mj-cs"/>
                <a:sym typeface="Arial"/>
              </a:rPr>
              <a:t>Hvar teljum við púlsinn?</a:t>
            </a:r>
          </a:p>
        </p:txBody>
      </p:sp>
      <p:sp>
        <p:nvSpPr>
          <p:cNvPr id="482" name="Google Shape;482;p96"/>
          <p:cNvSpPr txBox="1"/>
          <p:nvPr/>
        </p:nvSpPr>
        <p:spPr>
          <a:xfrm>
            <a:off x="4340907" y="646862"/>
            <a:ext cx="5049195" cy="1814322"/>
          </a:xfrm>
          <a:prstGeom prst="rect">
            <a:avLst/>
          </a:prstGeom>
        </p:spPr>
        <p:txBody>
          <a:bodyPr spcFirstLastPara="1" vert="horz" lIns="91440" tIns="45720" rIns="91440" bIns="45720" rtlCol="0" anchor="ctr"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Úlnlið </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Olnbogabót</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Á gagnauga</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Á innanverðum ökkla</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Ofan á ristinni</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Í nára</a:t>
            </a:r>
          </a:p>
        </p:txBody>
      </p:sp>
      <p:pic>
        <p:nvPicPr>
          <p:cNvPr id="5" name="Picture 4" descr="Diagram&#10;&#10;Description automatically generated">
            <a:extLst>
              <a:ext uri="{FF2B5EF4-FFF2-40B4-BE49-F238E27FC236}">
                <a16:creationId xmlns:a16="http://schemas.microsoft.com/office/drawing/2014/main" id="{5C16DC64-0C8B-1C97-BCE9-6AB50C4F9EFE}"/>
              </a:ext>
            </a:extLst>
          </p:cNvPr>
          <p:cNvPicPr>
            <a:picLocks noChangeAspect="1"/>
          </p:cNvPicPr>
          <p:nvPr/>
        </p:nvPicPr>
        <p:blipFill>
          <a:blip r:embed="rId3"/>
          <a:stretch>
            <a:fillRect/>
          </a:stretch>
        </p:blipFill>
        <p:spPr>
          <a:xfrm>
            <a:off x="1301589" y="3008654"/>
            <a:ext cx="2851433" cy="3840315"/>
          </a:xfrm>
          <a:prstGeom prst="rect">
            <a:avLst/>
          </a:prstGeom>
        </p:spPr>
      </p:pic>
      <p:pic>
        <p:nvPicPr>
          <p:cNvPr id="3" name="Picture 2" descr="Diagram">
            <a:extLst>
              <a:ext uri="{FF2B5EF4-FFF2-40B4-BE49-F238E27FC236}">
                <a16:creationId xmlns:a16="http://schemas.microsoft.com/office/drawing/2014/main" id="{E6B0907F-B722-23A3-F1CF-E4AEA132FE1B}"/>
              </a:ext>
            </a:extLst>
          </p:cNvPr>
          <p:cNvPicPr>
            <a:picLocks noChangeAspect="1"/>
          </p:cNvPicPr>
          <p:nvPr/>
        </p:nvPicPr>
        <p:blipFill>
          <a:blip r:embed="rId4"/>
          <a:stretch>
            <a:fillRect/>
          </a:stretch>
        </p:blipFill>
        <p:spPr>
          <a:xfrm>
            <a:off x="5125294" y="3102167"/>
            <a:ext cx="4566610" cy="36532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94"/>
        <p:cNvGrpSpPr/>
        <p:nvPr/>
      </p:nvGrpSpPr>
      <p:grpSpPr>
        <a:xfrm>
          <a:off x="0" y="0"/>
          <a:ext cx="0" cy="0"/>
          <a:chOff x="0" y="0"/>
          <a:chExt cx="0" cy="0"/>
        </a:xfrm>
      </p:grpSpPr>
      <p:sp>
        <p:nvSpPr>
          <p:cNvPr id="495" name="Google Shape;495;p98"/>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strike="noStrike" dirty="0">
                <a:latin typeface="Arial"/>
                <a:ea typeface="Arial"/>
                <a:cs typeface="Arial"/>
                <a:sym typeface="Arial"/>
              </a:rPr>
              <a:t>Blóðþrýstingur</a:t>
            </a:r>
            <a:endParaRPr sz="4400" b="0" strike="noStrike" dirty="0">
              <a:latin typeface="Arial"/>
              <a:ea typeface="Arial"/>
              <a:cs typeface="Arial"/>
              <a:sym typeface="Arial"/>
            </a:endParaRPr>
          </a:p>
        </p:txBody>
      </p:sp>
      <p:sp>
        <p:nvSpPr>
          <p:cNvPr id="496" name="Google Shape;496;p98"/>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a:latin typeface="Arial"/>
                <a:ea typeface="Arial"/>
                <a:cs typeface="Arial"/>
                <a:sym typeface="Arial"/>
              </a:rPr>
              <a:t>Blóðþrýstingur er þrýstingur blóðs á slagæðaveggi. </a:t>
            </a: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Efri mörk = systolískur þrýstingur</a:t>
            </a:r>
            <a:endParaRPr sz="3200" b="0" strike="noStrik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 blóð dælist út í slagæðarnar</a:t>
            </a:r>
            <a:endParaRPr sz="28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Neðri mörk= diastolískur þrýstingur</a:t>
            </a:r>
            <a:endParaRPr sz="3200" b="0" strike="noStrike">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Minnsti þrýstingur er í æðakerfinu</a:t>
            </a:r>
            <a:endParaRPr sz="28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501"/>
        <p:cNvGrpSpPr/>
        <p:nvPr/>
      </p:nvGrpSpPr>
      <p:grpSpPr>
        <a:xfrm>
          <a:off x="0" y="0"/>
          <a:ext cx="0" cy="0"/>
          <a:chOff x="0" y="0"/>
          <a:chExt cx="0" cy="0"/>
        </a:xfrm>
      </p:grpSpPr>
      <p:sp>
        <p:nvSpPr>
          <p:cNvPr id="502" name="Google Shape;502;p99"/>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strike="noStrike" dirty="0">
                <a:latin typeface="Arial"/>
                <a:ea typeface="Arial"/>
                <a:cs typeface="Arial"/>
                <a:sym typeface="Arial"/>
              </a:rPr>
              <a:t>Blóðþrýstingur breytist m.a. við:</a:t>
            </a:r>
            <a:endParaRPr sz="4400" b="0" strike="noStrike" dirty="0">
              <a:latin typeface="Arial"/>
              <a:ea typeface="Arial"/>
              <a:cs typeface="Arial"/>
              <a:sym typeface="Arial"/>
            </a:endParaRPr>
          </a:p>
        </p:txBody>
      </p:sp>
      <p:sp>
        <p:nvSpPr>
          <p:cNvPr id="503" name="Google Shape;503;p99"/>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232559" algn="l" rtl="0">
              <a:spcBef>
                <a:spcPts val="0"/>
              </a:spcBef>
              <a:spcAft>
                <a:spcPts val="0"/>
              </a:spcAft>
              <a:buClr>
                <a:srgbClr val="000000"/>
              </a:buClr>
              <a:buSzPts val="1440"/>
              <a:buFont typeface="Noto Sans Symbols"/>
              <a:buNone/>
            </a:pP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Snöggar stöðubreytingar</a:t>
            </a: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Andlegt álag og tilfinningasveiflur</a:t>
            </a: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Sársauka</a:t>
            </a: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Sum lyf</a:t>
            </a:r>
            <a:endParaRPr sz="3200" b="0" strike="noStrik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a:latin typeface="Arial"/>
                <a:ea typeface="Arial"/>
                <a:cs typeface="Arial"/>
                <a:sym typeface="Arial"/>
              </a:rPr>
              <a:t>Sjúkdóma, meðgöngu.....</a:t>
            </a:r>
            <a:endParaRPr sz="3200" b="0" strike="noStrik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08"/>
        <p:cNvGrpSpPr/>
        <p:nvPr/>
      </p:nvGrpSpPr>
      <p:grpSpPr>
        <a:xfrm>
          <a:off x="0" y="0"/>
          <a:ext cx="0" cy="0"/>
          <a:chOff x="0" y="0"/>
          <a:chExt cx="0" cy="0"/>
        </a:xfrm>
      </p:grpSpPr>
      <p:sp>
        <p:nvSpPr>
          <p:cNvPr id="509" name="Google Shape;509;p100"/>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strike="noStrike" dirty="0">
                <a:latin typeface="Arial"/>
                <a:ea typeface="Arial"/>
                <a:cs typeface="Arial"/>
                <a:sym typeface="Arial"/>
              </a:rPr>
              <a:t>Blóðþrýstingur er líka háður:</a:t>
            </a:r>
            <a:endParaRPr sz="4400" b="0" strike="noStrike" dirty="0">
              <a:latin typeface="Arial"/>
              <a:ea typeface="Arial"/>
              <a:cs typeface="Arial"/>
              <a:sym typeface="Arial"/>
            </a:endParaRPr>
          </a:p>
        </p:txBody>
      </p:sp>
      <p:sp>
        <p:nvSpPr>
          <p:cNvPr id="510" name="Google Shape;510;p100"/>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Vinnu hjartans</a:t>
            </a:r>
            <a:endParaRPr sz="3200" b="0" strike="noStrik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Teygjanleika slagæðaveggja</a:t>
            </a:r>
            <a:endParaRPr sz="3200" b="0" strike="noStrik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Blóðmagni</a:t>
            </a:r>
            <a:endParaRPr sz="3200" b="0" strike="noStrik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Reykingum</a:t>
            </a:r>
            <a:endParaRPr sz="3200" b="0" strike="noStrike"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515"/>
        <p:cNvGrpSpPr/>
        <p:nvPr/>
      </p:nvGrpSpPr>
      <p:grpSpPr>
        <a:xfrm>
          <a:off x="0" y="0"/>
          <a:ext cx="0" cy="0"/>
          <a:chOff x="0" y="0"/>
          <a:chExt cx="0" cy="0"/>
        </a:xfrm>
      </p:grpSpPr>
      <p:sp>
        <p:nvSpPr>
          <p:cNvPr id="516" name="Google Shape;516;p101"/>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strike="noStrike" dirty="0">
                <a:latin typeface="Arial"/>
                <a:ea typeface="Arial"/>
                <a:cs typeface="Arial"/>
                <a:sym typeface="Arial"/>
              </a:rPr>
              <a:t>Mæling blóðþrýstings</a:t>
            </a:r>
            <a:endParaRPr sz="4400" b="0" strike="noStrike" dirty="0">
              <a:latin typeface="Arial"/>
              <a:ea typeface="Arial"/>
              <a:cs typeface="Arial"/>
              <a:sym typeface="Arial"/>
            </a:endParaRPr>
          </a:p>
        </p:txBody>
      </p:sp>
      <p:sp>
        <p:nvSpPr>
          <p:cNvPr id="517" name="Google Shape;517;p101"/>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lnSpc>
                <a:spcPct val="90000"/>
              </a:lnSpc>
              <a:spcBef>
                <a:spcPts val="0"/>
              </a:spcBef>
              <a:spcAft>
                <a:spcPts val="0"/>
              </a:spcAft>
              <a:buClr>
                <a:srgbClr val="000000"/>
              </a:buClr>
              <a:buSzPts val="1440"/>
              <a:buFont typeface="Noto Sans Symbols"/>
              <a:buChar char="●"/>
            </a:pPr>
            <a:r>
              <a:rPr lang="is-IS" sz="3200" b="0" strike="noStrike" dirty="0">
                <a:latin typeface="Arial"/>
                <a:ea typeface="Arial"/>
                <a:cs typeface="Arial"/>
                <a:sym typeface="Arial"/>
              </a:rPr>
              <a:t>Hver blóðþrýstingur sjúklings er/ath í journal</a:t>
            </a:r>
            <a:endParaRPr sz="3200" b="0" strike="noStrike" dirty="0">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Er hann á  blóðþr.lyfjum</a:t>
            </a:r>
            <a:endParaRPr sz="3200" b="0" strike="noStrike" dirty="0">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Láta fara vel um sj. og hann sé rólegur</a:t>
            </a:r>
            <a:endParaRPr sz="3200" b="0" strike="noStrike" dirty="0">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440"/>
              <a:buFont typeface="Noto Sans Symbols"/>
              <a:buChar char="●"/>
            </a:pPr>
            <a:r>
              <a:rPr lang="is-IS" sz="3200" b="0" strike="noStrike" dirty="0">
                <a:latin typeface="Arial"/>
                <a:ea typeface="Arial"/>
                <a:cs typeface="Arial"/>
                <a:sym typeface="Arial"/>
              </a:rPr>
              <a:t>Velja mansettu að réttri stærð</a:t>
            </a:r>
            <a:endParaRPr sz="3200" b="0" strike="noStrike" dirty="0">
              <a:latin typeface="Arial"/>
              <a:ea typeface="Arial"/>
              <a:cs typeface="Arial"/>
              <a:sym typeface="Arial"/>
            </a:endParaRPr>
          </a:p>
          <a:p>
            <a:pPr marL="742680" marR="0" lvl="1" indent="-285480" algn="l" rtl="0">
              <a:lnSpc>
                <a:spcPct val="90000"/>
              </a:lnSpc>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Ef mansettan er of lítil þá mælist þrýstingur of hár</a:t>
            </a:r>
            <a:endParaRPr sz="2800" b="0" i="0" u="none" strike="noStrike" cap="none" dirty="0">
              <a:latin typeface="Arial"/>
              <a:ea typeface="Arial"/>
              <a:cs typeface="Arial"/>
              <a:sym typeface="Arial"/>
            </a:endParaRPr>
          </a:p>
          <a:p>
            <a:pPr marL="742680" marR="0" lvl="1" indent="-285480" algn="l" rtl="0">
              <a:lnSpc>
                <a:spcPct val="90000"/>
              </a:lnSpc>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Ef mansettan er of stór þá mælist þrýstingur of lágur (sérstakl. mikilvægt hjá börnum)</a:t>
            </a:r>
            <a:endParaRPr sz="2800" b="0" i="0" u="none" strike="noStrike" cap="none"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2"/>
        <p:cNvGrpSpPr/>
        <p:nvPr/>
      </p:nvGrpSpPr>
      <p:grpSpPr>
        <a:xfrm>
          <a:off x="0" y="0"/>
          <a:ext cx="0" cy="0"/>
          <a:chOff x="0" y="0"/>
          <a:chExt cx="0" cy="0"/>
        </a:xfrm>
      </p:grpSpPr>
      <p:sp>
        <p:nvSpPr>
          <p:cNvPr id="523" name="Google Shape;523;p102"/>
          <p:cNvSpPr/>
          <p:nvPr/>
        </p:nvSpPr>
        <p:spPr>
          <a:xfrm>
            <a:off x="504000" y="302400"/>
            <a:ext cx="9071640" cy="1259640"/>
          </a:xfrm>
          <a:prstGeom prst="rect">
            <a:avLst/>
          </a:prstGeom>
          <a:noFill/>
          <a:ln>
            <a:noFill/>
          </a:ln>
        </p:spPr>
        <p:txBody>
          <a:bodyPr spcFirstLastPara="1" wrap="square" lIns="90000" tIns="46800" rIns="90000" bIns="46800" anchor="ctr" anchorCtr="0">
            <a:noAutofit/>
          </a:bodyPr>
          <a:lstStyle/>
          <a:p>
            <a:pPr marL="361" marR="0" lvl="0" algn="ctr" rtl="0">
              <a:lnSpc>
                <a:spcPct val="100000"/>
              </a:lnSpc>
              <a:spcBef>
                <a:spcPts val="0"/>
              </a:spcBef>
              <a:spcAft>
                <a:spcPts val="0"/>
              </a:spcAft>
              <a:buClr>
                <a:srgbClr val="000000"/>
              </a:buClr>
              <a:buSzPts val="1980"/>
            </a:pPr>
            <a:r>
              <a:rPr lang="is-IS" sz="4400" b="0" strike="noStrike" dirty="0">
                <a:solidFill>
                  <a:srgbClr val="000000"/>
                </a:solidFill>
                <a:latin typeface="Arial"/>
                <a:ea typeface="Arial"/>
                <a:cs typeface="Arial"/>
                <a:sym typeface="Arial"/>
              </a:rPr>
              <a:t>Bjúgur</a:t>
            </a:r>
            <a:endParaRPr sz="4400" b="0" strike="noStrike" dirty="0">
              <a:latin typeface="Arial"/>
              <a:ea typeface="Arial"/>
              <a:cs typeface="Arial"/>
              <a:sym typeface="Arial"/>
            </a:endParaRPr>
          </a:p>
        </p:txBody>
      </p:sp>
      <p:sp>
        <p:nvSpPr>
          <p:cNvPr id="524" name="Google Shape;524;p102"/>
          <p:cNvSpPr/>
          <p:nvPr/>
        </p:nvSpPr>
        <p:spPr>
          <a:xfrm>
            <a:off x="504000" y="1764000"/>
            <a:ext cx="9071640" cy="4988880"/>
          </a:xfrm>
          <a:prstGeom prst="rect">
            <a:avLst/>
          </a:prstGeom>
          <a:noFill/>
          <a:ln>
            <a:noFill/>
          </a:ln>
        </p:spPr>
        <p:txBody>
          <a:bodyPr spcFirstLastPara="1" wrap="square" lIns="90000" tIns="46800" rIns="90000" bIns="4680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Orsakir:</a:t>
            </a:r>
            <a:endParaRPr sz="3200" b="0" strike="noStrike">
              <a:latin typeface="Arial"/>
              <a:ea typeface="Arial"/>
              <a:cs typeface="Arial"/>
              <a:sym typeface="Arial"/>
            </a:endParaRPr>
          </a:p>
          <a:p>
            <a:pPr marL="864000" marR="0" lvl="1" indent="-330119" algn="l" rtl="0">
              <a:lnSpc>
                <a:spcPct val="100000"/>
              </a:lnSpc>
              <a:spcBef>
                <a:spcPts val="0"/>
              </a:spcBef>
              <a:spcAft>
                <a:spcPts val="0"/>
              </a:spcAft>
              <a:buClr>
                <a:srgbClr val="000000"/>
              </a:buClr>
              <a:buSzPts val="2100"/>
              <a:buFont typeface="Noto Sans Symbols"/>
              <a:buChar char="−"/>
            </a:pPr>
            <a:r>
              <a:rPr lang="is-IS" sz="2800" b="0" i="0" u="none" strike="noStrike" cap="none">
                <a:solidFill>
                  <a:srgbClr val="000000"/>
                </a:solidFill>
                <a:latin typeface="Arial"/>
                <a:ea typeface="Arial"/>
                <a:cs typeface="Arial"/>
                <a:sym typeface="Arial"/>
              </a:rPr>
              <a:t>Fyrirstaða í bakstreymi blóðs um bláæðar frá vefjum til hjarta  (stasi)</a:t>
            </a:r>
            <a:endParaRPr sz="2800" b="0" i="0" u="none" strike="noStrike" cap="none">
              <a:latin typeface="Arial"/>
              <a:ea typeface="Arial"/>
              <a:cs typeface="Arial"/>
              <a:sym typeface="Arial"/>
            </a:endParaRPr>
          </a:p>
          <a:p>
            <a:pPr marL="864000" marR="0" lvl="1" indent="-330119" algn="l" rtl="0">
              <a:lnSpc>
                <a:spcPct val="100000"/>
              </a:lnSpc>
              <a:spcBef>
                <a:spcPts val="0"/>
              </a:spcBef>
              <a:spcAft>
                <a:spcPts val="0"/>
              </a:spcAft>
              <a:buClr>
                <a:srgbClr val="000000"/>
              </a:buClr>
              <a:buSzPts val="2100"/>
              <a:buFont typeface="Noto Sans Symbols"/>
              <a:buChar char="−"/>
            </a:pPr>
            <a:r>
              <a:rPr lang="is-IS" sz="2800" b="0" i="0" u="none" strike="noStrike" cap="none">
                <a:solidFill>
                  <a:srgbClr val="000000"/>
                </a:solidFill>
                <a:latin typeface="Arial"/>
                <a:ea typeface="Arial"/>
                <a:cs typeface="Arial"/>
                <a:sym typeface="Arial"/>
              </a:rPr>
              <a:t>Aukinn bláæðaþrýstingur vegna sjúkdóma</a:t>
            </a:r>
            <a:endParaRPr sz="2800" b="0" i="0" u="none" strike="noStrike" cap="none">
              <a:latin typeface="Arial"/>
              <a:ea typeface="Arial"/>
              <a:cs typeface="Arial"/>
              <a:sym typeface="Arial"/>
            </a:endParaRPr>
          </a:p>
          <a:p>
            <a:pPr marL="864000" marR="0" lvl="1" indent="-330119" algn="l" rtl="0">
              <a:lnSpc>
                <a:spcPct val="100000"/>
              </a:lnSpc>
              <a:spcBef>
                <a:spcPts val="0"/>
              </a:spcBef>
              <a:spcAft>
                <a:spcPts val="0"/>
              </a:spcAft>
              <a:buClr>
                <a:srgbClr val="000000"/>
              </a:buClr>
              <a:buSzPts val="2100"/>
              <a:buFont typeface="Noto Sans Symbols"/>
              <a:buChar char="−"/>
            </a:pPr>
            <a:r>
              <a:rPr lang="is-IS" sz="2800" b="0" i="0" u="none" strike="noStrike" cap="none">
                <a:solidFill>
                  <a:srgbClr val="000000"/>
                </a:solidFill>
                <a:latin typeface="Arial"/>
                <a:ea typeface="Arial"/>
                <a:cs typeface="Arial"/>
                <a:sym typeface="Arial"/>
              </a:rPr>
              <a:t>Minnkuð sogæðastarfsemi</a:t>
            </a:r>
            <a:endParaRPr sz="2800" b="0" i="0" u="none" strike="noStrike" cap="none">
              <a:latin typeface="Arial"/>
              <a:ea typeface="Arial"/>
              <a:cs typeface="Arial"/>
              <a:sym typeface="Arial"/>
            </a:endParaRPr>
          </a:p>
          <a:p>
            <a:pPr marL="864000" marR="0" lvl="1" indent="-330119" algn="l" rtl="0">
              <a:lnSpc>
                <a:spcPct val="100000"/>
              </a:lnSpc>
              <a:spcBef>
                <a:spcPts val="0"/>
              </a:spcBef>
              <a:spcAft>
                <a:spcPts val="0"/>
              </a:spcAft>
              <a:buClr>
                <a:srgbClr val="000000"/>
              </a:buClr>
              <a:buSzPts val="2100"/>
              <a:buFont typeface="Noto Sans Symbols"/>
              <a:buChar char="−"/>
            </a:pPr>
            <a:r>
              <a:rPr lang="is-IS" sz="2800" b="0" i="0" u="none" strike="noStrike" cap="none">
                <a:solidFill>
                  <a:srgbClr val="000000"/>
                </a:solidFill>
                <a:latin typeface="Arial"/>
                <a:ea typeface="Arial"/>
                <a:cs typeface="Arial"/>
                <a:sym typeface="Arial"/>
              </a:rPr>
              <a:t>Minnkuð nýrnastarfsemi</a:t>
            </a:r>
            <a:endParaRPr sz="28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28"/>
        <p:cNvGrpSpPr/>
        <p:nvPr/>
      </p:nvGrpSpPr>
      <p:grpSpPr>
        <a:xfrm>
          <a:off x="0" y="0"/>
          <a:ext cx="0" cy="0"/>
          <a:chOff x="0" y="0"/>
          <a:chExt cx="0" cy="0"/>
        </a:xfrm>
      </p:grpSpPr>
      <p:sp>
        <p:nvSpPr>
          <p:cNvPr id="529" name="Google Shape;529;p103"/>
          <p:cNvSpPr/>
          <p:nvPr/>
        </p:nvSpPr>
        <p:spPr>
          <a:xfrm>
            <a:off x="869453" y="646862"/>
            <a:ext cx="3024188" cy="1814322"/>
          </a:xfrm>
          <a:prstGeom prst="rect">
            <a:avLst/>
          </a:prstGeom>
        </p:spPr>
        <p:txBody>
          <a:bodyPr spcFirstLastPara="1" vert="horz" lIns="91440" tIns="45720" rIns="91440" bIns="45720" rtlCol="0" anchor="ctr" anchorCtr="0">
            <a:normAutofit/>
          </a:bodyPr>
          <a:lstStyle/>
          <a:p>
            <a:pPr marL="216000" marR="0" lvl="0" indent="-215639">
              <a:lnSpc>
                <a:spcPct val="90000"/>
              </a:lnSpc>
              <a:spcBef>
                <a:spcPct val="0"/>
              </a:spcBef>
              <a:spcAft>
                <a:spcPts val="600"/>
              </a:spcAft>
              <a:buClr>
                <a:srgbClr val="000000"/>
              </a:buClr>
              <a:buSzPts val="1980"/>
            </a:pPr>
            <a:r>
              <a:rPr lang="en-US" sz="3100" b="0" strike="noStrike" kern="1200">
                <a:solidFill>
                  <a:schemeClr val="tx1"/>
                </a:solidFill>
                <a:latin typeface="+mj-lt"/>
                <a:ea typeface="+mj-ea"/>
                <a:cs typeface="+mj-cs"/>
                <a:sym typeface="Arial"/>
              </a:rPr>
              <a:t>Einkenni bjúgs</a:t>
            </a:r>
          </a:p>
        </p:txBody>
      </p:sp>
      <p:sp>
        <p:nvSpPr>
          <p:cNvPr id="530" name="Google Shape;530;p103"/>
          <p:cNvSpPr/>
          <p:nvPr/>
        </p:nvSpPr>
        <p:spPr>
          <a:xfrm>
            <a:off x="4340907" y="646862"/>
            <a:ext cx="5049195" cy="1814322"/>
          </a:xfrm>
          <a:prstGeom prst="rect">
            <a:avLst/>
          </a:prstGeom>
        </p:spPr>
        <p:txBody>
          <a:bodyPr spcFirstLastPara="1" vert="horz" lIns="91440" tIns="45720" rIns="91440" bIns="45720" rtlCol="0" anchor="ctr" anchorCtr="0">
            <a:normAutofit/>
          </a:bodyPr>
          <a:lstStyle/>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Óþægindi, verkir</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Vanlíðan, höfuðverkur</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Bólgur (bjúgmyndun)</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Þyngdaraukning</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Minnkaður þvagútskilnaður</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b="0" strike="noStrike" kern="1200">
                <a:solidFill>
                  <a:schemeClr val="tx1"/>
                </a:solidFill>
                <a:latin typeface="+mn-lt"/>
                <a:ea typeface="+mn-ea"/>
                <a:cs typeface="+mn-cs"/>
                <a:sym typeface="Arial"/>
              </a:rPr>
              <a:t>Þanin húð</a:t>
            </a:r>
          </a:p>
        </p:txBody>
      </p:sp>
      <p:pic>
        <p:nvPicPr>
          <p:cNvPr id="3" name="Picture 2" descr="A close-up of a foot&#10;&#10;Description automatically generated with low confidence">
            <a:extLst>
              <a:ext uri="{FF2B5EF4-FFF2-40B4-BE49-F238E27FC236}">
                <a16:creationId xmlns:a16="http://schemas.microsoft.com/office/drawing/2014/main" id="{266EE8D4-D4A8-1ABB-A008-37C6E686F96A}"/>
              </a:ext>
            </a:extLst>
          </p:cNvPr>
          <p:cNvPicPr>
            <a:picLocks noChangeAspect="1"/>
          </p:cNvPicPr>
          <p:nvPr/>
        </p:nvPicPr>
        <p:blipFill>
          <a:blip r:embed="rId3"/>
          <a:stretch>
            <a:fillRect/>
          </a:stretch>
        </p:blipFill>
        <p:spPr>
          <a:xfrm>
            <a:off x="763902" y="3008654"/>
            <a:ext cx="3926808" cy="3840315"/>
          </a:xfrm>
          <a:prstGeom prst="rect">
            <a:avLst/>
          </a:prstGeom>
        </p:spPr>
      </p:pic>
      <p:pic>
        <p:nvPicPr>
          <p:cNvPr id="5" name="Picture 4" descr="A close-up of a person's feet&#10;&#10;Description automatically generated with medium confidence">
            <a:extLst>
              <a:ext uri="{FF2B5EF4-FFF2-40B4-BE49-F238E27FC236}">
                <a16:creationId xmlns:a16="http://schemas.microsoft.com/office/drawing/2014/main" id="{D5C38B7D-C73A-43A3-FDCA-59EAC88D894D}"/>
              </a:ext>
            </a:extLst>
          </p:cNvPr>
          <p:cNvPicPr>
            <a:picLocks noChangeAspect="1"/>
          </p:cNvPicPr>
          <p:nvPr/>
        </p:nvPicPr>
        <p:blipFill>
          <a:blip r:embed="rId4"/>
          <a:stretch>
            <a:fillRect/>
          </a:stretch>
        </p:blipFill>
        <p:spPr>
          <a:xfrm>
            <a:off x="5125294" y="3291725"/>
            <a:ext cx="4566610" cy="32741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69"/>
          <p:cNvSpPr txBox="1"/>
          <p:nvPr/>
        </p:nvSpPr>
        <p:spPr>
          <a:xfrm>
            <a:off x="447840" y="251280"/>
            <a:ext cx="8568000" cy="12600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dirty="0"/>
              <a:t>Blóðæ</a:t>
            </a:r>
            <a:r>
              <a:rPr lang="is-IS" sz="4400" b="0" i="0" u="none" strike="noStrike" cap="none" dirty="0">
                <a:latin typeface="Arial"/>
                <a:ea typeface="Arial"/>
                <a:cs typeface="Arial"/>
                <a:sym typeface="Arial"/>
              </a:rPr>
              <a:t>ðar</a:t>
            </a:r>
            <a:endParaRPr sz="4400" b="0" i="0" u="none" strike="noStrike" cap="none" dirty="0">
              <a:latin typeface="Arial"/>
              <a:ea typeface="Arial"/>
              <a:cs typeface="Arial"/>
              <a:sym typeface="Arial"/>
            </a:endParaRPr>
          </a:p>
        </p:txBody>
      </p:sp>
      <p:sp>
        <p:nvSpPr>
          <p:cNvPr id="295" name="Google Shape;295;p69"/>
          <p:cNvSpPr txBox="1"/>
          <p:nvPr/>
        </p:nvSpPr>
        <p:spPr>
          <a:xfrm>
            <a:off x="503280" y="2078640"/>
            <a:ext cx="9016200" cy="4599000"/>
          </a:xfrm>
          <a:prstGeom prst="rect">
            <a:avLst/>
          </a:prstGeom>
          <a:noFill/>
          <a:ln>
            <a:noFill/>
          </a:ln>
        </p:spPr>
        <p:txBody>
          <a:bodyPr spcFirstLastPara="1" wrap="square" lIns="90000" tIns="46800" rIns="90000" bIns="46800" anchor="t" anchorCtr="0">
            <a:normAutofit/>
          </a:bodyPr>
          <a:lstStyle/>
          <a:p>
            <a:pPr marL="336240" marR="0" lvl="0" indent="-336240" algn="l" rtl="0">
              <a:spcBef>
                <a:spcPts val="0"/>
              </a:spcBef>
              <a:spcAft>
                <a:spcPts val="0"/>
              </a:spcAft>
              <a:buClr>
                <a:srgbClr val="FFCC00"/>
              </a:buClr>
              <a:buSzPts val="3200"/>
              <a:buFont typeface="Arial"/>
              <a:buChar char="●"/>
            </a:pPr>
            <a:r>
              <a:rPr lang="is-IS" sz="3200" b="0" i="0" u="none" strike="noStrike" cap="none">
                <a:latin typeface="Arial"/>
                <a:ea typeface="Arial"/>
                <a:cs typeface="Arial"/>
                <a:sym typeface="Arial"/>
              </a:rPr>
              <a:t>Í hringrásinni eru þrjár gerðir af æðum.</a:t>
            </a:r>
            <a:endParaRPr sz="3200" b="0" i="0" u="none" strike="noStrike" cap="none">
              <a:latin typeface="Arial"/>
              <a:ea typeface="Arial"/>
              <a:cs typeface="Arial"/>
              <a:sym typeface="Arial"/>
            </a:endParaRPr>
          </a:p>
          <a:p>
            <a:pPr marL="736560" marR="0" lvl="1" indent="-279359" algn="l" rtl="0">
              <a:spcBef>
                <a:spcPts val="697"/>
              </a:spcBef>
              <a:spcAft>
                <a:spcPts val="0"/>
              </a:spcAft>
              <a:buClr>
                <a:srgbClr val="FFCC00"/>
              </a:buClr>
              <a:buSzPts val="2800"/>
              <a:buFont typeface="Arial"/>
              <a:buChar char="●"/>
            </a:pPr>
            <a:r>
              <a:rPr lang="is-IS" sz="2800" b="0" i="0" u="none" strike="noStrike" cap="none">
                <a:latin typeface="Arial"/>
                <a:ea typeface="Arial"/>
                <a:cs typeface="Arial"/>
                <a:sym typeface="Arial"/>
              </a:rPr>
              <a:t> Slagæðar sem liggja frá hjartanu og bera allar súrefnisríkt blóð nema ein.</a:t>
            </a:r>
            <a:endParaRPr sz="2800" b="0" i="0" u="none" strike="noStrike" cap="none">
              <a:latin typeface="Arial"/>
              <a:ea typeface="Arial"/>
              <a:cs typeface="Arial"/>
              <a:sym typeface="Arial"/>
            </a:endParaRPr>
          </a:p>
          <a:p>
            <a:pPr marL="736560" marR="0" lvl="1" indent="-279359" algn="l" rtl="0">
              <a:spcBef>
                <a:spcPts val="697"/>
              </a:spcBef>
              <a:spcAft>
                <a:spcPts val="0"/>
              </a:spcAft>
              <a:buClr>
                <a:srgbClr val="FFCC00"/>
              </a:buClr>
              <a:buSzPts val="2800"/>
              <a:buFont typeface="Arial"/>
              <a:buChar char="●"/>
            </a:pPr>
            <a:r>
              <a:rPr lang="is-IS" sz="2800" b="0" i="0" u="none" strike="noStrike" cap="none">
                <a:latin typeface="Arial"/>
                <a:ea typeface="Arial"/>
                <a:cs typeface="Arial"/>
                <a:sym typeface="Arial"/>
              </a:rPr>
              <a:t>Bláæðar sem liggja til hjartans og bera allar súrefnissnautt blóð nema ein.</a:t>
            </a:r>
            <a:endParaRPr sz="2800" b="0" i="0" u="none" strike="noStrike" cap="none">
              <a:latin typeface="Arial"/>
              <a:ea typeface="Arial"/>
              <a:cs typeface="Arial"/>
              <a:sym typeface="Arial"/>
            </a:endParaRPr>
          </a:p>
          <a:p>
            <a:pPr marL="736560" marR="0" lvl="1" indent="-279359" algn="l" rtl="0">
              <a:spcBef>
                <a:spcPts val="697"/>
              </a:spcBef>
              <a:spcAft>
                <a:spcPts val="0"/>
              </a:spcAft>
              <a:buClr>
                <a:srgbClr val="FFCC00"/>
              </a:buClr>
              <a:buSzPts val="2800"/>
              <a:buFont typeface="Arial"/>
              <a:buChar char="●"/>
            </a:pPr>
            <a:r>
              <a:rPr lang="is-IS" sz="2800" b="0" i="0" u="none" strike="noStrike" cap="none">
                <a:latin typeface="Arial"/>
                <a:ea typeface="Arial"/>
                <a:cs typeface="Arial"/>
                <a:sym typeface="Arial"/>
              </a:rPr>
              <a:t>Háræðar en þær eru á milli bláæða og slagæða en þar fara fram efnaskipti.  </a:t>
            </a:r>
            <a:endParaRPr sz="28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5"/>
        <p:cNvGrpSpPr/>
        <p:nvPr/>
      </p:nvGrpSpPr>
      <p:grpSpPr>
        <a:xfrm>
          <a:off x="0" y="0"/>
          <a:ext cx="0" cy="0"/>
          <a:chOff x="0" y="0"/>
          <a:chExt cx="0" cy="0"/>
        </a:xfrm>
      </p:grpSpPr>
      <p:sp>
        <p:nvSpPr>
          <p:cNvPr id="536" name="Google Shape;536;p104"/>
          <p:cNvSpPr/>
          <p:nvPr/>
        </p:nvSpPr>
        <p:spPr>
          <a:xfrm>
            <a:off x="504000" y="302400"/>
            <a:ext cx="9071640" cy="1259640"/>
          </a:xfrm>
          <a:prstGeom prst="rect">
            <a:avLst/>
          </a:prstGeom>
          <a:noFill/>
          <a:ln>
            <a:noFill/>
          </a:ln>
        </p:spPr>
        <p:txBody>
          <a:bodyPr spcFirstLastPara="1" wrap="square" lIns="90000" tIns="46800" rIns="90000" bIns="46800" anchor="ctr" anchorCtr="0">
            <a:noAutofit/>
          </a:bodyPr>
          <a:lstStyle/>
          <a:p>
            <a:pPr marL="361" marR="0" lvl="0" algn="ctr" rtl="0">
              <a:lnSpc>
                <a:spcPct val="100000"/>
              </a:lnSpc>
              <a:spcBef>
                <a:spcPts val="0"/>
              </a:spcBef>
              <a:spcAft>
                <a:spcPts val="0"/>
              </a:spcAft>
              <a:buClr>
                <a:srgbClr val="000000"/>
              </a:buClr>
              <a:buSzPts val="1980"/>
            </a:pPr>
            <a:r>
              <a:rPr lang="is-IS" sz="4400" b="0" strike="noStrike" dirty="0">
                <a:solidFill>
                  <a:srgbClr val="000000"/>
                </a:solidFill>
                <a:latin typeface="Arial"/>
                <a:ea typeface="Arial"/>
                <a:cs typeface="Arial"/>
                <a:sym typeface="Arial"/>
              </a:rPr>
              <a:t>Hjúkrun skj. með bjúg.</a:t>
            </a:r>
            <a:endParaRPr sz="4400" b="0" strike="noStrike" dirty="0">
              <a:latin typeface="Arial"/>
              <a:ea typeface="Arial"/>
              <a:cs typeface="Arial"/>
              <a:sym typeface="Arial"/>
            </a:endParaRPr>
          </a:p>
        </p:txBody>
      </p:sp>
      <p:sp>
        <p:nvSpPr>
          <p:cNvPr id="537" name="Google Shape;537;p104"/>
          <p:cNvSpPr/>
          <p:nvPr/>
        </p:nvSpPr>
        <p:spPr>
          <a:xfrm>
            <a:off x="504000" y="1764000"/>
            <a:ext cx="9071640" cy="4988880"/>
          </a:xfrm>
          <a:prstGeom prst="rect">
            <a:avLst/>
          </a:prstGeom>
          <a:noFill/>
          <a:ln>
            <a:noFill/>
          </a:ln>
        </p:spPr>
        <p:txBody>
          <a:bodyPr spcFirstLastPara="1" wrap="square" lIns="90000" tIns="46800" rIns="90000" bIns="46800" anchor="t" anchorCtr="0">
            <a:noAutofit/>
          </a:bodyPr>
          <a:lstStyle/>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Fylgjast með þyngd sj. helst vigta hann daglega</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Fylgjast með vökvainntekt</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Fylgjast með þvagútskilnaði</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Sj. fær oft saltlítið fæði </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Hafa hækkað undir fótum</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Fylgjast vel með húð og viðhafa þrýstingssáravarnir</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260"/>
              <a:buFont typeface="Noto Sans Symbols"/>
              <a:buChar char="●"/>
            </a:pPr>
            <a:r>
              <a:rPr lang="is-IS" sz="2800" b="0" strike="noStrike" dirty="0">
                <a:solidFill>
                  <a:srgbClr val="000000"/>
                </a:solidFill>
                <a:latin typeface="Arial"/>
                <a:ea typeface="Arial"/>
                <a:cs typeface="Arial"/>
                <a:sym typeface="Arial"/>
              </a:rPr>
              <a:t>Passa upp á að föt eða annað stasi ekki</a:t>
            </a:r>
            <a:endParaRPr sz="2800" b="0" strike="noStrike" dirty="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05"/>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Hjálpartæki v/bjúgs</a:t>
            </a:r>
            <a:endParaRPr sz="4400" b="0" strike="noStrike">
              <a:latin typeface="Arial"/>
              <a:ea typeface="Arial"/>
              <a:cs typeface="Arial"/>
              <a:sym typeface="Arial"/>
            </a:endParaRPr>
          </a:p>
        </p:txBody>
      </p:sp>
      <p:sp>
        <p:nvSpPr>
          <p:cNvPr id="543" name="Google Shape;543;p105"/>
          <p:cNvSpPr/>
          <p:nvPr/>
        </p:nvSpPr>
        <p:spPr>
          <a:xfrm>
            <a:off x="504000" y="1769040"/>
            <a:ext cx="9071280" cy="438408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2800" b="0" strike="noStrike" dirty="0">
                <a:solidFill>
                  <a:srgbClr val="000000"/>
                </a:solidFill>
                <a:latin typeface="Arial"/>
                <a:ea typeface="Arial"/>
                <a:cs typeface="Arial"/>
                <a:sym typeface="Arial"/>
              </a:rPr>
              <a:t>Stuðningssokkar, þurfa sérstaka lagni við að klæða í</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2800" b="0" strike="noStrike" dirty="0">
                <a:solidFill>
                  <a:srgbClr val="000000"/>
                </a:solidFill>
                <a:latin typeface="Arial"/>
                <a:ea typeface="Arial"/>
                <a:cs typeface="Arial"/>
                <a:sym typeface="Arial"/>
              </a:rPr>
              <a:t>Passa að ekki séu fellingar á sokkunum</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2800" b="0" strike="noStrike" dirty="0">
                <a:solidFill>
                  <a:srgbClr val="000000"/>
                </a:solidFill>
                <a:latin typeface="Arial"/>
                <a:ea typeface="Arial"/>
                <a:cs typeface="Arial"/>
                <a:sym typeface="Arial"/>
              </a:rPr>
              <a:t>Skjólst. Má ekki sofa í sokkunum</a:t>
            </a:r>
            <a:endParaRPr sz="28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2800" b="0" strike="noStrike" dirty="0">
                <a:solidFill>
                  <a:srgbClr val="000000"/>
                </a:solidFill>
                <a:latin typeface="Arial"/>
                <a:ea typeface="Arial"/>
                <a:cs typeface="Arial"/>
                <a:sym typeface="Arial"/>
              </a:rPr>
              <a:t>Stundum notuð teygjubindi og vafið</a:t>
            </a:r>
          </a:p>
          <a:p>
            <a:pPr marL="432000" marR="0" lvl="0" indent="-330120" algn="l" rtl="0">
              <a:lnSpc>
                <a:spcPct val="100000"/>
              </a:lnSpc>
              <a:spcBef>
                <a:spcPts val="0"/>
              </a:spcBef>
              <a:spcAft>
                <a:spcPts val="0"/>
              </a:spcAft>
              <a:buClr>
                <a:srgbClr val="000000"/>
              </a:buClr>
              <a:buSzPts val="1440"/>
              <a:buFont typeface="Noto Sans Symbols"/>
              <a:buChar char="●"/>
            </a:pPr>
            <a:endParaRPr lang="is-IS" sz="2800" b="0" strike="noStrike" dirty="0">
              <a:solidFill>
                <a:srgbClr val="000000"/>
              </a:solidFill>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u="sng" strike="noStrike" dirty="0">
                <a:solidFill>
                  <a:srgbClr val="000000"/>
                </a:solidFill>
                <a:latin typeface="Arial"/>
                <a:ea typeface="Arial"/>
                <a:cs typeface="Arial"/>
                <a:sym typeface="Arial"/>
              </a:rPr>
              <a:t>Aðgerðir</a:t>
            </a:r>
            <a:r>
              <a:rPr lang="is-IS" sz="3200" b="0" strike="noStrike" dirty="0">
                <a:solidFill>
                  <a:srgbClr val="000000"/>
                </a:solidFill>
                <a:latin typeface="Arial"/>
                <a:ea typeface="Arial"/>
                <a:cs typeface="Arial"/>
                <a:sym typeface="Arial"/>
              </a:rPr>
              <a:t>: </a:t>
            </a:r>
          </a:p>
          <a:p>
            <a:pPr marL="432000" lvl="6" indent="-330120">
              <a:buSzPts val="1440"/>
              <a:buFont typeface="Noto Sans Symbols"/>
              <a:buChar char="●"/>
            </a:pPr>
            <a:r>
              <a:rPr lang="is-IS" sz="2800" dirty="0"/>
              <a:t>Nudda kálfa frá fæti og upp að hnjám</a:t>
            </a:r>
          </a:p>
          <a:p>
            <a:pPr marL="432000" marR="0" lvl="0" indent="-330120" algn="l" rtl="0">
              <a:lnSpc>
                <a:spcPct val="100000"/>
              </a:lnSpc>
              <a:spcBef>
                <a:spcPts val="0"/>
              </a:spcBef>
              <a:spcAft>
                <a:spcPts val="0"/>
              </a:spcAft>
              <a:buClr>
                <a:srgbClr val="000000"/>
              </a:buClr>
              <a:buSzPts val="1440"/>
              <a:buFont typeface="Noto Sans Symbols"/>
              <a:buChar char="●"/>
            </a:pPr>
            <a:r>
              <a:rPr lang="is-IS" sz="2800" b="0" strike="noStrike" dirty="0">
                <a:latin typeface="Arial"/>
                <a:ea typeface="Arial"/>
                <a:cs typeface="Arial"/>
                <a:sym typeface="Arial"/>
              </a:rPr>
              <a:t>Gera pumpuæfingar daglega</a:t>
            </a:r>
          </a:p>
          <a:p>
            <a:pPr marL="432000" marR="0" lvl="0" indent="-330120" algn="l" rtl="0">
              <a:lnSpc>
                <a:spcPct val="100000"/>
              </a:lnSpc>
              <a:spcBef>
                <a:spcPts val="0"/>
              </a:spcBef>
              <a:spcAft>
                <a:spcPts val="0"/>
              </a:spcAft>
              <a:buClr>
                <a:srgbClr val="000000"/>
              </a:buClr>
              <a:buSzPts val="1440"/>
              <a:buFont typeface="Noto Sans Symbols"/>
              <a:buChar char="●"/>
            </a:pPr>
            <a:r>
              <a:rPr lang="is-IS" sz="2800" dirty="0"/>
              <a:t>Hvíla fætur á fótaskemli og setjast/leggjast yfir daginn</a:t>
            </a:r>
            <a:endParaRPr sz="2800" b="0" strike="noStrike"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06"/>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Hvað er fótasár?</a:t>
            </a:r>
            <a:endParaRPr sz="4400" b="0" strike="noStrike">
              <a:latin typeface="Arial"/>
              <a:ea typeface="Arial"/>
              <a:cs typeface="Arial"/>
              <a:sym typeface="Arial"/>
            </a:endParaRPr>
          </a:p>
        </p:txBody>
      </p:sp>
      <p:sp>
        <p:nvSpPr>
          <p:cNvPr id="549" name="Google Shape;549;p106"/>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290115" algn="l" rtl="0">
              <a:lnSpc>
                <a:spcPct val="100000"/>
              </a:lnSpc>
              <a:spcBef>
                <a:spcPts val="0"/>
              </a:spcBef>
              <a:spcAft>
                <a:spcPts val="0"/>
              </a:spcAft>
              <a:buClr>
                <a:srgbClr val="000000"/>
              </a:buClr>
              <a:buSzPts val="630"/>
              <a:buFont typeface="Noto Sans Symbols"/>
              <a:buNone/>
            </a:pPr>
            <a:endParaRPr sz="14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Sár á fótum sem verða langvinn</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Gróa ekki sem skyldi</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Oft vegna truflana í blóðrás fóta</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Oftast hjá eldra fólki og fólki með æðasjúkdóma</a:t>
            </a:r>
            <a:endParaRPr sz="3200" b="0" strike="noStrik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BE0F-FDB7-4A70-CA71-71016EFB506D}"/>
              </a:ext>
            </a:extLst>
          </p:cNvPr>
          <p:cNvSpPr>
            <a:spLocks noGrp="1"/>
          </p:cNvSpPr>
          <p:nvPr>
            <p:ph type="title"/>
          </p:nvPr>
        </p:nvSpPr>
        <p:spPr/>
        <p:txBody>
          <a:bodyPr/>
          <a:lstStyle/>
          <a:p>
            <a:pPr algn="ctr"/>
            <a:r>
              <a:rPr lang="is-IS" sz="3600" dirty="0"/>
              <a:t>Aðgerðir gegn fótasárum</a:t>
            </a:r>
            <a:endParaRPr lang="en-US" sz="3600" dirty="0"/>
          </a:p>
        </p:txBody>
      </p:sp>
      <p:sp>
        <p:nvSpPr>
          <p:cNvPr id="3" name="Subtitle 2">
            <a:extLst>
              <a:ext uri="{FF2B5EF4-FFF2-40B4-BE49-F238E27FC236}">
                <a16:creationId xmlns:a16="http://schemas.microsoft.com/office/drawing/2014/main" id="{4914C169-0FCD-84C1-677A-35695018D558}"/>
              </a:ext>
            </a:extLst>
          </p:cNvPr>
          <p:cNvSpPr>
            <a:spLocks noGrp="1"/>
          </p:cNvSpPr>
          <p:nvPr>
            <p:ph type="subTitle" idx="1"/>
          </p:nvPr>
        </p:nvSpPr>
        <p:spPr/>
        <p:txBody>
          <a:bodyPr>
            <a:normAutofit/>
          </a:bodyPr>
          <a:lstStyle/>
          <a:p>
            <a:pPr marL="514350" indent="-285750">
              <a:buFont typeface="Arial" panose="020B0604020202020204" pitchFamily="34" charset="0"/>
              <a:buChar char="•"/>
            </a:pPr>
            <a:r>
              <a:rPr lang="is-IS" sz="3200" dirty="0"/>
              <a:t>Sjá til þess að húð sé heil, bera á krem t.d. </a:t>
            </a:r>
          </a:p>
          <a:p>
            <a:pPr marL="514350" indent="-285750">
              <a:buFont typeface="Arial" panose="020B0604020202020204" pitchFamily="34" charset="0"/>
              <a:buChar char="•"/>
            </a:pPr>
            <a:r>
              <a:rPr lang="is-IS" sz="3200" dirty="0"/>
              <a:t>Meta lit og hitastig á húð</a:t>
            </a:r>
          </a:p>
          <a:p>
            <a:pPr marL="514350" indent="-285750">
              <a:buFont typeface="Arial" panose="020B0604020202020204" pitchFamily="34" charset="0"/>
              <a:buChar char="•"/>
            </a:pPr>
            <a:r>
              <a:rPr lang="is-IS" sz="3200" dirty="0"/>
              <a:t>Passa að skór og sokkar þrengi ekki að</a:t>
            </a:r>
            <a:r>
              <a:rPr lang="en-US" sz="3200" dirty="0"/>
              <a:t> – </a:t>
            </a:r>
            <a:r>
              <a:rPr lang="en-US" sz="3200" dirty="0" err="1"/>
              <a:t>hætta</a:t>
            </a:r>
            <a:r>
              <a:rPr lang="en-US" sz="3200" dirty="0"/>
              <a:t> á </a:t>
            </a:r>
            <a:r>
              <a:rPr lang="en-US" sz="3200" dirty="0" err="1"/>
              <a:t>þrýstingsförum</a:t>
            </a:r>
            <a:r>
              <a:rPr lang="en-US" sz="3200" dirty="0"/>
              <a:t>/</a:t>
            </a:r>
            <a:r>
              <a:rPr lang="en-US" sz="3200" dirty="0" err="1"/>
              <a:t>sárum</a:t>
            </a:r>
            <a:r>
              <a:rPr lang="en-US" sz="3200" dirty="0"/>
              <a:t> </a:t>
            </a:r>
            <a:r>
              <a:rPr lang="en-US" sz="3200" dirty="0" err="1"/>
              <a:t>ef</a:t>
            </a:r>
            <a:r>
              <a:rPr lang="en-US" sz="3200" dirty="0"/>
              <a:t> </a:t>
            </a:r>
            <a:r>
              <a:rPr lang="en-US" sz="3200" dirty="0" err="1"/>
              <a:t>bjúgur</a:t>
            </a:r>
            <a:r>
              <a:rPr lang="en-US" sz="3200" dirty="0"/>
              <a:t> </a:t>
            </a:r>
            <a:r>
              <a:rPr lang="en-US" sz="3200" dirty="0" err="1"/>
              <a:t>og</a:t>
            </a:r>
            <a:r>
              <a:rPr lang="en-US" sz="3200" dirty="0"/>
              <a:t> </a:t>
            </a:r>
            <a:r>
              <a:rPr lang="en-US" sz="3200" dirty="0" err="1"/>
              <a:t>skór</a:t>
            </a:r>
            <a:r>
              <a:rPr lang="en-US" sz="3200" dirty="0"/>
              <a:t>/</a:t>
            </a:r>
            <a:r>
              <a:rPr lang="en-US" sz="3200" dirty="0" err="1"/>
              <a:t>sokkar</a:t>
            </a:r>
            <a:r>
              <a:rPr lang="en-US" sz="3200" dirty="0"/>
              <a:t> </a:t>
            </a:r>
            <a:r>
              <a:rPr lang="en-US" sz="3200" dirty="0" err="1"/>
              <a:t>þrengja</a:t>
            </a:r>
            <a:r>
              <a:rPr lang="en-US" sz="3200" dirty="0"/>
              <a:t> </a:t>
            </a:r>
            <a:r>
              <a:rPr lang="en-US" sz="3200" dirty="0" err="1"/>
              <a:t>að</a:t>
            </a:r>
            <a:endParaRPr lang="en-US" sz="3200" dirty="0"/>
          </a:p>
          <a:p>
            <a:pPr marL="514350" indent="-285750">
              <a:buFont typeface="Arial" panose="020B0604020202020204" pitchFamily="34" charset="0"/>
              <a:buChar char="•"/>
            </a:pPr>
            <a:r>
              <a:rPr lang="en-US" sz="3200" dirty="0" err="1"/>
              <a:t>Fyrirbyggja</a:t>
            </a:r>
            <a:r>
              <a:rPr lang="en-US" sz="3200" dirty="0"/>
              <a:t> </a:t>
            </a:r>
            <a:r>
              <a:rPr lang="en-US" sz="3200" dirty="0" err="1"/>
              <a:t>þrýstingssár</a:t>
            </a:r>
            <a:endParaRPr lang="is-IS" sz="3200" dirty="0"/>
          </a:p>
        </p:txBody>
      </p:sp>
    </p:spTree>
    <p:extLst>
      <p:ext uri="{BB962C8B-B14F-4D97-AF65-F5344CB8AC3E}">
        <p14:creationId xmlns:p14="http://schemas.microsoft.com/office/powerpoint/2010/main" val="2671040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07"/>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Fótasár</a:t>
            </a:r>
            <a:endParaRPr sz="4400" b="0" strike="noStrike">
              <a:latin typeface="Arial"/>
              <a:ea typeface="Arial"/>
              <a:cs typeface="Arial"/>
              <a:sym typeface="Arial"/>
            </a:endParaRPr>
          </a:p>
        </p:txBody>
      </p:sp>
      <p:sp>
        <p:nvSpPr>
          <p:cNvPr id="555" name="Google Shape;555;p107"/>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Orsök fótasára er:</a:t>
            </a:r>
            <a:endParaRPr sz="3200" b="0" strike="noStrik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truflun í blóðrás, bæði slagæða og bláæða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sár sem myndast eftir meiðsl</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sykursýki</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húðkvillar</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endParaRPr sz="3200" b="0" strike="noStrike"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08"/>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Fótasár</a:t>
            </a:r>
            <a:endParaRPr sz="4400" b="0" strike="noStrike">
              <a:latin typeface="Arial"/>
              <a:ea typeface="Arial"/>
              <a:cs typeface="Arial"/>
              <a:sym typeface="Arial"/>
            </a:endParaRPr>
          </a:p>
        </p:txBody>
      </p:sp>
      <p:sp>
        <p:nvSpPr>
          <p:cNvPr id="561" name="Google Shape;561;p108"/>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70% allra fótasára eru bláæðasár</a:t>
            </a:r>
            <a:endParaRPr sz="3200" b="0" strike="noStrike">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Aðalorsök eru bláæðalokur virka ekki sem skyldi</a:t>
            </a:r>
            <a:endParaRPr sz="3200" b="0" strike="noStrike">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Hefur sérstakt útlit slíkur fótur</a:t>
            </a:r>
            <a:endParaRPr sz="3200" b="0" strike="noStrik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5"/>
        <p:cNvGrpSpPr/>
        <p:nvPr/>
      </p:nvGrpSpPr>
      <p:grpSpPr>
        <a:xfrm>
          <a:off x="0" y="0"/>
          <a:ext cx="0" cy="0"/>
          <a:chOff x="0" y="0"/>
          <a:chExt cx="0" cy="0"/>
        </a:xfrm>
      </p:grpSpPr>
      <p:sp>
        <p:nvSpPr>
          <p:cNvPr id="566" name="Google Shape;566;p109"/>
          <p:cNvSpPr/>
          <p:nvPr/>
        </p:nvSpPr>
        <p:spPr>
          <a:xfrm>
            <a:off x="691785" y="797963"/>
            <a:ext cx="4962682" cy="164842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800" b="0" strike="noStrike" kern="1200">
                <a:solidFill>
                  <a:schemeClr val="tx1"/>
                </a:solidFill>
                <a:latin typeface="+mj-lt"/>
                <a:ea typeface="+mj-ea"/>
                <a:cs typeface="+mj-cs"/>
                <a:sym typeface="Arial"/>
              </a:rPr>
              <a:t>Fótasár bláæða-einkenni</a:t>
            </a:r>
          </a:p>
        </p:txBody>
      </p:sp>
      <p:sp>
        <p:nvSpPr>
          <p:cNvPr id="567" name="Google Shape;567;p109"/>
          <p:cNvSpPr/>
          <p:nvPr/>
        </p:nvSpPr>
        <p:spPr>
          <a:xfrm>
            <a:off x="691786" y="2651140"/>
            <a:ext cx="4962682" cy="4110570"/>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600"/>
              </a:spcAft>
              <a:buClr>
                <a:srgbClr val="000000"/>
              </a:buClr>
              <a:buSzPts val="630"/>
              <a:buFont typeface="Arial" panose="020B0604020202020204" pitchFamily="34" charset="0"/>
              <a:buChar char="•"/>
            </a:pPr>
            <a:endParaRPr lang="en-US" sz="1900" b="0" strike="noStrike" kern="1200">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1900" b="0" strike="noStrike" kern="1200">
                <a:solidFill>
                  <a:schemeClr val="tx1"/>
                </a:solidFill>
                <a:latin typeface="+mn-lt"/>
                <a:ea typeface="+mn-ea"/>
                <a:cs typeface="+mn-cs"/>
                <a:sym typeface="Arial"/>
              </a:rPr>
              <a:t>Þrútinn</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1900" b="0" strike="noStrike" kern="1200">
                <a:solidFill>
                  <a:schemeClr val="tx1"/>
                </a:solidFill>
                <a:latin typeface="+mn-lt"/>
                <a:ea typeface="+mn-ea"/>
                <a:cs typeface="+mn-cs"/>
                <a:sym typeface="Arial"/>
              </a:rPr>
              <a:t>Mislit húð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1900" b="0" strike="noStrike" kern="1200">
                <a:solidFill>
                  <a:schemeClr val="tx1"/>
                </a:solidFill>
                <a:latin typeface="+mn-lt"/>
                <a:ea typeface="+mn-ea"/>
                <a:cs typeface="+mn-cs"/>
                <a:sym typeface="Arial"/>
              </a:rPr>
              <a:t>Þurr húð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1900" b="0" strike="noStrike" kern="1200">
                <a:solidFill>
                  <a:schemeClr val="tx1"/>
                </a:solidFill>
                <a:latin typeface="+mn-lt"/>
                <a:ea typeface="+mn-ea"/>
                <a:cs typeface="+mn-cs"/>
                <a:sym typeface="Arial"/>
              </a:rPr>
              <a:t>Sársaukalaust sár</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1900" b="0" strike="noStrike" kern="1200">
                <a:solidFill>
                  <a:schemeClr val="tx1"/>
                </a:solidFill>
                <a:latin typeface="+mn-lt"/>
                <a:ea typeface="+mn-ea"/>
                <a:cs typeface="+mn-cs"/>
                <a:sym typeface="Arial"/>
              </a:rPr>
              <a:t>Exem oft í kjölfarið</a:t>
            </a:r>
          </a:p>
        </p:txBody>
      </p:sp>
      <p:pic>
        <p:nvPicPr>
          <p:cNvPr id="3" name="Picture 2" descr="A close-up of a person's tongue&#10;&#10;Description automatically generated with low confidence">
            <a:extLst>
              <a:ext uri="{FF2B5EF4-FFF2-40B4-BE49-F238E27FC236}">
                <a16:creationId xmlns:a16="http://schemas.microsoft.com/office/drawing/2014/main" id="{44671F6B-6DD7-537C-F2A7-64112FC2BCB6}"/>
              </a:ext>
            </a:extLst>
          </p:cNvPr>
          <p:cNvPicPr>
            <a:picLocks noChangeAspect="1"/>
          </p:cNvPicPr>
          <p:nvPr/>
        </p:nvPicPr>
        <p:blipFill rotWithShape="1">
          <a:blip r:embed="rId3"/>
          <a:srcRect l="11359" r="6835" b="-1"/>
          <a:stretch/>
        </p:blipFill>
        <p:spPr>
          <a:xfrm>
            <a:off x="5952661" y="10"/>
            <a:ext cx="4127964" cy="7559665"/>
          </a:xfrm>
          <a:prstGeom prst="rect">
            <a:avLst/>
          </a:prstGeom>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10"/>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Fótasár-áhættuþættir</a:t>
            </a:r>
            <a:endParaRPr sz="4400" b="0" strike="noStrike">
              <a:latin typeface="Arial"/>
              <a:ea typeface="Arial"/>
              <a:cs typeface="Arial"/>
              <a:sym typeface="Arial"/>
            </a:endParaRPr>
          </a:p>
        </p:txBody>
      </p:sp>
      <p:sp>
        <p:nvSpPr>
          <p:cNvPr id="573" name="Google Shape;573;p110"/>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290115" algn="l" rtl="0">
              <a:lnSpc>
                <a:spcPct val="100000"/>
              </a:lnSpc>
              <a:spcBef>
                <a:spcPts val="0"/>
              </a:spcBef>
              <a:spcAft>
                <a:spcPts val="0"/>
              </a:spcAft>
              <a:buClr>
                <a:srgbClr val="000000"/>
              </a:buClr>
              <a:buSzPts val="630"/>
              <a:buFont typeface="Noto Sans Symbols"/>
              <a:buNone/>
            </a:pPr>
            <a:endParaRPr sz="14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Eldri sár</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Beinbrot</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Blóðtappi DVT</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Skurðaðgerð </a:t>
            </a:r>
            <a:endParaRPr sz="3200" b="0" strike="noStrike">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a:solidFill>
                  <a:srgbClr val="000000"/>
                </a:solidFill>
                <a:latin typeface="Arial"/>
                <a:ea typeface="Arial"/>
                <a:cs typeface="Arial"/>
                <a:sym typeface="Arial"/>
              </a:rPr>
              <a:t>Yfir kjörþyngd</a:t>
            </a:r>
            <a:endParaRPr sz="3200" b="0" strike="noStrik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7"/>
        <p:cNvGrpSpPr/>
        <p:nvPr/>
      </p:nvGrpSpPr>
      <p:grpSpPr>
        <a:xfrm>
          <a:off x="0" y="0"/>
          <a:ext cx="0" cy="0"/>
          <a:chOff x="0" y="0"/>
          <a:chExt cx="0" cy="0"/>
        </a:xfrm>
      </p:grpSpPr>
      <p:sp>
        <p:nvSpPr>
          <p:cNvPr id="578" name="Google Shape;578;p111"/>
          <p:cNvSpPr/>
          <p:nvPr/>
        </p:nvSpPr>
        <p:spPr>
          <a:xfrm>
            <a:off x="521672" y="704952"/>
            <a:ext cx="2835176" cy="1894958"/>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200" b="0" strike="noStrike" kern="1200">
                <a:solidFill>
                  <a:schemeClr val="tx1"/>
                </a:solidFill>
                <a:latin typeface="+mj-lt"/>
                <a:ea typeface="+mj-ea"/>
                <a:cs typeface="+mj-cs"/>
                <a:sym typeface="Arial"/>
              </a:rPr>
              <a:t>Fótasár-slagæða</a:t>
            </a:r>
          </a:p>
        </p:txBody>
      </p:sp>
      <p:sp>
        <p:nvSpPr>
          <p:cNvPr id="579" name="Google Shape;579;p111"/>
          <p:cNvSpPr/>
          <p:nvPr/>
        </p:nvSpPr>
        <p:spPr>
          <a:xfrm>
            <a:off x="521672" y="3094426"/>
            <a:ext cx="2835176" cy="3759679"/>
          </a:xfrm>
          <a:prstGeom prst="rect">
            <a:avLst/>
          </a:prstGeom>
        </p:spPr>
        <p:txBody>
          <a:bodyPr spcFirstLastPara="1" vert="horz" lIns="91440" tIns="45720" rIns="91440" bIns="45720" rtlCol="0" anchor="t" anchorCtr="0">
            <a:normAutofit/>
          </a:bodyPr>
          <a:lstStyle/>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strike="noStrike" kern="1200">
                <a:solidFill>
                  <a:schemeClr val="tx1"/>
                </a:solidFill>
                <a:latin typeface="+mn-lt"/>
                <a:ea typeface="+mn-ea"/>
                <a:cs typeface="+mn-cs"/>
                <a:sym typeface="Arial"/>
              </a:rPr>
              <a:t>Einkenni:</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endParaRPr lang="en-US" sz="2100" b="0" strike="noStrike" kern="1200">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strike="noStrike" kern="1200">
                <a:solidFill>
                  <a:schemeClr val="tx1"/>
                </a:solidFill>
                <a:latin typeface="+mn-lt"/>
                <a:ea typeface="+mn-ea"/>
                <a:cs typeface="+mn-cs"/>
                <a:sym typeface="Arial"/>
              </a:rPr>
              <a:t>bláleitir fætur, kulsæknir og glansansi jafnvel hárlaus</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endParaRPr lang="en-US" sz="2100" b="0" strike="noStrike" kern="1200">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strike="noStrike" kern="1200">
                <a:solidFill>
                  <a:schemeClr val="tx1"/>
                </a:solidFill>
                <a:latin typeface="+mn-lt"/>
                <a:ea typeface="+mn-ea"/>
                <a:cs typeface="+mn-cs"/>
                <a:sym typeface="Arial"/>
              </a:rPr>
              <a:t>sársaukafullt</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endParaRPr lang="en-US" sz="2100" b="0" strike="noStrike" kern="1200">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endParaRPr lang="en-US" sz="2100" b="0" strike="noStrike" kern="1200">
              <a:solidFill>
                <a:schemeClr val="tx1"/>
              </a:solidFill>
              <a:latin typeface="+mn-lt"/>
              <a:ea typeface="+mn-ea"/>
              <a:cs typeface="+mn-cs"/>
              <a:sym typeface="Arial"/>
            </a:endParaRPr>
          </a:p>
        </p:txBody>
      </p:sp>
      <p:pic>
        <p:nvPicPr>
          <p:cNvPr id="3" name="Picture 2">
            <a:extLst>
              <a:ext uri="{FF2B5EF4-FFF2-40B4-BE49-F238E27FC236}">
                <a16:creationId xmlns:a16="http://schemas.microsoft.com/office/drawing/2014/main" id="{5405FE57-7D35-F7D2-76A5-E85F10685ACA}"/>
              </a:ext>
            </a:extLst>
          </p:cNvPr>
          <p:cNvPicPr>
            <a:picLocks noChangeAspect="1"/>
          </p:cNvPicPr>
          <p:nvPr/>
        </p:nvPicPr>
        <p:blipFill>
          <a:blip r:embed="rId3"/>
          <a:stretch>
            <a:fillRect/>
          </a:stretch>
        </p:blipFill>
        <p:spPr>
          <a:xfrm>
            <a:off x="3848278" y="1603187"/>
            <a:ext cx="5708154" cy="43533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12"/>
          <p:cNvSpPr/>
          <p:nvPr/>
        </p:nvSpPr>
        <p:spPr>
          <a:xfrm>
            <a:off x="504000" y="277200"/>
            <a:ext cx="9071280" cy="1310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Fótasár-áhættuþættir</a:t>
            </a:r>
            <a:br>
              <a:rPr lang="is-IS" sz="1800">
                <a:latin typeface="Arial"/>
                <a:ea typeface="Arial"/>
                <a:cs typeface="Arial"/>
                <a:sym typeface="Arial"/>
              </a:rPr>
            </a:br>
            <a:endParaRPr sz="4400" b="0" strike="noStrike">
              <a:latin typeface="Arial"/>
              <a:ea typeface="Arial"/>
              <a:cs typeface="Arial"/>
              <a:sym typeface="Arial"/>
            </a:endParaRPr>
          </a:p>
        </p:txBody>
      </p:sp>
      <p:sp>
        <p:nvSpPr>
          <p:cNvPr id="585" name="Google Shape;585;p112"/>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290115" algn="l" rtl="0">
              <a:lnSpc>
                <a:spcPct val="100000"/>
              </a:lnSpc>
              <a:spcBef>
                <a:spcPts val="0"/>
              </a:spcBef>
              <a:spcAft>
                <a:spcPts val="0"/>
              </a:spcAft>
              <a:buClr>
                <a:srgbClr val="000000"/>
              </a:buClr>
              <a:buSzPts val="630"/>
              <a:buFont typeface="Noto Sans Symbols"/>
              <a:buNone/>
            </a:pPr>
            <a:endParaRPr sz="14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Reykingar</a:t>
            </a:r>
            <a:endParaRPr sz="3200" b="0" strike="noStrik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Hár blóðþrýstingur</a:t>
            </a:r>
            <a:endParaRPr sz="3200" b="0" strike="noStrik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Sykursýki</a:t>
            </a:r>
            <a:endParaRPr sz="3200" b="0" strike="noStrike" dirty="0">
              <a:latin typeface="Arial"/>
              <a:ea typeface="Arial"/>
              <a:cs typeface="Arial"/>
              <a:sym typeface="Arial"/>
            </a:endParaRPr>
          </a:p>
          <a:p>
            <a:pPr marL="432000" marR="0" lvl="0" indent="-238680" algn="l" rtl="0">
              <a:lnSpc>
                <a:spcPct val="100000"/>
              </a:lnSpc>
              <a:spcBef>
                <a:spcPts val="0"/>
              </a:spcBef>
              <a:spcAft>
                <a:spcPts val="0"/>
              </a:spcAft>
              <a:buClr>
                <a:srgbClr val="000000"/>
              </a:buClr>
              <a:buSzPts val="1440"/>
              <a:buFont typeface="Noto Sans Symbols"/>
              <a:buNone/>
            </a:pP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Hjarta og æðasjúkdómar</a:t>
            </a:r>
            <a:endParaRPr sz="3200" b="0" strike="noStrik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0"/>
          <p:cNvSpPr txBox="1"/>
          <p:nvPr/>
        </p:nvSpPr>
        <p:spPr>
          <a:xfrm>
            <a:off x="504000" y="301320"/>
            <a:ext cx="9072000" cy="1261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endParaRPr sz="4400" b="0" i="0" u="none" strike="noStrike" cap="none">
              <a:latin typeface="Arial"/>
              <a:ea typeface="Arial"/>
              <a:cs typeface="Arial"/>
              <a:sym typeface="Arial"/>
            </a:endParaRPr>
          </a:p>
        </p:txBody>
      </p:sp>
      <p:sp>
        <p:nvSpPr>
          <p:cNvPr id="301" name="Google Shape;301;p70"/>
          <p:cNvSpPr txBox="1"/>
          <p:nvPr/>
        </p:nvSpPr>
        <p:spPr>
          <a:xfrm>
            <a:off x="504000" y="1768680"/>
            <a:ext cx="9072000" cy="438408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pic>
        <p:nvPicPr>
          <p:cNvPr id="302" name="Google Shape;302;p70"/>
          <p:cNvPicPr preferRelativeResize="0"/>
          <p:nvPr/>
        </p:nvPicPr>
        <p:blipFill rotWithShape="1">
          <a:blip r:embed="rId3">
            <a:alphaModFix/>
          </a:blip>
          <a:srcRect/>
          <a:stretch/>
        </p:blipFill>
        <p:spPr>
          <a:xfrm>
            <a:off x="936000" y="576000"/>
            <a:ext cx="6696360" cy="5904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13"/>
          <p:cNvSpPr/>
          <p:nvPr/>
        </p:nvSpPr>
        <p:spPr>
          <a:xfrm>
            <a:off x="504000" y="277200"/>
            <a:ext cx="9071280" cy="1310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Meðferð fótasára</a:t>
            </a:r>
            <a:br>
              <a:rPr lang="is-IS" sz="1800">
                <a:latin typeface="Arial"/>
                <a:ea typeface="Arial"/>
                <a:cs typeface="Arial"/>
                <a:sym typeface="Arial"/>
              </a:rPr>
            </a:br>
            <a:endParaRPr sz="4400" b="0" strike="noStrike">
              <a:latin typeface="Arial"/>
              <a:ea typeface="Arial"/>
              <a:cs typeface="Arial"/>
              <a:sym typeface="Arial"/>
            </a:endParaRPr>
          </a:p>
        </p:txBody>
      </p:sp>
      <p:sp>
        <p:nvSpPr>
          <p:cNvPr id="591" name="Google Shape;591;p113"/>
          <p:cNvSpPr/>
          <p:nvPr/>
        </p:nvSpPr>
        <p:spPr>
          <a:xfrm>
            <a:off x="504000" y="1769040"/>
            <a:ext cx="8869680" cy="438372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Oft erfið og langdregin</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Hreinsun sára reglulega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Hindra sýkingu</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Meðhöndla undirliggjandi þætti</a:t>
            </a:r>
            <a:endParaRPr sz="3200" b="0" strike="noStrike"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50C2-8E62-B186-3DEC-4579F85AAB27}"/>
              </a:ext>
            </a:extLst>
          </p:cNvPr>
          <p:cNvSpPr>
            <a:spLocks noGrp="1"/>
          </p:cNvSpPr>
          <p:nvPr>
            <p:ph type="title"/>
          </p:nvPr>
        </p:nvSpPr>
        <p:spPr/>
        <p:txBody>
          <a:bodyPr/>
          <a:lstStyle/>
          <a:p>
            <a:pPr algn="ctr"/>
            <a:r>
              <a:rPr lang="is-IS" sz="3600" dirty="0"/>
              <a:t>Verkir í fótleggjum og fótum</a:t>
            </a:r>
            <a:endParaRPr lang="en-US" sz="3600" dirty="0"/>
          </a:p>
        </p:txBody>
      </p:sp>
      <p:sp>
        <p:nvSpPr>
          <p:cNvPr id="3" name="Subtitle 2">
            <a:extLst>
              <a:ext uri="{FF2B5EF4-FFF2-40B4-BE49-F238E27FC236}">
                <a16:creationId xmlns:a16="http://schemas.microsoft.com/office/drawing/2014/main" id="{FE020E0E-E3A6-E062-10C9-7C896AFB0AB7}"/>
              </a:ext>
            </a:extLst>
          </p:cNvPr>
          <p:cNvSpPr>
            <a:spLocks noGrp="1"/>
          </p:cNvSpPr>
          <p:nvPr>
            <p:ph type="subTitle" idx="1"/>
          </p:nvPr>
        </p:nvSpPr>
        <p:spPr/>
        <p:txBody>
          <a:bodyPr/>
          <a:lstStyle/>
          <a:p>
            <a:pPr marL="514350" indent="-285750">
              <a:buFont typeface="Arial" panose="020B0604020202020204" pitchFamily="34" charset="0"/>
              <a:buChar char="•"/>
            </a:pPr>
            <a:r>
              <a:rPr lang="is-IS" dirty="0"/>
              <a:t>Þyngsli, órói og þreyta í fótu</a:t>
            </a:r>
          </a:p>
          <a:p>
            <a:pPr marL="514350" indent="-285750">
              <a:buFont typeface="Arial" panose="020B0604020202020204" pitchFamily="34" charset="0"/>
              <a:buChar char="•"/>
            </a:pPr>
            <a:r>
              <a:rPr lang="is-IS" dirty="0"/>
              <a:t>Verkir </a:t>
            </a:r>
            <a:r>
              <a:rPr lang="is-IS" sz="2000" dirty="0"/>
              <a:t>vegna</a:t>
            </a:r>
            <a:r>
              <a:rPr lang="is-IS" dirty="0"/>
              <a:t> súrefnisskorts</a:t>
            </a:r>
          </a:p>
          <a:p>
            <a:pPr marL="514350" indent="-285750">
              <a:buFont typeface="Arial" panose="020B0604020202020204" pitchFamily="34" charset="0"/>
              <a:buChar char="•"/>
            </a:pPr>
            <a:r>
              <a:rPr lang="is-IS" dirty="0"/>
              <a:t>Verkir við hreyfingu</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29400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81767-19DD-95BB-EA12-948CC193BBDE}"/>
              </a:ext>
            </a:extLst>
          </p:cNvPr>
          <p:cNvSpPr>
            <a:spLocks noGrp="1"/>
          </p:cNvSpPr>
          <p:nvPr>
            <p:ph type="title"/>
          </p:nvPr>
        </p:nvSpPr>
        <p:spPr>
          <a:xfrm>
            <a:off x="0" y="213187"/>
            <a:ext cx="8316516" cy="1599191"/>
          </a:xfrm>
        </p:spPr>
        <p:txBody>
          <a:bodyPr/>
          <a:lstStyle/>
          <a:p>
            <a:pPr algn="ctr"/>
            <a:r>
              <a:rPr lang="is-IS" sz="3600" dirty="0"/>
              <a:t>Þreyta og blóðleysi</a:t>
            </a:r>
            <a:endParaRPr lang="en-US" sz="3600" dirty="0"/>
          </a:p>
        </p:txBody>
      </p:sp>
      <p:sp>
        <p:nvSpPr>
          <p:cNvPr id="5" name="Text Placeholder 4">
            <a:extLst>
              <a:ext uri="{FF2B5EF4-FFF2-40B4-BE49-F238E27FC236}">
                <a16:creationId xmlns:a16="http://schemas.microsoft.com/office/drawing/2014/main" id="{7710C56A-96D1-E6D4-2399-16DE13D4B0EE}"/>
              </a:ext>
            </a:extLst>
          </p:cNvPr>
          <p:cNvSpPr>
            <a:spLocks noGrp="1"/>
          </p:cNvSpPr>
          <p:nvPr>
            <p:ph idx="1"/>
          </p:nvPr>
        </p:nvSpPr>
        <p:spPr/>
        <p:txBody>
          <a:bodyPr/>
          <a:lstStyle/>
          <a:p>
            <a:pPr marL="514350" indent="-285750">
              <a:buFont typeface="Arial" panose="020B0604020202020204" pitchFamily="34" charset="0"/>
              <a:buChar char="•"/>
            </a:pPr>
            <a:r>
              <a:rPr lang="is-IS" dirty="0"/>
              <a:t>Í líkama og höfði – vegna súrefnisskorts</a:t>
            </a:r>
          </a:p>
          <a:p>
            <a:pPr marL="514350" indent="-285750">
              <a:buFont typeface="Arial" panose="020B0604020202020204" pitchFamily="34" charset="0"/>
              <a:buChar char="•"/>
            </a:pPr>
            <a:r>
              <a:rPr lang="is-IS" dirty="0"/>
              <a:t>Kanna sjálfsbjargarráð skjólstæðings</a:t>
            </a:r>
          </a:p>
          <a:p>
            <a:pPr marL="514350" indent="-285750">
              <a:buFont typeface="Arial" panose="020B0604020202020204" pitchFamily="34" charset="0"/>
              <a:buChar char="•"/>
            </a:pPr>
            <a:r>
              <a:rPr lang="is-IS" dirty="0"/>
              <a:t>Ekki gera of miklar kröfur</a:t>
            </a:r>
          </a:p>
          <a:p>
            <a:pPr marL="514350" indent="-285750">
              <a:buFont typeface="Arial" panose="020B0604020202020204" pitchFamily="34" charset="0"/>
              <a:buChar char="•"/>
            </a:pPr>
            <a:r>
              <a:rPr lang="is-IS" dirty="0"/>
              <a:t>Koma öllum mikilvægum upplýsingum á framfæri</a:t>
            </a:r>
          </a:p>
          <a:p>
            <a:pPr marL="514350" indent="-285750">
              <a:buFont typeface="Arial" panose="020B0604020202020204" pitchFamily="34" charset="0"/>
              <a:buChar char="•"/>
            </a:pPr>
            <a:endParaRPr lang="is-IS" dirty="0"/>
          </a:p>
          <a:p>
            <a:pPr marL="228600" indent="0"/>
            <a:endParaRPr lang="is-IS" dirty="0"/>
          </a:p>
          <a:p>
            <a:pPr marL="514350" indent="-285750">
              <a:buFont typeface="Arial" panose="020B0604020202020204" pitchFamily="34" charset="0"/>
              <a:buChar char="•"/>
            </a:pPr>
            <a:r>
              <a:rPr lang="is-IS" dirty="0"/>
              <a:t>Blóðleysi getur orsakað þreytu </a:t>
            </a:r>
          </a:p>
          <a:p>
            <a:pPr marL="514350" indent="-285750">
              <a:buFont typeface="Arial" panose="020B0604020202020204" pitchFamily="34" charset="0"/>
              <a:buChar char="•"/>
            </a:pPr>
            <a:r>
              <a:rPr lang="is-IS" dirty="0"/>
              <a:t>Blóðleysi orsakast oft af járnskorti</a:t>
            </a:r>
          </a:p>
          <a:p>
            <a:pPr marL="514350" indent="-285750">
              <a:buFont typeface="Arial" panose="020B0604020202020204" pitchFamily="34" charset="0"/>
              <a:buChar char="•"/>
            </a:pPr>
            <a:r>
              <a:rPr lang="is-IS" dirty="0"/>
              <a:t>Mataræði gegnir lykilhlutverki</a:t>
            </a:r>
            <a:endParaRPr lang="en-US" dirty="0"/>
          </a:p>
        </p:txBody>
      </p:sp>
    </p:spTree>
    <p:extLst>
      <p:ext uri="{BB962C8B-B14F-4D97-AF65-F5344CB8AC3E}">
        <p14:creationId xmlns:p14="http://schemas.microsoft.com/office/powerpoint/2010/main" val="1248197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24"/>
          <p:cNvSpPr/>
          <p:nvPr/>
        </p:nvSpPr>
        <p:spPr>
          <a:xfrm>
            <a:off x="504000" y="277200"/>
            <a:ext cx="9071280" cy="1310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Svimi, andþyngsli, ótti og hjartsláttur</a:t>
            </a:r>
            <a:endParaRPr sz="4400" b="0" strike="noStrike">
              <a:latin typeface="Arial"/>
              <a:ea typeface="Arial"/>
              <a:cs typeface="Arial"/>
              <a:sym typeface="Arial"/>
            </a:endParaRPr>
          </a:p>
        </p:txBody>
      </p:sp>
      <p:sp>
        <p:nvSpPr>
          <p:cNvPr id="666" name="Google Shape;666;p124"/>
          <p:cNvSpPr/>
          <p:nvPr/>
        </p:nvSpPr>
        <p:spPr>
          <a:xfrm>
            <a:off x="504000" y="1769040"/>
            <a:ext cx="9071280" cy="438408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Svimi getur komið þegar hjarta og æðakerfið er ekki í lagi</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Þegar staðið er snöggt upp/breytt um stellingu</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Geta komið andþyngsli þegar hjartað afkastar ekki nægilega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Fylgir líka hræðsla</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Sýna ró, nærvera</a:t>
            </a:r>
            <a:endParaRPr sz="3200" b="0" strike="noStrike"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BD92-82D1-B6FC-852B-D475A2D80EAF}"/>
              </a:ext>
            </a:extLst>
          </p:cNvPr>
          <p:cNvSpPr>
            <a:spLocks noGrp="1"/>
          </p:cNvSpPr>
          <p:nvPr>
            <p:ph type="title"/>
          </p:nvPr>
        </p:nvSpPr>
        <p:spPr/>
        <p:txBody>
          <a:bodyPr/>
          <a:lstStyle/>
          <a:p>
            <a:r>
              <a:rPr lang="is-IS" dirty="0"/>
              <a:t>Spurningar</a:t>
            </a:r>
          </a:p>
        </p:txBody>
      </p:sp>
      <p:sp>
        <p:nvSpPr>
          <p:cNvPr id="3" name="Content Placeholder 2">
            <a:extLst>
              <a:ext uri="{FF2B5EF4-FFF2-40B4-BE49-F238E27FC236}">
                <a16:creationId xmlns:a16="http://schemas.microsoft.com/office/drawing/2014/main" id="{72CE16D6-35D4-8F28-1FC0-ADD7EE7D574F}"/>
              </a:ext>
            </a:extLst>
          </p:cNvPr>
          <p:cNvSpPr>
            <a:spLocks noGrp="1"/>
          </p:cNvSpPr>
          <p:nvPr>
            <p:ph idx="1"/>
          </p:nvPr>
        </p:nvSpPr>
        <p:spPr>
          <a:xfrm>
            <a:off x="750014" y="2034580"/>
            <a:ext cx="8473760" cy="4900476"/>
          </a:xfrm>
        </p:spPr>
        <p:txBody>
          <a:bodyPr>
            <a:normAutofit fontScale="70000" lnSpcReduction="20000"/>
          </a:bodyPr>
          <a:lstStyle/>
          <a:p>
            <a:pPr marL="342900" indent="-342900">
              <a:lnSpc>
                <a:spcPct val="200000"/>
              </a:lnSpc>
              <a:buFont typeface="+mj-lt"/>
              <a:buAutoNum type="arabicPeriod"/>
            </a:pPr>
            <a:r>
              <a:rPr lang="en-US" sz="1800" dirty="0" err="1">
                <a:solidFill>
                  <a:srgbClr val="000000"/>
                </a:solidFill>
                <a:effectLst/>
                <a:ea typeface="Liberation Serif"/>
                <a:cs typeface="Liberation Serif"/>
              </a:rPr>
              <a:t>Hverjir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eru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helstu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sjúkdómar</a:t>
            </a:r>
            <a:r>
              <a:rPr lang="en-US" sz="1800" dirty="0">
                <a:solidFill>
                  <a:srgbClr val="000000"/>
                </a:solidFill>
                <a:effectLst/>
                <a:ea typeface="Liberation Serif"/>
                <a:cs typeface="Liberation Serif"/>
              </a:rPr>
              <a:t> í </a:t>
            </a:r>
            <a:r>
              <a:rPr lang="en-US" sz="1800" dirty="0" err="1">
                <a:solidFill>
                  <a:srgbClr val="000000"/>
                </a:solidFill>
                <a:effectLst/>
                <a:ea typeface="Liberation Serif"/>
                <a:cs typeface="Liberation Serif"/>
              </a:rPr>
              <a:t>æðakerfi</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og</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hjarta</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Hvað</a:t>
            </a:r>
            <a:r>
              <a:rPr lang="en-US" sz="1800" dirty="0">
                <a:solidFill>
                  <a:srgbClr val="000000"/>
                </a:solidFill>
                <a:effectLst/>
                <a:ea typeface="Liberation Serif"/>
                <a:cs typeface="Liberation Serif"/>
              </a:rPr>
              <a:t> er </a:t>
            </a:r>
            <a:r>
              <a:rPr lang="en-US" sz="1800" dirty="0" err="1">
                <a:solidFill>
                  <a:srgbClr val="000000"/>
                </a:solidFill>
                <a:effectLst/>
                <a:ea typeface="Liberation Serif"/>
                <a:cs typeface="Liberation Serif"/>
              </a:rPr>
              <a:t>bjúgur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og</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hver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eru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einkenni</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hans</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Hver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eru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helstu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hjúkrunarverkefni</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okkar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varðandi</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ummönnun</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sjúklinga</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með</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bjúg</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Fótasár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skiptast</a:t>
            </a:r>
            <a:r>
              <a:rPr lang="en-US" sz="1800" dirty="0">
                <a:solidFill>
                  <a:srgbClr val="000000"/>
                </a:solidFill>
                <a:effectLst/>
                <a:ea typeface="Liberation Serif"/>
                <a:cs typeface="Liberation Serif"/>
              </a:rPr>
              <a:t> í</a:t>
            </a:r>
            <a:r>
              <a:rPr lang="en-US" sz="1800" b="1" dirty="0">
                <a:solidFill>
                  <a:srgbClr val="000000"/>
                </a:solidFill>
                <a:effectLst/>
                <a:ea typeface="Liberation Serif"/>
                <a:cs typeface="Liberation Serif"/>
              </a:rPr>
              <a:t> </a:t>
            </a:r>
            <a:r>
              <a:rPr lang="en-US" sz="1800" b="1" dirty="0" err="1">
                <a:solidFill>
                  <a:srgbClr val="000000"/>
                </a:solidFill>
                <a:effectLst/>
                <a:ea typeface="Liberation Serif"/>
                <a:cs typeface="Liberation Serif"/>
              </a:rPr>
              <a:t>bláæðasár</a:t>
            </a:r>
            <a:r>
              <a:rPr lang="en-US" sz="1800" b="1" dirty="0">
                <a:solidFill>
                  <a:srgbClr val="000000"/>
                </a:solidFill>
                <a:effectLst/>
                <a:ea typeface="Liberation Serif"/>
                <a:cs typeface="Liberation Serif"/>
              </a:rPr>
              <a:t> </a:t>
            </a:r>
            <a:r>
              <a:rPr lang="en-US" sz="1800" b="1" dirty="0" err="1">
                <a:solidFill>
                  <a:srgbClr val="000000"/>
                </a:solidFill>
                <a:effectLst/>
                <a:ea typeface="Liberation Serif"/>
                <a:cs typeface="Liberation Serif"/>
              </a:rPr>
              <a:t>og</a:t>
            </a:r>
            <a:r>
              <a:rPr lang="en-US" sz="1800" b="1" dirty="0">
                <a:solidFill>
                  <a:srgbClr val="000000"/>
                </a:solidFill>
                <a:effectLst/>
                <a:ea typeface="Liberation Serif"/>
                <a:cs typeface="Liberation Serif"/>
              </a:rPr>
              <a:t> </a:t>
            </a:r>
            <a:r>
              <a:rPr lang="en-US" sz="1800" b="1" dirty="0" err="1">
                <a:solidFill>
                  <a:srgbClr val="000000"/>
                </a:solidFill>
                <a:effectLst/>
                <a:ea typeface="Liberation Serif"/>
                <a:cs typeface="Liberation Serif"/>
              </a:rPr>
              <a:t>slagæðasár</a:t>
            </a:r>
            <a:r>
              <a:rPr lang="en-US" sz="1800" b="1"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Hvort</a:t>
            </a:r>
            <a:r>
              <a:rPr lang="en-US" sz="1800" dirty="0">
                <a:solidFill>
                  <a:srgbClr val="000000"/>
                </a:solidFill>
                <a:effectLst/>
                <a:ea typeface="Liberation Serif"/>
                <a:cs typeface="Liberation Serif"/>
              </a:rPr>
              <a:t> er </a:t>
            </a:r>
            <a:r>
              <a:rPr lang="en-US" sz="1800" dirty="0" err="1">
                <a:solidFill>
                  <a:srgbClr val="000000"/>
                </a:solidFill>
                <a:effectLst/>
                <a:ea typeface="Liberation Serif"/>
                <a:cs typeface="Liberation Serif"/>
              </a:rPr>
              <a:t>algengara</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Hverjir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eru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áhættuþættir</a:t>
            </a:r>
            <a:r>
              <a:rPr lang="en-US" sz="1800" dirty="0">
                <a:solidFill>
                  <a:srgbClr val="000000"/>
                </a:solidFill>
                <a:effectLst/>
                <a:ea typeface="Liberation Serif"/>
                <a:cs typeface="Liberation Serif"/>
              </a:rPr>
              <a:t> </a:t>
            </a:r>
            <a:r>
              <a:rPr lang="en-US" sz="1800" b="1" dirty="0" err="1">
                <a:solidFill>
                  <a:srgbClr val="000000"/>
                </a:solidFill>
                <a:effectLst/>
                <a:ea typeface="Liberation Serif"/>
                <a:cs typeface="Liberation Serif"/>
              </a:rPr>
              <a:t>bláæðafótasára</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og</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einkenni</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þeirra</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Hvað</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má</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gefa</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nítrótöflur</a:t>
            </a:r>
            <a:r>
              <a:rPr lang="en-US" sz="1800" dirty="0">
                <a:solidFill>
                  <a:srgbClr val="000000"/>
                </a:solidFill>
                <a:effectLst/>
                <a:ea typeface="Liberation Serif"/>
                <a:cs typeface="Liberation Serif"/>
              </a:rPr>
              <a:t> oft?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err="1">
                <a:solidFill>
                  <a:srgbClr val="000000"/>
                </a:solidFill>
                <a:effectLst/>
                <a:ea typeface="Liberation Serif"/>
                <a:cs typeface="Liberation Serif"/>
              </a:rPr>
              <a:t>Hvað</a:t>
            </a:r>
            <a:r>
              <a:rPr lang="en-US" sz="1800" dirty="0">
                <a:solidFill>
                  <a:srgbClr val="000000"/>
                </a:solidFill>
                <a:effectLst/>
                <a:ea typeface="Liberation Serif"/>
                <a:cs typeface="Liberation Serif"/>
              </a:rPr>
              <a:t> er </a:t>
            </a:r>
            <a:r>
              <a:rPr lang="en-US" sz="1800" b="1" dirty="0">
                <a:solidFill>
                  <a:srgbClr val="000000"/>
                </a:solidFill>
                <a:effectLst/>
                <a:ea typeface="Liberation Serif"/>
                <a:cs typeface="Liberation Serif"/>
              </a:rPr>
              <a:t>MI</a:t>
            </a:r>
            <a:r>
              <a:rPr lang="en-US" sz="1800" dirty="0">
                <a:solidFill>
                  <a:srgbClr val="000000"/>
                </a:solidFill>
                <a:effectLst/>
                <a:ea typeface="Liberation Serif"/>
                <a:cs typeface="Liberation Serif"/>
              </a:rPr>
              <a:t>?</a:t>
            </a:r>
            <a:endParaRPr lang="is-IS" sz="1800" dirty="0">
              <a:solidFill>
                <a:srgbClr val="000000"/>
              </a:solidFill>
              <a:effectLst/>
              <a:ea typeface="Liberation Serif"/>
              <a:cs typeface="Liberation Serif"/>
            </a:endParaRPr>
          </a:p>
          <a:p>
            <a:pPr marL="342900" lvl="0" indent="-342900">
              <a:lnSpc>
                <a:spcPct val="200000"/>
              </a:lnSpc>
              <a:buFont typeface="+mj-lt"/>
              <a:buAutoNum type="arabicPeriod"/>
            </a:pP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Að</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lokum</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af</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hverju</a:t>
            </a:r>
            <a:r>
              <a:rPr lang="en-US" sz="1800" dirty="0">
                <a:solidFill>
                  <a:srgbClr val="000000"/>
                </a:solidFill>
                <a:effectLst/>
                <a:ea typeface="Liberation Serif"/>
                <a:cs typeface="Liberation Serif"/>
              </a:rPr>
              <a:t> er </a:t>
            </a:r>
            <a:r>
              <a:rPr lang="en-US" sz="1800" dirty="0" err="1">
                <a:solidFill>
                  <a:srgbClr val="000000"/>
                </a:solidFill>
                <a:effectLst/>
                <a:ea typeface="Liberation Serif"/>
                <a:cs typeface="Liberation Serif"/>
              </a:rPr>
              <a:t>hár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blóðþrýstingur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hættulegur</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heilsu</a:t>
            </a:r>
            <a:r>
              <a:rPr lang="en-US" sz="1800" dirty="0">
                <a:solidFill>
                  <a:srgbClr val="000000"/>
                </a:solidFill>
                <a:effectLst/>
                <a:ea typeface="Liberation Serif"/>
                <a:cs typeface="Liberation Serif"/>
              </a:rPr>
              <a:t> </a:t>
            </a:r>
            <a:r>
              <a:rPr lang="en-US" sz="1800" dirty="0" err="1">
                <a:solidFill>
                  <a:srgbClr val="000000"/>
                </a:solidFill>
                <a:effectLst/>
                <a:ea typeface="Liberation Serif"/>
                <a:cs typeface="Liberation Serif"/>
              </a:rPr>
              <a:t>fólks</a:t>
            </a:r>
            <a:r>
              <a:rPr lang="en-US" sz="1800" dirty="0">
                <a:solidFill>
                  <a:srgbClr val="000000"/>
                </a:solidFill>
                <a:effectLst/>
                <a:ea typeface="Liberation Serif"/>
                <a:cs typeface="Liberation Serif"/>
              </a:rPr>
              <a:t>?</a:t>
            </a:r>
          </a:p>
          <a:p>
            <a:pPr marL="342900" lvl="0" indent="-342900">
              <a:lnSpc>
                <a:spcPct val="200000"/>
              </a:lnSpc>
              <a:buFont typeface="+mj-lt"/>
              <a:buAutoNum type="arabicPeriod"/>
            </a:pPr>
            <a:r>
              <a:rPr lang="en-US" sz="1800" dirty="0" err="1">
                <a:solidFill>
                  <a:srgbClr val="000000"/>
                </a:solidFill>
                <a:ea typeface="Liberation Serif"/>
                <a:cs typeface="Liberation Serif"/>
              </a:rPr>
              <a:t>Hvað</a:t>
            </a:r>
            <a:r>
              <a:rPr lang="en-US" sz="1800" dirty="0">
                <a:solidFill>
                  <a:srgbClr val="000000"/>
                </a:solidFill>
                <a:ea typeface="Liberation Serif"/>
                <a:cs typeface="Liberation Serif"/>
              </a:rPr>
              <a:t> er </a:t>
            </a:r>
            <a:r>
              <a:rPr lang="en-US" sz="1800" dirty="0" err="1">
                <a:solidFill>
                  <a:srgbClr val="000000"/>
                </a:solidFill>
                <a:ea typeface="Liberation Serif"/>
                <a:cs typeface="Liberation Serif"/>
              </a:rPr>
              <a:t>æðakölkun</a:t>
            </a:r>
            <a:r>
              <a:rPr lang="en-US" sz="1800" dirty="0">
                <a:solidFill>
                  <a:srgbClr val="000000"/>
                </a:solidFill>
                <a:ea typeface="Liberation Serif"/>
                <a:cs typeface="Liberation Serif"/>
              </a:rPr>
              <a:t>?</a:t>
            </a:r>
            <a:endParaRPr lang="is-IS" sz="1800" dirty="0">
              <a:solidFill>
                <a:srgbClr val="000000"/>
              </a:solidFill>
              <a:effectLst/>
              <a:ea typeface="Liberation Serif"/>
              <a:cs typeface="Liberation Serif"/>
            </a:endParaRPr>
          </a:p>
          <a:p>
            <a:endParaRPr lang="is-IS" dirty="0"/>
          </a:p>
        </p:txBody>
      </p:sp>
    </p:spTree>
    <p:extLst>
      <p:ext uri="{BB962C8B-B14F-4D97-AF65-F5344CB8AC3E}">
        <p14:creationId xmlns:p14="http://schemas.microsoft.com/office/powerpoint/2010/main" val="185503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71"/>
          <p:cNvSpPr txBox="1"/>
          <p:nvPr/>
        </p:nvSpPr>
        <p:spPr>
          <a:xfrm>
            <a:off x="772942" y="387381"/>
            <a:ext cx="8208000" cy="745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3600" b="0" strike="noStrike" dirty="0">
                <a:solidFill>
                  <a:srgbClr val="FF6600"/>
                </a:solidFill>
                <a:latin typeface="Arial"/>
                <a:ea typeface="Arial"/>
                <a:cs typeface="Arial"/>
                <a:sym typeface="Arial"/>
              </a:rPr>
              <a:t>Myndbönd um hjartalínurit</a:t>
            </a:r>
            <a:endParaRPr sz="3600" b="0" strike="noStrike" dirty="0">
              <a:solidFill>
                <a:srgbClr val="FF6600"/>
              </a:solidFill>
              <a:latin typeface="Arial"/>
              <a:ea typeface="Arial"/>
              <a:cs typeface="Arial"/>
              <a:sym typeface="Arial"/>
            </a:endParaRPr>
          </a:p>
        </p:txBody>
      </p:sp>
      <p:sp>
        <p:nvSpPr>
          <p:cNvPr id="308" name="Google Shape;308;p71"/>
          <p:cNvSpPr txBox="1"/>
          <p:nvPr/>
        </p:nvSpPr>
        <p:spPr>
          <a:xfrm>
            <a:off x="576000" y="1512000"/>
            <a:ext cx="9071640" cy="506556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FF6600"/>
              </a:buClr>
              <a:buSzPts val="1440"/>
              <a:buFont typeface="Noto Sans Symbols"/>
              <a:buChar char="●"/>
            </a:pPr>
            <a:r>
              <a:rPr lang="is-IS" sz="3200" b="0" u="sng" strike="noStrike">
                <a:solidFill>
                  <a:schemeClr val="hlink"/>
                </a:solidFill>
                <a:latin typeface="Arial"/>
                <a:ea typeface="Arial"/>
                <a:cs typeface="Arial"/>
                <a:sym typeface="Arial"/>
                <a:hlinkClick r:id="rId3"/>
              </a:rPr>
              <a:t>https://www.youtube.com/watch?v=1Q8YSpMcO-8</a:t>
            </a:r>
            <a:endParaRPr sz="3200" b="0" strike="noStrike">
              <a:latin typeface="Arial"/>
              <a:ea typeface="Arial"/>
              <a:cs typeface="Arial"/>
              <a:sym typeface="Arial"/>
            </a:endParaRPr>
          </a:p>
          <a:p>
            <a:pPr marL="432000" marR="0" lvl="0" indent="-324000" algn="l" rtl="0">
              <a:spcBef>
                <a:spcPts val="1414"/>
              </a:spcBef>
              <a:spcAft>
                <a:spcPts val="0"/>
              </a:spcAft>
              <a:buClr>
                <a:srgbClr val="FF6600"/>
              </a:buClr>
              <a:buSzPts val="1440"/>
              <a:buFont typeface="Noto Sans Symbols"/>
              <a:buChar char="●"/>
            </a:pPr>
            <a:r>
              <a:rPr lang="is-IS" sz="3200" b="0" u="sng" strike="noStrike">
                <a:solidFill>
                  <a:schemeClr val="hlink"/>
                </a:solidFill>
                <a:latin typeface="Arial"/>
                <a:ea typeface="Arial"/>
                <a:cs typeface="Arial"/>
                <a:sym typeface="Arial"/>
                <a:hlinkClick r:id="rId4"/>
              </a:rPr>
              <a:t>https://www.youtube.com/watch?v=FThXJUFWUrw</a:t>
            </a:r>
            <a:endParaRPr sz="3200" b="0" strike="noStrike">
              <a:latin typeface="Arial"/>
              <a:ea typeface="Arial"/>
              <a:cs typeface="Arial"/>
              <a:sym typeface="Arial"/>
            </a:endParaRPr>
          </a:p>
          <a:p>
            <a:pPr marL="432000" marR="0" lvl="0" indent="-232559" algn="l" rtl="0">
              <a:spcBef>
                <a:spcPts val="1414"/>
              </a:spcBef>
              <a:spcAft>
                <a:spcPts val="0"/>
              </a:spcAft>
              <a:buClr>
                <a:srgbClr val="FF6600"/>
              </a:buClr>
              <a:buSzPts val="1440"/>
              <a:buFont typeface="Noto Sans Symbols"/>
              <a:buNone/>
            </a:pPr>
            <a:endParaRPr sz="3200" b="0"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1678-B1E2-1AF8-BEA2-D14458CEBB5D}"/>
              </a:ext>
            </a:extLst>
          </p:cNvPr>
          <p:cNvSpPr>
            <a:spLocks noGrp="1"/>
          </p:cNvSpPr>
          <p:nvPr>
            <p:ph type="title"/>
          </p:nvPr>
        </p:nvSpPr>
        <p:spPr/>
        <p:txBody>
          <a:bodyPr wrap="square" anchor="ctr">
            <a:normAutofit/>
          </a:bodyPr>
          <a:lstStyle/>
          <a:p>
            <a:r>
              <a:rPr lang="is-IS" dirty="0"/>
              <a:t>Verndun heilbrigðs hjarta - Líferni</a:t>
            </a:r>
            <a:endParaRPr lang="en-US" dirty="0"/>
          </a:p>
        </p:txBody>
      </p:sp>
      <p:sp>
        <p:nvSpPr>
          <p:cNvPr id="9" name="Text Placeholder 2">
            <a:extLst>
              <a:ext uri="{FF2B5EF4-FFF2-40B4-BE49-F238E27FC236}">
                <a16:creationId xmlns:a16="http://schemas.microsoft.com/office/drawing/2014/main" id="{991AAECC-80FB-1D61-96C3-5A520D5502FC}"/>
              </a:ext>
            </a:extLst>
          </p:cNvPr>
          <p:cNvSpPr>
            <a:spLocks noGrp="1"/>
          </p:cNvSpPr>
          <p:nvPr>
            <p:ph idx="1"/>
          </p:nvPr>
        </p:nvSpPr>
        <p:spPr/>
        <p:txBody>
          <a:bodyPr>
            <a:normAutofit fontScale="92500" lnSpcReduction="10000"/>
          </a:bodyPr>
          <a:lstStyle/>
          <a:p>
            <a:pPr marL="514350" indent="-285750">
              <a:buFont typeface="Arial" panose="020B0604020202020204" pitchFamily="34" charset="0"/>
              <a:buChar char="•"/>
            </a:pPr>
            <a:r>
              <a:rPr lang="is-IS" dirty="0"/>
              <a:t>Verndum hjartað með því að hreyfa okkur</a:t>
            </a:r>
          </a:p>
          <a:p>
            <a:pPr marL="971550" lvl="1" indent="-285750">
              <a:buFont typeface="Arial" panose="020B0604020202020204" pitchFamily="34" charset="0"/>
              <a:buChar char="•"/>
            </a:pPr>
            <a:r>
              <a:rPr lang="is-IS" dirty="0"/>
              <a:t>Fullorðnir 30 mín á dag</a:t>
            </a:r>
          </a:p>
          <a:p>
            <a:pPr marL="971550" lvl="1" indent="-285750">
              <a:buFont typeface="Arial" panose="020B0604020202020204" pitchFamily="34" charset="0"/>
              <a:buChar char="•"/>
            </a:pPr>
            <a:r>
              <a:rPr lang="is-IS" dirty="0"/>
              <a:t>Börn klukkutími á dag</a:t>
            </a:r>
          </a:p>
          <a:p>
            <a:pPr marL="971550" lvl="1"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err="1"/>
              <a:t>Erfiðari</a:t>
            </a:r>
            <a:r>
              <a:rPr lang="en-US" dirty="0"/>
              <a:t> </a:t>
            </a:r>
            <a:r>
              <a:rPr lang="en-US" dirty="0" err="1"/>
              <a:t>líkamshreyfing</a:t>
            </a:r>
            <a:r>
              <a:rPr lang="en-US" dirty="0"/>
              <a:t> 2x í </a:t>
            </a:r>
            <a:r>
              <a:rPr lang="en-US" dirty="0" err="1"/>
              <a:t>viku</a:t>
            </a:r>
            <a:r>
              <a:rPr lang="en-US" dirty="0"/>
              <a:t> </a:t>
            </a:r>
          </a:p>
          <a:p>
            <a:pPr marL="971550" lvl="1" indent="-285750">
              <a:buFont typeface="Arial" panose="020B0604020202020204" pitchFamily="34" charset="0"/>
              <a:buChar char="•"/>
            </a:pPr>
            <a:r>
              <a:rPr lang="en-US" dirty="0" err="1"/>
              <a:t>Hraðari</a:t>
            </a:r>
            <a:r>
              <a:rPr lang="en-US" dirty="0"/>
              <a:t> </a:t>
            </a:r>
            <a:r>
              <a:rPr lang="en-US" dirty="0" err="1"/>
              <a:t>púls</a:t>
            </a:r>
            <a:r>
              <a:rPr lang="en-US" dirty="0"/>
              <a:t> </a:t>
            </a:r>
            <a:r>
              <a:rPr lang="en-US" dirty="0" err="1"/>
              <a:t>og</a:t>
            </a:r>
            <a:r>
              <a:rPr lang="en-US" dirty="0"/>
              <a:t> </a:t>
            </a:r>
            <a:r>
              <a:rPr lang="en-US" dirty="0" err="1"/>
              <a:t>öndun</a:t>
            </a:r>
            <a:endParaRPr lang="en-US" dirty="0"/>
          </a:p>
          <a:p>
            <a:pPr marL="685800" lvl="1" indent="0"/>
            <a:endParaRPr lang="en-US" dirty="0"/>
          </a:p>
          <a:p>
            <a:pPr marL="514350" indent="-285750">
              <a:buFont typeface="Arial" panose="020B0604020202020204" pitchFamily="34" charset="0"/>
              <a:buChar char="•"/>
            </a:pPr>
            <a:r>
              <a:rPr lang="en-US" dirty="0"/>
              <a:t>Er </a:t>
            </a:r>
            <a:r>
              <a:rPr lang="en-US" dirty="0" err="1"/>
              <a:t>öldruðum</a:t>
            </a:r>
            <a:r>
              <a:rPr lang="en-US" dirty="0"/>
              <a:t> </a:t>
            </a:r>
            <a:r>
              <a:rPr lang="en-US" dirty="0" err="1"/>
              <a:t>mikils</a:t>
            </a:r>
            <a:r>
              <a:rPr lang="en-US" dirty="0"/>
              <a:t> </a:t>
            </a:r>
            <a:r>
              <a:rPr lang="en-US" dirty="0" err="1"/>
              <a:t>virði</a:t>
            </a:r>
            <a:r>
              <a:rPr lang="en-US" dirty="0"/>
              <a:t> </a:t>
            </a:r>
            <a:r>
              <a:rPr lang="en-US" dirty="0" err="1"/>
              <a:t>að</a:t>
            </a:r>
            <a:r>
              <a:rPr lang="en-US" dirty="0"/>
              <a:t> vera á </a:t>
            </a:r>
            <a:r>
              <a:rPr lang="en-US" dirty="0" err="1"/>
              <a:t>fótum</a:t>
            </a:r>
            <a:r>
              <a:rPr lang="en-US" dirty="0"/>
              <a:t> </a:t>
            </a:r>
            <a:r>
              <a:rPr lang="en-US" dirty="0" err="1"/>
              <a:t>og</a:t>
            </a:r>
            <a:r>
              <a:rPr lang="en-US" dirty="0"/>
              <a:t> </a:t>
            </a:r>
            <a:r>
              <a:rPr lang="en-US" dirty="0" err="1"/>
              <a:t>virk</a:t>
            </a:r>
            <a:r>
              <a:rPr lang="en-US" dirty="0"/>
              <a:t> </a:t>
            </a:r>
            <a:r>
              <a:rPr lang="en-US" dirty="0" err="1"/>
              <a:t>heima</a:t>
            </a:r>
            <a:r>
              <a:rPr lang="en-US" dirty="0"/>
              <a:t> </a:t>
            </a:r>
            <a:r>
              <a:rPr lang="en-US" dirty="0" err="1"/>
              <a:t>hjá</a:t>
            </a:r>
            <a:r>
              <a:rPr lang="en-US" dirty="0"/>
              <a:t> </a:t>
            </a:r>
            <a:r>
              <a:rPr lang="en-US" dirty="0" err="1"/>
              <a:t>sér</a:t>
            </a: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err="1"/>
              <a:t>Ákvarðanir</a:t>
            </a:r>
            <a:r>
              <a:rPr lang="en-US" dirty="0"/>
              <a:t> um </a:t>
            </a:r>
            <a:r>
              <a:rPr lang="en-US" dirty="0" err="1"/>
              <a:t>lifnaðarhætti</a:t>
            </a:r>
            <a:r>
              <a:rPr lang="en-US" dirty="0"/>
              <a:t> </a:t>
            </a:r>
            <a:r>
              <a:rPr lang="en-US" dirty="0" err="1"/>
              <a:t>okkar</a:t>
            </a:r>
            <a:r>
              <a:rPr lang="en-US" dirty="0"/>
              <a:t> </a:t>
            </a:r>
            <a:r>
              <a:rPr lang="en-US" dirty="0" err="1"/>
              <a:t>skipta</a:t>
            </a:r>
            <a:r>
              <a:rPr lang="en-US" dirty="0"/>
              <a:t> </a:t>
            </a:r>
            <a:r>
              <a:rPr lang="en-US" dirty="0" err="1"/>
              <a:t>máli</a:t>
            </a:r>
            <a:r>
              <a:rPr lang="en-US" dirty="0"/>
              <a:t> </a:t>
            </a:r>
            <a:r>
              <a:rPr lang="en-US" dirty="0" err="1"/>
              <a:t>ef</a:t>
            </a:r>
            <a:r>
              <a:rPr lang="en-US" dirty="0"/>
              <a:t> </a:t>
            </a:r>
            <a:r>
              <a:rPr lang="en-US" dirty="0" err="1"/>
              <a:t>við</a:t>
            </a:r>
            <a:r>
              <a:rPr lang="en-US" dirty="0"/>
              <a:t> </a:t>
            </a:r>
            <a:r>
              <a:rPr lang="en-US" dirty="0" err="1"/>
              <a:t>viljum</a:t>
            </a:r>
            <a:r>
              <a:rPr lang="en-US" dirty="0"/>
              <a:t> </a:t>
            </a:r>
            <a:r>
              <a:rPr lang="en-US" dirty="0" err="1"/>
              <a:t>vernda</a:t>
            </a:r>
            <a:r>
              <a:rPr lang="en-US" dirty="0"/>
              <a:t> </a:t>
            </a:r>
            <a:r>
              <a:rPr lang="en-US" dirty="0" err="1"/>
              <a:t>hjarta</a:t>
            </a:r>
            <a:r>
              <a:rPr lang="en-US" dirty="0"/>
              <a:t>- </a:t>
            </a:r>
            <a:r>
              <a:rPr lang="en-US" dirty="0" err="1"/>
              <a:t>og</a:t>
            </a:r>
            <a:r>
              <a:rPr lang="en-US" dirty="0"/>
              <a:t> </a:t>
            </a:r>
            <a:r>
              <a:rPr lang="en-US" dirty="0" err="1"/>
              <a:t>blóðrásarkerfi</a:t>
            </a:r>
            <a:r>
              <a:rPr lang="en-US" dirty="0"/>
              <a:t>. </a:t>
            </a:r>
          </a:p>
          <a:p>
            <a:pPr marL="971550" lvl="1" indent="-285750">
              <a:buFont typeface="Arial" panose="020B0604020202020204" pitchFamily="34" charset="0"/>
              <a:buChar char="•"/>
            </a:pPr>
            <a:r>
              <a:rPr lang="en-US" dirty="0" err="1"/>
              <a:t>Forðast</a:t>
            </a:r>
            <a:r>
              <a:rPr lang="en-US" dirty="0"/>
              <a:t> </a:t>
            </a:r>
            <a:r>
              <a:rPr lang="en-US" dirty="0" err="1"/>
              <a:t>reykingar</a:t>
            </a:r>
            <a:r>
              <a:rPr lang="en-US" dirty="0"/>
              <a:t>, </a:t>
            </a:r>
            <a:r>
              <a:rPr lang="en-US" dirty="0" err="1"/>
              <a:t>hættulega</a:t>
            </a:r>
            <a:r>
              <a:rPr lang="en-US" dirty="0"/>
              <a:t> </a:t>
            </a:r>
            <a:r>
              <a:rPr lang="en-US" dirty="0" err="1"/>
              <a:t>fitu</a:t>
            </a:r>
            <a:r>
              <a:rPr lang="en-US" dirty="0"/>
              <a:t> í mat, </a:t>
            </a:r>
            <a:r>
              <a:rPr lang="en-US" dirty="0" err="1"/>
              <a:t>stunda</a:t>
            </a:r>
            <a:r>
              <a:rPr lang="en-US" dirty="0"/>
              <a:t> </a:t>
            </a:r>
            <a:r>
              <a:rPr lang="en-US" dirty="0" err="1"/>
              <a:t>líkamsþjálfun</a:t>
            </a:r>
            <a:r>
              <a:rPr lang="en-US" dirty="0"/>
              <a:t> </a:t>
            </a:r>
            <a:r>
              <a:rPr lang="en-US" dirty="0" err="1"/>
              <a:t>til</a:t>
            </a:r>
            <a:r>
              <a:rPr lang="en-US" dirty="0"/>
              <a:t> </a:t>
            </a:r>
            <a:r>
              <a:rPr lang="en-US" dirty="0" err="1"/>
              <a:t>að</a:t>
            </a:r>
            <a:r>
              <a:rPr lang="en-US" dirty="0"/>
              <a:t> </a:t>
            </a:r>
            <a:r>
              <a:rPr lang="en-US" dirty="0" err="1"/>
              <a:t>koma</a:t>
            </a:r>
            <a:r>
              <a:rPr lang="en-US" dirty="0"/>
              <a:t> í veg </a:t>
            </a:r>
            <a:r>
              <a:rPr lang="en-US" dirty="0" err="1"/>
              <a:t>fyrir</a:t>
            </a:r>
            <a:r>
              <a:rPr lang="en-US" dirty="0"/>
              <a:t> </a:t>
            </a:r>
            <a:r>
              <a:rPr lang="en-US" dirty="0" err="1"/>
              <a:t>æðakölkun</a:t>
            </a:r>
            <a:r>
              <a:rPr lang="en-US" dirty="0"/>
              <a:t>. </a:t>
            </a:r>
          </a:p>
        </p:txBody>
      </p:sp>
    </p:spTree>
    <p:extLst>
      <p:ext uri="{BB962C8B-B14F-4D97-AF65-F5344CB8AC3E}">
        <p14:creationId xmlns:p14="http://schemas.microsoft.com/office/powerpoint/2010/main" val="239003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3"/>
          <p:cNvSpPr/>
          <p:nvPr/>
        </p:nvSpPr>
        <p:spPr>
          <a:xfrm>
            <a:off x="504000" y="301320"/>
            <a:ext cx="9071280" cy="126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s-IS" sz="4400" b="0" strike="noStrike">
                <a:solidFill>
                  <a:srgbClr val="000000"/>
                </a:solidFill>
                <a:latin typeface="Arial"/>
                <a:ea typeface="Arial"/>
                <a:cs typeface="Arial"/>
                <a:sym typeface="Arial"/>
              </a:rPr>
              <a:t>Sjúkdómar í hjarta og æðakerfi</a:t>
            </a:r>
            <a:endParaRPr sz="4400" b="0" strike="noStrike">
              <a:latin typeface="Arial"/>
              <a:ea typeface="Arial"/>
              <a:cs typeface="Arial"/>
              <a:sym typeface="Arial"/>
            </a:endParaRPr>
          </a:p>
        </p:txBody>
      </p:sp>
      <p:sp>
        <p:nvSpPr>
          <p:cNvPr id="321" name="Google Shape;321;p73"/>
          <p:cNvSpPr/>
          <p:nvPr/>
        </p:nvSpPr>
        <p:spPr>
          <a:xfrm>
            <a:off x="504000" y="1769040"/>
            <a:ext cx="9071280" cy="4384080"/>
          </a:xfrm>
          <a:prstGeom prst="rect">
            <a:avLst/>
          </a:prstGeom>
          <a:noFill/>
          <a:ln>
            <a:noFill/>
          </a:ln>
        </p:spPr>
        <p:txBody>
          <a:bodyPr spcFirstLastPara="1" wrap="square" lIns="0" tIns="0" rIns="0" bIns="0" anchor="t" anchorCtr="0">
            <a:noAutofit/>
          </a:bodyPr>
          <a:lstStyle/>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Þeir helstu eru:</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æðakölkun</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hár blóðþrýstingur</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hjartaöng (angina pectoris)</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blóðsegi í hjarta (thrombosis)</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hjartsláttartruflanir (arrythmiur)</a:t>
            </a:r>
            <a:endParaRPr sz="3200" b="0" strike="noStrike" dirty="0">
              <a:latin typeface="Arial"/>
              <a:ea typeface="Arial"/>
              <a:cs typeface="Arial"/>
              <a:sym typeface="Arial"/>
            </a:endParaRPr>
          </a:p>
          <a:p>
            <a:pPr marL="432000" marR="0" lvl="0" indent="-330120" algn="l" rtl="0">
              <a:lnSpc>
                <a:spcPct val="100000"/>
              </a:lnSpc>
              <a:spcBef>
                <a:spcPts val="0"/>
              </a:spcBef>
              <a:spcAft>
                <a:spcPts val="0"/>
              </a:spcAft>
              <a:buClr>
                <a:srgbClr val="000000"/>
              </a:buClr>
              <a:buSzPts val="1440"/>
              <a:buFont typeface="Noto Sans Symbols"/>
              <a:buChar char="●"/>
            </a:pPr>
            <a:r>
              <a:rPr lang="is-IS" sz="3200" b="0" strike="noStrike" dirty="0">
                <a:solidFill>
                  <a:srgbClr val="000000"/>
                </a:solidFill>
                <a:latin typeface="Arial"/>
                <a:ea typeface="Arial"/>
                <a:cs typeface="Arial"/>
                <a:sym typeface="Arial"/>
              </a:rPr>
              <a:t>- hjartabilun (heart failure, bæði chronisk og bráð)</a:t>
            </a:r>
            <a:endParaRPr sz="3200" b="0" strike="noStrik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72"/>
          <p:cNvSpPr txBox="1"/>
          <p:nvPr/>
        </p:nvSpPr>
        <p:spPr>
          <a:xfrm>
            <a:off x="447480" y="63000"/>
            <a:ext cx="8562960" cy="1443600"/>
          </a:xfrm>
          <a:prstGeom prst="rect">
            <a:avLst/>
          </a:prstGeom>
          <a:noFill/>
          <a:ln>
            <a:noFill/>
          </a:ln>
        </p:spPr>
        <p:txBody>
          <a:bodyPr spcFirstLastPara="1" wrap="square" lIns="90000" tIns="46800" rIns="90000" bIns="46800" anchor="b" anchorCtr="0">
            <a:noAutofit/>
          </a:bodyPr>
          <a:lstStyle/>
          <a:p>
            <a:pPr marL="0" marR="0" lvl="0" indent="0" algn="ctr" rtl="0">
              <a:spcBef>
                <a:spcPts val="0"/>
              </a:spcBef>
              <a:spcAft>
                <a:spcPts val="0"/>
              </a:spcAft>
              <a:buNone/>
            </a:pPr>
            <a:r>
              <a:rPr lang="is-IS" sz="4400" b="0" strike="noStrike">
                <a:latin typeface="Arial"/>
                <a:ea typeface="Arial"/>
                <a:cs typeface="Arial"/>
                <a:sym typeface="Arial"/>
              </a:rPr>
              <a:t>Blóðþurrð í hjarta</a:t>
            </a:r>
            <a:endParaRPr sz="4400" b="0" strike="noStrike">
              <a:latin typeface="Arial"/>
              <a:ea typeface="Arial"/>
              <a:cs typeface="Arial"/>
              <a:sym typeface="Arial"/>
            </a:endParaRPr>
          </a:p>
        </p:txBody>
      </p:sp>
      <p:sp>
        <p:nvSpPr>
          <p:cNvPr id="315" name="Google Shape;315;p72"/>
          <p:cNvSpPr txBox="1"/>
          <p:nvPr/>
        </p:nvSpPr>
        <p:spPr>
          <a:xfrm>
            <a:off x="504000" y="2078640"/>
            <a:ext cx="9010800" cy="4593600"/>
          </a:xfrm>
          <a:prstGeom prst="rect">
            <a:avLst/>
          </a:prstGeom>
          <a:noFill/>
          <a:ln>
            <a:noFill/>
          </a:ln>
        </p:spPr>
        <p:txBody>
          <a:bodyPr spcFirstLastPara="1" wrap="square" lIns="90000" tIns="46800" rIns="90000" bIns="46800" anchor="t" anchorCtr="0">
            <a:normAutofit/>
          </a:bodyPr>
          <a:lstStyle/>
          <a:p>
            <a:pPr marL="342720" marR="0" lvl="0" indent="-339840" algn="l" rtl="0">
              <a:spcBef>
                <a:spcPts val="0"/>
              </a:spcBef>
              <a:spcAft>
                <a:spcPts val="0"/>
              </a:spcAft>
              <a:buNone/>
            </a:pPr>
            <a:r>
              <a:rPr lang="is-IS" sz="3200" b="0" strike="noStrike" dirty="0">
                <a:latin typeface="Arial"/>
                <a:ea typeface="Arial"/>
                <a:cs typeface="Arial"/>
                <a:sym typeface="Arial"/>
              </a:rPr>
              <a:t>Er vegna þess að of lítið súrefni berst til ákveðna hluta hjartavöðvans.</a:t>
            </a:r>
            <a:endParaRPr sz="3200" b="0" strike="noStrike" dirty="0">
              <a:latin typeface="Arial"/>
              <a:ea typeface="Arial"/>
              <a:cs typeface="Arial"/>
              <a:sym typeface="Arial"/>
            </a:endParaRPr>
          </a:p>
          <a:p>
            <a:pPr marL="342720" marR="0" lvl="0" indent="-339840" algn="l" rtl="0">
              <a:spcBef>
                <a:spcPts val="799"/>
              </a:spcBef>
              <a:spcAft>
                <a:spcPts val="0"/>
              </a:spcAft>
              <a:buNone/>
            </a:pPr>
            <a:r>
              <a:rPr lang="is-IS" sz="3200" b="0" strike="noStrike" dirty="0">
                <a:latin typeface="Arial"/>
                <a:ea typeface="Arial"/>
                <a:cs typeface="Arial"/>
                <a:sym typeface="Arial"/>
              </a:rPr>
              <a:t>Ástæða súrefnisskortsins er æðakölkun í kransæðum sem sjá hjartavöðvanum fyrir blóði</a:t>
            </a:r>
            <a:endParaRPr sz="3200" b="0" strike="noStrike" dirty="0">
              <a:latin typeface="Arial"/>
              <a:ea typeface="Arial"/>
              <a:cs typeface="Arial"/>
              <a:sym typeface="Arial"/>
            </a:endParaRPr>
          </a:p>
          <a:p>
            <a:pPr marL="342720" marR="0" lvl="0" indent="-339840" algn="l" rtl="0">
              <a:spcBef>
                <a:spcPts val="799"/>
              </a:spcBef>
              <a:spcAft>
                <a:spcPts val="0"/>
              </a:spcAft>
              <a:buNone/>
            </a:pPr>
            <a:r>
              <a:rPr lang="is-IS" sz="3200" b="0" strike="noStrike" dirty="0">
                <a:latin typeface="Arial"/>
                <a:ea typeface="Arial"/>
                <a:cs typeface="Arial"/>
                <a:sym typeface="Arial"/>
              </a:rPr>
              <a:t>Hér duga oft nitroglyserin töflur/spray</a:t>
            </a:r>
            <a:endParaRPr sz="3200" b="0" strike="noStrike" dirty="0">
              <a:latin typeface="Arial"/>
              <a:ea typeface="Arial"/>
              <a:cs typeface="Arial"/>
              <a:sym typeface="Arial"/>
            </a:endParaRPr>
          </a:p>
          <a:p>
            <a:pPr marL="342720" marR="0" lvl="0" indent="-339840" algn="l" rtl="0">
              <a:spcBef>
                <a:spcPts val="799"/>
              </a:spcBef>
              <a:spcAft>
                <a:spcPts val="0"/>
              </a:spcAft>
              <a:buNone/>
            </a:pPr>
            <a:endParaRPr sz="3200" b="0" strike="noStrike"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3840</Words>
  <Application>Microsoft Office PowerPoint</Application>
  <PresentationFormat>Custom</PresentationFormat>
  <Paragraphs>452</Paragraphs>
  <Slides>54</Slides>
  <Notes>52</Notes>
  <HiddenSlides>8</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54</vt:i4>
      </vt:variant>
    </vt:vector>
  </HeadingPairs>
  <TitlesOfParts>
    <vt:vector size="64" baseType="lpstr">
      <vt:lpstr>Arial</vt:lpstr>
      <vt:lpstr>Calibri</vt:lpstr>
      <vt:lpstr>Calibri Light</vt:lpstr>
      <vt:lpstr>Liberation Serif</vt:lpstr>
      <vt:lpstr>Noto Sans Symbols</vt:lpstr>
      <vt:lpstr>Times New Roman</vt:lpstr>
      <vt:lpstr>Retrospect</vt:lpstr>
      <vt:lpstr>1_Retrospect</vt:lpstr>
      <vt:lpstr>2_Retrospect</vt:lpstr>
      <vt:lpstr>3_Retrospect</vt:lpstr>
      <vt:lpstr>PowerPoint Presentation</vt:lpstr>
      <vt:lpstr>PowerPoint Presentation</vt:lpstr>
      <vt:lpstr>PowerPoint Presentation</vt:lpstr>
      <vt:lpstr>PowerPoint Presentation</vt:lpstr>
      <vt:lpstr>PowerPoint Presentation</vt:lpstr>
      <vt:lpstr>PowerPoint Presentation</vt:lpstr>
      <vt:lpstr>Verndun heilbrigðs hjarta - Líferni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Aðgerðir gegn fótasárum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Verkir í fótleggjum og fótum</vt:lpstr>
      <vt:lpstr>Þreyta og blóðleysi</vt:lpstr>
      <vt:lpstr>PowerPoint Presentation</vt:lpstr>
      <vt:lpstr>Spurningar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Inga Björg Ólafsdóttir - VMA</cp:lastModifiedBy>
  <cp:revision>3</cp:revision>
  <dcterms:modified xsi:type="dcterms:W3CDTF">2024-10-01T14:07:13Z</dcterms:modified>
</cp:coreProperties>
</file>