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7" r:id="rId1"/>
  </p:sldMasterIdLst>
  <p:notesMasterIdLst>
    <p:notesMasterId r:id="rId24"/>
  </p:notesMasterIdLst>
  <p:sldIdLst>
    <p:sldId id="256" r:id="rId2"/>
    <p:sldId id="275" r:id="rId3"/>
    <p:sldId id="257" r:id="rId4"/>
    <p:sldId id="258" r:id="rId5"/>
    <p:sldId id="259" r:id="rId6"/>
    <p:sldId id="260" r:id="rId7"/>
    <p:sldId id="261" r:id="rId8"/>
    <p:sldId id="272" r:id="rId9"/>
    <p:sldId id="273" r:id="rId10"/>
    <p:sldId id="263" r:id="rId11"/>
    <p:sldId id="262" r:id="rId12"/>
    <p:sldId id="264" r:id="rId13"/>
    <p:sldId id="266" r:id="rId14"/>
    <p:sldId id="265" r:id="rId15"/>
    <p:sldId id="267" r:id="rId16"/>
    <p:sldId id="268" r:id="rId17"/>
    <p:sldId id="276" r:id="rId18"/>
    <p:sldId id="269" r:id="rId19"/>
    <p:sldId id="270" r:id="rId20"/>
    <p:sldId id="271" r:id="rId21"/>
    <p:sldId id="277" r:id="rId22"/>
    <p:sldId id="278" r:id="rId23"/>
  </p:sldIdLst>
  <p:sldSz cx="10080625" cy="7559675"/>
  <p:notesSz cx="7559675" cy="1069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884" autoAdjust="0"/>
  </p:normalViewPr>
  <p:slideViewPr>
    <p:cSldViewPr snapToGrid="0">
      <p:cViewPr varScale="1">
        <p:scale>
          <a:sx n="45" d="100"/>
          <a:sy n="45" d="100"/>
        </p:scale>
        <p:origin x="1768"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ga Björg Ólafsdóttir - VMA" userId="8071ef4d-f7d3-4430-8a67-edf509eb70d3" providerId="ADAL" clId="{7C9A5E51-9DE2-4302-A89C-4F0FE65CE5F5}"/>
    <pc:docChg chg="delSld">
      <pc:chgData name="Inga Björg Ólafsdóttir - VMA" userId="8071ef4d-f7d3-4430-8a67-edf509eb70d3" providerId="ADAL" clId="{7C9A5E51-9DE2-4302-A89C-4F0FE65CE5F5}" dt="2024-10-02T20:32:26.167" v="0" actId="47"/>
      <pc:docMkLst>
        <pc:docMk/>
      </pc:docMkLst>
      <pc:sldChg chg="del">
        <pc:chgData name="Inga Björg Ólafsdóttir - VMA" userId="8071ef4d-f7d3-4430-8a67-edf509eb70d3" providerId="ADAL" clId="{7C9A5E51-9DE2-4302-A89C-4F0FE65CE5F5}" dt="2024-10-02T20:32:26.167" v="0" actId="47"/>
        <pc:sldMkLst>
          <pc:docMk/>
          <pc:sldMk cId="368503979" sldId="280"/>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92FF65-E94F-4AFF-9335-0F5DF2E2237A}"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49AA438C-B06A-435C-9310-684582904DE2}">
      <dgm:prSet/>
      <dgm:spPr/>
      <dgm:t>
        <a:bodyPr/>
        <a:lstStyle/>
        <a:p>
          <a:r>
            <a:rPr lang="is-IS" b="0" i="0"/>
            <a:t>Kafli 7. </a:t>
          </a:r>
          <a:endParaRPr lang="en-US"/>
        </a:p>
      </dgm:t>
    </dgm:pt>
    <dgm:pt modelId="{C9E77403-28BC-45B6-AAA4-DA199C74BF8A}" type="parTrans" cxnId="{5B11D5DA-6FBC-4FD6-BB1C-6457BBD98EE8}">
      <dgm:prSet/>
      <dgm:spPr/>
      <dgm:t>
        <a:bodyPr/>
        <a:lstStyle/>
        <a:p>
          <a:endParaRPr lang="en-US"/>
        </a:p>
      </dgm:t>
    </dgm:pt>
    <dgm:pt modelId="{2B18F2D9-150D-479D-9D4E-916EBBF0E5F4}" type="sibTrans" cxnId="{5B11D5DA-6FBC-4FD6-BB1C-6457BBD98EE8}">
      <dgm:prSet/>
      <dgm:spPr/>
      <dgm:t>
        <a:bodyPr/>
        <a:lstStyle/>
        <a:p>
          <a:endParaRPr lang="en-US"/>
        </a:p>
      </dgm:t>
    </dgm:pt>
    <dgm:pt modelId="{86C49348-BA7D-425E-B300-BD62FBAD32B3}">
      <dgm:prSet/>
      <dgm:spPr/>
      <dgm:t>
        <a:bodyPr/>
        <a:lstStyle/>
        <a:p>
          <a:r>
            <a:rPr lang="is-IS" b="0" i="0"/>
            <a:t>Öndun</a:t>
          </a:r>
          <a:endParaRPr lang="en-US"/>
        </a:p>
      </dgm:t>
    </dgm:pt>
    <dgm:pt modelId="{3319C93E-577C-4F58-B0B3-351972722DD8}" type="parTrans" cxnId="{BA559D04-8886-40F3-9A79-72EA5925E39F}">
      <dgm:prSet/>
      <dgm:spPr/>
      <dgm:t>
        <a:bodyPr/>
        <a:lstStyle/>
        <a:p>
          <a:endParaRPr lang="en-US"/>
        </a:p>
      </dgm:t>
    </dgm:pt>
    <dgm:pt modelId="{F4980269-9889-444D-91A5-0A40151C8753}" type="sibTrans" cxnId="{BA559D04-8886-40F3-9A79-72EA5925E39F}">
      <dgm:prSet/>
      <dgm:spPr/>
      <dgm:t>
        <a:bodyPr/>
        <a:lstStyle/>
        <a:p>
          <a:endParaRPr lang="en-US"/>
        </a:p>
      </dgm:t>
    </dgm:pt>
    <dgm:pt modelId="{E01082FF-D26B-4F6B-8E06-BAF0D627E961}">
      <dgm:prSet/>
      <dgm:spPr/>
      <dgm:t>
        <a:bodyPr/>
        <a:lstStyle/>
        <a:p>
          <a:r>
            <a:rPr lang="is-IS" b="0" i="0"/>
            <a:t>Hjúkrun </a:t>
          </a:r>
          <a:endParaRPr lang="en-US"/>
        </a:p>
      </dgm:t>
    </dgm:pt>
    <dgm:pt modelId="{7ED0D608-845D-4807-A649-2431A8BFDABC}" type="parTrans" cxnId="{B2C26F51-2B52-4B38-8DD2-AFEC7173E907}">
      <dgm:prSet/>
      <dgm:spPr/>
      <dgm:t>
        <a:bodyPr/>
        <a:lstStyle/>
        <a:p>
          <a:endParaRPr lang="en-US"/>
        </a:p>
      </dgm:t>
    </dgm:pt>
    <dgm:pt modelId="{2A43F13A-CA30-456A-BE0D-92FF1CB808C9}" type="sibTrans" cxnId="{B2C26F51-2B52-4B38-8DD2-AFEC7173E907}">
      <dgm:prSet/>
      <dgm:spPr/>
      <dgm:t>
        <a:bodyPr/>
        <a:lstStyle/>
        <a:p>
          <a:endParaRPr lang="en-US"/>
        </a:p>
      </dgm:t>
    </dgm:pt>
    <dgm:pt modelId="{1866A3D1-08F6-4AE0-A8AF-C30B0F66B345}" type="pres">
      <dgm:prSet presAssocID="{7D92FF65-E94F-4AFF-9335-0F5DF2E2237A}" presName="vert0" presStyleCnt="0">
        <dgm:presLayoutVars>
          <dgm:dir/>
          <dgm:animOne val="branch"/>
          <dgm:animLvl val="lvl"/>
        </dgm:presLayoutVars>
      </dgm:prSet>
      <dgm:spPr/>
    </dgm:pt>
    <dgm:pt modelId="{4C2A9173-94F8-40A6-AB0E-C4EB52FDCA90}" type="pres">
      <dgm:prSet presAssocID="{49AA438C-B06A-435C-9310-684582904DE2}" presName="thickLine" presStyleLbl="alignNode1" presStyleIdx="0" presStyleCnt="3"/>
      <dgm:spPr/>
    </dgm:pt>
    <dgm:pt modelId="{36040677-EAE6-4CAB-9C49-AE4C774912C4}" type="pres">
      <dgm:prSet presAssocID="{49AA438C-B06A-435C-9310-684582904DE2}" presName="horz1" presStyleCnt="0"/>
      <dgm:spPr/>
    </dgm:pt>
    <dgm:pt modelId="{33459390-11D0-4206-9D33-1355CB4234B6}" type="pres">
      <dgm:prSet presAssocID="{49AA438C-B06A-435C-9310-684582904DE2}" presName="tx1" presStyleLbl="revTx" presStyleIdx="0" presStyleCnt="3"/>
      <dgm:spPr/>
    </dgm:pt>
    <dgm:pt modelId="{888AA7CA-0D5E-4995-ACF9-6BBE3121E152}" type="pres">
      <dgm:prSet presAssocID="{49AA438C-B06A-435C-9310-684582904DE2}" presName="vert1" presStyleCnt="0"/>
      <dgm:spPr/>
    </dgm:pt>
    <dgm:pt modelId="{DF5A2BF4-5CA2-414D-A270-4F8F7E999901}" type="pres">
      <dgm:prSet presAssocID="{86C49348-BA7D-425E-B300-BD62FBAD32B3}" presName="thickLine" presStyleLbl="alignNode1" presStyleIdx="1" presStyleCnt="3"/>
      <dgm:spPr/>
    </dgm:pt>
    <dgm:pt modelId="{80CE843E-6B62-451E-B166-45A4DD7D8064}" type="pres">
      <dgm:prSet presAssocID="{86C49348-BA7D-425E-B300-BD62FBAD32B3}" presName="horz1" presStyleCnt="0"/>
      <dgm:spPr/>
    </dgm:pt>
    <dgm:pt modelId="{79F676DF-5FDF-45E2-8E10-43EA4F4D01B6}" type="pres">
      <dgm:prSet presAssocID="{86C49348-BA7D-425E-B300-BD62FBAD32B3}" presName="tx1" presStyleLbl="revTx" presStyleIdx="1" presStyleCnt="3"/>
      <dgm:spPr/>
    </dgm:pt>
    <dgm:pt modelId="{47B16FE0-4581-49B3-BC1F-A579049CE554}" type="pres">
      <dgm:prSet presAssocID="{86C49348-BA7D-425E-B300-BD62FBAD32B3}" presName="vert1" presStyleCnt="0"/>
      <dgm:spPr/>
    </dgm:pt>
    <dgm:pt modelId="{AD82C8FA-5C00-4054-9B7B-A6F0105396EF}" type="pres">
      <dgm:prSet presAssocID="{E01082FF-D26B-4F6B-8E06-BAF0D627E961}" presName="thickLine" presStyleLbl="alignNode1" presStyleIdx="2" presStyleCnt="3"/>
      <dgm:spPr/>
    </dgm:pt>
    <dgm:pt modelId="{728A446D-3015-4F31-8520-04F07EBD298B}" type="pres">
      <dgm:prSet presAssocID="{E01082FF-D26B-4F6B-8E06-BAF0D627E961}" presName="horz1" presStyleCnt="0"/>
      <dgm:spPr/>
    </dgm:pt>
    <dgm:pt modelId="{6EAE97DB-D5E1-4E62-A622-6FAFE554A1CA}" type="pres">
      <dgm:prSet presAssocID="{E01082FF-D26B-4F6B-8E06-BAF0D627E961}" presName="tx1" presStyleLbl="revTx" presStyleIdx="2" presStyleCnt="3"/>
      <dgm:spPr/>
    </dgm:pt>
    <dgm:pt modelId="{ADADDE2C-EEE3-4EE8-AB9F-C10CB6A978AC}" type="pres">
      <dgm:prSet presAssocID="{E01082FF-D26B-4F6B-8E06-BAF0D627E961}" presName="vert1" presStyleCnt="0"/>
      <dgm:spPr/>
    </dgm:pt>
  </dgm:ptLst>
  <dgm:cxnLst>
    <dgm:cxn modelId="{BA559D04-8886-40F3-9A79-72EA5925E39F}" srcId="{7D92FF65-E94F-4AFF-9335-0F5DF2E2237A}" destId="{86C49348-BA7D-425E-B300-BD62FBAD32B3}" srcOrd="1" destOrd="0" parTransId="{3319C93E-577C-4F58-B0B3-351972722DD8}" sibTransId="{F4980269-9889-444D-91A5-0A40151C8753}"/>
    <dgm:cxn modelId="{80C41250-E146-4473-AA9F-4AE2F694E048}" type="presOf" srcId="{86C49348-BA7D-425E-B300-BD62FBAD32B3}" destId="{79F676DF-5FDF-45E2-8E10-43EA4F4D01B6}" srcOrd="0" destOrd="0" presId="urn:microsoft.com/office/officeart/2008/layout/LinedList"/>
    <dgm:cxn modelId="{B2C26F51-2B52-4B38-8DD2-AFEC7173E907}" srcId="{7D92FF65-E94F-4AFF-9335-0F5DF2E2237A}" destId="{E01082FF-D26B-4F6B-8E06-BAF0D627E961}" srcOrd="2" destOrd="0" parTransId="{7ED0D608-845D-4807-A649-2431A8BFDABC}" sibTransId="{2A43F13A-CA30-456A-BE0D-92FF1CB808C9}"/>
    <dgm:cxn modelId="{3D66DB8E-2A6A-4463-9F33-2A6130F35AAE}" type="presOf" srcId="{7D92FF65-E94F-4AFF-9335-0F5DF2E2237A}" destId="{1866A3D1-08F6-4AE0-A8AF-C30B0F66B345}" srcOrd="0" destOrd="0" presId="urn:microsoft.com/office/officeart/2008/layout/LinedList"/>
    <dgm:cxn modelId="{5B11D5DA-6FBC-4FD6-BB1C-6457BBD98EE8}" srcId="{7D92FF65-E94F-4AFF-9335-0F5DF2E2237A}" destId="{49AA438C-B06A-435C-9310-684582904DE2}" srcOrd="0" destOrd="0" parTransId="{C9E77403-28BC-45B6-AAA4-DA199C74BF8A}" sibTransId="{2B18F2D9-150D-479D-9D4E-916EBBF0E5F4}"/>
    <dgm:cxn modelId="{A678C1E0-4B33-41D4-943D-A4F68B4F649C}" type="presOf" srcId="{49AA438C-B06A-435C-9310-684582904DE2}" destId="{33459390-11D0-4206-9D33-1355CB4234B6}" srcOrd="0" destOrd="0" presId="urn:microsoft.com/office/officeart/2008/layout/LinedList"/>
    <dgm:cxn modelId="{F2D561E6-DA8B-469C-8F5F-964A67E59CBE}" type="presOf" srcId="{E01082FF-D26B-4F6B-8E06-BAF0D627E961}" destId="{6EAE97DB-D5E1-4E62-A622-6FAFE554A1CA}" srcOrd="0" destOrd="0" presId="urn:microsoft.com/office/officeart/2008/layout/LinedList"/>
    <dgm:cxn modelId="{8B82E602-CA88-4349-99C7-3A59A8CD4A70}" type="presParOf" srcId="{1866A3D1-08F6-4AE0-A8AF-C30B0F66B345}" destId="{4C2A9173-94F8-40A6-AB0E-C4EB52FDCA90}" srcOrd="0" destOrd="0" presId="urn:microsoft.com/office/officeart/2008/layout/LinedList"/>
    <dgm:cxn modelId="{E7A2E16C-057D-4882-8C63-74F2A27D8248}" type="presParOf" srcId="{1866A3D1-08F6-4AE0-A8AF-C30B0F66B345}" destId="{36040677-EAE6-4CAB-9C49-AE4C774912C4}" srcOrd="1" destOrd="0" presId="urn:microsoft.com/office/officeart/2008/layout/LinedList"/>
    <dgm:cxn modelId="{0D9C7AA6-3CCC-413B-A593-B3D1CEEA05FA}" type="presParOf" srcId="{36040677-EAE6-4CAB-9C49-AE4C774912C4}" destId="{33459390-11D0-4206-9D33-1355CB4234B6}" srcOrd="0" destOrd="0" presId="urn:microsoft.com/office/officeart/2008/layout/LinedList"/>
    <dgm:cxn modelId="{D38E85D4-53F2-4281-A8C2-CC466F7F25B1}" type="presParOf" srcId="{36040677-EAE6-4CAB-9C49-AE4C774912C4}" destId="{888AA7CA-0D5E-4995-ACF9-6BBE3121E152}" srcOrd="1" destOrd="0" presId="urn:microsoft.com/office/officeart/2008/layout/LinedList"/>
    <dgm:cxn modelId="{44714877-F852-489C-B408-2B8B3A233C5B}" type="presParOf" srcId="{1866A3D1-08F6-4AE0-A8AF-C30B0F66B345}" destId="{DF5A2BF4-5CA2-414D-A270-4F8F7E999901}" srcOrd="2" destOrd="0" presId="urn:microsoft.com/office/officeart/2008/layout/LinedList"/>
    <dgm:cxn modelId="{E9D25A7F-34CB-427B-AC5B-EF3FF11FF335}" type="presParOf" srcId="{1866A3D1-08F6-4AE0-A8AF-C30B0F66B345}" destId="{80CE843E-6B62-451E-B166-45A4DD7D8064}" srcOrd="3" destOrd="0" presId="urn:microsoft.com/office/officeart/2008/layout/LinedList"/>
    <dgm:cxn modelId="{B2EFB903-F25F-40C2-8FEC-E52C087A88B9}" type="presParOf" srcId="{80CE843E-6B62-451E-B166-45A4DD7D8064}" destId="{79F676DF-5FDF-45E2-8E10-43EA4F4D01B6}" srcOrd="0" destOrd="0" presId="urn:microsoft.com/office/officeart/2008/layout/LinedList"/>
    <dgm:cxn modelId="{D312D9C9-23F1-4265-A719-1E6A39FC9C5E}" type="presParOf" srcId="{80CE843E-6B62-451E-B166-45A4DD7D8064}" destId="{47B16FE0-4581-49B3-BC1F-A579049CE554}" srcOrd="1" destOrd="0" presId="urn:microsoft.com/office/officeart/2008/layout/LinedList"/>
    <dgm:cxn modelId="{38BE0113-19DC-48F3-8DAC-75CA8748871F}" type="presParOf" srcId="{1866A3D1-08F6-4AE0-A8AF-C30B0F66B345}" destId="{AD82C8FA-5C00-4054-9B7B-A6F0105396EF}" srcOrd="4" destOrd="0" presId="urn:microsoft.com/office/officeart/2008/layout/LinedList"/>
    <dgm:cxn modelId="{86C77F6D-2D8F-4021-AE11-6FB19396A132}" type="presParOf" srcId="{1866A3D1-08F6-4AE0-A8AF-C30B0F66B345}" destId="{728A446D-3015-4F31-8520-04F07EBD298B}" srcOrd="5" destOrd="0" presId="urn:microsoft.com/office/officeart/2008/layout/LinedList"/>
    <dgm:cxn modelId="{43181270-C473-4DEA-BED7-A0EF1B30AABE}" type="presParOf" srcId="{728A446D-3015-4F31-8520-04F07EBD298B}" destId="{6EAE97DB-D5E1-4E62-A622-6FAFE554A1CA}" srcOrd="0" destOrd="0" presId="urn:microsoft.com/office/officeart/2008/layout/LinedList"/>
    <dgm:cxn modelId="{A120BEE8-3972-4653-AE57-B3D77E1CFCC7}" type="presParOf" srcId="{728A446D-3015-4F31-8520-04F07EBD298B}" destId="{ADADDE2C-EEE3-4EE8-AB9F-C10CB6A978A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2A9173-94F8-40A6-AB0E-C4EB52FDCA90}">
      <dsp:nvSpPr>
        <dsp:cNvPr id="0" name=""/>
        <dsp:cNvSpPr/>
      </dsp:nvSpPr>
      <dsp:spPr>
        <a:xfrm>
          <a:off x="0" y="2857"/>
          <a:ext cx="907164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459390-11D0-4206-9D33-1355CB4234B6}">
      <dsp:nvSpPr>
        <dsp:cNvPr id="0" name=""/>
        <dsp:cNvSpPr/>
      </dsp:nvSpPr>
      <dsp:spPr>
        <a:xfrm>
          <a:off x="0" y="2857"/>
          <a:ext cx="9071640" cy="19486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r>
            <a:rPr lang="is-IS" sz="6500" b="0" i="0" kern="1200"/>
            <a:t>Kafli 7. </a:t>
          </a:r>
          <a:endParaRPr lang="en-US" sz="6500" kern="1200"/>
        </a:p>
      </dsp:txBody>
      <dsp:txXfrm>
        <a:off x="0" y="2857"/>
        <a:ext cx="9071640" cy="1948695"/>
      </dsp:txXfrm>
    </dsp:sp>
    <dsp:sp modelId="{DF5A2BF4-5CA2-414D-A270-4F8F7E999901}">
      <dsp:nvSpPr>
        <dsp:cNvPr id="0" name=""/>
        <dsp:cNvSpPr/>
      </dsp:nvSpPr>
      <dsp:spPr>
        <a:xfrm>
          <a:off x="0" y="1951552"/>
          <a:ext cx="907164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F676DF-5FDF-45E2-8E10-43EA4F4D01B6}">
      <dsp:nvSpPr>
        <dsp:cNvPr id="0" name=""/>
        <dsp:cNvSpPr/>
      </dsp:nvSpPr>
      <dsp:spPr>
        <a:xfrm>
          <a:off x="0" y="1951552"/>
          <a:ext cx="9071640" cy="19486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r>
            <a:rPr lang="is-IS" sz="6500" b="0" i="0" kern="1200"/>
            <a:t>Öndun</a:t>
          </a:r>
          <a:endParaRPr lang="en-US" sz="6500" kern="1200"/>
        </a:p>
      </dsp:txBody>
      <dsp:txXfrm>
        <a:off x="0" y="1951552"/>
        <a:ext cx="9071640" cy="1948695"/>
      </dsp:txXfrm>
    </dsp:sp>
    <dsp:sp modelId="{AD82C8FA-5C00-4054-9B7B-A6F0105396EF}">
      <dsp:nvSpPr>
        <dsp:cNvPr id="0" name=""/>
        <dsp:cNvSpPr/>
      </dsp:nvSpPr>
      <dsp:spPr>
        <a:xfrm>
          <a:off x="0" y="3900247"/>
          <a:ext cx="907164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AE97DB-D5E1-4E62-A622-6FAFE554A1CA}">
      <dsp:nvSpPr>
        <dsp:cNvPr id="0" name=""/>
        <dsp:cNvSpPr/>
      </dsp:nvSpPr>
      <dsp:spPr>
        <a:xfrm>
          <a:off x="0" y="3900247"/>
          <a:ext cx="9071640" cy="19486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marL="0" lvl="0" indent="0" algn="l" defTabSz="2889250">
            <a:lnSpc>
              <a:spcPct val="90000"/>
            </a:lnSpc>
            <a:spcBef>
              <a:spcPct val="0"/>
            </a:spcBef>
            <a:spcAft>
              <a:spcPct val="35000"/>
            </a:spcAft>
            <a:buNone/>
          </a:pPr>
          <a:r>
            <a:rPr lang="is-IS" sz="6500" b="0" i="0" kern="1200"/>
            <a:t>Hjúkrun </a:t>
          </a:r>
          <a:endParaRPr lang="en-US" sz="6500" kern="1200"/>
        </a:p>
      </dsp:txBody>
      <dsp:txXfrm>
        <a:off x="0" y="3900247"/>
        <a:ext cx="9071640" cy="194869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07000" y="812520"/>
            <a:ext cx="5345280" cy="400896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756000" y="5078520"/>
            <a:ext cx="6047640" cy="4811040"/>
          </a:xfrm>
          <a:prstGeom prst="rect">
            <a:avLst/>
          </a:prstGeom>
          <a:noFill/>
          <a:ln>
            <a:noFill/>
          </a:ln>
        </p:spPr>
        <p:txBody>
          <a:bodyPr spcFirstLastPara="1" wrap="square" lIns="0" tIns="0" rIns="0" bIns="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5" name="Google Shape;5;n"/>
          <p:cNvSpPr txBox="1">
            <a:spLocks noGrp="1"/>
          </p:cNvSpPr>
          <p:nvPr>
            <p:ph type="hdr" idx="3"/>
          </p:nvPr>
        </p:nvSpPr>
        <p:spPr>
          <a:xfrm>
            <a:off x="0" y="0"/>
            <a:ext cx="3280680" cy="53424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6" name="Google Shape;6;n"/>
          <p:cNvSpPr txBox="1">
            <a:spLocks noGrp="1"/>
          </p:cNvSpPr>
          <p:nvPr>
            <p:ph type="dt" idx="10"/>
          </p:nvPr>
        </p:nvSpPr>
        <p:spPr>
          <a:xfrm>
            <a:off x="4278960" y="0"/>
            <a:ext cx="3280680" cy="53424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10157400"/>
            <a:ext cx="3280680" cy="534240"/>
          </a:xfrm>
          <a:prstGeom prst="rect">
            <a:avLst/>
          </a:prstGeom>
          <a:noFill/>
          <a:ln>
            <a:noFill/>
          </a:ln>
        </p:spPr>
        <p:txBody>
          <a:bodyPr spcFirstLastPara="1" wrap="square" lIns="0" tIns="0" rIns="0" bIns="0" anchor="b" anchorCtr="0">
            <a:noAutofit/>
          </a:bodyPr>
          <a:lstStyle>
            <a:lvl1pPr marR="0" lvl="0" algn="l" rtl="0">
              <a:spcBef>
                <a:spcPts val="0"/>
              </a:spcBef>
              <a:spcAft>
                <a:spcPts val="0"/>
              </a:spcAft>
              <a:buSzPts val="1400"/>
              <a:buNone/>
              <a:defRPr sz="1800" b="0" i="0" u="none" strike="noStrike" cap="none"/>
            </a:lvl1pPr>
            <a:lvl2pPr marR="0" lvl="1" algn="l" rtl="0">
              <a:spcBef>
                <a:spcPts val="0"/>
              </a:spcBef>
              <a:spcAft>
                <a:spcPts val="0"/>
              </a:spcAft>
              <a:buSzPts val="1400"/>
              <a:buNone/>
              <a:defRPr sz="1800" b="0" i="0" u="none" strike="noStrike" cap="none"/>
            </a:lvl2pPr>
            <a:lvl3pPr marR="0" lvl="2" algn="l" rtl="0">
              <a:spcBef>
                <a:spcPts val="0"/>
              </a:spcBef>
              <a:spcAft>
                <a:spcPts val="0"/>
              </a:spcAft>
              <a:buSzPts val="1400"/>
              <a:buNone/>
              <a:defRPr sz="1800" b="0" i="0" u="none" strike="noStrike" cap="none"/>
            </a:lvl3pPr>
            <a:lvl4pPr marR="0" lvl="3" algn="l" rtl="0">
              <a:spcBef>
                <a:spcPts val="0"/>
              </a:spcBef>
              <a:spcAft>
                <a:spcPts val="0"/>
              </a:spcAft>
              <a:buSzPts val="1400"/>
              <a:buNone/>
              <a:defRPr sz="1800" b="0" i="0" u="none" strike="noStrike" cap="none"/>
            </a:lvl4pPr>
            <a:lvl5pPr marR="0" lvl="4" algn="l" rtl="0">
              <a:spcBef>
                <a:spcPts val="0"/>
              </a:spcBef>
              <a:spcAft>
                <a:spcPts val="0"/>
              </a:spcAft>
              <a:buSzPts val="1400"/>
              <a:buNone/>
              <a:defRPr sz="1800" b="0" i="0" u="none" strike="noStrike" cap="none"/>
            </a:lvl5pPr>
            <a:lvl6pPr marR="0" lvl="5" algn="l" rtl="0">
              <a:spcBef>
                <a:spcPts val="0"/>
              </a:spcBef>
              <a:spcAft>
                <a:spcPts val="0"/>
              </a:spcAft>
              <a:buSzPts val="1400"/>
              <a:buNone/>
              <a:defRPr sz="1800" b="0" i="0" u="none" strike="noStrike" cap="none"/>
            </a:lvl6pPr>
            <a:lvl7pPr marR="0" lvl="6" algn="l" rtl="0">
              <a:spcBef>
                <a:spcPts val="0"/>
              </a:spcBef>
              <a:spcAft>
                <a:spcPts val="0"/>
              </a:spcAft>
              <a:buSzPts val="1400"/>
              <a:buNone/>
              <a:defRPr sz="1800" b="0" i="0" u="none" strike="noStrike" cap="none"/>
            </a:lvl7pPr>
            <a:lvl8pPr marR="0" lvl="7" algn="l" rtl="0">
              <a:spcBef>
                <a:spcPts val="0"/>
              </a:spcBef>
              <a:spcAft>
                <a:spcPts val="0"/>
              </a:spcAft>
              <a:buSzPts val="1400"/>
              <a:buNone/>
              <a:defRPr sz="1800" b="0" i="0" u="none" strike="noStrike" cap="none"/>
            </a:lvl8pPr>
            <a:lvl9pPr marR="0" lvl="8" algn="l" rtl="0">
              <a:spcBef>
                <a:spcPts val="0"/>
              </a:spcBef>
              <a:spcAft>
                <a:spcPts val="0"/>
              </a:spcAft>
              <a:buSzPts val="1400"/>
              <a:buNone/>
              <a:defRPr sz="1800" b="0" i="0" u="none" strike="noStrike" cap="none"/>
            </a:lvl9pPr>
          </a:lstStyle>
          <a:p>
            <a:endParaRPr/>
          </a:p>
        </p:txBody>
      </p:sp>
      <p:sp>
        <p:nvSpPr>
          <p:cNvPr id="8" name="Google Shape;8;n"/>
          <p:cNvSpPr txBox="1">
            <a:spLocks noGrp="1"/>
          </p:cNvSpPr>
          <p:nvPr>
            <p:ph type="sldNum" idx="12"/>
          </p:nvPr>
        </p:nvSpPr>
        <p:spPr>
          <a:xfrm>
            <a:off x="4278960" y="10157400"/>
            <a:ext cx="3280680" cy="53424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fld id="{00000000-1234-1234-1234-123412341234}" type="slidenum">
              <a:rPr lang="is-IS" sz="1400" b="0" i="0" u="none" strike="noStrike" cap="none">
                <a:latin typeface="Times New Roman"/>
                <a:ea typeface="Times New Roman"/>
                <a:cs typeface="Times New Roman"/>
                <a:sym typeface="Times New Roman"/>
              </a:rPr>
              <a:t>‹#›</a:t>
            </a:fld>
            <a:endParaRPr sz="1400" b="0" i="0" u="none" strike="noStrike" cap="none">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1:notes"/>
          <p:cNvSpPr txBox="1">
            <a:spLocks noGrp="1"/>
          </p:cNvSpPr>
          <p:nvPr>
            <p:ph type="body" idx="1"/>
          </p:nvPr>
        </p:nvSpPr>
        <p:spPr>
          <a:xfrm>
            <a:off x="756000" y="5078520"/>
            <a:ext cx="6047640" cy="4811040"/>
          </a:xfrm>
          <a:prstGeom prst="rect">
            <a:avLst/>
          </a:prstGeom>
        </p:spPr>
        <p:txBody>
          <a:bodyPr spcFirstLastPara="1" wrap="square" lIns="0" tIns="0" rIns="0" bIns="0" anchor="t" anchorCtr="0">
            <a:noAutofit/>
          </a:bodyPr>
          <a:lstStyle/>
          <a:p>
            <a:pPr marL="0" lvl="0" indent="0" algn="l" rtl="0">
              <a:spcBef>
                <a:spcPts val="0"/>
              </a:spcBef>
              <a:spcAft>
                <a:spcPts val="0"/>
              </a:spcAft>
              <a:buNone/>
            </a:pPr>
            <a:endParaRPr/>
          </a:p>
        </p:txBody>
      </p:sp>
      <p:sp>
        <p:nvSpPr>
          <p:cNvPr id="65" name="Google Shape;65;p1:notes"/>
          <p:cNvSpPr>
            <a:spLocks noGrp="1" noRot="1" noChangeAspect="1"/>
          </p:cNvSpPr>
          <p:nvPr>
            <p:ph type="sldImg" idx="2"/>
          </p:nvPr>
        </p:nvSpPr>
        <p:spPr>
          <a:xfrm>
            <a:off x="1106488" y="812800"/>
            <a:ext cx="5345112" cy="40084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7:notes"/>
          <p:cNvSpPr/>
          <p:nvPr/>
        </p:nvSpPr>
        <p:spPr>
          <a:xfrm>
            <a:off x="4282200" y="10155240"/>
            <a:ext cx="3276000" cy="53460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b" anchorCtr="0">
            <a:noAutofit/>
          </a:bodyPr>
          <a:lstStyle/>
          <a:p>
            <a:pPr marL="0" marR="0" lvl="0" indent="0" algn="r" rtl="0">
              <a:spcBef>
                <a:spcPts val="0"/>
              </a:spcBef>
              <a:spcAft>
                <a:spcPts val="0"/>
              </a:spcAft>
              <a:buNone/>
            </a:pPr>
            <a:fld id="{00000000-1234-1234-1234-123412341234}" type="slidenum">
              <a:rPr lang="is-IS" sz="1200" b="0" i="0" u="none" strike="noStrike" cap="none">
                <a:latin typeface="Arial"/>
                <a:ea typeface="Arial"/>
                <a:cs typeface="Arial"/>
                <a:sym typeface="Arial"/>
              </a:rPr>
              <a:t>11</a:t>
            </a:fld>
            <a:endParaRPr sz="1200" b="0" i="0" u="none" strike="noStrike" cap="none">
              <a:latin typeface="Arial"/>
              <a:ea typeface="Arial"/>
              <a:cs typeface="Arial"/>
              <a:sym typeface="Arial"/>
            </a:endParaRPr>
          </a:p>
        </p:txBody>
      </p:sp>
      <p:sp>
        <p:nvSpPr>
          <p:cNvPr id="102" name="Google Shape;102;p7:notes"/>
          <p:cNvSpPr>
            <a:spLocks noGrp="1" noRot="1" noChangeAspect="1"/>
          </p:cNvSpPr>
          <p:nvPr>
            <p:ph type="sldImg" idx="2"/>
          </p:nvPr>
        </p:nvSpPr>
        <p:spPr>
          <a:xfrm>
            <a:off x="1108075" y="801688"/>
            <a:ext cx="5345113" cy="401002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3" name="Google Shape;103;p7:notes"/>
          <p:cNvSpPr txBox="1">
            <a:spLocks noGrp="1"/>
          </p:cNvSpPr>
          <p:nvPr>
            <p:ph type="body" idx="1"/>
          </p:nvPr>
        </p:nvSpPr>
        <p:spPr>
          <a:xfrm>
            <a:off x="756000" y="5078520"/>
            <a:ext cx="6048000" cy="481176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is-IS" sz="1400" b="0" strike="noStrike" dirty="0">
                <a:latin typeface="Arial"/>
                <a:ea typeface="Arial"/>
                <a:cs typeface="Arial"/>
                <a:sym typeface="Arial"/>
              </a:rPr>
              <a:t>Andnauð eða dyspnea kemur fram í ýmsum myndum, við áreynslu og í hvíld.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is-IS" sz="1400" b="0" strike="noStrike" dirty="0">
                <a:latin typeface="Arial"/>
                <a:ea typeface="Arial"/>
                <a:cs typeface="Arial"/>
                <a:sym typeface="Arial"/>
              </a:rPr>
              <a:t>Dys – eitthvað slæmt</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is-IS" sz="1400" b="0" strike="noStrike" dirty="0" err="1">
                <a:latin typeface="Arial"/>
                <a:ea typeface="Arial"/>
                <a:cs typeface="Arial"/>
                <a:sym typeface="Arial"/>
              </a:rPr>
              <a:t>Pnea</a:t>
            </a:r>
            <a:r>
              <a:rPr lang="is-IS" sz="1400" b="0" strike="noStrike" dirty="0">
                <a:latin typeface="Arial"/>
                <a:ea typeface="Arial"/>
                <a:cs typeface="Arial"/>
                <a:sym typeface="Arial"/>
              </a:rPr>
              <a:t> – lungu (</a:t>
            </a:r>
            <a:r>
              <a:rPr lang="is-IS" sz="1400" b="0" strike="noStrike" dirty="0" err="1">
                <a:latin typeface="Arial"/>
                <a:ea typeface="Arial"/>
                <a:cs typeface="Arial"/>
                <a:sym typeface="Arial"/>
              </a:rPr>
              <a:t>Pneumonia</a:t>
            </a:r>
            <a:r>
              <a:rPr lang="is-IS" sz="1400" b="0" strike="noStrike" dirty="0">
                <a:latin typeface="Arial"/>
                <a:ea typeface="Arial"/>
                <a:cs typeface="Arial"/>
                <a:sym typeface="Arial"/>
              </a:rPr>
              <a:t> - lungnabólga</a:t>
            </a:r>
          </a:p>
          <a:p>
            <a:pPr marL="0" lvl="0" indent="0" algn="l" rtl="0">
              <a:spcBef>
                <a:spcPts val="0"/>
              </a:spcBef>
              <a:spcAft>
                <a:spcPts val="0"/>
              </a:spcAft>
              <a:buNone/>
            </a:pPr>
            <a:endParaRPr lang="is-IS" sz="1400" b="0" strike="noStrike" dirty="0">
              <a:latin typeface="Arial"/>
              <a:ea typeface="Arial"/>
              <a:cs typeface="Arial"/>
              <a:sym typeface="Arial"/>
            </a:endParaRPr>
          </a:p>
          <a:p>
            <a:pPr marL="0" lvl="0" indent="0" algn="l" rtl="0">
              <a:spcBef>
                <a:spcPts val="0"/>
              </a:spcBef>
              <a:spcAft>
                <a:spcPts val="0"/>
              </a:spcAft>
              <a:buNone/>
            </a:pPr>
            <a:r>
              <a:rPr lang="is-IS" sz="1400" b="0" strike="noStrike" dirty="0">
                <a:latin typeface="Arial"/>
                <a:ea typeface="Arial"/>
                <a:cs typeface="Arial"/>
                <a:sym typeface="Arial"/>
              </a:rPr>
              <a:t>Hjálparvöðvar: háls bak og brjóstvöðva</a:t>
            </a:r>
            <a:endParaRPr sz="1400" b="0" strike="noStrike" dirty="0">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9:notes"/>
          <p:cNvSpPr txBox="1">
            <a:spLocks noGrp="1"/>
          </p:cNvSpPr>
          <p:nvPr>
            <p:ph type="body" idx="1"/>
          </p:nvPr>
        </p:nvSpPr>
        <p:spPr>
          <a:xfrm>
            <a:off x="756000" y="5078520"/>
            <a:ext cx="6047640" cy="481104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s-IS" dirty="0"/>
              <a:t>Sjá mynd í bók á bls. 110</a:t>
            </a:r>
            <a:endParaRPr dirty="0"/>
          </a:p>
        </p:txBody>
      </p:sp>
      <p:sp>
        <p:nvSpPr>
          <p:cNvPr id="115" name="Google Shape;115;p9:notes"/>
          <p:cNvSpPr>
            <a:spLocks noGrp="1" noRot="1" noChangeAspect="1"/>
          </p:cNvSpPr>
          <p:nvPr>
            <p:ph type="sldImg" idx="2"/>
          </p:nvPr>
        </p:nvSpPr>
        <p:spPr>
          <a:xfrm>
            <a:off x="1106488" y="812800"/>
            <a:ext cx="5345112" cy="40084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1:notes"/>
          <p:cNvSpPr/>
          <p:nvPr/>
        </p:nvSpPr>
        <p:spPr>
          <a:xfrm>
            <a:off x="4282200" y="10155240"/>
            <a:ext cx="3276000" cy="53460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b" anchorCtr="0">
            <a:noAutofit/>
          </a:bodyPr>
          <a:lstStyle/>
          <a:p>
            <a:pPr marL="0" marR="0" lvl="0" indent="0" algn="r" rtl="0">
              <a:spcBef>
                <a:spcPts val="0"/>
              </a:spcBef>
              <a:spcAft>
                <a:spcPts val="0"/>
              </a:spcAft>
              <a:buNone/>
            </a:pPr>
            <a:fld id="{00000000-1234-1234-1234-123412341234}" type="slidenum">
              <a:rPr lang="is-IS" sz="1200" b="0" i="0" u="none" strike="noStrike" cap="none">
                <a:latin typeface="Arial"/>
                <a:ea typeface="Arial"/>
                <a:cs typeface="Arial"/>
                <a:sym typeface="Arial"/>
              </a:rPr>
              <a:t>13</a:t>
            </a:fld>
            <a:endParaRPr sz="1200" b="0" i="0" u="none" strike="noStrike" cap="none">
              <a:latin typeface="Arial"/>
              <a:ea typeface="Arial"/>
              <a:cs typeface="Arial"/>
              <a:sym typeface="Arial"/>
            </a:endParaRPr>
          </a:p>
        </p:txBody>
      </p:sp>
      <p:sp>
        <p:nvSpPr>
          <p:cNvPr id="128" name="Google Shape;128;p11:notes"/>
          <p:cNvSpPr>
            <a:spLocks noGrp="1" noRot="1" noChangeAspect="1"/>
          </p:cNvSpPr>
          <p:nvPr>
            <p:ph type="sldImg" idx="2"/>
          </p:nvPr>
        </p:nvSpPr>
        <p:spPr>
          <a:xfrm>
            <a:off x="1108075" y="801688"/>
            <a:ext cx="5345113" cy="401002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9" name="Google Shape;129;p11:notes"/>
          <p:cNvSpPr txBox="1">
            <a:spLocks noGrp="1"/>
          </p:cNvSpPr>
          <p:nvPr>
            <p:ph type="body" idx="1"/>
          </p:nvPr>
        </p:nvSpPr>
        <p:spPr>
          <a:xfrm>
            <a:off x="756000" y="5078520"/>
            <a:ext cx="6048000" cy="481176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is-IS" sz="1400" b="0" strike="noStrike" dirty="0">
                <a:latin typeface="Arial"/>
                <a:ea typeface="Arial"/>
                <a:cs typeface="Arial"/>
                <a:sym typeface="Arial"/>
              </a:rPr>
              <a:t>Sj. Í öndunarefiðleikum eru oft hræddir og eiga erfitt með að tala og tjá líðan sína. Eru þreyttir því allur kraftur fer í að anda.</a:t>
            </a:r>
            <a:endParaRPr sz="1400" b="0" strike="noStrike" dirty="0">
              <a:latin typeface="Arial"/>
              <a:ea typeface="Arial"/>
              <a:cs typeface="Arial"/>
              <a:sym typeface="Arial"/>
            </a:endParaRPr>
          </a:p>
          <a:p>
            <a:pPr marL="0" lvl="0" indent="0" algn="l" rtl="0">
              <a:spcBef>
                <a:spcPts val="448"/>
              </a:spcBef>
              <a:spcAft>
                <a:spcPts val="0"/>
              </a:spcAft>
              <a:buNone/>
            </a:pP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Lega skj. Hafa sjúkling uppi sitjandi eða jafnvel hallandi fram á borð með kodda undir höndum á borðinu. Fyrst og fremst svo hann nái að anda sem best</a:t>
            </a:r>
            <a:endParaRPr sz="1400" b="0" strike="noStrike" dirty="0">
              <a:latin typeface="Arial"/>
              <a:ea typeface="Arial"/>
              <a:cs typeface="Arial"/>
              <a:sym typeface="Arial"/>
            </a:endParaRPr>
          </a:p>
          <a:p>
            <a:pPr marL="0" lvl="0" indent="0" algn="l" rtl="0">
              <a:spcBef>
                <a:spcPts val="448"/>
              </a:spcBef>
              <a:spcAft>
                <a:spcPts val="0"/>
              </a:spcAft>
              <a:buNone/>
            </a:pP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Sj. Andar mikið með opinn munninn og því þorna slímhúðir fljótt upp. Nota pinna til að væta, frískandi að nota sódavatn.</a:t>
            </a:r>
          </a:p>
          <a:p>
            <a:pPr marL="0" lvl="0" indent="0" algn="l" rtl="0">
              <a:spcBef>
                <a:spcPts val="448"/>
              </a:spcBef>
              <a:spcAft>
                <a:spcPts val="0"/>
              </a:spcAft>
              <a:buNone/>
            </a:pPr>
            <a:r>
              <a:rPr lang="is-IS" sz="1400" b="0" strike="noStrike" dirty="0">
                <a:latin typeface="Arial"/>
                <a:ea typeface="Arial"/>
                <a:cs typeface="Arial"/>
                <a:sym typeface="Arial"/>
              </a:rPr>
              <a:t>Öndunarerfiðleikar og hósti geta gert að verkum að skjólst hefur engan þrótt til að elda eða hafi lyst á mat og ef hann er að leggja af þá passa að hann fái hitaeiningarríkar máltíðir. </a:t>
            </a:r>
            <a:endParaRPr sz="1400" b="0" strike="noStrike" dirty="0">
              <a:latin typeface="Arial"/>
              <a:ea typeface="Arial"/>
              <a:cs typeface="Arial"/>
              <a:sym typeface="Arial"/>
            </a:endParaRPr>
          </a:p>
          <a:p>
            <a:pPr marL="0" lvl="0" indent="0" algn="l" rtl="0">
              <a:spcBef>
                <a:spcPts val="448"/>
              </a:spcBef>
              <a:spcAft>
                <a:spcPts val="0"/>
              </a:spcAft>
              <a:buNone/>
            </a:pP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Reyna að hafa loftið ekki of þurrt í herberginu (vatn í skál á ofn)</a:t>
            </a:r>
            <a:endParaRPr sz="1400" b="0" strike="noStrike" dirty="0">
              <a:latin typeface="Arial"/>
              <a:ea typeface="Arial"/>
              <a:cs typeface="Arial"/>
              <a:sym typeface="Arial"/>
            </a:endParaRPr>
          </a:p>
          <a:p>
            <a:pPr marL="0" lvl="0" indent="0" algn="l" rtl="0">
              <a:spcBef>
                <a:spcPts val="448"/>
              </a:spcBef>
              <a:spcAft>
                <a:spcPts val="0"/>
              </a:spcAft>
              <a:buNone/>
            </a:pP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Vera hjá sj. Því hann er oft hræddur og það getur róað hann mikið. Sumum finnst þeir kannski vera að deyja/kafna. Hafa bjöllu hjá sj., hafa opið fram á gang svo hann sjái starfsfólkið. </a:t>
            </a:r>
            <a:endParaRPr sz="1400" b="0" strike="noStrike" dirty="0">
              <a:latin typeface="Arial"/>
              <a:ea typeface="Arial"/>
              <a:cs typeface="Arial"/>
              <a:sym typeface="Arial"/>
            </a:endParaRPr>
          </a:p>
          <a:p>
            <a:pPr marL="0" lvl="0" indent="0" algn="l" rtl="0">
              <a:spcBef>
                <a:spcPts val="448"/>
              </a:spcBef>
              <a:spcAft>
                <a:spcPts val="0"/>
              </a:spcAft>
              <a:buNone/>
            </a:pP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Hafa svo alla persónulega umhirðu sj. Sem áreynsluminnsta fyrir sj.</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Svo vissulega að gefa lyf og súrefni eins og fyrirskipað er. </a:t>
            </a:r>
            <a:endParaRPr sz="1400" b="0" strike="noStrike" dirty="0">
              <a:latin typeface="Arial"/>
              <a:ea typeface="Arial"/>
              <a:cs typeface="Arial"/>
              <a:sym typeface="Arial"/>
            </a:endParaRPr>
          </a:p>
          <a:p>
            <a:pPr marL="0" lvl="0" indent="0" algn="l" rtl="0">
              <a:spcBef>
                <a:spcPts val="448"/>
              </a:spcBef>
              <a:spcAft>
                <a:spcPts val="0"/>
              </a:spcAft>
              <a:buNone/>
            </a:pPr>
            <a:endParaRPr sz="1400" b="0" strike="noStrike" dirty="0">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10:notes"/>
          <p:cNvSpPr/>
          <p:nvPr/>
        </p:nvSpPr>
        <p:spPr>
          <a:xfrm>
            <a:off x="4282200" y="10155240"/>
            <a:ext cx="3276000" cy="53460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b" anchorCtr="0">
            <a:noAutofit/>
          </a:bodyPr>
          <a:lstStyle/>
          <a:p>
            <a:pPr marL="0" marR="0" lvl="0" indent="0" algn="r" rtl="0">
              <a:spcBef>
                <a:spcPts val="0"/>
              </a:spcBef>
              <a:spcAft>
                <a:spcPts val="0"/>
              </a:spcAft>
              <a:buNone/>
            </a:pPr>
            <a:fld id="{00000000-1234-1234-1234-123412341234}" type="slidenum">
              <a:rPr lang="is-IS" sz="1200" b="0" i="0" u="none" strike="noStrike" cap="none">
                <a:latin typeface="Arial"/>
                <a:ea typeface="Arial"/>
                <a:cs typeface="Arial"/>
                <a:sym typeface="Arial"/>
              </a:rPr>
              <a:t>14</a:t>
            </a:fld>
            <a:endParaRPr sz="1200" b="0" i="0" u="none" strike="noStrike" cap="none">
              <a:latin typeface="Arial"/>
              <a:ea typeface="Arial"/>
              <a:cs typeface="Arial"/>
              <a:sym typeface="Arial"/>
            </a:endParaRPr>
          </a:p>
        </p:txBody>
      </p:sp>
      <p:sp>
        <p:nvSpPr>
          <p:cNvPr id="121" name="Google Shape;121;p10:notes"/>
          <p:cNvSpPr>
            <a:spLocks noGrp="1" noRot="1" noChangeAspect="1"/>
          </p:cNvSpPr>
          <p:nvPr>
            <p:ph type="sldImg" idx="2"/>
          </p:nvPr>
        </p:nvSpPr>
        <p:spPr>
          <a:xfrm>
            <a:off x="1108075" y="801688"/>
            <a:ext cx="5345113" cy="401002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2" name="Google Shape;122;p10:notes"/>
          <p:cNvSpPr txBox="1">
            <a:spLocks noGrp="1"/>
          </p:cNvSpPr>
          <p:nvPr>
            <p:ph type="body" idx="1"/>
          </p:nvPr>
        </p:nvSpPr>
        <p:spPr>
          <a:xfrm>
            <a:off x="756000" y="5078520"/>
            <a:ext cx="6048000" cy="481176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is-IS" sz="1400" b="1" strike="noStrike" dirty="0">
                <a:latin typeface="Arial"/>
                <a:ea typeface="Arial"/>
                <a:cs typeface="Arial"/>
                <a:sym typeface="Arial"/>
              </a:rPr>
              <a:t>Af hverju </a:t>
            </a:r>
            <a:r>
              <a:rPr lang="is-IS" sz="1400" b="1" strike="noStrike" dirty="0" err="1">
                <a:latin typeface="Arial"/>
                <a:ea typeface="Arial"/>
                <a:cs typeface="Arial"/>
                <a:sym typeface="Arial"/>
              </a:rPr>
              <a:t>blámi</a:t>
            </a:r>
            <a:r>
              <a:rPr lang="is-IS" sz="1400" b="1" strike="noStrike" dirty="0">
                <a:latin typeface="Arial"/>
                <a:ea typeface="Arial"/>
                <a:cs typeface="Arial"/>
                <a:sym typeface="Arial"/>
              </a:rPr>
              <a:t> merki um öndunarerfiðleika? </a:t>
            </a:r>
            <a:r>
              <a:rPr lang="is-IS" sz="1400" b="0" strike="noStrike" dirty="0" err="1">
                <a:latin typeface="Arial"/>
                <a:ea typeface="Arial"/>
                <a:cs typeface="Arial"/>
                <a:sym typeface="Arial"/>
              </a:rPr>
              <a:t>Súrefnissnautt</a:t>
            </a:r>
            <a:r>
              <a:rPr lang="is-IS" sz="1400" b="0" strike="noStrike" dirty="0">
                <a:latin typeface="Arial"/>
                <a:ea typeface="Arial"/>
                <a:cs typeface="Arial"/>
                <a:sym typeface="Arial"/>
              </a:rPr>
              <a:t> blóð er </a:t>
            </a:r>
            <a:r>
              <a:rPr lang="is-IS" sz="1400" b="0" strike="noStrike" dirty="0" err="1">
                <a:latin typeface="Arial"/>
                <a:ea typeface="Arial"/>
                <a:cs typeface="Arial"/>
                <a:sym typeface="Arial"/>
              </a:rPr>
              <a:t>bláleitara</a:t>
            </a:r>
            <a:r>
              <a:rPr lang="is-IS" sz="1400" b="0" strike="noStrike" dirty="0">
                <a:latin typeface="Arial"/>
                <a:ea typeface="Arial"/>
                <a:cs typeface="Arial"/>
                <a:sym typeface="Arial"/>
              </a:rPr>
              <a:t> en súrefnisríkt blóð (sem er rauðleitara)</a:t>
            </a:r>
            <a:endParaRPr lang="is-IS" sz="1400" b="1" strike="noStrike" dirty="0">
              <a:latin typeface="Arial"/>
              <a:ea typeface="Arial"/>
              <a:cs typeface="Arial"/>
              <a:sym typeface="Arial"/>
            </a:endParaRPr>
          </a:p>
          <a:p>
            <a:pPr marL="0" lvl="0" indent="0" algn="l" rtl="0">
              <a:spcBef>
                <a:spcPts val="0"/>
              </a:spcBef>
              <a:spcAft>
                <a:spcPts val="0"/>
              </a:spcAft>
              <a:buNone/>
            </a:pPr>
            <a:r>
              <a:rPr lang="is-IS" sz="1400" b="0" strike="noStrike" dirty="0">
                <a:latin typeface="Arial"/>
                <a:ea typeface="Arial"/>
                <a:cs typeface="Arial"/>
                <a:sym typeface="Arial"/>
              </a:rPr>
              <a:t>Þegar skjólstæðingur á erfitt með að anda getum við bæði séð það og heyrt. </a:t>
            </a:r>
          </a:p>
          <a:p>
            <a:pPr marL="0" lvl="0" indent="0" algn="l" rtl="0">
              <a:spcBef>
                <a:spcPts val="0"/>
              </a:spcBef>
              <a:spcAft>
                <a:spcPts val="0"/>
              </a:spcAft>
              <a:buNone/>
            </a:pPr>
            <a:r>
              <a:rPr lang="is-IS" sz="1400" b="0" strike="noStrike" dirty="0">
                <a:latin typeface="Arial"/>
                <a:ea typeface="Arial"/>
                <a:cs typeface="Arial"/>
                <a:sym typeface="Arial"/>
              </a:rPr>
              <a:t>Sést best undir nöglum, á vörum, á nefi og eyrnasneplum</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Þessi blái litur kemur í ljós þegar bloðrauðinn hefur látið frá sér súrefnið til frumnanna. </a:t>
            </a:r>
          </a:p>
          <a:p>
            <a:pPr marL="0" lvl="0" indent="0" algn="l" rtl="0">
              <a:spcBef>
                <a:spcPts val="448"/>
              </a:spcBef>
              <a:spcAft>
                <a:spcPts val="0"/>
              </a:spcAft>
              <a:buNone/>
            </a:pPr>
            <a:r>
              <a:rPr lang="is-IS" sz="1400" b="0" strike="noStrike" dirty="0">
                <a:latin typeface="Arial"/>
                <a:ea typeface="Arial"/>
                <a:cs typeface="Arial"/>
                <a:sym typeface="Arial"/>
              </a:rPr>
              <a:t>Mikilvægt er að gera greinarmun á fólki sem hefur búið við öndunarerfiðleika í mörg ár og þeim sem verða skyndilega fyrir andþyngslum. Ef skjólst á allt í einu erfitt með að anda og varir og neglur verða bláleitar þarf að kalla á hjúkrunarfræðing eða hringja í 112. </a:t>
            </a:r>
          </a:p>
          <a:p>
            <a:pPr marL="0" lvl="0" indent="0" algn="l" rtl="0">
              <a:spcBef>
                <a:spcPts val="448"/>
              </a:spcBef>
              <a:spcAft>
                <a:spcPts val="0"/>
              </a:spcAft>
              <a:buNone/>
            </a:pPr>
            <a:r>
              <a:rPr lang="is-IS" sz="1400" b="0" strike="noStrike" dirty="0">
                <a:latin typeface="Arial"/>
                <a:ea typeface="Arial"/>
                <a:cs typeface="Arial"/>
                <a:sym typeface="Arial"/>
              </a:rPr>
              <a:t>Ef skjólst er haldinn langvinnum lungnasjúkdómi getur hann verið með stöðugan bláma á vörum og nöglum/fingrum, þá þarf að bregðast við ef bláminn verður dýpri en venjulega</a:t>
            </a:r>
            <a:endParaRPr sz="1400" b="0" strike="noStrike" dirty="0">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2:notes"/>
          <p:cNvSpPr/>
          <p:nvPr/>
        </p:nvSpPr>
        <p:spPr>
          <a:xfrm>
            <a:off x="4282200" y="10155240"/>
            <a:ext cx="3276000" cy="53460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b" anchorCtr="0">
            <a:noAutofit/>
          </a:bodyPr>
          <a:lstStyle/>
          <a:p>
            <a:pPr marL="0" marR="0" lvl="0" indent="0" algn="r" rtl="0">
              <a:spcBef>
                <a:spcPts val="0"/>
              </a:spcBef>
              <a:spcAft>
                <a:spcPts val="0"/>
              </a:spcAft>
              <a:buNone/>
            </a:pPr>
            <a:fld id="{00000000-1234-1234-1234-123412341234}" type="slidenum">
              <a:rPr lang="is-IS" sz="1200" b="0" i="0" u="none" strike="noStrike" cap="none">
                <a:latin typeface="Arial"/>
                <a:ea typeface="Arial"/>
                <a:cs typeface="Arial"/>
                <a:sym typeface="Arial"/>
              </a:rPr>
              <a:t>15</a:t>
            </a:fld>
            <a:endParaRPr sz="1200" b="0" i="0" u="none" strike="noStrike" cap="none">
              <a:latin typeface="Arial"/>
              <a:ea typeface="Arial"/>
              <a:cs typeface="Arial"/>
              <a:sym typeface="Arial"/>
            </a:endParaRPr>
          </a:p>
        </p:txBody>
      </p:sp>
      <p:sp>
        <p:nvSpPr>
          <p:cNvPr id="135" name="Google Shape;135;p12:notes"/>
          <p:cNvSpPr>
            <a:spLocks noGrp="1" noRot="1" noChangeAspect="1"/>
          </p:cNvSpPr>
          <p:nvPr>
            <p:ph type="sldImg" idx="2"/>
          </p:nvPr>
        </p:nvSpPr>
        <p:spPr>
          <a:xfrm>
            <a:off x="1108075" y="801688"/>
            <a:ext cx="5345113" cy="401002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6" name="Google Shape;136;p12:notes"/>
          <p:cNvSpPr txBox="1">
            <a:spLocks noGrp="1"/>
          </p:cNvSpPr>
          <p:nvPr>
            <p:ph type="body" idx="1"/>
          </p:nvPr>
        </p:nvSpPr>
        <p:spPr>
          <a:xfrm>
            <a:off x="756000" y="5078520"/>
            <a:ext cx="6048000" cy="481176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is-IS" sz="1400" b="0" strike="noStrike" dirty="0">
                <a:latin typeface="Arial"/>
                <a:ea typeface="Arial"/>
                <a:cs typeface="Arial"/>
                <a:sym typeface="Arial"/>
              </a:rPr>
              <a:t>Ef Slímkenndur þá er slím í lungum sem þarf að hósta upp, stafar yfirleitt af sýkingu eða ertingu í slímhimnum öndunarfæra. </a:t>
            </a:r>
            <a:r>
              <a:rPr lang="is-IS" sz="1400" b="1" strike="noStrike" dirty="0">
                <a:latin typeface="Arial"/>
                <a:ea typeface="Arial"/>
                <a:cs typeface="Arial"/>
                <a:sym typeface="Arial"/>
              </a:rPr>
              <a:t>Ef slím vegna sýkingar þá er mikilvægt að taka ekki mikið af hóstastillandi lyfjum</a:t>
            </a:r>
            <a:r>
              <a:rPr lang="is-IS" sz="1400" b="0" strike="noStrike" dirty="0">
                <a:latin typeface="Arial"/>
                <a:ea typeface="Arial"/>
                <a:cs typeface="Arial"/>
                <a:sym typeface="Arial"/>
              </a:rPr>
              <a:t>. </a:t>
            </a:r>
          </a:p>
          <a:p>
            <a:pPr marL="0" lvl="0" indent="0" algn="l" rtl="0">
              <a:spcBef>
                <a:spcPts val="0"/>
              </a:spcBef>
              <a:spcAft>
                <a:spcPts val="0"/>
              </a:spcAft>
              <a:buNone/>
            </a:pPr>
            <a:r>
              <a:rPr lang="is-IS" sz="1400" b="0" strike="noStrike" dirty="0">
                <a:latin typeface="Arial"/>
                <a:ea typeface="Arial"/>
                <a:cs typeface="Arial"/>
                <a:sym typeface="Arial"/>
              </a:rPr>
              <a:t>Þurr hósti eða ertingshósti er án slíms. Erting getur stafað af ryki, reyk, efnum eða sterkri lykt. </a:t>
            </a:r>
            <a:r>
              <a:rPr lang="is-IS" sz="1400" b="1" strike="noStrike" dirty="0">
                <a:latin typeface="Arial"/>
                <a:ea typeface="Arial"/>
                <a:cs typeface="Arial"/>
                <a:sym typeface="Arial"/>
              </a:rPr>
              <a:t>Getur verið mjög erfitt ef krónískt.</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Styrkur- erfiðar sj. Þegar hann hóstar</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Hvenær- t.d. Eftir máltíðir þegar hann skiptir um stellingu</a:t>
            </a:r>
          </a:p>
          <a:p>
            <a:pPr marL="0" lvl="0" indent="0" algn="l" rtl="0">
              <a:spcBef>
                <a:spcPts val="448"/>
              </a:spcBef>
              <a:spcAft>
                <a:spcPts val="0"/>
              </a:spcAft>
              <a:buNone/>
            </a:pPr>
            <a:r>
              <a:rPr lang="is-IS" sz="1400" b="0" strike="noStrike" dirty="0">
                <a:latin typeface="Arial"/>
                <a:ea typeface="Arial"/>
                <a:cs typeface="Arial"/>
                <a:sym typeface="Arial"/>
              </a:rPr>
              <a:t>Hve oft og hvort hann finni til við hósta (takverkur í lungnabólgu). </a:t>
            </a:r>
          </a:p>
          <a:p>
            <a:pPr marL="0" lvl="0" indent="0" algn="l" rtl="0">
              <a:spcBef>
                <a:spcPts val="448"/>
              </a:spcBef>
              <a:spcAft>
                <a:spcPts val="0"/>
              </a:spcAft>
              <a:buNone/>
            </a:pPr>
            <a:r>
              <a:rPr lang="is-IS" sz="1400" b="0" strike="noStrike" dirty="0">
                <a:latin typeface="Arial"/>
                <a:ea typeface="Arial"/>
                <a:cs typeface="Arial"/>
                <a:sym typeface="Arial"/>
              </a:rPr>
              <a:t>Passa uppá dropasmit við hósta, benda á að halda olnboga eða klút fyrir munn við hósta. </a:t>
            </a:r>
            <a:endParaRPr sz="1400" b="0" strike="noStrike" dirty="0">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13:notes"/>
          <p:cNvSpPr/>
          <p:nvPr/>
        </p:nvSpPr>
        <p:spPr>
          <a:xfrm>
            <a:off x="4282200" y="10155240"/>
            <a:ext cx="3276000" cy="53460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b" anchorCtr="0">
            <a:noAutofit/>
          </a:bodyPr>
          <a:lstStyle/>
          <a:p>
            <a:pPr marL="0" marR="0" lvl="0" indent="0" algn="r" rtl="0">
              <a:spcBef>
                <a:spcPts val="0"/>
              </a:spcBef>
              <a:spcAft>
                <a:spcPts val="0"/>
              </a:spcAft>
              <a:buNone/>
            </a:pPr>
            <a:fld id="{00000000-1234-1234-1234-123412341234}" type="slidenum">
              <a:rPr lang="is-IS" sz="1200" b="0" i="0" u="none" strike="noStrike" cap="none">
                <a:latin typeface="Arial"/>
                <a:ea typeface="Arial"/>
                <a:cs typeface="Arial"/>
                <a:sym typeface="Arial"/>
              </a:rPr>
              <a:t>16</a:t>
            </a:fld>
            <a:endParaRPr sz="1200" b="0" i="0" u="none" strike="noStrike" cap="none">
              <a:latin typeface="Arial"/>
              <a:ea typeface="Arial"/>
              <a:cs typeface="Arial"/>
              <a:sym typeface="Arial"/>
            </a:endParaRPr>
          </a:p>
        </p:txBody>
      </p:sp>
      <p:sp>
        <p:nvSpPr>
          <p:cNvPr id="142" name="Google Shape;142;p13:notes"/>
          <p:cNvSpPr>
            <a:spLocks noGrp="1" noRot="1" noChangeAspect="1"/>
          </p:cNvSpPr>
          <p:nvPr>
            <p:ph type="sldImg" idx="2"/>
          </p:nvPr>
        </p:nvSpPr>
        <p:spPr>
          <a:xfrm>
            <a:off x="1108075" y="801688"/>
            <a:ext cx="5345113" cy="401002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3" name="Google Shape;143;p13:notes"/>
          <p:cNvSpPr txBox="1">
            <a:spLocks noGrp="1"/>
          </p:cNvSpPr>
          <p:nvPr>
            <p:ph type="body" idx="1"/>
          </p:nvPr>
        </p:nvSpPr>
        <p:spPr>
          <a:xfrm>
            <a:off x="756000" y="5078520"/>
            <a:ext cx="6048000" cy="481176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is-IS" sz="1400" b="0" strike="noStrike" dirty="0">
                <a:latin typeface="Arial"/>
                <a:ea typeface="Arial"/>
                <a:cs typeface="Arial"/>
                <a:sym typeface="Arial"/>
              </a:rPr>
              <a:t>Oft notað enska orðið </a:t>
            </a:r>
            <a:r>
              <a:rPr lang="is-IS" sz="1400" b="1" strike="noStrike" dirty="0" err="1">
                <a:latin typeface="Arial"/>
                <a:ea typeface="Arial"/>
                <a:cs typeface="Arial"/>
                <a:sym typeface="Arial"/>
              </a:rPr>
              <a:t>sputum</a:t>
            </a:r>
            <a:endParaRPr lang="is-IS" sz="1400" b="0" strike="noStrike" dirty="0">
              <a:latin typeface="Arial"/>
              <a:ea typeface="Arial"/>
              <a:cs typeface="Arial"/>
              <a:sym typeface="Arial"/>
            </a:endParaRPr>
          </a:p>
          <a:p>
            <a:pPr marL="0" lvl="0" indent="0" algn="l" rtl="0">
              <a:spcBef>
                <a:spcPts val="0"/>
              </a:spcBef>
              <a:spcAft>
                <a:spcPts val="0"/>
              </a:spcAft>
              <a:buNone/>
            </a:pPr>
            <a:r>
              <a:rPr lang="is-IS" sz="1400" b="0" strike="noStrike" dirty="0">
                <a:latin typeface="Arial"/>
                <a:ea typeface="Arial"/>
                <a:cs typeface="Arial"/>
                <a:sym typeface="Arial"/>
              </a:rPr>
              <a:t>Eðlilegur uppgangur frá lungum er glær, vatnsþunnur og lyktarlaus og oft blandaður munnvatni.</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Hvítleitur, slím, gulgrænn, seigur, blóðugur (brúnn, rauður). </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Mjög vond lykt þegar að bakteríur eru til staðar. </a:t>
            </a:r>
          </a:p>
          <a:p>
            <a:pPr marL="0" lvl="0" indent="0" algn="l" rtl="0">
              <a:spcBef>
                <a:spcPts val="448"/>
              </a:spcBef>
              <a:spcAft>
                <a:spcPts val="0"/>
              </a:spcAft>
              <a:buNone/>
            </a:pPr>
            <a:r>
              <a:rPr lang="is-IS" sz="1400" b="0" strike="noStrike" dirty="0">
                <a:latin typeface="Arial"/>
                <a:ea typeface="Arial"/>
                <a:cs typeface="Arial"/>
                <a:sym typeface="Arial"/>
              </a:rPr>
              <a:t>Vökvi minnka seigju, þynnir uppganginn og því er gott að hvetja til vatnsdrykkju. </a:t>
            </a:r>
          </a:p>
          <a:p>
            <a:pPr marL="0" lvl="0" indent="0" algn="l" rtl="0">
              <a:spcBef>
                <a:spcPts val="448"/>
              </a:spcBef>
              <a:spcAft>
                <a:spcPts val="0"/>
              </a:spcAft>
              <a:buNone/>
            </a:pPr>
            <a:r>
              <a:rPr lang="is-IS" sz="1400" b="0" strike="noStrike" dirty="0">
                <a:latin typeface="Arial"/>
                <a:ea typeface="Arial"/>
                <a:cs typeface="Arial"/>
                <a:sym typeface="Arial"/>
              </a:rPr>
              <a:t>Passa þarf uppá </a:t>
            </a:r>
            <a:r>
              <a:rPr lang="is-IS" sz="1400" b="1" strike="noStrike" dirty="0">
                <a:latin typeface="Arial"/>
                <a:ea typeface="Arial"/>
                <a:cs typeface="Arial"/>
                <a:sym typeface="Arial"/>
              </a:rPr>
              <a:t>hreinlæti vegna uppgangs</a:t>
            </a:r>
            <a:r>
              <a:rPr lang="is-IS" sz="1400" b="0" strike="noStrike" dirty="0">
                <a:latin typeface="Arial"/>
                <a:ea typeface="Arial"/>
                <a:cs typeface="Arial"/>
                <a:sym typeface="Arial"/>
              </a:rPr>
              <a:t>, hafa pappír og poka til að losa í. Passa uppá handþvott og tannburstun. </a:t>
            </a:r>
          </a:p>
          <a:p>
            <a:pPr marL="0" lvl="0" indent="0" algn="l" rtl="0">
              <a:spcBef>
                <a:spcPts val="448"/>
              </a:spcBef>
              <a:spcAft>
                <a:spcPts val="0"/>
              </a:spcAft>
              <a:buNone/>
            </a:pPr>
            <a:r>
              <a:rPr lang="is-IS" sz="1400" b="1" strike="noStrike" dirty="0">
                <a:latin typeface="Arial"/>
                <a:ea typeface="Arial"/>
                <a:cs typeface="Arial"/>
                <a:sym typeface="Arial"/>
              </a:rPr>
              <a:t>Nota einnota hanska og þvo hendur að verki loknu – </a:t>
            </a:r>
            <a:r>
              <a:rPr lang="is-IS" sz="1400" b="0" strike="noStrike" dirty="0">
                <a:latin typeface="Arial"/>
                <a:ea typeface="Arial"/>
                <a:cs typeface="Arial"/>
                <a:sym typeface="Arial"/>
              </a:rPr>
              <a:t>ef vinnur við að aðstoða fólk með slímuppgang!</a:t>
            </a:r>
            <a:endParaRPr sz="1400" b="1" strike="noStrike" dirty="0">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r>
              <a:rPr lang="is-IS" dirty="0"/>
              <a:t>Grænn / gulur = sýking mögulega </a:t>
            </a:r>
          </a:p>
          <a:p>
            <a:r>
              <a:rPr lang="is-IS" dirty="0"/>
              <a:t>Brúnn og rauður = mögulega blóð (gamalt eða ferskt)</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is-IS" sz="1400" b="0" i="0" u="none" strike="noStrike" cap="none" smtClean="0">
                <a:latin typeface="Times New Roman"/>
                <a:ea typeface="Times New Roman"/>
                <a:cs typeface="Times New Roman"/>
                <a:sym typeface="Times New Roman"/>
              </a:rPr>
              <a:t>17</a:t>
            </a:fld>
            <a:endParaRPr lang="is-IS" sz="1400" b="0" i="0" u="none" strike="noStrike" cap="none">
              <a:latin typeface="Times New Roman"/>
              <a:ea typeface="Times New Roman"/>
              <a:cs typeface="Times New Roman"/>
              <a:sym typeface="Times New Roman"/>
            </a:endParaRPr>
          </a:p>
        </p:txBody>
      </p:sp>
    </p:spTree>
    <p:extLst>
      <p:ext uri="{BB962C8B-B14F-4D97-AF65-F5344CB8AC3E}">
        <p14:creationId xmlns:p14="http://schemas.microsoft.com/office/powerpoint/2010/main" val="33568999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4:notes"/>
          <p:cNvSpPr txBox="1">
            <a:spLocks noGrp="1"/>
          </p:cNvSpPr>
          <p:nvPr>
            <p:ph type="body" idx="1"/>
          </p:nvPr>
        </p:nvSpPr>
        <p:spPr>
          <a:xfrm>
            <a:off x="756000" y="5078520"/>
            <a:ext cx="6047640" cy="481104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s-IS" dirty="0"/>
              <a:t>Andnauð fylgir óþægileg tilfinning, skjólstæðingar geta orðið hræddir og óttast um líf sitt. Þið verðið að halda ró ykkar í þannig aðstæðum, það hjálpar ef við erum róleg og það stuðlar að öryggi og dregur úr ótta. </a:t>
            </a:r>
          </a:p>
          <a:p>
            <a:pPr marL="0" lvl="0" indent="0" algn="l" rtl="0">
              <a:spcBef>
                <a:spcPts val="0"/>
              </a:spcBef>
              <a:spcAft>
                <a:spcPts val="0"/>
              </a:spcAft>
              <a:buNone/>
            </a:pPr>
            <a:r>
              <a:rPr lang="is-IS" dirty="0"/>
              <a:t>Það er erfitt að horfa uppá fólk í andnauð, þið getið sjálf orðið hrædd eða átt erfitt með að halda ró ykkar, talið við samstarfsfólk ef þið upplifið sjálf hræðslu í aðstæðunum. </a:t>
            </a:r>
          </a:p>
          <a:p>
            <a:pPr marL="0" lvl="0" indent="0" algn="l" rtl="0">
              <a:spcBef>
                <a:spcPts val="0"/>
              </a:spcBef>
              <a:spcAft>
                <a:spcPts val="0"/>
              </a:spcAft>
              <a:buNone/>
            </a:pPr>
            <a:endParaRPr lang="is-IS" dirty="0"/>
          </a:p>
          <a:p>
            <a:pPr marL="0" lvl="0" indent="0" algn="l" rtl="0">
              <a:spcBef>
                <a:spcPts val="0"/>
              </a:spcBef>
              <a:spcAft>
                <a:spcPts val="0"/>
              </a:spcAft>
              <a:buNone/>
            </a:pPr>
            <a:r>
              <a:rPr lang="is-IS" dirty="0"/>
              <a:t>Það kostar mikla orku að anda þegar maður er í andnauð. Skjólstæðingar með LLT eru þreyttir og gæti skort orku til að sinna ADL og því þurft aðstoð við að sinna þörfum sínum. Gætu þurft að velja hvað þeir vilja gera þann daginn til að spara orku. Þó þarf að hreyfa sig eins mikið og unnt er til að æfa vöðva, æðakerfi og öndun. Vinna þarf af rósemi með skjólstæðingnum, á hans hraða. </a:t>
            </a:r>
            <a:endParaRPr dirty="0"/>
          </a:p>
        </p:txBody>
      </p:sp>
      <p:sp>
        <p:nvSpPr>
          <p:cNvPr id="149" name="Google Shape;149;p14:notes"/>
          <p:cNvSpPr>
            <a:spLocks noGrp="1" noRot="1" noChangeAspect="1"/>
          </p:cNvSpPr>
          <p:nvPr>
            <p:ph type="sldImg" idx="2"/>
          </p:nvPr>
        </p:nvSpPr>
        <p:spPr>
          <a:xfrm>
            <a:off x="1106488" y="812800"/>
            <a:ext cx="5345112" cy="40084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15:notes"/>
          <p:cNvSpPr txBox="1">
            <a:spLocks noGrp="1"/>
          </p:cNvSpPr>
          <p:nvPr>
            <p:ph type="body" idx="1"/>
          </p:nvPr>
        </p:nvSpPr>
        <p:spPr>
          <a:xfrm>
            <a:off x="756000" y="5078520"/>
            <a:ext cx="6047640" cy="481104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s-IS" dirty="0"/>
              <a:t>Fólk fær oft súrefni heim og það krefst þekkingar að sinna því. Má ekki reykja eða hafa opinn eld á heimilinu vegna brunahættu. </a:t>
            </a:r>
          </a:p>
          <a:p>
            <a:pPr marL="0" lvl="0" indent="0" algn="l" rtl="0">
              <a:spcBef>
                <a:spcPts val="0"/>
              </a:spcBef>
              <a:spcAft>
                <a:spcPts val="0"/>
              </a:spcAft>
              <a:buNone/>
            </a:pPr>
            <a:endParaRPr lang="is-IS" dirty="0"/>
          </a:p>
          <a:p>
            <a:pPr marL="0" lvl="0" indent="0" algn="l" rtl="0">
              <a:spcBef>
                <a:spcPts val="0"/>
              </a:spcBef>
              <a:spcAft>
                <a:spcPts val="0"/>
              </a:spcAft>
              <a:buNone/>
            </a:pPr>
            <a:r>
              <a:rPr lang="en-US" dirty="0" err="1"/>
              <a:t>Önnur</a:t>
            </a:r>
            <a:r>
              <a:rPr lang="en-US" dirty="0"/>
              <a:t> </a:t>
            </a:r>
            <a:r>
              <a:rPr lang="en-US" dirty="0" err="1"/>
              <a:t>lyf</a:t>
            </a:r>
            <a:r>
              <a:rPr lang="en-US" dirty="0"/>
              <a:t> geta </a:t>
            </a:r>
            <a:r>
              <a:rPr lang="en-US" dirty="0" err="1"/>
              <a:t>verið</a:t>
            </a:r>
            <a:r>
              <a:rPr lang="en-US" dirty="0"/>
              <a:t> </a:t>
            </a:r>
            <a:r>
              <a:rPr lang="en-US" dirty="0" err="1"/>
              <a:t>púst</a:t>
            </a:r>
            <a:r>
              <a:rPr lang="en-US" dirty="0"/>
              <a:t> </a:t>
            </a:r>
            <a:r>
              <a:rPr lang="en-US" dirty="0" err="1"/>
              <a:t>og</a:t>
            </a:r>
            <a:r>
              <a:rPr lang="en-US" dirty="0"/>
              <a:t> </a:t>
            </a:r>
            <a:r>
              <a:rPr lang="en-US" dirty="0" err="1"/>
              <a:t>þess</a:t>
            </a:r>
            <a:r>
              <a:rPr lang="en-US" dirty="0"/>
              <a:t> </a:t>
            </a:r>
            <a:r>
              <a:rPr lang="en-US" dirty="0" err="1"/>
              <a:t>háttar</a:t>
            </a:r>
            <a:r>
              <a:rPr lang="en-US" dirty="0"/>
              <a:t>, </a:t>
            </a:r>
            <a:r>
              <a:rPr lang="en-US" dirty="0" err="1"/>
              <a:t>mögulega</a:t>
            </a:r>
            <a:r>
              <a:rPr lang="en-US" dirty="0"/>
              <a:t> </a:t>
            </a:r>
            <a:r>
              <a:rPr lang="en-US" dirty="0" err="1"/>
              <a:t>úðavél</a:t>
            </a:r>
            <a:r>
              <a:rPr lang="en-US" dirty="0"/>
              <a:t>. </a:t>
            </a:r>
            <a:r>
              <a:rPr lang="en-US" dirty="0" err="1"/>
              <a:t>Gætuð</a:t>
            </a:r>
            <a:r>
              <a:rPr lang="en-US" dirty="0"/>
              <a:t> </a:t>
            </a:r>
            <a:r>
              <a:rPr lang="en-US" dirty="0" err="1"/>
              <a:t>þurft</a:t>
            </a:r>
            <a:r>
              <a:rPr lang="en-US" dirty="0"/>
              <a:t> </a:t>
            </a:r>
            <a:r>
              <a:rPr lang="en-US" dirty="0" err="1"/>
              <a:t>að</a:t>
            </a:r>
            <a:r>
              <a:rPr lang="en-US" dirty="0"/>
              <a:t> </a:t>
            </a:r>
            <a:r>
              <a:rPr lang="en-US" dirty="0" err="1"/>
              <a:t>aðstoða</a:t>
            </a:r>
            <a:r>
              <a:rPr lang="en-US" dirty="0"/>
              <a:t> </a:t>
            </a:r>
            <a:r>
              <a:rPr lang="en-US" dirty="0" err="1"/>
              <a:t>við</a:t>
            </a:r>
            <a:r>
              <a:rPr lang="en-US" dirty="0"/>
              <a:t> </a:t>
            </a:r>
            <a:r>
              <a:rPr lang="en-US" dirty="0" err="1"/>
              <a:t>inntöku</a:t>
            </a:r>
            <a:r>
              <a:rPr lang="en-US" dirty="0"/>
              <a:t> </a:t>
            </a:r>
            <a:r>
              <a:rPr lang="en-US" dirty="0" err="1"/>
              <a:t>þeirra</a:t>
            </a:r>
            <a:r>
              <a:rPr lang="en-US" dirty="0"/>
              <a:t>, </a:t>
            </a:r>
            <a:r>
              <a:rPr lang="en-US" dirty="0" err="1"/>
              <a:t>passa</a:t>
            </a:r>
            <a:r>
              <a:rPr lang="en-US" dirty="0"/>
              <a:t> </a:t>
            </a:r>
            <a:r>
              <a:rPr lang="en-US" dirty="0" err="1"/>
              <a:t>að</a:t>
            </a:r>
            <a:r>
              <a:rPr lang="en-US" dirty="0"/>
              <a:t> </a:t>
            </a:r>
            <a:r>
              <a:rPr lang="en-US" dirty="0" err="1"/>
              <a:t>fylgja</a:t>
            </a:r>
            <a:r>
              <a:rPr lang="en-US" dirty="0"/>
              <a:t> </a:t>
            </a:r>
            <a:r>
              <a:rPr lang="en-US" dirty="0" err="1"/>
              <a:t>reglum</a:t>
            </a:r>
            <a:r>
              <a:rPr lang="en-US" dirty="0"/>
              <a:t> </a:t>
            </a:r>
            <a:r>
              <a:rPr lang="en-US" dirty="0" err="1"/>
              <a:t>og</a:t>
            </a:r>
            <a:r>
              <a:rPr lang="en-US" dirty="0"/>
              <a:t> </a:t>
            </a:r>
            <a:r>
              <a:rPr lang="en-US" dirty="0" err="1"/>
              <a:t>leiðbeiningum</a:t>
            </a:r>
            <a:r>
              <a:rPr lang="en-US" dirty="0"/>
              <a:t> </a:t>
            </a:r>
            <a:r>
              <a:rPr lang="en-US" dirty="0" err="1"/>
              <a:t>sem</a:t>
            </a:r>
            <a:r>
              <a:rPr lang="en-US" dirty="0"/>
              <a:t> </a:t>
            </a:r>
            <a:r>
              <a:rPr lang="en-US" dirty="0" err="1"/>
              <a:t>gilda</a:t>
            </a:r>
            <a:r>
              <a:rPr lang="en-US" dirty="0"/>
              <a:t> um </a:t>
            </a:r>
            <a:r>
              <a:rPr lang="en-US" dirty="0" err="1"/>
              <a:t>lyfjainntökuna</a:t>
            </a:r>
            <a:r>
              <a:rPr lang="en-US" dirty="0"/>
              <a:t>. </a:t>
            </a:r>
            <a:r>
              <a:rPr lang="en-US" dirty="0" err="1"/>
              <a:t>Mynd</a:t>
            </a:r>
            <a:r>
              <a:rPr lang="en-US" dirty="0"/>
              <a:t> bls. 115. </a:t>
            </a:r>
            <a:endParaRPr dirty="0"/>
          </a:p>
        </p:txBody>
      </p:sp>
      <p:sp>
        <p:nvSpPr>
          <p:cNvPr id="155" name="Google Shape;155;p15:notes"/>
          <p:cNvSpPr>
            <a:spLocks noGrp="1" noRot="1" noChangeAspect="1"/>
          </p:cNvSpPr>
          <p:nvPr>
            <p:ph type="sldImg" idx="2"/>
          </p:nvPr>
        </p:nvSpPr>
        <p:spPr>
          <a:xfrm>
            <a:off x="1106488" y="812800"/>
            <a:ext cx="5345112" cy="40084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6:notes"/>
          <p:cNvSpPr txBox="1">
            <a:spLocks noGrp="1"/>
          </p:cNvSpPr>
          <p:nvPr>
            <p:ph type="body" idx="1"/>
          </p:nvPr>
        </p:nvSpPr>
        <p:spPr>
          <a:xfrm>
            <a:off x="756000" y="5078520"/>
            <a:ext cx="6047640" cy="481104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s-IS" dirty="0"/>
              <a:t>Á sumum stofnunum eru notaðar súrefnisvélar sem stungið er í samband við rafmagn. Stundum sett vant í þar tilgerðan tank til að auka raka. </a:t>
            </a:r>
          </a:p>
          <a:p>
            <a:pPr marL="0" lvl="0" indent="0" algn="l" rtl="0">
              <a:spcBef>
                <a:spcPts val="0"/>
              </a:spcBef>
              <a:spcAft>
                <a:spcPts val="0"/>
              </a:spcAft>
              <a:buNone/>
            </a:pPr>
            <a:r>
              <a:rPr lang="is-IS" dirty="0"/>
              <a:t>Súrefnisgleraugu geta valdið þrýstingssárum við eyru og nef, gott að setja plástra eða gerviskinn. Mikið og langvarandi notkun á súrefni getur þurrkað nef og því er gott að nota vaselín til að fá raka í slímhúðir. </a:t>
            </a:r>
          </a:p>
          <a:p>
            <a:pPr marL="0" lvl="0" indent="0" algn="l" rtl="0">
              <a:spcBef>
                <a:spcPts val="0"/>
              </a:spcBef>
              <a:spcAft>
                <a:spcPts val="0"/>
              </a:spcAft>
              <a:buNone/>
            </a:pPr>
            <a:endParaRPr lang="is-IS" dirty="0"/>
          </a:p>
          <a:p>
            <a:pPr marL="0" lvl="0" indent="0" algn="l" rtl="0">
              <a:spcBef>
                <a:spcPts val="0"/>
              </a:spcBef>
              <a:spcAft>
                <a:spcPts val="0"/>
              </a:spcAft>
              <a:buNone/>
            </a:pPr>
            <a:r>
              <a:rPr lang="is-IS" dirty="0"/>
              <a:t>Til eru </a:t>
            </a:r>
            <a:r>
              <a:rPr lang="is-IS" dirty="0" err="1"/>
              <a:t>high</a:t>
            </a:r>
            <a:r>
              <a:rPr lang="is-IS" dirty="0"/>
              <a:t> </a:t>
            </a:r>
            <a:r>
              <a:rPr lang="is-IS" dirty="0" err="1"/>
              <a:t>flow</a:t>
            </a:r>
            <a:r>
              <a:rPr lang="is-IS" dirty="0"/>
              <a:t> súrefnisgleraugu sem hægt er að gefa meira en 5L – en þetta á við venjuleg súrefnisgleraugu</a:t>
            </a:r>
            <a:endParaRPr dirty="0"/>
          </a:p>
        </p:txBody>
      </p:sp>
      <p:sp>
        <p:nvSpPr>
          <p:cNvPr id="161" name="Google Shape;161;p16:notes"/>
          <p:cNvSpPr>
            <a:spLocks noGrp="1" noRot="1" noChangeAspect="1"/>
          </p:cNvSpPr>
          <p:nvPr>
            <p:ph type="sldImg" idx="2"/>
          </p:nvPr>
        </p:nvSpPr>
        <p:spPr>
          <a:xfrm>
            <a:off x="1106488" y="812800"/>
            <a:ext cx="5345112" cy="40084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2:notes"/>
          <p:cNvSpPr txBox="1">
            <a:spLocks noGrp="1"/>
          </p:cNvSpPr>
          <p:nvPr>
            <p:ph type="body" idx="1"/>
          </p:nvPr>
        </p:nvSpPr>
        <p:spPr>
          <a:xfrm>
            <a:off x="756000" y="5078520"/>
            <a:ext cx="6047640" cy="481104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s-IS" dirty="0"/>
              <a:t>Við öndum yfirleitt án umhugsunar og fyrirhafnar. </a:t>
            </a:r>
          </a:p>
          <a:p>
            <a:pPr marL="0" lvl="0" indent="0" algn="l" rtl="0">
              <a:spcBef>
                <a:spcPts val="0"/>
              </a:spcBef>
              <a:spcAft>
                <a:spcPts val="0"/>
              </a:spcAft>
              <a:buNone/>
            </a:pPr>
            <a:r>
              <a:rPr lang="is-IS" dirty="0"/>
              <a:t>Öndun skiptist í inn- og útöndun, innöndun fer þannig fram að þú andar að þér í gegnum nefið og munninn og hleypir þannig lofti niður um barkann sem endar í lungnablöðrum lungnanna. Þegar þú andar frá þér notarðu vöðvana í brjóstkassanum og þindina. Útöndun gerist sjálfkrafa þegar slakað er á vöðvunum en þá þrýstist loftið út gegnum munninn og nefið. Við öndun má sjá dálitla hreyfingu bæði á brjóstkassanum og kviðnum. Við eðlilega öndun er hún hljóðlaus en ef sjúkdómar herja á öndunarfæri eða lungun þá heyrist öndun oft mjög greinilega. </a:t>
            </a:r>
          </a:p>
          <a:p>
            <a:pPr marL="0" lvl="0" indent="0" algn="l" rtl="0">
              <a:spcBef>
                <a:spcPts val="0"/>
              </a:spcBef>
              <a:spcAft>
                <a:spcPts val="0"/>
              </a:spcAft>
              <a:buNone/>
            </a:pPr>
            <a:r>
              <a:rPr lang="en-US" dirty="0"/>
              <a:t>https://www.youtube.com/watch?v=JFWMJGtmG5E&amp;list=PLQrdx7rRsKfXccYnd-uSZyQPUTXzxLE0t&amp;index=14</a:t>
            </a:r>
            <a:endParaRPr lang="is-IS" dirty="0"/>
          </a:p>
          <a:p>
            <a:pPr marL="0" lvl="0" indent="0" algn="l" rtl="0">
              <a:spcBef>
                <a:spcPts val="0"/>
              </a:spcBef>
              <a:spcAft>
                <a:spcPts val="0"/>
              </a:spcAft>
              <a:buNone/>
            </a:pPr>
            <a:r>
              <a:rPr lang="en-US" dirty="0"/>
              <a:t>https://www.youtube.com/watch?v=U8byn2NT_lo&amp;list=PLQrdx7rRsKfXccYnd-uSZyQPUTXzxLE0t&amp;index=13</a:t>
            </a:r>
            <a:endParaRPr dirty="0"/>
          </a:p>
        </p:txBody>
      </p:sp>
      <p:sp>
        <p:nvSpPr>
          <p:cNvPr id="70" name="Google Shape;70;p2:notes"/>
          <p:cNvSpPr>
            <a:spLocks noGrp="1" noRot="1" noChangeAspect="1"/>
          </p:cNvSpPr>
          <p:nvPr>
            <p:ph type="sldImg" idx="2"/>
          </p:nvPr>
        </p:nvSpPr>
        <p:spPr>
          <a:xfrm>
            <a:off x="1106488" y="812800"/>
            <a:ext cx="5345112" cy="40084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r>
              <a:rPr lang="is-IS" dirty="0"/>
              <a:t>Skoða – flest allt svipað – halla aftur höfði smávegis til að opna öndunarveg – </a:t>
            </a:r>
          </a:p>
          <a:p>
            <a:r>
              <a:rPr lang="is-IS" dirty="0"/>
              <a:t>Of algengt að þessi lyf séu notuð rangt / ekki eins vel og mögulegt er</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is-IS" sz="1400" b="0" i="0" u="none" strike="noStrike" cap="none" smtClean="0">
                <a:latin typeface="Times New Roman"/>
                <a:ea typeface="Times New Roman"/>
                <a:cs typeface="Times New Roman"/>
                <a:sym typeface="Times New Roman"/>
              </a:rPr>
              <a:t>21</a:t>
            </a:fld>
            <a:endParaRPr lang="is-IS" sz="1400" b="0" i="0" u="none" strike="noStrike" cap="none">
              <a:latin typeface="Times New Roman"/>
              <a:ea typeface="Times New Roman"/>
              <a:cs typeface="Times New Roman"/>
              <a:sym typeface="Times New Roman"/>
            </a:endParaRPr>
          </a:p>
        </p:txBody>
      </p:sp>
    </p:spTree>
    <p:extLst>
      <p:ext uri="{BB962C8B-B14F-4D97-AF65-F5344CB8AC3E}">
        <p14:creationId xmlns:p14="http://schemas.microsoft.com/office/powerpoint/2010/main" val="8510053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r>
              <a:rPr lang="is-IS" dirty="0"/>
              <a:t>Hlusta hvort á annað ef hlustunarpípur eru til staðar</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is-IS" sz="1400" b="0" i="0" u="none" strike="noStrike" cap="none" smtClean="0">
                <a:latin typeface="Times New Roman"/>
                <a:ea typeface="Times New Roman"/>
                <a:cs typeface="Times New Roman"/>
                <a:sym typeface="Times New Roman"/>
              </a:rPr>
              <a:t>22</a:t>
            </a:fld>
            <a:endParaRPr lang="is-IS" sz="1400" b="0" i="0" u="none" strike="noStrike" cap="none">
              <a:latin typeface="Times New Roman"/>
              <a:ea typeface="Times New Roman"/>
              <a:cs typeface="Times New Roman"/>
              <a:sym typeface="Times New Roman"/>
            </a:endParaRPr>
          </a:p>
        </p:txBody>
      </p:sp>
    </p:spTree>
    <p:extLst>
      <p:ext uri="{BB962C8B-B14F-4D97-AF65-F5344CB8AC3E}">
        <p14:creationId xmlns:p14="http://schemas.microsoft.com/office/powerpoint/2010/main" val="4129553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3:notes"/>
          <p:cNvSpPr/>
          <p:nvPr/>
        </p:nvSpPr>
        <p:spPr>
          <a:xfrm>
            <a:off x="4282200" y="10155600"/>
            <a:ext cx="3276000" cy="53460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b" anchorCtr="0">
            <a:noAutofit/>
          </a:bodyPr>
          <a:lstStyle/>
          <a:p>
            <a:pPr marL="0" marR="0" lvl="0" indent="0" algn="r" rtl="0">
              <a:spcBef>
                <a:spcPts val="0"/>
              </a:spcBef>
              <a:spcAft>
                <a:spcPts val="0"/>
              </a:spcAft>
              <a:buNone/>
            </a:pPr>
            <a:fld id="{00000000-1234-1234-1234-123412341234}" type="slidenum">
              <a:rPr lang="is-IS" sz="1200" b="0" i="0" u="none" strike="noStrike" cap="none">
                <a:latin typeface="Arial"/>
                <a:ea typeface="Arial"/>
                <a:cs typeface="Arial"/>
                <a:sym typeface="Arial"/>
              </a:rPr>
              <a:t>4</a:t>
            </a:fld>
            <a:endParaRPr sz="1200" b="0" i="0" u="none" strike="noStrike" cap="none">
              <a:latin typeface="Arial"/>
              <a:ea typeface="Arial"/>
              <a:cs typeface="Arial"/>
              <a:sym typeface="Arial"/>
            </a:endParaRPr>
          </a:p>
        </p:txBody>
      </p:sp>
      <p:sp>
        <p:nvSpPr>
          <p:cNvPr id="76" name="Google Shape;76;p3:notes"/>
          <p:cNvSpPr>
            <a:spLocks noGrp="1" noRot="1" noChangeAspect="1"/>
          </p:cNvSpPr>
          <p:nvPr>
            <p:ph type="sldImg" idx="2"/>
          </p:nvPr>
        </p:nvSpPr>
        <p:spPr>
          <a:xfrm>
            <a:off x="1108075" y="801688"/>
            <a:ext cx="5345113" cy="401002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7" name="Google Shape;77;p3:notes"/>
          <p:cNvSpPr txBox="1">
            <a:spLocks noGrp="1"/>
          </p:cNvSpPr>
          <p:nvPr>
            <p:ph type="body" idx="1"/>
          </p:nvPr>
        </p:nvSpPr>
        <p:spPr>
          <a:xfrm>
            <a:off x="756000" y="5078520"/>
            <a:ext cx="6048000" cy="481176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is-IS" sz="1400" b="0" strike="noStrike" dirty="0">
                <a:latin typeface="Arial"/>
                <a:ea typeface="Arial"/>
                <a:cs typeface="Arial"/>
                <a:sym typeface="Arial"/>
              </a:rPr>
              <a:t>Best er að láta sj. Ekki vita að það sé verið að telja öndun, getur truflað niðurstöðurnar</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Ef öndun er óregluleg – telja þá í mínútu</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Einnig skal meta notkun hjálparvöðva</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EF sj. Er með viðbótar súrefni skal það tekið fram þegar að öndun er skráð. </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12-18 sinnum á mínútu áreynslulaus er eðlileg öndun</a:t>
            </a:r>
            <a:endParaRPr sz="1400" b="0" strike="noStrike" dirty="0">
              <a:latin typeface="Arial"/>
              <a:ea typeface="Arial"/>
              <a:cs typeface="Arial"/>
              <a:sym typeface="Arial"/>
            </a:endParaRPr>
          </a:p>
          <a:p>
            <a:pPr marL="0" lvl="0" indent="0" algn="l" rtl="0">
              <a:spcBef>
                <a:spcPts val="448"/>
              </a:spcBef>
              <a:spcAft>
                <a:spcPts val="0"/>
              </a:spcAft>
              <a:buNone/>
            </a:pP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Hvernig er eðlileg öndun???? Hljóðlaus, áreynslulaus, regluleg, symmetrísk</a:t>
            </a:r>
          </a:p>
          <a:p>
            <a:pPr marL="0" lvl="0" indent="0" algn="l" rtl="0">
              <a:spcBef>
                <a:spcPts val="448"/>
              </a:spcBef>
              <a:spcAft>
                <a:spcPts val="0"/>
              </a:spcAft>
              <a:buNone/>
            </a:pPr>
            <a:r>
              <a:rPr lang="en-US" sz="1400" b="0" strike="noStrike" dirty="0">
                <a:latin typeface="Arial"/>
                <a:ea typeface="Arial"/>
                <a:cs typeface="Arial"/>
                <a:sym typeface="Arial"/>
              </a:rPr>
              <a:t>https://www.youtube.com/watch?v=n4xISnZRmkY</a:t>
            </a:r>
          </a:p>
          <a:p>
            <a:pPr marL="0" lvl="0" indent="0" algn="l" rtl="0">
              <a:spcBef>
                <a:spcPts val="448"/>
              </a:spcBef>
              <a:spcAft>
                <a:spcPts val="0"/>
              </a:spcAft>
              <a:buNone/>
            </a:pPr>
            <a:r>
              <a:rPr lang="en-US" sz="1400" b="1" strike="noStrike" dirty="0" err="1">
                <a:latin typeface="Arial"/>
                <a:ea typeface="Arial"/>
                <a:cs typeface="Arial"/>
                <a:sym typeface="Arial"/>
              </a:rPr>
              <a:t>Æfing</a:t>
            </a:r>
            <a:r>
              <a:rPr lang="en-US" sz="1400" b="1" strike="noStrike" dirty="0">
                <a:latin typeface="Arial"/>
                <a:ea typeface="Arial"/>
                <a:cs typeface="Arial"/>
                <a:sym typeface="Arial"/>
              </a:rPr>
              <a:t> – nota </a:t>
            </a:r>
            <a:r>
              <a:rPr lang="en-US" sz="1400" b="1" strike="noStrike" dirty="0" err="1">
                <a:latin typeface="Arial"/>
                <a:ea typeface="Arial"/>
                <a:cs typeface="Arial"/>
                <a:sym typeface="Arial"/>
              </a:rPr>
              <a:t>rúm</a:t>
            </a:r>
            <a:r>
              <a:rPr lang="en-US" sz="1400" b="1" strike="noStrike" dirty="0">
                <a:latin typeface="Arial"/>
                <a:ea typeface="Arial"/>
                <a:cs typeface="Arial"/>
                <a:sym typeface="Arial"/>
              </a:rPr>
              <a:t>: </a:t>
            </a:r>
            <a:r>
              <a:rPr lang="en-US" sz="1400" b="1" strike="noStrike" dirty="0" err="1">
                <a:latin typeface="Arial"/>
                <a:ea typeface="Arial"/>
                <a:cs typeface="Arial"/>
                <a:sym typeface="Arial"/>
              </a:rPr>
              <a:t>öndunartíðni</a:t>
            </a:r>
            <a:r>
              <a:rPr lang="en-US" sz="1400" b="1" strike="noStrike" dirty="0">
                <a:latin typeface="Arial"/>
                <a:ea typeface="Arial"/>
                <a:cs typeface="Arial"/>
                <a:sym typeface="Arial"/>
              </a:rPr>
              <a:t> = </a:t>
            </a:r>
            <a:r>
              <a:rPr lang="en-US" sz="1400" b="1" strike="noStrike" dirty="0" err="1">
                <a:latin typeface="Arial"/>
                <a:ea typeface="Arial"/>
                <a:cs typeface="Arial"/>
                <a:sym typeface="Arial"/>
              </a:rPr>
              <a:t>eitt</a:t>
            </a:r>
            <a:r>
              <a:rPr lang="en-US" sz="1400" b="1" strike="noStrike" dirty="0">
                <a:latin typeface="Arial"/>
                <a:ea typeface="Arial"/>
                <a:cs typeface="Arial"/>
                <a:sym typeface="Arial"/>
              </a:rPr>
              <a:t> </a:t>
            </a:r>
            <a:r>
              <a:rPr lang="en-US" sz="1400" b="1" strike="noStrike" dirty="0" err="1">
                <a:latin typeface="Arial"/>
                <a:ea typeface="Arial"/>
                <a:cs typeface="Arial"/>
                <a:sym typeface="Arial"/>
              </a:rPr>
              <a:t>af</a:t>
            </a:r>
            <a:r>
              <a:rPr lang="en-US" sz="1400" b="1" strike="noStrike" dirty="0">
                <a:latin typeface="Arial"/>
                <a:ea typeface="Arial"/>
                <a:cs typeface="Arial"/>
                <a:sym typeface="Arial"/>
              </a:rPr>
              <a:t> </a:t>
            </a:r>
            <a:r>
              <a:rPr lang="en-US" sz="1400" b="1" strike="noStrike" dirty="0" err="1">
                <a:latin typeface="Arial"/>
                <a:ea typeface="Arial"/>
                <a:cs typeface="Arial"/>
                <a:sym typeface="Arial"/>
              </a:rPr>
              <a:t>lífsmörkunum</a:t>
            </a:r>
            <a:endParaRPr lang="en-US" sz="1400" b="1" strike="noStrike" dirty="0">
              <a:latin typeface="Arial"/>
              <a:ea typeface="Arial"/>
              <a:cs typeface="Arial"/>
              <a:sym typeface="Arial"/>
            </a:endParaRPr>
          </a:p>
          <a:p>
            <a:pPr marL="0" lvl="0" indent="0" algn="l" rtl="0">
              <a:spcBef>
                <a:spcPts val="448"/>
              </a:spcBef>
              <a:spcAft>
                <a:spcPts val="0"/>
              </a:spcAft>
              <a:buNone/>
            </a:pPr>
            <a:r>
              <a:rPr lang="en-US" sz="1400" b="0" strike="noStrike" dirty="0" err="1">
                <a:latin typeface="Arial"/>
                <a:ea typeface="Arial"/>
                <a:cs typeface="Arial"/>
                <a:sym typeface="Arial"/>
              </a:rPr>
              <a:t>leggjast</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og</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hinn</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telur</a:t>
            </a:r>
            <a:r>
              <a:rPr lang="en-US" sz="1400" b="0" strike="noStrike" dirty="0">
                <a:latin typeface="Arial"/>
                <a:ea typeface="Arial"/>
                <a:cs typeface="Arial"/>
                <a:sym typeface="Arial"/>
              </a:rPr>
              <a:t> – </a:t>
            </a:r>
            <a:r>
              <a:rPr lang="en-US" sz="1400" b="0" strike="noStrike" dirty="0" err="1">
                <a:latin typeface="Arial"/>
                <a:ea typeface="Arial"/>
                <a:cs typeface="Arial"/>
                <a:sym typeface="Arial"/>
              </a:rPr>
              <a:t>teljum</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alla</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mínútuna</a:t>
            </a:r>
            <a:r>
              <a:rPr lang="en-US" sz="1400" b="0" strike="noStrike" dirty="0">
                <a:latin typeface="Arial"/>
                <a:ea typeface="Arial"/>
                <a:cs typeface="Arial"/>
                <a:sym typeface="Arial"/>
              </a:rPr>
              <a:t> – í </a:t>
            </a:r>
            <a:r>
              <a:rPr lang="en-US" sz="1400" b="0" strike="noStrike" dirty="0" err="1">
                <a:latin typeface="Arial"/>
                <a:ea typeface="Arial"/>
                <a:cs typeface="Arial"/>
                <a:sym typeface="Arial"/>
              </a:rPr>
              <a:t>púls</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gerum</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við</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stundum</a:t>
            </a:r>
            <a:r>
              <a:rPr lang="en-US" sz="1400" b="0" strike="noStrike" dirty="0">
                <a:latin typeface="Arial"/>
                <a:ea typeface="Arial"/>
                <a:cs typeface="Arial"/>
                <a:sym typeface="Arial"/>
              </a:rPr>
              <a:t> 2x30 </a:t>
            </a:r>
            <a:r>
              <a:rPr lang="en-US" sz="1400" b="0" strike="noStrike" dirty="0" err="1">
                <a:latin typeface="Arial"/>
                <a:ea typeface="Arial"/>
                <a:cs typeface="Arial"/>
                <a:sym typeface="Arial"/>
              </a:rPr>
              <a:t>eða</a:t>
            </a:r>
            <a:r>
              <a:rPr lang="en-US" sz="1400" b="0" strike="noStrike" dirty="0">
                <a:latin typeface="Arial"/>
                <a:ea typeface="Arial"/>
                <a:cs typeface="Arial"/>
                <a:sym typeface="Arial"/>
              </a:rPr>
              <a:t> 4x15sek – </a:t>
            </a:r>
            <a:r>
              <a:rPr lang="en-US" sz="1400" b="0" strike="noStrike" dirty="0" err="1">
                <a:latin typeface="Arial"/>
                <a:ea typeface="Arial"/>
                <a:cs typeface="Arial"/>
                <a:sym typeface="Arial"/>
              </a:rPr>
              <a:t>hví</a:t>
            </a:r>
            <a:r>
              <a:rPr lang="en-US" sz="1400" b="0" strike="noStrike" dirty="0">
                <a:latin typeface="Arial"/>
                <a:ea typeface="Arial"/>
                <a:cs typeface="Arial"/>
                <a:sym typeface="Arial"/>
              </a:rPr>
              <a:t> ekki </a:t>
            </a:r>
            <a:r>
              <a:rPr lang="en-US" sz="1400" b="0" strike="noStrike" dirty="0" err="1">
                <a:latin typeface="Arial"/>
                <a:ea typeface="Arial"/>
                <a:cs typeface="Arial"/>
                <a:sym typeface="Arial"/>
              </a:rPr>
              <a:t>hér</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Skekkjumörk</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hærri</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hér</a:t>
            </a:r>
            <a:r>
              <a:rPr lang="en-US" sz="1400" b="0" strike="noStrike" dirty="0">
                <a:latin typeface="Arial"/>
                <a:ea typeface="Arial"/>
                <a:cs typeface="Arial"/>
                <a:sym typeface="Arial"/>
              </a:rPr>
              <a:t>.</a:t>
            </a:r>
            <a:endParaRPr lang="en-US" sz="1400" b="1" strike="noStrike" dirty="0">
              <a:latin typeface="Arial"/>
              <a:ea typeface="Arial"/>
              <a:cs typeface="Arial"/>
              <a:sym typeface="Arial"/>
            </a:endParaRPr>
          </a:p>
          <a:p>
            <a:pPr marL="0" lvl="0" indent="0" algn="l" rtl="0">
              <a:spcBef>
                <a:spcPts val="448"/>
              </a:spcBef>
              <a:spcAft>
                <a:spcPts val="0"/>
              </a:spcAft>
              <a:buNone/>
            </a:pPr>
            <a:r>
              <a:rPr lang="en-US" sz="1400" b="1" strike="noStrike" dirty="0">
                <a:latin typeface="Arial"/>
                <a:ea typeface="Arial"/>
                <a:cs typeface="Arial"/>
                <a:sym typeface="Arial"/>
              </a:rPr>
              <a:t>- ekki </a:t>
            </a:r>
            <a:r>
              <a:rPr lang="en-US" sz="1400" b="1" strike="noStrike" dirty="0" err="1">
                <a:latin typeface="Arial"/>
                <a:ea typeface="Arial"/>
                <a:cs typeface="Arial"/>
                <a:sym typeface="Arial"/>
              </a:rPr>
              <a:t>segjast</a:t>
            </a:r>
            <a:r>
              <a:rPr lang="en-US" sz="1400" b="1" strike="noStrike" dirty="0">
                <a:latin typeface="Arial"/>
                <a:ea typeface="Arial"/>
                <a:cs typeface="Arial"/>
                <a:sym typeface="Arial"/>
              </a:rPr>
              <a:t> vera </a:t>
            </a:r>
            <a:r>
              <a:rPr lang="en-US" sz="1400" b="1" strike="noStrike" dirty="0" err="1">
                <a:latin typeface="Arial"/>
                <a:ea typeface="Arial"/>
                <a:cs typeface="Arial"/>
                <a:sym typeface="Arial"/>
              </a:rPr>
              <a:t>að</a:t>
            </a:r>
            <a:r>
              <a:rPr lang="en-US" sz="1400" b="1" strike="noStrike" dirty="0">
                <a:latin typeface="Arial"/>
                <a:ea typeface="Arial"/>
                <a:cs typeface="Arial"/>
                <a:sym typeface="Arial"/>
              </a:rPr>
              <a:t> </a:t>
            </a:r>
            <a:r>
              <a:rPr lang="en-US" sz="1400" b="1" strike="noStrike" dirty="0" err="1">
                <a:latin typeface="Arial"/>
                <a:ea typeface="Arial"/>
                <a:cs typeface="Arial"/>
                <a:sym typeface="Arial"/>
              </a:rPr>
              <a:t>telja</a:t>
            </a:r>
            <a:r>
              <a:rPr lang="en-US" sz="1400" b="1" strike="noStrike" dirty="0">
                <a:latin typeface="Arial"/>
                <a:ea typeface="Arial"/>
                <a:cs typeface="Arial"/>
                <a:sym typeface="Arial"/>
              </a:rPr>
              <a:t> </a:t>
            </a:r>
            <a:r>
              <a:rPr lang="en-US" sz="1400" b="1" strike="noStrike" dirty="0" err="1">
                <a:latin typeface="Arial"/>
                <a:ea typeface="Arial"/>
                <a:cs typeface="Arial"/>
                <a:sym typeface="Arial"/>
              </a:rPr>
              <a:t>öndun</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takið</a:t>
            </a:r>
            <a:r>
              <a:rPr lang="en-US" sz="1400" b="0" strike="noStrike" dirty="0">
                <a:latin typeface="Arial"/>
                <a:ea typeface="Arial"/>
                <a:cs typeface="Arial"/>
                <a:sym typeface="Arial"/>
              </a:rPr>
              <a:t> </a:t>
            </a:r>
            <a:r>
              <a:rPr lang="en-US" sz="1400" b="0" strike="noStrike" dirty="0" err="1">
                <a:latin typeface="Arial"/>
                <a:ea typeface="Arial"/>
                <a:cs typeface="Arial"/>
                <a:sym typeface="Arial"/>
              </a:rPr>
              <a:t>púls</a:t>
            </a:r>
            <a:r>
              <a:rPr lang="en-US" sz="1400" b="0" strike="noStrike" dirty="0">
                <a:latin typeface="Arial"/>
                <a:ea typeface="Arial"/>
                <a:cs typeface="Arial"/>
                <a:sym typeface="Arial"/>
              </a:rPr>
              <a:t> í </a:t>
            </a:r>
            <a:r>
              <a:rPr lang="en-US" sz="1400" b="0" strike="noStrike" dirty="0" err="1">
                <a:latin typeface="Arial"/>
                <a:ea typeface="Arial"/>
                <a:cs typeface="Arial"/>
                <a:sym typeface="Arial"/>
              </a:rPr>
              <a:t>leið</a:t>
            </a:r>
            <a:endParaRPr sz="1400" b="1" strike="noStrike" dirty="0">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4:notes"/>
          <p:cNvSpPr txBox="1">
            <a:spLocks noGrp="1"/>
          </p:cNvSpPr>
          <p:nvPr>
            <p:ph type="body" idx="1"/>
          </p:nvPr>
        </p:nvSpPr>
        <p:spPr>
          <a:xfrm>
            <a:off x="756000" y="5078520"/>
            <a:ext cx="6047640" cy="481104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s-IS" dirty="0"/>
              <a:t>Tilgangur öndunar er að koma súrefni til frumnanna og losa líkamann við koltvísýring. </a:t>
            </a:r>
          </a:p>
          <a:p>
            <a:pPr marL="0" lvl="0" indent="0" algn="l" rtl="0">
              <a:spcBef>
                <a:spcPts val="0"/>
              </a:spcBef>
              <a:spcAft>
                <a:spcPts val="0"/>
              </a:spcAft>
              <a:buNone/>
            </a:pPr>
            <a:endParaRPr lang="is-IS" dirty="0"/>
          </a:p>
          <a:p>
            <a:pPr marL="0" lvl="0" indent="0" algn="l" rtl="0">
              <a:spcBef>
                <a:spcPts val="0"/>
              </a:spcBef>
              <a:spcAft>
                <a:spcPts val="0"/>
              </a:spcAft>
              <a:buNone/>
            </a:pPr>
            <a:r>
              <a:rPr lang="en-US" dirty="0"/>
              <a:t>https://www.youtube.com/watch?v=JFWMJGtmG5E</a:t>
            </a:r>
            <a:r>
              <a:rPr lang="is-IS" dirty="0"/>
              <a:t> </a:t>
            </a:r>
          </a:p>
          <a:p>
            <a:pPr marL="0" lvl="0" indent="0" algn="l" rtl="0">
              <a:spcBef>
                <a:spcPts val="0"/>
              </a:spcBef>
              <a:spcAft>
                <a:spcPts val="0"/>
              </a:spcAft>
              <a:buNone/>
            </a:pPr>
            <a:endParaRPr lang="is-IS" dirty="0"/>
          </a:p>
          <a:p>
            <a:pPr marL="0" lvl="0" indent="0" algn="l" rtl="0">
              <a:spcBef>
                <a:spcPts val="0"/>
              </a:spcBef>
              <a:spcAft>
                <a:spcPts val="0"/>
              </a:spcAft>
              <a:buNone/>
            </a:pPr>
            <a:r>
              <a:rPr lang="en-US" dirty="0"/>
              <a:t>https://www.youtube.com/watch?v=ccKGzZXNKYs</a:t>
            </a:r>
            <a:endParaRPr dirty="0"/>
          </a:p>
        </p:txBody>
      </p:sp>
      <p:sp>
        <p:nvSpPr>
          <p:cNvPr id="83" name="Google Shape;83;p4:notes"/>
          <p:cNvSpPr>
            <a:spLocks noGrp="1" noRot="1" noChangeAspect="1"/>
          </p:cNvSpPr>
          <p:nvPr>
            <p:ph type="sldImg" idx="2"/>
          </p:nvPr>
        </p:nvSpPr>
        <p:spPr>
          <a:xfrm>
            <a:off x="1106488" y="812800"/>
            <a:ext cx="5345112" cy="40084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5:notes"/>
          <p:cNvSpPr/>
          <p:nvPr/>
        </p:nvSpPr>
        <p:spPr>
          <a:xfrm>
            <a:off x="4282200" y="10155600"/>
            <a:ext cx="3276000" cy="53460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b" anchorCtr="0">
            <a:noAutofit/>
          </a:bodyPr>
          <a:lstStyle/>
          <a:p>
            <a:pPr marL="0" marR="0" lvl="0" indent="0" algn="r" rtl="0">
              <a:spcBef>
                <a:spcPts val="0"/>
              </a:spcBef>
              <a:spcAft>
                <a:spcPts val="0"/>
              </a:spcAft>
              <a:buNone/>
            </a:pPr>
            <a:fld id="{00000000-1234-1234-1234-123412341234}" type="slidenum">
              <a:rPr lang="is-IS" sz="1200" b="0" i="0" u="none" strike="noStrike" cap="none">
                <a:latin typeface="Arial"/>
                <a:ea typeface="Arial"/>
                <a:cs typeface="Arial"/>
                <a:sym typeface="Arial"/>
              </a:rPr>
              <a:t>6</a:t>
            </a:fld>
            <a:endParaRPr sz="1200" b="0" i="0" u="none" strike="noStrike" cap="none">
              <a:latin typeface="Arial"/>
              <a:ea typeface="Arial"/>
              <a:cs typeface="Arial"/>
              <a:sym typeface="Arial"/>
            </a:endParaRPr>
          </a:p>
        </p:txBody>
      </p:sp>
      <p:sp>
        <p:nvSpPr>
          <p:cNvPr id="89" name="Google Shape;89;p5:notes"/>
          <p:cNvSpPr>
            <a:spLocks noGrp="1" noRot="1" noChangeAspect="1"/>
          </p:cNvSpPr>
          <p:nvPr>
            <p:ph type="sldImg" idx="2"/>
          </p:nvPr>
        </p:nvSpPr>
        <p:spPr>
          <a:xfrm>
            <a:off x="1108075" y="801688"/>
            <a:ext cx="5345113" cy="401002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0" name="Google Shape;90;p5:notes"/>
          <p:cNvSpPr txBox="1">
            <a:spLocks noGrp="1"/>
          </p:cNvSpPr>
          <p:nvPr>
            <p:ph type="body" idx="1"/>
          </p:nvPr>
        </p:nvSpPr>
        <p:spPr>
          <a:xfrm>
            <a:off x="756000" y="5078520"/>
            <a:ext cx="6048000" cy="481176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r>
              <a:rPr lang="is-IS" sz="1400" b="0" strike="noStrike" dirty="0" err="1">
                <a:latin typeface="Arial"/>
                <a:ea typeface="Arial"/>
                <a:cs typeface="Arial"/>
                <a:sym typeface="Arial"/>
              </a:rPr>
              <a:t>VErið</a:t>
            </a:r>
            <a:r>
              <a:rPr lang="is-IS" sz="1400" b="0" strike="noStrike" dirty="0">
                <a:latin typeface="Arial"/>
                <a:ea typeface="Arial"/>
                <a:cs typeface="Arial"/>
                <a:sym typeface="Arial"/>
              </a:rPr>
              <a:t> að meta </a:t>
            </a:r>
            <a:r>
              <a:rPr lang="is-IS" sz="1400" b="0" strike="noStrike" dirty="0" err="1">
                <a:latin typeface="Arial"/>
                <a:ea typeface="Arial"/>
                <a:cs typeface="Arial"/>
                <a:sym typeface="Arial"/>
              </a:rPr>
              <a:t>súrefnismettun</a:t>
            </a:r>
            <a:r>
              <a:rPr lang="is-IS" sz="1400" b="0" strike="noStrike" dirty="0">
                <a:latin typeface="Arial"/>
                <a:ea typeface="Arial"/>
                <a:cs typeface="Arial"/>
                <a:sym typeface="Arial"/>
              </a:rPr>
              <a:t> rauðra </a:t>
            </a:r>
            <a:r>
              <a:rPr lang="is-IS" sz="1400" b="0" strike="noStrike" dirty="0" err="1">
                <a:latin typeface="Arial"/>
                <a:ea typeface="Arial"/>
                <a:cs typeface="Arial"/>
                <a:sym typeface="Arial"/>
              </a:rPr>
              <a:t>blk</a:t>
            </a:r>
            <a:r>
              <a:rPr lang="is-IS" sz="1400" b="0" strike="noStrike" dirty="0">
                <a:latin typeface="Arial"/>
                <a:ea typeface="Arial"/>
                <a:cs typeface="Arial"/>
                <a:sym typeface="Arial"/>
              </a:rPr>
              <a:t>. </a:t>
            </a:r>
            <a:r>
              <a:rPr lang="is-IS" sz="1400" b="0" strike="noStrike" dirty="0" err="1">
                <a:latin typeface="Arial"/>
                <a:ea typeface="Arial"/>
                <a:cs typeface="Arial"/>
                <a:sym typeface="Arial"/>
              </a:rPr>
              <a:t>Þe</a:t>
            </a:r>
            <a:r>
              <a:rPr lang="is-IS" sz="1400" b="0" strike="noStrike" dirty="0">
                <a:latin typeface="Arial"/>
                <a:ea typeface="Arial"/>
                <a:cs typeface="Arial"/>
                <a:sym typeface="Arial"/>
              </a:rPr>
              <a:t>. hversu mörg prósent </a:t>
            </a:r>
            <a:r>
              <a:rPr lang="is-IS" sz="1400" b="0" strike="noStrike" dirty="0" err="1">
                <a:latin typeface="Arial"/>
                <a:ea typeface="Arial"/>
                <a:cs typeface="Arial"/>
                <a:sym typeface="Arial"/>
              </a:rPr>
              <a:t>hemobloinsins</a:t>
            </a:r>
            <a:r>
              <a:rPr lang="is-IS" sz="1400" b="0" strike="noStrike" dirty="0">
                <a:latin typeface="Arial"/>
                <a:ea typeface="Arial"/>
                <a:cs typeface="Arial"/>
                <a:sym typeface="Arial"/>
              </a:rPr>
              <a:t> í rauðum blóðkornum í blóði er bundið súrefni</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Í andrúmslofti er 21 % súrefni.</a:t>
            </a:r>
            <a:endParaRPr sz="1400" b="0" strike="noStrike" dirty="0">
              <a:latin typeface="Arial"/>
              <a:ea typeface="Arial"/>
              <a:cs typeface="Arial"/>
              <a:sym typeface="Arial"/>
            </a:endParaRPr>
          </a:p>
          <a:p>
            <a:pPr marL="0" lvl="0" indent="0" algn="l" rtl="0">
              <a:spcBef>
                <a:spcPts val="448"/>
              </a:spcBef>
              <a:spcAft>
                <a:spcPts val="0"/>
              </a:spcAft>
              <a:buNone/>
            </a:pPr>
            <a:r>
              <a:rPr lang="is-IS" sz="1400" b="0" strike="noStrike" dirty="0">
                <a:latin typeface="Arial"/>
                <a:ea typeface="Arial"/>
                <a:cs typeface="Arial"/>
                <a:sym typeface="Arial"/>
              </a:rPr>
              <a:t>Sjaldan að fólk andi að sér 100% súrefni úr andrúmslofti, en venjuleg er hún um 97-99% </a:t>
            </a:r>
            <a:r>
              <a:rPr lang="is-IS" sz="1400" b="0" strike="noStrike" dirty="0" err="1">
                <a:latin typeface="Arial"/>
                <a:ea typeface="Arial"/>
                <a:cs typeface="Arial"/>
                <a:sym typeface="Arial"/>
              </a:rPr>
              <a:t>Súefnismettun</a:t>
            </a:r>
            <a:r>
              <a:rPr lang="is-IS" sz="1400" b="0" strike="noStrike" dirty="0">
                <a:latin typeface="Arial"/>
                <a:ea typeface="Arial"/>
                <a:cs typeface="Arial"/>
                <a:sym typeface="Arial"/>
              </a:rPr>
              <a:t> undir 90% telst ófullnægjandi</a:t>
            </a:r>
            <a:endParaRPr sz="1400" b="0" strike="noStrike" dirty="0">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6:notes"/>
          <p:cNvSpPr txBox="1">
            <a:spLocks noGrp="1"/>
          </p:cNvSpPr>
          <p:nvPr>
            <p:ph type="body" idx="1"/>
          </p:nvPr>
        </p:nvSpPr>
        <p:spPr>
          <a:xfrm>
            <a:off x="756000" y="5078520"/>
            <a:ext cx="6047640" cy="481104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s-IS" dirty="0"/>
              <a:t>Við getum sjálf gert margt til að  viðhalda heilbrigði okkar og fyrirbyggja vandamál í sambandi við öndun. </a:t>
            </a:r>
          </a:p>
          <a:p>
            <a:pPr marL="0" lvl="0" indent="0" algn="l" rtl="0">
              <a:spcBef>
                <a:spcPts val="0"/>
              </a:spcBef>
              <a:spcAft>
                <a:spcPts val="0"/>
              </a:spcAft>
              <a:buNone/>
            </a:pPr>
            <a:r>
              <a:rPr lang="is-IS" dirty="0"/>
              <a:t>Með hreyfingu bætum við hæfni lungnanna til að taka upp súrefni. </a:t>
            </a:r>
          </a:p>
          <a:p>
            <a:pPr marL="0" lvl="0" indent="0" algn="l" rtl="0">
              <a:spcBef>
                <a:spcPts val="0"/>
              </a:spcBef>
              <a:spcAft>
                <a:spcPts val="0"/>
              </a:spcAft>
              <a:buNone/>
            </a:pPr>
            <a:r>
              <a:rPr lang="is-IS" dirty="0"/>
              <a:t>Tóbaksreykur inniheldur efni sem skaða lungun og geta þannig haft neikvæð áhrif á upptöku súrefnis. </a:t>
            </a:r>
          </a:p>
          <a:p>
            <a:pPr marL="0" lvl="0" indent="0" algn="l" rtl="0">
              <a:spcBef>
                <a:spcPts val="0"/>
              </a:spcBef>
              <a:spcAft>
                <a:spcPts val="0"/>
              </a:spcAft>
              <a:buNone/>
            </a:pPr>
            <a:r>
              <a:rPr lang="is-IS" dirty="0"/>
              <a:t>Lofta út heima hjá okkur til að koma í veg fyrir rakamyndun, í raka eru kjöraðstæður fyrir myglusveppi sem getur valdið hósta og sýkingu í öndunarfærum. </a:t>
            </a:r>
          </a:p>
          <a:p>
            <a:pPr marL="0" lvl="0" indent="0" algn="l" rtl="0">
              <a:spcBef>
                <a:spcPts val="0"/>
              </a:spcBef>
              <a:spcAft>
                <a:spcPts val="0"/>
              </a:spcAft>
              <a:buNone/>
            </a:pPr>
            <a:r>
              <a:rPr lang="is-IS" dirty="0"/>
              <a:t>Rykmaurar og dýrahár geta leitt til astma og ofnæmis, sem getur haft áhrif á öndunarfærin. </a:t>
            </a:r>
          </a:p>
          <a:p>
            <a:pPr marL="0" lvl="0" indent="0" algn="l" rtl="0">
              <a:spcBef>
                <a:spcPts val="0"/>
              </a:spcBef>
              <a:spcAft>
                <a:spcPts val="0"/>
              </a:spcAft>
              <a:buNone/>
            </a:pPr>
            <a:r>
              <a:rPr lang="is-IS" dirty="0"/>
              <a:t>Ilmefni geta valdið hósta og ertingu í lungum og leitt til ilmefnaofnæmis. </a:t>
            </a:r>
          </a:p>
          <a:p>
            <a:pPr marL="0" lvl="0" indent="0" algn="l" rtl="0">
              <a:spcBef>
                <a:spcPts val="0"/>
              </a:spcBef>
              <a:spcAft>
                <a:spcPts val="0"/>
              </a:spcAft>
              <a:buNone/>
            </a:pPr>
            <a:r>
              <a:rPr lang="is-IS" dirty="0"/>
              <a:t>Gasið sem myndar úðann minnkar úðadropana og þannig berast ertandi efni auðveldlega niður í lungun við innöndun. (svitalyktareyðir og annað í úðabrúsum) </a:t>
            </a:r>
            <a:endParaRPr dirty="0"/>
          </a:p>
        </p:txBody>
      </p:sp>
      <p:sp>
        <p:nvSpPr>
          <p:cNvPr id="96" name="Google Shape;96;p6:notes"/>
          <p:cNvSpPr>
            <a:spLocks noGrp="1" noRot="1" noChangeAspect="1"/>
          </p:cNvSpPr>
          <p:nvPr>
            <p:ph type="sldImg" idx="2"/>
          </p:nvPr>
        </p:nvSpPr>
        <p:spPr>
          <a:xfrm>
            <a:off x="1106488" y="812800"/>
            <a:ext cx="5345112" cy="40084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r>
              <a:rPr lang="is-IS" dirty="0"/>
              <a:t>Lungun starfa verr með aldrinum og því er meiri hætta á að eldri skjólstæðingar stríði við öndunarerfiðleika þegar þeir veikjast en ef yngra fólk á í hlut. </a:t>
            </a:r>
          </a:p>
          <a:p>
            <a:r>
              <a:rPr lang="is-IS" dirty="0"/>
              <a:t>Kvef og inflúensa geta valdið öndunarerfiðleikum, erfiðara að draga andann eða vegna hósta og/eða slímmyndunar. </a:t>
            </a:r>
          </a:p>
          <a:p>
            <a:r>
              <a:rPr lang="is-IS" dirty="0"/>
              <a:t>Öndunarerfiðleikar geta einnig stafað af sjúkdómum í öndunarfærum. </a:t>
            </a:r>
          </a:p>
          <a:p>
            <a:r>
              <a:rPr lang="en-US" dirty="0"/>
              <a:t>https://www.youtube.com/watch?v=U8byn2NT_lo&amp;t=50s</a:t>
            </a:r>
            <a:r>
              <a:rPr lang="is-IS" dirty="0"/>
              <a:t> </a:t>
            </a: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is-IS" sz="1400" b="0" i="0" u="none" strike="noStrike" cap="none" smtClean="0">
                <a:latin typeface="Times New Roman"/>
                <a:ea typeface="Times New Roman"/>
                <a:cs typeface="Times New Roman"/>
                <a:sym typeface="Times New Roman"/>
              </a:rPr>
              <a:t>8</a:t>
            </a:fld>
            <a:endParaRPr lang="is-IS" sz="1400" b="0" i="0" u="none" strike="noStrike" cap="none">
              <a:latin typeface="Times New Roman"/>
              <a:ea typeface="Times New Roman"/>
              <a:cs typeface="Times New Roman"/>
              <a:sym typeface="Times New Roman"/>
            </a:endParaRPr>
          </a:p>
        </p:txBody>
      </p:sp>
    </p:spTree>
    <p:extLst>
      <p:ext uri="{BB962C8B-B14F-4D97-AF65-F5344CB8AC3E}">
        <p14:creationId xmlns:p14="http://schemas.microsoft.com/office/powerpoint/2010/main" val="1241154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r>
              <a:rPr lang="is-IS" dirty="0"/>
              <a:t>Öndunarerfiðleikar geta verið vegna </a:t>
            </a:r>
            <a:r>
              <a:rPr lang="is-IS" b="1" dirty="0"/>
              <a:t>skyndilegra veikinda</a:t>
            </a:r>
            <a:r>
              <a:rPr lang="is-IS" dirty="0"/>
              <a:t> (kvef/flensa/covid) eða vegna langvinns lungnasjúkdóms og þá eru erfiðleikarnir „</a:t>
            </a:r>
            <a:r>
              <a:rPr lang="is-IS" b="1" dirty="0"/>
              <a:t>eðlilegt</a:t>
            </a:r>
            <a:r>
              <a:rPr lang="is-IS" dirty="0"/>
              <a:t>“ ástand.  </a:t>
            </a:r>
            <a:r>
              <a:rPr lang="is-IS" b="1" dirty="0"/>
              <a:t>Vita hvað er normið.</a:t>
            </a:r>
            <a:endParaRPr lang="is-IS" dirty="0"/>
          </a:p>
          <a:p>
            <a:r>
              <a:rPr lang="is-IS" dirty="0"/>
              <a:t>Ef þið veitið því athygli að ástand skjólstæðings hefur breyst á að skrá athuganir og aðgerðir, það staðfestir að tilteknir atburðir hafi átt sér stað. </a:t>
            </a:r>
          </a:p>
          <a:p>
            <a:r>
              <a:rPr lang="is-IS" dirty="0"/>
              <a:t>Ef ástand er mjög slæmt þarf að láta umsjónarsjúkraliða eða hjúkrunarfræðing vita. Eða hringja á 112 ef aðstæður eru í heimahúsi. </a:t>
            </a: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is-IS" sz="1400" b="0" i="0" u="none" strike="noStrike" cap="none" smtClean="0">
                <a:latin typeface="Times New Roman"/>
                <a:ea typeface="Times New Roman"/>
                <a:cs typeface="Times New Roman"/>
                <a:sym typeface="Times New Roman"/>
              </a:rPr>
              <a:t>9</a:t>
            </a:fld>
            <a:endParaRPr lang="is-IS" sz="1400" b="0" i="0" u="none" strike="noStrike" cap="none">
              <a:latin typeface="Times New Roman"/>
              <a:ea typeface="Times New Roman"/>
              <a:cs typeface="Times New Roman"/>
              <a:sym typeface="Times New Roman"/>
            </a:endParaRPr>
          </a:p>
        </p:txBody>
      </p:sp>
    </p:spTree>
    <p:extLst>
      <p:ext uri="{BB962C8B-B14F-4D97-AF65-F5344CB8AC3E}">
        <p14:creationId xmlns:p14="http://schemas.microsoft.com/office/powerpoint/2010/main" val="687316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8:notes"/>
          <p:cNvSpPr txBox="1">
            <a:spLocks noGrp="1"/>
          </p:cNvSpPr>
          <p:nvPr>
            <p:ph type="body" idx="1"/>
          </p:nvPr>
        </p:nvSpPr>
        <p:spPr>
          <a:xfrm>
            <a:off x="756000" y="5078520"/>
            <a:ext cx="6047640" cy="481104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s-IS" b="1" dirty="0"/>
              <a:t>Kunna</a:t>
            </a:r>
          </a:p>
          <a:p>
            <a:pPr marL="0" lvl="0" indent="0" algn="l" rtl="0">
              <a:spcBef>
                <a:spcPts val="0"/>
              </a:spcBef>
              <a:spcAft>
                <a:spcPts val="0"/>
              </a:spcAft>
              <a:buNone/>
            </a:pPr>
            <a:r>
              <a:rPr lang="is-IS" dirty="0"/>
              <a:t>Ef lungun starfa illa eða skjólst er með lungnabólgu þá andar hann oftar en eðlilegt er. Best er að mæla öndunartíðni þegar skjólst verður ekki var við það því öndun breytist oft þegar fólk tekur eftir því að verið sé að fylgjast með því á meðan það andar. Talið er í eina mínútu. </a:t>
            </a:r>
          </a:p>
          <a:p>
            <a:pPr marL="0" lvl="0" indent="0" algn="l" rtl="0">
              <a:spcBef>
                <a:spcPts val="0"/>
              </a:spcBef>
              <a:spcAft>
                <a:spcPts val="0"/>
              </a:spcAft>
              <a:buNone/>
            </a:pPr>
            <a:endParaRPr dirty="0"/>
          </a:p>
        </p:txBody>
      </p:sp>
      <p:sp>
        <p:nvSpPr>
          <p:cNvPr id="109" name="Google Shape;109;p8:notes"/>
          <p:cNvSpPr>
            <a:spLocks noGrp="1" noRot="1" noChangeAspect="1"/>
          </p:cNvSpPr>
          <p:nvPr>
            <p:ph type="sldImg" idx="2"/>
          </p:nvPr>
        </p:nvSpPr>
        <p:spPr>
          <a:xfrm>
            <a:off x="1106488" y="812800"/>
            <a:ext cx="5345112" cy="40084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2410"/>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907256" y="836604"/>
            <a:ext cx="8316516" cy="3931031"/>
          </a:xfrm>
        </p:spPr>
        <p:txBody>
          <a:bodyPr anchor="b">
            <a:normAutofit/>
          </a:bodyPr>
          <a:lstStyle>
            <a:lvl1pPr algn="l">
              <a:lnSpc>
                <a:spcPct val="85000"/>
              </a:lnSpc>
              <a:defRPr sz="8818" spc="-55"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909547" y="4911497"/>
            <a:ext cx="8316516" cy="1259946"/>
          </a:xfrm>
        </p:spPr>
        <p:txBody>
          <a:bodyPr lIns="91440" rIns="91440">
            <a:normAutofit/>
          </a:bodyPr>
          <a:lstStyle>
            <a:lvl1pPr marL="0" indent="0" algn="l">
              <a:buNone/>
              <a:defRPr sz="2646" cap="all" spc="220" baseline="0">
                <a:solidFill>
                  <a:schemeClr val="tx2"/>
                </a:solidFill>
                <a:latin typeface="+mj-lt"/>
              </a:defRPr>
            </a:lvl1pPr>
            <a:lvl2pPr marL="503972" indent="0" algn="ctr">
              <a:buNone/>
              <a:defRPr sz="2646"/>
            </a:lvl2pPr>
            <a:lvl3pPr marL="1007943" indent="0" algn="ctr">
              <a:buNone/>
              <a:defRPr sz="2646"/>
            </a:lvl3pPr>
            <a:lvl4pPr marL="1511915" indent="0" algn="ctr">
              <a:buNone/>
              <a:defRPr sz="2205"/>
            </a:lvl4pPr>
            <a:lvl5pPr marL="2015886" indent="0" algn="ctr">
              <a:buNone/>
              <a:defRPr sz="2205"/>
            </a:lvl5pPr>
            <a:lvl6pPr marL="2519858" indent="0" algn="ctr">
              <a:buNone/>
              <a:defRPr sz="2205"/>
            </a:lvl6pPr>
            <a:lvl7pPr marL="3023829" indent="0" algn="ctr">
              <a:buNone/>
              <a:defRPr sz="2205"/>
            </a:lvl7pPr>
            <a:lvl8pPr marL="3527801" indent="0" algn="ctr">
              <a:buNone/>
              <a:defRPr sz="2205"/>
            </a:lvl8pPr>
            <a:lvl9pPr marL="4031772" indent="0" algn="ctr">
              <a:buNone/>
              <a:defRPr sz="2205"/>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98520" y="4787794"/>
            <a:ext cx="816530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1257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is-IS" smtClean="0"/>
              <a:t>‹#›</a:t>
            </a:fld>
            <a:endParaRPr lang="is-IS"/>
          </a:p>
        </p:txBody>
      </p:sp>
    </p:spTree>
    <p:extLst>
      <p:ext uri="{BB962C8B-B14F-4D97-AF65-F5344CB8AC3E}">
        <p14:creationId xmlns:p14="http://schemas.microsoft.com/office/powerpoint/2010/main" val="386215169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2410"/>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7213948" y="457218"/>
            <a:ext cx="2173635" cy="634649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3044" y="457217"/>
            <a:ext cx="6394896" cy="634648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is-IS" smtClean="0"/>
              <a:t>‹#›</a:t>
            </a:fld>
            <a:endParaRPr lang="is-IS"/>
          </a:p>
        </p:txBody>
      </p:sp>
    </p:spTree>
    <p:extLst>
      <p:ext uri="{BB962C8B-B14F-4D97-AF65-F5344CB8AC3E}">
        <p14:creationId xmlns:p14="http://schemas.microsoft.com/office/powerpoint/2010/main" val="218842789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entered Text" type="objOnly">
  <p:cSld name="Centered Text">
    <p:spTree>
      <p:nvGrpSpPr>
        <p:cNvPr id="1" name="Shape 15"/>
        <p:cNvGrpSpPr/>
        <p:nvPr/>
      </p:nvGrpSpPr>
      <p:grpSpPr>
        <a:xfrm>
          <a:off x="0" y="0"/>
          <a:ext cx="0" cy="0"/>
          <a:chOff x="0" y="0"/>
          <a:chExt cx="0" cy="0"/>
        </a:xfrm>
      </p:grpSpPr>
      <p:sp>
        <p:nvSpPr>
          <p:cNvPr id="16" name="Google Shape;16;p2"/>
          <p:cNvSpPr txBox="1">
            <a:spLocks noGrp="1"/>
          </p:cNvSpPr>
          <p:nvPr>
            <p:ph type="subTitle" idx="1"/>
          </p:nvPr>
        </p:nvSpPr>
        <p:spPr>
          <a:xfrm>
            <a:off x="504000" y="301320"/>
            <a:ext cx="9071640" cy="5851800"/>
          </a:xfrm>
          <a:prstGeom prst="rect">
            <a:avLst/>
          </a:prstGeom>
          <a:noFill/>
          <a:ln>
            <a:noFill/>
          </a:ln>
        </p:spPr>
        <p:txBody>
          <a:bodyPr spcFirstLastPara="1" wrap="square" lIns="0" tIns="0" rIns="0" bIns="0" anchor="ctr" anchorCtr="0">
            <a:norm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extLst>
      <p:ext uri="{BB962C8B-B14F-4D97-AF65-F5344CB8AC3E}">
        <p14:creationId xmlns:p14="http://schemas.microsoft.com/office/powerpoint/2010/main" val="1793502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is-IS" smtClean="0"/>
              <a:t>‹#›</a:t>
            </a:fld>
            <a:endParaRPr lang="is-IS"/>
          </a:p>
        </p:txBody>
      </p:sp>
    </p:spTree>
    <p:extLst>
      <p:ext uri="{BB962C8B-B14F-4D97-AF65-F5344CB8AC3E}">
        <p14:creationId xmlns:p14="http://schemas.microsoft.com/office/powerpoint/2010/main" val="14069271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2410"/>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07256" y="836604"/>
            <a:ext cx="8316516" cy="3931031"/>
          </a:xfrm>
        </p:spPr>
        <p:txBody>
          <a:bodyPr anchor="b" anchorCtr="0">
            <a:normAutofit/>
          </a:bodyPr>
          <a:lstStyle>
            <a:lvl1pPr>
              <a:lnSpc>
                <a:spcPct val="85000"/>
              </a:lnSpc>
              <a:defRPr sz="8818"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907256" y="4908749"/>
            <a:ext cx="8316516" cy="1259946"/>
          </a:xfrm>
        </p:spPr>
        <p:txBody>
          <a:bodyPr lIns="91440" rIns="91440" anchor="t" anchorCtr="0">
            <a:normAutofit/>
          </a:bodyPr>
          <a:lstStyle>
            <a:lvl1pPr marL="0" indent="0">
              <a:buNone/>
              <a:defRPr sz="2646" cap="all" spc="220" baseline="0">
                <a:solidFill>
                  <a:schemeClr val="tx2"/>
                </a:solidFill>
                <a:latin typeface="+mj-lt"/>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is-IS" smtClean="0"/>
              <a:t>‹#›</a:t>
            </a:fld>
            <a:endParaRPr lang="is-IS"/>
          </a:p>
        </p:txBody>
      </p:sp>
      <p:cxnSp>
        <p:nvCxnSpPr>
          <p:cNvPr id="9" name="Straight Connector 8"/>
          <p:cNvCxnSpPr/>
          <p:nvPr/>
        </p:nvCxnSpPr>
        <p:spPr>
          <a:xfrm>
            <a:off x="998520" y="4787794"/>
            <a:ext cx="816530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103825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907256" y="315928"/>
            <a:ext cx="8316516" cy="159919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07256" y="2034580"/>
            <a:ext cx="4082653" cy="44350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41119" y="2034583"/>
            <a:ext cx="4082653" cy="4435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is-IS" smtClean="0"/>
              <a:t>‹#›</a:t>
            </a:fld>
            <a:endParaRPr lang="is-IS"/>
          </a:p>
        </p:txBody>
      </p:sp>
    </p:spTree>
    <p:extLst>
      <p:ext uri="{BB962C8B-B14F-4D97-AF65-F5344CB8AC3E}">
        <p14:creationId xmlns:p14="http://schemas.microsoft.com/office/powerpoint/2010/main" val="40128471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907256" y="315928"/>
            <a:ext cx="8316516" cy="1599191"/>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7256"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4" name="Content Placeholder 3"/>
          <p:cNvSpPr>
            <a:spLocks noGrp="1"/>
          </p:cNvSpPr>
          <p:nvPr>
            <p:ph sz="half" idx="2"/>
          </p:nvPr>
        </p:nvSpPr>
        <p:spPr>
          <a:xfrm>
            <a:off x="907256" y="2846545"/>
            <a:ext cx="4082653" cy="36230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41119"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6" name="Content Placeholder 5"/>
          <p:cNvSpPr>
            <a:spLocks noGrp="1"/>
          </p:cNvSpPr>
          <p:nvPr>
            <p:ph sz="quarter" idx="4"/>
          </p:nvPr>
        </p:nvSpPr>
        <p:spPr>
          <a:xfrm>
            <a:off x="5141119" y="2846545"/>
            <a:ext cx="4082653" cy="36230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is-IS" smtClean="0"/>
              <a:t>‹#›</a:t>
            </a:fld>
            <a:endParaRPr lang="is-IS"/>
          </a:p>
        </p:txBody>
      </p:sp>
    </p:spTree>
    <p:extLst>
      <p:ext uri="{BB962C8B-B14F-4D97-AF65-F5344CB8AC3E}">
        <p14:creationId xmlns:p14="http://schemas.microsoft.com/office/powerpoint/2010/main" val="181814080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10/2/2024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02309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627" y="7055697"/>
            <a:ext cx="10078000" cy="5039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4" y="6982410"/>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is-IS" smtClean="0"/>
              <a:t>‹#›</a:t>
            </a:fld>
            <a:endParaRPr lang="is-IS"/>
          </a:p>
        </p:txBody>
      </p:sp>
    </p:spTree>
    <p:extLst>
      <p:ext uri="{BB962C8B-B14F-4D97-AF65-F5344CB8AC3E}">
        <p14:creationId xmlns:p14="http://schemas.microsoft.com/office/powerpoint/2010/main" val="264129712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5" y="0"/>
            <a:ext cx="3349287" cy="75596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340423" y="0"/>
            <a:ext cx="52923"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78023" y="655171"/>
            <a:ext cx="2646164" cy="2519892"/>
          </a:xfrm>
        </p:spPr>
        <p:txBody>
          <a:bodyPr anchor="b">
            <a:normAutofit/>
          </a:bodyPr>
          <a:lstStyle>
            <a:lvl1pPr>
              <a:defRPr sz="3968"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814672" y="806365"/>
            <a:ext cx="5522508" cy="57957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78023" y="3225462"/>
            <a:ext cx="2646164" cy="3724858"/>
          </a:xfrm>
        </p:spPr>
        <p:txBody>
          <a:bodyPr lIns="91440" rIns="91440">
            <a:normAutofit/>
          </a:bodyPr>
          <a:lstStyle>
            <a:lvl1pPr marL="0" indent="0">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a:xfrm>
            <a:off x="384896" y="7120718"/>
            <a:ext cx="2165045" cy="402483"/>
          </a:xfrm>
        </p:spPr>
        <p:txBody>
          <a:bodyPr/>
          <a:lstStyle>
            <a:lvl1pPr algn="l">
              <a:defRPr/>
            </a:lvl1pPr>
          </a:lstStyle>
          <a:p>
            <a:endParaRPr lang="en-US"/>
          </a:p>
        </p:txBody>
      </p:sp>
      <p:sp>
        <p:nvSpPr>
          <p:cNvPr id="6" name="Footer Placeholder 5"/>
          <p:cNvSpPr>
            <a:spLocks noGrp="1"/>
          </p:cNvSpPr>
          <p:nvPr>
            <p:ph type="ftr" sz="quarter" idx="11"/>
          </p:nvPr>
        </p:nvSpPr>
        <p:spPr>
          <a:xfrm>
            <a:off x="3969246" y="7120718"/>
            <a:ext cx="3843238" cy="402483"/>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pPr marL="0" lvl="0" indent="0" algn="r" rtl="0">
              <a:spcBef>
                <a:spcPts val="0"/>
              </a:spcBef>
              <a:spcAft>
                <a:spcPts val="0"/>
              </a:spcAft>
              <a:buNone/>
            </a:pPr>
            <a:fld id="{00000000-1234-1234-1234-123412341234}" type="slidenum">
              <a:rPr lang="is-IS" smtClean="0"/>
              <a:t>‹#›</a:t>
            </a:fld>
            <a:endParaRPr lang="is-IS"/>
          </a:p>
        </p:txBody>
      </p:sp>
    </p:spTree>
    <p:extLst>
      <p:ext uri="{BB962C8B-B14F-4D97-AF65-F5344CB8AC3E}">
        <p14:creationId xmlns:p14="http://schemas.microsoft.com/office/powerpoint/2010/main" val="136922768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5459765"/>
            <a:ext cx="10078000" cy="20999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5417961"/>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07256" y="5594160"/>
            <a:ext cx="8366919" cy="907161"/>
          </a:xfrm>
        </p:spPr>
        <p:txBody>
          <a:bodyPr tIns="0" bIns="0" anchor="b">
            <a:noAutofit/>
          </a:bodyPr>
          <a:lstStyle>
            <a:lvl1pPr>
              <a:defRPr sz="3968"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4" y="0"/>
            <a:ext cx="10080613" cy="5417961"/>
          </a:xfrm>
          <a:blipFill>
            <a:blip r:embed="rId2"/>
            <a:stretch>
              <a:fillRect/>
            </a:stretch>
          </a:blipFill>
        </p:spPr>
        <p:txBody>
          <a:bodyPr lIns="457200" tIns="457200" anchor="t"/>
          <a:lstStyle>
            <a:lvl1pPr marL="0" indent="0">
              <a:buNone/>
              <a:defRPr sz="3527">
                <a:solidFill>
                  <a:schemeClr val="bg1"/>
                </a:solidFill>
              </a:defRPr>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US"/>
              <a:t>Click icon to add picture</a:t>
            </a:r>
            <a:endParaRPr lang="en-US" dirty="0"/>
          </a:p>
        </p:txBody>
      </p:sp>
      <p:sp>
        <p:nvSpPr>
          <p:cNvPr id="4" name="Text Placeholder 3"/>
          <p:cNvSpPr>
            <a:spLocks noGrp="1"/>
          </p:cNvSpPr>
          <p:nvPr>
            <p:ph type="body" sz="half" idx="2"/>
          </p:nvPr>
        </p:nvSpPr>
        <p:spPr>
          <a:xfrm>
            <a:off x="907255" y="6511400"/>
            <a:ext cx="8366919" cy="655172"/>
          </a:xfrm>
        </p:spPr>
        <p:txBody>
          <a:bodyPr lIns="91440" tIns="0" rIns="91440" bIns="0">
            <a:normAutofit/>
          </a:bodyPr>
          <a:lstStyle>
            <a:lvl1pPr marL="0" indent="0">
              <a:spcBef>
                <a:spcPts val="0"/>
              </a:spcBef>
              <a:spcAft>
                <a:spcPts val="661"/>
              </a:spcAft>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is-IS" smtClean="0"/>
              <a:t>‹#›</a:t>
            </a:fld>
            <a:endParaRPr lang="is-IS"/>
          </a:p>
        </p:txBody>
      </p:sp>
    </p:spTree>
    <p:extLst>
      <p:ext uri="{BB962C8B-B14F-4D97-AF65-F5344CB8AC3E}">
        <p14:creationId xmlns:p14="http://schemas.microsoft.com/office/powerpoint/2010/main" val="56340172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055697"/>
            <a:ext cx="10080626" cy="5039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982410"/>
            <a:ext cx="10080626" cy="727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907256" y="315928"/>
            <a:ext cx="8316516" cy="1599191"/>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07256" y="2034580"/>
            <a:ext cx="8316517" cy="4435009"/>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07258" y="7120718"/>
            <a:ext cx="2044130" cy="402483"/>
          </a:xfrm>
          <a:prstGeom prst="rect">
            <a:avLst/>
          </a:prstGeom>
        </p:spPr>
        <p:txBody>
          <a:bodyPr vert="horz" lIns="91440" tIns="45720" rIns="91440" bIns="45720" rtlCol="0" anchor="ctr"/>
          <a:lstStyle>
            <a:lvl1pPr algn="l">
              <a:defRPr sz="992">
                <a:solidFill>
                  <a:srgbClr val="FFFFFF"/>
                </a:solidFill>
              </a:defRPr>
            </a:lvl1pPr>
          </a:lstStyle>
          <a:p>
            <a:endParaRPr lang="en-US"/>
          </a:p>
        </p:txBody>
      </p:sp>
      <p:sp>
        <p:nvSpPr>
          <p:cNvPr id="5" name="Footer Placeholder 4"/>
          <p:cNvSpPr>
            <a:spLocks noGrp="1"/>
          </p:cNvSpPr>
          <p:nvPr>
            <p:ph type="ftr" sz="quarter" idx="3"/>
          </p:nvPr>
        </p:nvSpPr>
        <p:spPr>
          <a:xfrm>
            <a:off x="3047823" y="7120718"/>
            <a:ext cx="3987605" cy="402483"/>
          </a:xfrm>
          <a:prstGeom prst="rect">
            <a:avLst/>
          </a:prstGeom>
        </p:spPr>
        <p:txBody>
          <a:bodyPr vert="horz" lIns="91440" tIns="45720" rIns="91440" bIns="45720" rtlCol="0" anchor="ctr"/>
          <a:lstStyle>
            <a:lvl1pPr algn="ctr">
              <a:defRPr sz="992"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8185926" y="7120718"/>
            <a:ext cx="1084813" cy="402483"/>
          </a:xfrm>
          <a:prstGeom prst="rect">
            <a:avLst/>
          </a:prstGeom>
        </p:spPr>
        <p:txBody>
          <a:bodyPr vert="horz" lIns="91440" tIns="45720" rIns="91440" bIns="45720" rtlCol="0" anchor="ctr"/>
          <a:lstStyle>
            <a:lvl1pPr algn="r">
              <a:defRPr sz="1157">
                <a:solidFill>
                  <a:srgbClr val="FFFFFF"/>
                </a:solidFill>
              </a:defRPr>
            </a:lvl1pPr>
          </a:lstStyle>
          <a:p>
            <a:pPr marL="0" lvl="0" indent="0" algn="r" rtl="0">
              <a:spcBef>
                <a:spcPts val="0"/>
              </a:spcBef>
              <a:spcAft>
                <a:spcPts val="0"/>
              </a:spcAft>
              <a:buNone/>
            </a:pPr>
            <a:fld id="{00000000-1234-1234-1234-123412341234}" type="slidenum">
              <a:rPr lang="is-IS" smtClean="0"/>
              <a:t>‹#›</a:t>
            </a:fld>
            <a:endParaRPr lang="is-IS"/>
          </a:p>
        </p:txBody>
      </p:sp>
      <p:cxnSp>
        <p:nvCxnSpPr>
          <p:cNvPr id="10" name="Straight Connector 9"/>
          <p:cNvCxnSpPr/>
          <p:nvPr/>
        </p:nvCxnSpPr>
        <p:spPr>
          <a:xfrm>
            <a:off x="986840" y="1915652"/>
            <a:ext cx="824091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289010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sldNum="0" hdr="0" ftr="0" dt="0"/>
  <p:txStyles>
    <p:titleStyle>
      <a:lvl1pPr algn="l" defTabSz="1007943" rtl="0" eaLnBrk="1" latinLnBrk="0" hangingPunct="1">
        <a:lnSpc>
          <a:spcPct val="85000"/>
        </a:lnSpc>
        <a:spcBef>
          <a:spcPct val="0"/>
        </a:spcBef>
        <a:buNone/>
        <a:defRPr sz="5291" kern="1200" spc="-55" baseline="0">
          <a:solidFill>
            <a:schemeClr val="tx1">
              <a:lumMod val="75000"/>
              <a:lumOff val="25000"/>
            </a:schemeClr>
          </a:solidFill>
          <a:latin typeface="+mj-lt"/>
          <a:ea typeface="+mj-ea"/>
          <a:cs typeface="+mj-cs"/>
        </a:defRPr>
      </a:lvl1pPr>
    </p:titleStyle>
    <p:bodyStyle>
      <a:lvl1pPr marL="100794" indent="-100794" algn="l" defTabSz="1007943" rtl="0" eaLnBrk="1" latinLnBrk="0" hangingPunct="1">
        <a:lnSpc>
          <a:spcPct val="90000"/>
        </a:lnSpc>
        <a:spcBef>
          <a:spcPts val="1323"/>
        </a:spcBef>
        <a:spcAft>
          <a:spcPts val="220"/>
        </a:spcAft>
        <a:buClr>
          <a:schemeClr val="accent1"/>
        </a:buClr>
        <a:buSzPct val="100000"/>
        <a:buFont typeface="Calibri" panose="020F0502020204030204" pitchFamily="34" charset="0"/>
        <a:buChar char=" "/>
        <a:defRPr sz="2205" kern="1200">
          <a:solidFill>
            <a:schemeClr val="tx1">
              <a:lumMod val="75000"/>
              <a:lumOff val="25000"/>
            </a:schemeClr>
          </a:solidFill>
          <a:latin typeface="+mn-lt"/>
          <a:ea typeface="+mn-ea"/>
          <a:cs typeface="+mn-cs"/>
        </a:defRPr>
      </a:lvl1pPr>
      <a:lvl2pPr marL="423336" indent="-201589" algn="l" defTabSz="1007943" rtl="0" eaLnBrk="1" latinLnBrk="0" hangingPunct="1">
        <a:lnSpc>
          <a:spcPct val="90000"/>
        </a:lnSpc>
        <a:spcBef>
          <a:spcPts val="220"/>
        </a:spcBef>
        <a:spcAft>
          <a:spcPts val="441"/>
        </a:spcAft>
        <a:buClr>
          <a:schemeClr val="accent1"/>
        </a:buClr>
        <a:buFont typeface="Calibri" pitchFamily="34" charset="0"/>
        <a:buChar char="◦"/>
        <a:defRPr sz="1984" kern="1200">
          <a:solidFill>
            <a:schemeClr val="tx1">
              <a:lumMod val="75000"/>
              <a:lumOff val="25000"/>
            </a:schemeClr>
          </a:solidFill>
          <a:latin typeface="+mn-lt"/>
          <a:ea typeface="+mn-ea"/>
          <a:cs typeface="+mn-cs"/>
        </a:defRPr>
      </a:lvl2pPr>
      <a:lvl3pPr marL="624925"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3pPr>
      <a:lvl4pPr marL="826513"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4pPr>
      <a:lvl5pPr marL="1028102"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5pPr>
      <a:lvl6pPr marL="121253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6pPr>
      <a:lvl7pPr marL="143299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7pPr>
      <a:lvl8pPr marL="165345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8pPr>
      <a:lvl9pPr marL="187391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www.healthdirect.gov.au/how-to-use-an-asthma-inhaler"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s://www.youtube.com/watch?v=zSSoYmQS6Ng"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graphicFrame>
        <p:nvGraphicFramePr>
          <p:cNvPr id="69" name="Google Shape;67;p14">
            <a:extLst>
              <a:ext uri="{FF2B5EF4-FFF2-40B4-BE49-F238E27FC236}">
                <a16:creationId xmlns:a16="http://schemas.microsoft.com/office/drawing/2014/main" id="{95082552-26DE-6EBD-5B44-3C738FDF4BD5}"/>
              </a:ext>
            </a:extLst>
          </p:cNvPr>
          <p:cNvGraphicFramePr/>
          <p:nvPr/>
        </p:nvGraphicFramePr>
        <p:xfrm>
          <a:off x="504000" y="301320"/>
          <a:ext cx="9071640" cy="5851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1"/>
          <p:cNvSpPr txBox="1"/>
          <p:nvPr/>
        </p:nvSpPr>
        <p:spPr>
          <a:xfrm>
            <a:off x="504000" y="302400"/>
            <a:ext cx="9072000" cy="1260360"/>
          </a:xfrm>
          <a:prstGeom prst="rect">
            <a:avLst/>
          </a:prstGeom>
          <a:noFill/>
          <a:ln>
            <a:noFill/>
          </a:ln>
        </p:spPr>
        <p:txBody>
          <a:bodyPr spcFirstLastPara="1" wrap="square" lIns="91425" tIns="45700" rIns="91425" bIns="45700" anchor="ctr" anchorCtr="0">
            <a:noAutofit/>
          </a:bodyPr>
          <a:lstStyle/>
          <a:p>
            <a:pPr marR="0" lvl="0" algn="ctr" rtl="0">
              <a:spcBef>
                <a:spcPts val="0"/>
              </a:spcBef>
              <a:spcAft>
                <a:spcPts val="0"/>
              </a:spcAft>
              <a:buClr>
                <a:srgbClr val="000000"/>
              </a:buClr>
              <a:buSzPts val="1980"/>
            </a:pPr>
            <a:r>
              <a:rPr lang="is-IS" sz="4400" b="0" i="0" u="none" strike="noStrike" cap="none" dirty="0">
                <a:latin typeface="Arial"/>
                <a:ea typeface="Arial"/>
                <a:cs typeface="Arial"/>
                <a:sym typeface="Arial"/>
              </a:rPr>
              <a:t>Öndunarerfiðleikar</a:t>
            </a:r>
            <a:endParaRPr sz="4400" b="0" i="0" u="none" strike="noStrike" cap="none" dirty="0">
              <a:latin typeface="Arial"/>
              <a:ea typeface="Arial"/>
              <a:cs typeface="Arial"/>
              <a:sym typeface="Arial"/>
            </a:endParaRPr>
          </a:p>
        </p:txBody>
      </p:sp>
      <p:sp>
        <p:nvSpPr>
          <p:cNvPr id="112" name="Google Shape;112;p21"/>
          <p:cNvSpPr txBox="1"/>
          <p:nvPr/>
        </p:nvSpPr>
        <p:spPr>
          <a:xfrm>
            <a:off x="504000" y="1764000"/>
            <a:ext cx="9072000" cy="4989240"/>
          </a:xfrm>
          <a:prstGeom prst="rect">
            <a:avLst/>
          </a:prstGeom>
          <a:noFill/>
          <a:ln>
            <a:noFill/>
          </a:ln>
        </p:spPr>
        <p:txBody>
          <a:bodyPr spcFirstLastPara="1" wrap="square" lIns="91425" tIns="45700" rIns="91425" bIns="45700" anchor="t" anchorCtr="0">
            <a:normAutofit/>
          </a:bodyPr>
          <a:lstStyle/>
          <a:p>
            <a:pPr marL="742680" marR="0" lvl="1" indent="-285480" algn="l" rtl="0">
              <a:spcBef>
                <a:spcPts val="697"/>
              </a:spcBef>
              <a:spcAft>
                <a:spcPts val="0"/>
              </a:spcAft>
              <a:buNone/>
            </a:pPr>
            <a:r>
              <a:rPr lang="is-IS" sz="2800" b="0" i="0" u="none" strike="noStrike" cap="none" dirty="0">
                <a:latin typeface="Arial"/>
                <a:ea typeface="Arial"/>
                <a:cs typeface="Arial"/>
                <a:sym typeface="Arial"/>
              </a:rPr>
              <a:t>Algengustu breytingar við öndun:</a:t>
            </a:r>
          </a:p>
          <a:p>
            <a:pPr marL="914400" marR="0" lvl="1" indent="-457200" algn="l" rtl="0">
              <a:spcBef>
                <a:spcPts val="697"/>
              </a:spcBef>
              <a:spcAft>
                <a:spcPts val="0"/>
              </a:spcAft>
              <a:buFont typeface="Arial" panose="020B0604020202020204" pitchFamily="34" charset="0"/>
              <a:buChar char="•"/>
            </a:pPr>
            <a:r>
              <a:rPr lang="is-IS" sz="2800" b="0" i="0" u="none" strike="noStrike" cap="none" dirty="0">
                <a:latin typeface="Arial"/>
                <a:ea typeface="Arial"/>
                <a:cs typeface="Arial"/>
                <a:sym typeface="Arial"/>
              </a:rPr>
              <a:t>Tíðari andardráttur á mínútu</a:t>
            </a:r>
          </a:p>
          <a:p>
            <a:pPr marL="914400" marR="0" lvl="1" indent="-457200" algn="l" rtl="0">
              <a:spcBef>
                <a:spcPts val="697"/>
              </a:spcBef>
              <a:spcAft>
                <a:spcPts val="0"/>
              </a:spcAft>
              <a:buFont typeface="Arial" panose="020B0604020202020204" pitchFamily="34" charset="0"/>
              <a:buChar char="•"/>
            </a:pPr>
            <a:r>
              <a:rPr lang="is-IS" sz="2800" dirty="0">
                <a:latin typeface="Arial"/>
                <a:ea typeface="Arial"/>
                <a:cs typeface="Arial"/>
                <a:sym typeface="Arial"/>
              </a:rPr>
              <a:t>Andþyngsli</a:t>
            </a:r>
          </a:p>
          <a:p>
            <a:pPr marL="914400" marR="0" lvl="1" indent="-457200" algn="l" rtl="0">
              <a:spcBef>
                <a:spcPts val="697"/>
              </a:spcBef>
              <a:spcAft>
                <a:spcPts val="0"/>
              </a:spcAft>
              <a:buFont typeface="Arial" panose="020B0604020202020204" pitchFamily="34" charset="0"/>
              <a:buChar char="•"/>
            </a:pPr>
            <a:r>
              <a:rPr lang="is-IS" sz="2800" b="0" i="0" u="none" strike="noStrike" cap="none" dirty="0">
                <a:latin typeface="Arial"/>
                <a:ea typeface="Arial"/>
                <a:cs typeface="Arial"/>
                <a:sym typeface="Arial"/>
              </a:rPr>
              <a:t>Breytingar á lit á húð</a:t>
            </a:r>
          </a:p>
          <a:p>
            <a:pPr marL="914400" marR="0" lvl="1" indent="-457200" algn="l" rtl="0">
              <a:spcBef>
                <a:spcPts val="697"/>
              </a:spcBef>
              <a:spcAft>
                <a:spcPts val="0"/>
              </a:spcAft>
              <a:buFont typeface="Arial" panose="020B0604020202020204" pitchFamily="34" charset="0"/>
              <a:buChar char="•"/>
            </a:pPr>
            <a:r>
              <a:rPr lang="is-IS" sz="2800" dirty="0">
                <a:latin typeface="Arial"/>
                <a:ea typeface="Arial"/>
                <a:cs typeface="Arial"/>
                <a:sym typeface="Arial"/>
              </a:rPr>
              <a:t>Hósti</a:t>
            </a:r>
          </a:p>
          <a:p>
            <a:pPr marL="914400" marR="0" lvl="1" indent="-457200" algn="l" rtl="0">
              <a:spcBef>
                <a:spcPts val="697"/>
              </a:spcBef>
              <a:spcAft>
                <a:spcPts val="0"/>
              </a:spcAft>
              <a:buFont typeface="Arial" panose="020B0604020202020204" pitchFamily="34" charset="0"/>
              <a:buChar char="•"/>
            </a:pPr>
            <a:r>
              <a:rPr lang="is-IS" sz="2800" b="0" i="0" u="none" strike="noStrike" cap="none" dirty="0">
                <a:latin typeface="Arial"/>
                <a:ea typeface="Arial"/>
                <a:cs typeface="Arial"/>
                <a:sym typeface="Arial"/>
              </a:rPr>
              <a:t>Uppgangur og hráki</a:t>
            </a:r>
          </a:p>
          <a:p>
            <a:pPr marL="914400" marR="0" lvl="1" indent="-457200" algn="l" rtl="0">
              <a:spcBef>
                <a:spcPts val="697"/>
              </a:spcBef>
              <a:spcAft>
                <a:spcPts val="0"/>
              </a:spcAft>
              <a:buFont typeface="Arial" panose="020B0604020202020204" pitchFamily="34" charset="0"/>
              <a:buChar char="•"/>
            </a:pPr>
            <a:r>
              <a:rPr lang="is-IS" sz="2800" dirty="0">
                <a:latin typeface="Arial"/>
                <a:ea typeface="Arial"/>
                <a:cs typeface="Arial"/>
                <a:sym typeface="Arial"/>
              </a:rPr>
              <a:t>Kvíði</a:t>
            </a:r>
          </a:p>
          <a:p>
            <a:pPr marL="914400" marR="0" lvl="1" indent="-457200" algn="l" rtl="0">
              <a:spcBef>
                <a:spcPts val="697"/>
              </a:spcBef>
              <a:spcAft>
                <a:spcPts val="0"/>
              </a:spcAft>
              <a:buFont typeface="Arial" panose="020B0604020202020204" pitchFamily="34" charset="0"/>
              <a:buChar char="•"/>
            </a:pPr>
            <a:r>
              <a:rPr lang="is-IS" sz="2800" b="0" i="0" u="none" strike="noStrike" cap="none" dirty="0">
                <a:latin typeface="Arial"/>
                <a:ea typeface="Arial"/>
                <a:cs typeface="Arial"/>
                <a:sym typeface="Arial"/>
              </a:rPr>
              <a:t>Þreyta</a:t>
            </a:r>
          </a:p>
          <a:p>
            <a:pPr marL="914400" marR="0" lvl="1" indent="-457200" algn="l" rtl="0">
              <a:spcBef>
                <a:spcPts val="697"/>
              </a:spcBef>
              <a:spcAft>
                <a:spcPts val="0"/>
              </a:spcAft>
              <a:buFont typeface="Arial" panose="020B0604020202020204" pitchFamily="34" charset="0"/>
              <a:buChar char="•"/>
            </a:pPr>
            <a:endParaRPr sz="2800" b="0" i="0" u="none" strike="noStrike" cap="none" dirty="0">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0"/>
          <p:cNvSpPr txBox="1"/>
          <p:nvPr/>
        </p:nvSpPr>
        <p:spPr>
          <a:xfrm>
            <a:off x="504000" y="302400"/>
            <a:ext cx="9072000" cy="1260360"/>
          </a:xfrm>
          <a:prstGeom prst="rect">
            <a:avLst/>
          </a:prstGeom>
          <a:noFill/>
          <a:ln>
            <a:noFill/>
          </a:ln>
        </p:spPr>
        <p:txBody>
          <a:bodyPr spcFirstLastPara="1" wrap="square" lIns="91425" tIns="45700" rIns="91425" bIns="45700" anchor="ctr" anchorCtr="0">
            <a:noAutofit/>
          </a:bodyPr>
          <a:lstStyle/>
          <a:p>
            <a:pPr marR="0" lvl="0" algn="ctr" rtl="0">
              <a:spcBef>
                <a:spcPts val="0"/>
              </a:spcBef>
              <a:spcAft>
                <a:spcPts val="0"/>
              </a:spcAft>
              <a:buClr>
                <a:srgbClr val="000000"/>
              </a:buClr>
              <a:buSzPts val="1980"/>
            </a:pPr>
            <a:r>
              <a:rPr lang="is-IS" sz="4400" b="0" i="0" u="none" strike="noStrike" cap="none" dirty="0">
                <a:latin typeface="Arial"/>
                <a:ea typeface="Arial"/>
                <a:cs typeface="Arial"/>
                <a:sym typeface="Arial"/>
              </a:rPr>
              <a:t>Andnauð= dyspnea</a:t>
            </a:r>
            <a:endParaRPr sz="4400" b="0" i="0" u="none" strike="noStrike" cap="none" dirty="0">
              <a:latin typeface="Arial"/>
              <a:ea typeface="Arial"/>
              <a:cs typeface="Arial"/>
              <a:sym typeface="Arial"/>
            </a:endParaRPr>
          </a:p>
        </p:txBody>
      </p:sp>
      <p:sp>
        <p:nvSpPr>
          <p:cNvPr id="106" name="Google Shape;106;p20"/>
          <p:cNvSpPr txBox="1"/>
          <p:nvPr/>
        </p:nvSpPr>
        <p:spPr>
          <a:xfrm>
            <a:off x="504000" y="1764000"/>
            <a:ext cx="9072000" cy="4989240"/>
          </a:xfrm>
          <a:prstGeom prst="rect">
            <a:avLst/>
          </a:prstGeom>
          <a:noFill/>
          <a:ln>
            <a:noFill/>
          </a:ln>
        </p:spPr>
        <p:txBody>
          <a:bodyPr spcFirstLastPara="1" wrap="square" lIns="91425" tIns="45700" rIns="91425" bIns="45700" anchor="t" anchorCtr="0">
            <a:normAutofit/>
          </a:bodyPr>
          <a:lstStyle/>
          <a:p>
            <a:pPr marL="432000" marR="0" lvl="0" indent="-324000" algn="l" rtl="0">
              <a:spcBef>
                <a:spcPts val="0"/>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Skjólst. finnst hann andstuttur og eiga erfitt með öndun (við áreynslu eða í hvíld)</a:t>
            </a:r>
            <a:endParaRPr sz="32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Finnur fyrir köfnunartilfinningu og er hræddur</a:t>
            </a:r>
            <a:endParaRPr sz="32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Notar hjálparvöðva við öndun</a:t>
            </a:r>
            <a:endParaRPr sz="32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Ef skj. er virkilega í andnauð og ekki hægt að hjálpa skal hringja í 112</a:t>
            </a:r>
            <a:endParaRPr sz="3200" b="0" i="0" u="none" strike="noStrike" cap="none" dirty="0">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2"/>
          <p:cNvSpPr txBox="1"/>
          <p:nvPr/>
        </p:nvSpPr>
        <p:spPr>
          <a:xfrm>
            <a:off x="504000" y="301320"/>
            <a:ext cx="9071640" cy="12621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is-IS" sz="4400" b="0" i="0" u="none" strike="noStrike" cap="none">
                <a:latin typeface="Arial"/>
                <a:ea typeface="Arial"/>
                <a:cs typeface="Arial"/>
                <a:sym typeface="Arial"/>
              </a:rPr>
              <a:t>Hvað skal gera?</a:t>
            </a:r>
            <a:endParaRPr sz="4400" b="0" i="0" u="none" strike="noStrike" cap="none">
              <a:latin typeface="Arial"/>
              <a:ea typeface="Arial"/>
              <a:cs typeface="Arial"/>
              <a:sym typeface="Arial"/>
            </a:endParaRPr>
          </a:p>
        </p:txBody>
      </p:sp>
      <p:sp>
        <p:nvSpPr>
          <p:cNvPr id="118" name="Google Shape;118;p22"/>
          <p:cNvSpPr txBox="1"/>
          <p:nvPr/>
        </p:nvSpPr>
        <p:spPr>
          <a:xfrm>
            <a:off x="504000" y="1921440"/>
            <a:ext cx="9071640" cy="4384440"/>
          </a:xfrm>
          <a:prstGeom prst="rect">
            <a:avLst/>
          </a:prstGeom>
          <a:noFill/>
          <a:ln>
            <a:noFill/>
          </a:ln>
        </p:spPr>
        <p:txBody>
          <a:bodyPr spcFirstLastPara="1" wrap="square" lIns="0" tIns="0" rIns="0" bIns="0" anchor="t" anchorCtr="0">
            <a:normAutofit/>
          </a:bodyPr>
          <a:lstStyle/>
          <a:p>
            <a:pPr marL="432000" marR="0" lvl="0" indent="-324000" algn="l" rtl="0">
              <a:spcBef>
                <a:spcPts val="0"/>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Losa fatnað sem þrengir að</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Láta fara vel um sjúkling</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Fowlers lega</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Sitja fram á borð</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Nærvera, skj. oft kvíðnir, hræddir</a:t>
            </a:r>
            <a:endParaRPr sz="2800" b="0" i="0" u="none" strike="noStrike" cap="none" dirty="0">
              <a:latin typeface="Arial"/>
              <a:ea typeface="Arial"/>
              <a:cs typeface="Arial"/>
              <a:sym typeface="Arial"/>
            </a:endParaRPr>
          </a:p>
          <a:p>
            <a:pPr marL="432000" marR="0" lvl="0" indent="-243990" algn="l" rtl="0">
              <a:spcBef>
                <a:spcPts val="1417"/>
              </a:spcBef>
              <a:spcAft>
                <a:spcPts val="0"/>
              </a:spcAft>
              <a:buClr>
                <a:srgbClr val="000000"/>
              </a:buClr>
              <a:buSzPts val="1260"/>
              <a:buFont typeface="Noto Sans Symbols"/>
              <a:buNone/>
            </a:pPr>
            <a:endParaRPr sz="2800" b="0" i="0" u="none" strike="noStrike" cap="none" dirty="0">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4"/>
          <p:cNvSpPr txBox="1"/>
          <p:nvPr/>
        </p:nvSpPr>
        <p:spPr>
          <a:xfrm>
            <a:off x="504000" y="302400"/>
            <a:ext cx="9072000" cy="1260360"/>
          </a:xfrm>
          <a:prstGeom prst="rect">
            <a:avLst/>
          </a:prstGeom>
          <a:noFill/>
          <a:ln>
            <a:noFill/>
          </a:ln>
        </p:spPr>
        <p:txBody>
          <a:bodyPr spcFirstLastPara="1" wrap="square" lIns="91425" tIns="45700" rIns="91425" bIns="45700" anchor="ctr" anchorCtr="0">
            <a:noAutofit/>
          </a:bodyPr>
          <a:lstStyle/>
          <a:p>
            <a:pPr marR="0" lvl="0" algn="ctr" rtl="0">
              <a:spcBef>
                <a:spcPts val="0"/>
              </a:spcBef>
              <a:spcAft>
                <a:spcPts val="0"/>
              </a:spcAft>
              <a:buClr>
                <a:srgbClr val="000000"/>
              </a:buClr>
              <a:buSzPts val="1800"/>
            </a:pPr>
            <a:r>
              <a:rPr lang="is-IS" sz="4000" b="0" i="0" u="none" strike="noStrike" cap="none" dirty="0">
                <a:latin typeface="Arial"/>
                <a:ea typeface="Arial"/>
                <a:cs typeface="Arial"/>
                <a:sym typeface="Arial"/>
              </a:rPr>
              <a:t>Hjúkrun skj. með öndunarerfiðleika</a:t>
            </a:r>
            <a:endParaRPr sz="4000" b="0" i="0" u="none" strike="noStrike" cap="none" dirty="0">
              <a:latin typeface="Arial"/>
              <a:ea typeface="Arial"/>
              <a:cs typeface="Arial"/>
              <a:sym typeface="Arial"/>
            </a:endParaRPr>
          </a:p>
        </p:txBody>
      </p:sp>
      <p:sp>
        <p:nvSpPr>
          <p:cNvPr id="132" name="Google Shape;132;p24"/>
          <p:cNvSpPr txBox="1"/>
          <p:nvPr/>
        </p:nvSpPr>
        <p:spPr>
          <a:xfrm>
            <a:off x="504000" y="1764000"/>
            <a:ext cx="9072000" cy="4989240"/>
          </a:xfrm>
          <a:prstGeom prst="rect">
            <a:avLst/>
          </a:prstGeom>
          <a:noFill/>
          <a:ln>
            <a:noFill/>
          </a:ln>
        </p:spPr>
        <p:txBody>
          <a:bodyPr spcFirstLastPara="1" wrap="square" lIns="91425" tIns="45700" rIns="91425" bIns="45700" anchor="t" anchorCtr="0">
            <a:normAutofit/>
          </a:bodyPr>
          <a:lstStyle/>
          <a:p>
            <a:pPr marL="432000" marR="0" lvl="0" indent="-324000" algn="l" rtl="0">
              <a:spcBef>
                <a:spcPts val="0"/>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Rólegt umhverfi</a:t>
            </a:r>
            <a:endParaRPr sz="32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Spurja þannig að hann þurfi bara að svara í eins atkvæða orðum</a:t>
            </a:r>
            <a:endParaRPr sz="32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Lega skiptir máli</a:t>
            </a:r>
            <a:endParaRPr sz="32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Góð munnhirða, vökvun og næring</a:t>
            </a:r>
            <a:endParaRPr sz="32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Hafa rakt loft</a:t>
            </a:r>
            <a:endParaRPr sz="32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Nærvera og öryggi</a:t>
            </a:r>
            <a:endParaRPr sz="3200" b="0" i="0" u="none" strike="noStrike" cap="none" dirty="0">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23"/>
        <p:cNvGrpSpPr/>
        <p:nvPr/>
      </p:nvGrpSpPr>
      <p:grpSpPr>
        <a:xfrm>
          <a:off x="0" y="0"/>
          <a:ext cx="0" cy="0"/>
          <a:chOff x="0" y="0"/>
          <a:chExt cx="0" cy="0"/>
        </a:xfrm>
      </p:grpSpPr>
      <p:sp>
        <p:nvSpPr>
          <p:cNvPr id="130" name="Rectangle 129">
            <a:extLst>
              <a:ext uri="{FF2B5EF4-FFF2-40B4-BE49-F238E27FC236}">
                <a16:creationId xmlns:a16="http://schemas.microsoft.com/office/drawing/2014/main" id="{796CD800-C8BF-41B5-983A-3B3D95FA99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055696"/>
            <a:ext cx="10080625" cy="5039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s-IS"/>
          </a:p>
        </p:txBody>
      </p:sp>
      <p:sp>
        <p:nvSpPr>
          <p:cNvPr id="132" name="Rectangle 131">
            <a:extLst>
              <a:ext uri="{FF2B5EF4-FFF2-40B4-BE49-F238E27FC236}">
                <a16:creationId xmlns:a16="http://schemas.microsoft.com/office/drawing/2014/main" id="{ED36A27B-61AE-4AA1-8BD6-7310E072D8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982410"/>
            <a:ext cx="10080625" cy="72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s-IS"/>
          </a:p>
        </p:txBody>
      </p:sp>
      <p:cxnSp>
        <p:nvCxnSpPr>
          <p:cNvPr id="134" name="Straight Connector 133">
            <a:extLst>
              <a:ext uri="{FF2B5EF4-FFF2-40B4-BE49-F238E27FC236}">
                <a16:creationId xmlns:a16="http://schemas.microsoft.com/office/drawing/2014/main" id="{511BC4C5-EB16-4C0B-83E6-96A39848CF1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86839" y="1915652"/>
            <a:ext cx="824091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4" name="Google Shape;124;p23"/>
          <p:cNvSpPr txBox="1"/>
          <p:nvPr/>
        </p:nvSpPr>
        <p:spPr>
          <a:xfrm>
            <a:off x="907256" y="315926"/>
            <a:ext cx="8316515" cy="1599191"/>
          </a:xfrm>
          <a:prstGeom prst="rect">
            <a:avLst/>
          </a:prstGeom>
        </p:spPr>
        <p:txBody>
          <a:bodyPr spcFirstLastPara="1" vert="horz" lIns="91440" tIns="45720" rIns="91440" bIns="45720" rtlCol="0" anchor="b" anchorCtr="0">
            <a:normAutofit/>
          </a:bodyPr>
          <a:lstStyle/>
          <a:p>
            <a:pPr marR="0" lvl="0" defTabSz="914400">
              <a:lnSpc>
                <a:spcPct val="85000"/>
              </a:lnSpc>
              <a:spcBef>
                <a:spcPct val="0"/>
              </a:spcBef>
              <a:spcAft>
                <a:spcPts val="600"/>
              </a:spcAft>
              <a:buClr>
                <a:srgbClr val="000000"/>
              </a:buClr>
              <a:buSzPts val="1980"/>
            </a:pPr>
            <a:r>
              <a:rPr lang="en-US" sz="4800" b="0" i="0" u="none" strike="noStrike" cap="none" spc="-50" dirty="0" err="1">
                <a:solidFill>
                  <a:schemeClr val="tx1">
                    <a:lumMod val="75000"/>
                    <a:lumOff val="25000"/>
                  </a:schemeClr>
                </a:solidFill>
                <a:latin typeface="+mj-lt"/>
                <a:ea typeface="+mj-ea"/>
                <a:cs typeface="+mj-cs"/>
                <a:sym typeface="Arial"/>
              </a:rPr>
              <a:t>Blámi</a:t>
            </a:r>
            <a:r>
              <a:rPr lang="en-US" sz="4800" b="0" i="0" u="none" strike="noStrike" cap="none" spc="-50" dirty="0">
                <a:solidFill>
                  <a:schemeClr val="tx1">
                    <a:lumMod val="75000"/>
                    <a:lumOff val="25000"/>
                  </a:schemeClr>
                </a:solidFill>
                <a:latin typeface="+mj-lt"/>
                <a:ea typeface="+mj-ea"/>
                <a:cs typeface="+mj-cs"/>
                <a:sym typeface="Arial"/>
              </a:rPr>
              <a:t> = cyanosis</a:t>
            </a:r>
          </a:p>
        </p:txBody>
      </p:sp>
      <p:pic>
        <p:nvPicPr>
          <p:cNvPr id="5" name="Picture 4" descr="A close up of a person's tongue&#10;&#10;Description automatically generated with medium confidence">
            <a:extLst>
              <a:ext uri="{FF2B5EF4-FFF2-40B4-BE49-F238E27FC236}">
                <a16:creationId xmlns:a16="http://schemas.microsoft.com/office/drawing/2014/main" id="{AEC0D932-27BC-D6E8-04DA-1FF262A68C2B}"/>
              </a:ext>
            </a:extLst>
          </p:cNvPr>
          <p:cNvPicPr>
            <a:picLocks noChangeAspect="1"/>
          </p:cNvPicPr>
          <p:nvPr/>
        </p:nvPicPr>
        <p:blipFill rotWithShape="1">
          <a:blip r:embed="rId3"/>
          <a:srcRect l="32529" r="30631" b="4"/>
          <a:stretch/>
        </p:blipFill>
        <p:spPr>
          <a:xfrm>
            <a:off x="978145" y="2112385"/>
            <a:ext cx="1964579" cy="3826148"/>
          </a:xfrm>
          <a:prstGeom prst="rect">
            <a:avLst/>
          </a:prstGeom>
        </p:spPr>
      </p:pic>
      <p:pic>
        <p:nvPicPr>
          <p:cNvPr id="3" name="Picture 2" descr="A picture containing handwear&#10;&#10;Description automatically generated">
            <a:extLst>
              <a:ext uri="{FF2B5EF4-FFF2-40B4-BE49-F238E27FC236}">
                <a16:creationId xmlns:a16="http://schemas.microsoft.com/office/drawing/2014/main" id="{6FDBCEF7-60DF-A990-7300-B0D6582D728C}"/>
              </a:ext>
            </a:extLst>
          </p:cNvPr>
          <p:cNvPicPr>
            <a:picLocks noChangeAspect="1"/>
          </p:cNvPicPr>
          <p:nvPr/>
        </p:nvPicPr>
        <p:blipFill rotWithShape="1">
          <a:blip r:embed="rId4"/>
          <a:srcRect l="35666" r="25824" b="-1"/>
          <a:stretch/>
        </p:blipFill>
        <p:spPr>
          <a:xfrm>
            <a:off x="3075733" y="2112385"/>
            <a:ext cx="1964578" cy="3826148"/>
          </a:xfrm>
          <a:prstGeom prst="rect">
            <a:avLst/>
          </a:prstGeom>
        </p:spPr>
      </p:pic>
      <p:sp>
        <p:nvSpPr>
          <p:cNvPr id="125" name="Google Shape;125;p23"/>
          <p:cNvSpPr txBox="1"/>
          <p:nvPr/>
        </p:nvSpPr>
        <p:spPr>
          <a:xfrm>
            <a:off x="5251680" y="2034579"/>
            <a:ext cx="3972091" cy="4435010"/>
          </a:xfrm>
          <a:prstGeom prst="rect">
            <a:avLst/>
          </a:prstGeom>
        </p:spPr>
        <p:txBody>
          <a:bodyPr spcFirstLastPara="1" vert="horz" lIns="0" tIns="45720" rIns="0" bIns="45720" rtlCol="0" anchorCtr="0">
            <a:normAutofit fontScale="92500"/>
          </a:bodyPr>
          <a:lstStyle/>
          <a:p>
            <a:pPr marL="432000" marR="0" lvl="0" indent="-324000" defTabSz="914400">
              <a:lnSpc>
                <a:spcPct val="150000"/>
              </a:lnSpc>
              <a:spcBef>
                <a:spcPts val="0"/>
              </a:spcBef>
              <a:spcAft>
                <a:spcPts val="0"/>
              </a:spcAft>
              <a:buClr>
                <a:schemeClr val="accent1"/>
              </a:buClr>
              <a:buSzPts val="1440"/>
              <a:buFont typeface="Calibri" panose="020F0502020204030204" pitchFamily="34" charset="0"/>
              <a:buChar char="●"/>
            </a:pPr>
            <a:r>
              <a:rPr lang="en-US" sz="2400" b="0" i="0" u="none" strike="noStrike" cap="none" dirty="0">
                <a:solidFill>
                  <a:schemeClr val="tx1">
                    <a:lumMod val="75000"/>
                    <a:lumOff val="25000"/>
                  </a:schemeClr>
                </a:solidFill>
                <a:sym typeface="Arial"/>
              </a:rPr>
              <a:t>Er </a:t>
            </a:r>
            <a:r>
              <a:rPr lang="en-US" sz="2400" b="0" i="0" u="none" strike="noStrike" cap="none" dirty="0" err="1">
                <a:solidFill>
                  <a:schemeClr val="tx1">
                    <a:lumMod val="75000"/>
                    <a:lumOff val="25000"/>
                  </a:schemeClr>
                </a:solidFill>
                <a:sym typeface="Arial"/>
              </a:rPr>
              <a:t>bláleit</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húð</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og</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slímhúðir</a:t>
            </a:r>
            <a:endParaRPr lang="en-US" sz="2400" b="0" i="0" u="none" strike="noStrike" cap="none" dirty="0">
              <a:solidFill>
                <a:schemeClr val="tx1">
                  <a:lumMod val="75000"/>
                  <a:lumOff val="25000"/>
                </a:schemeClr>
              </a:solidFill>
              <a:sym typeface="Arial"/>
            </a:endParaRPr>
          </a:p>
          <a:p>
            <a:pPr marL="432000" marR="0" lvl="0" indent="-324000" defTabSz="914400">
              <a:lnSpc>
                <a:spcPct val="150000"/>
              </a:lnSpc>
              <a:spcBef>
                <a:spcPts val="799"/>
              </a:spcBef>
              <a:spcAft>
                <a:spcPts val="0"/>
              </a:spcAft>
              <a:buClr>
                <a:schemeClr val="accent1"/>
              </a:buClr>
              <a:buSzPts val="1440"/>
              <a:buFont typeface="Calibri" panose="020F0502020204030204" pitchFamily="34" charset="0"/>
              <a:buChar char="●"/>
            </a:pPr>
            <a:r>
              <a:rPr lang="en-US" sz="2400" b="0" i="0" u="none" strike="noStrike" cap="none" dirty="0" err="1">
                <a:solidFill>
                  <a:schemeClr val="tx1">
                    <a:lumMod val="75000"/>
                    <a:lumOff val="25000"/>
                  </a:schemeClr>
                </a:solidFill>
                <a:sym typeface="Arial"/>
              </a:rPr>
              <a:t>Sést</a:t>
            </a:r>
            <a:r>
              <a:rPr lang="en-US" sz="2400" b="0" i="0" u="none" strike="noStrike" cap="none" dirty="0">
                <a:solidFill>
                  <a:schemeClr val="tx1">
                    <a:lumMod val="75000"/>
                    <a:lumOff val="25000"/>
                  </a:schemeClr>
                </a:solidFill>
                <a:sym typeface="Arial"/>
              </a:rPr>
              <a:t> best </a:t>
            </a:r>
            <a:r>
              <a:rPr lang="en-US" sz="2400" b="0" i="0" u="none" strike="noStrike" cap="none" dirty="0" err="1">
                <a:solidFill>
                  <a:schemeClr val="tx1">
                    <a:lumMod val="75000"/>
                    <a:lumOff val="25000"/>
                  </a:schemeClr>
                </a:solidFill>
                <a:sym typeface="Arial"/>
              </a:rPr>
              <a:t>þar</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sem</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húð</a:t>
            </a:r>
            <a:r>
              <a:rPr lang="en-US" sz="2400" b="0" i="0" u="none" strike="noStrike" cap="none" dirty="0">
                <a:solidFill>
                  <a:schemeClr val="tx1">
                    <a:lumMod val="75000"/>
                    <a:lumOff val="25000"/>
                  </a:schemeClr>
                </a:solidFill>
                <a:sym typeface="Arial"/>
              </a:rPr>
              <a:t> er </a:t>
            </a:r>
            <a:r>
              <a:rPr lang="en-US" sz="2400" b="0" i="0" u="none" strike="noStrike" cap="none" dirty="0" err="1">
                <a:solidFill>
                  <a:schemeClr val="tx1">
                    <a:lumMod val="75000"/>
                    <a:lumOff val="25000"/>
                  </a:schemeClr>
                </a:solidFill>
                <a:sym typeface="Arial"/>
              </a:rPr>
              <a:t>þunn</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og</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mikið</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af</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háræðum</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undir</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húðinni</a:t>
            </a:r>
            <a:endParaRPr lang="en-US" sz="2400" b="0" i="0" u="none" strike="noStrike" cap="none" dirty="0">
              <a:solidFill>
                <a:schemeClr val="tx1">
                  <a:lumMod val="75000"/>
                  <a:lumOff val="25000"/>
                </a:schemeClr>
              </a:solidFill>
              <a:sym typeface="Arial"/>
            </a:endParaRPr>
          </a:p>
          <a:p>
            <a:pPr marL="432000" marR="0" lvl="0" indent="-324000" defTabSz="914400">
              <a:lnSpc>
                <a:spcPct val="150000"/>
              </a:lnSpc>
              <a:spcBef>
                <a:spcPts val="799"/>
              </a:spcBef>
              <a:spcAft>
                <a:spcPts val="0"/>
              </a:spcAft>
              <a:buClr>
                <a:schemeClr val="accent1"/>
              </a:buClr>
              <a:buSzPts val="1440"/>
              <a:buFont typeface="Calibri" panose="020F0502020204030204" pitchFamily="34" charset="0"/>
              <a:buChar char="●"/>
            </a:pPr>
            <a:r>
              <a:rPr lang="en-US" sz="2400" b="0" i="0" u="none" strike="noStrike" cap="none" dirty="0">
                <a:solidFill>
                  <a:schemeClr val="tx1">
                    <a:lumMod val="75000"/>
                    <a:lumOff val="25000"/>
                  </a:schemeClr>
                </a:solidFill>
                <a:sym typeface="Arial"/>
              </a:rPr>
              <a:t>Er </a:t>
            </a:r>
            <a:r>
              <a:rPr lang="en-US" sz="2400" b="0" i="0" u="none" strike="noStrike" cap="none" dirty="0" err="1">
                <a:solidFill>
                  <a:schemeClr val="tx1">
                    <a:lumMod val="75000"/>
                    <a:lumOff val="25000"/>
                  </a:schemeClr>
                </a:solidFill>
                <a:sym typeface="Arial"/>
              </a:rPr>
              <a:t>einkenni</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sj</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með</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öndunarerfiðleika</a:t>
            </a:r>
            <a:endParaRPr lang="en-US" sz="2400" b="0" i="0" u="none" strike="noStrike" cap="none" dirty="0">
              <a:solidFill>
                <a:schemeClr val="tx1">
                  <a:lumMod val="75000"/>
                  <a:lumOff val="25000"/>
                </a:schemeClr>
              </a:solidFill>
              <a:sym typeface="Arial"/>
            </a:endParaRPr>
          </a:p>
          <a:p>
            <a:pPr marL="432000" marR="0" lvl="0" indent="-324000" defTabSz="914400">
              <a:lnSpc>
                <a:spcPct val="150000"/>
              </a:lnSpc>
              <a:spcBef>
                <a:spcPts val="799"/>
              </a:spcBef>
              <a:spcAft>
                <a:spcPts val="0"/>
              </a:spcAft>
              <a:buClr>
                <a:schemeClr val="accent1"/>
              </a:buClr>
              <a:buSzPts val="1440"/>
              <a:buFont typeface="Calibri" panose="020F0502020204030204" pitchFamily="34" charset="0"/>
              <a:buChar char="●"/>
            </a:pPr>
            <a:r>
              <a:rPr lang="en-US" sz="2400" b="0" i="0" u="none" strike="noStrike" cap="none" dirty="0" err="1">
                <a:solidFill>
                  <a:schemeClr val="tx1">
                    <a:lumMod val="75000"/>
                    <a:lumOff val="25000"/>
                  </a:schemeClr>
                </a:solidFill>
                <a:sym typeface="Arial"/>
              </a:rPr>
              <a:t>Neglur</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og</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varir</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verða</a:t>
            </a:r>
            <a:r>
              <a:rPr lang="en-US" sz="2400" b="0" i="0" u="none" strike="noStrike" cap="none" dirty="0">
                <a:solidFill>
                  <a:schemeClr val="tx1">
                    <a:lumMod val="75000"/>
                    <a:lumOff val="25000"/>
                  </a:schemeClr>
                </a:solidFill>
                <a:sym typeface="Arial"/>
              </a:rPr>
              <a:t> </a:t>
            </a:r>
            <a:r>
              <a:rPr lang="en-US" sz="2400" b="0" i="0" u="none" strike="noStrike" cap="none" dirty="0" err="1">
                <a:solidFill>
                  <a:schemeClr val="tx1">
                    <a:lumMod val="75000"/>
                    <a:lumOff val="25000"/>
                  </a:schemeClr>
                </a:solidFill>
                <a:sym typeface="Arial"/>
              </a:rPr>
              <a:t>bláleitar</a:t>
            </a:r>
            <a:endParaRPr lang="en-US" sz="2400" b="0" i="0" u="none" strike="noStrike" cap="none" dirty="0">
              <a:solidFill>
                <a:schemeClr val="tx1">
                  <a:lumMod val="75000"/>
                  <a:lumOff val="25000"/>
                </a:schemeClr>
              </a:solidFill>
              <a:sym typeface="Arial"/>
            </a:endParaRPr>
          </a:p>
          <a:p>
            <a:pPr marL="432000" marR="0" lvl="0" indent="-232559" defTabSz="914400">
              <a:lnSpc>
                <a:spcPct val="90000"/>
              </a:lnSpc>
              <a:spcBef>
                <a:spcPts val="799"/>
              </a:spcBef>
              <a:spcAft>
                <a:spcPts val="0"/>
              </a:spcAft>
              <a:buClr>
                <a:schemeClr val="accent1"/>
              </a:buClr>
              <a:buSzPts val="1440"/>
              <a:buFont typeface="Calibri" panose="020F0502020204030204" pitchFamily="34" charset="0"/>
              <a:buNone/>
            </a:pPr>
            <a:endParaRPr lang="en-US" b="0" i="0" u="none" strike="noStrike" cap="none" dirty="0">
              <a:solidFill>
                <a:schemeClr val="tx1">
                  <a:lumMod val="75000"/>
                  <a:lumOff val="25000"/>
                </a:schemeClr>
              </a:solidFil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5"/>
          <p:cNvSpPr txBox="1"/>
          <p:nvPr/>
        </p:nvSpPr>
        <p:spPr>
          <a:xfrm>
            <a:off x="504000" y="302400"/>
            <a:ext cx="9072000" cy="1260360"/>
          </a:xfrm>
          <a:prstGeom prst="rect">
            <a:avLst/>
          </a:prstGeom>
          <a:noFill/>
          <a:ln>
            <a:noFill/>
          </a:ln>
        </p:spPr>
        <p:txBody>
          <a:bodyPr spcFirstLastPara="1" wrap="square" lIns="91425" tIns="45700" rIns="91425" bIns="45700" anchor="ctr" anchorCtr="0">
            <a:noAutofit/>
          </a:bodyPr>
          <a:lstStyle/>
          <a:p>
            <a:pPr marR="0" lvl="0" algn="ctr" rtl="0">
              <a:spcBef>
                <a:spcPts val="0"/>
              </a:spcBef>
              <a:spcAft>
                <a:spcPts val="0"/>
              </a:spcAft>
              <a:buClr>
                <a:srgbClr val="000000"/>
              </a:buClr>
              <a:buSzPts val="1980"/>
            </a:pPr>
            <a:r>
              <a:rPr lang="is-IS" sz="4400" b="0" i="0" u="none" strike="noStrike" cap="none" dirty="0">
                <a:latin typeface="Arial"/>
                <a:ea typeface="Arial"/>
                <a:cs typeface="Arial"/>
                <a:sym typeface="Arial"/>
              </a:rPr>
              <a:t>Hósti og uppgangur</a:t>
            </a:r>
            <a:endParaRPr sz="4400" b="0" i="0" u="none" strike="noStrike" cap="none" dirty="0">
              <a:latin typeface="Arial"/>
              <a:ea typeface="Arial"/>
              <a:cs typeface="Arial"/>
              <a:sym typeface="Arial"/>
            </a:endParaRPr>
          </a:p>
        </p:txBody>
      </p:sp>
      <p:sp>
        <p:nvSpPr>
          <p:cNvPr id="139" name="Google Shape;139;p25"/>
          <p:cNvSpPr txBox="1"/>
          <p:nvPr/>
        </p:nvSpPr>
        <p:spPr>
          <a:xfrm>
            <a:off x="504000" y="1764000"/>
            <a:ext cx="9072000" cy="4989240"/>
          </a:xfrm>
          <a:prstGeom prst="rect">
            <a:avLst/>
          </a:prstGeom>
          <a:noFill/>
          <a:ln>
            <a:noFill/>
          </a:ln>
        </p:spPr>
        <p:txBody>
          <a:bodyPr spcFirstLastPara="1" wrap="square" lIns="91425" tIns="45700" rIns="91425" bIns="45700" anchor="t" anchorCtr="0">
            <a:normAutofit/>
          </a:bodyPr>
          <a:lstStyle/>
          <a:p>
            <a:pPr marL="432000" marR="0" lvl="0" indent="-324000" algn="l" rtl="0">
              <a:spcBef>
                <a:spcPts val="0"/>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Hósti og oft uppgangur með eru einkenni sem fylgir flestum sjúkdómum í öndunarvegi</a:t>
            </a:r>
          </a:p>
          <a:p>
            <a:pPr marL="889200" lvl="1" indent="-324000">
              <a:buClr>
                <a:srgbClr val="000000"/>
              </a:buClr>
              <a:buSzPts val="1440"/>
              <a:buFont typeface="Noto Sans Symbols"/>
              <a:buChar char="●"/>
            </a:pPr>
            <a:r>
              <a:rPr lang="is-IS" sz="3200" dirty="0">
                <a:latin typeface="Arial"/>
                <a:ea typeface="Arial"/>
                <a:cs typeface="Arial"/>
                <a:sym typeface="Arial"/>
              </a:rPr>
              <a:t>Slímkenndur hósti</a:t>
            </a:r>
          </a:p>
          <a:p>
            <a:pPr marL="889200" lvl="1" indent="-324000">
              <a:buClr>
                <a:srgbClr val="000000"/>
              </a:buClr>
              <a:buSzPts val="1440"/>
              <a:buFont typeface="Noto Sans Symbols"/>
              <a:buChar char="●"/>
            </a:pPr>
            <a:r>
              <a:rPr lang="is-IS" sz="3200" b="0" i="0" u="none" strike="noStrike" cap="none" dirty="0">
                <a:latin typeface="Arial"/>
                <a:ea typeface="Arial"/>
                <a:cs typeface="Arial"/>
                <a:sym typeface="Arial"/>
              </a:rPr>
              <a:t>Þurr hósti (</a:t>
            </a:r>
            <a:r>
              <a:rPr lang="is-IS" sz="3200" b="0" i="0" u="none" strike="noStrike" cap="none" dirty="0" err="1">
                <a:latin typeface="Arial"/>
                <a:ea typeface="Arial"/>
                <a:cs typeface="Arial"/>
                <a:sym typeface="Arial"/>
              </a:rPr>
              <a:t>ertingshósti</a:t>
            </a:r>
            <a:r>
              <a:rPr lang="is-IS" sz="3200" b="0" i="0" u="none" strike="noStrike" cap="none" dirty="0">
                <a:latin typeface="Arial"/>
                <a:ea typeface="Arial"/>
                <a:cs typeface="Arial"/>
                <a:sym typeface="Arial"/>
              </a:rPr>
              <a:t>)</a:t>
            </a:r>
            <a:endParaRPr sz="32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Meta varðandi hósta:</a:t>
            </a:r>
            <a:endParaRPr sz="3200" b="0" i="0" u="none" strike="noStrike" cap="none" dirty="0">
              <a:latin typeface="Arial"/>
              <a:ea typeface="Arial"/>
              <a:cs typeface="Arial"/>
              <a:sym typeface="Arial"/>
            </a:endParaRPr>
          </a:p>
          <a:p>
            <a:pPr marL="742680" marR="0" lvl="1" indent="-285480" algn="l" rtl="0">
              <a:spcBef>
                <a:spcPts val="697"/>
              </a:spcBef>
              <a:spcAft>
                <a:spcPts val="0"/>
              </a:spcAft>
              <a:buClr>
                <a:srgbClr val="000000"/>
              </a:buClr>
              <a:buSzPts val="2800"/>
              <a:buFont typeface="Arial"/>
              <a:buChar char="–"/>
            </a:pPr>
            <a:r>
              <a:rPr lang="is-IS" sz="2800" b="0" i="0" u="none" strike="noStrike" cap="none" dirty="0">
                <a:latin typeface="Arial"/>
                <a:ea typeface="Arial"/>
                <a:cs typeface="Arial"/>
                <a:sym typeface="Arial"/>
              </a:rPr>
              <a:t>hvernig hóstinn er </a:t>
            </a:r>
            <a:endParaRPr sz="2800" b="0" i="0" u="none" strike="noStrike" cap="none" dirty="0">
              <a:latin typeface="Arial"/>
              <a:ea typeface="Arial"/>
              <a:cs typeface="Arial"/>
              <a:sym typeface="Arial"/>
            </a:endParaRPr>
          </a:p>
          <a:p>
            <a:pPr marL="742680" marR="0" lvl="1" indent="-285480" algn="l" rtl="0">
              <a:spcBef>
                <a:spcPts val="697"/>
              </a:spcBef>
              <a:spcAft>
                <a:spcPts val="0"/>
              </a:spcAft>
              <a:buClr>
                <a:srgbClr val="000000"/>
              </a:buClr>
              <a:buSzPts val="2800"/>
              <a:buFont typeface="Arial"/>
              <a:buChar char="–"/>
            </a:pPr>
            <a:r>
              <a:rPr lang="is-IS" sz="2800" b="0" i="0" u="none" strike="noStrike" cap="none" dirty="0">
                <a:latin typeface="Arial"/>
                <a:ea typeface="Arial"/>
                <a:cs typeface="Arial"/>
                <a:sym typeface="Arial"/>
              </a:rPr>
              <a:t>styrk</a:t>
            </a:r>
            <a:endParaRPr sz="2800" b="0" i="0" u="none" strike="noStrike" cap="none" dirty="0">
              <a:latin typeface="Arial"/>
              <a:ea typeface="Arial"/>
              <a:cs typeface="Arial"/>
              <a:sym typeface="Arial"/>
            </a:endParaRPr>
          </a:p>
          <a:p>
            <a:pPr marL="742680" marR="0" lvl="1" indent="-285480" algn="l" rtl="0">
              <a:spcBef>
                <a:spcPts val="697"/>
              </a:spcBef>
              <a:spcAft>
                <a:spcPts val="0"/>
              </a:spcAft>
              <a:buClr>
                <a:srgbClr val="000000"/>
              </a:buClr>
              <a:buSzPts val="2800"/>
              <a:buFont typeface="Arial"/>
              <a:buChar char="–"/>
            </a:pPr>
            <a:r>
              <a:rPr lang="is-IS" sz="2800" b="0" i="0" u="none" strike="noStrike" cap="none" dirty="0">
                <a:latin typeface="Arial"/>
                <a:ea typeface="Arial"/>
                <a:cs typeface="Arial"/>
                <a:sym typeface="Arial"/>
              </a:rPr>
              <a:t>hve oft</a:t>
            </a:r>
            <a:endParaRPr sz="2800" b="0" i="0" u="none" strike="noStrike" cap="none" dirty="0">
              <a:latin typeface="Arial"/>
              <a:ea typeface="Arial"/>
              <a:cs typeface="Arial"/>
              <a:sym typeface="Arial"/>
            </a:endParaRPr>
          </a:p>
          <a:p>
            <a:pPr marL="742680" marR="0" lvl="1" indent="-285480" algn="l" rtl="0">
              <a:spcBef>
                <a:spcPts val="697"/>
              </a:spcBef>
              <a:spcAft>
                <a:spcPts val="0"/>
              </a:spcAft>
              <a:buClr>
                <a:srgbClr val="000000"/>
              </a:buClr>
              <a:buSzPts val="2800"/>
              <a:buFont typeface="Arial"/>
              <a:buChar char="–"/>
            </a:pPr>
            <a:r>
              <a:rPr lang="is-IS" sz="2800" b="0" i="0" u="none" strike="noStrike" cap="none" dirty="0">
                <a:latin typeface="Arial"/>
                <a:ea typeface="Arial"/>
                <a:cs typeface="Arial"/>
                <a:sym typeface="Arial"/>
              </a:rPr>
              <a:t>hvenær</a:t>
            </a:r>
            <a:endParaRPr sz="2800" b="0" i="0" u="none" strike="noStrike" cap="none" dirty="0">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6"/>
          <p:cNvSpPr txBox="1"/>
          <p:nvPr/>
        </p:nvSpPr>
        <p:spPr>
          <a:xfrm>
            <a:off x="504000" y="302400"/>
            <a:ext cx="9072000" cy="1260360"/>
          </a:xfrm>
          <a:prstGeom prst="rect">
            <a:avLst/>
          </a:prstGeom>
          <a:noFill/>
          <a:ln>
            <a:noFill/>
          </a:ln>
        </p:spPr>
        <p:txBody>
          <a:bodyPr spcFirstLastPara="1" wrap="square" lIns="91425" tIns="45700" rIns="91425" bIns="45700" anchor="ctr" anchorCtr="0">
            <a:noAutofit/>
          </a:bodyPr>
          <a:lstStyle/>
          <a:p>
            <a:pPr marR="0" lvl="0" algn="ctr" rtl="0">
              <a:spcBef>
                <a:spcPts val="0"/>
              </a:spcBef>
              <a:spcAft>
                <a:spcPts val="0"/>
              </a:spcAft>
              <a:buClr>
                <a:srgbClr val="000000"/>
              </a:buClr>
              <a:buSzPts val="1980"/>
            </a:pPr>
            <a:r>
              <a:rPr lang="is-IS" sz="4400" b="0" i="0" u="none" strike="noStrike" cap="none" dirty="0">
                <a:latin typeface="Arial"/>
                <a:ea typeface="Arial"/>
                <a:cs typeface="Arial"/>
                <a:sym typeface="Arial"/>
              </a:rPr>
              <a:t>Uppgangur</a:t>
            </a:r>
            <a:endParaRPr sz="4400" b="0" i="0" u="none" strike="noStrike" cap="none" dirty="0">
              <a:latin typeface="Arial"/>
              <a:ea typeface="Arial"/>
              <a:cs typeface="Arial"/>
              <a:sym typeface="Arial"/>
            </a:endParaRPr>
          </a:p>
        </p:txBody>
      </p:sp>
      <p:sp>
        <p:nvSpPr>
          <p:cNvPr id="146" name="Google Shape;146;p26"/>
          <p:cNvSpPr txBox="1"/>
          <p:nvPr/>
        </p:nvSpPr>
        <p:spPr>
          <a:xfrm>
            <a:off x="504000" y="1764000"/>
            <a:ext cx="9072000" cy="4989240"/>
          </a:xfrm>
          <a:prstGeom prst="rect">
            <a:avLst/>
          </a:prstGeom>
          <a:noFill/>
          <a:ln>
            <a:noFill/>
          </a:ln>
        </p:spPr>
        <p:txBody>
          <a:bodyPr spcFirstLastPara="1" wrap="square" lIns="91425" tIns="45700" rIns="91425" bIns="45700" anchor="t" anchorCtr="0">
            <a:normAutofit/>
          </a:bodyPr>
          <a:lstStyle/>
          <a:p>
            <a:pPr marL="432000" marR="0" lvl="0" indent="-324000" algn="l" rtl="0">
              <a:spcBef>
                <a:spcPts val="0"/>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Meta:</a:t>
            </a:r>
            <a:endParaRPr sz="3200" b="0" i="0" u="none" strike="noStrike" cap="none" dirty="0">
              <a:latin typeface="Arial"/>
              <a:ea typeface="Arial"/>
              <a:cs typeface="Arial"/>
              <a:sym typeface="Arial"/>
            </a:endParaRPr>
          </a:p>
          <a:p>
            <a:pPr marL="742680" marR="0" lvl="1" indent="-285480" algn="l" rtl="0">
              <a:spcBef>
                <a:spcPts val="697"/>
              </a:spcBef>
              <a:spcAft>
                <a:spcPts val="0"/>
              </a:spcAft>
              <a:buClr>
                <a:srgbClr val="000000"/>
              </a:buClr>
              <a:buSzPts val="2800"/>
              <a:buFont typeface="Arial"/>
              <a:buChar char="–"/>
            </a:pPr>
            <a:r>
              <a:rPr lang="is-IS" sz="2800" b="0" i="0" u="none" strike="noStrike" cap="none" dirty="0">
                <a:latin typeface="Arial"/>
                <a:ea typeface="Arial"/>
                <a:cs typeface="Arial"/>
                <a:sym typeface="Arial"/>
              </a:rPr>
              <a:t>Hvernig hann lítur út</a:t>
            </a:r>
            <a:endParaRPr sz="2800" b="0" i="0" u="none" strike="noStrike" cap="none" dirty="0">
              <a:latin typeface="Arial"/>
              <a:ea typeface="Arial"/>
              <a:cs typeface="Arial"/>
              <a:sym typeface="Arial"/>
            </a:endParaRPr>
          </a:p>
          <a:p>
            <a:pPr marL="742680" marR="0" lvl="1" indent="-285480" algn="l" rtl="0">
              <a:spcBef>
                <a:spcPts val="697"/>
              </a:spcBef>
              <a:spcAft>
                <a:spcPts val="0"/>
              </a:spcAft>
              <a:buClr>
                <a:srgbClr val="000000"/>
              </a:buClr>
              <a:buSzPts val="2800"/>
              <a:buFont typeface="Arial"/>
              <a:buChar char="–"/>
            </a:pPr>
            <a:r>
              <a:rPr lang="is-IS" sz="2800" b="0" i="0" u="none" strike="noStrike" cap="none" dirty="0">
                <a:latin typeface="Arial"/>
                <a:ea typeface="Arial"/>
                <a:cs typeface="Arial"/>
                <a:sym typeface="Arial"/>
              </a:rPr>
              <a:t>Lykt</a:t>
            </a:r>
            <a:endParaRPr sz="2800" b="0" i="0" u="none" strike="noStrike" cap="none" dirty="0">
              <a:latin typeface="Arial"/>
              <a:ea typeface="Arial"/>
              <a:cs typeface="Arial"/>
              <a:sym typeface="Arial"/>
            </a:endParaRPr>
          </a:p>
          <a:p>
            <a:pPr marL="742680" marR="0" lvl="1" indent="-285480" algn="l" rtl="0">
              <a:spcBef>
                <a:spcPts val="697"/>
              </a:spcBef>
              <a:spcAft>
                <a:spcPts val="0"/>
              </a:spcAft>
              <a:buClr>
                <a:srgbClr val="000000"/>
              </a:buClr>
              <a:buSzPts val="2800"/>
              <a:buFont typeface="Arial"/>
              <a:buChar char="–"/>
            </a:pPr>
            <a:r>
              <a:rPr lang="is-IS" sz="2800" b="0" i="0" u="none" strike="noStrike" cap="none" dirty="0">
                <a:latin typeface="Arial"/>
                <a:ea typeface="Arial"/>
                <a:cs typeface="Arial"/>
                <a:sym typeface="Arial"/>
              </a:rPr>
              <a:t>Magn</a:t>
            </a:r>
            <a:endParaRPr sz="2800" b="0" i="0" u="none" strike="noStrike" cap="none" dirty="0">
              <a:latin typeface="Arial"/>
              <a:ea typeface="Arial"/>
              <a:cs typeface="Arial"/>
              <a:sym typeface="Arial"/>
            </a:endParaRPr>
          </a:p>
          <a:p>
            <a:pPr marL="742680" marR="0" lvl="1" indent="-285480" algn="l" rtl="0">
              <a:spcBef>
                <a:spcPts val="697"/>
              </a:spcBef>
              <a:spcAft>
                <a:spcPts val="0"/>
              </a:spcAft>
              <a:buClr>
                <a:srgbClr val="000000"/>
              </a:buClr>
              <a:buSzPts val="2800"/>
              <a:buFont typeface="Arial"/>
              <a:buChar char="–"/>
            </a:pPr>
            <a:r>
              <a:rPr lang="is-IS" sz="2800" b="0" i="0" u="none" strike="noStrike" cap="none" dirty="0">
                <a:latin typeface="Arial"/>
                <a:ea typeface="Arial"/>
                <a:cs typeface="Arial"/>
                <a:sym typeface="Arial"/>
              </a:rPr>
              <a:t>Blóðugur</a:t>
            </a:r>
            <a:endParaRPr sz="2800" b="0" i="0" u="none" strike="noStrike" cap="none" dirty="0">
              <a:latin typeface="Arial"/>
              <a:ea typeface="Arial"/>
              <a:cs typeface="Arial"/>
              <a:sym typeface="Arial"/>
            </a:endParaRPr>
          </a:p>
          <a:p>
            <a:pPr marL="742680" marR="0" lvl="1" indent="-285480" algn="l" rtl="0">
              <a:spcBef>
                <a:spcPts val="697"/>
              </a:spcBef>
              <a:spcAft>
                <a:spcPts val="0"/>
              </a:spcAft>
              <a:buClr>
                <a:srgbClr val="000000"/>
              </a:buClr>
              <a:buSzPts val="2800"/>
              <a:buFont typeface="Arial"/>
              <a:buChar char="–"/>
            </a:pPr>
            <a:r>
              <a:rPr lang="is-IS" sz="2800" b="0" i="0" u="none" strike="noStrike" cap="none" dirty="0">
                <a:latin typeface="Arial"/>
                <a:ea typeface="Arial"/>
                <a:cs typeface="Arial"/>
                <a:sym typeface="Arial"/>
              </a:rPr>
              <a:t>Sýni af hráka kallast sputum og þurfum við oft að taka slík sýni í glös til ræktunnar – notast við hanska</a:t>
            </a:r>
            <a:endParaRPr sz="2800" b="0" i="0" u="none" strike="noStrike" cap="none" dirty="0">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2C7211D9-E545-4D00-9874-641EC7C7BD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080625" cy="755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5DBBC34A-8C43-4368-951E-A04EB7C00E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4404" y="529177"/>
            <a:ext cx="9291816" cy="6501320"/>
          </a:xfrm>
          <a:prstGeom prst="rect">
            <a:avLst/>
          </a:prstGeom>
          <a:solidFill>
            <a:schemeClr val="bg1"/>
          </a:solidFill>
          <a:ln w="22225">
            <a:solidFill>
              <a:srgbClr val="87BA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1370FBD6-A466-E842-5769-3FCAA36DD64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933193" y="883828"/>
            <a:ext cx="4209617" cy="5786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9665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7"/>
          <p:cNvSpPr txBox="1"/>
          <p:nvPr/>
        </p:nvSpPr>
        <p:spPr>
          <a:xfrm>
            <a:off x="504000" y="301320"/>
            <a:ext cx="9071640" cy="12621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is-IS" sz="4400" b="0" i="0" u="none" strike="noStrike" cap="none" dirty="0">
                <a:latin typeface="Arial"/>
                <a:ea typeface="Arial"/>
                <a:cs typeface="Arial"/>
                <a:sym typeface="Arial"/>
              </a:rPr>
              <a:t>Hræðsla og þreyta </a:t>
            </a:r>
            <a:endParaRPr sz="4400" b="0" i="0" u="none" strike="noStrike" cap="none" dirty="0">
              <a:latin typeface="Arial"/>
              <a:ea typeface="Arial"/>
              <a:cs typeface="Arial"/>
              <a:sym typeface="Arial"/>
            </a:endParaRPr>
          </a:p>
        </p:txBody>
      </p:sp>
      <p:sp>
        <p:nvSpPr>
          <p:cNvPr id="152" name="Google Shape;152;p27"/>
          <p:cNvSpPr txBox="1"/>
          <p:nvPr/>
        </p:nvSpPr>
        <p:spPr>
          <a:xfrm>
            <a:off x="504000" y="2117383"/>
            <a:ext cx="9071640" cy="4384440"/>
          </a:xfrm>
          <a:prstGeom prst="rect">
            <a:avLst/>
          </a:prstGeom>
          <a:noFill/>
          <a:ln>
            <a:noFill/>
          </a:ln>
        </p:spPr>
        <p:txBody>
          <a:bodyPr spcFirstLastPara="1" wrap="square" lIns="0" tIns="0" rIns="0" bIns="0" anchor="t" anchorCtr="0">
            <a:normAutofit lnSpcReduction="10000"/>
          </a:bodyPr>
          <a:lstStyle/>
          <a:p>
            <a:pPr marL="432000" marR="0" lvl="0" indent="-324000" algn="l" rtl="0">
              <a:spcBef>
                <a:spcPts val="0"/>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Sjúklingar í andnauð eru oft kvíðnir</a:t>
            </a:r>
            <a:endParaRPr sz="32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Oft þreyttir þegar þeir eru í andnauð</a:t>
            </a:r>
            <a:endParaRPr sz="32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Hafa rólegt umhverfi, vera róleg sjálf</a:t>
            </a:r>
          </a:p>
          <a:p>
            <a:pPr marL="432000" marR="0" lvl="0" indent="-324000" algn="l" rtl="0">
              <a:spcBef>
                <a:spcPts val="1417"/>
              </a:spcBef>
              <a:spcAft>
                <a:spcPts val="0"/>
              </a:spcAft>
              <a:buClr>
                <a:srgbClr val="000000"/>
              </a:buClr>
              <a:buSzPts val="1440"/>
              <a:buFont typeface="Noto Sans Symbols"/>
              <a:buChar char="●"/>
            </a:pPr>
            <a:endParaRPr lang="is-IS" sz="3200" dirty="0">
              <a:latin typeface="Arial"/>
              <a:ea typeface="Arial"/>
              <a:cs typeface="Arial"/>
              <a:sym typeface="Arial"/>
            </a:endParaRPr>
          </a:p>
          <a:p>
            <a:pPr marL="432000" marR="0" lvl="0" indent="-324000" algn="l" rtl="0">
              <a:spcBef>
                <a:spcPts val="1417"/>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Þreyta og orkuleysi</a:t>
            </a:r>
          </a:p>
          <a:p>
            <a:pPr marL="432000" marR="0" lvl="0" indent="-324000" algn="l" rtl="0">
              <a:spcBef>
                <a:spcPts val="1417"/>
              </a:spcBef>
              <a:spcAft>
                <a:spcPts val="0"/>
              </a:spcAft>
              <a:buClr>
                <a:srgbClr val="000000"/>
              </a:buClr>
              <a:buSzPts val="1440"/>
              <a:buFont typeface="Noto Sans Symbols"/>
              <a:buChar char="●"/>
            </a:pPr>
            <a:r>
              <a:rPr lang="is-IS" sz="3200" dirty="0">
                <a:latin typeface="Arial"/>
                <a:ea typeface="Arial"/>
                <a:cs typeface="Arial"/>
                <a:sym typeface="Arial"/>
              </a:rPr>
              <a:t>Spara kraftana</a:t>
            </a:r>
          </a:p>
          <a:p>
            <a:pPr marL="432000" marR="0" lvl="0" indent="-324000" algn="l" rtl="0">
              <a:spcBef>
                <a:spcPts val="1417"/>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Styrkja vöðva, æðakerfi og öndun</a:t>
            </a:r>
            <a:endParaRPr sz="3200" b="0" i="0" u="none" strike="noStrike" cap="none" dirty="0">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8"/>
          <p:cNvSpPr txBox="1"/>
          <p:nvPr/>
        </p:nvSpPr>
        <p:spPr>
          <a:xfrm>
            <a:off x="504000" y="302400"/>
            <a:ext cx="9072000" cy="1260360"/>
          </a:xfrm>
          <a:prstGeom prst="rect">
            <a:avLst/>
          </a:prstGeom>
          <a:noFill/>
          <a:ln>
            <a:noFill/>
          </a:ln>
        </p:spPr>
        <p:txBody>
          <a:bodyPr spcFirstLastPara="1" wrap="square" lIns="91425" tIns="45700" rIns="91425" bIns="45700" anchor="ctr" anchorCtr="0">
            <a:noAutofit/>
          </a:bodyPr>
          <a:lstStyle/>
          <a:p>
            <a:pPr marR="0" lvl="0" algn="ctr" rtl="0">
              <a:spcBef>
                <a:spcPts val="0"/>
              </a:spcBef>
              <a:spcAft>
                <a:spcPts val="0"/>
              </a:spcAft>
              <a:buClr>
                <a:srgbClr val="000000"/>
              </a:buClr>
              <a:buSzPts val="1980"/>
            </a:pPr>
            <a:r>
              <a:rPr lang="is-IS" sz="4400" b="0" i="0" u="none" strike="noStrike" cap="none" dirty="0">
                <a:latin typeface="Arial"/>
                <a:ea typeface="Arial"/>
                <a:cs typeface="Arial"/>
                <a:sym typeface="Arial"/>
              </a:rPr>
              <a:t>Súrefnismeðferð</a:t>
            </a:r>
            <a:endParaRPr sz="4400" b="0" i="0" u="none" strike="noStrike" cap="none" dirty="0">
              <a:latin typeface="Arial"/>
              <a:ea typeface="Arial"/>
              <a:cs typeface="Arial"/>
              <a:sym typeface="Arial"/>
            </a:endParaRPr>
          </a:p>
        </p:txBody>
      </p:sp>
      <p:sp>
        <p:nvSpPr>
          <p:cNvPr id="158" name="Google Shape;158;p28"/>
          <p:cNvSpPr txBox="1"/>
          <p:nvPr/>
        </p:nvSpPr>
        <p:spPr>
          <a:xfrm>
            <a:off x="504000" y="1764000"/>
            <a:ext cx="9072000" cy="4989240"/>
          </a:xfrm>
          <a:prstGeom prst="rect">
            <a:avLst/>
          </a:prstGeom>
          <a:noFill/>
          <a:ln>
            <a:noFill/>
          </a:ln>
        </p:spPr>
        <p:txBody>
          <a:bodyPr spcFirstLastPara="1" wrap="square" lIns="91425" tIns="45700" rIns="91425" bIns="45700" anchor="t" anchorCtr="0">
            <a:normAutofit/>
          </a:bodyPr>
          <a:lstStyle/>
          <a:p>
            <a:pPr marL="432000" marR="0" lvl="0" indent="-324000" algn="l" rtl="0">
              <a:spcBef>
                <a:spcPts val="0"/>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Læknir ordinerar/gefur fyrirmæli um súrefnisgjöf og hve mikið súrefni.</a:t>
            </a:r>
            <a:endParaRPr sz="32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Tilgangur er að bæta súrefnisflutning til vefja líkamans með því að auka súrefnismettun innöndunarlofts.</a:t>
            </a:r>
          </a:p>
          <a:p>
            <a:pPr marL="432000" marR="0" lvl="0" indent="-324000" algn="l" rtl="0">
              <a:spcBef>
                <a:spcPts val="799"/>
              </a:spcBef>
              <a:spcAft>
                <a:spcPts val="0"/>
              </a:spcAft>
              <a:buClr>
                <a:srgbClr val="000000"/>
              </a:buClr>
              <a:buSzPts val="1440"/>
              <a:buFont typeface="Noto Sans Symbols"/>
              <a:buChar char="●"/>
            </a:pPr>
            <a:r>
              <a:rPr lang="is-IS" sz="3200" dirty="0">
                <a:latin typeface="Arial"/>
                <a:ea typeface="Arial"/>
                <a:cs typeface="Arial"/>
                <a:sym typeface="Arial"/>
              </a:rPr>
              <a:t>Passa að súrefnisgleraugu sitji rétt og valdi ekki óþægindum</a:t>
            </a:r>
            <a:endParaRPr lang="is-IS" sz="32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440"/>
              <a:buFont typeface="Noto Sans Symbols"/>
              <a:buChar char="●"/>
            </a:pPr>
            <a:r>
              <a:rPr lang="is-IS" sz="3200" dirty="0">
                <a:latin typeface="Arial"/>
                <a:ea typeface="Arial"/>
                <a:cs typeface="Arial"/>
                <a:sym typeface="Arial"/>
              </a:rPr>
              <a:t>Önnur lyf </a:t>
            </a:r>
            <a:endParaRPr sz="3200" b="0" i="0" u="none" strike="noStrike" cap="none" dirty="0">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60E07-B068-1DC5-1F6A-9716F257416D}"/>
              </a:ext>
            </a:extLst>
          </p:cNvPr>
          <p:cNvSpPr>
            <a:spLocks noGrp="1"/>
          </p:cNvSpPr>
          <p:nvPr>
            <p:ph type="title"/>
          </p:nvPr>
        </p:nvSpPr>
        <p:spPr/>
        <p:txBody>
          <a:bodyPr/>
          <a:lstStyle/>
          <a:p>
            <a:r>
              <a:rPr lang="is-IS" dirty="0"/>
              <a:t>Markmið kaflans</a:t>
            </a:r>
          </a:p>
        </p:txBody>
      </p:sp>
      <p:sp>
        <p:nvSpPr>
          <p:cNvPr id="3" name="Content Placeholder 2">
            <a:extLst>
              <a:ext uri="{FF2B5EF4-FFF2-40B4-BE49-F238E27FC236}">
                <a16:creationId xmlns:a16="http://schemas.microsoft.com/office/drawing/2014/main" id="{224F8FE4-0FBB-45EA-3D1B-C1EF34F36817}"/>
              </a:ext>
            </a:extLst>
          </p:cNvPr>
          <p:cNvSpPr>
            <a:spLocks noGrp="1"/>
          </p:cNvSpPr>
          <p:nvPr>
            <p:ph idx="1"/>
          </p:nvPr>
        </p:nvSpPr>
        <p:spPr/>
        <p:txBody>
          <a:bodyPr/>
          <a:lstStyle/>
          <a:p>
            <a:endParaRPr lang="is-IS" dirty="0"/>
          </a:p>
          <a:p>
            <a:pPr>
              <a:buFont typeface="Arial" panose="020B0604020202020204" pitchFamily="34" charset="0"/>
              <a:buChar char="•"/>
            </a:pPr>
            <a:r>
              <a:rPr lang="is-IS" dirty="0"/>
              <a:t> Skilja hvernig öndun fer fram</a:t>
            </a:r>
          </a:p>
          <a:p>
            <a:pPr>
              <a:buFont typeface="Arial" panose="020B0604020202020204" pitchFamily="34" charset="0"/>
              <a:buChar char="•"/>
            </a:pPr>
            <a:r>
              <a:rPr lang="is-IS" dirty="0"/>
              <a:t> Vita hvað hægt er að gera til að viðhalda heilbrigðri öndun</a:t>
            </a:r>
          </a:p>
          <a:p>
            <a:pPr>
              <a:buFont typeface="Arial" panose="020B0604020202020204" pitchFamily="34" charset="0"/>
              <a:buChar char="•"/>
            </a:pPr>
            <a:r>
              <a:rPr lang="is-IS" dirty="0"/>
              <a:t> Þekkja helstu vandamálin tengd öndun</a:t>
            </a:r>
          </a:p>
        </p:txBody>
      </p:sp>
    </p:spTree>
    <p:extLst>
      <p:ext uri="{BB962C8B-B14F-4D97-AF65-F5344CB8AC3E}">
        <p14:creationId xmlns:p14="http://schemas.microsoft.com/office/powerpoint/2010/main" val="2825992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62"/>
        <p:cNvGrpSpPr/>
        <p:nvPr/>
      </p:nvGrpSpPr>
      <p:grpSpPr>
        <a:xfrm>
          <a:off x="0" y="0"/>
          <a:ext cx="0" cy="0"/>
          <a:chOff x="0" y="0"/>
          <a:chExt cx="0" cy="0"/>
        </a:xfrm>
      </p:grpSpPr>
      <p:sp>
        <p:nvSpPr>
          <p:cNvPr id="163" name="Google Shape;163;p29"/>
          <p:cNvSpPr txBox="1"/>
          <p:nvPr/>
        </p:nvSpPr>
        <p:spPr>
          <a:xfrm>
            <a:off x="846772" y="645092"/>
            <a:ext cx="4254854" cy="1653049"/>
          </a:xfrm>
          <a:prstGeom prst="rect">
            <a:avLst/>
          </a:prstGeom>
        </p:spPr>
        <p:txBody>
          <a:bodyPr spcFirstLastPara="1" vert="horz" lIns="91440" tIns="45720" rIns="91440" bIns="45720" rtlCol="0" anchor="ctr" anchorCtr="0">
            <a:normAutofit/>
          </a:bodyPr>
          <a:lstStyle/>
          <a:p>
            <a:pPr marR="0" lvl="0" defTabSz="914400">
              <a:lnSpc>
                <a:spcPct val="80000"/>
              </a:lnSpc>
              <a:spcBef>
                <a:spcPct val="0"/>
              </a:spcBef>
              <a:spcAft>
                <a:spcPts val="600"/>
              </a:spcAft>
              <a:buClr>
                <a:srgbClr val="000000"/>
              </a:buClr>
              <a:buSzPts val="1980"/>
            </a:pPr>
            <a:r>
              <a:rPr lang="en-US" sz="3800" b="0" i="0" u="none" strike="noStrike" cap="all" spc="100" dirty="0" err="1">
                <a:solidFill>
                  <a:schemeClr val="tx1">
                    <a:lumMod val="95000"/>
                    <a:lumOff val="5000"/>
                  </a:schemeClr>
                </a:solidFill>
                <a:latin typeface="Arial" panose="020B0604020202020204" pitchFamily="34" charset="0"/>
                <a:ea typeface="+mj-ea"/>
                <a:cs typeface="Arial" panose="020B0604020202020204" pitchFamily="34" charset="0"/>
                <a:sym typeface="Arial"/>
              </a:rPr>
              <a:t>Súrefnisgjöf</a:t>
            </a:r>
            <a:endParaRPr lang="en-US" sz="3800" b="0" i="0" u="none" strike="noStrike" cap="all" spc="100" dirty="0">
              <a:solidFill>
                <a:schemeClr val="tx1">
                  <a:lumMod val="95000"/>
                  <a:lumOff val="5000"/>
                </a:schemeClr>
              </a:solidFill>
              <a:latin typeface="Arial" panose="020B0604020202020204" pitchFamily="34" charset="0"/>
              <a:ea typeface="+mj-ea"/>
              <a:cs typeface="Arial" panose="020B0604020202020204" pitchFamily="34" charset="0"/>
              <a:sym typeface="Arial"/>
            </a:endParaRPr>
          </a:p>
        </p:txBody>
      </p:sp>
      <p:sp>
        <p:nvSpPr>
          <p:cNvPr id="164" name="Google Shape;164;p29"/>
          <p:cNvSpPr txBox="1"/>
          <p:nvPr/>
        </p:nvSpPr>
        <p:spPr>
          <a:xfrm>
            <a:off x="846772" y="1918825"/>
            <a:ext cx="4132226" cy="4935280"/>
          </a:xfrm>
          <a:prstGeom prst="rect">
            <a:avLst/>
          </a:prstGeom>
        </p:spPr>
        <p:txBody>
          <a:bodyPr spcFirstLastPara="1" vert="horz" lIns="45720" tIns="45720" rIns="45720" bIns="45720" rtlCol="0" anchorCtr="0">
            <a:normAutofit/>
          </a:bodyPr>
          <a:lstStyle/>
          <a:p>
            <a:pPr marL="432000" marR="0" lvl="0" indent="-324000" defTabSz="914400">
              <a:lnSpc>
                <a:spcPct val="90000"/>
              </a:lnSpc>
              <a:spcBef>
                <a:spcPts val="0"/>
              </a:spcBef>
              <a:spcAft>
                <a:spcPts val="0"/>
              </a:spcAft>
              <a:buClr>
                <a:schemeClr val="accent1"/>
              </a:buClr>
              <a:buSzPts val="1440"/>
              <a:buFont typeface="Noto Sans Symbols"/>
              <a:buChar char="●"/>
            </a:pPr>
            <a:r>
              <a:rPr lang="en-US" sz="2800" b="0" i="0" u="none" strike="noStrike" cap="none" dirty="0" err="1">
                <a:latin typeface="Arial" panose="020B0604020202020204" pitchFamily="34" charset="0"/>
                <a:cs typeface="Arial" panose="020B0604020202020204" pitchFamily="34" charset="0"/>
                <a:sym typeface="Arial"/>
              </a:rPr>
              <a:t>Súrefni</a:t>
            </a:r>
            <a:r>
              <a:rPr lang="en-US" sz="2800" b="0" i="0" u="none" strike="noStrike" cap="none" dirty="0">
                <a:latin typeface="Arial" panose="020B0604020202020204" pitchFamily="34" charset="0"/>
                <a:cs typeface="Arial" panose="020B0604020202020204" pitchFamily="34" charset="0"/>
                <a:sym typeface="Arial"/>
              </a:rPr>
              <a:t> er:</a:t>
            </a:r>
          </a:p>
          <a:p>
            <a:pPr marL="742680" marR="0" lvl="1" indent="-285480" defTabSz="914400">
              <a:lnSpc>
                <a:spcPct val="90000"/>
              </a:lnSpc>
              <a:spcBef>
                <a:spcPts val="697"/>
              </a:spcBef>
              <a:spcAft>
                <a:spcPts val="0"/>
              </a:spcAft>
              <a:buClr>
                <a:schemeClr val="accent1"/>
              </a:buClr>
              <a:buSzPts val="2800"/>
              <a:buFont typeface="Arial"/>
              <a:buChar char="–"/>
            </a:pPr>
            <a:r>
              <a:rPr lang="en-US" sz="2800" b="0" i="0" u="none" strike="noStrike" cap="none" dirty="0" err="1">
                <a:latin typeface="Arial" panose="020B0604020202020204" pitchFamily="34" charset="0"/>
                <a:cs typeface="Arial" panose="020B0604020202020204" pitchFamily="34" charset="0"/>
                <a:sym typeface="Arial"/>
              </a:rPr>
              <a:t>Lyktarlaus</a:t>
            </a:r>
            <a:r>
              <a:rPr lang="en-US" sz="2800" b="0" i="0" u="none" strike="noStrike" cap="none" dirty="0">
                <a:latin typeface="Arial" panose="020B0604020202020204" pitchFamily="34" charset="0"/>
                <a:cs typeface="Arial" panose="020B0604020202020204" pitchFamily="34" charset="0"/>
                <a:sym typeface="Arial"/>
              </a:rPr>
              <a:t> </a:t>
            </a:r>
            <a:r>
              <a:rPr lang="en-US" sz="2800" b="0" i="0" u="none" strike="noStrike" cap="none" dirty="0" err="1">
                <a:latin typeface="Arial" panose="020B0604020202020204" pitchFamily="34" charset="0"/>
                <a:cs typeface="Arial" panose="020B0604020202020204" pitchFamily="34" charset="0"/>
                <a:sym typeface="Arial"/>
              </a:rPr>
              <a:t>og</a:t>
            </a:r>
            <a:r>
              <a:rPr lang="en-US" sz="2800" b="0" i="0" u="none" strike="noStrike" cap="none" dirty="0">
                <a:latin typeface="Arial" panose="020B0604020202020204" pitchFamily="34" charset="0"/>
                <a:cs typeface="Arial" panose="020B0604020202020204" pitchFamily="34" charset="0"/>
                <a:sym typeface="Arial"/>
              </a:rPr>
              <a:t> </a:t>
            </a:r>
            <a:r>
              <a:rPr lang="en-US" sz="2800" b="0" i="0" u="none" strike="noStrike" cap="none" dirty="0" err="1">
                <a:latin typeface="Arial" panose="020B0604020202020204" pitchFamily="34" charset="0"/>
                <a:cs typeface="Arial" panose="020B0604020202020204" pitchFamily="34" charset="0"/>
                <a:sym typeface="Arial"/>
              </a:rPr>
              <a:t>litlaus</a:t>
            </a:r>
            <a:r>
              <a:rPr lang="en-US" sz="2800" b="0" i="0" u="none" strike="noStrike" cap="none" dirty="0">
                <a:latin typeface="Arial" panose="020B0604020202020204" pitchFamily="34" charset="0"/>
                <a:cs typeface="Arial" panose="020B0604020202020204" pitchFamily="34" charset="0"/>
                <a:sym typeface="Arial"/>
              </a:rPr>
              <a:t> </a:t>
            </a:r>
            <a:r>
              <a:rPr lang="en-US" sz="2800" b="0" i="0" u="none" strike="noStrike" cap="none" dirty="0" err="1">
                <a:latin typeface="Arial" panose="020B0604020202020204" pitchFamily="34" charset="0"/>
                <a:cs typeface="Arial" panose="020B0604020202020204" pitchFamily="34" charset="0"/>
                <a:sym typeface="Arial"/>
              </a:rPr>
              <a:t>lofttegund</a:t>
            </a:r>
            <a:endParaRPr lang="en-US" sz="2800" b="0" i="0" u="none" strike="noStrike" cap="none" dirty="0">
              <a:latin typeface="Arial" panose="020B0604020202020204" pitchFamily="34" charset="0"/>
              <a:cs typeface="Arial" panose="020B0604020202020204" pitchFamily="34" charset="0"/>
              <a:sym typeface="Arial"/>
            </a:endParaRPr>
          </a:p>
          <a:p>
            <a:pPr marL="742680" marR="0" lvl="1" indent="-285480" defTabSz="914400">
              <a:lnSpc>
                <a:spcPct val="90000"/>
              </a:lnSpc>
              <a:spcBef>
                <a:spcPts val="697"/>
              </a:spcBef>
              <a:spcAft>
                <a:spcPts val="0"/>
              </a:spcAft>
              <a:buClr>
                <a:schemeClr val="accent1"/>
              </a:buClr>
              <a:buSzPts val="2800"/>
              <a:buFont typeface="Arial"/>
              <a:buChar char="–"/>
            </a:pPr>
            <a:r>
              <a:rPr lang="en-US" sz="2800" b="0" i="0" u="none" strike="noStrike" cap="none" dirty="0">
                <a:latin typeface="Arial" panose="020B0604020202020204" pitchFamily="34" charset="0"/>
                <a:cs typeface="Arial" panose="020B0604020202020204" pitchFamily="34" charset="0"/>
                <a:sym typeface="Arial"/>
              </a:rPr>
              <a:t>Í </a:t>
            </a:r>
            <a:r>
              <a:rPr lang="en-US" sz="2800" b="0" i="0" u="none" strike="noStrike" cap="none" dirty="0" err="1">
                <a:latin typeface="Arial" panose="020B0604020202020204" pitchFamily="34" charset="0"/>
                <a:cs typeface="Arial" panose="020B0604020202020204" pitchFamily="34" charset="0"/>
                <a:sym typeface="Arial"/>
              </a:rPr>
              <a:t>kútum</a:t>
            </a:r>
            <a:r>
              <a:rPr lang="en-US" sz="2800" b="0" i="0" u="none" strike="noStrike" cap="none" dirty="0">
                <a:latin typeface="Arial" panose="020B0604020202020204" pitchFamily="34" charset="0"/>
                <a:cs typeface="Arial" panose="020B0604020202020204" pitchFamily="34" charset="0"/>
                <a:sym typeface="Arial"/>
              </a:rPr>
              <a:t> </a:t>
            </a:r>
            <a:r>
              <a:rPr lang="en-US" sz="2800" b="0" i="0" u="none" strike="noStrike" cap="none" dirty="0" err="1">
                <a:latin typeface="Arial" panose="020B0604020202020204" pitchFamily="34" charset="0"/>
                <a:cs typeface="Arial" panose="020B0604020202020204" pitchFamily="34" charset="0"/>
                <a:sym typeface="Arial"/>
              </a:rPr>
              <a:t>eða</a:t>
            </a:r>
            <a:r>
              <a:rPr lang="en-US" sz="2800" b="0" i="0" u="none" strike="noStrike" cap="none" dirty="0">
                <a:latin typeface="Arial" panose="020B0604020202020204" pitchFamily="34" charset="0"/>
                <a:cs typeface="Arial" panose="020B0604020202020204" pitchFamily="34" charset="0"/>
                <a:sym typeface="Arial"/>
              </a:rPr>
              <a:t> </a:t>
            </a:r>
            <a:r>
              <a:rPr lang="en-US" sz="2800" b="0" i="0" u="none" strike="noStrike" cap="none" dirty="0" err="1">
                <a:latin typeface="Arial" panose="020B0604020202020204" pitchFamily="34" charset="0"/>
                <a:cs typeface="Arial" panose="020B0604020202020204" pitchFamily="34" charset="0"/>
                <a:sym typeface="Arial"/>
              </a:rPr>
              <a:t>inni</a:t>
            </a:r>
            <a:r>
              <a:rPr lang="en-US" sz="2800" b="0" i="0" u="none" strike="noStrike" cap="none" dirty="0">
                <a:latin typeface="Arial" panose="020B0604020202020204" pitchFamily="34" charset="0"/>
                <a:cs typeface="Arial" panose="020B0604020202020204" pitchFamily="34" charset="0"/>
                <a:sym typeface="Arial"/>
              </a:rPr>
              <a:t> í </a:t>
            </a:r>
            <a:r>
              <a:rPr lang="en-US" sz="2800" b="0" i="0" u="none" strike="noStrike" cap="none" dirty="0" err="1">
                <a:latin typeface="Arial" panose="020B0604020202020204" pitchFamily="34" charset="0"/>
                <a:cs typeface="Arial" panose="020B0604020202020204" pitchFamily="34" charset="0"/>
                <a:sym typeface="Arial"/>
              </a:rPr>
              <a:t>vegg</a:t>
            </a:r>
            <a:r>
              <a:rPr lang="en-US" sz="2800" b="0" i="0" u="none" strike="noStrike" cap="none" dirty="0">
                <a:latin typeface="Arial" panose="020B0604020202020204" pitchFamily="34" charset="0"/>
                <a:cs typeface="Arial" panose="020B0604020202020204" pitchFamily="34" charset="0"/>
                <a:sym typeface="Arial"/>
              </a:rPr>
              <a:t> á </a:t>
            </a:r>
            <a:r>
              <a:rPr lang="en-US" sz="2800" b="0" i="0" u="none" strike="noStrike" cap="none" dirty="0" err="1">
                <a:latin typeface="Arial" panose="020B0604020202020204" pitchFamily="34" charset="0"/>
                <a:cs typeface="Arial" panose="020B0604020202020204" pitchFamily="34" charset="0"/>
                <a:sym typeface="Arial"/>
              </a:rPr>
              <a:t>stofnunum</a:t>
            </a:r>
            <a:r>
              <a:rPr lang="en-US" sz="2800" b="0" i="0" u="none" strike="noStrike" cap="none" dirty="0">
                <a:latin typeface="Arial" panose="020B0604020202020204" pitchFamily="34" charset="0"/>
                <a:cs typeface="Arial" panose="020B0604020202020204" pitchFamily="34" charset="0"/>
                <a:sym typeface="Arial"/>
              </a:rPr>
              <a:t>.</a:t>
            </a:r>
          </a:p>
          <a:p>
            <a:pPr marL="742680" marR="0" lvl="1" indent="-285480" defTabSz="914400">
              <a:lnSpc>
                <a:spcPct val="90000"/>
              </a:lnSpc>
              <a:spcBef>
                <a:spcPts val="697"/>
              </a:spcBef>
              <a:spcAft>
                <a:spcPts val="0"/>
              </a:spcAft>
              <a:buClr>
                <a:schemeClr val="accent1"/>
              </a:buClr>
              <a:buSzPts val="2800"/>
              <a:buFont typeface="Arial"/>
              <a:buChar char="–"/>
            </a:pPr>
            <a:r>
              <a:rPr lang="en-US" sz="2800" b="0" i="0" u="none" strike="noStrike" cap="none" dirty="0" err="1">
                <a:latin typeface="Arial" panose="020B0604020202020204" pitchFamily="34" charset="0"/>
                <a:cs typeface="Arial" panose="020B0604020202020204" pitchFamily="34" charset="0"/>
                <a:sym typeface="Arial"/>
              </a:rPr>
              <a:t>Oftast</a:t>
            </a:r>
            <a:r>
              <a:rPr lang="en-US" sz="2800" b="0" i="0" u="none" strike="noStrike" cap="none" dirty="0">
                <a:latin typeface="Arial" panose="020B0604020202020204" pitchFamily="34" charset="0"/>
                <a:cs typeface="Arial" panose="020B0604020202020204" pitchFamily="34" charset="0"/>
                <a:sym typeface="Arial"/>
              </a:rPr>
              <a:t> </a:t>
            </a:r>
            <a:r>
              <a:rPr lang="en-US" sz="2800" b="0" i="0" u="none" strike="noStrike" cap="none" dirty="0" err="1">
                <a:latin typeface="Arial" panose="020B0604020202020204" pitchFamily="34" charset="0"/>
                <a:cs typeface="Arial" panose="020B0604020202020204" pitchFamily="34" charset="0"/>
                <a:sym typeface="Arial"/>
              </a:rPr>
              <a:t>gefið</a:t>
            </a:r>
            <a:r>
              <a:rPr lang="en-US" sz="2800" b="0" i="0" u="none" strike="noStrike" cap="none" dirty="0">
                <a:latin typeface="Arial" panose="020B0604020202020204" pitchFamily="34" charset="0"/>
                <a:cs typeface="Arial" panose="020B0604020202020204" pitchFamily="34" charset="0"/>
                <a:sym typeface="Arial"/>
              </a:rPr>
              <a:t> í </a:t>
            </a:r>
            <a:r>
              <a:rPr lang="en-US" sz="2800" b="0" i="0" u="none" strike="noStrike" cap="none" dirty="0" err="1">
                <a:latin typeface="Arial" panose="020B0604020202020204" pitchFamily="34" charset="0"/>
                <a:cs typeface="Arial" panose="020B0604020202020204" pitchFamily="34" charset="0"/>
                <a:sym typeface="Arial"/>
              </a:rPr>
              <a:t>súrefnisgrímu</a:t>
            </a:r>
            <a:r>
              <a:rPr lang="en-US" sz="2800" b="0" i="0" u="none" strike="noStrike" cap="none" dirty="0">
                <a:latin typeface="Arial" panose="020B0604020202020204" pitchFamily="34" charset="0"/>
                <a:cs typeface="Arial" panose="020B0604020202020204" pitchFamily="34" charset="0"/>
                <a:sym typeface="Arial"/>
              </a:rPr>
              <a:t> </a:t>
            </a:r>
            <a:r>
              <a:rPr lang="en-US" sz="2800" b="1" i="0" u="none" strike="noStrike" cap="none" dirty="0">
                <a:latin typeface="Arial" panose="020B0604020202020204" pitchFamily="34" charset="0"/>
                <a:cs typeface="Arial" panose="020B0604020202020204" pitchFamily="34" charset="0"/>
                <a:sym typeface="Arial"/>
              </a:rPr>
              <a:t>( </a:t>
            </a:r>
            <a:r>
              <a:rPr lang="en-US" sz="2800" b="1" i="0" u="none" strike="noStrike" cap="none" dirty="0" err="1">
                <a:latin typeface="Arial" panose="020B0604020202020204" pitchFamily="34" charset="0"/>
                <a:cs typeface="Arial" panose="020B0604020202020204" pitchFamily="34" charset="0"/>
                <a:sym typeface="Arial"/>
              </a:rPr>
              <a:t>yfir</a:t>
            </a:r>
            <a:r>
              <a:rPr lang="en-US" sz="2800" b="1" i="0" u="none" strike="noStrike" cap="none" dirty="0">
                <a:latin typeface="Arial" panose="020B0604020202020204" pitchFamily="34" charset="0"/>
                <a:cs typeface="Arial" panose="020B0604020202020204" pitchFamily="34" charset="0"/>
                <a:sym typeface="Arial"/>
              </a:rPr>
              <a:t> 5 </a:t>
            </a:r>
            <a:r>
              <a:rPr lang="en-US" sz="2800" b="1" i="0" u="none" strike="noStrike" cap="none" dirty="0" err="1">
                <a:latin typeface="Arial" panose="020B0604020202020204" pitchFamily="34" charset="0"/>
                <a:cs typeface="Arial" panose="020B0604020202020204" pitchFamily="34" charset="0"/>
                <a:sym typeface="Arial"/>
              </a:rPr>
              <a:t>lítra</a:t>
            </a:r>
            <a:r>
              <a:rPr lang="en-US" sz="2800" b="1" i="0" u="none" strike="noStrike" cap="none" dirty="0">
                <a:latin typeface="Arial" panose="020B0604020202020204" pitchFamily="34" charset="0"/>
                <a:cs typeface="Arial" panose="020B0604020202020204" pitchFamily="34" charset="0"/>
                <a:sym typeface="Arial"/>
              </a:rPr>
              <a:t>) </a:t>
            </a:r>
            <a:r>
              <a:rPr lang="en-US" sz="2800" b="0" i="0" u="none" strike="noStrike" cap="none" dirty="0">
                <a:latin typeface="Arial" panose="020B0604020202020204" pitchFamily="34" charset="0"/>
                <a:cs typeface="Arial" panose="020B0604020202020204" pitchFamily="34" charset="0"/>
                <a:sym typeface="Arial"/>
              </a:rPr>
              <a:t> </a:t>
            </a:r>
            <a:r>
              <a:rPr lang="en-US" sz="2800" b="0" i="0" u="none" strike="noStrike" cap="none" dirty="0" err="1">
                <a:latin typeface="Arial" panose="020B0604020202020204" pitchFamily="34" charset="0"/>
                <a:cs typeface="Arial" panose="020B0604020202020204" pitchFamily="34" charset="0"/>
                <a:sym typeface="Arial"/>
              </a:rPr>
              <a:t>og</a:t>
            </a:r>
            <a:r>
              <a:rPr lang="en-US" sz="2800" b="0" i="0" u="none" strike="noStrike" cap="none" dirty="0">
                <a:latin typeface="Arial" panose="020B0604020202020204" pitchFamily="34" charset="0"/>
                <a:cs typeface="Arial" panose="020B0604020202020204" pitchFamily="34" charset="0"/>
                <a:sym typeface="Arial"/>
              </a:rPr>
              <a:t> </a:t>
            </a:r>
            <a:r>
              <a:rPr lang="en-US" sz="2800" b="0" i="0" u="none" strike="noStrike" cap="none" dirty="0" err="1">
                <a:latin typeface="Arial" panose="020B0604020202020204" pitchFamily="34" charset="0"/>
                <a:cs typeface="Arial" panose="020B0604020202020204" pitchFamily="34" charset="0"/>
                <a:sym typeface="Arial"/>
              </a:rPr>
              <a:t>súrefnisgleraugu</a:t>
            </a:r>
            <a:r>
              <a:rPr lang="en-US" sz="2800" b="0" i="0" u="none" strike="noStrike" cap="none" dirty="0">
                <a:latin typeface="Arial" panose="020B0604020202020204" pitchFamily="34" charset="0"/>
                <a:cs typeface="Arial" panose="020B0604020202020204" pitchFamily="34" charset="0"/>
                <a:sym typeface="Arial"/>
              </a:rPr>
              <a:t> </a:t>
            </a:r>
            <a:r>
              <a:rPr lang="en-US" sz="2800" b="1" i="0" u="none" strike="noStrike" cap="none" dirty="0">
                <a:latin typeface="Arial" panose="020B0604020202020204" pitchFamily="34" charset="0"/>
                <a:cs typeface="Arial" panose="020B0604020202020204" pitchFamily="34" charset="0"/>
                <a:sym typeface="Arial"/>
              </a:rPr>
              <a:t>(</a:t>
            </a:r>
            <a:r>
              <a:rPr lang="en-US" sz="2800" b="1" i="0" u="none" strike="noStrike" cap="none" dirty="0" err="1">
                <a:latin typeface="Arial" panose="020B0604020202020204" pitchFamily="34" charset="0"/>
                <a:cs typeface="Arial" panose="020B0604020202020204" pitchFamily="34" charset="0"/>
                <a:sym typeface="Arial"/>
              </a:rPr>
              <a:t>undir</a:t>
            </a:r>
            <a:r>
              <a:rPr lang="en-US" sz="2800" b="1" i="0" u="none" strike="noStrike" cap="none" dirty="0">
                <a:latin typeface="Arial" panose="020B0604020202020204" pitchFamily="34" charset="0"/>
                <a:cs typeface="Arial" panose="020B0604020202020204" pitchFamily="34" charset="0"/>
                <a:sym typeface="Arial"/>
              </a:rPr>
              <a:t> 5 </a:t>
            </a:r>
            <a:r>
              <a:rPr lang="en-US" sz="2800" b="1" i="0" u="none" strike="noStrike" cap="none" dirty="0" err="1">
                <a:latin typeface="Arial" panose="020B0604020202020204" pitchFamily="34" charset="0"/>
                <a:cs typeface="Arial" panose="020B0604020202020204" pitchFamily="34" charset="0"/>
                <a:sym typeface="Arial"/>
              </a:rPr>
              <a:t>lítra</a:t>
            </a:r>
            <a:r>
              <a:rPr lang="en-US" sz="2800" b="1" i="0" u="none" strike="noStrike" cap="none" dirty="0">
                <a:latin typeface="Arial" panose="020B0604020202020204" pitchFamily="34" charset="0"/>
                <a:cs typeface="Arial" panose="020B0604020202020204" pitchFamily="34" charset="0"/>
                <a:sym typeface="Arial"/>
              </a:rPr>
              <a:t>)</a:t>
            </a:r>
            <a:endParaRPr lang="en-US" sz="2800" b="0" i="0" u="none" strike="noStrike" cap="none" dirty="0">
              <a:latin typeface="Arial" panose="020B0604020202020204" pitchFamily="34" charset="0"/>
              <a:cs typeface="Arial" panose="020B0604020202020204" pitchFamily="34" charset="0"/>
              <a:sym typeface="Arial"/>
            </a:endParaRPr>
          </a:p>
          <a:p>
            <a:pPr marL="742680" marR="0" lvl="1" indent="-107680" defTabSz="914400">
              <a:lnSpc>
                <a:spcPct val="90000"/>
              </a:lnSpc>
              <a:spcBef>
                <a:spcPts val="697"/>
              </a:spcBef>
              <a:spcAft>
                <a:spcPts val="0"/>
              </a:spcAft>
              <a:buClr>
                <a:schemeClr val="accent1"/>
              </a:buClr>
              <a:buSzPts val="2800"/>
              <a:buFont typeface="Arial"/>
              <a:buNone/>
            </a:pPr>
            <a:endParaRPr lang="en-US" sz="1500" b="0" i="0" u="none" strike="noStrike" cap="none" dirty="0">
              <a:sym typeface="Arial"/>
            </a:endParaRPr>
          </a:p>
        </p:txBody>
      </p:sp>
      <p:pic>
        <p:nvPicPr>
          <p:cNvPr id="3" name="Picture 2">
            <a:extLst>
              <a:ext uri="{FF2B5EF4-FFF2-40B4-BE49-F238E27FC236}">
                <a16:creationId xmlns:a16="http://schemas.microsoft.com/office/drawing/2014/main" id="{56458F87-0BA8-2B16-34FC-8B67493952AC}"/>
              </a:ext>
            </a:extLst>
          </p:cNvPr>
          <p:cNvPicPr>
            <a:picLocks noChangeAspect="1"/>
          </p:cNvPicPr>
          <p:nvPr/>
        </p:nvPicPr>
        <p:blipFill>
          <a:blip r:embed="rId3"/>
          <a:stretch>
            <a:fillRect/>
          </a:stretch>
        </p:blipFill>
        <p:spPr>
          <a:xfrm>
            <a:off x="5419165" y="923338"/>
            <a:ext cx="4132226" cy="4832003"/>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830A5-5BF7-E0E6-88BB-949D794EDAD2}"/>
              </a:ext>
            </a:extLst>
          </p:cNvPr>
          <p:cNvSpPr>
            <a:spLocks noGrp="1"/>
          </p:cNvSpPr>
          <p:nvPr>
            <p:ph type="title"/>
          </p:nvPr>
        </p:nvSpPr>
        <p:spPr/>
        <p:txBody>
          <a:bodyPr/>
          <a:lstStyle/>
          <a:p>
            <a:r>
              <a:rPr lang="is-IS" dirty="0"/>
              <a:t>Leiðbeiningar um notkun innöndunarlyfja</a:t>
            </a:r>
          </a:p>
        </p:txBody>
      </p:sp>
      <p:sp>
        <p:nvSpPr>
          <p:cNvPr id="3" name="Text Placeholder 2">
            <a:extLst>
              <a:ext uri="{FF2B5EF4-FFF2-40B4-BE49-F238E27FC236}">
                <a16:creationId xmlns:a16="http://schemas.microsoft.com/office/drawing/2014/main" id="{72AC03C1-6C9D-6FC5-0C45-2BB2ECC84C36}"/>
              </a:ext>
            </a:extLst>
          </p:cNvPr>
          <p:cNvSpPr>
            <a:spLocks noGrp="1"/>
          </p:cNvSpPr>
          <p:nvPr>
            <p:ph type="body" idx="1"/>
          </p:nvPr>
        </p:nvSpPr>
        <p:spPr/>
        <p:txBody>
          <a:bodyPr/>
          <a:lstStyle/>
          <a:p>
            <a:r>
              <a:rPr lang="is-IS" dirty="0">
                <a:hlinkClick r:id="rId3"/>
              </a:rPr>
              <a:t>https://www.healthdirect.gov.au/how-to-use-an-asthma-inhaler</a:t>
            </a:r>
            <a:r>
              <a:rPr lang="is-IS" dirty="0"/>
              <a:t> </a:t>
            </a:r>
          </a:p>
        </p:txBody>
      </p:sp>
    </p:spTree>
    <p:extLst>
      <p:ext uri="{BB962C8B-B14F-4D97-AF65-F5344CB8AC3E}">
        <p14:creationId xmlns:p14="http://schemas.microsoft.com/office/powerpoint/2010/main" val="2952132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5E987-3DC5-8062-2B17-6053F5DB699D}"/>
              </a:ext>
            </a:extLst>
          </p:cNvPr>
          <p:cNvSpPr>
            <a:spLocks noGrp="1"/>
          </p:cNvSpPr>
          <p:nvPr>
            <p:ph type="title"/>
          </p:nvPr>
        </p:nvSpPr>
        <p:spPr/>
        <p:txBody>
          <a:bodyPr/>
          <a:lstStyle/>
          <a:p>
            <a:r>
              <a:rPr lang="is-IS" dirty="0"/>
              <a:t>Dr. </a:t>
            </a:r>
            <a:r>
              <a:rPr lang="is-IS" dirty="0" err="1"/>
              <a:t>House</a:t>
            </a:r>
            <a:r>
              <a:rPr lang="is-IS" dirty="0"/>
              <a:t> – </a:t>
            </a:r>
            <a:r>
              <a:rPr lang="is-IS" dirty="0" err="1"/>
              <a:t>inhaler</a:t>
            </a:r>
            <a:r>
              <a:rPr lang="is-IS" dirty="0"/>
              <a:t> </a:t>
            </a:r>
            <a:r>
              <a:rPr lang="is-IS" dirty="0" err="1"/>
              <a:t>scene</a:t>
            </a:r>
            <a:endParaRPr lang="is-IS" dirty="0"/>
          </a:p>
        </p:txBody>
      </p:sp>
      <p:sp>
        <p:nvSpPr>
          <p:cNvPr id="3" name="Content Placeholder 2">
            <a:extLst>
              <a:ext uri="{FF2B5EF4-FFF2-40B4-BE49-F238E27FC236}">
                <a16:creationId xmlns:a16="http://schemas.microsoft.com/office/drawing/2014/main" id="{C9A78913-2C52-81C1-FDE4-5458D41EBA34}"/>
              </a:ext>
            </a:extLst>
          </p:cNvPr>
          <p:cNvSpPr>
            <a:spLocks noGrp="1"/>
          </p:cNvSpPr>
          <p:nvPr>
            <p:ph idx="1"/>
          </p:nvPr>
        </p:nvSpPr>
        <p:spPr/>
        <p:txBody>
          <a:bodyPr/>
          <a:lstStyle/>
          <a:p>
            <a:r>
              <a:rPr lang="is-IS" dirty="0">
                <a:hlinkClick r:id="rId3"/>
              </a:rPr>
              <a:t>https://www.youtube.com/watch?v=zSSoYmQS6Ng</a:t>
            </a:r>
            <a:r>
              <a:rPr lang="is-IS" dirty="0"/>
              <a:t> </a:t>
            </a:r>
          </a:p>
        </p:txBody>
      </p:sp>
    </p:spTree>
    <p:extLst>
      <p:ext uri="{BB962C8B-B14F-4D97-AF65-F5344CB8AC3E}">
        <p14:creationId xmlns:p14="http://schemas.microsoft.com/office/powerpoint/2010/main" val="3264174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p:nvPr/>
        </p:nvSpPr>
        <p:spPr>
          <a:xfrm>
            <a:off x="504000" y="301320"/>
            <a:ext cx="9071640" cy="12621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is-IS" sz="4400" b="0" i="0" u="none" strike="noStrike" cap="none">
                <a:latin typeface="Arial"/>
                <a:ea typeface="Arial"/>
                <a:cs typeface="Arial"/>
                <a:sym typeface="Arial"/>
              </a:rPr>
              <a:t>Öndun</a:t>
            </a:r>
            <a:endParaRPr sz="4400" b="0" i="0" u="none" strike="noStrike" cap="none">
              <a:latin typeface="Arial"/>
              <a:ea typeface="Arial"/>
              <a:cs typeface="Arial"/>
              <a:sym typeface="Arial"/>
            </a:endParaRPr>
          </a:p>
        </p:txBody>
      </p:sp>
      <p:sp>
        <p:nvSpPr>
          <p:cNvPr id="73" name="Google Shape;73;p15"/>
          <p:cNvSpPr txBox="1"/>
          <p:nvPr/>
        </p:nvSpPr>
        <p:spPr>
          <a:xfrm>
            <a:off x="504000" y="2011087"/>
            <a:ext cx="9071640" cy="4384440"/>
          </a:xfrm>
          <a:prstGeom prst="rect">
            <a:avLst/>
          </a:prstGeom>
          <a:noFill/>
          <a:ln>
            <a:noFill/>
          </a:ln>
        </p:spPr>
        <p:txBody>
          <a:bodyPr spcFirstLastPara="1" wrap="square" lIns="0" tIns="0" rIns="0" bIns="0" anchor="t" anchorCtr="0">
            <a:normAutofit/>
          </a:bodyPr>
          <a:lstStyle/>
          <a:p>
            <a:pPr marL="432000" marR="0" lvl="0" indent="-324000" algn="l" rtl="0">
              <a:spcBef>
                <a:spcPts val="0"/>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Í hvíld drögum við andann c.a. 12-16 sinnum á mín.</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Efri öndunarvegur: nef, kok, barki og barkakýli.</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Neðri öndunarvegur: berkjur, lungnablöðrur, brjósthimna og þind (stærsti öndunarvöðvinn)</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Notum vöðva í brjóstkassa og þind við innöndun</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Ekki hjálp vöðva við útöndun, nema veikindi</a:t>
            </a:r>
          </a:p>
          <a:p>
            <a:pPr marL="432000" marR="0" lvl="0" indent="-324000" algn="l" rtl="0">
              <a:spcBef>
                <a:spcPts val="1417"/>
              </a:spcBef>
              <a:spcAft>
                <a:spcPts val="0"/>
              </a:spcAft>
              <a:buClr>
                <a:srgbClr val="000000"/>
              </a:buClr>
              <a:buSzPts val="1260"/>
              <a:buFont typeface="Noto Sans Symbols"/>
              <a:buChar char="●"/>
            </a:pPr>
            <a:r>
              <a:rPr lang="is-IS" sz="2800" dirty="0">
                <a:latin typeface="Arial"/>
                <a:ea typeface="Arial"/>
                <a:cs typeface="Arial"/>
                <a:sym typeface="Arial"/>
              </a:rPr>
              <a:t>Eðlileg öndunarhljóð – sjá </a:t>
            </a:r>
            <a:r>
              <a:rPr lang="is-IS" sz="2800" dirty="0" err="1">
                <a:latin typeface="Arial"/>
                <a:ea typeface="Arial"/>
                <a:cs typeface="Arial"/>
                <a:sym typeface="Arial"/>
              </a:rPr>
              <a:t>yt</a:t>
            </a:r>
            <a:r>
              <a:rPr lang="is-IS" sz="2800" dirty="0">
                <a:latin typeface="Arial"/>
                <a:ea typeface="Arial"/>
                <a:cs typeface="Arial"/>
                <a:sym typeface="Arial"/>
              </a:rPr>
              <a:t> hlekk</a:t>
            </a:r>
            <a:endParaRPr sz="2800" b="0" i="0" u="none" strike="noStrike" cap="none" dirty="0">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6"/>
          <p:cNvSpPr txBox="1"/>
          <p:nvPr/>
        </p:nvSpPr>
        <p:spPr>
          <a:xfrm>
            <a:off x="504000" y="302400"/>
            <a:ext cx="9072000" cy="1260360"/>
          </a:xfrm>
          <a:prstGeom prst="rect">
            <a:avLst/>
          </a:prstGeom>
          <a:noFill/>
          <a:ln>
            <a:noFill/>
          </a:ln>
        </p:spPr>
        <p:txBody>
          <a:bodyPr spcFirstLastPara="1" wrap="square" lIns="91425" tIns="45700" rIns="91425" bIns="45700" anchor="ctr" anchorCtr="0">
            <a:noAutofit/>
          </a:bodyPr>
          <a:lstStyle/>
          <a:p>
            <a:pPr marR="0" lvl="0" algn="ctr" rtl="0">
              <a:spcBef>
                <a:spcPts val="0"/>
              </a:spcBef>
              <a:spcAft>
                <a:spcPts val="0"/>
              </a:spcAft>
              <a:buClr>
                <a:srgbClr val="000000"/>
              </a:buClr>
              <a:buSzPts val="1980"/>
            </a:pPr>
            <a:r>
              <a:rPr lang="is-IS" sz="4400" b="0" i="0" u="none" strike="noStrike" cap="none" dirty="0">
                <a:latin typeface="Arial"/>
                <a:ea typeface="Arial"/>
                <a:cs typeface="Arial"/>
                <a:sym typeface="Arial"/>
              </a:rPr>
              <a:t>Öndun</a:t>
            </a:r>
            <a:endParaRPr sz="4400" b="0" i="0" u="none" strike="noStrike" cap="none" dirty="0">
              <a:latin typeface="Arial"/>
              <a:ea typeface="Arial"/>
              <a:cs typeface="Arial"/>
              <a:sym typeface="Arial"/>
            </a:endParaRPr>
          </a:p>
        </p:txBody>
      </p:sp>
      <p:sp>
        <p:nvSpPr>
          <p:cNvPr id="80" name="Google Shape;80;p16"/>
          <p:cNvSpPr txBox="1"/>
          <p:nvPr/>
        </p:nvSpPr>
        <p:spPr>
          <a:xfrm>
            <a:off x="504000" y="1764000"/>
            <a:ext cx="9072000" cy="4989240"/>
          </a:xfrm>
          <a:prstGeom prst="rect">
            <a:avLst/>
          </a:prstGeom>
          <a:noFill/>
          <a:ln>
            <a:noFill/>
          </a:ln>
        </p:spPr>
        <p:txBody>
          <a:bodyPr spcFirstLastPara="1" wrap="square" lIns="91425" tIns="45700" rIns="91425" bIns="45700" anchor="t" anchorCtr="0">
            <a:normAutofit/>
          </a:bodyPr>
          <a:lstStyle/>
          <a:p>
            <a:pPr marL="432000" marR="0" lvl="0" indent="-324000" algn="l" rtl="0">
              <a:spcBef>
                <a:spcPts val="0"/>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Hendi hvílir á brjóstkassa eða horft eftir hreyfingum</a:t>
            </a:r>
            <a:endParaRPr sz="2800" b="0" i="0" u="none" strike="noStrike" cap="none" dirty="0">
              <a:latin typeface="Arial"/>
              <a:ea typeface="Arial"/>
              <a:cs typeface="Arial"/>
              <a:sym typeface="Arial"/>
            </a:endParaRPr>
          </a:p>
          <a:p>
            <a:pPr marL="432000" marR="0" lvl="0" indent="-243990" algn="l" rtl="0">
              <a:spcBef>
                <a:spcPts val="799"/>
              </a:spcBef>
              <a:spcAft>
                <a:spcPts val="0"/>
              </a:spcAft>
              <a:buClr>
                <a:srgbClr val="000000"/>
              </a:buClr>
              <a:buSzPts val="1260"/>
              <a:buFont typeface="Noto Sans Symbols"/>
              <a:buNone/>
            </a:pPr>
            <a:endParaRPr sz="28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Talið í 30 sek. og margfaldað með 2 – eða í 1 mínútu</a:t>
            </a:r>
            <a:endParaRPr sz="2800" b="0" i="0" u="none" strike="noStrike" cap="none" dirty="0">
              <a:latin typeface="Arial"/>
              <a:ea typeface="Arial"/>
              <a:cs typeface="Arial"/>
              <a:sym typeface="Arial"/>
            </a:endParaRPr>
          </a:p>
          <a:p>
            <a:pPr marL="432000" marR="0" lvl="0" indent="-243990" algn="l" rtl="0">
              <a:spcBef>
                <a:spcPts val="799"/>
              </a:spcBef>
              <a:spcAft>
                <a:spcPts val="0"/>
              </a:spcAft>
              <a:buClr>
                <a:srgbClr val="000000"/>
              </a:buClr>
              <a:buSzPts val="1260"/>
              <a:buFont typeface="Noto Sans Symbols"/>
              <a:buNone/>
            </a:pPr>
            <a:endParaRPr sz="2800" b="0" i="0" u="none" strike="noStrike" cap="none" dirty="0">
              <a:latin typeface="Arial"/>
              <a:ea typeface="Arial"/>
              <a:cs typeface="Arial"/>
              <a:sym typeface="Arial"/>
            </a:endParaRPr>
          </a:p>
          <a:p>
            <a:pPr marL="432000" marR="0" lvl="0" indent="-324000" algn="l" rtl="0">
              <a:spcBef>
                <a:spcPts val="799"/>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Meta takt og dýpt, notar öndunarvöðva, erfiðar eða ekki</a:t>
            </a:r>
            <a:endParaRPr sz="2800" b="0" i="0" u="none" strike="noStrike" cap="none" dirty="0">
              <a:latin typeface="Arial"/>
              <a:ea typeface="Arial"/>
              <a:cs typeface="Arial"/>
              <a:sym typeface="Arial"/>
            </a:endParaRPr>
          </a:p>
          <a:p>
            <a:pPr marL="432000" marR="0" lvl="0" indent="-243990" algn="l" rtl="0">
              <a:spcBef>
                <a:spcPts val="799"/>
              </a:spcBef>
              <a:spcAft>
                <a:spcPts val="0"/>
              </a:spcAft>
              <a:buClr>
                <a:srgbClr val="000000"/>
              </a:buClr>
              <a:buSzPts val="1260"/>
              <a:buFont typeface="Noto Sans Symbols"/>
              <a:buNone/>
            </a:pPr>
            <a:endParaRPr sz="2800" b="0" i="0" u="none" strike="noStrike" cap="none" dirty="0">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7"/>
          <p:cNvSpPr txBox="1"/>
          <p:nvPr/>
        </p:nvSpPr>
        <p:spPr>
          <a:xfrm>
            <a:off x="504000" y="301320"/>
            <a:ext cx="9071640" cy="12621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is-IS" sz="4400" b="0" i="0" u="none" strike="noStrike" cap="none">
                <a:latin typeface="Arial"/>
                <a:ea typeface="Arial"/>
                <a:cs typeface="Arial"/>
                <a:sym typeface="Arial"/>
              </a:rPr>
              <a:t>Eðlileg öndun</a:t>
            </a:r>
            <a:endParaRPr sz="4400" b="0" i="0" u="none" strike="noStrike" cap="none">
              <a:latin typeface="Arial"/>
              <a:ea typeface="Arial"/>
              <a:cs typeface="Arial"/>
              <a:sym typeface="Arial"/>
            </a:endParaRPr>
          </a:p>
        </p:txBody>
      </p:sp>
      <p:sp>
        <p:nvSpPr>
          <p:cNvPr id="86" name="Google Shape;86;p17"/>
          <p:cNvSpPr txBox="1"/>
          <p:nvPr/>
        </p:nvSpPr>
        <p:spPr>
          <a:xfrm>
            <a:off x="504000" y="1970746"/>
            <a:ext cx="9071640" cy="4384440"/>
          </a:xfrm>
          <a:prstGeom prst="rect">
            <a:avLst/>
          </a:prstGeom>
          <a:noFill/>
          <a:ln>
            <a:noFill/>
          </a:ln>
        </p:spPr>
        <p:txBody>
          <a:bodyPr spcFirstLastPara="1" wrap="square" lIns="0" tIns="0" rIns="0" bIns="0" anchor="t" anchorCtr="0">
            <a:normAutofit/>
          </a:bodyPr>
          <a:lstStyle/>
          <a:p>
            <a:pPr marL="432000" marR="0" lvl="0" indent="-324000" algn="l" rtl="0">
              <a:spcBef>
                <a:spcPts val="0"/>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Drögum andann 12-16 sinnum á minútu</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Brjóstkassi hreyfist út og inn</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Öndun hljóðlaus og fyrirhafnarlaus</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Súrefni inn - koltvísýringur út (ræðst af tíðni og dýpt öndunar)</a:t>
            </a:r>
            <a:endParaRPr sz="28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260"/>
              <a:buFont typeface="Noto Sans Symbols"/>
              <a:buChar char="●"/>
            </a:pPr>
            <a:r>
              <a:rPr lang="is-IS" sz="2800" b="0" i="0" u="none" strike="noStrike" cap="none" dirty="0">
                <a:latin typeface="Arial"/>
                <a:ea typeface="Arial"/>
                <a:cs typeface="Arial"/>
                <a:sym typeface="Arial"/>
              </a:rPr>
              <a:t>Aðal öndunarstöð er í mænukylfu</a:t>
            </a:r>
            <a:endParaRPr sz="2800" b="0" i="0" u="none" strike="noStrike" cap="none" dirty="0">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91"/>
        <p:cNvGrpSpPr/>
        <p:nvPr/>
      </p:nvGrpSpPr>
      <p:grpSpPr>
        <a:xfrm>
          <a:off x="0" y="0"/>
          <a:ext cx="0" cy="0"/>
          <a:chOff x="0" y="0"/>
          <a:chExt cx="0" cy="0"/>
        </a:xfrm>
      </p:grpSpPr>
      <p:sp>
        <p:nvSpPr>
          <p:cNvPr id="115" name="Rectangle 97">
            <a:extLst>
              <a:ext uri="{FF2B5EF4-FFF2-40B4-BE49-F238E27FC236}">
                <a16:creationId xmlns:a16="http://schemas.microsoft.com/office/drawing/2014/main" id="{7D379150-F6B4-45C8-BE10-6B278AD40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055696"/>
            <a:ext cx="10080625" cy="5039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s-IS"/>
          </a:p>
        </p:txBody>
      </p:sp>
      <p:sp>
        <p:nvSpPr>
          <p:cNvPr id="116" name="Rectangle 99">
            <a:extLst>
              <a:ext uri="{FF2B5EF4-FFF2-40B4-BE49-F238E27FC236}">
                <a16:creationId xmlns:a16="http://schemas.microsoft.com/office/drawing/2014/main" id="{5FFCF544-A370-4A5D-A95F-CA6E0E7191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982410"/>
            <a:ext cx="10080625" cy="72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s-IS"/>
          </a:p>
        </p:txBody>
      </p:sp>
      <p:cxnSp>
        <p:nvCxnSpPr>
          <p:cNvPr id="117" name="Straight Connector 101">
            <a:extLst>
              <a:ext uri="{FF2B5EF4-FFF2-40B4-BE49-F238E27FC236}">
                <a16:creationId xmlns:a16="http://schemas.microsoft.com/office/drawing/2014/main" id="{6EEB3B97-A638-498B-8083-54191CE71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86839" y="1915652"/>
            <a:ext cx="824091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2" name="Google Shape;92;p18"/>
          <p:cNvSpPr txBox="1"/>
          <p:nvPr/>
        </p:nvSpPr>
        <p:spPr>
          <a:xfrm>
            <a:off x="907256" y="315926"/>
            <a:ext cx="8316515" cy="1599191"/>
          </a:xfrm>
          <a:prstGeom prst="rect">
            <a:avLst/>
          </a:prstGeom>
        </p:spPr>
        <p:txBody>
          <a:bodyPr spcFirstLastPara="1" vert="horz" lIns="91440" tIns="45720" rIns="91440" bIns="45720" rtlCol="0" anchor="b" anchorCtr="0">
            <a:normAutofit/>
          </a:bodyPr>
          <a:lstStyle/>
          <a:p>
            <a:pPr marR="0" lvl="0" defTabSz="914400">
              <a:lnSpc>
                <a:spcPct val="85000"/>
              </a:lnSpc>
              <a:spcBef>
                <a:spcPct val="0"/>
              </a:spcBef>
              <a:spcAft>
                <a:spcPts val="600"/>
              </a:spcAft>
              <a:buClr>
                <a:srgbClr val="000000"/>
              </a:buClr>
              <a:buSzPts val="1980"/>
            </a:pPr>
            <a:r>
              <a:rPr lang="en-US" sz="4800" b="0" i="0" u="none" strike="noStrike" cap="none" spc="-50">
                <a:solidFill>
                  <a:schemeClr val="tx1">
                    <a:lumMod val="75000"/>
                    <a:lumOff val="25000"/>
                  </a:schemeClr>
                </a:solidFill>
                <a:latin typeface="+mj-lt"/>
                <a:ea typeface="+mj-ea"/>
                <a:cs typeface="+mj-cs"/>
                <a:sym typeface="Arial"/>
              </a:rPr>
              <a:t>Súrefnismettun</a:t>
            </a:r>
          </a:p>
        </p:txBody>
      </p:sp>
      <p:pic>
        <p:nvPicPr>
          <p:cNvPr id="3" name="Picture 2" descr="A picture containing text, device&#10;&#10;Description automatically generated">
            <a:extLst>
              <a:ext uri="{FF2B5EF4-FFF2-40B4-BE49-F238E27FC236}">
                <a16:creationId xmlns:a16="http://schemas.microsoft.com/office/drawing/2014/main" id="{A385CC93-CEC7-D657-7313-DD75175560A9}"/>
              </a:ext>
            </a:extLst>
          </p:cNvPr>
          <p:cNvPicPr>
            <a:picLocks noChangeAspect="1"/>
          </p:cNvPicPr>
          <p:nvPr/>
        </p:nvPicPr>
        <p:blipFill>
          <a:blip r:embed="rId3"/>
          <a:stretch>
            <a:fillRect/>
          </a:stretch>
        </p:blipFill>
        <p:spPr>
          <a:xfrm>
            <a:off x="890018" y="2745951"/>
            <a:ext cx="2559015" cy="2559015"/>
          </a:xfrm>
          <a:prstGeom prst="rect">
            <a:avLst/>
          </a:prstGeom>
        </p:spPr>
      </p:pic>
      <p:sp>
        <p:nvSpPr>
          <p:cNvPr id="93" name="Google Shape;93;p18"/>
          <p:cNvSpPr txBox="1"/>
          <p:nvPr/>
        </p:nvSpPr>
        <p:spPr>
          <a:xfrm>
            <a:off x="3836237" y="2034579"/>
            <a:ext cx="5387534" cy="4435010"/>
          </a:xfrm>
          <a:prstGeom prst="rect">
            <a:avLst/>
          </a:prstGeom>
        </p:spPr>
        <p:txBody>
          <a:bodyPr spcFirstLastPara="1" vert="horz" lIns="0" tIns="45720" rIns="0" bIns="45720" rtlCol="0" anchorCtr="0">
            <a:normAutofit/>
          </a:bodyPr>
          <a:lstStyle/>
          <a:p>
            <a:pPr marL="432000" marR="0" lvl="0" indent="-324000" defTabSz="914400">
              <a:lnSpc>
                <a:spcPct val="90000"/>
              </a:lnSpc>
              <a:spcBef>
                <a:spcPts val="0"/>
              </a:spcBef>
              <a:spcAft>
                <a:spcPts val="0"/>
              </a:spcAft>
              <a:buClr>
                <a:schemeClr val="accent1"/>
              </a:buClr>
              <a:buSzPts val="1260"/>
              <a:buFont typeface="Calibri" panose="020F0502020204030204" pitchFamily="34" charset="0"/>
              <a:buChar char="●"/>
            </a:pPr>
            <a:r>
              <a:rPr lang="en-US" b="0" i="0" u="none" strike="noStrike" cap="none">
                <a:solidFill>
                  <a:schemeClr val="tx1">
                    <a:lumMod val="75000"/>
                    <a:lumOff val="25000"/>
                  </a:schemeClr>
                </a:solidFill>
                <a:sym typeface="Arial"/>
              </a:rPr>
              <a:t>Er mæld með mæli/stykki sem sett er á fingur/eyra/tær</a:t>
            </a:r>
          </a:p>
          <a:p>
            <a:pPr marL="432000" marR="0" lvl="0" indent="-324000" defTabSz="914400">
              <a:lnSpc>
                <a:spcPct val="90000"/>
              </a:lnSpc>
              <a:spcBef>
                <a:spcPts val="799"/>
              </a:spcBef>
              <a:spcAft>
                <a:spcPts val="0"/>
              </a:spcAft>
              <a:buClr>
                <a:schemeClr val="accent1"/>
              </a:buClr>
              <a:buSzPts val="1260"/>
              <a:buFont typeface="Calibri" panose="020F0502020204030204" pitchFamily="34" charset="0"/>
              <a:buChar char="●"/>
            </a:pPr>
            <a:r>
              <a:rPr lang="en-US" b="0" i="0" u="none" strike="noStrike" cap="none">
                <a:solidFill>
                  <a:schemeClr val="tx1">
                    <a:lumMod val="75000"/>
                    <a:lumOff val="25000"/>
                  </a:schemeClr>
                </a:solidFill>
                <a:sym typeface="Arial"/>
              </a:rPr>
              <a:t> </a:t>
            </a:r>
          </a:p>
          <a:p>
            <a:pPr marL="432000" marR="0" lvl="0" indent="-324000" defTabSz="914400">
              <a:lnSpc>
                <a:spcPct val="90000"/>
              </a:lnSpc>
              <a:spcBef>
                <a:spcPts val="799"/>
              </a:spcBef>
              <a:spcAft>
                <a:spcPts val="0"/>
              </a:spcAft>
              <a:buClr>
                <a:schemeClr val="accent1"/>
              </a:buClr>
              <a:buSzPts val="1260"/>
              <a:buFont typeface="Calibri" panose="020F0502020204030204" pitchFamily="34" charset="0"/>
              <a:buChar char="●"/>
            </a:pPr>
            <a:r>
              <a:rPr lang="en-US" b="0" i="0" u="none" strike="noStrike" cap="none">
                <a:solidFill>
                  <a:schemeClr val="tx1">
                    <a:lumMod val="75000"/>
                    <a:lumOff val="25000"/>
                  </a:schemeClr>
                </a:solidFill>
                <a:sym typeface="Arial"/>
              </a:rPr>
              <a:t>SaO2 er venjulega 97% ekki undir 85% ef ekki eru lungnasjúkdómar</a:t>
            </a:r>
          </a:p>
          <a:p>
            <a:pPr marL="432000" marR="0" lvl="0" indent="-324000" defTabSz="914400">
              <a:lnSpc>
                <a:spcPct val="90000"/>
              </a:lnSpc>
              <a:spcBef>
                <a:spcPts val="799"/>
              </a:spcBef>
              <a:spcAft>
                <a:spcPts val="0"/>
              </a:spcAft>
              <a:buClr>
                <a:schemeClr val="accent1"/>
              </a:buClr>
              <a:buSzPts val="1260"/>
              <a:buFont typeface="Calibri" panose="020F0502020204030204" pitchFamily="34" charset="0"/>
              <a:buChar char="●"/>
            </a:pPr>
            <a:r>
              <a:rPr lang="en-US" b="0" i="0" u="none" strike="noStrike" cap="none">
                <a:solidFill>
                  <a:schemeClr val="tx1">
                    <a:lumMod val="75000"/>
                    <a:lumOff val="25000"/>
                  </a:schemeClr>
                </a:solidFill>
                <a:sym typeface="Arial"/>
              </a:rPr>
              <a:t>Verið að mæla:</a:t>
            </a:r>
          </a:p>
          <a:p>
            <a:pPr marL="742680" marR="0" lvl="1" indent="-285480" defTabSz="914400">
              <a:lnSpc>
                <a:spcPct val="90000"/>
              </a:lnSpc>
              <a:spcBef>
                <a:spcPts val="697"/>
              </a:spcBef>
              <a:spcAft>
                <a:spcPts val="0"/>
              </a:spcAft>
              <a:buClr>
                <a:schemeClr val="accent1"/>
              </a:buClr>
              <a:buSzPts val="2400"/>
              <a:buFont typeface="Calibri" panose="020F0502020204030204" pitchFamily="34" charset="0"/>
              <a:buChar char="–"/>
            </a:pPr>
            <a:r>
              <a:rPr lang="en-US" b="0" i="0" u="none" strike="noStrike" cap="none">
                <a:solidFill>
                  <a:schemeClr val="tx1">
                    <a:lumMod val="75000"/>
                    <a:lumOff val="25000"/>
                  </a:schemeClr>
                </a:solidFill>
                <a:sym typeface="Arial"/>
              </a:rPr>
              <a:t>hve vel rauð blóðkorn flytja súrefni</a:t>
            </a:r>
          </a:p>
          <a:p>
            <a:pPr marL="742680" marR="0" lvl="1" indent="-285480" defTabSz="914400">
              <a:lnSpc>
                <a:spcPct val="90000"/>
              </a:lnSpc>
              <a:spcBef>
                <a:spcPts val="697"/>
              </a:spcBef>
              <a:spcAft>
                <a:spcPts val="0"/>
              </a:spcAft>
              <a:buClr>
                <a:schemeClr val="accent1"/>
              </a:buClr>
              <a:buSzPts val="2400"/>
              <a:buFont typeface="Calibri" panose="020F0502020204030204" pitchFamily="34" charset="0"/>
              <a:buChar char="–"/>
            </a:pPr>
            <a:r>
              <a:rPr lang="en-US" b="0" i="0" u="none" strike="noStrike" cap="none">
                <a:solidFill>
                  <a:schemeClr val="tx1">
                    <a:lumMod val="75000"/>
                    <a:lumOff val="25000"/>
                  </a:schemeClr>
                </a:solidFill>
                <a:sym typeface="Arial"/>
              </a:rPr>
              <a:t>auk þess mælir hann púls</a:t>
            </a:r>
          </a:p>
          <a:p>
            <a:pPr marL="742680" marR="0" lvl="1" indent="-285480" defTabSz="914400">
              <a:lnSpc>
                <a:spcPct val="90000"/>
              </a:lnSpc>
              <a:spcBef>
                <a:spcPts val="697"/>
              </a:spcBef>
              <a:spcAft>
                <a:spcPts val="0"/>
              </a:spcAft>
              <a:buClr>
                <a:schemeClr val="accent1"/>
              </a:buClr>
              <a:buFont typeface="Calibri" panose="020F0502020204030204" pitchFamily="34" charset="0"/>
              <a:buNone/>
            </a:pPr>
            <a:endParaRPr lang="en-US" b="0" i="0" u="none" strike="noStrike" cap="none">
              <a:solidFill>
                <a:schemeClr val="tx1">
                  <a:lumMod val="75000"/>
                  <a:lumOff val="25000"/>
                </a:schemeClr>
              </a:solidFil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9"/>
          <p:cNvSpPr txBox="1"/>
          <p:nvPr/>
        </p:nvSpPr>
        <p:spPr>
          <a:xfrm>
            <a:off x="504000" y="301320"/>
            <a:ext cx="9071640" cy="12621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is-IS" sz="4400" b="0" i="0" u="none" strike="noStrike" cap="none">
                <a:latin typeface="Arial"/>
                <a:ea typeface="Arial"/>
                <a:cs typeface="Arial"/>
                <a:sym typeface="Arial"/>
              </a:rPr>
              <a:t>Ýmsir þættir</a:t>
            </a:r>
            <a:endParaRPr sz="4400" b="0" i="0" u="none" strike="noStrike" cap="none">
              <a:latin typeface="Arial"/>
              <a:ea typeface="Arial"/>
              <a:cs typeface="Arial"/>
              <a:sym typeface="Arial"/>
            </a:endParaRPr>
          </a:p>
        </p:txBody>
      </p:sp>
      <p:sp>
        <p:nvSpPr>
          <p:cNvPr id="99" name="Google Shape;99;p19"/>
          <p:cNvSpPr txBox="1"/>
          <p:nvPr/>
        </p:nvSpPr>
        <p:spPr>
          <a:xfrm>
            <a:off x="504000" y="1997640"/>
            <a:ext cx="9071640" cy="4384440"/>
          </a:xfrm>
          <a:prstGeom prst="rect">
            <a:avLst/>
          </a:prstGeom>
          <a:noFill/>
          <a:ln>
            <a:noFill/>
          </a:ln>
        </p:spPr>
        <p:txBody>
          <a:bodyPr spcFirstLastPara="1" wrap="square" lIns="0" tIns="0" rIns="0" bIns="0" anchor="t" anchorCtr="0">
            <a:normAutofit fontScale="92500"/>
          </a:bodyPr>
          <a:lstStyle/>
          <a:p>
            <a:pPr marL="432000" marR="0" lvl="0" indent="-324000" algn="l" rtl="0">
              <a:spcBef>
                <a:spcPts val="0"/>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Hreyfing styrkir vöðva og bætir lungnastarfsemi</a:t>
            </a:r>
            <a:endParaRPr sz="3200" b="0" i="0" u="none" strike="noStrike" cap="none" dirty="0">
              <a:latin typeface="Arial"/>
              <a:ea typeface="Arial"/>
              <a:cs typeface="Arial"/>
              <a:sym typeface="Arial"/>
            </a:endParaRPr>
          </a:p>
          <a:p>
            <a:pPr marL="432000" indent="-324000">
              <a:spcBef>
                <a:spcPts val="1417"/>
              </a:spcBef>
              <a:buClr>
                <a:srgbClr val="000000"/>
              </a:buClr>
              <a:buSzPts val="1440"/>
              <a:buFont typeface="Noto Sans Symbols"/>
              <a:buChar char="●"/>
            </a:pPr>
            <a:r>
              <a:rPr lang="is-IS" sz="3200" b="0" i="0" u="none" strike="noStrike" cap="none" dirty="0">
                <a:latin typeface="Arial"/>
                <a:ea typeface="Arial"/>
                <a:cs typeface="Arial"/>
                <a:sym typeface="Arial"/>
              </a:rPr>
              <a:t>Ferskt loft</a:t>
            </a:r>
          </a:p>
          <a:p>
            <a:pPr marL="432000" marR="0" lvl="0" indent="-324000" algn="l" rtl="0">
              <a:spcBef>
                <a:spcPts val="1417"/>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Reykingar skaða lungu, margir sjúkdómar sem rekja má eingöngu til reykinga (COPD)</a:t>
            </a:r>
            <a:endParaRPr sz="32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Þrífum reglulega, forðumst rykmaura</a:t>
            </a:r>
            <a:endParaRPr sz="32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Ilmefni og sterk kemisk efni geta haft áhrif á lungu</a:t>
            </a:r>
            <a:endParaRPr sz="3200" b="0" i="0" u="none" strike="noStrike" cap="none" dirty="0">
              <a:latin typeface="Arial"/>
              <a:ea typeface="Arial"/>
              <a:cs typeface="Arial"/>
              <a:sym typeface="Arial"/>
            </a:endParaRPr>
          </a:p>
          <a:p>
            <a:pPr marL="432000" marR="0" lvl="0" indent="-324000" algn="l" rtl="0">
              <a:spcBef>
                <a:spcPts val="1417"/>
              </a:spcBef>
              <a:spcAft>
                <a:spcPts val="0"/>
              </a:spcAft>
              <a:buClr>
                <a:srgbClr val="000000"/>
              </a:buClr>
              <a:buSzPts val="1440"/>
              <a:buFont typeface="Noto Sans Symbols"/>
              <a:buChar char="●"/>
            </a:pPr>
            <a:r>
              <a:rPr lang="is-IS" sz="3200" b="0" i="0" u="none" strike="noStrike" cap="none" dirty="0">
                <a:latin typeface="Arial"/>
                <a:ea typeface="Arial"/>
                <a:cs typeface="Arial"/>
                <a:sym typeface="Arial"/>
              </a:rPr>
              <a:t>Forðist úðabrúsa</a:t>
            </a:r>
            <a:endParaRPr sz="3200" b="0" i="0" u="none" strike="noStrike" cap="none" dirty="0">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9FF9C-8814-2291-CE5F-AE0A25F02D16}"/>
              </a:ext>
            </a:extLst>
          </p:cNvPr>
          <p:cNvSpPr>
            <a:spLocks noGrp="1"/>
          </p:cNvSpPr>
          <p:nvPr>
            <p:ph type="title"/>
          </p:nvPr>
        </p:nvSpPr>
        <p:spPr/>
        <p:txBody>
          <a:bodyPr>
            <a:normAutofit/>
          </a:bodyPr>
          <a:lstStyle/>
          <a:p>
            <a:pPr algn="ctr"/>
            <a:r>
              <a:rPr lang="is-IS" sz="4400" b="0" i="0" u="none" strike="noStrike" cap="none" dirty="0">
                <a:latin typeface="Arial"/>
                <a:ea typeface="Arial"/>
                <a:cs typeface="Arial"/>
                <a:sym typeface="Arial"/>
              </a:rPr>
              <a:t>Öndunarerfiðleikar</a:t>
            </a:r>
            <a:br>
              <a:rPr lang="is-IS" sz="4400" b="0" i="0" u="none" strike="noStrike" cap="none" dirty="0">
                <a:latin typeface="Arial"/>
                <a:ea typeface="Arial"/>
                <a:cs typeface="Arial"/>
                <a:sym typeface="Arial"/>
              </a:rPr>
            </a:br>
            <a:endParaRPr lang="en-US" sz="44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118F38C-F13E-F1ED-A46F-1D950189AC0D}"/>
              </a:ext>
            </a:extLst>
          </p:cNvPr>
          <p:cNvSpPr>
            <a:spLocks noGrp="1"/>
          </p:cNvSpPr>
          <p:nvPr>
            <p:ph idx="1"/>
          </p:nvPr>
        </p:nvSpPr>
        <p:spPr/>
        <p:txBody>
          <a:bodyPr/>
          <a:lstStyle/>
          <a:p>
            <a:pPr>
              <a:buFont typeface="Arial" panose="020B0604020202020204" pitchFamily="34" charset="0"/>
              <a:buChar char="•"/>
            </a:pPr>
            <a:r>
              <a:rPr lang="is-IS" dirty="0">
                <a:latin typeface="Arial" panose="020B0604020202020204" pitchFamily="34" charset="0"/>
                <a:cs typeface="Arial" panose="020B0604020202020204" pitchFamily="34" charset="0"/>
              </a:rPr>
              <a:t>Þurfið að vera fær um að meta hvort öndunarerfiðleikar séu til staðar og hvernig eigi að bregðast við</a:t>
            </a:r>
          </a:p>
          <a:p>
            <a:pPr>
              <a:buFont typeface="Arial" panose="020B0604020202020204" pitchFamily="34" charset="0"/>
              <a:buChar char="•"/>
            </a:pPr>
            <a:r>
              <a:rPr lang="is-IS" dirty="0">
                <a:latin typeface="Arial" panose="020B0604020202020204" pitchFamily="34" charset="0"/>
                <a:cs typeface="Arial" panose="020B0604020202020204" pitchFamily="34" charset="0"/>
              </a:rPr>
              <a:t>Lungun verða ósveigjanlegri með aldrinum</a:t>
            </a:r>
          </a:p>
          <a:p>
            <a:pPr>
              <a:buFont typeface="Arial" panose="020B0604020202020204" pitchFamily="34" charset="0"/>
              <a:buChar char="•"/>
            </a:pPr>
            <a:r>
              <a:rPr lang="is-IS" dirty="0">
                <a:latin typeface="Arial" panose="020B0604020202020204" pitchFamily="34" charset="0"/>
                <a:cs typeface="Arial" panose="020B0604020202020204" pitchFamily="34" charset="0"/>
              </a:rPr>
              <a:t>Vöðvarnir sem við notum þegar við öndum að okkur veikjast</a:t>
            </a:r>
          </a:p>
          <a:p>
            <a:pPr>
              <a:buFont typeface="Arial" panose="020B0604020202020204" pitchFamily="34" charset="0"/>
              <a:buChar char="•"/>
            </a:pPr>
            <a:endParaRPr lang="is-IS" dirty="0">
              <a:latin typeface="Arial" panose="020B0604020202020204" pitchFamily="34" charset="0"/>
              <a:cs typeface="Arial" panose="020B0604020202020204" pitchFamily="34" charset="0"/>
            </a:endParaRPr>
          </a:p>
          <a:p>
            <a:pPr>
              <a:buFont typeface="Arial" panose="020B0604020202020204" pitchFamily="34" charset="0"/>
              <a:buChar char="•"/>
            </a:pPr>
            <a:r>
              <a:rPr lang="is-IS" dirty="0">
                <a:latin typeface="Arial" panose="020B0604020202020204" pitchFamily="34" charset="0"/>
                <a:cs typeface="Arial" panose="020B0604020202020204" pitchFamily="34" charset="0"/>
              </a:rPr>
              <a:t>Algengustu sjúkdómar í öndunarfærum:</a:t>
            </a:r>
          </a:p>
          <a:p>
            <a:pPr lvl="1">
              <a:buFont typeface="Arial" panose="020B0604020202020204" pitchFamily="34" charset="0"/>
              <a:buChar char="•"/>
            </a:pPr>
            <a:r>
              <a:rPr lang="is-IS" dirty="0">
                <a:latin typeface="Arial" panose="020B0604020202020204" pitchFamily="34" charset="0"/>
                <a:cs typeface="Arial" panose="020B0604020202020204" pitchFamily="34" charset="0"/>
              </a:rPr>
              <a:t>Lungnabólga </a:t>
            </a:r>
          </a:p>
          <a:p>
            <a:pPr lvl="1">
              <a:buFont typeface="Arial" panose="020B0604020202020204" pitchFamily="34" charset="0"/>
              <a:buChar char="•"/>
            </a:pPr>
            <a:r>
              <a:rPr lang="is-IS" dirty="0">
                <a:latin typeface="Arial" panose="020B0604020202020204" pitchFamily="34" charset="0"/>
                <a:cs typeface="Arial" panose="020B0604020202020204" pitchFamily="34" charset="0"/>
              </a:rPr>
              <a:t>Langvinn lungnateppa (LLT/COPD)</a:t>
            </a:r>
          </a:p>
          <a:p>
            <a:pPr lvl="1">
              <a:buFont typeface="Arial" panose="020B0604020202020204" pitchFamily="34" charset="0"/>
              <a:buChar char="•"/>
            </a:pPr>
            <a:r>
              <a:rPr lang="is-IS" dirty="0">
                <a:latin typeface="Arial" panose="020B0604020202020204" pitchFamily="34" charset="0"/>
                <a:cs typeface="Arial" panose="020B0604020202020204" pitchFamily="34" charset="0"/>
              </a:rPr>
              <a:t>Asthmi </a:t>
            </a:r>
          </a:p>
          <a:p>
            <a:pPr>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230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2CA98-6EB3-DEEA-65CD-4771BBA44D1F}"/>
              </a:ext>
            </a:extLst>
          </p:cNvPr>
          <p:cNvSpPr>
            <a:spLocks noGrp="1"/>
          </p:cNvSpPr>
          <p:nvPr>
            <p:ph type="title"/>
          </p:nvPr>
        </p:nvSpPr>
        <p:spPr/>
        <p:txBody>
          <a:bodyPr/>
          <a:lstStyle/>
          <a:p>
            <a:pPr algn="ctr"/>
            <a:r>
              <a:rPr lang="is-IS" sz="5400" cap="none" dirty="0">
                <a:latin typeface="Arial"/>
                <a:ea typeface="Arial"/>
                <a:cs typeface="Arial"/>
                <a:sym typeface="Arial"/>
              </a:rPr>
              <a:t>Athuganir og aðgerðir</a:t>
            </a:r>
            <a:br>
              <a:rPr lang="is-IS" sz="5400" b="0" i="0" u="none" strike="noStrike" cap="none" dirty="0">
                <a:latin typeface="Arial"/>
                <a:ea typeface="Arial"/>
                <a:cs typeface="Arial"/>
                <a:sym typeface="Arial"/>
              </a:rPr>
            </a:b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8DC130C-7191-F153-83E3-F221C3CD1BE7}"/>
              </a:ext>
            </a:extLst>
          </p:cNvPr>
          <p:cNvSpPr>
            <a:spLocks noGrp="1"/>
          </p:cNvSpPr>
          <p:nvPr>
            <p:ph idx="1"/>
          </p:nvPr>
        </p:nvSpPr>
        <p:spPr/>
        <p:txBody>
          <a:bodyPr/>
          <a:lstStyle/>
          <a:p>
            <a:r>
              <a:rPr lang="is-IS" dirty="0">
                <a:latin typeface="Arial" panose="020B0604020202020204" pitchFamily="34" charset="0"/>
                <a:cs typeface="Arial" panose="020B0604020202020204" pitchFamily="34" charset="0"/>
              </a:rPr>
              <a:t>Skyndileg veikindi eða langvinnur lungnasjúkdómur</a:t>
            </a:r>
          </a:p>
          <a:p>
            <a:r>
              <a:rPr lang="is-IS" dirty="0">
                <a:latin typeface="Arial" panose="020B0604020202020204" pitchFamily="34" charset="0"/>
                <a:cs typeface="Arial" panose="020B0604020202020204" pitchFamily="34" charset="0"/>
              </a:rPr>
              <a:t>Skrá athuganir og aðgerðir</a:t>
            </a:r>
          </a:p>
          <a:p>
            <a:r>
              <a:rPr lang="is-IS" dirty="0">
                <a:latin typeface="Arial" panose="020B0604020202020204" pitchFamily="34" charset="0"/>
                <a:cs typeface="Arial" panose="020B0604020202020204" pitchFamily="34" charset="0"/>
              </a:rPr>
              <a:t>Gera öðrum viðvart um breytt ástand</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920995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538</TotalTime>
  <Words>2366</Words>
  <Application>Microsoft Office PowerPoint</Application>
  <PresentationFormat>Custom</PresentationFormat>
  <Paragraphs>229</Paragraphs>
  <Slides>22</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Noto Sans Symbols</vt:lpstr>
      <vt:lpstr>Times New Roman</vt:lpstr>
      <vt:lpstr>Retrospect</vt:lpstr>
      <vt:lpstr>PowerPoint Presentation</vt:lpstr>
      <vt:lpstr>Markmið kaflans</vt:lpstr>
      <vt:lpstr>PowerPoint Presentation</vt:lpstr>
      <vt:lpstr>PowerPoint Presentation</vt:lpstr>
      <vt:lpstr>PowerPoint Presentation</vt:lpstr>
      <vt:lpstr>PowerPoint Presentation</vt:lpstr>
      <vt:lpstr>PowerPoint Presentation</vt:lpstr>
      <vt:lpstr>Öndunarerfiðleikar </vt:lpstr>
      <vt:lpstr>Athuganir og aðgerðir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Leiðbeiningar um notkun innöndunarlyfja</vt:lpstr>
      <vt:lpstr>Dr. House – inhaler scene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Inga Björg Ólafsdóttir - VMA</cp:lastModifiedBy>
  <cp:revision>6</cp:revision>
  <dcterms:modified xsi:type="dcterms:W3CDTF">2024-10-02T20:32:36Z</dcterms:modified>
</cp:coreProperties>
</file>