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74" r:id="rId3"/>
    <p:sldId id="275" r:id="rId4"/>
    <p:sldId id="257" r:id="rId5"/>
    <p:sldId id="270" r:id="rId6"/>
    <p:sldId id="271" r:id="rId7"/>
    <p:sldId id="272" r:id="rId8"/>
    <p:sldId id="277" r:id="rId9"/>
    <p:sldId id="273" r:id="rId10"/>
    <p:sldId id="263" r:id="rId11"/>
    <p:sldId id="264" r:id="rId12"/>
    <p:sldId id="265" r:id="rId13"/>
    <p:sldId id="266" r:id="rId14"/>
    <p:sldId id="269" r:id="rId15"/>
    <p:sldId id="276" r:id="rId16"/>
  </p:sldIdLst>
  <p:sldSz cx="10080625"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50" autoAdjust="0"/>
  </p:normalViewPr>
  <p:slideViewPr>
    <p:cSldViewPr snapToGrid="0">
      <p:cViewPr varScale="1">
        <p:scale>
          <a:sx n="42" d="100"/>
          <a:sy n="42" d="100"/>
        </p:scale>
        <p:origin x="18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5D2C8-AB4A-4A0C-99C8-D4737BA2FF1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AEB863-5BCE-4177-BCAD-32E5C30C2151}">
      <dgm:prSet/>
      <dgm:spPr/>
      <dgm:t>
        <a:bodyPr/>
        <a:lstStyle/>
        <a:p>
          <a:r>
            <a:rPr lang="is-IS" b="0" i="0"/>
            <a:t>Kafli 6.</a:t>
          </a:r>
          <a:endParaRPr lang="en-US"/>
        </a:p>
      </dgm:t>
    </dgm:pt>
    <dgm:pt modelId="{27303140-8A2A-4B83-ADEA-C992E691CB5C}" type="parTrans" cxnId="{32A5EB34-FBCC-41DC-BE5B-E1610AAB94C0}">
      <dgm:prSet/>
      <dgm:spPr/>
      <dgm:t>
        <a:bodyPr/>
        <a:lstStyle/>
        <a:p>
          <a:endParaRPr lang="en-US"/>
        </a:p>
      </dgm:t>
    </dgm:pt>
    <dgm:pt modelId="{CA4C0258-2CB3-44CD-B4C4-69BB770ACA53}" type="sibTrans" cxnId="{32A5EB34-FBCC-41DC-BE5B-E1610AAB94C0}">
      <dgm:prSet/>
      <dgm:spPr/>
      <dgm:t>
        <a:bodyPr/>
        <a:lstStyle/>
        <a:p>
          <a:endParaRPr lang="en-US"/>
        </a:p>
      </dgm:t>
    </dgm:pt>
    <dgm:pt modelId="{F9857B12-D84E-479D-8C21-F8A6FCF7D72F}">
      <dgm:prSet/>
      <dgm:spPr/>
      <dgm:t>
        <a:bodyPr/>
        <a:lstStyle/>
        <a:p>
          <a:r>
            <a:rPr lang="is-IS" b="0" i="0"/>
            <a:t>Hreyfing</a:t>
          </a:r>
          <a:endParaRPr lang="en-US"/>
        </a:p>
      </dgm:t>
    </dgm:pt>
    <dgm:pt modelId="{494F6D23-555A-4005-AC66-E8E96A4DBF94}" type="parTrans" cxnId="{673B6E26-BC0A-40A1-9C73-136CAEC197FF}">
      <dgm:prSet/>
      <dgm:spPr/>
      <dgm:t>
        <a:bodyPr/>
        <a:lstStyle/>
        <a:p>
          <a:endParaRPr lang="en-US"/>
        </a:p>
      </dgm:t>
    </dgm:pt>
    <dgm:pt modelId="{E10B92E7-E11F-4240-AFE5-5173982283D3}" type="sibTrans" cxnId="{673B6E26-BC0A-40A1-9C73-136CAEC197FF}">
      <dgm:prSet/>
      <dgm:spPr/>
      <dgm:t>
        <a:bodyPr/>
        <a:lstStyle/>
        <a:p>
          <a:endParaRPr lang="en-US"/>
        </a:p>
      </dgm:t>
    </dgm:pt>
    <dgm:pt modelId="{4D612D5F-D404-4D38-AF4E-44BFF8D042BF}">
      <dgm:prSet/>
      <dgm:spPr/>
      <dgm:t>
        <a:bodyPr/>
        <a:lstStyle/>
        <a:p>
          <a:r>
            <a:rPr lang="is-IS" b="0" i="0"/>
            <a:t>HJÚK1AG </a:t>
          </a:r>
          <a:endParaRPr lang="en-US"/>
        </a:p>
      </dgm:t>
    </dgm:pt>
    <dgm:pt modelId="{094DA27C-C630-4490-9B4C-4DCB86F2BF01}" type="parTrans" cxnId="{3638F8FC-C491-4B85-846C-4C899DC8DD15}">
      <dgm:prSet/>
      <dgm:spPr/>
      <dgm:t>
        <a:bodyPr/>
        <a:lstStyle/>
        <a:p>
          <a:endParaRPr lang="en-US"/>
        </a:p>
      </dgm:t>
    </dgm:pt>
    <dgm:pt modelId="{4A4C6A53-5B1D-4E6C-9FA6-B3FDC602FB3D}" type="sibTrans" cxnId="{3638F8FC-C491-4B85-846C-4C899DC8DD15}">
      <dgm:prSet/>
      <dgm:spPr/>
      <dgm:t>
        <a:bodyPr/>
        <a:lstStyle/>
        <a:p>
          <a:endParaRPr lang="en-US"/>
        </a:p>
      </dgm:t>
    </dgm:pt>
    <dgm:pt modelId="{AC5EC016-9E2C-4D1B-BA47-3F4CFC8B1261}" type="pres">
      <dgm:prSet presAssocID="{1EB5D2C8-AB4A-4A0C-99C8-D4737BA2FF17}" presName="vert0" presStyleCnt="0">
        <dgm:presLayoutVars>
          <dgm:dir/>
          <dgm:animOne val="branch"/>
          <dgm:animLvl val="lvl"/>
        </dgm:presLayoutVars>
      </dgm:prSet>
      <dgm:spPr/>
    </dgm:pt>
    <dgm:pt modelId="{86E7F5D1-67D8-401B-A694-B9D73FFC23E6}" type="pres">
      <dgm:prSet presAssocID="{3DAEB863-5BCE-4177-BCAD-32E5C30C2151}" presName="thickLine" presStyleLbl="alignNode1" presStyleIdx="0" presStyleCnt="3"/>
      <dgm:spPr/>
    </dgm:pt>
    <dgm:pt modelId="{8A403A0F-47F8-4EF5-AAB5-BFA31667A646}" type="pres">
      <dgm:prSet presAssocID="{3DAEB863-5BCE-4177-BCAD-32E5C30C2151}" presName="horz1" presStyleCnt="0"/>
      <dgm:spPr/>
    </dgm:pt>
    <dgm:pt modelId="{923FAAC5-E37C-408F-88FB-D1E529F760F3}" type="pres">
      <dgm:prSet presAssocID="{3DAEB863-5BCE-4177-BCAD-32E5C30C2151}" presName="tx1" presStyleLbl="revTx" presStyleIdx="0" presStyleCnt="3"/>
      <dgm:spPr/>
    </dgm:pt>
    <dgm:pt modelId="{11CC639C-7386-4AB2-9595-F8AC96E18B55}" type="pres">
      <dgm:prSet presAssocID="{3DAEB863-5BCE-4177-BCAD-32E5C30C2151}" presName="vert1" presStyleCnt="0"/>
      <dgm:spPr/>
    </dgm:pt>
    <dgm:pt modelId="{1EA9E466-E35E-4E28-A816-6F300C446890}" type="pres">
      <dgm:prSet presAssocID="{F9857B12-D84E-479D-8C21-F8A6FCF7D72F}" presName="thickLine" presStyleLbl="alignNode1" presStyleIdx="1" presStyleCnt="3"/>
      <dgm:spPr/>
    </dgm:pt>
    <dgm:pt modelId="{66228C12-E6A2-4B86-A243-00ACBA77238F}" type="pres">
      <dgm:prSet presAssocID="{F9857B12-D84E-479D-8C21-F8A6FCF7D72F}" presName="horz1" presStyleCnt="0"/>
      <dgm:spPr/>
    </dgm:pt>
    <dgm:pt modelId="{2FD7CAEA-69A4-4385-BA43-7CA15341F3A6}" type="pres">
      <dgm:prSet presAssocID="{F9857B12-D84E-479D-8C21-F8A6FCF7D72F}" presName="tx1" presStyleLbl="revTx" presStyleIdx="1" presStyleCnt="3"/>
      <dgm:spPr/>
    </dgm:pt>
    <dgm:pt modelId="{D02A48AF-D5E7-4152-BC91-CD08EDF41422}" type="pres">
      <dgm:prSet presAssocID="{F9857B12-D84E-479D-8C21-F8A6FCF7D72F}" presName="vert1" presStyleCnt="0"/>
      <dgm:spPr/>
    </dgm:pt>
    <dgm:pt modelId="{A18E69EB-0543-4549-8149-C1F813386C1C}" type="pres">
      <dgm:prSet presAssocID="{4D612D5F-D404-4D38-AF4E-44BFF8D042BF}" presName="thickLine" presStyleLbl="alignNode1" presStyleIdx="2" presStyleCnt="3"/>
      <dgm:spPr/>
    </dgm:pt>
    <dgm:pt modelId="{36713063-1D2B-41C4-A6C8-FB16A88E0FA5}" type="pres">
      <dgm:prSet presAssocID="{4D612D5F-D404-4D38-AF4E-44BFF8D042BF}" presName="horz1" presStyleCnt="0"/>
      <dgm:spPr/>
    </dgm:pt>
    <dgm:pt modelId="{BD1F4C00-6661-48A5-9F70-33146DD0A140}" type="pres">
      <dgm:prSet presAssocID="{4D612D5F-D404-4D38-AF4E-44BFF8D042BF}" presName="tx1" presStyleLbl="revTx" presStyleIdx="2" presStyleCnt="3"/>
      <dgm:spPr/>
    </dgm:pt>
    <dgm:pt modelId="{FB07540D-ACAC-434B-A616-2E4556EE23B0}" type="pres">
      <dgm:prSet presAssocID="{4D612D5F-D404-4D38-AF4E-44BFF8D042BF}" presName="vert1" presStyleCnt="0"/>
      <dgm:spPr/>
    </dgm:pt>
  </dgm:ptLst>
  <dgm:cxnLst>
    <dgm:cxn modelId="{673B6E26-BC0A-40A1-9C73-136CAEC197FF}" srcId="{1EB5D2C8-AB4A-4A0C-99C8-D4737BA2FF17}" destId="{F9857B12-D84E-479D-8C21-F8A6FCF7D72F}" srcOrd="1" destOrd="0" parTransId="{494F6D23-555A-4005-AC66-E8E96A4DBF94}" sibTransId="{E10B92E7-E11F-4240-AFE5-5173982283D3}"/>
    <dgm:cxn modelId="{32A5EB34-FBCC-41DC-BE5B-E1610AAB94C0}" srcId="{1EB5D2C8-AB4A-4A0C-99C8-D4737BA2FF17}" destId="{3DAEB863-5BCE-4177-BCAD-32E5C30C2151}" srcOrd="0" destOrd="0" parTransId="{27303140-8A2A-4B83-ADEA-C992E691CB5C}" sibTransId="{CA4C0258-2CB3-44CD-B4C4-69BB770ACA53}"/>
    <dgm:cxn modelId="{6D9AC386-E773-4664-9D6F-8C538E06BDD1}" type="presOf" srcId="{4D612D5F-D404-4D38-AF4E-44BFF8D042BF}" destId="{BD1F4C00-6661-48A5-9F70-33146DD0A140}" srcOrd="0" destOrd="0" presId="urn:microsoft.com/office/officeart/2008/layout/LinedList"/>
    <dgm:cxn modelId="{520C938F-C525-417D-96B4-6EC9957E114F}" type="presOf" srcId="{3DAEB863-5BCE-4177-BCAD-32E5C30C2151}" destId="{923FAAC5-E37C-408F-88FB-D1E529F760F3}" srcOrd="0" destOrd="0" presId="urn:microsoft.com/office/officeart/2008/layout/LinedList"/>
    <dgm:cxn modelId="{A4F16EED-C437-4993-8C4C-B8FFA6141E54}" type="presOf" srcId="{1EB5D2C8-AB4A-4A0C-99C8-D4737BA2FF17}" destId="{AC5EC016-9E2C-4D1B-BA47-3F4CFC8B1261}" srcOrd="0" destOrd="0" presId="urn:microsoft.com/office/officeart/2008/layout/LinedList"/>
    <dgm:cxn modelId="{3638F8FC-C491-4B85-846C-4C899DC8DD15}" srcId="{1EB5D2C8-AB4A-4A0C-99C8-D4737BA2FF17}" destId="{4D612D5F-D404-4D38-AF4E-44BFF8D042BF}" srcOrd="2" destOrd="0" parTransId="{094DA27C-C630-4490-9B4C-4DCB86F2BF01}" sibTransId="{4A4C6A53-5B1D-4E6C-9FA6-B3FDC602FB3D}"/>
    <dgm:cxn modelId="{38995AFD-CB12-47C3-BF24-322E35045D4F}" type="presOf" srcId="{F9857B12-D84E-479D-8C21-F8A6FCF7D72F}" destId="{2FD7CAEA-69A4-4385-BA43-7CA15341F3A6}" srcOrd="0" destOrd="0" presId="urn:microsoft.com/office/officeart/2008/layout/LinedList"/>
    <dgm:cxn modelId="{E4C5A012-4E31-4C74-8A7B-C7952E78DE88}" type="presParOf" srcId="{AC5EC016-9E2C-4D1B-BA47-3F4CFC8B1261}" destId="{86E7F5D1-67D8-401B-A694-B9D73FFC23E6}" srcOrd="0" destOrd="0" presId="urn:microsoft.com/office/officeart/2008/layout/LinedList"/>
    <dgm:cxn modelId="{C6E86F70-64A2-4F9D-8C48-4B7910E62E22}" type="presParOf" srcId="{AC5EC016-9E2C-4D1B-BA47-3F4CFC8B1261}" destId="{8A403A0F-47F8-4EF5-AAB5-BFA31667A646}" srcOrd="1" destOrd="0" presId="urn:microsoft.com/office/officeart/2008/layout/LinedList"/>
    <dgm:cxn modelId="{E2488BA6-1F21-4B51-AB6B-F33B3C83EEEA}" type="presParOf" srcId="{8A403A0F-47F8-4EF5-AAB5-BFA31667A646}" destId="{923FAAC5-E37C-408F-88FB-D1E529F760F3}" srcOrd="0" destOrd="0" presId="urn:microsoft.com/office/officeart/2008/layout/LinedList"/>
    <dgm:cxn modelId="{D6DE5A17-FE18-463E-BE15-68E2DF758012}" type="presParOf" srcId="{8A403A0F-47F8-4EF5-AAB5-BFA31667A646}" destId="{11CC639C-7386-4AB2-9595-F8AC96E18B55}" srcOrd="1" destOrd="0" presId="urn:microsoft.com/office/officeart/2008/layout/LinedList"/>
    <dgm:cxn modelId="{1AA0A6F7-F118-42AE-967B-ED640B13B2B2}" type="presParOf" srcId="{AC5EC016-9E2C-4D1B-BA47-3F4CFC8B1261}" destId="{1EA9E466-E35E-4E28-A816-6F300C446890}" srcOrd="2" destOrd="0" presId="urn:microsoft.com/office/officeart/2008/layout/LinedList"/>
    <dgm:cxn modelId="{809CB1CD-B28C-42E5-B99E-8207AA879EB0}" type="presParOf" srcId="{AC5EC016-9E2C-4D1B-BA47-3F4CFC8B1261}" destId="{66228C12-E6A2-4B86-A243-00ACBA77238F}" srcOrd="3" destOrd="0" presId="urn:microsoft.com/office/officeart/2008/layout/LinedList"/>
    <dgm:cxn modelId="{9948EE81-E19A-4395-893B-1E4305775438}" type="presParOf" srcId="{66228C12-E6A2-4B86-A243-00ACBA77238F}" destId="{2FD7CAEA-69A4-4385-BA43-7CA15341F3A6}" srcOrd="0" destOrd="0" presId="urn:microsoft.com/office/officeart/2008/layout/LinedList"/>
    <dgm:cxn modelId="{E19165BA-95D0-4BB2-A1A4-B22515B10E65}" type="presParOf" srcId="{66228C12-E6A2-4B86-A243-00ACBA77238F}" destId="{D02A48AF-D5E7-4152-BC91-CD08EDF41422}" srcOrd="1" destOrd="0" presId="urn:microsoft.com/office/officeart/2008/layout/LinedList"/>
    <dgm:cxn modelId="{7DE50459-FB15-4516-99CC-236162B3D979}" type="presParOf" srcId="{AC5EC016-9E2C-4D1B-BA47-3F4CFC8B1261}" destId="{A18E69EB-0543-4549-8149-C1F813386C1C}" srcOrd="4" destOrd="0" presId="urn:microsoft.com/office/officeart/2008/layout/LinedList"/>
    <dgm:cxn modelId="{FE18F46E-2982-4579-9270-8C4E340D24C6}" type="presParOf" srcId="{AC5EC016-9E2C-4D1B-BA47-3F4CFC8B1261}" destId="{36713063-1D2B-41C4-A6C8-FB16A88E0FA5}" srcOrd="5" destOrd="0" presId="urn:microsoft.com/office/officeart/2008/layout/LinedList"/>
    <dgm:cxn modelId="{938ECDAD-8B2A-4554-BEF5-4C87B9FE46F9}" type="presParOf" srcId="{36713063-1D2B-41C4-A6C8-FB16A88E0FA5}" destId="{BD1F4C00-6661-48A5-9F70-33146DD0A140}" srcOrd="0" destOrd="0" presId="urn:microsoft.com/office/officeart/2008/layout/LinedList"/>
    <dgm:cxn modelId="{ACDB2059-414A-4C8E-879B-7B9768844A1D}" type="presParOf" srcId="{36713063-1D2B-41C4-A6C8-FB16A88E0FA5}" destId="{FB07540D-ACAC-434B-A616-2E4556EE23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6E1B8-5A8D-4617-8F9C-49FCF1D1E2D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6D79E69-34E9-4E9B-8609-DEE124AE8DC2}">
      <dgm:prSet/>
      <dgm:spPr/>
      <dgm:t>
        <a:bodyPr/>
        <a:lstStyle/>
        <a:p>
          <a:r>
            <a:rPr lang="en-US" b="0" i="0"/>
            <a:t>Passivar hreyfingar </a:t>
          </a:r>
          <a:endParaRPr lang="en-US"/>
        </a:p>
      </dgm:t>
    </dgm:pt>
    <dgm:pt modelId="{81BB2BA3-03CD-4E30-9DCA-A5716E8FEDB5}" type="parTrans" cxnId="{2AEFE1FD-CDEF-4859-BFA7-AEC8B1173E1B}">
      <dgm:prSet/>
      <dgm:spPr/>
      <dgm:t>
        <a:bodyPr/>
        <a:lstStyle/>
        <a:p>
          <a:endParaRPr lang="en-US"/>
        </a:p>
      </dgm:t>
    </dgm:pt>
    <dgm:pt modelId="{433A5A9D-8C31-4690-AB7F-61BA1D150682}" type="sibTrans" cxnId="{2AEFE1FD-CDEF-4859-BFA7-AEC8B1173E1B}">
      <dgm:prSet/>
      <dgm:spPr/>
      <dgm:t>
        <a:bodyPr/>
        <a:lstStyle/>
        <a:p>
          <a:endParaRPr lang="en-US"/>
        </a:p>
      </dgm:t>
    </dgm:pt>
    <dgm:pt modelId="{E6A2C75B-2FFB-41CB-B414-DBB2BD81C2C4}">
      <dgm:prSet/>
      <dgm:spPr/>
      <dgm:t>
        <a:bodyPr/>
        <a:lstStyle/>
        <a:p>
          <a:r>
            <a:rPr lang="en-US" b="0" i="0"/>
            <a:t>Hreyfigeta skj. ekki nýtt</a:t>
          </a:r>
          <a:endParaRPr lang="en-US"/>
        </a:p>
      </dgm:t>
    </dgm:pt>
    <dgm:pt modelId="{B45EF3BE-956C-4A64-96B3-763058652225}" type="parTrans" cxnId="{30A42AB3-0A63-4860-A9B4-84320509BE3A}">
      <dgm:prSet/>
      <dgm:spPr/>
      <dgm:t>
        <a:bodyPr/>
        <a:lstStyle/>
        <a:p>
          <a:endParaRPr lang="en-US"/>
        </a:p>
      </dgm:t>
    </dgm:pt>
    <dgm:pt modelId="{28B151CD-3954-42F4-BC70-632325F5A46D}" type="sibTrans" cxnId="{30A42AB3-0A63-4860-A9B4-84320509BE3A}">
      <dgm:prSet/>
      <dgm:spPr/>
      <dgm:t>
        <a:bodyPr/>
        <a:lstStyle/>
        <a:p>
          <a:endParaRPr lang="en-US"/>
        </a:p>
      </dgm:t>
    </dgm:pt>
    <dgm:pt modelId="{013848B4-914E-4D16-A091-4B3DD839756A}">
      <dgm:prSet/>
      <dgm:spPr/>
      <dgm:t>
        <a:bodyPr/>
        <a:lstStyle/>
        <a:p>
          <a:r>
            <a:rPr lang="en-US" b="0" i="0"/>
            <a:t>Aktivar hreyfingar</a:t>
          </a:r>
          <a:endParaRPr lang="en-US"/>
        </a:p>
      </dgm:t>
    </dgm:pt>
    <dgm:pt modelId="{E9E5F321-1ACF-4350-8783-22C3AE5EC1D7}" type="parTrans" cxnId="{6278D845-F1B6-4BA7-879E-9288BAFE1E30}">
      <dgm:prSet/>
      <dgm:spPr/>
      <dgm:t>
        <a:bodyPr/>
        <a:lstStyle/>
        <a:p>
          <a:endParaRPr lang="en-US"/>
        </a:p>
      </dgm:t>
    </dgm:pt>
    <dgm:pt modelId="{B6AECBCE-457C-4C01-AFED-247C05008999}" type="sibTrans" cxnId="{6278D845-F1B6-4BA7-879E-9288BAFE1E30}">
      <dgm:prSet/>
      <dgm:spPr/>
      <dgm:t>
        <a:bodyPr/>
        <a:lstStyle/>
        <a:p>
          <a:endParaRPr lang="en-US"/>
        </a:p>
      </dgm:t>
    </dgm:pt>
    <dgm:pt modelId="{1A0CCC00-E0DD-4F50-B8F0-573875001C0B}">
      <dgm:prSet/>
      <dgm:spPr/>
      <dgm:t>
        <a:bodyPr/>
        <a:lstStyle/>
        <a:p>
          <a:r>
            <a:rPr lang="en-US" b="0" i="0"/>
            <a:t>Hreyfigeta skj. nýtt</a:t>
          </a:r>
          <a:endParaRPr lang="en-US"/>
        </a:p>
      </dgm:t>
    </dgm:pt>
    <dgm:pt modelId="{6EB4B752-7F53-4C13-84CA-24D5F34CDEAB}" type="parTrans" cxnId="{8604C893-E9FC-45F7-AA39-2CBE300A4335}">
      <dgm:prSet/>
      <dgm:spPr/>
      <dgm:t>
        <a:bodyPr/>
        <a:lstStyle/>
        <a:p>
          <a:endParaRPr lang="en-US"/>
        </a:p>
      </dgm:t>
    </dgm:pt>
    <dgm:pt modelId="{71276220-B165-4686-ABF7-12EBD4ADBC01}" type="sibTrans" cxnId="{8604C893-E9FC-45F7-AA39-2CBE300A4335}">
      <dgm:prSet/>
      <dgm:spPr/>
      <dgm:t>
        <a:bodyPr/>
        <a:lstStyle/>
        <a:p>
          <a:endParaRPr lang="en-US"/>
        </a:p>
      </dgm:t>
    </dgm:pt>
    <dgm:pt modelId="{71D00EB6-BC11-4546-8202-EF70D1BFCB56}" type="pres">
      <dgm:prSet presAssocID="{F786E1B8-5A8D-4617-8F9C-49FCF1D1E2DB}" presName="hierChild1" presStyleCnt="0">
        <dgm:presLayoutVars>
          <dgm:chPref val="1"/>
          <dgm:dir/>
          <dgm:animOne val="branch"/>
          <dgm:animLvl val="lvl"/>
          <dgm:resizeHandles/>
        </dgm:presLayoutVars>
      </dgm:prSet>
      <dgm:spPr/>
    </dgm:pt>
    <dgm:pt modelId="{574B2D9E-94E1-4E49-955A-24CFDDC12269}" type="pres">
      <dgm:prSet presAssocID="{B6D79E69-34E9-4E9B-8609-DEE124AE8DC2}" presName="hierRoot1" presStyleCnt="0"/>
      <dgm:spPr/>
    </dgm:pt>
    <dgm:pt modelId="{A4BB1C71-28DF-49C8-84DD-39881109E6A6}" type="pres">
      <dgm:prSet presAssocID="{B6D79E69-34E9-4E9B-8609-DEE124AE8DC2}" presName="composite" presStyleCnt="0"/>
      <dgm:spPr/>
    </dgm:pt>
    <dgm:pt modelId="{5A2CD76E-A969-42A5-89CE-0A9E066CFE69}" type="pres">
      <dgm:prSet presAssocID="{B6D79E69-34E9-4E9B-8609-DEE124AE8DC2}" presName="background" presStyleLbl="node0" presStyleIdx="0" presStyleCnt="2"/>
      <dgm:spPr/>
    </dgm:pt>
    <dgm:pt modelId="{1DA86035-596C-4A43-B80F-8F1E234FB884}" type="pres">
      <dgm:prSet presAssocID="{B6D79E69-34E9-4E9B-8609-DEE124AE8DC2}" presName="text" presStyleLbl="fgAcc0" presStyleIdx="0" presStyleCnt="2">
        <dgm:presLayoutVars>
          <dgm:chPref val="3"/>
        </dgm:presLayoutVars>
      </dgm:prSet>
      <dgm:spPr/>
    </dgm:pt>
    <dgm:pt modelId="{D8E9CC49-25CD-404E-A278-FB8AAA0712C4}" type="pres">
      <dgm:prSet presAssocID="{B6D79E69-34E9-4E9B-8609-DEE124AE8DC2}" presName="hierChild2" presStyleCnt="0"/>
      <dgm:spPr/>
    </dgm:pt>
    <dgm:pt modelId="{C96DD7C5-16D7-4DF6-B536-620917497F56}" type="pres">
      <dgm:prSet presAssocID="{B45EF3BE-956C-4A64-96B3-763058652225}" presName="Name10" presStyleLbl="parChTrans1D2" presStyleIdx="0" presStyleCnt="2"/>
      <dgm:spPr/>
    </dgm:pt>
    <dgm:pt modelId="{BD0E4184-A542-4D19-B85C-2AF82669EA74}" type="pres">
      <dgm:prSet presAssocID="{E6A2C75B-2FFB-41CB-B414-DBB2BD81C2C4}" presName="hierRoot2" presStyleCnt="0"/>
      <dgm:spPr/>
    </dgm:pt>
    <dgm:pt modelId="{4DE87837-EC68-4820-BE87-3D413F61CB11}" type="pres">
      <dgm:prSet presAssocID="{E6A2C75B-2FFB-41CB-B414-DBB2BD81C2C4}" presName="composite2" presStyleCnt="0"/>
      <dgm:spPr/>
    </dgm:pt>
    <dgm:pt modelId="{9D98FD2A-1DA7-46FF-A274-BCF45A6C65DD}" type="pres">
      <dgm:prSet presAssocID="{E6A2C75B-2FFB-41CB-B414-DBB2BD81C2C4}" presName="background2" presStyleLbl="node2" presStyleIdx="0" presStyleCnt="2"/>
      <dgm:spPr/>
    </dgm:pt>
    <dgm:pt modelId="{598C6D12-9D8C-4FD5-929A-680813239968}" type="pres">
      <dgm:prSet presAssocID="{E6A2C75B-2FFB-41CB-B414-DBB2BD81C2C4}" presName="text2" presStyleLbl="fgAcc2" presStyleIdx="0" presStyleCnt="2">
        <dgm:presLayoutVars>
          <dgm:chPref val="3"/>
        </dgm:presLayoutVars>
      </dgm:prSet>
      <dgm:spPr/>
    </dgm:pt>
    <dgm:pt modelId="{4F465D73-35B0-4FE8-B31C-5A48201FB576}" type="pres">
      <dgm:prSet presAssocID="{E6A2C75B-2FFB-41CB-B414-DBB2BD81C2C4}" presName="hierChild3" presStyleCnt="0"/>
      <dgm:spPr/>
    </dgm:pt>
    <dgm:pt modelId="{9E4D68F6-EF1C-4DB8-9B18-1C417FB93C3F}" type="pres">
      <dgm:prSet presAssocID="{013848B4-914E-4D16-A091-4B3DD839756A}" presName="hierRoot1" presStyleCnt="0"/>
      <dgm:spPr/>
    </dgm:pt>
    <dgm:pt modelId="{A339CE08-1CDD-4ACF-AA88-53312BC1BC8C}" type="pres">
      <dgm:prSet presAssocID="{013848B4-914E-4D16-A091-4B3DD839756A}" presName="composite" presStyleCnt="0"/>
      <dgm:spPr/>
    </dgm:pt>
    <dgm:pt modelId="{F15DD416-DC20-4445-ABDD-12F684EB2E68}" type="pres">
      <dgm:prSet presAssocID="{013848B4-914E-4D16-A091-4B3DD839756A}" presName="background" presStyleLbl="node0" presStyleIdx="1" presStyleCnt="2"/>
      <dgm:spPr/>
    </dgm:pt>
    <dgm:pt modelId="{6D1C7FD4-9FBA-44B3-B193-58AD4FED2287}" type="pres">
      <dgm:prSet presAssocID="{013848B4-914E-4D16-A091-4B3DD839756A}" presName="text" presStyleLbl="fgAcc0" presStyleIdx="1" presStyleCnt="2">
        <dgm:presLayoutVars>
          <dgm:chPref val="3"/>
        </dgm:presLayoutVars>
      </dgm:prSet>
      <dgm:spPr/>
    </dgm:pt>
    <dgm:pt modelId="{AE0AC1B7-6A6A-4076-A7A2-22A43C573A4C}" type="pres">
      <dgm:prSet presAssocID="{013848B4-914E-4D16-A091-4B3DD839756A}" presName="hierChild2" presStyleCnt="0"/>
      <dgm:spPr/>
    </dgm:pt>
    <dgm:pt modelId="{7B9A500A-3E0D-41AD-9205-24E55D601A4A}" type="pres">
      <dgm:prSet presAssocID="{6EB4B752-7F53-4C13-84CA-24D5F34CDEAB}" presName="Name10" presStyleLbl="parChTrans1D2" presStyleIdx="1" presStyleCnt="2"/>
      <dgm:spPr/>
    </dgm:pt>
    <dgm:pt modelId="{92A94502-EF93-414F-8413-A92BA07ADAE5}" type="pres">
      <dgm:prSet presAssocID="{1A0CCC00-E0DD-4F50-B8F0-573875001C0B}" presName="hierRoot2" presStyleCnt="0"/>
      <dgm:spPr/>
    </dgm:pt>
    <dgm:pt modelId="{28D7D251-2E05-4FBA-88DE-95061724E02F}" type="pres">
      <dgm:prSet presAssocID="{1A0CCC00-E0DD-4F50-B8F0-573875001C0B}" presName="composite2" presStyleCnt="0"/>
      <dgm:spPr/>
    </dgm:pt>
    <dgm:pt modelId="{39C05020-0CBA-4B0C-BDCD-1D2098009254}" type="pres">
      <dgm:prSet presAssocID="{1A0CCC00-E0DD-4F50-B8F0-573875001C0B}" presName="background2" presStyleLbl="node2" presStyleIdx="1" presStyleCnt="2"/>
      <dgm:spPr/>
    </dgm:pt>
    <dgm:pt modelId="{BF4127BB-A685-456B-B85E-D01DA24FA3B0}" type="pres">
      <dgm:prSet presAssocID="{1A0CCC00-E0DD-4F50-B8F0-573875001C0B}" presName="text2" presStyleLbl="fgAcc2" presStyleIdx="1" presStyleCnt="2">
        <dgm:presLayoutVars>
          <dgm:chPref val="3"/>
        </dgm:presLayoutVars>
      </dgm:prSet>
      <dgm:spPr/>
    </dgm:pt>
    <dgm:pt modelId="{764AA981-67A0-4919-88F5-2291B1A967AF}" type="pres">
      <dgm:prSet presAssocID="{1A0CCC00-E0DD-4F50-B8F0-573875001C0B}" presName="hierChild3" presStyleCnt="0"/>
      <dgm:spPr/>
    </dgm:pt>
  </dgm:ptLst>
  <dgm:cxnLst>
    <dgm:cxn modelId="{AC151D28-EBBC-464B-9305-5098EDA20B44}" type="presOf" srcId="{F786E1B8-5A8D-4617-8F9C-49FCF1D1E2DB}" destId="{71D00EB6-BC11-4546-8202-EF70D1BFCB56}" srcOrd="0" destOrd="0" presId="urn:microsoft.com/office/officeart/2005/8/layout/hierarchy1"/>
    <dgm:cxn modelId="{6278D845-F1B6-4BA7-879E-9288BAFE1E30}" srcId="{F786E1B8-5A8D-4617-8F9C-49FCF1D1E2DB}" destId="{013848B4-914E-4D16-A091-4B3DD839756A}" srcOrd="1" destOrd="0" parTransId="{E9E5F321-1ACF-4350-8783-22C3AE5EC1D7}" sibTransId="{B6AECBCE-457C-4C01-AFED-247C05008999}"/>
    <dgm:cxn modelId="{E9941269-12FD-4E64-B88E-E32A4490C828}" type="presOf" srcId="{013848B4-914E-4D16-A091-4B3DD839756A}" destId="{6D1C7FD4-9FBA-44B3-B193-58AD4FED2287}" srcOrd="0" destOrd="0" presId="urn:microsoft.com/office/officeart/2005/8/layout/hierarchy1"/>
    <dgm:cxn modelId="{DD80FF7D-0368-46ED-BD9D-9BE21765A7A1}" type="presOf" srcId="{E6A2C75B-2FFB-41CB-B414-DBB2BD81C2C4}" destId="{598C6D12-9D8C-4FD5-929A-680813239968}" srcOrd="0" destOrd="0" presId="urn:microsoft.com/office/officeart/2005/8/layout/hierarchy1"/>
    <dgm:cxn modelId="{8604C893-E9FC-45F7-AA39-2CBE300A4335}" srcId="{013848B4-914E-4D16-A091-4B3DD839756A}" destId="{1A0CCC00-E0DD-4F50-B8F0-573875001C0B}" srcOrd="0" destOrd="0" parTransId="{6EB4B752-7F53-4C13-84CA-24D5F34CDEAB}" sibTransId="{71276220-B165-4686-ABF7-12EBD4ADBC01}"/>
    <dgm:cxn modelId="{30A42AB3-0A63-4860-A9B4-84320509BE3A}" srcId="{B6D79E69-34E9-4E9B-8609-DEE124AE8DC2}" destId="{E6A2C75B-2FFB-41CB-B414-DBB2BD81C2C4}" srcOrd="0" destOrd="0" parTransId="{B45EF3BE-956C-4A64-96B3-763058652225}" sibTransId="{28B151CD-3954-42F4-BC70-632325F5A46D}"/>
    <dgm:cxn modelId="{587CE4B5-16CE-4593-9364-EA396202E396}" type="presOf" srcId="{6EB4B752-7F53-4C13-84CA-24D5F34CDEAB}" destId="{7B9A500A-3E0D-41AD-9205-24E55D601A4A}" srcOrd="0" destOrd="0" presId="urn:microsoft.com/office/officeart/2005/8/layout/hierarchy1"/>
    <dgm:cxn modelId="{95216EDF-D776-4B53-91C9-BEA76426B807}" type="presOf" srcId="{B6D79E69-34E9-4E9B-8609-DEE124AE8DC2}" destId="{1DA86035-596C-4A43-B80F-8F1E234FB884}" srcOrd="0" destOrd="0" presId="urn:microsoft.com/office/officeart/2005/8/layout/hierarchy1"/>
    <dgm:cxn modelId="{AF4FA0F2-F4D3-430A-884E-4B1F186AE196}" type="presOf" srcId="{B45EF3BE-956C-4A64-96B3-763058652225}" destId="{C96DD7C5-16D7-4DF6-B536-620917497F56}" srcOrd="0" destOrd="0" presId="urn:microsoft.com/office/officeart/2005/8/layout/hierarchy1"/>
    <dgm:cxn modelId="{F0075EFD-1C7A-4CEF-916F-5E47D02FA618}" type="presOf" srcId="{1A0CCC00-E0DD-4F50-B8F0-573875001C0B}" destId="{BF4127BB-A685-456B-B85E-D01DA24FA3B0}" srcOrd="0" destOrd="0" presId="urn:microsoft.com/office/officeart/2005/8/layout/hierarchy1"/>
    <dgm:cxn modelId="{2AEFE1FD-CDEF-4859-BFA7-AEC8B1173E1B}" srcId="{F786E1B8-5A8D-4617-8F9C-49FCF1D1E2DB}" destId="{B6D79E69-34E9-4E9B-8609-DEE124AE8DC2}" srcOrd="0" destOrd="0" parTransId="{81BB2BA3-03CD-4E30-9DCA-A5716E8FEDB5}" sibTransId="{433A5A9D-8C31-4690-AB7F-61BA1D150682}"/>
    <dgm:cxn modelId="{69F2DD3E-6E3C-4D62-AE4E-5745765C1CCE}" type="presParOf" srcId="{71D00EB6-BC11-4546-8202-EF70D1BFCB56}" destId="{574B2D9E-94E1-4E49-955A-24CFDDC12269}" srcOrd="0" destOrd="0" presId="urn:microsoft.com/office/officeart/2005/8/layout/hierarchy1"/>
    <dgm:cxn modelId="{D5FB0C19-E83D-44BF-99DF-9352BACBD29E}" type="presParOf" srcId="{574B2D9E-94E1-4E49-955A-24CFDDC12269}" destId="{A4BB1C71-28DF-49C8-84DD-39881109E6A6}" srcOrd="0" destOrd="0" presId="urn:microsoft.com/office/officeart/2005/8/layout/hierarchy1"/>
    <dgm:cxn modelId="{4FF11959-82E2-4156-B804-056473F5E4B6}" type="presParOf" srcId="{A4BB1C71-28DF-49C8-84DD-39881109E6A6}" destId="{5A2CD76E-A969-42A5-89CE-0A9E066CFE69}" srcOrd="0" destOrd="0" presId="urn:microsoft.com/office/officeart/2005/8/layout/hierarchy1"/>
    <dgm:cxn modelId="{908C11D8-B6CA-463E-8D67-66A2B856C486}" type="presParOf" srcId="{A4BB1C71-28DF-49C8-84DD-39881109E6A6}" destId="{1DA86035-596C-4A43-B80F-8F1E234FB884}" srcOrd="1" destOrd="0" presId="urn:microsoft.com/office/officeart/2005/8/layout/hierarchy1"/>
    <dgm:cxn modelId="{5F5CDBE3-8DC1-41EF-B028-2CDDF220F66E}" type="presParOf" srcId="{574B2D9E-94E1-4E49-955A-24CFDDC12269}" destId="{D8E9CC49-25CD-404E-A278-FB8AAA0712C4}" srcOrd="1" destOrd="0" presId="urn:microsoft.com/office/officeart/2005/8/layout/hierarchy1"/>
    <dgm:cxn modelId="{28476E44-8D51-4026-B7C0-294E7FD14C43}" type="presParOf" srcId="{D8E9CC49-25CD-404E-A278-FB8AAA0712C4}" destId="{C96DD7C5-16D7-4DF6-B536-620917497F56}" srcOrd="0" destOrd="0" presId="urn:microsoft.com/office/officeart/2005/8/layout/hierarchy1"/>
    <dgm:cxn modelId="{08194619-82F0-4430-ADD7-E99139954E2B}" type="presParOf" srcId="{D8E9CC49-25CD-404E-A278-FB8AAA0712C4}" destId="{BD0E4184-A542-4D19-B85C-2AF82669EA74}" srcOrd="1" destOrd="0" presId="urn:microsoft.com/office/officeart/2005/8/layout/hierarchy1"/>
    <dgm:cxn modelId="{2D35F82B-11C3-4FD7-AC35-211CAA74647B}" type="presParOf" srcId="{BD0E4184-A542-4D19-B85C-2AF82669EA74}" destId="{4DE87837-EC68-4820-BE87-3D413F61CB11}" srcOrd="0" destOrd="0" presId="urn:microsoft.com/office/officeart/2005/8/layout/hierarchy1"/>
    <dgm:cxn modelId="{46F7A8E2-BAEE-4306-836C-D5D8072316DB}" type="presParOf" srcId="{4DE87837-EC68-4820-BE87-3D413F61CB11}" destId="{9D98FD2A-1DA7-46FF-A274-BCF45A6C65DD}" srcOrd="0" destOrd="0" presId="urn:microsoft.com/office/officeart/2005/8/layout/hierarchy1"/>
    <dgm:cxn modelId="{F4A16C41-B64E-4650-B869-2F60F37E8E1E}" type="presParOf" srcId="{4DE87837-EC68-4820-BE87-3D413F61CB11}" destId="{598C6D12-9D8C-4FD5-929A-680813239968}" srcOrd="1" destOrd="0" presId="urn:microsoft.com/office/officeart/2005/8/layout/hierarchy1"/>
    <dgm:cxn modelId="{B0C99D5C-05B9-463C-9AF9-86F5A7D759B1}" type="presParOf" srcId="{BD0E4184-A542-4D19-B85C-2AF82669EA74}" destId="{4F465D73-35B0-4FE8-B31C-5A48201FB576}" srcOrd="1" destOrd="0" presId="urn:microsoft.com/office/officeart/2005/8/layout/hierarchy1"/>
    <dgm:cxn modelId="{D6628AEE-4745-4642-84DB-FAF000015B27}" type="presParOf" srcId="{71D00EB6-BC11-4546-8202-EF70D1BFCB56}" destId="{9E4D68F6-EF1C-4DB8-9B18-1C417FB93C3F}" srcOrd="1" destOrd="0" presId="urn:microsoft.com/office/officeart/2005/8/layout/hierarchy1"/>
    <dgm:cxn modelId="{396A47BE-4DC7-4151-866F-97B02F15AEA7}" type="presParOf" srcId="{9E4D68F6-EF1C-4DB8-9B18-1C417FB93C3F}" destId="{A339CE08-1CDD-4ACF-AA88-53312BC1BC8C}" srcOrd="0" destOrd="0" presId="urn:microsoft.com/office/officeart/2005/8/layout/hierarchy1"/>
    <dgm:cxn modelId="{8BCC68B5-C3DF-43A1-A6B8-F25B78EE3956}" type="presParOf" srcId="{A339CE08-1CDD-4ACF-AA88-53312BC1BC8C}" destId="{F15DD416-DC20-4445-ABDD-12F684EB2E68}" srcOrd="0" destOrd="0" presId="urn:microsoft.com/office/officeart/2005/8/layout/hierarchy1"/>
    <dgm:cxn modelId="{1D9BAC0F-E11A-44A9-AF02-048C824CAC4E}" type="presParOf" srcId="{A339CE08-1CDD-4ACF-AA88-53312BC1BC8C}" destId="{6D1C7FD4-9FBA-44B3-B193-58AD4FED2287}" srcOrd="1" destOrd="0" presId="urn:microsoft.com/office/officeart/2005/8/layout/hierarchy1"/>
    <dgm:cxn modelId="{CA61E9E0-C3F7-4BEB-BDC3-D1B360ECB850}" type="presParOf" srcId="{9E4D68F6-EF1C-4DB8-9B18-1C417FB93C3F}" destId="{AE0AC1B7-6A6A-4076-A7A2-22A43C573A4C}" srcOrd="1" destOrd="0" presId="urn:microsoft.com/office/officeart/2005/8/layout/hierarchy1"/>
    <dgm:cxn modelId="{FA59BD73-38E1-4C6A-91FC-019E7779AF71}" type="presParOf" srcId="{AE0AC1B7-6A6A-4076-A7A2-22A43C573A4C}" destId="{7B9A500A-3E0D-41AD-9205-24E55D601A4A}" srcOrd="0" destOrd="0" presId="urn:microsoft.com/office/officeart/2005/8/layout/hierarchy1"/>
    <dgm:cxn modelId="{41170EEB-4431-4CF2-B22E-0E96C6F3538E}" type="presParOf" srcId="{AE0AC1B7-6A6A-4076-A7A2-22A43C573A4C}" destId="{92A94502-EF93-414F-8413-A92BA07ADAE5}" srcOrd="1" destOrd="0" presId="urn:microsoft.com/office/officeart/2005/8/layout/hierarchy1"/>
    <dgm:cxn modelId="{D4A3D70E-E1DC-4B01-8338-8CB47939F794}" type="presParOf" srcId="{92A94502-EF93-414F-8413-A92BA07ADAE5}" destId="{28D7D251-2E05-4FBA-88DE-95061724E02F}" srcOrd="0" destOrd="0" presId="urn:microsoft.com/office/officeart/2005/8/layout/hierarchy1"/>
    <dgm:cxn modelId="{06750665-4E95-41F0-B3A1-3E34B020AAEB}" type="presParOf" srcId="{28D7D251-2E05-4FBA-88DE-95061724E02F}" destId="{39C05020-0CBA-4B0C-BDCD-1D2098009254}" srcOrd="0" destOrd="0" presId="urn:microsoft.com/office/officeart/2005/8/layout/hierarchy1"/>
    <dgm:cxn modelId="{1F0FC25F-58BD-472A-9501-366D590A681D}" type="presParOf" srcId="{28D7D251-2E05-4FBA-88DE-95061724E02F}" destId="{BF4127BB-A685-456B-B85E-D01DA24FA3B0}" srcOrd="1" destOrd="0" presId="urn:microsoft.com/office/officeart/2005/8/layout/hierarchy1"/>
    <dgm:cxn modelId="{151616E8-0806-43E4-9651-05428A7B745D}" type="presParOf" srcId="{92A94502-EF93-414F-8413-A92BA07ADAE5}" destId="{764AA981-67A0-4919-88F5-2291B1A967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587CC-F918-458D-9369-576C904577E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A08419BE-E5F5-4024-A8B5-3EA7C2875234}">
      <dgm:prSet/>
      <dgm:spPr/>
      <dgm:t>
        <a:bodyPr/>
        <a:lstStyle/>
        <a:p>
          <a:r>
            <a:rPr lang="is-IS" b="0" i="0"/>
            <a:t>Þekkja bjargráð hans</a:t>
          </a:r>
          <a:endParaRPr lang="en-US"/>
        </a:p>
      </dgm:t>
    </dgm:pt>
    <dgm:pt modelId="{06D81FB8-3152-49D0-99B3-93CDF88A9583}" type="parTrans" cxnId="{EEAA4517-1A4D-4551-8AFE-324C6EE2EC27}">
      <dgm:prSet/>
      <dgm:spPr/>
      <dgm:t>
        <a:bodyPr/>
        <a:lstStyle/>
        <a:p>
          <a:endParaRPr lang="en-US"/>
        </a:p>
      </dgm:t>
    </dgm:pt>
    <dgm:pt modelId="{4F7A0982-E64A-40DE-9D1C-96FC9C25F6ED}" type="sibTrans" cxnId="{EEAA4517-1A4D-4551-8AFE-324C6EE2EC27}">
      <dgm:prSet/>
      <dgm:spPr/>
      <dgm:t>
        <a:bodyPr/>
        <a:lstStyle/>
        <a:p>
          <a:endParaRPr lang="en-US"/>
        </a:p>
      </dgm:t>
    </dgm:pt>
    <dgm:pt modelId="{482B5513-8D12-4D72-8CFB-AD2F0B9CD5B0}">
      <dgm:prSet/>
      <dgm:spPr/>
      <dgm:t>
        <a:bodyPr/>
        <a:lstStyle/>
        <a:p>
          <a:r>
            <a:rPr lang="is-IS" b="0" i="0"/>
            <a:t>Hvetja til hreyfingar eins og kostur er</a:t>
          </a:r>
          <a:endParaRPr lang="en-US"/>
        </a:p>
      </dgm:t>
    </dgm:pt>
    <dgm:pt modelId="{F3BBA1C7-6A8E-4B67-9E8F-BBDFAB44A30E}" type="parTrans" cxnId="{21B29471-BCC3-4694-9656-E55784F78BA3}">
      <dgm:prSet/>
      <dgm:spPr/>
      <dgm:t>
        <a:bodyPr/>
        <a:lstStyle/>
        <a:p>
          <a:endParaRPr lang="en-US"/>
        </a:p>
      </dgm:t>
    </dgm:pt>
    <dgm:pt modelId="{DF892F4A-3E13-41DE-B117-ABB5F08B6AE7}" type="sibTrans" cxnId="{21B29471-BCC3-4694-9656-E55784F78BA3}">
      <dgm:prSet/>
      <dgm:spPr/>
      <dgm:t>
        <a:bodyPr/>
        <a:lstStyle/>
        <a:p>
          <a:endParaRPr lang="en-US"/>
        </a:p>
      </dgm:t>
    </dgm:pt>
    <dgm:pt modelId="{62ED0165-5439-45AE-BD51-8884328DCA02}">
      <dgm:prSet/>
      <dgm:spPr/>
      <dgm:t>
        <a:bodyPr/>
        <a:lstStyle/>
        <a:p>
          <a:r>
            <a:rPr lang="is-IS" b="0" i="0"/>
            <a:t>Hjálpa ef þarf</a:t>
          </a:r>
          <a:endParaRPr lang="en-US"/>
        </a:p>
      </dgm:t>
    </dgm:pt>
    <dgm:pt modelId="{E5ED15F3-8716-44ED-99CB-BB5237F712DA}" type="parTrans" cxnId="{A912A365-9CB1-4D7B-A9BC-63D941BFAFA5}">
      <dgm:prSet/>
      <dgm:spPr/>
      <dgm:t>
        <a:bodyPr/>
        <a:lstStyle/>
        <a:p>
          <a:endParaRPr lang="en-US"/>
        </a:p>
      </dgm:t>
    </dgm:pt>
    <dgm:pt modelId="{E3FEC3C8-D302-458B-91DF-B90FFEC7DD20}" type="sibTrans" cxnId="{A912A365-9CB1-4D7B-A9BC-63D941BFAFA5}">
      <dgm:prSet/>
      <dgm:spPr/>
      <dgm:t>
        <a:bodyPr/>
        <a:lstStyle/>
        <a:p>
          <a:endParaRPr lang="en-US"/>
        </a:p>
      </dgm:t>
    </dgm:pt>
    <dgm:pt modelId="{5BD0C8DA-C5F4-448F-9DA3-E8AF3EC4694F}">
      <dgm:prSet/>
      <dgm:spPr/>
      <dgm:t>
        <a:bodyPr/>
        <a:lstStyle/>
        <a:p>
          <a:r>
            <a:rPr lang="is-IS" b="0" i="0"/>
            <a:t>Gera grein fyrir hættum af hreyfingarleysi</a:t>
          </a:r>
          <a:endParaRPr lang="en-US"/>
        </a:p>
      </dgm:t>
    </dgm:pt>
    <dgm:pt modelId="{157B9ED5-D13F-4DEE-A098-0177FDB423D0}" type="parTrans" cxnId="{8F04B06C-0D96-47CC-8414-65B52F194212}">
      <dgm:prSet/>
      <dgm:spPr/>
      <dgm:t>
        <a:bodyPr/>
        <a:lstStyle/>
        <a:p>
          <a:endParaRPr lang="en-US"/>
        </a:p>
      </dgm:t>
    </dgm:pt>
    <dgm:pt modelId="{2C6CCC36-63E6-4EB5-9209-455347300730}" type="sibTrans" cxnId="{8F04B06C-0D96-47CC-8414-65B52F194212}">
      <dgm:prSet/>
      <dgm:spPr/>
      <dgm:t>
        <a:bodyPr/>
        <a:lstStyle/>
        <a:p>
          <a:endParaRPr lang="en-US"/>
        </a:p>
      </dgm:t>
    </dgm:pt>
    <dgm:pt modelId="{44A54A18-AA07-44B6-9CB1-73078F96C2FE}">
      <dgm:prSet/>
      <dgm:spPr/>
      <dgm:t>
        <a:bodyPr/>
        <a:lstStyle/>
        <a:p>
          <a:r>
            <a:rPr lang="is-IS" b="0" i="0"/>
            <a:t>Kenna skjólstæðingi</a:t>
          </a:r>
          <a:endParaRPr lang="en-US"/>
        </a:p>
      </dgm:t>
    </dgm:pt>
    <dgm:pt modelId="{FD3BA92C-0810-4656-AE42-8BD48EEB0523}" type="parTrans" cxnId="{AA50CEF2-C5F3-47C6-A787-25847BB896DE}">
      <dgm:prSet/>
      <dgm:spPr/>
      <dgm:t>
        <a:bodyPr/>
        <a:lstStyle/>
        <a:p>
          <a:endParaRPr lang="en-US"/>
        </a:p>
      </dgm:t>
    </dgm:pt>
    <dgm:pt modelId="{1AB3072B-8777-4101-BFFB-664354F99FF1}" type="sibTrans" cxnId="{AA50CEF2-C5F3-47C6-A787-25847BB896DE}">
      <dgm:prSet/>
      <dgm:spPr/>
      <dgm:t>
        <a:bodyPr/>
        <a:lstStyle/>
        <a:p>
          <a:endParaRPr lang="en-US"/>
        </a:p>
      </dgm:t>
    </dgm:pt>
    <dgm:pt modelId="{65710196-1C24-4B01-A839-897A7E3839B8}" type="pres">
      <dgm:prSet presAssocID="{C75587CC-F918-458D-9369-576C904577E2}" presName="outerComposite" presStyleCnt="0">
        <dgm:presLayoutVars>
          <dgm:chMax val="5"/>
          <dgm:dir/>
          <dgm:resizeHandles val="exact"/>
        </dgm:presLayoutVars>
      </dgm:prSet>
      <dgm:spPr/>
    </dgm:pt>
    <dgm:pt modelId="{B4DAF2B1-5A95-4902-B533-37888F968512}" type="pres">
      <dgm:prSet presAssocID="{C75587CC-F918-458D-9369-576C904577E2}" presName="dummyMaxCanvas" presStyleCnt="0">
        <dgm:presLayoutVars/>
      </dgm:prSet>
      <dgm:spPr/>
    </dgm:pt>
    <dgm:pt modelId="{C4610F3B-EF6F-422B-B219-705017E10172}" type="pres">
      <dgm:prSet presAssocID="{C75587CC-F918-458D-9369-576C904577E2}" presName="FiveNodes_1" presStyleLbl="node1" presStyleIdx="0" presStyleCnt="5">
        <dgm:presLayoutVars>
          <dgm:bulletEnabled val="1"/>
        </dgm:presLayoutVars>
      </dgm:prSet>
      <dgm:spPr/>
    </dgm:pt>
    <dgm:pt modelId="{BA748130-8893-4127-8CCE-C5920401009B}" type="pres">
      <dgm:prSet presAssocID="{C75587CC-F918-458D-9369-576C904577E2}" presName="FiveNodes_2" presStyleLbl="node1" presStyleIdx="1" presStyleCnt="5">
        <dgm:presLayoutVars>
          <dgm:bulletEnabled val="1"/>
        </dgm:presLayoutVars>
      </dgm:prSet>
      <dgm:spPr/>
    </dgm:pt>
    <dgm:pt modelId="{6F09F1D3-8454-4BE4-87E7-12EA6F13C493}" type="pres">
      <dgm:prSet presAssocID="{C75587CC-F918-458D-9369-576C904577E2}" presName="FiveNodes_3" presStyleLbl="node1" presStyleIdx="2" presStyleCnt="5">
        <dgm:presLayoutVars>
          <dgm:bulletEnabled val="1"/>
        </dgm:presLayoutVars>
      </dgm:prSet>
      <dgm:spPr/>
    </dgm:pt>
    <dgm:pt modelId="{980A299B-F9F9-484F-A1FE-B80A8668D298}" type="pres">
      <dgm:prSet presAssocID="{C75587CC-F918-458D-9369-576C904577E2}" presName="FiveNodes_4" presStyleLbl="node1" presStyleIdx="3" presStyleCnt="5">
        <dgm:presLayoutVars>
          <dgm:bulletEnabled val="1"/>
        </dgm:presLayoutVars>
      </dgm:prSet>
      <dgm:spPr/>
    </dgm:pt>
    <dgm:pt modelId="{A4EDCABC-6ECA-4F13-A999-58BD4374E010}" type="pres">
      <dgm:prSet presAssocID="{C75587CC-F918-458D-9369-576C904577E2}" presName="FiveNodes_5" presStyleLbl="node1" presStyleIdx="4" presStyleCnt="5">
        <dgm:presLayoutVars>
          <dgm:bulletEnabled val="1"/>
        </dgm:presLayoutVars>
      </dgm:prSet>
      <dgm:spPr/>
    </dgm:pt>
    <dgm:pt modelId="{B90C032C-D0E9-4843-B125-BCAC257881B8}" type="pres">
      <dgm:prSet presAssocID="{C75587CC-F918-458D-9369-576C904577E2}" presName="FiveConn_1-2" presStyleLbl="fgAccFollowNode1" presStyleIdx="0" presStyleCnt="4">
        <dgm:presLayoutVars>
          <dgm:bulletEnabled val="1"/>
        </dgm:presLayoutVars>
      </dgm:prSet>
      <dgm:spPr/>
    </dgm:pt>
    <dgm:pt modelId="{3CD83AAE-8C8E-4482-B8BD-DAE85383100E}" type="pres">
      <dgm:prSet presAssocID="{C75587CC-F918-458D-9369-576C904577E2}" presName="FiveConn_2-3" presStyleLbl="fgAccFollowNode1" presStyleIdx="1" presStyleCnt="4">
        <dgm:presLayoutVars>
          <dgm:bulletEnabled val="1"/>
        </dgm:presLayoutVars>
      </dgm:prSet>
      <dgm:spPr/>
    </dgm:pt>
    <dgm:pt modelId="{842BA132-D22B-4650-81E3-1715F541464F}" type="pres">
      <dgm:prSet presAssocID="{C75587CC-F918-458D-9369-576C904577E2}" presName="FiveConn_3-4" presStyleLbl="fgAccFollowNode1" presStyleIdx="2" presStyleCnt="4">
        <dgm:presLayoutVars>
          <dgm:bulletEnabled val="1"/>
        </dgm:presLayoutVars>
      </dgm:prSet>
      <dgm:spPr/>
    </dgm:pt>
    <dgm:pt modelId="{575572A1-0252-4594-977E-06F14D8ECA96}" type="pres">
      <dgm:prSet presAssocID="{C75587CC-F918-458D-9369-576C904577E2}" presName="FiveConn_4-5" presStyleLbl="fgAccFollowNode1" presStyleIdx="3" presStyleCnt="4">
        <dgm:presLayoutVars>
          <dgm:bulletEnabled val="1"/>
        </dgm:presLayoutVars>
      </dgm:prSet>
      <dgm:spPr/>
    </dgm:pt>
    <dgm:pt modelId="{5F37A9B8-1E17-4C1E-A362-AABA9330AD13}" type="pres">
      <dgm:prSet presAssocID="{C75587CC-F918-458D-9369-576C904577E2}" presName="FiveNodes_1_text" presStyleLbl="node1" presStyleIdx="4" presStyleCnt="5">
        <dgm:presLayoutVars>
          <dgm:bulletEnabled val="1"/>
        </dgm:presLayoutVars>
      </dgm:prSet>
      <dgm:spPr/>
    </dgm:pt>
    <dgm:pt modelId="{59B4DBA1-C9BF-437B-996C-8AF9B38ED9BB}" type="pres">
      <dgm:prSet presAssocID="{C75587CC-F918-458D-9369-576C904577E2}" presName="FiveNodes_2_text" presStyleLbl="node1" presStyleIdx="4" presStyleCnt="5">
        <dgm:presLayoutVars>
          <dgm:bulletEnabled val="1"/>
        </dgm:presLayoutVars>
      </dgm:prSet>
      <dgm:spPr/>
    </dgm:pt>
    <dgm:pt modelId="{6C1D9613-EC07-422F-A943-753F1FC21421}" type="pres">
      <dgm:prSet presAssocID="{C75587CC-F918-458D-9369-576C904577E2}" presName="FiveNodes_3_text" presStyleLbl="node1" presStyleIdx="4" presStyleCnt="5">
        <dgm:presLayoutVars>
          <dgm:bulletEnabled val="1"/>
        </dgm:presLayoutVars>
      </dgm:prSet>
      <dgm:spPr/>
    </dgm:pt>
    <dgm:pt modelId="{754A7849-6892-40B0-9F78-1CB9AB57BE20}" type="pres">
      <dgm:prSet presAssocID="{C75587CC-F918-458D-9369-576C904577E2}" presName="FiveNodes_4_text" presStyleLbl="node1" presStyleIdx="4" presStyleCnt="5">
        <dgm:presLayoutVars>
          <dgm:bulletEnabled val="1"/>
        </dgm:presLayoutVars>
      </dgm:prSet>
      <dgm:spPr/>
    </dgm:pt>
    <dgm:pt modelId="{36577FBD-9087-471B-BF7A-376F93366E4A}" type="pres">
      <dgm:prSet presAssocID="{C75587CC-F918-458D-9369-576C904577E2}" presName="FiveNodes_5_text" presStyleLbl="node1" presStyleIdx="4" presStyleCnt="5">
        <dgm:presLayoutVars>
          <dgm:bulletEnabled val="1"/>
        </dgm:presLayoutVars>
      </dgm:prSet>
      <dgm:spPr/>
    </dgm:pt>
  </dgm:ptLst>
  <dgm:cxnLst>
    <dgm:cxn modelId="{49426317-67A6-4CD5-AB9E-297512607CBD}" type="presOf" srcId="{5BD0C8DA-C5F4-448F-9DA3-E8AF3EC4694F}" destId="{980A299B-F9F9-484F-A1FE-B80A8668D298}" srcOrd="0" destOrd="0" presId="urn:microsoft.com/office/officeart/2005/8/layout/vProcess5"/>
    <dgm:cxn modelId="{EEAA4517-1A4D-4551-8AFE-324C6EE2EC27}" srcId="{C75587CC-F918-458D-9369-576C904577E2}" destId="{A08419BE-E5F5-4024-A8B5-3EA7C2875234}" srcOrd="0" destOrd="0" parTransId="{06D81FB8-3152-49D0-99B3-93CDF88A9583}" sibTransId="{4F7A0982-E64A-40DE-9D1C-96FC9C25F6ED}"/>
    <dgm:cxn modelId="{701F8231-F433-44F7-A00B-EC66ACEA788B}" type="presOf" srcId="{62ED0165-5439-45AE-BD51-8884328DCA02}" destId="{6C1D9613-EC07-422F-A943-753F1FC21421}" srcOrd="1" destOrd="0" presId="urn:microsoft.com/office/officeart/2005/8/layout/vProcess5"/>
    <dgm:cxn modelId="{BAD19033-CF96-4D99-831D-A8ABEE4DBE35}" type="presOf" srcId="{A08419BE-E5F5-4024-A8B5-3EA7C2875234}" destId="{5F37A9B8-1E17-4C1E-A362-AABA9330AD13}" srcOrd="1" destOrd="0" presId="urn:microsoft.com/office/officeart/2005/8/layout/vProcess5"/>
    <dgm:cxn modelId="{523D4660-0CA9-4253-A404-BD402456B0F3}" type="presOf" srcId="{A08419BE-E5F5-4024-A8B5-3EA7C2875234}" destId="{C4610F3B-EF6F-422B-B219-705017E10172}" srcOrd="0" destOrd="0" presId="urn:microsoft.com/office/officeart/2005/8/layout/vProcess5"/>
    <dgm:cxn modelId="{A912A365-9CB1-4D7B-A9BC-63D941BFAFA5}" srcId="{C75587CC-F918-458D-9369-576C904577E2}" destId="{62ED0165-5439-45AE-BD51-8884328DCA02}" srcOrd="2" destOrd="0" parTransId="{E5ED15F3-8716-44ED-99CB-BB5237F712DA}" sibTransId="{E3FEC3C8-D302-458B-91DF-B90FFEC7DD20}"/>
    <dgm:cxn modelId="{861C9047-DCAF-437C-9A31-98F849C59DAC}" type="presOf" srcId="{482B5513-8D12-4D72-8CFB-AD2F0B9CD5B0}" destId="{59B4DBA1-C9BF-437B-996C-8AF9B38ED9BB}" srcOrd="1" destOrd="0" presId="urn:microsoft.com/office/officeart/2005/8/layout/vProcess5"/>
    <dgm:cxn modelId="{8F04B06C-0D96-47CC-8414-65B52F194212}" srcId="{C75587CC-F918-458D-9369-576C904577E2}" destId="{5BD0C8DA-C5F4-448F-9DA3-E8AF3EC4694F}" srcOrd="3" destOrd="0" parTransId="{157B9ED5-D13F-4DEE-A098-0177FDB423D0}" sibTransId="{2C6CCC36-63E6-4EB5-9209-455347300730}"/>
    <dgm:cxn modelId="{21B29471-BCC3-4694-9656-E55784F78BA3}" srcId="{C75587CC-F918-458D-9369-576C904577E2}" destId="{482B5513-8D12-4D72-8CFB-AD2F0B9CD5B0}" srcOrd="1" destOrd="0" parTransId="{F3BBA1C7-6A8E-4B67-9E8F-BBDFAB44A30E}" sibTransId="{DF892F4A-3E13-41DE-B117-ABB5F08B6AE7}"/>
    <dgm:cxn modelId="{D5E6D751-A126-4D9B-BA71-6D3481E6942A}" type="presOf" srcId="{2C6CCC36-63E6-4EB5-9209-455347300730}" destId="{575572A1-0252-4594-977E-06F14D8ECA96}" srcOrd="0" destOrd="0" presId="urn:microsoft.com/office/officeart/2005/8/layout/vProcess5"/>
    <dgm:cxn modelId="{8809E675-9373-47E3-AED7-DA5A00013A98}" type="presOf" srcId="{44A54A18-AA07-44B6-9CB1-73078F96C2FE}" destId="{36577FBD-9087-471B-BF7A-376F93366E4A}" srcOrd="1" destOrd="0" presId="urn:microsoft.com/office/officeart/2005/8/layout/vProcess5"/>
    <dgm:cxn modelId="{C55AE88C-2F0F-4000-9CA2-67EAAB5533D6}" type="presOf" srcId="{5BD0C8DA-C5F4-448F-9DA3-E8AF3EC4694F}" destId="{754A7849-6892-40B0-9F78-1CB9AB57BE20}" srcOrd="1" destOrd="0" presId="urn:microsoft.com/office/officeart/2005/8/layout/vProcess5"/>
    <dgm:cxn modelId="{497B2395-D20B-4855-B1AD-3302F20A81C8}" type="presOf" srcId="{44A54A18-AA07-44B6-9CB1-73078F96C2FE}" destId="{A4EDCABC-6ECA-4F13-A999-58BD4374E010}" srcOrd="0" destOrd="0" presId="urn:microsoft.com/office/officeart/2005/8/layout/vProcess5"/>
    <dgm:cxn modelId="{C1A03596-086D-40C3-8198-955842A666E6}" type="presOf" srcId="{E3FEC3C8-D302-458B-91DF-B90FFEC7DD20}" destId="{842BA132-D22B-4650-81E3-1715F541464F}" srcOrd="0" destOrd="0" presId="urn:microsoft.com/office/officeart/2005/8/layout/vProcess5"/>
    <dgm:cxn modelId="{7FC10A99-F33C-4BA8-BA6B-0BD86F433132}" type="presOf" srcId="{4F7A0982-E64A-40DE-9D1C-96FC9C25F6ED}" destId="{B90C032C-D0E9-4843-B125-BCAC257881B8}" srcOrd="0" destOrd="0" presId="urn:microsoft.com/office/officeart/2005/8/layout/vProcess5"/>
    <dgm:cxn modelId="{261448AF-1F42-4201-B63F-7761C93FC061}" type="presOf" srcId="{62ED0165-5439-45AE-BD51-8884328DCA02}" destId="{6F09F1D3-8454-4BE4-87E7-12EA6F13C493}" srcOrd="0" destOrd="0" presId="urn:microsoft.com/office/officeart/2005/8/layout/vProcess5"/>
    <dgm:cxn modelId="{1D35F8C9-737D-44D0-A6AD-2CC667010E37}" type="presOf" srcId="{482B5513-8D12-4D72-8CFB-AD2F0B9CD5B0}" destId="{BA748130-8893-4127-8CCE-C5920401009B}" srcOrd="0" destOrd="0" presId="urn:microsoft.com/office/officeart/2005/8/layout/vProcess5"/>
    <dgm:cxn modelId="{629FA6DF-693D-446F-ADAC-FB2974FE6D3F}" type="presOf" srcId="{C75587CC-F918-458D-9369-576C904577E2}" destId="{65710196-1C24-4B01-A839-897A7E3839B8}" srcOrd="0" destOrd="0" presId="urn:microsoft.com/office/officeart/2005/8/layout/vProcess5"/>
    <dgm:cxn modelId="{AA50CEF2-C5F3-47C6-A787-25847BB896DE}" srcId="{C75587CC-F918-458D-9369-576C904577E2}" destId="{44A54A18-AA07-44B6-9CB1-73078F96C2FE}" srcOrd="4" destOrd="0" parTransId="{FD3BA92C-0810-4656-AE42-8BD48EEB0523}" sibTransId="{1AB3072B-8777-4101-BFFB-664354F99FF1}"/>
    <dgm:cxn modelId="{52F302FA-7D0C-4397-BA1E-8736CD25A16D}" type="presOf" srcId="{DF892F4A-3E13-41DE-B117-ABB5F08B6AE7}" destId="{3CD83AAE-8C8E-4482-B8BD-DAE85383100E}" srcOrd="0" destOrd="0" presId="urn:microsoft.com/office/officeart/2005/8/layout/vProcess5"/>
    <dgm:cxn modelId="{57FEDF76-92F0-479F-BC54-85DEBAA0AE80}" type="presParOf" srcId="{65710196-1C24-4B01-A839-897A7E3839B8}" destId="{B4DAF2B1-5A95-4902-B533-37888F968512}" srcOrd="0" destOrd="0" presId="urn:microsoft.com/office/officeart/2005/8/layout/vProcess5"/>
    <dgm:cxn modelId="{60E7C7B8-D62F-4ADF-A655-DBDD66BC9CDA}" type="presParOf" srcId="{65710196-1C24-4B01-A839-897A7E3839B8}" destId="{C4610F3B-EF6F-422B-B219-705017E10172}" srcOrd="1" destOrd="0" presId="urn:microsoft.com/office/officeart/2005/8/layout/vProcess5"/>
    <dgm:cxn modelId="{A1B26E79-06EB-4D06-A219-81BB8560C80E}" type="presParOf" srcId="{65710196-1C24-4B01-A839-897A7E3839B8}" destId="{BA748130-8893-4127-8CCE-C5920401009B}" srcOrd="2" destOrd="0" presId="urn:microsoft.com/office/officeart/2005/8/layout/vProcess5"/>
    <dgm:cxn modelId="{04FCD657-594A-4333-8A13-6108DA50E4EC}" type="presParOf" srcId="{65710196-1C24-4B01-A839-897A7E3839B8}" destId="{6F09F1D3-8454-4BE4-87E7-12EA6F13C493}" srcOrd="3" destOrd="0" presId="urn:microsoft.com/office/officeart/2005/8/layout/vProcess5"/>
    <dgm:cxn modelId="{1C297A1E-6C7E-4DB3-8F81-F69A9A325856}" type="presParOf" srcId="{65710196-1C24-4B01-A839-897A7E3839B8}" destId="{980A299B-F9F9-484F-A1FE-B80A8668D298}" srcOrd="4" destOrd="0" presId="urn:microsoft.com/office/officeart/2005/8/layout/vProcess5"/>
    <dgm:cxn modelId="{15B7C0ED-0BFA-4DF6-A7EE-E2F0598BAC9D}" type="presParOf" srcId="{65710196-1C24-4B01-A839-897A7E3839B8}" destId="{A4EDCABC-6ECA-4F13-A999-58BD4374E010}" srcOrd="5" destOrd="0" presId="urn:microsoft.com/office/officeart/2005/8/layout/vProcess5"/>
    <dgm:cxn modelId="{F5F36E17-9AEB-43B7-8F69-F0BDD9187C44}" type="presParOf" srcId="{65710196-1C24-4B01-A839-897A7E3839B8}" destId="{B90C032C-D0E9-4843-B125-BCAC257881B8}" srcOrd="6" destOrd="0" presId="urn:microsoft.com/office/officeart/2005/8/layout/vProcess5"/>
    <dgm:cxn modelId="{48B37FAA-49B1-4414-8363-9CEB300B60AD}" type="presParOf" srcId="{65710196-1C24-4B01-A839-897A7E3839B8}" destId="{3CD83AAE-8C8E-4482-B8BD-DAE85383100E}" srcOrd="7" destOrd="0" presId="urn:microsoft.com/office/officeart/2005/8/layout/vProcess5"/>
    <dgm:cxn modelId="{8C8950F6-E137-4C1F-B62E-6A6F5D40F6DD}" type="presParOf" srcId="{65710196-1C24-4B01-A839-897A7E3839B8}" destId="{842BA132-D22B-4650-81E3-1715F541464F}" srcOrd="8" destOrd="0" presId="urn:microsoft.com/office/officeart/2005/8/layout/vProcess5"/>
    <dgm:cxn modelId="{BC4A486E-E7E4-4571-A222-218FAB76892B}" type="presParOf" srcId="{65710196-1C24-4B01-A839-897A7E3839B8}" destId="{575572A1-0252-4594-977E-06F14D8ECA96}" srcOrd="9" destOrd="0" presId="urn:microsoft.com/office/officeart/2005/8/layout/vProcess5"/>
    <dgm:cxn modelId="{725ACD1C-F8C4-475E-9E32-29B41FB4EB40}" type="presParOf" srcId="{65710196-1C24-4B01-A839-897A7E3839B8}" destId="{5F37A9B8-1E17-4C1E-A362-AABA9330AD13}" srcOrd="10" destOrd="0" presId="urn:microsoft.com/office/officeart/2005/8/layout/vProcess5"/>
    <dgm:cxn modelId="{5AFD5BE7-3130-4FD6-AA86-825EC554A5DA}" type="presParOf" srcId="{65710196-1C24-4B01-A839-897A7E3839B8}" destId="{59B4DBA1-C9BF-437B-996C-8AF9B38ED9BB}" srcOrd="11" destOrd="0" presId="urn:microsoft.com/office/officeart/2005/8/layout/vProcess5"/>
    <dgm:cxn modelId="{2480DAA5-86BB-413D-AE6A-53D0A15B0619}" type="presParOf" srcId="{65710196-1C24-4B01-A839-897A7E3839B8}" destId="{6C1D9613-EC07-422F-A943-753F1FC21421}" srcOrd="12" destOrd="0" presId="urn:microsoft.com/office/officeart/2005/8/layout/vProcess5"/>
    <dgm:cxn modelId="{EB57B540-850E-414D-8DA2-5E4D4D42BB1C}" type="presParOf" srcId="{65710196-1C24-4B01-A839-897A7E3839B8}" destId="{754A7849-6892-40B0-9F78-1CB9AB57BE20}" srcOrd="13" destOrd="0" presId="urn:microsoft.com/office/officeart/2005/8/layout/vProcess5"/>
    <dgm:cxn modelId="{C90045C4-8E89-484A-BDE6-24C25DEBCDB0}" type="presParOf" srcId="{65710196-1C24-4B01-A839-897A7E3839B8}" destId="{36577FBD-9087-471B-BF7A-376F93366E4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7F5D1-67D8-401B-A694-B9D73FFC23E6}">
      <dsp:nvSpPr>
        <dsp:cNvPr id="0" name=""/>
        <dsp:cNvSpPr/>
      </dsp:nvSpPr>
      <dsp:spPr>
        <a:xfrm>
          <a:off x="0" y="2857"/>
          <a:ext cx="9071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FAAC5-E37C-408F-88FB-D1E529F760F3}">
      <dsp:nvSpPr>
        <dsp:cNvPr id="0" name=""/>
        <dsp:cNvSpPr/>
      </dsp:nvSpPr>
      <dsp:spPr>
        <a:xfrm>
          <a:off x="0" y="2857"/>
          <a:ext cx="9071640" cy="194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is-IS" sz="6500" b="0" i="0" kern="1200"/>
            <a:t>Kafli 6.</a:t>
          </a:r>
          <a:endParaRPr lang="en-US" sz="6500" kern="1200"/>
        </a:p>
      </dsp:txBody>
      <dsp:txXfrm>
        <a:off x="0" y="2857"/>
        <a:ext cx="9071640" cy="1948695"/>
      </dsp:txXfrm>
    </dsp:sp>
    <dsp:sp modelId="{1EA9E466-E35E-4E28-A816-6F300C446890}">
      <dsp:nvSpPr>
        <dsp:cNvPr id="0" name=""/>
        <dsp:cNvSpPr/>
      </dsp:nvSpPr>
      <dsp:spPr>
        <a:xfrm>
          <a:off x="0" y="1951552"/>
          <a:ext cx="9071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7CAEA-69A4-4385-BA43-7CA15341F3A6}">
      <dsp:nvSpPr>
        <dsp:cNvPr id="0" name=""/>
        <dsp:cNvSpPr/>
      </dsp:nvSpPr>
      <dsp:spPr>
        <a:xfrm>
          <a:off x="0" y="1951552"/>
          <a:ext cx="9071640" cy="194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is-IS" sz="6500" b="0" i="0" kern="1200"/>
            <a:t>Hreyfing</a:t>
          </a:r>
          <a:endParaRPr lang="en-US" sz="6500" kern="1200"/>
        </a:p>
      </dsp:txBody>
      <dsp:txXfrm>
        <a:off x="0" y="1951552"/>
        <a:ext cx="9071640" cy="1948695"/>
      </dsp:txXfrm>
    </dsp:sp>
    <dsp:sp modelId="{A18E69EB-0543-4549-8149-C1F813386C1C}">
      <dsp:nvSpPr>
        <dsp:cNvPr id="0" name=""/>
        <dsp:cNvSpPr/>
      </dsp:nvSpPr>
      <dsp:spPr>
        <a:xfrm>
          <a:off x="0" y="3900247"/>
          <a:ext cx="9071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F4C00-6661-48A5-9F70-33146DD0A140}">
      <dsp:nvSpPr>
        <dsp:cNvPr id="0" name=""/>
        <dsp:cNvSpPr/>
      </dsp:nvSpPr>
      <dsp:spPr>
        <a:xfrm>
          <a:off x="0" y="3900247"/>
          <a:ext cx="9071640" cy="194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is-IS" sz="6500" b="0" i="0" kern="1200"/>
            <a:t>HJÚK1AG </a:t>
          </a:r>
          <a:endParaRPr lang="en-US" sz="6500" kern="1200"/>
        </a:p>
      </dsp:txBody>
      <dsp:txXfrm>
        <a:off x="0" y="3900247"/>
        <a:ext cx="9071640" cy="1948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A500A-3E0D-41AD-9205-24E55D601A4A}">
      <dsp:nvSpPr>
        <dsp:cNvPr id="0" name=""/>
        <dsp:cNvSpPr/>
      </dsp:nvSpPr>
      <dsp:spPr>
        <a:xfrm>
          <a:off x="5799245" y="1568561"/>
          <a:ext cx="91440" cy="718078"/>
        </a:xfrm>
        <a:custGeom>
          <a:avLst/>
          <a:gdLst/>
          <a:ahLst/>
          <a:cxnLst/>
          <a:rect l="0" t="0" r="0" b="0"/>
          <a:pathLst>
            <a:path>
              <a:moveTo>
                <a:pt x="45720" y="0"/>
              </a:moveTo>
              <a:lnTo>
                <a:pt x="45720" y="7180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DD7C5-16D7-4DF6-B536-620917497F56}">
      <dsp:nvSpPr>
        <dsp:cNvPr id="0" name=""/>
        <dsp:cNvSpPr/>
      </dsp:nvSpPr>
      <dsp:spPr>
        <a:xfrm>
          <a:off x="2781530" y="1568561"/>
          <a:ext cx="91440" cy="718078"/>
        </a:xfrm>
        <a:custGeom>
          <a:avLst/>
          <a:gdLst/>
          <a:ahLst/>
          <a:cxnLst/>
          <a:rect l="0" t="0" r="0" b="0"/>
          <a:pathLst>
            <a:path>
              <a:moveTo>
                <a:pt x="45720" y="0"/>
              </a:moveTo>
              <a:lnTo>
                <a:pt x="45720" y="7180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CD76E-A969-42A5-89CE-0A9E066CFE69}">
      <dsp:nvSpPr>
        <dsp:cNvPr id="0" name=""/>
        <dsp:cNvSpPr/>
      </dsp:nvSpPr>
      <dsp:spPr>
        <a:xfrm>
          <a:off x="1592731" y="721"/>
          <a:ext cx="2469039" cy="1567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86035-596C-4A43-B80F-8F1E234FB884}">
      <dsp:nvSpPr>
        <dsp:cNvPr id="0" name=""/>
        <dsp:cNvSpPr/>
      </dsp:nvSpPr>
      <dsp:spPr>
        <a:xfrm>
          <a:off x="1867068" y="261342"/>
          <a:ext cx="2469039" cy="15678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Passivar hreyfingar </a:t>
          </a:r>
          <a:endParaRPr lang="en-US" sz="3100" kern="1200"/>
        </a:p>
      </dsp:txBody>
      <dsp:txXfrm>
        <a:off x="1912988" y="307262"/>
        <a:ext cx="2377199" cy="1475999"/>
      </dsp:txXfrm>
    </dsp:sp>
    <dsp:sp modelId="{9D98FD2A-1DA7-46FF-A274-BCF45A6C65DD}">
      <dsp:nvSpPr>
        <dsp:cNvPr id="0" name=""/>
        <dsp:cNvSpPr/>
      </dsp:nvSpPr>
      <dsp:spPr>
        <a:xfrm>
          <a:off x="1592731" y="2286640"/>
          <a:ext cx="2469039" cy="15678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C6D12-9D8C-4FD5-929A-680813239968}">
      <dsp:nvSpPr>
        <dsp:cNvPr id="0" name=""/>
        <dsp:cNvSpPr/>
      </dsp:nvSpPr>
      <dsp:spPr>
        <a:xfrm>
          <a:off x="1867068" y="2547260"/>
          <a:ext cx="2469039" cy="156783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Hreyfigeta skj. ekki nýtt</a:t>
          </a:r>
          <a:endParaRPr lang="en-US" sz="3100" kern="1200"/>
        </a:p>
      </dsp:txBody>
      <dsp:txXfrm>
        <a:off x="1912988" y="2593180"/>
        <a:ext cx="2377199" cy="1475999"/>
      </dsp:txXfrm>
    </dsp:sp>
    <dsp:sp modelId="{F15DD416-DC20-4445-ABDD-12F684EB2E68}">
      <dsp:nvSpPr>
        <dsp:cNvPr id="0" name=""/>
        <dsp:cNvSpPr/>
      </dsp:nvSpPr>
      <dsp:spPr>
        <a:xfrm>
          <a:off x="4610445" y="721"/>
          <a:ext cx="2469039" cy="1567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C7FD4-9FBA-44B3-B193-58AD4FED2287}">
      <dsp:nvSpPr>
        <dsp:cNvPr id="0" name=""/>
        <dsp:cNvSpPr/>
      </dsp:nvSpPr>
      <dsp:spPr>
        <a:xfrm>
          <a:off x="4884783" y="261342"/>
          <a:ext cx="2469039" cy="15678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Aktivar hreyfingar</a:t>
          </a:r>
          <a:endParaRPr lang="en-US" sz="3100" kern="1200"/>
        </a:p>
      </dsp:txBody>
      <dsp:txXfrm>
        <a:off x="4930703" y="307262"/>
        <a:ext cx="2377199" cy="1475999"/>
      </dsp:txXfrm>
    </dsp:sp>
    <dsp:sp modelId="{39C05020-0CBA-4B0C-BDCD-1D2098009254}">
      <dsp:nvSpPr>
        <dsp:cNvPr id="0" name=""/>
        <dsp:cNvSpPr/>
      </dsp:nvSpPr>
      <dsp:spPr>
        <a:xfrm>
          <a:off x="4610445" y="2286640"/>
          <a:ext cx="2469039" cy="15678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127BB-A685-456B-B85E-D01DA24FA3B0}">
      <dsp:nvSpPr>
        <dsp:cNvPr id="0" name=""/>
        <dsp:cNvSpPr/>
      </dsp:nvSpPr>
      <dsp:spPr>
        <a:xfrm>
          <a:off x="4884783" y="2547260"/>
          <a:ext cx="2469039" cy="156783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Hreyfigeta skj. nýtt</a:t>
          </a:r>
          <a:endParaRPr lang="en-US" sz="3100" kern="1200"/>
        </a:p>
      </dsp:txBody>
      <dsp:txXfrm>
        <a:off x="4930703" y="2593180"/>
        <a:ext cx="2377199" cy="1475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0F3B-EF6F-422B-B219-705017E10172}">
      <dsp:nvSpPr>
        <dsp:cNvPr id="0" name=""/>
        <dsp:cNvSpPr/>
      </dsp:nvSpPr>
      <dsp:spPr>
        <a:xfrm>
          <a:off x="0" y="0"/>
          <a:ext cx="6957241" cy="7320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b="0" i="0" kern="1200"/>
            <a:t>Þekkja bjargráð hans</a:t>
          </a:r>
          <a:endParaRPr lang="en-US" sz="2400" kern="1200"/>
        </a:p>
      </dsp:txBody>
      <dsp:txXfrm>
        <a:off x="21441" y="21441"/>
        <a:ext cx="6081664" cy="689157"/>
      </dsp:txXfrm>
    </dsp:sp>
    <dsp:sp modelId="{BA748130-8893-4127-8CCE-C5920401009B}">
      <dsp:nvSpPr>
        <dsp:cNvPr id="0" name=""/>
        <dsp:cNvSpPr/>
      </dsp:nvSpPr>
      <dsp:spPr>
        <a:xfrm>
          <a:off x="519534" y="833711"/>
          <a:ext cx="6957241" cy="7320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b="0" i="0" kern="1200"/>
            <a:t>Hvetja til hreyfingar eins og kostur er</a:t>
          </a:r>
          <a:endParaRPr lang="en-US" sz="2400" kern="1200"/>
        </a:p>
      </dsp:txBody>
      <dsp:txXfrm>
        <a:off x="540975" y="855152"/>
        <a:ext cx="5918999" cy="689157"/>
      </dsp:txXfrm>
    </dsp:sp>
    <dsp:sp modelId="{6F09F1D3-8454-4BE4-87E7-12EA6F13C493}">
      <dsp:nvSpPr>
        <dsp:cNvPr id="0" name=""/>
        <dsp:cNvSpPr/>
      </dsp:nvSpPr>
      <dsp:spPr>
        <a:xfrm>
          <a:off x="1039068" y="1667423"/>
          <a:ext cx="6957241" cy="7320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b="0" i="0" kern="1200"/>
            <a:t>Hjálpa ef þarf</a:t>
          </a:r>
          <a:endParaRPr lang="en-US" sz="2400" kern="1200"/>
        </a:p>
      </dsp:txBody>
      <dsp:txXfrm>
        <a:off x="1060509" y="1688864"/>
        <a:ext cx="5918999" cy="689157"/>
      </dsp:txXfrm>
    </dsp:sp>
    <dsp:sp modelId="{980A299B-F9F9-484F-A1FE-B80A8668D298}">
      <dsp:nvSpPr>
        <dsp:cNvPr id="0" name=""/>
        <dsp:cNvSpPr/>
      </dsp:nvSpPr>
      <dsp:spPr>
        <a:xfrm>
          <a:off x="1558602" y="2501134"/>
          <a:ext cx="6957241" cy="7320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b="0" i="0" kern="1200"/>
            <a:t>Gera grein fyrir hættum af hreyfingarleysi</a:t>
          </a:r>
          <a:endParaRPr lang="en-US" sz="2400" kern="1200"/>
        </a:p>
      </dsp:txBody>
      <dsp:txXfrm>
        <a:off x="1580043" y="2522575"/>
        <a:ext cx="5918999" cy="689157"/>
      </dsp:txXfrm>
    </dsp:sp>
    <dsp:sp modelId="{A4EDCABC-6ECA-4F13-A999-58BD4374E010}">
      <dsp:nvSpPr>
        <dsp:cNvPr id="0" name=""/>
        <dsp:cNvSpPr/>
      </dsp:nvSpPr>
      <dsp:spPr>
        <a:xfrm>
          <a:off x="2078137" y="3334846"/>
          <a:ext cx="6957241" cy="73203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b="0" i="0" kern="1200"/>
            <a:t>Kenna skjólstæðingi</a:t>
          </a:r>
          <a:endParaRPr lang="en-US" sz="2400" kern="1200"/>
        </a:p>
      </dsp:txBody>
      <dsp:txXfrm>
        <a:off x="2099578" y="3356287"/>
        <a:ext cx="5918999" cy="689157"/>
      </dsp:txXfrm>
    </dsp:sp>
    <dsp:sp modelId="{B90C032C-D0E9-4843-B125-BCAC257881B8}">
      <dsp:nvSpPr>
        <dsp:cNvPr id="0" name=""/>
        <dsp:cNvSpPr/>
      </dsp:nvSpPr>
      <dsp:spPr>
        <a:xfrm>
          <a:off x="6481416" y="534795"/>
          <a:ext cx="475825" cy="47582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588477" y="534795"/>
        <a:ext cx="261703" cy="358058"/>
      </dsp:txXfrm>
    </dsp:sp>
    <dsp:sp modelId="{3CD83AAE-8C8E-4482-B8BD-DAE85383100E}">
      <dsp:nvSpPr>
        <dsp:cNvPr id="0" name=""/>
        <dsp:cNvSpPr/>
      </dsp:nvSpPr>
      <dsp:spPr>
        <a:xfrm>
          <a:off x="7000950" y="1368507"/>
          <a:ext cx="475825" cy="47582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108011" y="1368507"/>
        <a:ext cx="261703" cy="358058"/>
      </dsp:txXfrm>
    </dsp:sp>
    <dsp:sp modelId="{842BA132-D22B-4650-81E3-1715F541464F}">
      <dsp:nvSpPr>
        <dsp:cNvPr id="0" name=""/>
        <dsp:cNvSpPr/>
      </dsp:nvSpPr>
      <dsp:spPr>
        <a:xfrm>
          <a:off x="7520484" y="2190018"/>
          <a:ext cx="475825" cy="475825"/>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627545" y="2190018"/>
        <a:ext cx="261703" cy="358058"/>
      </dsp:txXfrm>
    </dsp:sp>
    <dsp:sp modelId="{575572A1-0252-4594-977E-06F14D8ECA96}">
      <dsp:nvSpPr>
        <dsp:cNvPr id="0" name=""/>
        <dsp:cNvSpPr/>
      </dsp:nvSpPr>
      <dsp:spPr>
        <a:xfrm>
          <a:off x="8040019" y="3031863"/>
          <a:ext cx="475825" cy="475825"/>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47080" y="3031863"/>
        <a:ext cx="261703" cy="3580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is-I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Sköpuð til hreyfingar</a:t>
            </a:r>
          </a:p>
          <a:p>
            <a:pPr marL="0" lvl="0" indent="0" algn="l" rtl="0">
              <a:spcBef>
                <a:spcPts val="0"/>
              </a:spcBef>
              <a:spcAft>
                <a:spcPts val="0"/>
              </a:spcAft>
              <a:buNone/>
            </a:pPr>
            <a:r>
              <a:rPr lang="is-IS" dirty="0" err="1"/>
              <a:t>Use</a:t>
            </a:r>
            <a:r>
              <a:rPr lang="is-IS" dirty="0"/>
              <a:t> it </a:t>
            </a:r>
            <a:r>
              <a:rPr lang="is-IS" dirty="0" err="1"/>
              <a:t>or</a:t>
            </a:r>
            <a:r>
              <a:rPr lang="is-IS" dirty="0"/>
              <a:t> </a:t>
            </a:r>
            <a:r>
              <a:rPr lang="is-IS" dirty="0" err="1"/>
              <a:t>lose</a:t>
            </a:r>
            <a:r>
              <a:rPr lang="is-IS" dirty="0"/>
              <a:t> it</a:t>
            </a:r>
            <a:endParaRPr dirty="0"/>
          </a:p>
        </p:txBody>
      </p:sp>
      <p:sp>
        <p:nvSpPr>
          <p:cNvPr id="65" name="Google Shape;65;p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p:nvPr/>
        </p:nvSpPr>
        <p:spPr>
          <a:xfrm>
            <a:off x="4282200" y="1015560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13</a:t>
            </a:fld>
            <a:endParaRPr sz="1200" b="0" i="0" u="none" strike="noStrike" cap="none">
              <a:latin typeface="Arial"/>
              <a:ea typeface="Arial"/>
              <a:cs typeface="Arial"/>
              <a:sym typeface="Arial"/>
            </a:endParaRPr>
          </a:p>
        </p:txBody>
      </p:sp>
      <p:sp>
        <p:nvSpPr>
          <p:cNvPr id="128" name="Google Shape;128;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11: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Arial"/>
                <a:ea typeface="Arial"/>
                <a:cs typeface="Arial"/>
                <a:sym typeface="Arial"/>
              </a:rPr>
              <a:t>PASSÍVAR: ÞÁ eru vöðvar og liðir sj. Hreyfðir án meðvitaðrar vöðvavinnu hans sjálfs- venjulega eru það sjúkraþjálfarar sem framkvæma svona æfingar hjá sj. Sem getur ekki hreyft sig sjálfur. En gott að gera þetta þegar verið er að hjúkra sj.</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Arial"/>
                <a:ea typeface="Arial"/>
                <a:cs typeface="Arial"/>
                <a:sym typeface="Arial"/>
              </a:rPr>
              <a:t>AKTIVAR: það eru hreyfingar sem sj. Framkvæmir sjálfur meðvitað, t.d. Hreyfa höfuð, handleggi, kreppa hnefa.....</a:t>
            </a:r>
            <a:endParaRPr sz="1200" b="0" strike="noStrike" dirty="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7" name="Google Shape;147;p14: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Hreyfikerfið er safnheiti yfir vöðva, liði og bein.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sz="1800" dirty="0"/>
              <a:t>Starfhæfur líkami er forsenda þess að við getum leikið okkur, þvegið, borðað, unnið, verslað, þrifið..... </a:t>
            </a:r>
            <a:endParaRPr lang="is-IS" sz="1800" b="0" i="0" u="none" strike="noStrike" cap="none" dirty="0">
              <a:latin typeface="Arial"/>
              <a:ea typeface="Arial"/>
              <a:cs typeface="Arial"/>
              <a:sym typeface="Arial"/>
            </a:endParaRPr>
          </a:p>
          <a:p>
            <a:pPr marL="0" lvl="0" indent="0" algn="l" rtl="0">
              <a:spcBef>
                <a:spcPts val="0"/>
              </a:spcBef>
              <a:spcAft>
                <a:spcPts val="0"/>
              </a:spcAft>
              <a:buNone/>
            </a:pPr>
            <a:endParaRPr dirty="0"/>
          </a:p>
        </p:txBody>
      </p:sp>
      <p:sp>
        <p:nvSpPr>
          <p:cNvPr id="70" name="Google Shape;70;p2: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Til að virkja alla vöðva okkar þurfum við að </a:t>
            </a:r>
            <a:r>
              <a:rPr lang="is-IS" b="1" dirty="0"/>
              <a:t>hreyfa allan líkamann</a:t>
            </a:r>
            <a:r>
              <a:rPr lang="is-IS" dirty="0"/>
              <a:t>. Daglegar athafnir okkar fela yfirleitt í sér að við notum flesta vöðva líkamans og að auki tryggir hreyfing viðhald vöðvanna og kemur í veg fyrir að þeir rýrni. </a:t>
            </a:r>
          </a:p>
          <a:p>
            <a:r>
              <a:rPr lang="is-IS" dirty="0"/>
              <a:t>Hreyfingin er nauðsynleg af því að við berum okkar eigin þyngd. Þess vegna er mikilvægt að við sitjum, stöndum og göngum á hverjum degi. Mest gagn er af hoppum og hlaupum. Einnig mikilvægt að fá nóg af kalki og d-vítamíni. Liðirnir haldast heilbrigðir ef þeir eru hreyfðir daglega. </a:t>
            </a:r>
          </a:p>
          <a:p>
            <a:endParaRPr lang="is-I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5</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164820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b="1" dirty="0"/>
              <a:t>Sem heilbrigðisstarfsmenn þurfið þið að vera fær um að meta hvort skjólstæðingur eigi í vandamálum í sambandi við hreyfikerfið og þurfið að vita hvernig á að bregðast við því. </a:t>
            </a:r>
          </a:p>
          <a:p>
            <a:r>
              <a:rPr lang="en-US" dirty="0" err="1"/>
              <a:t>Verkir</a:t>
            </a:r>
            <a:r>
              <a:rPr lang="en-US" dirty="0"/>
              <a:t> geta </a:t>
            </a:r>
            <a:r>
              <a:rPr lang="en-US" dirty="0" err="1"/>
              <a:t>hamlað</a:t>
            </a:r>
            <a:r>
              <a:rPr lang="en-US" dirty="0"/>
              <a:t> </a:t>
            </a:r>
            <a:r>
              <a:rPr lang="en-US" dirty="0" err="1"/>
              <a:t>hreyfingu</a:t>
            </a:r>
            <a:r>
              <a:rPr lang="en-US" dirty="0"/>
              <a:t>, </a:t>
            </a:r>
            <a:r>
              <a:rPr lang="en-US" dirty="0" err="1"/>
              <a:t>byggingargallar</a:t>
            </a:r>
            <a:r>
              <a:rPr lang="en-US" dirty="0"/>
              <a:t> geta </a:t>
            </a:r>
            <a:r>
              <a:rPr lang="en-US" dirty="0" err="1"/>
              <a:t>verið</a:t>
            </a:r>
            <a:r>
              <a:rPr lang="en-US" dirty="0"/>
              <a:t> </a:t>
            </a:r>
            <a:r>
              <a:rPr lang="en-US" dirty="0" err="1"/>
              <a:t>hryggskekkja</a:t>
            </a:r>
            <a:r>
              <a:rPr lang="en-US" dirty="0"/>
              <a:t>, </a:t>
            </a:r>
            <a:r>
              <a:rPr lang="en-US" dirty="0" err="1"/>
              <a:t>skekkt</a:t>
            </a:r>
            <a:r>
              <a:rPr lang="en-US" dirty="0"/>
              <a:t> </a:t>
            </a:r>
            <a:r>
              <a:rPr lang="en-US" dirty="0" err="1"/>
              <a:t>liðamót</a:t>
            </a:r>
            <a:r>
              <a:rPr lang="en-US" dirty="0"/>
              <a:t>. </a:t>
            </a:r>
            <a:r>
              <a:rPr lang="en-US" dirty="0" err="1"/>
              <a:t>Taugasjúkdómar</a:t>
            </a:r>
            <a:r>
              <a:rPr lang="en-US" dirty="0"/>
              <a:t> </a:t>
            </a:r>
            <a:r>
              <a:rPr lang="en-US" dirty="0" err="1"/>
              <a:t>minnka</a:t>
            </a:r>
            <a:r>
              <a:rPr lang="en-US" dirty="0"/>
              <a:t> </a:t>
            </a:r>
            <a:r>
              <a:rPr lang="en-US" dirty="0" err="1"/>
              <a:t>hreyfigetu</a:t>
            </a:r>
            <a:r>
              <a:rPr lang="en-US" dirty="0"/>
              <a:t> </a:t>
            </a:r>
            <a:r>
              <a:rPr lang="en-US" dirty="0" err="1"/>
              <a:t>til</a:t>
            </a:r>
            <a:r>
              <a:rPr lang="en-US" dirty="0"/>
              <a:t> </a:t>
            </a:r>
            <a:r>
              <a:rPr lang="en-US" dirty="0" err="1"/>
              <a:t>langframa</a:t>
            </a:r>
            <a:r>
              <a:rPr lang="en-US" dirty="0"/>
              <a:t>, </a:t>
            </a:r>
            <a:r>
              <a:rPr lang="en-US" dirty="0" err="1"/>
              <a:t>hreyfigeta</a:t>
            </a:r>
            <a:r>
              <a:rPr lang="en-US" dirty="0"/>
              <a:t> </a:t>
            </a:r>
            <a:r>
              <a:rPr lang="en-US" dirty="0" err="1"/>
              <a:t>dvínar</a:t>
            </a:r>
            <a:r>
              <a:rPr lang="en-US" dirty="0"/>
              <a:t> </a:t>
            </a:r>
            <a:r>
              <a:rPr lang="en-US" dirty="0" err="1"/>
              <a:t>með</a:t>
            </a:r>
            <a:r>
              <a:rPr lang="en-US" dirty="0"/>
              <a:t> </a:t>
            </a:r>
            <a:r>
              <a:rPr lang="en-US" dirty="0" err="1"/>
              <a:t>tímanum</a:t>
            </a:r>
            <a:r>
              <a:rPr lang="en-US" dirty="0"/>
              <a:t>. </a:t>
            </a:r>
            <a:r>
              <a:rPr lang="en-US" dirty="0" err="1"/>
              <a:t>Almennur</a:t>
            </a:r>
            <a:r>
              <a:rPr lang="en-US" dirty="0"/>
              <a:t> </a:t>
            </a:r>
            <a:r>
              <a:rPr lang="en-US" dirty="0" err="1"/>
              <a:t>slappleiki</a:t>
            </a:r>
            <a:r>
              <a:rPr lang="en-US" dirty="0"/>
              <a:t> </a:t>
            </a:r>
            <a:r>
              <a:rPr lang="en-US" dirty="0" err="1"/>
              <a:t>vegna</a:t>
            </a:r>
            <a:r>
              <a:rPr lang="en-US" dirty="0"/>
              <a:t> </a:t>
            </a:r>
            <a:r>
              <a:rPr lang="en-US" dirty="0" err="1"/>
              <a:t>veikinda</a:t>
            </a:r>
            <a:r>
              <a:rPr lang="en-US" dirty="0"/>
              <a:t>, </a:t>
            </a:r>
            <a:r>
              <a:rPr lang="en-US" dirty="0" err="1"/>
              <a:t>blóðleysis</a:t>
            </a:r>
            <a:r>
              <a:rPr lang="en-US" dirty="0"/>
              <a:t> </a:t>
            </a:r>
            <a:r>
              <a:rPr lang="en-US" dirty="0" err="1"/>
              <a:t>eða</a:t>
            </a:r>
            <a:r>
              <a:rPr lang="en-US" dirty="0"/>
              <a:t> </a:t>
            </a:r>
            <a:r>
              <a:rPr lang="en-US" dirty="0" err="1"/>
              <a:t>annarra</a:t>
            </a:r>
            <a:r>
              <a:rPr lang="en-US" dirty="0"/>
              <a:t> </a:t>
            </a:r>
            <a:r>
              <a:rPr lang="en-US" dirty="0" err="1"/>
              <a:t>orsaka</a:t>
            </a:r>
            <a:r>
              <a:rPr lang="en-US" dirty="0"/>
              <a:t>. </a:t>
            </a:r>
            <a:r>
              <a:rPr lang="en-US" dirty="0" err="1"/>
              <a:t>Andleg</a:t>
            </a:r>
            <a:r>
              <a:rPr lang="en-US" dirty="0"/>
              <a:t> </a:t>
            </a:r>
            <a:r>
              <a:rPr lang="en-US" dirty="0" err="1"/>
              <a:t>vandamál</a:t>
            </a:r>
            <a:r>
              <a:rPr lang="en-US" dirty="0"/>
              <a:t> </a:t>
            </a:r>
            <a:r>
              <a:rPr lang="en-US" dirty="0" err="1"/>
              <a:t>eins</a:t>
            </a:r>
            <a:r>
              <a:rPr lang="en-US" dirty="0"/>
              <a:t> </a:t>
            </a:r>
            <a:r>
              <a:rPr lang="en-US" dirty="0" err="1"/>
              <a:t>og</a:t>
            </a:r>
            <a:r>
              <a:rPr lang="en-US" dirty="0"/>
              <a:t> </a:t>
            </a:r>
            <a:r>
              <a:rPr lang="en-US" dirty="0" err="1"/>
              <a:t>þunglyndi</a:t>
            </a:r>
            <a:r>
              <a:rPr lang="en-US" dirty="0"/>
              <a:t>, </a:t>
            </a:r>
            <a:r>
              <a:rPr lang="en-US" dirty="0" err="1"/>
              <a:t>kvíði</a:t>
            </a:r>
            <a:r>
              <a:rPr lang="en-US" dirty="0"/>
              <a:t> </a:t>
            </a:r>
            <a:r>
              <a:rPr lang="en-US" dirty="0" err="1"/>
              <a:t>eða</a:t>
            </a:r>
            <a:r>
              <a:rPr lang="en-US" dirty="0"/>
              <a:t> </a:t>
            </a:r>
            <a:r>
              <a:rPr lang="en-US" dirty="0" err="1"/>
              <a:t>alvarlegir</a:t>
            </a:r>
            <a:r>
              <a:rPr lang="en-US" dirty="0"/>
              <a:t> </a:t>
            </a:r>
            <a:r>
              <a:rPr lang="en-US" dirty="0" err="1"/>
              <a:t>geðsjúkdómar</a:t>
            </a:r>
            <a:r>
              <a:rPr lang="en-US" dirty="0"/>
              <a:t>. </a:t>
            </a:r>
            <a:r>
              <a:rPr lang="en-US" dirty="0" err="1"/>
              <a:t>Meðferð</a:t>
            </a:r>
            <a:r>
              <a:rPr lang="en-US" dirty="0"/>
              <a:t> </a:t>
            </a:r>
            <a:r>
              <a:rPr lang="en-US" dirty="0" err="1"/>
              <a:t>getur</a:t>
            </a:r>
            <a:r>
              <a:rPr lang="en-US" dirty="0"/>
              <a:t> </a:t>
            </a:r>
            <a:r>
              <a:rPr lang="en-US" dirty="0" err="1"/>
              <a:t>átt</a:t>
            </a:r>
            <a:r>
              <a:rPr lang="en-US" dirty="0"/>
              <a:t> </a:t>
            </a:r>
            <a:r>
              <a:rPr lang="en-US" dirty="0" err="1"/>
              <a:t>við</a:t>
            </a:r>
            <a:r>
              <a:rPr lang="en-US" dirty="0"/>
              <a:t> </a:t>
            </a:r>
            <a:r>
              <a:rPr lang="en-US" dirty="0" err="1"/>
              <a:t>bæklunarvandamál</a:t>
            </a:r>
            <a:r>
              <a:rPr lang="en-US" dirty="0"/>
              <a:t> </a:t>
            </a:r>
            <a:r>
              <a:rPr lang="en-US" dirty="0" err="1"/>
              <a:t>eins</a:t>
            </a:r>
            <a:r>
              <a:rPr lang="en-US" dirty="0"/>
              <a:t> </a:t>
            </a:r>
            <a:r>
              <a:rPr lang="en-US" dirty="0" err="1"/>
              <a:t>og</a:t>
            </a:r>
            <a:r>
              <a:rPr lang="en-US" dirty="0"/>
              <a:t> </a:t>
            </a:r>
            <a:r>
              <a:rPr lang="en-US" dirty="0" err="1"/>
              <a:t>fótbrot</a:t>
            </a:r>
            <a:r>
              <a:rPr lang="en-US" dirty="0"/>
              <a:t> </a:t>
            </a:r>
            <a:r>
              <a:rPr lang="en-US" dirty="0" err="1"/>
              <a:t>eða</a:t>
            </a:r>
            <a:r>
              <a:rPr lang="en-US" dirty="0"/>
              <a:t> </a:t>
            </a:r>
            <a:r>
              <a:rPr lang="en-US" dirty="0" err="1"/>
              <a:t>þess</a:t>
            </a:r>
            <a:r>
              <a:rPr lang="en-US" dirty="0"/>
              <a:t> </a:t>
            </a:r>
            <a:r>
              <a:rPr lang="en-US" dirty="0" err="1"/>
              <a:t>háttar</a:t>
            </a:r>
            <a:r>
              <a:rPr lang="en-US" dirty="0"/>
              <a:t>, gifs, </a:t>
            </a:r>
            <a:r>
              <a:rPr lang="en-US" dirty="0" err="1"/>
              <a:t>strekkur</a:t>
            </a:r>
            <a:r>
              <a:rPr lang="en-US" dirty="0"/>
              <a:t>. </a:t>
            </a:r>
          </a:p>
          <a:p>
            <a:r>
              <a:rPr lang="en-US" dirty="0" err="1"/>
              <a:t>Frá</a:t>
            </a:r>
            <a:r>
              <a:rPr lang="en-US" dirty="0"/>
              <a:t> um </a:t>
            </a:r>
            <a:r>
              <a:rPr lang="en-US" b="1" dirty="0"/>
              <a:t>25 </a:t>
            </a:r>
            <a:r>
              <a:rPr lang="en-US" b="1" dirty="0" err="1"/>
              <a:t>ára</a:t>
            </a:r>
            <a:r>
              <a:rPr lang="en-US" b="1" dirty="0"/>
              <a:t> </a:t>
            </a:r>
            <a:r>
              <a:rPr lang="en-US" b="1" dirty="0" err="1"/>
              <a:t>aldri</a:t>
            </a:r>
            <a:r>
              <a:rPr lang="en-US" b="1" dirty="0"/>
              <a:t> </a:t>
            </a:r>
            <a:r>
              <a:rPr lang="en-US" b="1" dirty="0" err="1"/>
              <a:t>rýrna</a:t>
            </a:r>
            <a:r>
              <a:rPr lang="en-US" b="1" dirty="0"/>
              <a:t> </a:t>
            </a:r>
            <a:r>
              <a:rPr lang="en-US" b="1" dirty="0" err="1"/>
              <a:t>vöðvar</a:t>
            </a:r>
            <a:r>
              <a:rPr lang="en-US" b="1" dirty="0"/>
              <a:t> um 5-10% á </a:t>
            </a:r>
            <a:r>
              <a:rPr lang="en-US" b="1" dirty="0" err="1"/>
              <a:t>hverjum</a:t>
            </a:r>
            <a:r>
              <a:rPr lang="en-US" b="1" dirty="0"/>
              <a:t> </a:t>
            </a:r>
            <a:r>
              <a:rPr lang="en-US" b="1" dirty="0" err="1"/>
              <a:t>tíu</a:t>
            </a:r>
            <a:r>
              <a:rPr lang="en-US" b="1" dirty="0"/>
              <a:t> </a:t>
            </a:r>
            <a:r>
              <a:rPr lang="en-US" b="1" dirty="0" err="1"/>
              <a:t>árum</a:t>
            </a:r>
            <a:r>
              <a:rPr lang="en-US" b="1" dirty="0"/>
              <a:t> </a:t>
            </a:r>
            <a:r>
              <a:rPr lang="en-US" b="1" dirty="0" err="1"/>
              <a:t>sem</a:t>
            </a:r>
            <a:r>
              <a:rPr lang="en-US" b="1" dirty="0"/>
              <a:t> </a:t>
            </a:r>
            <a:r>
              <a:rPr lang="en-US" b="1" dirty="0" err="1"/>
              <a:t>þýðir</a:t>
            </a:r>
            <a:r>
              <a:rPr lang="en-US" b="1" dirty="0"/>
              <a:t> </a:t>
            </a:r>
            <a:r>
              <a:rPr lang="en-US" b="1" dirty="0" err="1"/>
              <a:t>að</a:t>
            </a:r>
            <a:r>
              <a:rPr lang="en-US" b="1" dirty="0"/>
              <a:t> </a:t>
            </a:r>
            <a:r>
              <a:rPr lang="en-US" b="1" dirty="0" err="1"/>
              <a:t>stærð</a:t>
            </a:r>
            <a:r>
              <a:rPr lang="en-US" b="1" dirty="0"/>
              <a:t> </a:t>
            </a:r>
            <a:r>
              <a:rPr lang="en-US" b="1" dirty="0" err="1"/>
              <a:t>þeirra</a:t>
            </a:r>
            <a:r>
              <a:rPr lang="en-US" b="1" dirty="0"/>
              <a:t> </a:t>
            </a:r>
            <a:r>
              <a:rPr lang="en-US" b="1" dirty="0" err="1"/>
              <a:t>og</a:t>
            </a:r>
            <a:r>
              <a:rPr lang="en-US" b="1" dirty="0"/>
              <a:t> </a:t>
            </a:r>
            <a:r>
              <a:rPr lang="en-US" b="1" dirty="0" err="1"/>
              <a:t>styrkur</a:t>
            </a:r>
            <a:r>
              <a:rPr lang="en-US" b="1" dirty="0"/>
              <a:t> </a:t>
            </a:r>
            <a:r>
              <a:rPr lang="en-US" b="1" dirty="0" err="1"/>
              <a:t>minnkar</a:t>
            </a:r>
            <a:r>
              <a:rPr lang="en-US" b="1" dirty="0"/>
              <a:t>. </a:t>
            </a:r>
            <a:r>
              <a:rPr lang="en-US" b="1" dirty="0" err="1"/>
              <a:t>Liðir</a:t>
            </a:r>
            <a:r>
              <a:rPr lang="en-US" b="1" dirty="0"/>
              <a:t> </a:t>
            </a:r>
            <a:r>
              <a:rPr lang="en-US" b="1" dirty="0" err="1"/>
              <a:t>okkar</a:t>
            </a:r>
            <a:r>
              <a:rPr lang="en-US" b="1" dirty="0"/>
              <a:t> </a:t>
            </a:r>
            <a:r>
              <a:rPr lang="en-US" b="1" dirty="0" err="1"/>
              <a:t>verða</a:t>
            </a:r>
            <a:r>
              <a:rPr lang="en-US" b="1" dirty="0"/>
              <a:t> </a:t>
            </a:r>
            <a:r>
              <a:rPr lang="en-US" b="1" dirty="0" err="1"/>
              <a:t>líka</a:t>
            </a:r>
            <a:r>
              <a:rPr lang="en-US" b="1" dirty="0"/>
              <a:t> </a:t>
            </a:r>
            <a:r>
              <a:rPr lang="en-US" b="1" dirty="0" err="1"/>
              <a:t>stirðari</a:t>
            </a:r>
            <a:r>
              <a:rPr lang="en-US" b="1" dirty="0"/>
              <a:t> </a:t>
            </a:r>
            <a:r>
              <a:rPr lang="en-US" b="1" dirty="0" err="1"/>
              <a:t>og</a:t>
            </a:r>
            <a:r>
              <a:rPr lang="en-US" b="1" dirty="0"/>
              <a:t> </a:t>
            </a:r>
            <a:r>
              <a:rPr lang="en-US" b="1" dirty="0" err="1"/>
              <a:t>missa</a:t>
            </a:r>
            <a:r>
              <a:rPr lang="en-US" b="1" dirty="0"/>
              <a:t> </a:t>
            </a:r>
            <a:r>
              <a:rPr lang="en-US" b="1" dirty="0" err="1"/>
              <a:t>liðleika</a:t>
            </a:r>
            <a:r>
              <a:rPr lang="en-US" b="1" dirty="0"/>
              <a:t> </a:t>
            </a:r>
            <a:r>
              <a:rPr lang="en-US" b="1" dirty="0" err="1"/>
              <a:t>og</a:t>
            </a:r>
            <a:r>
              <a:rPr lang="en-US" b="1" dirty="0"/>
              <a:t> </a:t>
            </a:r>
            <a:r>
              <a:rPr lang="en-US" b="1" dirty="0" err="1"/>
              <a:t>við</a:t>
            </a:r>
            <a:r>
              <a:rPr lang="en-US" b="1" dirty="0"/>
              <a:t> </a:t>
            </a:r>
            <a:r>
              <a:rPr lang="en-US" b="1" dirty="0" err="1"/>
              <a:t>byrjum</a:t>
            </a:r>
            <a:r>
              <a:rPr lang="en-US" b="1" dirty="0"/>
              <a:t> </a:t>
            </a:r>
            <a:r>
              <a:rPr lang="en-US" b="1" dirty="0" err="1"/>
              <a:t>að</a:t>
            </a:r>
            <a:r>
              <a:rPr lang="en-US" b="1" dirty="0"/>
              <a:t> tapa </a:t>
            </a:r>
            <a:r>
              <a:rPr lang="en-US" b="1" dirty="0" err="1"/>
              <a:t>beinvef</a:t>
            </a:r>
            <a:r>
              <a:rPr lang="en-US" b="1" dirty="0"/>
              <a:t> </a:t>
            </a:r>
            <a:r>
              <a:rPr lang="en-US" b="1" dirty="0" err="1"/>
              <a:t>strax</a:t>
            </a:r>
            <a:r>
              <a:rPr lang="en-US" b="1" dirty="0"/>
              <a:t> </a:t>
            </a:r>
            <a:r>
              <a:rPr lang="en-US" b="1" dirty="0" err="1"/>
              <a:t>við</a:t>
            </a:r>
            <a:r>
              <a:rPr lang="en-US" b="1" dirty="0"/>
              <a:t> </a:t>
            </a:r>
            <a:r>
              <a:rPr lang="en-US" b="1" dirty="0" err="1"/>
              <a:t>þrítugt</a:t>
            </a:r>
            <a:r>
              <a:rPr lang="en-US" b="1" dirty="0"/>
              <a:t>. </a:t>
            </a:r>
          </a:p>
          <a:p>
            <a:r>
              <a:rPr lang="en-US" dirty="0" err="1"/>
              <a:t>Því</a:t>
            </a:r>
            <a:r>
              <a:rPr lang="en-US" dirty="0"/>
              <a:t> </a:t>
            </a:r>
            <a:r>
              <a:rPr lang="en-US" b="1" dirty="0" err="1"/>
              <a:t>meira</a:t>
            </a:r>
            <a:r>
              <a:rPr lang="en-US" b="1" dirty="0"/>
              <a:t> </a:t>
            </a:r>
            <a:r>
              <a:rPr lang="en-US" b="1" dirty="0" err="1"/>
              <a:t>sem</a:t>
            </a:r>
            <a:r>
              <a:rPr lang="en-US" b="1" dirty="0"/>
              <a:t> </a:t>
            </a:r>
            <a:r>
              <a:rPr lang="en-US" b="1" dirty="0" err="1"/>
              <a:t>við</a:t>
            </a:r>
            <a:r>
              <a:rPr lang="en-US" b="1" dirty="0"/>
              <a:t> </a:t>
            </a:r>
            <a:r>
              <a:rPr lang="en-US" b="1" dirty="0" err="1"/>
              <a:t>hreyfum</a:t>
            </a:r>
            <a:r>
              <a:rPr lang="en-US" b="1" dirty="0"/>
              <a:t> </a:t>
            </a:r>
            <a:r>
              <a:rPr lang="en-US" b="1" dirty="0" err="1"/>
              <a:t>okkur</a:t>
            </a:r>
            <a:r>
              <a:rPr lang="en-US" b="1" dirty="0"/>
              <a:t> </a:t>
            </a:r>
            <a:r>
              <a:rPr lang="en-US" b="1" dirty="0" err="1"/>
              <a:t>því</a:t>
            </a:r>
            <a:r>
              <a:rPr lang="en-US" b="1" dirty="0"/>
              <a:t> </a:t>
            </a:r>
            <a:r>
              <a:rPr lang="en-US" b="1" dirty="0" err="1"/>
              <a:t>líklegra</a:t>
            </a:r>
            <a:r>
              <a:rPr lang="en-US" b="1" dirty="0"/>
              <a:t> er </a:t>
            </a:r>
            <a:r>
              <a:rPr lang="en-US" b="1" dirty="0" err="1"/>
              <a:t>að</a:t>
            </a:r>
            <a:r>
              <a:rPr lang="en-US" b="1" dirty="0"/>
              <a:t> </a:t>
            </a:r>
            <a:r>
              <a:rPr lang="en-US" b="1" dirty="0" err="1"/>
              <a:t>við</a:t>
            </a:r>
            <a:r>
              <a:rPr lang="en-US" b="1" dirty="0"/>
              <a:t> </a:t>
            </a:r>
            <a:r>
              <a:rPr lang="en-US" b="1" dirty="0" err="1"/>
              <a:t>komumst</a:t>
            </a:r>
            <a:r>
              <a:rPr lang="en-US" b="1" dirty="0"/>
              <a:t> </a:t>
            </a:r>
            <a:r>
              <a:rPr lang="en-US" b="1" dirty="0" err="1"/>
              <a:t>hjá</a:t>
            </a:r>
            <a:r>
              <a:rPr lang="en-US" b="1" dirty="0"/>
              <a:t> </a:t>
            </a:r>
            <a:r>
              <a:rPr lang="en-US" b="1" dirty="0" err="1"/>
              <a:t>vandamálum</a:t>
            </a:r>
            <a:r>
              <a:rPr lang="en-US" b="1" dirty="0"/>
              <a:t> </a:t>
            </a:r>
            <a:r>
              <a:rPr lang="en-US" b="1" dirty="0" err="1"/>
              <a:t>með</a:t>
            </a:r>
            <a:r>
              <a:rPr lang="en-US" b="1" dirty="0"/>
              <a:t> </a:t>
            </a:r>
            <a:r>
              <a:rPr lang="en-US" b="1" dirty="0" err="1"/>
              <a:t>hreyfikerfið</a:t>
            </a:r>
            <a:r>
              <a:rPr lang="en-US" dirty="0"/>
              <a:t>. </a:t>
            </a:r>
            <a:r>
              <a:rPr lang="en-US" dirty="0" err="1"/>
              <a:t>En</a:t>
            </a:r>
            <a:r>
              <a:rPr lang="en-US" dirty="0"/>
              <a:t> á </a:t>
            </a:r>
            <a:r>
              <a:rPr lang="en-US" dirty="0" err="1"/>
              <a:t>móti</a:t>
            </a:r>
            <a:r>
              <a:rPr lang="en-US" dirty="0"/>
              <a:t> </a:t>
            </a:r>
            <a:r>
              <a:rPr lang="en-US" dirty="0" err="1"/>
              <a:t>þá</a:t>
            </a:r>
            <a:r>
              <a:rPr lang="en-US" dirty="0"/>
              <a:t> </a:t>
            </a:r>
            <a:r>
              <a:rPr lang="en-US" dirty="0" err="1"/>
              <a:t>eykst</a:t>
            </a:r>
            <a:r>
              <a:rPr lang="en-US" dirty="0"/>
              <a:t> </a:t>
            </a:r>
            <a:r>
              <a:rPr lang="en-US" dirty="0" err="1"/>
              <a:t>hættan</a:t>
            </a:r>
            <a:r>
              <a:rPr lang="en-US" dirty="0"/>
              <a:t> á </a:t>
            </a:r>
            <a:r>
              <a:rPr lang="en-US" dirty="0" err="1"/>
              <a:t>slíkum</a:t>
            </a:r>
            <a:r>
              <a:rPr lang="en-US" dirty="0"/>
              <a:t> </a:t>
            </a:r>
            <a:r>
              <a:rPr lang="en-US" dirty="0" err="1"/>
              <a:t>vandamálum</a:t>
            </a:r>
            <a:r>
              <a:rPr lang="en-US" dirty="0"/>
              <a:t> </a:t>
            </a:r>
            <a:r>
              <a:rPr lang="en-US" dirty="0" err="1"/>
              <a:t>eftir</a:t>
            </a:r>
            <a:r>
              <a:rPr lang="en-US" dirty="0"/>
              <a:t> </a:t>
            </a:r>
            <a:r>
              <a:rPr lang="en-US" dirty="0" err="1"/>
              <a:t>því</a:t>
            </a:r>
            <a:r>
              <a:rPr lang="en-US" dirty="0"/>
              <a:t> </a:t>
            </a:r>
            <a:r>
              <a:rPr lang="en-US" dirty="0" err="1"/>
              <a:t>sem</a:t>
            </a:r>
            <a:r>
              <a:rPr lang="en-US" dirty="0"/>
              <a:t> </a:t>
            </a:r>
            <a:r>
              <a:rPr lang="en-US" dirty="0" err="1"/>
              <a:t>við</a:t>
            </a:r>
            <a:r>
              <a:rPr lang="en-US" dirty="0"/>
              <a:t> </a:t>
            </a:r>
            <a:r>
              <a:rPr lang="en-US" dirty="0" err="1"/>
              <a:t>hreyfum</a:t>
            </a:r>
            <a:r>
              <a:rPr lang="en-US" dirty="0"/>
              <a:t> </a:t>
            </a:r>
            <a:r>
              <a:rPr lang="en-US" dirty="0" err="1"/>
              <a:t>okkur</a:t>
            </a:r>
            <a:r>
              <a:rPr lang="en-US" dirty="0"/>
              <a:t> </a:t>
            </a:r>
            <a:r>
              <a:rPr lang="en-US" dirty="0" err="1"/>
              <a:t>minna</a:t>
            </a:r>
            <a:r>
              <a:rPr lang="en-US" dirty="0"/>
              <a:t>. </a:t>
            </a:r>
          </a:p>
          <a:p>
            <a:r>
              <a:rPr lang="en-US" dirty="0" err="1"/>
              <a:t>Fullorðnir</a:t>
            </a:r>
            <a:r>
              <a:rPr lang="en-US" dirty="0"/>
              <a:t> </a:t>
            </a:r>
            <a:r>
              <a:rPr lang="en-US" dirty="0" err="1"/>
              <a:t>ættu</a:t>
            </a:r>
            <a:r>
              <a:rPr lang="en-US" dirty="0"/>
              <a:t> </a:t>
            </a:r>
            <a:r>
              <a:rPr lang="en-US" dirty="0" err="1"/>
              <a:t>að</a:t>
            </a:r>
            <a:r>
              <a:rPr lang="en-US" dirty="0"/>
              <a:t> </a:t>
            </a:r>
            <a:r>
              <a:rPr lang="en-US" b="1" dirty="0"/>
              <a:t>ganga </a:t>
            </a:r>
            <a:r>
              <a:rPr lang="en-US" b="1" dirty="0" err="1"/>
              <a:t>rösklega</a:t>
            </a:r>
            <a:r>
              <a:rPr lang="en-US" b="1" dirty="0"/>
              <a:t> í </a:t>
            </a:r>
            <a:r>
              <a:rPr lang="en-US" b="1" dirty="0" err="1"/>
              <a:t>minnst</a:t>
            </a:r>
            <a:r>
              <a:rPr lang="en-US" b="1" dirty="0"/>
              <a:t> 30 </a:t>
            </a:r>
            <a:r>
              <a:rPr lang="en-US" b="1" dirty="0" err="1"/>
              <a:t>mín</a:t>
            </a:r>
            <a:r>
              <a:rPr lang="en-US" b="1" dirty="0"/>
              <a:t> </a:t>
            </a:r>
            <a:r>
              <a:rPr lang="en-US" b="1" dirty="0" err="1"/>
              <a:t>daglega</a:t>
            </a:r>
            <a:r>
              <a:rPr lang="en-US" b="1" dirty="0"/>
              <a:t> </a:t>
            </a:r>
            <a:r>
              <a:rPr lang="en-US" b="1" dirty="0" err="1"/>
              <a:t>samkvæmt</a:t>
            </a:r>
            <a:r>
              <a:rPr lang="en-US" b="1" dirty="0"/>
              <a:t> </a:t>
            </a:r>
            <a:r>
              <a:rPr lang="en-US" b="1" dirty="0" err="1"/>
              <a:t>ráðleggingum</a:t>
            </a:r>
            <a:r>
              <a:rPr lang="en-US" b="1" dirty="0"/>
              <a:t> </a:t>
            </a:r>
            <a:r>
              <a:rPr lang="en-US" b="1" dirty="0" err="1"/>
              <a:t>landlæknis</a:t>
            </a:r>
            <a:r>
              <a:rPr lang="en-US" b="1" dirty="0"/>
              <a:t> </a:t>
            </a:r>
            <a:r>
              <a:rPr lang="en-US" dirty="0" err="1"/>
              <a:t>og</a:t>
            </a:r>
            <a:r>
              <a:rPr lang="en-US" dirty="0"/>
              <a:t> </a:t>
            </a:r>
            <a:r>
              <a:rPr lang="en-US" dirty="0" err="1"/>
              <a:t>regluleg</a:t>
            </a:r>
            <a:r>
              <a:rPr lang="en-US" dirty="0"/>
              <a:t> </a:t>
            </a:r>
            <a:r>
              <a:rPr lang="en-US" dirty="0" err="1"/>
              <a:t>hreyfing</a:t>
            </a:r>
            <a:r>
              <a:rPr lang="en-US" dirty="0"/>
              <a:t> </a:t>
            </a:r>
            <a:r>
              <a:rPr lang="en-US" dirty="0" err="1"/>
              <a:t>minnkar</a:t>
            </a:r>
            <a:r>
              <a:rPr lang="en-US" dirty="0"/>
              <a:t> </a:t>
            </a:r>
            <a:r>
              <a:rPr lang="en-US" dirty="0" err="1"/>
              <a:t>líkur</a:t>
            </a:r>
            <a:r>
              <a:rPr lang="en-US" dirty="0"/>
              <a:t> á </a:t>
            </a:r>
            <a:r>
              <a:rPr lang="en-US" dirty="0" err="1"/>
              <a:t>hjartasjúkdómum</a:t>
            </a:r>
            <a:r>
              <a:rPr lang="en-US" dirty="0"/>
              <a:t>, </a:t>
            </a:r>
            <a:r>
              <a:rPr lang="en-US" dirty="0" err="1"/>
              <a:t>heilablóðfalli</a:t>
            </a:r>
            <a:r>
              <a:rPr lang="en-US" dirty="0"/>
              <a:t>, DM2 </a:t>
            </a:r>
            <a:r>
              <a:rPr lang="en-US" dirty="0" err="1"/>
              <a:t>og</a:t>
            </a:r>
            <a:r>
              <a:rPr lang="en-US" dirty="0"/>
              <a:t> </a:t>
            </a:r>
            <a:r>
              <a:rPr lang="en-US" dirty="0" err="1"/>
              <a:t>ristil</a:t>
            </a:r>
            <a:r>
              <a:rPr lang="en-US" dirty="0"/>
              <a:t>- </a:t>
            </a:r>
            <a:r>
              <a:rPr lang="en-US" dirty="0" err="1"/>
              <a:t>og</a:t>
            </a:r>
            <a:r>
              <a:rPr lang="en-US" dirty="0"/>
              <a:t> </a:t>
            </a:r>
            <a:r>
              <a:rPr lang="en-US" dirty="0" err="1"/>
              <a:t>brjóstakrabbameinum</a:t>
            </a:r>
            <a:r>
              <a:rPr lang="en-US" dirty="0"/>
              <a:t>. </a:t>
            </a:r>
            <a:r>
              <a:rPr lang="en-US" dirty="0" err="1"/>
              <a:t>Minnkar</a:t>
            </a:r>
            <a:r>
              <a:rPr lang="en-US" dirty="0"/>
              <a:t> </a:t>
            </a:r>
            <a:r>
              <a:rPr lang="en-US" dirty="0" err="1"/>
              <a:t>hættu</a:t>
            </a:r>
            <a:r>
              <a:rPr lang="en-US" dirty="0"/>
              <a:t> á </a:t>
            </a:r>
            <a:r>
              <a:rPr lang="en-US" dirty="0" err="1"/>
              <a:t>ofþyngd</a:t>
            </a:r>
            <a:r>
              <a:rPr lang="en-US" dirty="0"/>
              <a:t> </a:t>
            </a:r>
            <a:r>
              <a:rPr lang="en-US" dirty="0" err="1"/>
              <a:t>og</a:t>
            </a:r>
            <a:r>
              <a:rPr lang="en-US" dirty="0"/>
              <a:t> </a:t>
            </a:r>
            <a:r>
              <a:rPr lang="en-US" dirty="0" err="1"/>
              <a:t>offitu</a:t>
            </a:r>
            <a:r>
              <a:rPr lang="en-US" dirty="0"/>
              <a:t>, </a:t>
            </a:r>
            <a:r>
              <a:rPr lang="en-US" dirty="0" err="1"/>
              <a:t>minnkar</a:t>
            </a:r>
            <a:r>
              <a:rPr lang="en-US" dirty="0"/>
              <a:t> </a:t>
            </a:r>
            <a:r>
              <a:rPr lang="en-US" dirty="0" err="1"/>
              <a:t>hættu</a:t>
            </a:r>
            <a:r>
              <a:rPr lang="en-US" dirty="0"/>
              <a:t> á </a:t>
            </a:r>
            <a:r>
              <a:rPr lang="en-US" dirty="0" err="1"/>
              <a:t>þunglyndi</a:t>
            </a:r>
            <a:r>
              <a:rPr lang="en-US" dirty="0"/>
              <a:t> </a:t>
            </a:r>
            <a:r>
              <a:rPr lang="en-US" dirty="0" err="1"/>
              <a:t>og</a:t>
            </a:r>
            <a:r>
              <a:rPr lang="en-US" dirty="0"/>
              <a:t> </a:t>
            </a:r>
            <a:r>
              <a:rPr lang="en-US" dirty="0" err="1"/>
              <a:t>byltum</a:t>
            </a:r>
            <a:r>
              <a:rPr lang="en-US" dirty="0"/>
              <a:t> </a:t>
            </a:r>
            <a:r>
              <a:rPr lang="en-US" dirty="0" err="1"/>
              <a:t>hjá</a:t>
            </a:r>
            <a:r>
              <a:rPr lang="en-US" dirty="0"/>
              <a:t> </a:t>
            </a:r>
            <a:r>
              <a:rPr lang="en-US" dirty="0" err="1"/>
              <a:t>rosknu</a:t>
            </a:r>
            <a:r>
              <a:rPr lang="en-US" dirty="0"/>
              <a:t> </a:t>
            </a:r>
            <a:r>
              <a:rPr lang="en-US" dirty="0" err="1"/>
              <a:t>fólki</a:t>
            </a:r>
            <a:r>
              <a:rPr lang="en-US" dirty="0"/>
              <a:t> </a:t>
            </a:r>
            <a:r>
              <a:rPr lang="en-US" dirty="0" err="1"/>
              <a:t>og</a:t>
            </a:r>
            <a:r>
              <a:rPr lang="en-US" dirty="0"/>
              <a:t> </a:t>
            </a:r>
            <a:r>
              <a:rPr lang="en-US" dirty="0" err="1"/>
              <a:t>bætir</a:t>
            </a:r>
            <a:r>
              <a:rPr lang="en-US" dirty="0"/>
              <a:t> </a:t>
            </a:r>
            <a:r>
              <a:rPr lang="en-US" dirty="0" err="1"/>
              <a:t>heilbrigði</a:t>
            </a:r>
            <a:r>
              <a:rPr lang="en-US" dirty="0"/>
              <a:t> </a:t>
            </a:r>
            <a:r>
              <a:rPr lang="en-US" dirty="0" err="1"/>
              <a:t>stoðkerfi</a:t>
            </a:r>
            <a:r>
              <a:rPr lang="en-US" dirty="0"/>
              <a:t> </a:t>
            </a:r>
            <a:r>
              <a:rPr lang="en-US" dirty="0" err="1"/>
              <a:t>og</a:t>
            </a:r>
            <a:r>
              <a:rPr lang="en-US" dirty="0"/>
              <a:t> </a:t>
            </a:r>
            <a:r>
              <a:rPr lang="en-US" dirty="0" err="1"/>
              <a:t>andlega</a:t>
            </a:r>
            <a:r>
              <a:rPr lang="en-US" dirty="0"/>
              <a:t> </a:t>
            </a:r>
            <a:r>
              <a:rPr lang="en-US" dirty="0" err="1"/>
              <a:t>líðan</a:t>
            </a:r>
            <a:r>
              <a:rPr lang="en-US" dirty="0"/>
              <a:t>.  </a:t>
            </a:r>
          </a:p>
          <a:p>
            <a:r>
              <a:rPr lang="en-US" dirty="0" err="1"/>
              <a:t>Mikilvægt</a:t>
            </a:r>
            <a:r>
              <a:rPr lang="en-US" dirty="0"/>
              <a:t> </a:t>
            </a:r>
            <a:r>
              <a:rPr lang="en-US" b="1" dirty="0" err="1"/>
              <a:t>að</a:t>
            </a:r>
            <a:r>
              <a:rPr lang="en-US" b="1" dirty="0"/>
              <a:t> </a:t>
            </a:r>
            <a:r>
              <a:rPr lang="en-US" b="1" dirty="0" err="1"/>
              <a:t>styðja</a:t>
            </a:r>
            <a:r>
              <a:rPr lang="en-US" b="1" dirty="0"/>
              <a:t> </a:t>
            </a:r>
            <a:r>
              <a:rPr lang="en-US" b="1" dirty="0" err="1"/>
              <a:t>skjólstæðinga</a:t>
            </a:r>
            <a:r>
              <a:rPr lang="en-US" b="1" dirty="0"/>
              <a:t> </a:t>
            </a:r>
            <a:r>
              <a:rPr lang="en-US" b="1" dirty="0" err="1"/>
              <a:t>til</a:t>
            </a:r>
            <a:r>
              <a:rPr lang="en-US" b="1" dirty="0"/>
              <a:t> </a:t>
            </a:r>
            <a:r>
              <a:rPr lang="en-US" b="1" dirty="0" err="1"/>
              <a:t>að</a:t>
            </a:r>
            <a:r>
              <a:rPr lang="en-US" b="1" dirty="0"/>
              <a:t> </a:t>
            </a:r>
            <a:r>
              <a:rPr lang="en-US" b="1" dirty="0" err="1"/>
              <a:t>hreyfa</a:t>
            </a:r>
            <a:r>
              <a:rPr lang="en-US" b="1" dirty="0"/>
              <a:t> sig </a:t>
            </a:r>
            <a:r>
              <a:rPr lang="en-US" dirty="0" err="1"/>
              <a:t>eins</a:t>
            </a:r>
            <a:r>
              <a:rPr lang="en-US" dirty="0"/>
              <a:t> </a:t>
            </a:r>
            <a:r>
              <a:rPr lang="en-US" dirty="0" err="1"/>
              <a:t>og</a:t>
            </a:r>
            <a:r>
              <a:rPr lang="en-US" dirty="0"/>
              <a:t> </a:t>
            </a:r>
            <a:r>
              <a:rPr lang="en-US" dirty="0" err="1"/>
              <a:t>mögulegt</a:t>
            </a:r>
            <a:r>
              <a:rPr lang="en-US" dirty="0"/>
              <a:t> er. </a:t>
            </a:r>
          </a:p>
          <a:p>
            <a:r>
              <a:rPr lang="en-US" dirty="0" err="1"/>
              <a:t>Algengustu</a:t>
            </a:r>
            <a:r>
              <a:rPr lang="en-US" dirty="0"/>
              <a:t> </a:t>
            </a:r>
            <a:r>
              <a:rPr lang="en-US" dirty="0" err="1"/>
              <a:t>sjúkdómar</a:t>
            </a:r>
            <a:r>
              <a:rPr lang="en-US" dirty="0"/>
              <a:t> </a:t>
            </a:r>
            <a:r>
              <a:rPr lang="en-US" dirty="0" err="1"/>
              <a:t>sem</a:t>
            </a:r>
            <a:r>
              <a:rPr lang="en-US" dirty="0"/>
              <a:t> </a:t>
            </a:r>
            <a:r>
              <a:rPr lang="en-US" dirty="0" err="1"/>
              <a:t>valda</a:t>
            </a:r>
            <a:r>
              <a:rPr lang="en-US" dirty="0"/>
              <a:t> </a:t>
            </a:r>
            <a:r>
              <a:rPr lang="en-US" dirty="0" err="1"/>
              <a:t>hreyfiskerðingu</a:t>
            </a:r>
            <a:r>
              <a:rPr lang="en-US" dirty="0"/>
              <a:t> </a:t>
            </a:r>
            <a:r>
              <a:rPr lang="en-US" b="1" u="sng" dirty="0" err="1"/>
              <a:t>eru</a:t>
            </a:r>
            <a:r>
              <a:rPr lang="en-US" b="1" u="sng" dirty="0"/>
              <a:t> </a:t>
            </a:r>
            <a:r>
              <a:rPr lang="en-US" b="1" u="sng" dirty="0" err="1"/>
              <a:t>beinþynning</a:t>
            </a:r>
            <a:r>
              <a:rPr lang="en-US" b="1" u="sng" dirty="0"/>
              <a:t>, </a:t>
            </a:r>
            <a:r>
              <a:rPr lang="en-US" b="1" u="sng" dirty="0" err="1"/>
              <a:t>slitgigt</a:t>
            </a:r>
            <a:r>
              <a:rPr lang="en-US" b="1" u="sng" dirty="0"/>
              <a:t>, </a:t>
            </a:r>
            <a:r>
              <a:rPr lang="en-US" b="1" u="sng" dirty="0" err="1"/>
              <a:t>liðagigt</a:t>
            </a:r>
            <a:r>
              <a:rPr lang="en-US" b="1" u="sng" dirty="0"/>
              <a:t>, </a:t>
            </a:r>
            <a:r>
              <a:rPr lang="en-US" b="1" u="sng" dirty="0" err="1"/>
              <a:t>beinbrot</a:t>
            </a:r>
            <a:r>
              <a:rPr lang="en-US" b="1" u="sng" dirty="0"/>
              <a:t>, </a:t>
            </a:r>
            <a:r>
              <a:rPr lang="en-US" b="1" u="sng" dirty="0" err="1"/>
              <a:t>heilablóðfall</a:t>
            </a:r>
            <a:r>
              <a:rPr lang="en-US" b="1" u="sng" dirty="0"/>
              <a:t>, Parkinson… </a:t>
            </a:r>
          </a:p>
          <a:p>
            <a:r>
              <a:rPr lang="en-US" dirty="0" err="1"/>
              <a:t>þEgar</a:t>
            </a:r>
            <a:r>
              <a:rPr lang="en-US" dirty="0"/>
              <a:t> </a:t>
            </a:r>
            <a:r>
              <a:rPr lang="en-US" dirty="0" err="1"/>
              <a:t>skjólstæðingur</a:t>
            </a:r>
            <a:r>
              <a:rPr lang="en-US" dirty="0"/>
              <a:t> </a:t>
            </a:r>
            <a:r>
              <a:rPr lang="en-US" dirty="0" err="1"/>
              <a:t>býr</a:t>
            </a:r>
            <a:r>
              <a:rPr lang="en-US" dirty="0"/>
              <a:t> </a:t>
            </a:r>
            <a:r>
              <a:rPr lang="en-US" dirty="0" err="1"/>
              <a:t>við</a:t>
            </a:r>
            <a:r>
              <a:rPr lang="en-US" dirty="0"/>
              <a:t> </a:t>
            </a:r>
            <a:r>
              <a:rPr lang="en-US" dirty="0" err="1"/>
              <a:t>hreyfivandamál</a:t>
            </a:r>
            <a:r>
              <a:rPr lang="en-US" dirty="0"/>
              <a:t> </a:t>
            </a:r>
            <a:r>
              <a:rPr lang="en-US" dirty="0" err="1"/>
              <a:t>þá</a:t>
            </a:r>
            <a:r>
              <a:rPr lang="en-US" dirty="0"/>
              <a:t> </a:t>
            </a:r>
            <a:r>
              <a:rPr lang="en-US" dirty="0" err="1"/>
              <a:t>hreyfir</a:t>
            </a:r>
            <a:r>
              <a:rPr lang="en-US" dirty="0"/>
              <a:t> </a:t>
            </a:r>
            <a:r>
              <a:rPr lang="en-US" dirty="0" err="1"/>
              <a:t>hann</a:t>
            </a:r>
            <a:r>
              <a:rPr lang="en-US" dirty="0"/>
              <a:t> sig ekki </a:t>
            </a:r>
            <a:r>
              <a:rPr lang="en-US" dirty="0" err="1"/>
              <a:t>eins</a:t>
            </a:r>
            <a:r>
              <a:rPr lang="en-US" dirty="0"/>
              <a:t> </a:t>
            </a:r>
            <a:r>
              <a:rPr lang="en-US" dirty="0" err="1"/>
              <a:t>mikið</a:t>
            </a:r>
            <a:r>
              <a:rPr lang="en-US" dirty="0"/>
              <a:t> </a:t>
            </a:r>
            <a:r>
              <a:rPr lang="en-US" dirty="0" err="1"/>
              <a:t>og</a:t>
            </a:r>
            <a:r>
              <a:rPr lang="en-US" dirty="0"/>
              <a:t> </a:t>
            </a:r>
            <a:r>
              <a:rPr lang="en-US" dirty="0" err="1"/>
              <a:t>líkaminn</a:t>
            </a:r>
            <a:r>
              <a:rPr lang="en-US" dirty="0"/>
              <a:t> </a:t>
            </a:r>
            <a:r>
              <a:rPr lang="en-US" dirty="0" err="1"/>
              <a:t>þarf</a:t>
            </a:r>
            <a:r>
              <a:rPr lang="en-US" dirty="0"/>
              <a:t> á </a:t>
            </a:r>
            <a:r>
              <a:rPr lang="en-US" dirty="0" err="1"/>
              <a:t>að</a:t>
            </a:r>
            <a:r>
              <a:rPr lang="en-US" dirty="0"/>
              <a:t> </a:t>
            </a:r>
            <a:r>
              <a:rPr lang="en-US" dirty="0" err="1"/>
              <a:t>halda</a:t>
            </a:r>
            <a:r>
              <a:rPr lang="en-US" dirty="0"/>
              <a:t> </a:t>
            </a:r>
            <a:r>
              <a:rPr lang="en-US" dirty="0" err="1"/>
              <a:t>og</a:t>
            </a:r>
            <a:r>
              <a:rPr lang="en-US" dirty="0"/>
              <a:t> </a:t>
            </a:r>
            <a:r>
              <a:rPr lang="en-US" dirty="0" err="1"/>
              <a:t>við</a:t>
            </a:r>
            <a:r>
              <a:rPr lang="en-US" dirty="0"/>
              <a:t> </a:t>
            </a:r>
            <a:r>
              <a:rPr lang="en-US" dirty="0" err="1"/>
              <a:t>tölum</a:t>
            </a:r>
            <a:r>
              <a:rPr lang="en-US" dirty="0"/>
              <a:t> um </a:t>
            </a:r>
            <a:r>
              <a:rPr lang="en-US" dirty="0" err="1"/>
              <a:t>að</a:t>
            </a:r>
            <a:r>
              <a:rPr lang="en-US" dirty="0"/>
              <a:t> </a:t>
            </a:r>
            <a:r>
              <a:rPr lang="en-US" dirty="0" err="1"/>
              <a:t>hann</a:t>
            </a:r>
            <a:r>
              <a:rPr lang="en-US" dirty="0"/>
              <a:t> </a:t>
            </a:r>
            <a:r>
              <a:rPr lang="en-US" dirty="0" err="1"/>
              <a:t>hafi</a:t>
            </a:r>
            <a:r>
              <a:rPr lang="en-US" dirty="0"/>
              <a:t> </a:t>
            </a:r>
            <a:r>
              <a:rPr lang="en-US" dirty="0" err="1"/>
              <a:t>skerta</a:t>
            </a:r>
            <a:r>
              <a:rPr lang="en-US" dirty="0"/>
              <a:t> </a:t>
            </a:r>
            <a:r>
              <a:rPr lang="en-US" dirty="0" err="1"/>
              <a:t>hreyfigetu</a:t>
            </a:r>
            <a:r>
              <a:rPr lang="en-US" dirty="0"/>
              <a:t> </a:t>
            </a:r>
            <a:r>
              <a:rPr lang="en-US" dirty="0" err="1"/>
              <a:t>eða</a:t>
            </a:r>
            <a:r>
              <a:rPr lang="en-US" dirty="0"/>
              <a:t> </a:t>
            </a:r>
            <a:r>
              <a:rPr lang="en-US" dirty="0" err="1"/>
              <a:t>hreyfingarleysi</a:t>
            </a:r>
            <a:r>
              <a:rPr lang="en-US" dirty="0"/>
              <a:t>. </a:t>
            </a:r>
            <a:r>
              <a:rPr lang="en-US" dirty="0" err="1"/>
              <a:t>Það</a:t>
            </a:r>
            <a:r>
              <a:rPr lang="en-US" dirty="0"/>
              <a:t> </a:t>
            </a:r>
            <a:r>
              <a:rPr lang="en-US" dirty="0" err="1"/>
              <a:t>hefur</a:t>
            </a:r>
            <a:r>
              <a:rPr lang="en-US" dirty="0"/>
              <a:t> </a:t>
            </a:r>
            <a:r>
              <a:rPr lang="en-US" dirty="0" err="1"/>
              <a:t>víðtækar</a:t>
            </a:r>
            <a:r>
              <a:rPr lang="en-US" dirty="0"/>
              <a:t> </a:t>
            </a:r>
            <a:r>
              <a:rPr lang="en-US" dirty="0" err="1"/>
              <a:t>afleiðingar</a:t>
            </a:r>
            <a:r>
              <a:rPr lang="en-US" dirty="0"/>
              <a:t> </a:t>
            </a:r>
            <a:r>
              <a:rPr lang="en-US" dirty="0" err="1"/>
              <a:t>fyrir</a:t>
            </a:r>
            <a:r>
              <a:rPr lang="en-US" dirty="0"/>
              <a:t> </a:t>
            </a:r>
            <a:r>
              <a:rPr lang="en-US" dirty="0" err="1"/>
              <a:t>vöðva</a:t>
            </a:r>
            <a:r>
              <a:rPr lang="en-US" dirty="0"/>
              <a:t>, </a:t>
            </a:r>
            <a:r>
              <a:rPr lang="en-US" dirty="0" err="1"/>
              <a:t>liði</a:t>
            </a:r>
            <a:r>
              <a:rPr lang="en-US" dirty="0"/>
              <a:t> </a:t>
            </a:r>
            <a:r>
              <a:rPr lang="en-US" dirty="0" err="1"/>
              <a:t>og</a:t>
            </a:r>
            <a:r>
              <a:rPr lang="en-US" dirty="0"/>
              <a:t> </a:t>
            </a:r>
            <a:r>
              <a:rPr lang="en-US" dirty="0" err="1"/>
              <a:t>bein</a:t>
            </a:r>
            <a:r>
              <a:rPr lang="en-US" dirty="0"/>
              <a:t> </a:t>
            </a:r>
            <a:r>
              <a:rPr lang="en-US" dirty="0" err="1"/>
              <a:t>en</a:t>
            </a:r>
            <a:r>
              <a:rPr lang="en-US" dirty="0"/>
              <a:t> ekki </a:t>
            </a:r>
            <a:r>
              <a:rPr lang="en-US" dirty="0" err="1"/>
              <a:t>síður</a:t>
            </a:r>
            <a:r>
              <a:rPr lang="en-US" dirty="0"/>
              <a:t> </a:t>
            </a:r>
            <a:r>
              <a:rPr lang="en-US" dirty="0" err="1"/>
              <a:t>fyrir</a:t>
            </a:r>
            <a:r>
              <a:rPr lang="en-US" dirty="0"/>
              <a:t> </a:t>
            </a:r>
            <a:r>
              <a:rPr lang="en-US" dirty="0" err="1"/>
              <a:t>aðra</a:t>
            </a:r>
            <a:r>
              <a:rPr lang="en-US" dirty="0"/>
              <a:t> </a:t>
            </a:r>
            <a:r>
              <a:rPr lang="en-US" dirty="0" err="1"/>
              <a:t>hluta</a:t>
            </a:r>
            <a:r>
              <a:rPr lang="en-US" dirty="0"/>
              <a:t> </a:t>
            </a:r>
            <a:r>
              <a:rPr lang="en-US" dirty="0" err="1"/>
              <a:t>líkamans</a:t>
            </a:r>
            <a:r>
              <a:rPr lang="en-US" dirty="0"/>
              <a:t> </a:t>
            </a:r>
            <a:r>
              <a:rPr lang="en-US" dirty="0" err="1"/>
              <a:t>sem</a:t>
            </a:r>
            <a:r>
              <a:rPr lang="en-US" dirty="0"/>
              <a:t> </a:t>
            </a:r>
            <a:r>
              <a:rPr lang="en-US" dirty="0" err="1"/>
              <a:t>við</a:t>
            </a:r>
            <a:r>
              <a:rPr lang="en-US" dirty="0"/>
              <a:t> forum í á </a:t>
            </a:r>
            <a:r>
              <a:rPr lang="en-US" dirty="0" err="1"/>
              <a:t>eftir</a:t>
            </a:r>
            <a:r>
              <a:rPr lang="en-US" dirty="0"/>
              <a:t>. Ef </a:t>
            </a:r>
            <a:r>
              <a:rPr lang="en-US" dirty="0" err="1"/>
              <a:t>einstaklginar</a:t>
            </a:r>
            <a:r>
              <a:rPr lang="en-US" dirty="0"/>
              <a:t> geta ekki </a:t>
            </a:r>
            <a:r>
              <a:rPr lang="en-US" dirty="0" err="1"/>
              <a:t>hreyft</a:t>
            </a:r>
            <a:r>
              <a:rPr lang="en-US" dirty="0"/>
              <a:t> sig </a:t>
            </a:r>
            <a:r>
              <a:rPr lang="en-US" dirty="0" err="1"/>
              <a:t>óhindrað</a:t>
            </a:r>
            <a:r>
              <a:rPr lang="en-US" dirty="0"/>
              <a:t> </a:t>
            </a:r>
            <a:r>
              <a:rPr lang="en-US" dirty="0" err="1"/>
              <a:t>ákvarðar</a:t>
            </a:r>
            <a:r>
              <a:rPr lang="en-US" dirty="0"/>
              <a:t> </a:t>
            </a:r>
            <a:r>
              <a:rPr lang="en-US" dirty="0" err="1"/>
              <a:t>það</a:t>
            </a:r>
            <a:r>
              <a:rPr lang="en-US" dirty="0"/>
              <a:t> </a:t>
            </a:r>
            <a:r>
              <a:rPr lang="en-US" dirty="0" err="1"/>
              <a:t>að</a:t>
            </a:r>
            <a:r>
              <a:rPr lang="en-US" dirty="0"/>
              <a:t> </a:t>
            </a:r>
            <a:r>
              <a:rPr lang="en-US" dirty="0" err="1"/>
              <a:t>miklu</a:t>
            </a:r>
            <a:r>
              <a:rPr lang="en-US" dirty="0"/>
              <a:t> </a:t>
            </a:r>
            <a:r>
              <a:rPr lang="en-US" dirty="0" err="1"/>
              <a:t>leyti</a:t>
            </a:r>
            <a:r>
              <a:rPr lang="en-US" dirty="0"/>
              <a:t> </a:t>
            </a:r>
            <a:r>
              <a:rPr lang="en-US" dirty="0" err="1"/>
              <a:t>það</a:t>
            </a:r>
            <a:r>
              <a:rPr lang="en-US" dirty="0"/>
              <a:t> </a:t>
            </a:r>
            <a:r>
              <a:rPr lang="en-US" dirty="0" err="1"/>
              <a:t>sem</a:t>
            </a:r>
            <a:r>
              <a:rPr lang="en-US" dirty="0"/>
              <a:t> </a:t>
            </a:r>
            <a:r>
              <a:rPr lang="en-US" dirty="0" err="1"/>
              <a:t>hann</a:t>
            </a:r>
            <a:r>
              <a:rPr lang="en-US" dirty="0"/>
              <a:t> </a:t>
            </a:r>
            <a:r>
              <a:rPr lang="en-US" dirty="0" err="1"/>
              <a:t>getur</a:t>
            </a:r>
            <a:r>
              <a:rPr lang="en-US" dirty="0"/>
              <a:t> </a:t>
            </a:r>
            <a:r>
              <a:rPr lang="en-US" dirty="0" err="1"/>
              <a:t>hjálparlaus</a:t>
            </a:r>
            <a:r>
              <a:rPr lang="en-US" dirty="0"/>
              <a:t> </a:t>
            </a:r>
            <a:r>
              <a:rPr lang="en-US" dirty="0" err="1"/>
              <a:t>og</a:t>
            </a:r>
            <a:r>
              <a:rPr lang="en-US" dirty="0"/>
              <a:t> </a:t>
            </a:r>
            <a:r>
              <a:rPr lang="en-US" dirty="0" err="1"/>
              <a:t>hvað</a:t>
            </a:r>
            <a:r>
              <a:rPr lang="en-US" dirty="0"/>
              <a:t> </a:t>
            </a:r>
            <a:r>
              <a:rPr lang="en-US" dirty="0" err="1"/>
              <a:t>hann</a:t>
            </a:r>
            <a:r>
              <a:rPr lang="en-US" dirty="0"/>
              <a:t> </a:t>
            </a:r>
            <a:r>
              <a:rPr lang="en-US" dirty="0" err="1"/>
              <a:t>þarf</a:t>
            </a:r>
            <a:r>
              <a:rPr lang="en-US" dirty="0"/>
              <a:t> </a:t>
            </a:r>
            <a:r>
              <a:rPr lang="en-US" dirty="0" err="1"/>
              <a:t>hjálp</a:t>
            </a:r>
            <a:r>
              <a:rPr lang="en-US" dirty="0"/>
              <a:t> </a:t>
            </a:r>
            <a:r>
              <a:rPr lang="en-US" dirty="0" err="1"/>
              <a:t>við</a:t>
            </a:r>
            <a:r>
              <a:rPr lang="en-US" dirty="0"/>
              <a:t> </a:t>
            </a:r>
            <a:r>
              <a:rPr lang="en-US" dirty="0" err="1"/>
              <a:t>og</a:t>
            </a:r>
            <a:r>
              <a:rPr lang="en-US" dirty="0"/>
              <a:t> </a:t>
            </a:r>
            <a:r>
              <a:rPr lang="en-US" dirty="0" err="1"/>
              <a:t>takmarkar</a:t>
            </a:r>
            <a:r>
              <a:rPr lang="en-US" dirty="0"/>
              <a:t> </a:t>
            </a:r>
            <a:r>
              <a:rPr lang="en-US" dirty="0" err="1"/>
              <a:t>líka</a:t>
            </a:r>
            <a:r>
              <a:rPr lang="en-US" dirty="0"/>
              <a:t> </a:t>
            </a:r>
            <a:r>
              <a:rPr lang="en-US" dirty="0" err="1"/>
              <a:t>möguleikana</a:t>
            </a:r>
            <a:r>
              <a:rPr lang="en-US" dirty="0"/>
              <a:t> á </a:t>
            </a:r>
            <a:r>
              <a:rPr lang="en-US" dirty="0" err="1"/>
              <a:t>því</a:t>
            </a:r>
            <a:r>
              <a:rPr lang="en-US" dirty="0"/>
              <a:t> </a:t>
            </a:r>
            <a:r>
              <a:rPr lang="en-US" dirty="0" err="1"/>
              <a:t>að</a:t>
            </a:r>
            <a:r>
              <a:rPr lang="en-US" dirty="0"/>
              <a:t> </a:t>
            </a:r>
            <a:r>
              <a:rPr lang="en-US" dirty="0" err="1"/>
              <a:t>hann</a:t>
            </a:r>
            <a:r>
              <a:rPr lang="en-US" dirty="0"/>
              <a:t> </a:t>
            </a:r>
            <a:r>
              <a:rPr lang="en-US" dirty="0" err="1"/>
              <a:t>geti</a:t>
            </a:r>
            <a:r>
              <a:rPr lang="en-US" dirty="0"/>
              <a:t> </a:t>
            </a:r>
            <a:r>
              <a:rPr lang="en-US" dirty="0" err="1"/>
              <a:t>það</a:t>
            </a:r>
            <a:r>
              <a:rPr lang="en-US" dirty="0"/>
              <a:t> </a:t>
            </a:r>
            <a:r>
              <a:rPr lang="en-US" dirty="0" err="1"/>
              <a:t>sem</a:t>
            </a:r>
            <a:r>
              <a:rPr lang="en-US" dirty="0"/>
              <a:t> </a:t>
            </a:r>
            <a:r>
              <a:rPr lang="en-US" dirty="0" err="1"/>
              <a:t>hann</a:t>
            </a:r>
            <a:r>
              <a:rPr lang="en-US" dirty="0"/>
              <a:t> langar </a:t>
            </a:r>
            <a:r>
              <a:rPr lang="en-US" dirty="0" err="1"/>
              <a:t>til</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6</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194296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b="1" dirty="0"/>
              <a:t>Kalkeyðing: Ef ekki reynir á beinin er meiri hætta á að þau missi kalk og fólk fái beinþynningu </a:t>
            </a:r>
            <a:r>
              <a:rPr lang="is-IS" dirty="0"/>
              <a:t>(osteoporosis). Til </a:t>
            </a:r>
            <a:r>
              <a:rPr lang="is-IS" b="1" dirty="0"/>
              <a:t>að reyni nægjanlega á beinin er mikilvægt að fólk standi í fætur oft á dag ef þess er kostur</a:t>
            </a:r>
            <a:r>
              <a:rPr lang="is-IS" dirty="0"/>
              <a:t>. </a:t>
            </a:r>
          </a:p>
          <a:p>
            <a:r>
              <a:rPr lang="is-IS" dirty="0"/>
              <a:t>Einnig mikilvægt að fá nóg af kalki, próteini og d – vítamíni úr fæðunni. </a:t>
            </a:r>
          </a:p>
          <a:p>
            <a:r>
              <a:rPr lang="is-IS" dirty="0"/>
              <a:t>Stirðir liðir: Ef </a:t>
            </a:r>
            <a:r>
              <a:rPr lang="is-IS" b="1" dirty="0"/>
              <a:t>liðir eru ekki hreyfðir þá stirðna þeir</a:t>
            </a:r>
            <a:r>
              <a:rPr lang="is-IS" dirty="0"/>
              <a:t>. Og það stafar af því </a:t>
            </a:r>
            <a:r>
              <a:rPr lang="is-IS" b="1" dirty="0"/>
              <a:t>að sinarnar sem tengja bein við vöðva verða of stuttar</a:t>
            </a:r>
            <a:r>
              <a:rPr lang="is-IS" dirty="0"/>
              <a:t>. Það kallast </a:t>
            </a:r>
            <a:r>
              <a:rPr lang="is-IS" b="1" dirty="0"/>
              <a:t>liðkreppa eða contractura </a:t>
            </a:r>
            <a:r>
              <a:rPr lang="is-IS" dirty="0"/>
              <a:t>þegar liður missir hreyfanleika sinn. Hestfótur eða equinus lýsir sér í því að ökklaliðurinn er stöðugt útstrekktur svo að viðkomandi getur ekki lagt ilina niður frá hæl að tá og gengur á tánum/tábergi (sjá mynd). </a:t>
            </a:r>
          </a:p>
          <a:p>
            <a:r>
              <a:rPr lang="is-IS" b="1" u="sng" dirty="0"/>
              <a:t>Það er ykkar að sjá til þess að skjólstæðingar hreyfi alla liði daglega, rúm og stólaleikfimi er upplögð í því sambandi. </a:t>
            </a:r>
          </a:p>
          <a:p>
            <a:r>
              <a:rPr lang="is-IS" dirty="0"/>
              <a:t>Vöðvarýrnun verður ef vöðvar eru ekki notaðir </a:t>
            </a:r>
            <a:r>
              <a:rPr lang="is-IS" b="1" dirty="0"/>
              <a:t>en hægt er að þjálfa þá upp aftur og það er ykkar </a:t>
            </a:r>
            <a:r>
              <a:rPr lang="is-IS" b="0" dirty="0"/>
              <a:t>hlutverk að hjálpa skjólstæðingum að nota vöðvana eins mikið og hægt er. </a:t>
            </a:r>
          </a:p>
          <a:p>
            <a:r>
              <a:rPr lang="is-IS" b="0" dirty="0"/>
              <a:t>Verkir gera vart við sig annað hvort vegna hreyfingarleysis eða vöðvum og liðum er ekki beitt á réttan hátt. </a:t>
            </a:r>
            <a:r>
              <a:rPr lang="is-IS" b="1" dirty="0"/>
              <a:t>Liðir slitna með aldrinum og slitinn liður veldur sársauka vegna þess að brjóskið í liðnum hefur eyðst og liðurinn er þar að auki ekki eins stöðugur og áður. Þá eykst líka álag á vöðva við að styðja við liðinn</a:t>
            </a:r>
            <a:r>
              <a:rPr lang="is-IS" dirty="0"/>
              <a:t>. Álagið krefst þess að vöðvarnir séu sterkir því annars veldur ofreynslan vöðvaverkjum. Vöðvarnir geta orðið harðir og aumir og kallast það vöðvabólga eða myalgia.   </a:t>
            </a:r>
            <a:r>
              <a:rPr lang="is-IS" u="sng" dirty="0"/>
              <a:t>Notkun vöðva = hitna, liðkast og verða hreyfanlegri = minni verkur</a:t>
            </a:r>
            <a:endParaRPr lang="en-US" u="sn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7</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53648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Svimi getur stafað af þeim breytingum sem verða á blóðrás og æðakerfi eftir því sem við eldumst, einnig þegar heilinn skaddast eða sjúkdómar herja á miðtaugakerfið, við sótthita eða við vökvaskort. Jafnvægisleysi er oft fylgifiskur svima og er </a:t>
            </a:r>
            <a:r>
              <a:rPr lang="is-IS" b="1" dirty="0"/>
              <a:t>alvarlegt vandamál því viðkomandi getur farið að óttast að detta og þegar fólk óttast byltur þá veigrar það sér við að hreyfa sig og þá skapast oft </a:t>
            </a:r>
            <a:r>
              <a:rPr lang="is-IS" b="1" u="sng" dirty="0">
                <a:highlight>
                  <a:srgbClr val="FFFF00"/>
                </a:highlight>
              </a:rPr>
              <a:t>vítahringur; </a:t>
            </a:r>
            <a:r>
              <a:rPr lang="is-IS" dirty="0"/>
              <a:t>ef fólk hreyfir sig lítið missir það vöðvastyrk í fótum og við það versna jafnvægisvandamálin. </a:t>
            </a:r>
          </a:p>
          <a:p>
            <a:r>
              <a:rPr lang="is-IS" dirty="0"/>
              <a:t>Þið sem heilbrigðisstarfsfólk eigið að hvetja skjólstæðing til að fara í rannsókn og finna orsök ef hann finnur fyrir svima. Þið þurfið að hvetja til nægilegrar vatnsdrykkju og hreyfingar eins og unnt er. Mikilvægt er að skjólst fari í sjónpróf og athugið með lyfin sín, þau geta valdið svima og jafnvægisvandamálum. Þarna þarf líka að spá í tilhögun á heimili, þarf að fjarlægja mottur eða færa til húsgögn? Hafa góða lýsingu, sérstaklega ef fólk þarf að mikið að fara á salerni á nóttunni. </a:t>
            </a:r>
          </a:p>
          <a:p>
            <a:r>
              <a:rPr lang="is-IS" dirty="0"/>
              <a:t>Lömun í líkamanum stafar af skemmdum í heila eða miðtaugakerfinu, vegna slyss eða heilablæðingar eða blóðtappa (blóðsegi). Ef um lömun er að ræða þá getur skjólstæðingur ekki notað vöðvana í þeim hluta líkamans sem hefur lamast og einnig skortir oft alla tilfinningu í þeim hluta. Fylgjast þarf sérstaklega með þeim líkamshluta sem hefur lamast og hjálpa skjólst að passa upp á hann. </a:t>
            </a:r>
            <a:r>
              <a:rPr lang="is-IS" b="1" dirty="0"/>
              <a:t>Gæta þess að vel fari um lamaða útlimi og hreyfa þá passívt. </a:t>
            </a:r>
          </a:p>
          <a:p>
            <a:r>
              <a:rPr lang="is-IS" b="1" dirty="0"/>
              <a:t>Spastísk lömun er þegar hluti líkamans er alveg stirður</a:t>
            </a:r>
            <a:r>
              <a:rPr lang="is-IS" dirty="0"/>
              <a:t>. </a:t>
            </a:r>
            <a:r>
              <a:rPr lang="is-IS" dirty="0" err="1"/>
              <a:t>Spastísk</a:t>
            </a:r>
            <a:r>
              <a:rPr lang="is-IS" dirty="0"/>
              <a:t> lömun stafar líka af skaða í heila eða miðtaugakerfi en þá verður hluti líkamans stjarfur og skjólstæðingur getur átt erfitt með að hreyfa fótlegg, rétta úr handlegg eða snúa höfðinu því vöðvarnir eru spenntir. Mikillvægt er að aðstoða skjólst við að minnka stjarfann. Með virkum hætti er átt við að hjálpa til við að hreyfa líkamann og leiðbeina með því að nota handlegg/fótlegg eins mikið og hægt er. Með óvirkum hætt er átt við að láta fara vel um skjólstæðing þegar hann hvílir sig og beita handtökum til að losa um stjarfann. Gott að fá einhvern til að kenna sér handtökin áður (</a:t>
            </a:r>
            <a:r>
              <a:rPr lang="is-IS" dirty="0" err="1"/>
              <a:t>td</a:t>
            </a:r>
            <a:r>
              <a:rPr lang="is-IS" dirty="0"/>
              <a:t>. </a:t>
            </a:r>
            <a:r>
              <a:rPr lang="is-IS" dirty="0" err="1"/>
              <a:t>Sjúkraþjálfa</a:t>
            </a:r>
            <a:r>
              <a:rPr lang="is-IS" dirty="0"/>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9</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303786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p:nvPr/>
        </p:nvSpPr>
        <p:spPr>
          <a:xfrm>
            <a:off x="4282200" y="1015560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10</a:t>
            </a:fld>
            <a:endParaRPr sz="1200" b="0" i="0" u="none" strike="noStrike" cap="none">
              <a:latin typeface="Arial"/>
              <a:ea typeface="Arial"/>
              <a:cs typeface="Arial"/>
              <a:sym typeface="Arial"/>
            </a:endParaRPr>
          </a:p>
        </p:txBody>
      </p:sp>
      <p:sp>
        <p:nvSpPr>
          <p:cNvPr id="108" name="Google Shape;108;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8: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Getur komið fram veiklun.  Bakverkir, vöðvarýrnun, liðstirðnun- 3-4 daga lega getur valdið þessum einkennum. Liðagigtar fólk er líklegra sem og einstaklingar í dái. FYRIRBYGGING: gera hringæfingar, færa gaflinn svo fólk geti spirnt í hann, hafa gálga/létta til að toga sig upp. </a:t>
            </a:r>
            <a:endParaRPr sz="1200" b="0" strike="noStrike" dirty="0">
              <a:latin typeface="Arial"/>
              <a:ea typeface="Arial"/>
              <a:cs typeface="Arial"/>
              <a:sym typeface="Arial"/>
            </a:endParaRPr>
          </a:p>
          <a:p>
            <a:pPr marL="228600" lvl="0" indent="-228600" algn="l" rtl="0">
              <a:lnSpc>
                <a:spcPct val="90000"/>
              </a:lnSpc>
              <a:spcBef>
                <a:spcPts val="448"/>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Aukið álag, þrýstingslækkun í kerfinu og hætta á svima þegar staðið er upp. Aukin hætta á blóðsegamyndun og blóðtappa og bjúgsöfnun. Hjartavöðvinn verður slappari og hjartsláttur versnar. Blóðstreymi í bláðæðum versnar ef vöðvar eru ekki notaðir. FYRIRBYGGING: Reyna að koma einst. Á fætur, fara rólega, fyrst stija í rúminu= fara á fætur í áföngum. Nota teygjusokka til að fyrirbyggja bloðtappa. Gera fótaæfingar, drekka vel, ekki vera í fötum sem þrengja að.</a:t>
            </a:r>
            <a:endParaRPr sz="1200" b="0" strike="noStrike" dirty="0">
              <a:latin typeface="Arial"/>
              <a:ea typeface="Arial"/>
              <a:cs typeface="Arial"/>
              <a:sym typeface="Arial"/>
            </a:endParaRPr>
          </a:p>
          <a:p>
            <a:pPr marL="228600" lvl="0" indent="-228600" algn="l" rtl="0">
              <a:lnSpc>
                <a:spcPct val="90000"/>
              </a:lnSpc>
              <a:spcBef>
                <a:spcPts val="448"/>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Lega á baki hindrar loftskipti, erfiðara með að draga djúpt andann, hósti og slím skilar sér verr í rúmlegu. Hætta á lungnabólgu. FYRIRBYGGING: kenna fólki að hósta og gera öndunaræfingar. Snúa einstaklingi sem oftast til að losa um slím. </a:t>
            </a:r>
            <a:endParaRPr sz="1200" b="0" strike="noStrike" dirty="0">
              <a:latin typeface="Arial"/>
              <a:ea typeface="Arial"/>
              <a:cs typeface="Arial"/>
              <a:sym typeface="Arial"/>
            </a:endParaRPr>
          </a:p>
          <a:p>
            <a:pPr marL="228600" lvl="0" indent="-228600" algn="l" rtl="0">
              <a:lnSpc>
                <a:spcPct val="90000"/>
              </a:lnSpc>
              <a:spcBef>
                <a:spcPts val="448"/>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Hægist á þarmahreyfingum, hægist á allri starfsemi. Getur fundið fyrir lystarleysi. FYRIRBYGGING: vökva vel og gefa næringarríka fæðu og trekjaríka- gefa hægðamixtúruru ef þarf. Nudda maga.</a:t>
            </a:r>
            <a:endParaRPr sz="1200" b="0" strike="noStrike" dirty="0">
              <a:latin typeface="Arial"/>
              <a:ea typeface="Arial"/>
              <a:cs typeface="Arial"/>
              <a:sym typeface="Arial"/>
            </a:endParaRPr>
          </a:p>
          <a:p>
            <a:pPr marL="228600" lvl="0" indent="-228600" algn="l" rtl="0">
              <a:lnSpc>
                <a:spcPct val="90000"/>
              </a:lnSpc>
              <a:spcBef>
                <a:spcPts val="448"/>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Oft erfiðara að pissa liggjandi og frekar að það sitji eftir í blöðrunni. Aukin hætta á þvagfærasýkingu, þvaglega og nýrnasteinum. FYRIRBYGGING: útvega fólki næði</a:t>
            </a:r>
            <a:endParaRPr sz="1200" b="0" strike="noStrike" dirty="0">
              <a:latin typeface="Arial"/>
              <a:ea typeface="Arial"/>
              <a:cs typeface="Arial"/>
              <a:sym typeface="Arial"/>
            </a:endParaRPr>
          </a:p>
          <a:p>
            <a:pPr marL="228600" lvl="0" indent="-228600" algn="l" rtl="0">
              <a:lnSpc>
                <a:spcPct val="90000"/>
              </a:lnSpc>
              <a:spcBef>
                <a:spcPts val="448"/>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Fólk getur orðið þunglynt/dapurt á að liggja fyrir. Geta átt erfiðara með svefn, átt erfitt með einbeitingu og orðið óvirkara, orðið einmana. FYRIRBYGGJA: gera umhverfi líflegt, gera mun á dag og nóttu. Reyna að virkja. </a:t>
            </a:r>
            <a:endParaRPr sz="1200" b="0" strike="noStrike" dirty="0">
              <a:latin typeface="Arial"/>
              <a:ea typeface="Arial"/>
              <a:cs typeface="Arial"/>
              <a:sym typeface="Arial"/>
            </a:endParaRPr>
          </a:p>
          <a:p>
            <a:pPr marL="228600" lvl="0" indent="-228600" algn="l" rtl="0">
              <a:lnSpc>
                <a:spcPct val="90000"/>
              </a:lnSpc>
              <a:spcBef>
                <a:spcPts val="448"/>
              </a:spcBef>
              <a:spcAft>
                <a:spcPts val="0"/>
              </a:spcAft>
              <a:buClr>
                <a:srgbClr val="000000"/>
              </a:buClr>
              <a:buSzPts val="1200"/>
              <a:buFont typeface="Noto Sans Symbols"/>
              <a:buAutoNum type="arabicPeriod"/>
            </a:pPr>
            <a:r>
              <a:rPr lang="is-IS" sz="1200" b="0" strike="noStrike" dirty="0">
                <a:latin typeface="Arial"/>
                <a:ea typeface="Arial"/>
                <a:cs typeface="Arial"/>
                <a:sym typeface="Arial"/>
              </a:rPr>
              <a:t>Geta komið þrýstingssár, en á ekki að koma ef vel er hjúkrað. Bjúgur getur safnast á líkamann. FYRIRBYGGING: snúa fólki, bera á húð, hafa hana þurra og hreina, nudda rauð svæði og örva blóðrás. </a:t>
            </a:r>
            <a:endParaRPr sz="1200" b="0" strike="noStrike" dirty="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11</a:t>
            </a:fld>
            <a:endParaRPr sz="1200" b="0" i="0" u="none" strike="noStrike" cap="none">
              <a:latin typeface="Arial"/>
              <a:ea typeface="Arial"/>
              <a:cs typeface="Arial"/>
              <a:sym typeface="Arial"/>
            </a:endParaRPr>
          </a:p>
        </p:txBody>
      </p:sp>
      <p:sp>
        <p:nvSpPr>
          <p:cNvPr id="115" name="Google Shape;115;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9: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228600" lvl="0" indent="-228600" algn="l" rtl="0">
              <a:spcBef>
                <a:spcPts val="0"/>
              </a:spcBef>
              <a:spcAft>
                <a:spcPts val="0"/>
              </a:spcAft>
              <a:buClr>
                <a:srgbClr val="000000"/>
              </a:buClr>
              <a:buSzPts val="1000"/>
              <a:buFont typeface="Noto Sans Symbols"/>
              <a:buAutoNum type="arabicPeriod"/>
            </a:pPr>
            <a:r>
              <a:rPr lang="is-IS" sz="1000" b="0" strike="noStrike" dirty="0">
                <a:latin typeface="Arial"/>
                <a:ea typeface="Arial"/>
                <a:cs typeface="Arial"/>
                <a:sym typeface="Arial"/>
              </a:rPr>
              <a:t>Vöðvar rýrna fljótt í rúmlegu. Því er dagleg hreyfing eins og ganga nayðsynleg til þess að viðhalda styrk vöðva og beina en geta einstaklingsins til sjálfshjálpar er meðal annars háð vöðvastyrk.</a:t>
            </a:r>
            <a:endParaRPr sz="1000" b="0" strike="noStrike" dirty="0">
              <a:latin typeface="Arial"/>
              <a:ea typeface="Arial"/>
              <a:cs typeface="Arial"/>
              <a:sym typeface="Arial"/>
            </a:endParaRPr>
          </a:p>
          <a:p>
            <a:pPr marL="228600" lvl="0" indent="-228600" algn="l" rtl="0">
              <a:spcBef>
                <a:spcPts val="374"/>
              </a:spcBef>
              <a:spcAft>
                <a:spcPts val="0"/>
              </a:spcAft>
              <a:buClr>
                <a:srgbClr val="000000"/>
              </a:buClr>
              <a:buSzPts val="1000"/>
              <a:buFont typeface="Noto Sans Symbols"/>
              <a:buAutoNum type="arabicPeriod"/>
            </a:pPr>
            <a:r>
              <a:rPr lang="is-IS" sz="1000" b="0" strike="noStrike" dirty="0">
                <a:latin typeface="Arial"/>
                <a:ea typeface="Arial"/>
                <a:cs typeface="Arial"/>
                <a:sym typeface="Arial"/>
              </a:rPr>
              <a:t>Þegar ekki er um neina hreyfingu að ræða í liðum verða breytingar á þeim og eþir verða stífir. Þessar breytingar geta verið varanlegar. EF beygjuvöðvinn er ekki hreyfður á eðlilegan hátt daglega verða breytingar í honum sem leiða til þess að hann og þær sinar sem tilheyra honum dragast saman (styttast). Þetta kallast liðstirðnun (kontraktur). Mest hætta er á liðstirðnun í mjöðmum, hnjám og fótliðum. </a:t>
            </a:r>
            <a:endParaRPr sz="1000" b="0" strike="noStrike" dirty="0">
              <a:latin typeface="Arial"/>
              <a:ea typeface="Arial"/>
              <a:cs typeface="Arial"/>
              <a:sym typeface="Arial"/>
            </a:endParaRPr>
          </a:p>
          <a:p>
            <a:pPr marL="228600" lvl="0" indent="-228600" algn="l" rtl="0">
              <a:spcBef>
                <a:spcPts val="374"/>
              </a:spcBef>
              <a:spcAft>
                <a:spcPts val="0"/>
              </a:spcAft>
              <a:buClr>
                <a:srgbClr val="000000"/>
              </a:buClr>
              <a:buSzPts val="1000"/>
              <a:buFont typeface="Noto Sans Symbols"/>
              <a:buAutoNum type="arabicPeriod"/>
            </a:pPr>
            <a:r>
              <a:rPr lang="is-IS" sz="1000" b="0" strike="noStrike" dirty="0">
                <a:latin typeface="Arial"/>
                <a:ea typeface="Arial"/>
                <a:cs typeface="Arial"/>
                <a:sym typeface="Arial"/>
              </a:rPr>
              <a:t>Beinþynning/osteoporosis: niðurbrot og nýmyundun beina er að einhverju leyti háð því að stöðugt álag sé á beinin s.s. Eins og þegar við hreyfum okkur um göngum eða hlaupum. Hreyfingarleysi hefur þau áhrif að það dregur úr stöðugri endurnýjun beinvefs og kalsíumbirgðir beinanna minnka en það veldur því að þau verða stökk og brotna gjarnan. </a:t>
            </a:r>
            <a:endParaRPr sz="1000" b="0" strike="noStrike" dirty="0">
              <a:latin typeface="Arial"/>
              <a:ea typeface="Arial"/>
              <a:cs typeface="Arial"/>
              <a:sym typeface="Arial"/>
            </a:endParaRPr>
          </a:p>
          <a:p>
            <a:pPr marL="228600" lvl="0" indent="-228600" algn="l" rtl="0">
              <a:spcBef>
                <a:spcPts val="374"/>
              </a:spcBef>
              <a:spcAft>
                <a:spcPts val="0"/>
              </a:spcAft>
              <a:buNone/>
            </a:pPr>
            <a:endParaRPr sz="1000" b="0" strike="noStrike" dirty="0">
              <a:latin typeface="Arial"/>
              <a:ea typeface="Arial"/>
              <a:cs typeface="Arial"/>
              <a:sym typeface="Arial"/>
            </a:endParaRPr>
          </a:p>
          <a:p>
            <a:pPr marL="228600" lvl="0" indent="-228600" algn="l" rtl="0">
              <a:spcBef>
                <a:spcPts val="374"/>
              </a:spcBef>
              <a:spcAft>
                <a:spcPts val="0"/>
              </a:spcAft>
              <a:buNone/>
            </a:pPr>
            <a:r>
              <a:rPr lang="is-IS" sz="1000" b="0" strike="noStrike" dirty="0">
                <a:latin typeface="Arial"/>
                <a:ea typeface="Arial"/>
                <a:cs typeface="Arial"/>
                <a:sym typeface="Arial"/>
              </a:rPr>
              <a:t>Til að fyrirbyggja þessa þætti er að sj. Fái einvherja hreyfingu og/eða æfingar. </a:t>
            </a:r>
            <a:endParaRPr sz="1000" b="0" strike="noStrike" dirty="0">
              <a:latin typeface="Arial"/>
              <a:ea typeface="Arial"/>
              <a:cs typeface="Arial"/>
              <a:sym typeface="Arial"/>
            </a:endParaRPr>
          </a:p>
          <a:p>
            <a:pPr marL="228600" lvl="0" indent="-228600" algn="l" rtl="0">
              <a:spcBef>
                <a:spcPts val="374"/>
              </a:spcBef>
              <a:spcAft>
                <a:spcPts val="0"/>
              </a:spcAft>
              <a:buNone/>
            </a:pPr>
            <a:endParaRPr sz="1000" b="0" strike="noStrike" dirty="0">
              <a:latin typeface="Arial"/>
              <a:ea typeface="Arial"/>
              <a:cs typeface="Arial"/>
              <a:sym typeface="Arial"/>
            </a:endParaRPr>
          </a:p>
          <a:p>
            <a:pPr marL="228600" lvl="0" indent="-228600" algn="l" rtl="0">
              <a:spcBef>
                <a:spcPts val="374"/>
              </a:spcBef>
              <a:spcAft>
                <a:spcPts val="0"/>
              </a:spcAft>
              <a:buNone/>
            </a:pPr>
            <a:r>
              <a:rPr lang="is-IS" sz="1000" b="0" strike="noStrike" dirty="0">
                <a:latin typeface="Arial"/>
                <a:ea typeface="Arial"/>
                <a:cs typeface="Arial"/>
                <a:sym typeface="Arial"/>
              </a:rPr>
              <a:t>RAnnsóknir hafa sýnt að hreyfingarleysi veldur óeðlilegu niðurbroti vefja þannig að skortur verður á eggjahvíuefnum og söltum eins og kalsíum, fosfór og kalúm. Þetta gerist jfanvel þó að fæði einstaklingsins innihaldi nóg af þessum efnum, skorturinn verður vegna minnkaðrar notkunar líkamans, vöðvavefur missir meira af eggjahvítuefnum en líkaminn getur nýmyndað. Í hreyfingarleysi og rúmlegu eykst kalk- og fosfórtap úr beinum vegna þess að niðurbrot beinvefs verður meira en nýmyndun. Við missi eggjahvítuefna og salta versnar almennt ástand sj. Og afleiðingin verður þreyta. Þreytan veldur því að hreyfing sj. Minnkar enn frekar. Því er mjög mikilvægt að hvetja til hreyfingar. </a:t>
            </a:r>
            <a:endParaRPr sz="1000" b="0" strike="noStrike" dirty="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122" name="Google Shape;122;p10: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504000" y="301320"/>
            <a:ext cx="9071640" cy="5851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504000" y="176904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1"/>
          <p:cNvSpPr txBox="1">
            <a:spLocks noGrp="1"/>
          </p:cNvSpPr>
          <p:nvPr>
            <p:ph type="body" idx="2"/>
          </p:nvPr>
        </p:nvSpPr>
        <p:spPr>
          <a:xfrm>
            <a:off x="504000" y="405936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2"/>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4"/>
          </p:nvPr>
        </p:nvSpPr>
        <p:spPr>
          <a:xfrm>
            <a:off x="515268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50400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2"/>
          </p:nvPr>
        </p:nvSpPr>
        <p:spPr>
          <a:xfrm>
            <a:off x="357120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3"/>
          </p:nvPr>
        </p:nvSpPr>
        <p:spPr>
          <a:xfrm>
            <a:off x="663804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4"/>
          </p:nvPr>
        </p:nvSpPr>
        <p:spPr>
          <a:xfrm>
            <a:off x="50400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5"/>
          </p:nvPr>
        </p:nvSpPr>
        <p:spPr>
          <a:xfrm>
            <a:off x="357120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6"/>
          </p:nvPr>
        </p:nvSpPr>
        <p:spPr>
          <a:xfrm>
            <a:off x="663804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504000" y="1769040"/>
            <a:ext cx="9071640" cy="4384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504000" y="1769040"/>
            <a:ext cx="9071640" cy="43844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504000" y="1769040"/>
            <a:ext cx="4426920" cy="4384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6"/>
          <p:cNvSpPr txBox="1">
            <a:spLocks noGrp="1"/>
          </p:cNvSpPr>
          <p:nvPr>
            <p:ph type="body" idx="2"/>
          </p:nvPr>
        </p:nvSpPr>
        <p:spPr>
          <a:xfrm>
            <a:off x="5152680" y="1769040"/>
            <a:ext cx="4426920" cy="4384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
          <p:cNvSpPr txBox="1">
            <a:spLocks noGrp="1"/>
          </p:cNvSpPr>
          <p:nvPr>
            <p:ph type="body" idx="2"/>
          </p:nvPr>
        </p:nvSpPr>
        <p:spPr>
          <a:xfrm>
            <a:off x="5152680" y="1769040"/>
            <a:ext cx="4426920" cy="4384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8"/>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504000" y="1769040"/>
            <a:ext cx="4426920" cy="4384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9"/>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3"/>
          </p:nvPr>
        </p:nvSpPr>
        <p:spPr>
          <a:xfrm>
            <a:off x="515268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3"/>
          </p:nvPr>
        </p:nvSpPr>
        <p:spPr>
          <a:xfrm>
            <a:off x="504000" y="405936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body" idx="1"/>
          </p:nvPr>
        </p:nvSpPr>
        <p:spPr>
          <a:xfrm>
            <a:off x="504000" y="1769040"/>
            <a:ext cx="9071640" cy="43844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 name="Google Shape;13;p1"/>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1"/>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b="0" i="0" u="none" strike="noStrike" cap="none">
                <a:latin typeface="Times New Roman"/>
                <a:ea typeface="Times New Roman"/>
                <a:cs typeface="Times New Roman"/>
                <a:sym typeface="Times New Roman"/>
              </a:defRPr>
            </a:lvl1pPr>
            <a:lvl2pPr marL="0" marR="0" lvl="1" indent="0" algn="r" rtl="0">
              <a:spcBef>
                <a:spcPts val="0"/>
              </a:spcBef>
              <a:buNone/>
              <a:defRPr sz="1400" b="0" i="0" u="none" strike="noStrike" cap="none">
                <a:latin typeface="Times New Roman"/>
                <a:ea typeface="Times New Roman"/>
                <a:cs typeface="Times New Roman"/>
                <a:sym typeface="Times New Roman"/>
              </a:defRPr>
            </a:lvl2pPr>
            <a:lvl3pPr marL="0" marR="0" lvl="2" indent="0" algn="r" rtl="0">
              <a:spcBef>
                <a:spcPts val="0"/>
              </a:spcBef>
              <a:buNone/>
              <a:defRPr sz="1400" b="0" i="0" u="none" strike="noStrike" cap="none">
                <a:latin typeface="Times New Roman"/>
                <a:ea typeface="Times New Roman"/>
                <a:cs typeface="Times New Roman"/>
                <a:sym typeface="Times New Roman"/>
              </a:defRPr>
            </a:lvl3pPr>
            <a:lvl4pPr marL="0" marR="0" lvl="3" indent="0" algn="r" rtl="0">
              <a:spcBef>
                <a:spcPts val="0"/>
              </a:spcBef>
              <a:buNone/>
              <a:defRPr sz="1400" b="0" i="0" u="none" strike="noStrike" cap="none">
                <a:latin typeface="Times New Roman"/>
                <a:ea typeface="Times New Roman"/>
                <a:cs typeface="Times New Roman"/>
                <a:sym typeface="Times New Roman"/>
              </a:defRPr>
            </a:lvl4pPr>
            <a:lvl5pPr marL="0" marR="0" lvl="4" indent="0" algn="r" rtl="0">
              <a:spcBef>
                <a:spcPts val="0"/>
              </a:spcBef>
              <a:buNone/>
              <a:defRPr sz="1400" b="0" i="0" u="none" strike="noStrike" cap="none">
                <a:latin typeface="Times New Roman"/>
                <a:ea typeface="Times New Roman"/>
                <a:cs typeface="Times New Roman"/>
                <a:sym typeface="Times New Roman"/>
              </a:defRPr>
            </a:lvl5pPr>
            <a:lvl6pPr marL="0" marR="0" lvl="5" indent="0" algn="r" rtl="0">
              <a:spcBef>
                <a:spcPts val="0"/>
              </a:spcBef>
              <a:buNone/>
              <a:defRPr sz="1400" b="0" i="0" u="none" strike="noStrike" cap="none">
                <a:latin typeface="Times New Roman"/>
                <a:ea typeface="Times New Roman"/>
                <a:cs typeface="Times New Roman"/>
                <a:sym typeface="Times New Roman"/>
              </a:defRPr>
            </a:lvl6pPr>
            <a:lvl7pPr marL="0" marR="0" lvl="6" indent="0" algn="r" rtl="0">
              <a:spcBef>
                <a:spcPts val="0"/>
              </a:spcBef>
              <a:buNone/>
              <a:defRPr sz="1400" b="0" i="0" u="none" strike="noStrike" cap="none">
                <a:latin typeface="Times New Roman"/>
                <a:ea typeface="Times New Roman"/>
                <a:cs typeface="Times New Roman"/>
                <a:sym typeface="Times New Roman"/>
              </a:defRPr>
            </a:lvl7pPr>
            <a:lvl8pPr marL="0" marR="0" lvl="7" indent="0" algn="r" rtl="0">
              <a:spcBef>
                <a:spcPts val="0"/>
              </a:spcBef>
              <a:buNone/>
              <a:defRPr sz="1400" b="0" i="0" u="none" strike="noStrike" cap="none">
                <a:latin typeface="Times New Roman"/>
                <a:ea typeface="Times New Roman"/>
                <a:cs typeface="Times New Roman"/>
                <a:sym typeface="Times New Roman"/>
              </a:defRPr>
            </a:lvl8pPr>
            <a:lvl9pPr marL="0" marR="0" lvl="8" indent="0" algn="r" rtl="0">
              <a:spcBef>
                <a:spcPts val="0"/>
              </a:spcBef>
              <a:buNone/>
              <a:defRPr sz="1400" b="0" i="0" u="none" strike="noStrike" cap="none">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is-I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aphicFrame>
        <p:nvGraphicFramePr>
          <p:cNvPr id="69" name="Google Shape;67;p14">
            <a:extLst>
              <a:ext uri="{FF2B5EF4-FFF2-40B4-BE49-F238E27FC236}">
                <a16:creationId xmlns:a16="http://schemas.microsoft.com/office/drawing/2014/main" id="{84746F7D-09D5-BD86-7DAA-95791F7CF33C}"/>
              </a:ext>
            </a:extLst>
          </p:cNvPr>
          <p:cNvGraphicFramePr/>
          <p:nvPr/>
        </p:nvGraphicFramePr>
        <p:xfrm>
          <a:off x="504000" y="301320"/>
          <a:ext cx="9071640" cy="585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Google Shape;111;p21"/>
          <p:cNvSpPr txBox="1"/>
          <p:nvPr/>
        </p:nvSpPr>
        <p:spPr>
          <a:xfrm>
            <a:off x="529232" y="358659"/>
            <a:ext cx="3612061" cy="2157054"/>
          </a:xfrm>
          <a:prstGeom prst="rect">
            <a:avLst/>
          </a:prstGeom>
        </p:spPr>
        <p:txBody>
          <a:bodyPr spcFirstLastPara="1" vert="horz" lIns="91440" tIns="45720" rIns="91440" bIns="45720" rtlCol="0" anchor="b" anchorCtr="0">
            <a:normAutofit/>
          </a:bodyPr>
          <a:lstStyle/>
          <a:p>
            <a:pPr marR="0" lvl="0">
              <a:lnSpc>
                <a:spcPct val="90000"/>
              </a:lnSpc>
              <a:spcBef>
                <a:spcPct val="0"/>
              </a:spcBef>
              <a:spcAft>
                <a:spcPts val="600"/>
              </a:spcAft>
              <a:buClr>
                <a:srgbClr val="000000"/>
              </a:buClr>
              <a:buSzPts val="1800"/>
            </a:pPr>
            <a:r>
              <a:rPr lang="en-US" sz="3600" b="0" i="0" u="none" strike="noStrike" kern="1200" cap="none">
                <a:solidFill>
                  <a:schemeClr val="tx1"/>
                </a:solidFill>
                <a:latin typeface="+mj-lt"/>
                <a:ea typeface="+mj-ea"/>
                <a:cs typeface="+mj-cs"/>
                <a:sym typeface="Arial"/>
              </a:rPr>
              <a:t>Áhrif rúmlegu/hreyfingarleysis á líkamann</a:t>
            </a:r>
          </a:p>
        </p:txBody>
      </p:sp>
      <p:sp>
        <p:nvSpPr>
          <p:cNvPr id="1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851681"/>
            <a:ext cx="2872978" cy="20159"/>
          </a:xfrm>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 name="connsiteX0" fmla="*/ 0 w 2872978"/>
              <a:gd name="connsiteY0" fmla="*/ 0 h 20159"/>
              <a:gd name="connsiteX1" fmla="*/ 517136 w 2872978"/>
              <a:gd name="connsiteY1" fmla="*/ 0 h 20159"/>
              <a:gd name="connsiteX2" fmla="*/ 1149191 w 2872978"/>
              <a:gd name="connsiteY2" fmla="*/ 0 h 20159"/>
              <a:gd name="connsiteX3" fmla="*/ 1637597 w 2872978"/>
              <a:gd name="connsiteY3" fmla="*/ 0 h 20159"/>
              <a:gd name="connsiteX4" fmla="*/ 2126004 w 2872978"/>
              <a:gd name="connsiteY4" fmla="*/ 0 h 20159"/>
              <a:gd name="connsiteX5" fmla="*/ 2872978 w 2872978"/>
              <a:gd name="connsiteY5" fmla="*/ 0 h 20159"/>
              <a:gd name="connsiteX6" fmla="*/ 2872978 w 2872978"/>
              <a:gd name="connsiteY6" fmla="*/ 20159 h 20159"/>
              <a:gd name="connsiteX7" fmla="*/ 2327112 w 2872978"/>
              <a:gd name="connsiteY7" fmla="*/ 20159 h 20159"/>
              <a:gd name="connsiteX8" fmla="*/ 1781246 w 2872978"/>
              <a:gd name="connsiteY8" fmla="*/ 20159 h 20159"/>
              <a:gd name="connsiteX9" fmla="*/ 1235381 w 2872978"/>
              <a:gd name="connsiteY9" fmla="*/ 20159 h 20159"/>
              <a:gd name="connsiteX10" fmla="*/ 60332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15" y="6141"/>
                  <a:pt x="2871421" y="13149"/>
                  <a:pt x="2872978" y="20159"/>
                </a:cubicBezTo>
                <a:cubicBezTo>
                  <a:pt x="2580485" y="-8961"/>
                  <a:pt x="2409818" y="16037"/>
                  <a:pt x="2298382" y="20159"/>
                </a:cubicBezTo>
                <a:cubicBezTo>
                  <a:pt x="2175217" y="69850"/>
                  <a:pt x="2030770" y="49838"/>
                  <a:pt x="1809976" y="20159"/>
                </a:cubicBezTo>
                <a:cubicBezTo>
                  <a:pt x="1627036" y="364"/>
                  <a:pt x="1520757" y="13914"/>
                  <a:pt x="1264110" y="20159"/>
                </a:cubicBezTo>
                <a:cubicBezTo>
                  <a:pt x="1012544" y="7880"/>
                  <a:pt x="908671" y="41110"/>
                  <a:pt x="718245" y="20159"/>
                </a:cubicBezTo>
                <a:cubicBezTo>
                  <a:pt x="496819" y="25953"/>
                  <a:pt x="185934" y="53695"/>
                  <a:pt x="0" y="20159"/>
                </a:cubicBezTo>
                <a:cubicBezTo>
                  <a:pt x="-1155" y="14001"/>
                  <a:pt x="744" y="9577"/>
                  <a:pt x="0" y="0"/>
                </a:cubicBezTo>
                <a:close/>
              </a:path>
              <a:path w="2872978" h="20159"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2170" y="8930"/>
                  <a:pt x="2873625" y="15456"/>
                  <a:pt x="2872978" y="20159"/>
                </a:cubicBezTo>
                <a:cubicBezTo>
                  <a:pt x="2703749" y="57722"/>
                  <a:pt x="2592005" y="14438"/>
                  <a:pt x="2327112" y="20159"/>
                </a:cubicBezTo>
                <a:cubicBezTo>
                  <a:pt x="2073199" y="11786"/>
                  <a:pt x="2020090" y="6164"/>
                  <a:pt x="1781246" y="20159"/>
                </a:cubicBezTo>
                <a:cubicBezTo>
                  <a:pt x="1536104" y="37780"/>
                  <a:pt x="1510751" y="23216"/>
                  <a:pt x="1235381" y="20159"/>
                </a:cubicBezTo>
                <a:cubicBezTo>
                  <a:pt x="967672" y="297"/>
                  <a:pt x="871252" y="-7764"/>
                  <a:pt x="603325" y="20159"/>
                </a:cubicBezTo>
                <a:cubicBezTo>
                  <a:pt x="311662" y="20616"/>
                  <a:pt x="187976" y="11953"/>
                  <a:pt x="0" y="20159"/>
                </a:cubicBezTo>
                <a:cubicBezTo>
                  <a:pt x="-1026" y="11500"/>
                  <a:pt x="-167" y="7085"/>
                  <a:pt x="0" y="0"/>
                </a:cubicBezTo>
                <a:close/>
              </a:path>
              <a:path w="2872978" h="20159"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4584" y="6686"/>
                  <a:pt x="2871972" y="13458"/>
                  <a:pt x="2872978" y="20159"/>
                </a:cubicBezTo>
                <a:cubicBezTo>
                  <a:pt x="2588961" y="14195"/>
                  <a:pt x="2411908" y="1872"/>
                  <a:pt x="2298382" y="20159"/>
                </a:cubicBezTo>
                <a:cubicBezTo>
                  <a:pt x="2197475" y="59669"/>
                  <a:pt x="2016311" y="42185"/>
                  <a:pt x="1809976" y="20159"/>
                </a:cubicBezTo>
                <a:cubicBezTo>
                  <a:pt x="1631011" y="-7489"/>
                  <a:pt x="1514607" y="14016"/>
                  <a:pt x="1264110" y="20159"/>
                </a:cubicBezTo>
                <a:cubicBezTo>
                  <a:pt x="1010807" y="39237"/>
                  <a:pt x="904891" y="39389"/>
                  <a:pt x="718245" y="20159"/>
                </a:cubicBezTo>
                <a:cubicBezTo>
                  <a:pt x="531594" y="-23689"/>
                  <a:pt x="136574" y="68392"/>
                  <a:pt x="0" y="20159"/>
                </a:cubicBezTo>
                <a:cubicBezTo>
                  <a:pt x="-624" y="13698"/>
                  <a:pt x="-94" y="996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229" y="6810"/>
                          <a:pt x="2872668" y="13749"/>
                          <a:pt x="2872978" y="20159"/>
                        </a:cubicBezTo>
                        <a:cubicBezTo>
                          <a:pt x="2601857" y="1392"/>
                          <a:pt x="2424161" y="-5241"/>
                          <a:pt x="2298382" y="20159"/>
                        </a:cubicBezTo>
                        <a:cubicBezTo>
                          <a:pt x="2172603" y="45559"/>
                          <a:pt x="1996400" y="43222"/>
                          <a:pt x="1809976" y="20159"/>
                        </a:cubicBezTo>
                        <a:cubicBezTo>
                          <a:pt x="1623552" y="-2904"/>
                          <a:pt x="1525733" y="14029"/>
                          <a:pt x="1264110" y="20159"/>
                        </a:cubicBezTo>
                        <a:cubicBezTo>
                          <a:pt x="1002487" y="26289"/>
                          <a:pt x="908261" y="32758"/>
                          <a:pt x="718245" y="20159"/>
                        </a:cubicBezTo>
                        <a:cubicBezTo>
                          <a:pt x="528229" y="7560"/>
                          <a:pt x="176399" y="52889"/>
                          <a:pt x="0" y="20159"/>
                        </a:cubicBezTo>
                        <a:cubicBezTo>
                          <a:pt x="-524" y="14018"/>
                          <a:pt x="20" y="10045"/>
                          <a:pt x="0" y="0"/>
                        </a:cubicBezTo>
                        <a:close/>
                      </a:path>
                      <a:path w="2872978" h="20159"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2096" y="10021"/>
                          <a:pt x="2872682" y="15417"/>
                          <a:pt x="2872978" y="20159"/>
                        </a:cubicBezTo>
                        <a:cubicBezTo>
                          <a:pt x="2703040" y="42908"/>
                          <a:pt x="2574829" y="18390"/>
                          <a:pt x="2327112" y="20159"/>
                        </a:cubicBezTo>
                        <a:cubicBezTo>
                          <a:pt x="2079395" y="21928"/>
                          <a:pt x="2026258" y="1563"/>
                          <a:pt x="1781246" y="20159"/>
                        </a:cubicBezTo>
                        <a:cubicBezTo>
                          <a:pt x="1536234" y="38755"/>
                          <a:pt x="1507455" y="22167"/>
                          <a:pt x="1235381" y="20159"/>
                        </a:cubicBezTo>
                        <a:cubicBezTo>
                          <a:pt x="963308" y="18151"/>
                          <a:pt x="884834" y="-8814"/>
                          <a:pt x="603325" y="20159"/>
                        </a:cubicBezTo>
                        <a:cubicBezTo>
                          <a:pt x="321816" y="49132"/>
                          <a:pt x="204416" y="11299"/>
                          <a:pt x="0" y="20159"/>
                        </a:cubicBezTo>
                        <a:cubicBezTo>
                          <a:pt x="-804" y="10795"/>
                          <a:pt x="-25" y="70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Google Shape;112;p21"/>
          <p:cNvSpPr txBox="1"/>
          <p:nvPr/>
        </p:nvSpPr>
        <p:spPr>
          <a:xfrm>
            <a:off x="529232" y="3166839"/>
            <a:ext cx="3508697" cy="3660421"/>
          </a:xfrm>
          <a:prstGeom prst="rect">
            <a:avLst/>
          </a:prstGeom>
        </p:spPr>
        <p:txBody>
          <a:bodyPr spcFirstLastPara="1" vert="horz" lIns="91440" tIns="45720" rIns="91440" bIns="45720" rtlCol="0" anchorCtr="0">
            <a:normAutofit/>
          </a:bodyPr>
          <a:lstStyle/>
          <a:p>
            <a:pPr marL="609480" marR="0" lvl="0" indent="-228600">
              <a:lnSpc>
                <a:spcPct val="90000"/>
              </a:lnSpc>
              <a:spcBef>
                <a:spcPts val="0"/>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Vöðva og bein</a:t>
            </a:r>
          </a:p>
          <a:p>
            <a:pPr marL="609480" marR="0" lvl="0" indent="-228600">
              <a:lnSpc>
                <a:spcPct val="90000"/>
              </a:lnSpc>
              <a:spcBef>
                <a:spcPts val="799"/>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Hjarta og æðakerfið</a:t>
            </a:r>
          </a:p>
          <a:p>
            <a:pPr marL="609480" marR="0" lvl="0" indent="-228600">
              <a:lnSpc>
                <a:spcPct val="90000"/>
              </a:lnSpc>
              <a:spcBef>
                <a:spcPts val="799"/>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Öndunarkerfið</a:t>
            </a:r>
          </a:p>
          <a:p>
            <a:pPr marL="609480" marR="0" lvl="0" indent="-228600">
              <a:lnSpc>
                <a:spcPct val="90000"/>
              </a:lnSpc>
              <a:spcBef>
                <a:spcPts val="799"/>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Meltingarkerfið og næringu</a:t>
            </a:r>
          </a:p>
          <a:p>
            <a:pPr marL="609480" marR="0" lvl="0" indent="-228600">
              <a:lnSpc>
                <a:spcPct val="90000"/>
              </a:lnSpc>
              <a:spcBef>
                <a:spcPts val="799"/>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Þvagkerfi</a:t>
            </a:r>
          </a:p>
          <a:p>
            <a:pPr marL="609480" marR="0" lvl="0" indent="-228600">
              <a:lnSpc>
                <a:spcPct val="90000"/>
              </a:lnSpc>
              <a:spcBef>
                <a:spcPts val="799"/>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Andlegu hliðina</a:t>
            </a:r>
          </a:p>
          <a:p>
            <a:pPr marL="609480" marR="0" lvl="0" indent="-228600">
              <a:lnSpc>
                <a:spcPct val="90000"/>
              </a:lnSpc>
              <a:spcBef>
                <a:spcPts val="799"/>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Húðina</a:t>
            </a:r>
          </a:p>
          <a:p>
            <a:pPr marL="990360" marR="0" lvl="1" indent="-228600">
              <a:lnSpc>
                <a:spcPct val="90000"/>
              </a:lnSpc>
              <a:spcBef>
                <a:spcPts val="697"/>
              </a:spcBef>
              <a:spcAft>
                <a:spcPts val="0"/>
              </a:spcAft>
              <a:buClr>
                <a:srgbClr val="000000"/>
              </a:buClr>
              <a:buSzPts val="3200"/>
              <a:buFont typeface="Arial" panose="020B0604020202020204" pitchFamily="34" charset="0"/>
              <a:buChar char="•"/>
            </a:pPr>
            <a:endParaRPr lang="en-US" sz="2100" b="0" i="0" u="none" strike="noStrike" kern="1200" cap="none">
              <a:solidFill>
                <a:schemeClr val="tx1"/>
              </a:solidFill>
              <a:latin typeface="+mn-lt"/>
              <a:ea typeface="+mn-ea"/>
              <a:cs typeface="+mn-cs"/>
              <a:sym typeface="Arial"/>
            </a:endParaRPr>
          </a:p>
        </p:txBody>
      </p:sp>
      <p:pic>
        <p:nvPicPr>
          <p:cNvPr id="128" name="Picture 127" descr="An arrow pointing right">
            <a:extLst>
              <a:ext uri="{FF2B5EF4-FFF2-40B4-BE49-F238E27FC236}">
                <a16:creationId xmlns:a16="http://schemas.microsoft.com/office/drawing/2014/main" id="{CEFE0E1C-DFCD-F890-B47F-95ABC0C5E622}"/>
              </a:ext>
            </a:extLst>
          </p:cNvPr>
          <p:cNvPicPr>
            <a:picLocks noChangeAspect="1"/>
          </p:cNvPicPr>
          <p:nvPr/>
        </p:nvPicPr>
        <p:blipFill rotWithShape="1">
          <a:blip r:embed="rId3"/>
          <a:srcRect l="6654" r="43502"/>
          <a:stretch/>
        </p:blipFill>
        <p:spPr>
          <a:xfrm>
            <a:off x="4391836" y="10"/>
            <a:ext cx="5687529" cy="75596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18;p22"/>
          <p:cNvSpPr txBox="1"/>
          <p:nvPr/>
        </p:nvSpPr>
        <p:spPr>
          <a:xfrm>
            <a:off x="529232" y="358659"/>
            <a:ext cx="3612061" cy="2157054"/>
          </a:xfrm>
          <a:prstGeom prst="rect">
            <a:avLst/>
          </a:prstGeom>
        </p:spPr>
        <p:txBody>
          <a:bodyPr spcFirstLastPara="1" vert="horz" lIns="91440" tIns="45720" rIns="91440" bIns="45720" rtlCol="0" anchor="b" anchorCtr="0">
            <a:normAutofit/>
          </a:bodyPr>
          <a:lstStyle/>
          <a:p>
            <a:pPr marL="216000" marR="0" lvl="0" indent="-216000">
              <a:lnSpc>
                <a:spcPct val="90000"/>
              </a:lnSpc>
              <a:spcBef>
                <a:spcPct val="0"/>
              </a:spcBef>
              <a:spcAft>
                <a:spcPts val="600"/>
              </a:spcAft>
              <a:buClr>
                <a:srgbClr val="000000"/>
              </a:buClr>
              <a:buSzPts val="1800"/>
            </a:pPr>
            <a:r>
              <a:rPr lang="en-US" sz="4400" b="0" i="0" u="none" strike="noStrike" kern="1200" cap="none">
                <a:solidFill>
                  <a:schemeClr val="tx1"/>
                </a:solidFill>
                <a:latin typeface="+mj-lt"/>
                <a:ea typeface="+mj-ea"/>
                <a:cs typeface="+mj-cs"/>
                <a:sym typeface="Arial"/>
              </a:rPr>
              <a:t>Áhrif rúmlegu á vöðva liði og bein</a:t>
            </a:r>
          </a:p>
        </p:txBody>
      </p:sp>
      <p:sp>
        <p:nvSpPr>
          <p:cNvPr id="1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851681"/>
            <a:ext cx="2872978" cy="20159"/>
          </a:xfrm>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 name="connsiteX0" fmla="*/ 0 w 2872978"/>
              <a:gd name="connsiteY0" fmla="*/ 0 h 20159"/>
              <a:gd name="connsiteX1" fmla="*/ 517136 w 2872978"/>
              <a:gd name="connsiteY1" fmla="*/ 0 h 20159"/>
              <a:gd name="connsiteX2" fmla="*/ 1149191 w 2872978"/>
              <a:gd name="connsiteY2" fmla="*/ 0 h 20159"/>
              <a:gd name="connsiteX3" fmla="*/ 1637597 w 2872978"/>
              <a:gd name="connsiteY3" fmla="*/ 0 h 20159"/>
              <a:gd name="connsiteX4" fmla="*/ 2126004 w 2872978"/>
              <a:gd name="connsiteY4" fmla="*/ 0 h 20159"/>
              <a:gd name="connsiteX5" fmla="*/ 2872978 w 2872978"/>
              <a:gd name="connsiteY5" fmla="*/ 0 h 20159"/>
              <a:gd name="connsiteX6" fmla="*/ 2872978 w 2872978"/>
              <a:gd name="connsiteY6" fmla="*/ 20159 h 20159"/>
              <a:gd name="connsiteX7" fmla="*/ 2327112 w 2872978"/>
              <a:gd name="connsiteY7" fmla="*/ 20159 h 20159"/>
              <a:gd name="connsiteX8" fmla="*/ 1781246 w 2872978"/>
              <a:gd name="connsiteY8" fmla="*/ 20159 h 20159"/>
              <a:gd name="connsiteX9" fmla="*/ 1235381 w 2872978"/>
              <a:gd name="connsiteY9" fmla="*/ 20159 h 20159"/>
              <a:gd name="connsiteX10" fmla="*/ 60332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15" y="6141"/>
                  <a:pt x="2871421" y="13149"/>
                  <a:pt x="2872978" y="20159"/>
                </a:cubicBezTo>
                <a:cubicBezTo>
                  <a:pt x="2580485" y="-8961"/>
                  <a:pt x="2409818" y="16037"/>
                  <a:pt x="2298382" y="20159"/>
                </a:cubicBezTo>
                <a:cubicBezTo>
                  <a:pt x="2175217" y="69850"/>
                  <a:pt x="2030770" y="49838"/>
                  <a:pt x="1809976" y="20159"/>
                </a:cubicBezTo>
                <a:cubicBezTo>
                  <a:pt x="1627036" y="364"/>
                  <a:pt x="1520757" y="13914"/>
                  <a:pt x="1264110" y="20159"/>
                </a:cubicBezTo>
                <a:cubicBezTo>
                  <a:pt x="1012544" y="7880"/>
                  <a:pt x="908671" y="41110"/>
                  <a:pt x="718245" y="20159"/>
                </a:cubicBezTo>
                <a:cubicBezTo>
                  <a:pt x="496819" y="25953"/>
                  <a:pt x="185934" y="53695"/>
                  <a:pt x="0" y="20159"/>
                </a:cubicBezTo>
                <a:cubicBezTo>
                  <a:pt x="-1155" y="14001"/>
                  <a:pt x="744" y="9577"/>
                  <a:pt x="0" y="0"/>
                </a:cubicBezTo>
                <a:close/>
              </a:path>
              <a:path w="2872978" h="20159"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2170" y="8930"/>
                  <a:pt x="2873625" y="15456"/>
                  <a:pt x="2872978" y="20159"/>
                </a:cubicBezTo>
                <a:cubicBezTo>
                  <a:pt x="2703749" y="57722"/>
                  <a:pt x="2592005" y="14438"/>
                  <a:pt x="2327112" y="20159"/>
                </a:cubicBezTo>
                <a:cubicBezTo>
                  <a:pt x="2073199" y="11786"/>
                  <a:pt x="2020090" y="6164"/>
                  <a:pt x="1781246" y="20159"/>
                </a:cubicBezTo>
                <a:cubicBezTo>
                  <a:pt x="1536104" y="37780"/>
                  <a:pt x="1510751" y="23216"/>
                  <a:pt x="1235381" y="20159"/>
                </a:cubicBezTo>
                <a:cubicBezTo>
                  <a:pt x="967672" y="297"/>
                  <a:pt x="871252" y="-7764"/>
                  <a:pt x="603325" y="20159"/>
                </a:cubicBezTo>
                <a:cubicBezTo>
                  <a:pt x="311662" y="20616"/>
                  <a:pt x="187976" y="11953"/>
                  <a:pt x="0" y="20159"/>
                </a:cubicBezTo>
                <a:cubicBezTo>
                  <a:pt x="-1026" y="11500"/>
                  <a:pt x="-167" y="7085"/>
                  <a:pt x="0" y="0"/>
                </a:cubicBezTo>
                <a:close/>
              </a:path>
              <a:path w="2872978" h="20159"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4584" y="6686"/>
                  <a:pt x="2871972" y="13458"/>
                  <a:pt x="2872978" y="20159"/>
                </a:cubicBezTo>
                <a:cubicBezTo>
                  <a:pt x="2588961" y="14195"/>
                  <a:pt x="2411908" y="1872"/>
                  <a:pt x="2298382" y="20159"/>
                </a:cubicBezTo>
                <a:cubicBezTo>
                  <a:pt x="2197475" y="59669"/>
                  <a:pt x="2016311" y="42185"/>
                  <a:pt x="1809976" y="20159"/>
                </a:cubicBezTo>
                <a:cubicBezTo>
                  <a:pt x="1631011" y="-7489"/>
                  <a:pt x="1514607" y="14016"/>
                  <a:pt x="1264110" y="20159"/>
                </a:cubicBezTo>
                <a:cubicBezTo>
                  <a:pt x="1010807" y="39237"/>
                  <a:pt x="904891" y="39389"/>
                  <a:pt x="718245" y="20159"/>
                </a:cubicBezTo>
                <a:cubicBezTo>
                  <a:pt x="531594" y="-23689"/>
                  <a:pt x="136574" y="68392"/>
                  <a:pt x="0" y="20159"/>
                </a:cubicBezTo>
                <a:cubicBezTo>
                  <a:pt x="-624" y="13698"/>
                  <a:pt x="-94" y="996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229" y="6810"/>
                          <a:pt x="2872668" y="13749"/>
                          <a:pt x="2872978" y="20159"/>
                        </a:cubicBezTo>
                        <a:cubicBezTo>
                          <a:pt x="2601857" y="1392"/>
                          <a:pt x="2424161" y="-5241"/>
                          <a:pt x="2298382" y="20159"/>
                        </a:cubicBezTo>
                        <a:cubicBezTo>
                          <a:pt x="2172603" y="45559"/>
                          <a:pt x="1996400" y="43222"/>
                          <a:pt x="1809976" y="20159"/>
                        </a:cubicBezTo>
                        <a:cubicBezTo>
                          <a:pt x="1623552" y="-2904"/>
                          <a:pt x="1525733" y="14029"/>
                          <a:pt x="1264110" y="20159"/>
                        </a:cubicBezTo>
                        <a:cubicBezTo>
                          <a:pt x="1002487" y="26289"/>
                          <a:pt x="908261" y="32758"/>
                          <a:pt x="718245" y="20159"/>
                        </a:cubicBezTo>
                        <a:cubicBezTo>
                          <a:pt x="528229" y="7560"/>
                          <a:pt x="176399" y="52889"/>
                          <a:pt x="0" y="20159"/>
                        </a:cubicBezTo>
                        <a:cubicBezTo>
                          <a:pt x="-524" y="14018"/>
                          <a:pt x="20" y="10045"/>
                          <a:pt x="0" y="0"/>
                        </a:cubicBezTo>
                        <a:close/>
                      </a:path>
                      <a:path w="2872978" h="20159"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2096" y="10021"/>
                          <a:pt x="2872682" y="15417"/>
                          <a:pt x="2872978" y="20159"/>
                        </a:cubicBezTo>
                        <a:cubicBezTo>
                          <a:pt x="2703040" y="42908"/>
                          <a:pt x="2574829" y="18390"/>
                          <a:pt x="2327112" y="20159"/>
                        </a:cubicBezTo>
                        <a:cubicBezTo>
                          <a:pt x="2079395" y="21928"/>
                          <a:pt x="2026258" y="1563"/>
                          <a:pt x="1781246" y="20159"/>
                        </a:cubicBezTo>
                        <a:cubicBezTo>
                          <a:pt x="1536234" y="38755"/>
                          <a:pt x="1507455" y="22167"/>
                          <a:pt x="1235381" y="20159"/>
                        </a:cubicBezTo>
                        <a:cubicBezTo>
                          <a:pt x="963308" y="18151"/>
                          <a:pt x="884834" y="-8814"/>
                          <a:pt x="603325" y="20159"/>
                        </a:cubicBezTo>
                        <a:cubicBezTo>
                          <a:pt x="321816" y="49132"/>
                          <a:pt x="204416" y="11299"/>
                          <a:pt x="0" y="20159"/>
                        </a:cubicBezTo>
                        <a:cubicBezTo>
                          <a:pt x="-804" y="10795"/>
                          <a:pt x="-25" y="70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22"/>
          <p:cNvSpPr txBox="1"/>
          <p:nvPr/>
        </p:nvSpPr>
        <p:spPr>
          <a:xfrm>
            <a:off x="529232" y="3166839"/>
            <a:ext cx="3508697" cy="3660421"/>
          </a:xfrm>
          <a:prstGeom prst="rect">
            <a:avLst/>
          </a:prstGeom>
        </p:spPr>
        <p:txBody>
          <a:bodyPr spcFirstLastPara="1" vert="horz" lIns="91440" tIns="45720" rIns="91440" bIns="45720" rtlCol="0" anchorCtr="0">
            <a:normAutofit/>
          </a:bodyPr>
          <a:lstStyle/>
          <a:p>
            <a:pPr marL="432000" marR="0" lvl="0" indent="-228600">
              <a:lnSpc>
                <a:spcPct val="90000"/>
              </a:lnSpc>
              <a:spcBef>
                <a:spcPts val="0"/>
              </a:spcBef>
              <a:spcAft>
                <a:spcPts val="0"/>
              </a:spcAft>
              <a:buClr>
                <a:srgbClr val="000000"/>
              </a:buClr>
              <a:buSzPts val="1440"/>
              <a:buFont typeface="Arial" panose="020B0604020202020204" pitchFamily="34" charset="0"/>
              <a:buChar char="•"/>
            </a:pPr>
            <a:endParaRPr lang="en-US" sz="2100" b="0" i="0" u="none" strike="noStrike" kern="1200" cap="none">
              <a:solidFill>
                <a:schemeClr val="tx1"/>
              </a:solidFill>
              <a:latin typeface="+mn-lt"/>
              <a:ea typeface="+mn-ea"/>
              <a:cs typeface="+mn-cs"/>
              <a:sym typeface="Arial"/>
            </a:endParaRP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Vöðvarýrnun</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endParaRPr lang="en-US" sz="2100" b="0" i="0" u="none" strike="noStrike" kern="1200" cap="none">
              <a:solidFill>
                <a:schemeClr val="tx1"/>
              </a:solidFill>
              <a:latin typeface="+mn-lt"/>
              <a:ea typeface="+mn-ea"/>
              <a:cs typeface="+mn-cs"/>
              <a:sym typeface="Arial"/>
            </a:endParaRP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Liðbreytingar</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endParaRPr lang="en-US" sz="2100" b="0" i="0" u="none" strike="noStrike" kern="1200" cap="none">
              <a:solidFill>
                <a:schemeClr val="tx1"/>
              </a:solidFill>
              <a:latin typeface="+mn-lt"/>
              <a:ea typeface="+mn-ea"/>
              <a:cs typeface="+mn-cs"/>
              <a:sym typeface="Arial"/>
            </a:endParaRP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Contracturur</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endParaRPr lang="en-US" sz="2100" b="0" i="0" u="none" strike="noStrike" kern="1200" cap="none">
              <a:solidFill>
                <a:schemeClr val="tx1"/>
              </a:solidFill>
              <a:latin typeface="+mn-lt"/>
              <a:ea typeface="+mn-ea"/>
              <a:cs typeface="+mn-cs"/>
              <a:sym typeface="Arial"/>
            </a:endParaRP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Beinþynning (Osteoperosis)</a:t>
            </a:r>
          </a:p>
          <a:p>
            <a:pPr marL="342720" marR="0" lvl="0" indent="-228600">
              <a:lnSpc>
                <a:spcPct val="90000"/>
              </a:lnSpc>
              <a:spcBef>
                <a:spcPts val="799"/>
              </a:spcBef>
              <a:spcAft>
                <a:spcPts val="0"/>
              </a:spcAft>
              <a:buFont typeface="Arial" panose="020B0604020202020204" pitchFamily="34" charset="0"/>
              <a:buChar char="•"/>
            </a:pPr>
            <a:endParaRPr lang="en-US" sz="2100" b="0" i="0" u="none" strike="noStrike" kern="1200" cap="none">
              <a:solidFill>
                <a:schemeClr val="tx1"/>
              </a:solidFill>
              <a:latin typeface="+mn-lt"/>
              <a:ea typeface="+mn-ea"/>
              <a:cs typeface="+mn-cs"/>
              <a:sym typeface="Arial"/>
            </a:endParaRPr>
          </a:p>
        </p:txBody>
      </p:sp>
      <p:pic>
        <p:nvPicPr>
          <p:cNvPr id="135" name="Picture 134" descr="Lone person stanging on misty jagged mountain">
            <a:extLst>
              <a:ext uri="{FF2B5EF4-FFF2-40B4-BE49-F238E27FC236}">
                <a16:creationId xmlns:a16="http://schemas.microsoft.com/office/drawing/2014/main" id="{318EBDF6-86F8-42A8-2047-DC5A5A6D5D64}"/>
              </a:ext>
            </a:extLst>
          </p:cNvPr>
          <p:cNvPicPr>
            <a:picLocks noChangeAspect="1"/>
          </p:cNvPicPr>
          <p:nvPr/>
        </p:nvPicPr>
        <p:blipFill rotWithShape="1">
          <a:blip r:embed="rId3"/>
          <a:srcRect l="23034" r="23172" b="-1"/>
          <a:stretch/>
        </p:blipFill>
        <p:spPr>
          <a:xfrm>
            <a:off x="4391836" y="10"/>
            <a:ext cx="5687529" cy="75596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Google Shape;124;p23"/>
          <p:cNvSpPr txBox="1"/>
          <p:nvPr/>
        </p:nvSpPr>
        <p:spPr>
          <a:xfrm>
            <a:off x="4380311" y="362864"/>
            <a:ext cx="5168561" cy="1965515"/>
          </a:xfrm>
          <a:prstGeom prst="rect">
            <a:avLst/>
          </a:prstGeom>
        </p:spPr>
        <p:txBody>
          <a:bodyPr spcFirstLastPara="1" vert="horz" lIns="91440" tIns="45720" rIns="91440" bIns="45720" rtlCol="0" anchor="b" anchorCtr="0">
            <a:normAutofit/>
          </a:bodyPr>
          <a:lstStyle/>
          <a:p>
            <a:pPr marR="0" lvl="0">
              <a:lnSpc>
                <a:spcPct val="90000"/>
              </a:lnSpc>
              <a:spcBef>
                <a:spcPct val="0"/>
              </a:spcBef>
              <a:spcAft>
                <a:spcPts val="600"/>
              </a:spcAft>
              <a:buClr>
                <a:srgbClr val="000000"/>
              </a:buClr>
              <a:buSzPts val="1980"/>
            </a:pPr>
            <a:r>
              <a:rPr lang="en-US" sz="4400" b="0" i="0" u="none" strike="noStrike" kern="1200" cap="none">
                <a:solidFill>
                  <a:schemeClr val="tx1"/>
                </a:solidFill>
                <a:latin typeface="+mj-lt"/>
                <a:ea typeface="+mj-ea"/>
                <a:cs typeface="+mj-cs"/>
                <a:sym typeface="Arial"/>
              </a:rPr>
              <a:t>Hætta á fylgikvillum rúmlegu</a:t>
            </a:r>
          </a:p>
        </p:txBody>
      </p:sp>
      <p:pic>
        <p:nvPicPr>
          <p:cNvPr id="141" name="Picture 140" descr="Metal tic-tac-toe game pieces">
            <a:extLst>
              <a:ext uri="{FF2B5EF4-FFF2-40B4-BE49-F238E27FC236}">
                <a16:creationId xmlns:a16="http://schemas.microsoft.com/office/drawing/2014/main" id="{05AC7BBE-E47A-7A5A-C829-7F12CAACEC69}"/>
              </a:ext>
            </a:extLst>
          </p:cNvPr>
          <p:cNvPicPr>
            <a:picLocks noChangeAspect="1"/>
          </p:cNvPicPr>
          <p:nvPr/>
        </p:nvPicPr>
        <p:blipFill rotWithShape="1">
          <a:blip r:embed="rId3"/>
          <a:srcRect l="24130" r="37667"/>
          <a:stretch/>
        </p:blipFill>
        <p:spPr>
          <a:xfrm>
            <a:off x="20" y="10"/>
            <a:ext cx="3850779" cy="755966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311" y="2617939"/>
            <a:ext cx="3508696" cy="20159"/>
          </a:xfrm>
          <a:custGeom>
            <a:avLst/>
            <a:gdLst>
              <a:gd name="connsiteX0" fmla="*/ 0 w 3508696"/>
              <a:gd name="connsiteY0" fmla="*/ 0 h 20159"/>
              <a:gd name="connsiteX1" fmla="*/ 584783 w 3508696"/>
              <a:gd name="connsiteY1" fmla="*/ 0 h 20159"/>
              <a:gd name="connsiteX2" fmla="*/ 1099391 w 3508696"/>
              <a:gd name="connsiteY2" fmla="*/ 0 h 20159"/>
              <a:gd name="connsiteX3" fmla="*/ 1684174 w 3508696"/>
              <a:gd name="connsiteY3" fmla="*/ 0 h 20159"/>
              <a:gd name="connsiteX4" fmla="*/ 2163696 w 3508696"/>
              <a:gd name="connsiteY4" fmla="*/ 0 h 20159"/>
              <a:gd name="connsiteX5" fmla="*/ 2713392 w 3508696"/>
              <a:gd name="connsiteY5" fmla="*/ 0 h 20159"/>
              <a:gd name="connsiteX6" fmla="*/ 3508696 w 3508696"/>
              <a:gd name="connsiteY6" fmla="*/ 0 h 20159"/>
              <a:gd name="connsiteX7" fmla="*/ 3508696 w 3508696"/>
              <a:gd name="connsiteY7" fmla="*/ 20159 h 20159"/>
              <a:gd name="connsiteX8" fmla="*/ 2923913 w 3508696"/>
              <a:gd name="connsiteY8" fmla="*/ 20159 h 20159"/>
              <a:gd name="connsiteX9" fmla="*/ 2304044 w 3508696"/>
              <a:gd name="connsiteY9" fmla="*/ 20159 h 20159"/>
              <a:gd name="connsiteX10" fmla="*/ 1789435 w 3508696"/>
              <a:gd name="connsiteY10" fmla="*/ 20159 h 20159"/>
              <a:gd name="connsiteX11" fmla="*/ 1134478 w 3508696"/>
              <a:gd name="connsiteY11" fmla="*/ 20159 h 20159"/>
              <a:gd name="connsiteX12" fmla="*/ 619870 w 3508696"/>
              <a:gd name="connsiteY12" fmla="*/ 20159 h 20159"/>
              <a:gd name="connsiteX13" fmla="*/ 0 w 3508696"/>
              <a:gd name="connsiteY13" fmla="*/ 20159 h 20159"/>
              <a:gd name="connsiteX14" fmla="*/ 0 w 3508696"/>
              <a:gd name="connsiteY14" fmla="*/ 0 h 20159"/>
              <a:gd name="connsiteX0" fmla="*/ 0 w 3508696"/>
              <a:gd name="connsiteY0" fmla="*/ 0 h 20159"/>
              <a:gd name="connsiteX1" fmla="*/ 514609 w 3508696"/>
              <a:gd name="connsiteY1" fmla="*/ 0 h 20159"/>
              <a:gd name="connsiteX2" fmla="*/ 994131 w 3508696"/>
              <a:gd name="connsiteY2" fmla="*/ 0 h 20159"/>
              <a:gd name="connsiteX3" fmla="*/ 1508739 w 3508696"/>
              <a:gd name="connsiteY3" fmla="*/ 0 h 20159"/>
              <a:gd name="connsiteX4" fmla="*/ 2093522 w 3508696"/>
              <a:gd name="connsiteY4" fmla="*/ 0 h 20159"/>
              <a:gd name="connsiteX5" fmla="*/ 2713392 w 3508696"/>
              <a:gd name="connsiteY5" fmla="*/ 0 h 20159"/>
              <a:gd name="connsiteX6" fmla="*/ 3508696 w 3508696"/>
              <a:gd name="connsiteY6" fmla="*/ 0 h 20159"/>
              <a:gd name="connsiteX7" fmla="*/ 3508696 w 3508696"/>
              <a:gd name="connsiteY7" fmla="*/ 20159 h 20159"/>
              <a:gd name="connsiteX8" fmla="*/ 2853739 w 3508696"/>
              <a:gd name="connsiteY8" fmla="*/ 20159 h 20159"/>
              <a:gd name="connsiteX9" fmla="*/ 2374218 w 3508696"/>
              <a:gd name="connsiteY9" fmla="*/ 20159 h 20159"/>
              <a:gd name="connsiteX10" fmla="*/ 1719261 w 3508696"/>
              <a:gd name="connsiteY10" fmla="*/ 20159 h 20159"/>
              <a:gd name="connsiteX11" fmla="*/ 1064304 w 3508696"/>
              <a:gd name="connsiteY11" fmla="*/ 20159 h 20159"/>
              <a:gd name="connsiteX12" fmla="*/ 584783 w 3508696"/>
              <a:gd name="connsiteY12" fmla="*/ 20159 h 20159"/>
              <a:gd name="connsiteX13" fmla="*/ 0 w 3508696"/>
              <a:gd name="connsiteY13" fmla="*/ 20159 h 20159"/>
              <a:gd name="connsiteX14" fmla="*/ 0 w 3508696"/>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20159" fill="none" extrusionOk="0">
                <a:moveTo>
                  <a:pt x="0" y="0"/>
                </a:moveTo>
                <a:cubicBezTo>
                  <a:pt x="146229" y="-14140"/>
                  <a:pt x="425161" y="-21146"/>
                  <a:pt x="584783" y="0"/>
                </a:cubicBezTo>
                <a:cubicBezTo>
                  <a:pt x="744845" y="-25423"/>
                  <a:pt x="964949" y="-12672"/>
                  <a:pt x="1099391" y="0"/>
                </a:cubicBezTo>
                <a:cubicBezTo>
                  <a:pt x="1213529" y="34233"/>
                  <a:pt x="1394830" y="-43069"/>
                  <a:pt x="1684174" y="0"/>
                </a:cubicBezTo>
                <a:cubicBezTo>
                  <a:pt x="1958984" y="21109"/>
                  <a:pt x="1977094" y="-26995"/>
                  <a:pt x="2163696" y="0"/>
                </a:cubicBezTo>
                <a:cubicBezTo>
                  <a:pt x="2344615" y="3606"/>
                  <a:pt x="2485824" y="-37567"/>
                  <a:pt x="2713392" y="0"/>
                </a:cubicBezTo>
                <a:cubicBezTo>
                  <a:pt x="2917794" y="-4672"/>
                  <a:pt x="3230200" y="-72392"/>
                  <a:pt x="3508696" y="0"/>
                </a:cubicBezTo>
                <a:cubicBezTo>
                  <a:pt x="3510392" y="3520"/>
                  <a:pt x="3508242" y="11224"/>
                  <a:pt x="3508696" y="20159"/>
                </a:cubicBezTo>
                <a:cubicBezTo>
                  <a:pt x="3313113" y="-3250"/>
                  <a:pt x="3147390" y="18755"/>
                  <a:pt x="2923913" y="20159"/>
                </a:cubicBezTo>
                <a:cubicBezTo>
                  <a:pt x="2709252" y="19545"/>
                  <a:pt x="2588956" y="46994"/>
                  <a:pt x="2304044" y="20159"/>
                </a:cubicBezTo>
                <a:cubicBezTo>
                  <a:pt x="2002091" y="-812"/>
                  <a:pt x="1988950" y="35071"/>
                  <a:pt x="1789435" y="20159"/>
                </a:cubicBezTo>
                <a:cubicBezTo>
                  <a:pt x="1566566" y="-8835"/>
                  <a:pt x="1419125" y="-867"/>
                  <a:pt x="1134478" y="20159"/>
                </a:cubicBezTo>
                <a:cubicBezTo>
                  <a:pt x="893923" y="27474"/>
                  <a:pt x="800822" y="12918"/>
                  <a:pt x="619870" y="20159"/>
                </a:cubicBezTo>
                <a:cubicBezTo>
                  <a:pt x="456781" y="33082"/>
                  <a:pt x="194470" y="19353"/>
                  <a:pt x="0" y="20159"/>
                </a:cubicBezTo>
                <a:cubicBezTo>
                  <a:pt x="-268" y="10737"/>
                  <a:pt x="1596" y="7621"/>
                  <a:pt x="0" y="0"/>
                </a:cubicBezTo>
                <a:close/>
              </a:path>
              <a:path w="3508696" h="20159" stroke="0" extrusionOk="0">
                <a:moveTo>
                  <a:pt x="0" y="0"/>
                </a:moveTo>
                <a:cubicBezTo>
                  <a:pt x="194755" y="4612"/>
                  <a:pt x="258789" y="-23170"/>
                  <a:pt x="514609" y="0"/>
                </a:cubicBezTo>
                <a:cubicBezTo>
                  <a:pt x="756889" y="23732"/>
                  <a:pt x="817501" y="-2117"/>
                  <a:pt x="994131" y="0"/>
                </a:cubicBezTo>
                <a:cubicBezTo>
                  <a:pt x="1148747" y="-10253"/>
                  <a:pt x="1377083" y="10927"/>
                  <a:pt x="1508739" y="0"/>
                </a:cubicBezTo>
                <a:cubicBezTo>
                  <a:pt x="1647304" y="296"/>
                  <a:pt x="1821128" y="23240"/>
                  <a:pt x="2093522" y="0"/>
                </a:cubicBezTo>
                <a:cubicBezTo>
                  <a:pt x="2355744" y="-11702"/>
                  <a:pt x="2569460" y="-35424"/>
                  <a:pt x="2713392" y="0"/>
                </a:cubicBezTo>
                <a:cubicBezTo>
                  <a:pt x="2913330" y="15164"/>
                  <a:pt x="3187107" y="55428"/>
                  <a:pt x="3508696" y="0"/>
                </a:cubicBezTo>
                <a:cubicBezTo>
                  <a:pt x="3509696" y="4990"/>
                  <a:pt x="3508176" y="10096"/>
                  <a:pt x="3508696" y="20159"/>
                </a:cubicBezTo>
                <a:cubicBezTo>
                  <a:pt x="3212351" y="-9949"/>
                  <a:pt x="3180207" y="38612"/>
                  <a:pt x="2853739" y="20159"/>
                </a:cubicBezTo>
                <a:cubicBezTo>
                  <a:pt x="2539661" y="10777"/>
                  <a:pt x="2599081" y="27449"/>
                  <a:pt x="2374218" y="20159"/>
                </a:cubicBezTo>
                <a:cubicBezTo>
                  <a:pt x="2126941" y="56065"/>
                  <a:pt x="1952351" y="-13068"/>
                  <a:pt x="1719261" y="20159"/>
                </a:cubicBezTo>
                <a:cubicBezTo>
                  <a:pt x="1512404" y="78940"/>
                  <a:pt x="1270329" y="77225"/>
                  <a:pt x="1064304" y="20159"/>
                </a:cubicBezTo>
                <a:cubicBezTo>
                  <a:pt x="846185" y="2996"/>
                  <a:pt x="820961" y="39285"/>
                  <a:pt x="584783" y="20159"/>
                </a:cubicBezTo>
                <a:cubicBezTo>
                  <a:pt x="365942" y="32315"/>
                  <a:pt x="180935" y="40795"/>
                  <a:pt x="0" y="20159"/>
                </a:cubicBezTo>
                <a:cubicBezTo>
                  <a:pt x="-454" y="11243"/>
                  <a:pt x="26" y="4521"/>
                  <a:pt x="0" y="0"/>
                </a:cubicBezTo>
                <a:close/>
              </a:path>
              <a:path w="3508696" h="20159" fill="none" stroke="0" extrusionOk="0">
                <a:moveTo>
                  <a:pt x="0" y="0"/>
                </a:moveTo>
                <a:cubicBezTo>
                  <a:pt x="135287" y="35450"/>
                  <a:pt x="396575" y="-34156"/>
                  <a:pt x="584783" y="0"/>
                </a:cubicBezTo>
                <a:cubicBezTo>
                  <a:pt x="734249" y="4039"/>
                  <a:pt x="960432" y="-6934"/>
                  <a:pt x="1099391" y="0"/>
                </a:cubicBezTo>
                <a:cubicBezTo>
                  <a:pt x="1241286" y="5903"/>
                  <a:pt x="1394151" y="-12161"/>
                  <a:pt x="1684174" y="0"/>
                </a:cubicBezTo>
                <a:cubicBezTo>
                  <a:pt x="1966648" y="17581"/>
                  <a:pt x="1981270" y="-17757"/>
                  <a:pt x="2163696" y="0"/>
                </a:cubicBezTo>
                <a:cubicBezTo>
                  <a:pt x="2373805" y="31650"/>
                  <a:pt x="2490245" y="-59196"/>
                  <a:pt x="2713392" y="0"/>
                </a:cubicBezTo>
                <a:cubicBezTo>
                  <a:pt x="2919897" y="-16326"/>
                  <a:pt x="3259547" y="-12508"/>
                  <a:pt x="3508696" y="0"/>
                </a:cubicBezTo>
                <a:cubicBezTo>
                  <a:pt x="3509970" y="4684"/>
                  <a:pt x="3507507" y="11977"/>
                  <a:pt x="3508696" y="20159"/>
                </a:cubicBezTo>
                <a:cubicBezTo>
                  <a:pt x="3295950" y="-20157"/>
                  <a:pt x="3155183" y="-30462"/>
                  <a:pt x="2923913" y="20159"/>
                </a:cubicBezTo>
                <a:cubicBezTo>
                  <a:pt x="2716593" y="15822"/>
                  <a:pt x="2595426" y="40951"/>
                  <a:pt x="2304044" y="20159"/>
                </a:cubicBezTo>
                <a:cubicBezTo>
                  <a:pt x="2007075" y="-9711"/>
                  <a:pt x="1996052" y="24408"/>
                  <a:pt x="1789435" y="20159"/>
                </a:cubicBezTo>
                <a:cubicBezTo>
                  <a:pt x="1614625" y="27836"/>
                  <a:pt x="1342607" y="7623"/>
                  <a:pt x="1134478" y="20159"/>
                </a:cubicBezTo>
                <a:cubicBezTo>
                  <a:pt x="897703" y="24165"/>
                  <a:pt x="784642" y="31229"/>
                  <a:pt x="619870" y="20159"/>
                </a:cubicBezTo>
                <a:cubicBezTo>
                  <a:pt x="427415" y="33255"/>
                  <a:pt x="184273" y="29836"/>
                  <a:pt x="0" y="20159"/>
                </a:cubicBezTo>
                <a:cubicBezTo>
                  <a:pt x="125" y="10162"/>
                  <a:pt x="1072" y="659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6"/>
                      <a:gd name="connsiteY0" fmla="*/ 0 h 20159"/>
                      <a:gd name="connsiteX1" fmla="*/ 584783 w 3508696"/>
                      <a:gd name="connsiteY1" fmla="*/ 0 h 20159"/>
                      <a:gd name="connsiteX2" fmla="*/ 1099391 w 3508696"/>
                      <a:gd name="connsiteY2" fmla="*/ 0 h 20159"/>
                      <a:gd name="connsiteX3" fmla="*/ 1684174 w 3508696"/>
                      <a:gd name="connsiteY3" fmla="*/ 0 h 20159"/>
                      <a:gd name="connsiteX4" fmla="*/ 2163696 w 3508696"/>
                      <a:gd name="connsiteY4" fmla="*/ 0 h 20159"/>
                      <a:gd name="connsiteX5" fmla="*/ 2713392 w 3508696"/>
                      <a:gd name="connsiteY5" fmla="*/ 0 h 20159"/>
                      <a:gd name="connsiteX6" fmla="*/ 3508696 w 3508696"/>
                      <a:gd name="connsiteY6" fmla="*/ 0 h 20159"/>
                      <a:gd name="connsiteX7" fmla="*/ 3508696 w 3508696"/>
                      <a:gd name="connsiteY7" fmla="*/ 20159 h 20159"/>
                      <a:gd name="connsiteX8" fmla="*/ 2923913 w 3508696"/>
                      <a:gd name="connsiteY8" fmla="*/ 20159 h 20159"/>
                      <a:gd name="connsiteX9" fmla="*/ 2304044 w 3508696"/>
                      <a:gd name="connsiteY9" fmla="*/ 20159 h 20159"/>
                      <a:gd name="connsiteX10" fmla="*/ 1789435 w 3508696"/>
                      <a:gd name="connsiteY10" fmla="*/ 20159 h 20159"/>
                      <a:gd name="connsiteX11" fmla="*/ 1134478 w 3508696"/>
                      <a:gd name="connsiteY11" fmla="*/ 20159 h 20159"/>
                      <a:gd name="connsiteX12" fmla="*/ 619870 w 3508696"/>
                      <a:gd name="connsiteY12" fmla="*/ 20159 h 20159"/>
                      <a:gd name="connsiteX13" fmla="*/ 0 w 3508696"/>
                      <a:gd name="connsiteY13" fmla="*/ 20159 h 20159"/>
                      <a:gd name="connsiteX14" fmla="*/ 0 w 3508696"/>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20159" fill="none" extrusionOk="0">
                        <a:moveTo>
                          <a:pt x="0" y="0"/>
                        </a:moveTo>
                        <a:cubicBezTo>
                          <a:pt x="162319" y="23018"/>
                          <a:pt x="421683" y="-5158"/>
                          <a:pt x="584783" y="0"/>
                        </a:cubicBezTo>
                        <a:cubicBezTo>
                          <a:pt x="747883" y="5158"/>
                          <a:pt x="975784" y="-15427"/>
                          <a:pt x="1099391" y="0"/>
                        </a:cubicBezTo>
                        <a:cubicBezTo>
                          <a:pt x="1222998" y="15427"/>
                          <a:pt x="1402881" y="-16644"/>
                          <a:pt x="1684174" y="0"/>
                        </a:cubicBezTo>
                        <a:cubicBezTo>
                          <a:pt x="1965467" y="16644"/>
                          <a:pt x="1975096" y="-20975"/>
                          <a:pt x="2163696" y="0"/>
                        </a:cubicBezTo>
                        <a:cubicBezTo>
                          <a:pt x="2352296" y="20975"/>
                          <a:pt x="2492387" y="-24234"/>
                          <a:pt x="2713392" y="0"/>
                        </a:cubicBezTo>
                        <a:cubicBezTo>
                          <a:pt x="2934397" y="24234"/>
                          <a:pt x="3268882" y="-29245"/>
                          <a:pt x="3508696" y="0"/>
                        </a:cubicBezTo>
                        <a:cubicBezTo>
                          <a:pt x="3508691" y="4362"/>
                          <a:pt x="3508139" y="12169"/>
                          <a:pt x="3508696" y="20159"/>
                        </a:cubicBezTo>
                        <a:cubicBezTo>
                          <a:pt x="3308783" y="1794"/>
                          <a:pt x="3142166" y="6757"/>
                          <a:pt x="2923913" y="20159"/>
                        </a:cubicBezTo>
                        <a:cubicBezTo>
                          <a:pt x="2705660" y="33561"/>
                          <a:pt x="2600314" y="44784"/>
                          <a:pt x="2304044" y="20159"/>
                        </a:cubicBezTo>
                        <a:cubicBezTo>
                          <a:pt x="2007774" y="-4466"/>
                          <a:pt x="1987551" y="26760"/>
                          <a:pt x="1789435" y="20159"/>
                        </a:cubicBezTo>
                        <a:cubicBezTo>
                          <a:pt x="1591319" y="13558"/>
                          <a:pt x="1373542" y="16100"/>
                          <a:pt x="1134478" y="20159"/>
                        </a:cubicBezTo>
                        <a:cubicBezTo>
                          <a:pt x="895414" y="24218"/>
                          <a:pt x="797550" y="11172"/>
                          <a:pt x="619870" y="20159"/>
                        </a:cubicBezTo>
                        <a:cubicBezTo>
                          <a:pt x="442190" y="29146"/>
                          <a:pt x="173838" y="2613"/>
                          <a:pt x="0" y="20159"/>
                        </a:cubicBezTo>
                        <a:cubicBezTo>
                          <a:pt x="80" y="10419"/>
                          <a:pt x="982" y="7134"/>
                          <a:pt x="0" y="0"/>
                        </a:cubicBezTo>
                        <a:close/>
                      </a:path>
                      <a:path w="3508696" h="20159" stroke="0" extrusionOk="0">
                        <a:moveTo>
                          <a:pt x="0" y="0"/>
                        </a:moveTo>
                        <a:cubicBezTo>
                          <a:pt x="185862" y="-6873"/>
                          <a:pt x="260291" y="-19085"/>
                          <a:pt x="514609" y="0"/>
                        </a:cubicBezTo>
                        <a:cubicBezTo>
                          <a:pt x="768927" y="19085"/>
                          <a:pt x="826906" y="-14935"/>
                          <a:pt x="994131" y="0"/>
                        </a:cubicBezTo>
                        <a:cubicBezTo>
                          <a:pt x="1161356" y="14935"/>
                          <a:pt x="1385372" y="87"/>
                          <a:pt x="1508739" y="0"/>
                        </a:cubicBezTo>
                        <a:cubicBezTo>
                          <a:pt x="1632106" y="-87"/>
                          <a:pt x="1848817" y="-13753"/>
                          <a:pt x="2093522" y="0"/>
                        </a:cubicBezTo>
                        <a:cubicBezTo>
                          <a:pt x="2338227" y="13753"/>
                          <a:pt x="2551834" y="-19926"/>
                          <a:pt x="2713392" y="0"/>
                        </a:cubicBezTo>
                        <a:cubicBezTo>
                          <a:pt x="2874950" y="19926"/>
                          <a:pt x="3212491" y="10414"/>
                          <a:pt x="3508696" y="0"/>
                        </a:cubicBezTo>
                        <a:cubicBezTo>
                          <a:pt x="3508560" y="5513"/>
                          <a:pt x="3509309" y="10700"/>
                          <a:pt x="3508696" y="20159"/>
                        </a:cubicBezTo>
                        <a:cubicBezTo>
                          <a:pt x="3210299" y="-6173"/>
                          <a:pt x="3170869" y="35323"/>
                          <a:pt x="2853739" y="20159"/>
                        </a:cubicBezTo>
                        <a:cubicBezTo>
                          <a:pt x="2536609" y="4995"/>
                          <a:pt x="2609648" y="25359"/>
                          <a:pt x="2374218" y="20159"/>
                        </a:cubicBezTo>
                        <a:cubicBezTo>
                          <a:pt x="2138788" y="14959"/>
                          <a:pt x="1925020" y="12235"/>
                          <a:pt x="1719261" y="20159"/>
                        </a:cubicBezTo>
                        <a:cubicBezTo>
                          <a:pt x="1513502" y="28083"/>
                          <a:pt x="1280640" y="38033"/>
                          <a:pt x="1064304" y="20159"/>
                        </a:cubicBezTo>
                        <a:cubicBezTo>
                          <a:pt x="847968" y="2285"/>
                          <a:pt x="809487" y="41804"/>
                          <a:pt x="584783" y="20159"/>
                        </a:cubicBezTo>
                        <a:cubicBezTo>
                          <a:pt x="360079" y="-1486"/>
                          <a:pt x="166158" y="35178"/>
                          <a:pt x="0" y="20159"/>
                        </a:cubicBezTo>
                        <a:cubicBezTo>
                          <a:pt x="320" y="10793"/>
                          <a:pt x="-231" y="459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3"/>
          <p:cNvSpPr txBox="1"/>
          <p:nvPr/>
        </p:nvSpPr>
        <p:spPr>
          <a:xfrm>
            <a:off x="4380311" y="2983551"/>
            <a:ext cx="5168561" cy="3840315"/>
          </a:xfrm>
          <a:prstGeom prst="rect">
            <a:avLst/>
          </a:prstGeom>
        </p:spPr>
        <p:txBody>
          <a:bodyPr spcFirstLastPara="1" vert="horz" lIns="91440" tIns="45720" rIns="91440" bIns="45720" rtlCol="0" anchorCtr="0">
            <a:normAutofit/>
          </a:bodyPr>
          <a:lstStyle/>
          <a:p>
            <a:pPr marL="432000" marR="0" lvl="0" indent="-228600">
              <a:lnSpc>
                <a:spcPct val="90000"/>
              </a:lnSpc>
              <a:spcBef>
                <a:spcPts val="0"/>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Óheil húð</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Ófullnægjandi öndun</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Minni vöðvastyrkur</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Blóðtappa</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Þvagfærasýkingu</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Hægðatregðu</a:t>
            </a:r>
          </a:p>
          <a:p>
            <a:pPr marL="432000" marR="0" lvl="0" indent="-228600">
              <a:lnSpc>
                <a:spcPct val="90000"/>
              </a:lnSpc>
              <a:spcBef>
                <a:spcPts val="799"/>
              </a:spcBef>
              <a:spcAft>
                <a:spcPts val="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Kvíða t/ógnun við sjálfsmynd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sp>
        <p:nvSpPr>
          <p:cNvPr id="152" name="Rectangle 15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54" name="Group 153">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0080623" cy="4703797"/>
            <a:chOff x="7467600" y="0"/>
            <a:chExt cx="4724400" cy="6858000"/>
          </a:xfrm>
        </p:grpSpPr>
        <p:sp>
          <p:nvSpPr>
            <p:cNvPr id="155" name="Rectangle 15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8" name="Freeform: Shape 15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4703797"/>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0" name="Rectangle 15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023" y="503979"/>
            <a:ext cx="9324578" cy="655171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1" name="Google Shape;131;p24"/>
          <p:cNvSpPr txBox="1"/>
          <p:nvPr/>
        </p:nvSpPr>
        <p:spPr>
          <a:xfrm>
            <a:off x="945058" y="1091951"/>
            <a:ext cx="8190508" cy="755968"/>
          </a:xfrm>
          <a:prstGeom prst="rect">
            <a:avLst/>
          </a:prstGeom>
        </p:spPr>
        <p:txBody>
          <a:bodyPr spcFirstLastPara="1" vert="horz" lIns="91440" tIns="45720" rIns="91440" bIns="45720" rtlCol="0" anchor="t" anchorCtr="0">
            <a:normAutofit/>
          </a:bodyPr>
          <a:lstStyle/>
          <a:p>
            <a:pPr marL="216000" marR="0" lvl="0" indent="-216000">
              <a:lnSpc>
                <a:spcPct val="90000"/>
              </a:lnSpc>
              <a:spcBef>
                <a:spcPct val="0"/>
              </a:spcBef>
              <a:spcAft>
                <a:spcPts val="600"/>
              </a:spcAft>
              <a:buClr>
                <a:srgbClr val="000000"/>
              </a:buClr>
              <a:buSzPts val="1980"/>
            </a:pPr>
            <a:r>
              <a:rPr lang="en-US" sz="3800" b="0" i="0" u="none" strike="noStrike" kern="1200" cap="none">
                <a:solidFill>
                  <a:schemeClr val="tx1"/>
                </a:solidFill>
                <a:latin typeface="+mj-lt"/>
                <a:ea typeface="+mj-ea"/>
                <a:cs typeface="+mj-cs"/>
                <a:sym typeface="Arial"/>
              </a:rPr>
              <a:t>Hreyfingar</a:t>
            </a:r>
          </a:p>
        </p:txBody>
      </p:sp>
      <p:graphicFrame>
        <p:nvGraphicFramePr>
          <p:cNvPr id="148" name="Google Shape;132;p24">
            <a:extLst>
              <a:ext uri="{FF2B5EF4-FFF2-40B4-BE49-F238E27FC236}">
                <a16:creationId xmlns:a16="http://schemas.microsoft.com/office/drawing/2014/main" id="{A9030090-F33C-E345-F265-B5388837405E}"/>
              </a:ext>
            </a:extLst>
          </p:cNvPr>
          <p:cNvGraphicFramePr/>
          <p:nvPr>
            <p:extLst>
              <p:ext uri="{D42A27DB-BD31-4B8C-83A1-F6EECF244321}">
                <p14:modId xmlns:p14="http://schemas.microsoft.com/office/powerpoint/2010/main" val="1862129939"/>
              </p:ext>
            </p:extLst>
          </p:nvPr>
        </p:nvGraphicFramePr>
        <p:xfrm>
          <a:off x="567035" y="2355898"/>
          <a:ext cx="8946554" cy="411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useBgFill="1">
        <p:nvSpPr>
          <p:cNvPr id="166" name="Rectangle 1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5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0080624" cy="2392057"/>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83059" y="0"/>
            <a:ext cx="3387668" cy="239275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843911" y="-3843246"/>
            <a:ext cx="2392805" cy="10080625"/>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Google Shape;149;p27"/>
          <p:cNvSpPr txBox="1"/>
          <p:nvPr/>
        </p:nvSpPr>
        <p:spPr>
          <a:xfrm>
            <a:off x="1143962" y="384559"/>
            <a:ext cx="8035157" cy="1737739"/>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800" b="0" i="0" u="none" strike="noStrike" kern="1200" cap="none">
                <a:solidFill>
                  <a:srgbClr val="FFFFFF"/>
                </a:solidFill>
                <a:latin typeface="+mj-lt"/>
                <a:ea typeface="+mj-ea"/>
                <a:cs typeface="+mj-cs"/>
                <a:sym typeface="Arial"/>
              </a:rPr>
              <a:t>Virkja skjólstæðing</a:t>
            </a:r>
          </a:p>
        </p:txBody>
      </p:sp>
      <p:graphicFrame>
        <p:nvGraphicFramePr>
          <p:cNvPr id="170" name="Google Shape;150;p27">
            <a:extLst>
              <a:ext uri="{FF2B5EF4-FFF2-40B4-BE49-F238E27FC236}">
                <a16:creationId xmlns:a16="http://schemas.microsoft.com/office/drawing/2014/main" id="{D6141513-1CB5-B983-8678-1BF56A212B5D}"/>
              </a:ext>
            </a:extLst>
          </p:cNvPr>
          <p:cNvGraphicFramePr/>
          <p:nvPr>
            <p:extLst>
              <p:ext uri="{D42A27DB-BD31-4B8C-83A1-F6EECF244321}">
                <p14:modId xmlns:p14="http://schemas.microsoft.com/office/powerpoint/2010/main" val="2579763897"/>
              </p:ext>
            </p:extLst>
          </p:nvPr>
        </p:nvGraphicFramePr>
        <p:xfrm>
          <a:off x="532520" y="2883632"/>
          <a:ext cx="9035379" cy="4066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10080622" cy="1753498"/>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709920" cy="1753498"/>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09915" y="-1"/>
            <a:ext cx="3370707" cy="1753498"/>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801" y="-1"/>
            <a:ext cx="9700820" cy="176087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CC7D8-819C-F6D3-F330-904953A6286B}"/>
              </a:ext>
            </a:extLst>
          </p:cNvPr>
          <p:cNvSpPr>
            <a:spLocks noGrp="1"/>
          </p:cNvSpPr>
          <p:nvPr>
            <p:ph type="title"/>
          </p:nvPr>
        </p:nvSpPr>
        <p:spPr>
          <a:xfrm>
            <a:off x="1134069" y="324673"/>
            <a:ext cx="8182199" cy="1139429"/>
          </a:xfrm>
        </p:spPr>
        <p:txBody>
          <a:bodyPr vert="horz" lIns="91440" tIns="45720" rIns="91440" bIns="45720" rtlCol="0" anchor="ctr">
            <a:normAutofit/>
          </a:bodyPr>
          <a:lstStyle/>
          <a:p>
            <a:pPr>
              <a:lnSpc>
                <a:spcPct val="90000"/>
              </a:lnSpc>
              <a:spcBef>
                <a:spcPct val="0"/>
              </a:spcBef>
            </a:pPr>
            <a:r>
              <a:rPr lang="en-US" sz="3800" kern="1200" dirty="0" err="1">
                <a:solidFill>
                  <a:srgbClr val="FFFFFF"/>
                </a:solidFill>
                <a:latin typeface="+mj-lt"/>
                <a:ea typeface="+mj-ea"/>
                <a:cs typeface="+mj-cs"/>
              </a:rPr>
              <a:t>Spurningabankinn</a:t>
            </a:r>
            <a:endParaRPr lang="en-US" sz="38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83229F1A-9016-DF54-8609-32D9FFF6D88B}"/>
              </a:ext>
            </a:extLst>
          </p:cNvPr>
          <p:cNvSpPr>
            <a:spLocks noGrp="1"/>
          </p:cNvSpPr>
          <p:nvPr>
            <p:ph type="subTitle" idx="1"/>
          </p:nvPr>
        </p:nvSpPr>
        <p:spPr>
          <a:xfrm>
            <a:off x="504000" y="1769040"/>
            <a:ext cx="9071640" cy="4885148"/>
          </a:xfrm>
        </p:spPr>
        <p:txBody>
          <a:bodyPr/>
          <a:lstStyle/>
          <a:p>
            <a:pPr marL="571500" indent="-342900">
              <a:buFont typeface="+mj-lt"/>
              <a:buAutoNum type="arabicPeriod"/>
            </a:pPr>
            <a:r>
              <a:rPr lang="is-IS" dirty="0"/>
              <a:t>Nefnið a.m.k. 4 orsakir hreyfingarleysis.</a:t>
            </a:r>
          </a:p>
          <a:p>
            <a:pPr marL="571500" indent="-342900">
              <a:buFont typeface="+mj-lt"/>
              <a:buAutoNum type="arabicPeriod"/>
            </a:pPr>
            <a:r>
              <a:rPr lang="nn-NO" dirty="0"/>
              <a:t>Hvað eru passivar og aktivar hreyfingar?</a:t>
            </a:r>
          </a:p>
          <a:p>
            <a:pPr marL="571500" indent="-342900">
              <a:buFont typeface="+mj-lt"/>
              <a:buAutoNum type="arabicPeriod"/>
            </a:pPr>
            <a:r>
              <a:rPr lang="is-IS" dirty="0"/>
              <a:t>Rúmlega hefur áhrif á mörg kerfi líkamans. Nefnið 5 þeirra.</a:t>
            </a:r>
            <a:endParaRPr lang="nn-NO" dirty="0"/>
          </a:p>
          <a:p>
            <a:pPr marL="571500" indent="-342900">
              <a:buFont typeface="+mj-lt"/>
              <a:buAutoNum type="arabicPeriod"/>
            </a:pPr>
            <a:r>
              <a:rPr lang="is-IS" dirty="0"/>
              <a:t>Hvað þýðir orðið </a:t>
            </a:r>
            <a:r>
              <a:rPr lang="is-IS" dirty="0" err="1"/>
              <a:t>contracturur</a:t>
            </a:r>
            <a:r>
              <a:rPr lang="is-IS" dirty="0"/>
              <a:t>? Hvað veldur því?</a:t>
            </a:r>
          </a:p>
          <a:p>
            <a:pPr marL="571500" indent="-342900">
              <a:buFont typeface="+mj-lt"/>
              <a:buAutoNum type="arabicPeriod"/>
            </a:pPr>
            <a:r>
              <a:rPr lang="is-IS" dirty="0"/>
              <a:t>Hvað þýðir orðið </a:t>
            </a:r>
            <a:r>
              <a:rPr lang="is-IS" dirty="0" err="1"/>
              <a:t>osteoporosis</a:t>
            </a:r>
            <a:r>
              <a:rPr lang="is-IS" dirty="0"/>
              <a:t>? Hvað veldur því?</a:t>
            </a:r>
          </a:p>
          <a:p>
            <a:pPr marL="571500" indent="-342900">
              <a:buFont typeface="+mj-lt"/>
              <a:buAutoNum type="arabicPeriod"/>
            </a:pPr>
            <a:r>
              <a:rPr lang="is-IS" dirty="0"/>
              <a:t>Hreyfikerfi líkamans samanstendur af? (3 atriði)</a:t>
            </a:r>
          </a:p>
          <a:p>
            <a:pPr marL="571500" indent="-342900">
              <a:buFont typeface="+mj-lt"/>
              <a:buAutoNum type="arabicPeriod"/>
            </a:pPr>
            <a:r>
              <a:rPr lang="is-IS" dirty="0"/>
              <a:t>Hver er besta leiðin til að viðhalda hreyfikerfi líkamans?</a:t>
            </a:r>
          </a:p>
          <a:p>
            <a:pPr marL="571500" indent="-342900">
              <a:buFont typeface="+mj-lt"/>
              <a:buAutoNum type="arabicPeriod"/>
            </a:pPr>
            <a:r>
              <a:rPr lang="is-IS" dirty="0"/>
              <a:t>Hvað er </a:t>
            </a:r>
            <a:r>
              <a:rPr lang="is-IS" dirty="0" err="1"/>
              <a:t>muscular</a:t>
            </a:r>
            <a:r>
              <a:rPr lang="is-IS" dirty="0"/>
              <a:t> </a:t>
            </a:r>
            <a:r>
              <a:rPr lang="is-IS" dirty="0" err="1"/>
              <a:t>atrophy</a:t>
            </a:r>
            <a:r>
              <a:rPr lang="is-IS" dirty="0"/>
              <a:t>? Hvað veldur henni?</a:t>
            </a:r>
          </a:p>
        </p:txBody>
      </p:sp>
    </p:spTree>
    <p:extLst>
      <p:ext uri="{BB962C8B-B14F-4D97-AF65-F5344CB8AC3E}">
        <p14:creationId xmlns:p14="http://schemas.microsoft.com/office/powerpoint/2010/main" val="221825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20B09-73B6-EED8-3744-12BD18F0AA69}"/>
              </a:ext>
            </a:extLst>
          </p:cNvPr>
          <p:cNvSpPr>
            <a:spLocks noGrp="1"/>
          </p:cNvSpPr>
          <p:nvPr>
            <p:ph type="title"/>
          </p:nvPr>
        </p:nvSpPr>
        <p:spPr>
          <a:xfrm>
            <a:off x="3848278" y="705569"/>
            <a:ext cx="5700594" cy="3931031"/>
          </a:xfrm>
        </p:spPr>
        <p:txBody>
          <a:bodyPr vert="horz" lIns="91440" tIns="45720" rIns="91440" bIns="45720" rtlCol="0" anchor="b">
            <a:normAutofit/>
          </a:bodyPr>
          <a:lstStyle/>
          <a:p>
            <a:pPr>
              <a:lnSpc>
                <a:spcPct val="90000"/>
              </a:lnSpc>
              <a:spcBef>
                <a:spcPct val="0"/>
              </a:spcBef>
            </a:pPr>
            <a:r>
              <a:rPr lang="en-US" sz="6300" kern="1200">
                <a:solidFill>
                  <a:schemeClr val="tx1"/>
                </a:solidFill>
                <a:latin typeface="+mj-lt"/>
                <a:ea typeface="+mj-ea"/>
                <a:cs typeface="+mj-cs"/>
              </a:rPr>
              <a:t>Spurningar úr tímaverkefni 2 – þrýstingssár!</a:t>
            </a:r>
          </a:p>
        </p:txBody>
      </p:sp>
      <p:sp>
        <p:nvSpPr>
          <p:cNvPr id="3" name="Subtitle 2">
            <a:extLst>
              <a:ext uri="{FF2B5EF4-FFF2-40B4-BE49-F238E27FC236}">
                <a16:creationId xmlns:a16="http://schemas.microsoft.com/office/drawing/2014/main" id="{BB0F5CB0-20B4-670A-4BA2-F3FE0F029F19}"/>
              </a:ext>
            </a:extLst>
          </p:cNvPr>
          <p:cNvSpPr>
            <a:spLocks noGrp="1"/>
          </p:cNvSpPr>
          <p:nvPr>
            <p:ph type="subTitle" idx="1"/>
          </p:nvPr>
        </p:nvSpPr>
        <p:spPr>
          <a:xfrm>
            <a:off x="3848278" y="5110340"/>
            <a:ext cx="5700594" cy="1733685"/>
          </a:xfrm>
        </p:spPr>
        <p:txBody>
          <a:bodyPr vert="horz" lIns="91440" tIns="45720" rIns="91440" bIns="45720" rtlCol="0">
            <a:normAutofit/>
          </a:bodyPr>
          <a:lstStyle/>
          <a:p>
            <a:pPr marL="0" indent="0">
              <a:lnSpc>
                <a:spcPct val="90000"/>
              </a:lnSpc>
              <a:spcBef>
                <a:spcPts val="1000"/>
              </a:spcBef>
            </a:pPr>
            <a:endParaRPr lang="en-US" sz="2400" kern="1200">
              <a:solidFill>
                <a:schemeClr val="tx1"/>
              </a:solidFill>
              <a:latin typeface="+mn-lt"/>
              <a:ea typeface="+mn-ea"/>
              <a:cs typeface="+mn-cs"/>
            </a:endParaRPr>
          </a:p>
        </p:txBody>
      </p:sp>
      <p:pic>
        <p:nvPicPr>
          <p:cNvPr id="5" name="Picture 4" descr="Two dice rolling in mid-air">
            <a:extLst>
              <a:ext uri="{FF2B5EF4-FFF2-40B4-BE49-F238E27FC236}">
                <a16:creationId xmlns:a16="http://schemas.microsoft.com/office/drawing/2014/main" id="{FF37B72E-F4A3-9759-AEB1-385F35D21826}"/>
              </a:ext>
            </a:extLst>
          </p:cNvPr>
          <p:cNvPicPr>
            <a:picLocks noChangeAspect="1"/>
          </p:cNvPicPr>
          <p:nvPr/>
        </p:nvPicPr>
        <p:blipFill rotWithShape="1">
          <a:blip r:embed="rId2"/>
          <a:srcRect l="35743" r="34470" b="1"/>
          <a:stretch/>
        </p:blipFill>
        <p:spPr>
          <a:xfrm>
            <a:off x="20" y="10"/>
            <a:ext cx="3348452" cy="7559665"/>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8278" y="4860400"/>
            <a:ext cx="3508058" cy="20159"/>
          </a:xfrm>
          <a:custGeom>
            <a:avLst/>
            <a:gdLst>
              <a:gd name="connsiteX0" fmla="*/ 0 w 3508058"/>
              <a:gd name="connsiteY0" fmla="*/ 0 h 20159"/>
              <a:gd name="connsiteX1" fmla="*/ 584676 w 3508058"/>
              <a:gd name="connsiteY1" fmla="*/ 0 h 20159"/>
              <a:gd name="connsiteX2" fmla="*/ 1239514 w 3508058"/>
              <a:gd name="connsiteY2" fmla="*/ 0 h 20159"/>
              <a:gd name="connsiteX3" fmla="*/ 1754029 w 3508058"/>
              <a:gd name="connsiteY3" fmla="*/ 0 h 20159"/>
              <a:gd name="connsiteX4" fmla="*/ 2268544 w 3508058"/>
              <a:gd name="connsiteY4" fmla="*/ 0 h 20159"/>
              <a:gd name="connsiteX5" fmla="*/ 2888301 w 3508058"/>
              <a:gd name="connsiteY5" fmla="*/ 0 h 20159"/>
              <a:gd name="connsiteX6" fmla="*/ 3508058 w 3508058"/>
              <a:gd name="connsiteY6" fmla="*/ 0 h 20159"/>
              <a:gd name="connsiteX7" fmla="*/ 3508058 w 3508058"/>
              <a:gd name="connsiteY7" fmla="*/ 20159 h 20159"/>
              <a:gd name="connsiteX8" fmla="*/ 2853221 w 3508058"/>
              <a:gd name="connsiteY8" fmla="*/ 20159 h 20159"/>
              <a:gd name="connsiteX9" fmla="*/ 2233464 w 3508058"/>
              <a:gd name="connsiteY9" fmla="*/ 20159 h 20159"/>
              <a:gd name="connsiteX10" fmla="*/ 1648787 w 3508058"/>
              <a:gd name="connsiteY10" fmla="*/ 20159 h 20159"/>
              <a:gd name="connsiteX11" fmla="*/ 1029030 w 3508058"/>
              <a:gd name="connsiteY11" fmla="*/ 20159 h 20159"/>
              <a:gd name="connsiteX12" fmla="*/ 0 w 3508058"/>
              <a:gd name="connsiteY12" fmla="*/ 20159 h 20159"/>
              <a:gd name="connsiteX13" fmla="*/ 0 w 3508058"/>
              <a:gd name="connsiteY13" fmla="*/ 0 h 20159"/>
              <a:gd name="connsiteX0" fmla="*/ 0 w 3508058"/>
              <a:gd name="connsiteY0" fmla="*/ 0 h 20159"/>
              <a:gd name="connsiteX1" fmla="*/ 514515 w 3508058"/>
              <a:gd name="connsiteY1" fmla="*/ 0 h 20159"/>
              <a:gd name="connsiteX2" fmla="*/ 1169353 w 3508058"/>
              <a:gd name="connsiteY2" fmla="*/ 0 h 20159"/>
              <a:gd name="connsiteX3" fmla="*/ 1648787 w 3508058"/>
              <a:gd name="connsiteY3" fmla="*/ 0 h 20159"/>
              <a:gd name="connsiteX4" fmla="*/ 2128222 w 3508058"/>
              <a:gd name="connsiteY4" fmla="*/ 0 h 20159"/>
              <a:gd name="connsiteX5" fmla="*/ 2712898 w 3508058"/>
              <a:gd name="connsiteY5" fmla="*/ 0 h 20159"/>
              <a:gd name="connsiteX6" fmla="*/ 3508058 w 3508058"/>
              <a:gd name="connsiteY6" fmla="*/ 0 h 20159"/>
              <a:gd name="connsiteX7" fmla="*/ 3508058 w 3508058"/>
              <a:gd name="connsiteY7" fmla="*/ 20159 h 20159"/>
              <a:gd name="connsiteX8" fmla="*/ 2993543 w 3508058"/>
              <a:gd name="connsiteY8" fmla="*/ 20159 h 20159"/>
              <a:gd name="connsiteX9" fmla="*/ 2443947 w 3508058"/>
              <a:gd name="connsiteY9" fmla="*/ 20159 h 20159"/>
              <a:gd name="connsiteX10" fmla="*/ 1789110 w 3508058"/>
              <a:gd name="connsiteY10" fmla="*/ 20159 h 20159"/>
              <a:gd name="connsiteX11" fmla="*/ 1239514 w 3508058"/>
              <a:gd name="connsiteY11" fmla="*/ 20159 h 20159"/>
              <a:gd name="connsiteX12" fmla="*/ 689918 w 3508058"/>
              <a:gd name="connsiteY12" fmla="*/ 20159 h 20159"/>
              <a:gd name="connsiteX13" fmla="*/ 0 w 3508058"/>
              <a:gd name="connsiteY13" fmla="*/ 20159 h 20159"/>
              <a:gd name="connsiteX14" fmla="*/ 0 w 3508058"/>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058" h="20159" fill="none" extrusionOk="0">
                <a:moveTo>
                  <a:pt x="0" y="0"/>
                </a:moveTo>
                <a:cubicBezTo>
                  <a:pt x="190484" y="-28549"/>
                  <a:pt x="407033" y="-9767"/>
                  <a:pt x="584676" y="0"/>
                </a:cubicBezTo>
                <a:cubicBezTo>
                  <a:pt x="755827" y="-18295"/>
                  <a:pt x="1114392" y="24233"/>
                  <a:pt x="1239514" y="0"/>
                </a:cubicBezTo>
                <a:cubicBezTo>
                  <a:pt x="1380950" y="7712"/>
                  <a:pt x="1615027" y="-6802"/>
                  <a:pt x="1754029" y="0"/>
                </a:cubicBezTo>
                <a:cubicBezTo>
                  <a:pt x="1927740" y="20021"/>
                  <a:pt x="2096063" y="-43246"/>
                  <a:pt x="2268544" y="0"/>
                </a:cubicBezTo>
                <a:cubicBezTo>
                  <a:pt x="2458259" y="14166"/>
                  <a:pt x="2620979" y="-26856"/>
                  <a:pt x="2888301" y="0"/>
                </a:cubicBezTo>
                <a:cubicBezTo>
                  <a:pt x="3100354" y="185"/>
                  <a:pt x="3346887" y="38873"/>
                  <a:pt x="3508058" y="0"/>
                </a:cubicBezTo>
                <a:cubicBezTo>
                  <a:pt x="3508253" y="7064"/>
                  <a:pt x="3508455" y="15918"/>
                  <a:pt x="3508058" y="20159"/>
                </a:cubicBezTo>
                <a:cubicBezTo>
                  <a:pt x="3377931" y="60310"/>
                  <a:pt x="2994833" y="5006"/>
                  <a:pt x="2853221" y="20159"/>
                </a:cubicBezTo>
                <a:cubicBezTo>
                  <a:pt x="2702243" y="22064"/>
                  <a:pt x="2423844" y="87012"/>
                  <a:pt x="2233464" y="20159"/>
                </a:cubicBezTo>
                <a:cubicBezTo>
                  <a:pt x="2028601" y="35"/>
                  <a:pt x="1819315" y="-3246"/>
                  <a:pt x="1648787" y="20159"/>
                </a:cubicBezTo>
                <a:cubicBezTo>
                  <a:pt x="1473679" y="44965"/>
                  <a:pt x="1294973" y="-2037"/>
                  <a:pt x="1029030" y="20159"/>
                </a:cubicBezTo>
                <a:cubicBezTo>
                  <a:pt x="771117" y="-5845"/>
                  <a:pt x="350668" y="29587"/>
                  <a:pt x="0" y="20159"/>
                </a:cubicBezTo>
                <a:cubicBezTo>
                  <a:pt x="-791" y="15329"/>
                  <a:pt x="-1488" y="4354"/>
                  <a:pt x="0" y="0"/>
                </a:cubicBezTo>
                <a:close/>
              </a:path>
              <a:path w="3508058" h="20159" stroke="0" extrusionOk="0">
                <a:moveTo>
                  <a:pt x="0" y="0"/>
                </a:moveTo>
                <a:cubicBezTo>
                  <a:pt x="107188" y="-19403"/>
                  <a:pt x="359383" y="11631"/>
                  <a:pt x="514515" y="0"/>
                </a:cubicBezTo>
                <a:cubicBezTo>
                  <a:pt x="699087" y="-14529"/>
                  <a:pt x="950344" y="-56168"/>
                  <a:pt x="1169353" y="0"/>
                </a:cubicBezTo>
                <a:cubicBezTo>
                  <a:pt x="1400992" y="5212"/>
                  <a:pt x="1412600" y="-22062"/>
                  <a:pt x="1648787" y="0"/>
                </a:cubicBezTo>
                <a:cubicBezTo>
                  <a:pt x="1887394" y="9948"/>
                  <a:pt x="1912817" y="-18433"/>
                  <a:pt x="2128222" y="0"/>
                </a:cubicBezTo>
                <a:cubicBezTo>
                  <a:pt x="2346895" y="32011"/>
                  <a:pt x="2473773" y="17615"/>
                  <a:pt x="2712898" y="0"/>
                </a:cubicBezTo>
                <a:cubicBezTo>
                  <a:pt x="2955542" y="-51549"/>
                  <a:pt x="3141518" y="-18613"/>
                  <a:pt x="3508058" y="0"/>
                </a:cubicBezTo>
                <a:cubicBezTo>
                  <a:pt x="3507616" y="5221"/>
                  <a:pt x="3509532" y="14288"/>
                  <a:pt x="3508058" y="20159"/>
                </a:cubicBezTo>
                <a:cubicBezTo>
                  <a:pt x="3298592" y="-6160"/>
                  <a:pt x="3129283" y="9076"/>
                  <a:pt x="2993543" y="20159"/>
                </a:cubicBezTo>
                <a:cubicBezTo>
                  <a:pt x="2824818" y="3204"/>
                  <a:pt x="2627295" y="36274"/>
                  <a:pt x="2443947" y="20159"/>
                </a:cubicBezTo>
                <a:cubicBezTo>
                  <a:pt x="2219470" y="34642"/>
                  <a:pt x="1972770" y="-3090"/>
                  <a:pt x="1789110" y="20159"/>
                </a:cubicBezTo>
                <a:cubicBezTo>
                  <a:pt x="1594869" y="58230"/>
                  <a:pt x="1453865" y="8516"/>
                  <a:pt x="1239514" y="20159"/>
                </a:cubicBezTo>
                <a:cubicBezTo>
                  <a:pt x="984259" y="31962"/>
                  <a:pt x="835319" y="8193"/>
                  <a:pt x="689918" y="20159"/>
                </a:cubicBezTo>
                <a:cubicBezTo>
                  <a:pt x="539631" y="39989"/>
                  <a:pt x="274012" y="53061"/>
                  <a:pt x="0" y="20159"/>
                </a:cubicBezTo>
                <a:cubicBezTo>
                  <a:pt x="252" y="11399"/>
                  <a:pt x="-994" y="9411"/>
                  <a:pt x="0" y="0"/>
                </a:cubicBezTo>
                <a:close/>
              </a:path>
              <a:path w="3508058" h="20159" fill="none" stroke="0" extrusionOk="0">
                <a:moveTo>
                  <a:pt x="0" y="0"/>
                </a:moveTo>
                <a:cubicBezTo>
                  <a:pt x="218340" y="-27670"/>
                  <a:pt x="398907" y="38401"/>
                  <a:pt x="584676" y="0"/>
                </a:cubicBezTo>
                <a:cubicBezTo>
                  <a:pt x="776711" y="-37632"/>
                  <a:pt x="1083707" y="24359"/>
                  <a:pt x="1239514" y="0"/>
                </a:cubicBezTo>
                <a:cubicBezTo>
                  <a:pt x="1364405" y="-64693"/>
                  <a:pt x="1567018" y="44038"/>
                  <a:pt x="1754029" y="0"/>
                </a:cubicBezTo>
                <a:cubicBezTo>
                  <a:pt x="1924563" y="-6030"/>
                  <a:pt x="2046102" y="-20651"/>
                  <a:pt x="2268544" y="0"/>
                </a:cubicBezTo>
                <a:cubicBezTo>
                  <a:pt x="2431331" y="30584"/>
                  <a:pt x="2637533" y="12281"/>
                  <a:pt x="2888301" y="0"/>
                </a:cubicBezTo>
                <a:cubicBezTo>
                  <a:pt x="3153385" y="10081"/>
                  <a:pt x="3328965" y="16638"/>
                  <a:pt x="3508058" y="0"/>
                </a:cubicBezTo>
                <a:cubicBezTo>
                  <a:pt x="3507379" y="6894"/>
                  <a:pt x="3506718" y="16112"/>
                  <a:pt x="3508058" y="20159"/>
                </a:cubicBezTo>
                <a:cubicBezTo>
                  <a:pt x="3387601" y="58632"/>
                  <a:pt x="3038589" y="3961"/>
                  <a:pt x="2853221" y="20159"/>
                </a:cubicBezTo>
                <a:cubicBezTo>
                  <a:pt x="2734996" y="10476"/>
                  <a:pt x="2416872" y="49827"/>
                  <a:pt x="2233464" y="20159"/>
                </a:cubicBezTo>
                <a:cubicBezTo>
                  <a:pt x="2054199" y="4942"/>
                  <a:pt x="1783250" y="13547"/>
                  <a:pt x="1648787" y="20159"/>
                </a:cubicBezTo>
                <a:cubicBezTo>
                  <a:pt x="1505356" y="39275"/>
                  <a:pt x="1260117" y="15488"/>
                  <a:pt x="1029030" y="20159"/>
                </a:cubicBezTo>
                <a:cubicBezTo>
                  <a:pt x="760176" y="-26083"/>
                  <a:pt x="300375" y="24900"/>
                  <a:pt x="0" y="20159"/>
                </a:cubicBezTo>
                <a:cubicBezTo>
                  <a:pt x="-670" y="15150"/>
                  <a:pt x="-718" y="419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508058"/>
                      <a:gd name="connsiteY0" fmla="*/ 0 h 20159"/>
                      <a:gd name="connsiteX1" fmla="*/ 584676 w 3508058"/>
                      <a:gd name="connsiteY1" fmla="*/ 0 h 20159"/>
                      <a:gd name="connsiteX2" fmla="*/ 1239514 w 3508058"/>
                      <a:gd name="connsiteY2" fmla="*/ 0 h 20159"/>
                      <a:gd name="connsiteX3" fmla="*/ 1754029 w 3508058"/>
                      <a:gd name="connsiteY3" fmla="*/ 0 h 20159"/>
                      <a:gd name="connsiteX4" fmla="*/ 2268544 w 3508058"/>
                      <a:gd name="connsiteY4" fmla="*/ 0 h 20159"/>
                      <a:gd name="connsiteX5" fmla="*/ 2888301 w 3508058"/>
                      <a:gd name="connsiteY5" fmla="*/ 0 h 20159"/>
                      <a:gd name="connsiteX6" fmla="*/ 3508058 w 3508058"/>
                      <a:gd name="connsiteY6" fmla="*/ 0 h 20159"/>
                      <a:gd name="connsiteX7" fmla="*/ 3508058 w 3508058"/>
                      <a:gd name="connsiteY7" fmla="*/ 20159 h 20159"/>
                      <a:gd name="connsiteX8" fmla="*/ 2853221 w 3508058"/>
                      <a:gd name="connsiteY8" fmla="*/ 20159 h 20159"/>
                      <a:gd name="connsiteX9" fmla="*/ 2233464 w 3508058"/>
                      <a:gd name="connsiteY9" fmla="*/ 20159 h 20159"/>
                      <a:gd name="connsiteX10" fmla="*/ 1648787 w 3508058"/>
                      <a:gd name="connsiteY10" fmla="*/ 20159 h 20159"/>
                      <a:gd name="connsiteX11" fmla="*/ 1029030 w 3508058"/>
                      <a:gd name="connsiteY11" fmla="*/ 20159 h 20159"/>
                      <a:gd name="connsiteX12" fmla="*/ 0 w 3508058"/>
                      <a:gd name="connsiteY12" fmla="*/ 20159 h 20159"/>
                      <a:gd name="connsiteX13" fmla="*/ 0 w 3508058"/>
                      <a:gd name="connsiteY13"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8058" h="20159" fill="none" extrusionOk="0">
                        <a:moveTo>
                          <a:pt x="0" y="0"/>
                        </a:moveTo>
                        <a:cubicBezTo>
                          <a:pt x="205430" y="-8504"/>
                          <a:pt x="402159" y="23627"/>
                          <a:pt x="584676" y="0"/>
                        </a:cubicBezTo>
                        <a:cubicBezTo>
                          <a:pt x="767193" y="-23627"/>
                          <a:pt x="1107441" y="26052"/>
                          <a:pt x="1239514" y="0"/>
                        </a:cubicBezTo>
                        <a:cubicBezTo>
                          <a:pt x="1371587" y="-26052"/>
                          <a:pt x="1583833" y="11918"/>
                          <a:pt x="1754029" y="0"/>
                        </a:cubicBezTo>
                        <a:cubicBezTo>
                          <a:pt x="1924225" y="-11918"/>
                          <a:pt x="2078636" y="-23372"/>
                          <a:pt x="2268544" y="0"/>
                        </a:cubicBezTo>
                        <a:cubicBezTo>
                          <a:pt x="2458452" y="23372"/>
                          <a:pt x="2650649" y="-12586"/>
                          <a:pt x="2888301" y="0"/>
                        </a:cubicBezTo>
                        <a:cubicBezTo>
                          <a:pt x="3125953" y="12586"/>
                          <a:pt x="3354633" y="27382"/>
                          <a:pt x="3508058" y="0"/>
                        </a:cubicBezTo>
                        <a:cubicBezTo>
                          <a:pt x="3508152" y="6126"/>
                          <a:pt x="3507402" y="15715"/>
                          <a:pt x="3508058" y="20159"/>
                        </a:cubicBezTo>
                        <a:cubicBezTo>
                          <a:pt x="3358607" y="42184"/>
                          <a:pt x="3011229" y="5386"/>
                          <a:pt x="2853221" y="20159"/>
                        </a:cubicBezTo>
                        <a:cubicBezTo>
                          <a:pt x="2695213" y="34932"/>
                          <a:pt x="2422019" y="49833"/>
                          <a:pt x="2233464" y="20159"/>
                        </a:cubicBezTo>
                        <a:cubicBezTo>
                          <a:pt x="2044909" y="-9515"/>
                          <a:pt x="1792920" y="-5477"/>
                          <a:pt x="1648787" y="20159"/>
                        </a:cubicBezTo>
                        <a:cubicBezTo>
                          <a:pt x="1504654" y="45795"/>
                          <a:pt x="1279578" y="7912"/>
                          <a:pt x="1029030" y="20159"/>
                        </a:cubicBezTo>
                        <a:cubicBezTo>
                          <a:pt x="778482" y="32406"/>
                          <a:pt x="324258" y="41755"/>
                          <a:pt x="0" y="20159"/>
                        </a:cubicBezTo>
                        <a:cubicBezTo>
                          <a:pt x="-793" y="14992"/>
                          <a:pt x="-577" y="4346"/>
                          <a:pt x="0" y="0"/>
                        </a:cubicBezTo>
                        <a:close/>
                      </a:path>
                      <a:path w="3508058" h="20159" stroke="0" extrusionOk="0">
                        <a:moveTo>
                          <a:pt x="0" y="0"/>
                        </a:moveTo>
                        <a:cubicBezTo>
                          <a:pt x="106761" y="-3986"/>
                          <a:pt x="338647" y="22117"/>
                          <a:pt x="514515" y="0"/>
                        </a:cubicBezTo>
                        <a:cubicBezTo>
                          <a:pt x="690384" y="-22117"/>
                          <a:pt x="936572" y="-2240"/>
                          <a:pt x="1169353" y="0"/>
                        </a:cubicBezTo>
                        <a:cubicBezTo>
                          <a:pt x="1402134" y="2240"/>
                          <a:pt x="1410672" y="-17177"/>
                          <a:pt x="1648787" y="0"/>
                        </a:cubicBezTo>
                        <a:cubicBezTo>
                          <a:pt x="1886902" y="17177"/>
                          <a:pt x="1910195" y="-18540"/>
                          <a:pt x="2128222" y="0"/>
                        </a:cubicBezTo>
                        <a:cubicBezTo>
                          <a:pt x="2346250" y="18540"/>
                          <a:pt x="2452512" y="22507"/>
                          <a:pt x="2712898" y="0"/>
                        </a:cubicBezTo>
                        <a:cubicBezTo>
                          <a:pt x="2973284" y="-22507"/>
                          <a:pt x="3155852" y="-29306"/>
                          <a:pt x="3508058" y="0"/>
                        </a:cubicBezTo>
                        <a:cubicBezTo>
                          <a:pt x="3507818" y="6737"/>
                          <a:pt x="3508391" y="13925"/>
                          <a:pt x="3508058" y="20159"/>
                        </a:cubicBezTo>
                        <a:cubicBezTo>
                          <a:pt x="3294583" y="10241"/>
                          <a:pt x="3151668" y="7345"/>
                          <a:pt x="2993543" y="20159"/>
                        </a:cubicBezTo>
                        <a:cubicBezTo>
                          <a:pt x="2835418" y="32973"/>
                          <a:pt x="2659177" y="35005"/>
                          <a:pt x="2443947" y="20159"/>
                        </a:cubicBezTo>
                        <a:cubicBezTo>
                          <a:pt x="2228717" y="5313"/>
                          <a:pt x="1981096" y="-7421"/>
                          <a:pt x="1789110" y="20159"/>
                        </a:cubicBezTo>
                        <a:cubicBezTo>
                          <a:pt x="1597124" y="47739"/>
                          <a:pt x="1461617" y="17840"/>
                          <a:pt x="1239514" y="20159"/>
                        </a:cubicBezTo>
                        <a:cubicBezTo>
                          <a:pt x="1017411" y="22478"/>
                          <a:pt x="835745" y="26746"/>
                          <a:pt x="689918" y="20159"/>
                        </a:cubicBezTo>
                        <a:cubicBezTo>
                          <a:pt x="544091" y="13572"/>
                          <a:pt x="324798" y="48237"/>
                          <a:pt x="0" y="20159"/>
                        </a:cubicBezTo>
                        <a:cubicBezTo>
                          <a:pt x="405" y="11095"/>
                          <a:pt x="-885" y="948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99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0551" y="2110550"/>
            <a:ext cx="7559675" cy="333857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0552" y="2121724"/>
            <a:ext cx="7559674" cy="333857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0299" y="4511395"/>
            <a:ext cx="2757969" cy="333857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414847" y="1068934"/>
            <a:ext cx="3224903" cy="460652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0559" y="2099373"/>
            <a:ext cx="7559678" cy="333857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64CDE-6D39-DCF1-18A9-2707260994E2}"/>
              </a:ext>
            </a:extLst>
          </p:cNvPr>
          <p:cNvSpPr>
            <a:spLocks noGrp="1"/>
          </p:cNvSpPr>
          <p:nvPr>
            <p:ph type="title"/>
          </p:nvPr>
        </p:nvSpPr>
        <p:spPr>
          <a:xfrm>
            <a:off x="345798" y="460173"/>
            <a:ext cx="2646963" cy="1118229"/>
          </a:xfrm>
        </p:spPr>
        <p:txBody>
          <a:bodyPr anchor="b">
            <a:normAutofit/>
          </a:bodyPr>
          <a:lstStyle/>
          <a:p>
            <a:pPr algn="r"/>
            <a:r>
              <a:rPr lang="is-IS" sz="3800" dirty="0">
                <a:solidFill>
                  <a:srgbClr val="FFFFFF"/>
                </a:solidFill>
              </a:rPr>
              <a:t>Markmið</a:t>
            </a:r>
          </a:p>
        </p:txBody>
      </p:sp>
      <p:sp>
        <p:nvSpPr>
          <p:cNvPr id="3" name="Text Placeholder 2">
            <a:extLst>
              <a:ext uri="{FF2B5EF4-FFF2-40B4-BE49-F238E27FC236}">
                <a16:creationId xmlns:a16="http://schemas.microsoft.com/office/drawing/2014/main" id="{BF0C4F02-78CB-5CF7-4569-CCEC119EED56}"/>
              </a:ext>
            </a:extLst>
          </p:cNvPr>
          <p:cNvSpPr>
            <a:spLocks noGrp="1"/>
          </p:cNvSpPr>
          <p:nvPr>
            <p:ph type="body" idx="1"/>
          </p:nvPr>
        </p:nvSpPr>
        <p:spPr>
          <a:xfrm>
            <a:off x="3418756" y="715931"/>
            <a:ext cx="5978588" cy="6113490"/>
          </a:xfrm>
        </p:spPr>
        <p:txBody>
          <a:bodyPr anchor="ctr">
            <a:normAutofit/>
          </a:bodyPr>
          <a:lstStyle/>
          <a:p>
            <a:pPr marL="685800" indent="-457200">
              <a:buAutoNum type="alphaUcParenR"/>
            </a:pPr>
            <a:r>
              <a:rPr lang="is-IS" sz="2400" dirty="0"/>
              <a:t>Að skilja áhrif hreyfingarleysis á líkamann</a:t>
            </a:r>
          </a:p>
          <a:p>
            <a:pPr marL="685800" indent="-457200">
              <a:buAutoNum type="alphaUcParenR"/>
            </a:pPr>
            <a:r>
              <a:rPr lang="is-IS" sz="2400" dirty="0"/>
              <a:t>Hvernig stuðla má að heilbrigðum beinum, liðum og vöðvum</a:t>
            </a:r>
            <a:br>
              <a:rPr lang="is-IS" sz="2400" dirty="0"/>
            </a:br>
            <a:endParaRPr lang="is-IS" sz="2400" dirty="0"/>
          </a:p>
          <a:p>
            <a:pPr marL="685800" indent="-457200">
              <a:buAutoNum type="alphaUcParenR"/>
            </a:pPr>
            <a:r>
              <a:rPr lang="is-IS" sz="2400" dirty="0"/>
              <a:t>Hvernig aðstoða má skjólstæðinga sem fá ekki nægilega hreyfingu</a:t>
            </a:r>
          </a:p>
        </p:txBody>
      </p:sp>
    </p:spTree>
    <p:extLst>
      <p:ext uri="{BB962C8B-B14F-4D97-AF65-F5344CB8AC3E}">
        <p14:creationId xmlns:p14="http://schemas.microsoft.com/office/powerpoint/2010/main" val="38416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4" name="Rectangle 9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0551" y="2110550"/>
            <a:ext cx="7559675" cy="333857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0552" y="2121724"/>
            <a:ext cx="7559674" cy="333857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0299" y="4511395"/>
            <a:ext cx="2757969" cy="333857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Shape 10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414847" y="1068934"/>
            <a:ext cx="3224903" cy="460652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 name="Rectangle 10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0559" y="2099373"/>
            <a:ext cx="7559678" cy="333857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Google Shape;72;p15"/>
          <p:cNvSpPr txBox="1"/>
          <p:nvPr/>
        </p:nvSpPr>
        <p:spPr>
          <a:xfrm>
            <a:off x="385896" y="646898"/>
            <a:ext cx="2646963" cy="3734089"/>
          </a:xfrm>
          <a:prstGeom prst="rect">
            <a:avLst/>
          </a:prstGeom>
        </p:spPr>
        <p:txBody>
          <a:bodyPr spcFirstLastPara="1" vert="horz" lIns="91440" tIns="45720" rIns="91440" bIns="45720" rtlCol="0" anchor="b" anchorCtr="0">
            <a:normAutofit/>
          </a:bodyPr>
          <a:lstStyle/>
          <a:p>
            <a:pPr marL="0" marR="0" lvl="0" indent="0" algn="r">
              <a:lnSpc>
                <a:spcPct val="90000"/>
              </a:lnSpc>
              <a:spcBef>
                <a:spcPct val="0"/>
              </a:spcBef>
              <a:spcAft>
                <a:spcPts val="600"/>
              </a:spcAft>
            </a:pPr>
            <a:r>
              <a:rPr lang="en-US" sz="3800" b="0" i="0" u="none" strike="noStrike" kern="1200" cap="none">
                <a:solidFill>
                  <a:srgbClr val="FFFFFF"/>
                </a:solidFill>
                <a:latin typeface="+mj-lt"/>
                <a:ea typeface="+mj-ea"/>
                <a:cs typeface="+mj-cs"/>
                <a:sym typeface="Arial"/>
              </a:rPr>
              <a:t>Hreyfing</a:t>
            </a:r>
          </a:p>
        </p:txBody>
      </p:sp>
      <p:sp>
        <p:nvSpPr>
          <p:cNvPr id="73" name="Google Shape;73;p15"/>
          <p:cNvSpPr txBox="1"/>
          <p:nvPr/>
        </p:nvSpPr>
        <p:spPr>
          <a:xfrm>
            <a:off x="3977232" y="715931"/>
            <a:ext cx="5420111" cy="6113490"/>
          </a:xfrm>
          <a:prstGeom prst="rect">
            <a:avLst/>
          </a:prstGeom>
        </p:spPr>
        <p:txBody>
          <a:bodyPr spcFirstLastPara="1" vert="horz" lIns="91440" tIns="45720" rIns="91440" bIns="45720" rtlCol="0" anchor="ctr" anchorCtr="0">
            <a:normAutofit/>
          </a:bodyPr>
          <a:lstStyle/>
          <a:p>
            <a:pPr marL="432000" marR="0" lvl="0" indent="-228600">
              <a:lnSpc>
                <a:spcPct val="90000"/>
              </a:lnSpc>
              <a:spcBef>
                <a:spcPts val="0"/>
              </a:spcBef>
              <a:spcAft>
                <a:spcPts val="0"/>
              </a:spcAft>
              <a:buClr>
                <a:srgbClr val="000000"/>
              </a:buClr>
              <a:buSzPts val="1440"/>
              <a:buFont typeface="Arial" panose="020B0604020202020204" pitchFamily="34" charset="0"/>
              <a:buChar char="•"/>
            </a:pPr>
            <a:r>
              <a:rPr lang="en-US" sz="1900" b="0" i="0" u="none" strike="noStrike" kern="1200" cap="none">
                <a:solidFill>
                  <a:schemeClr val="tx1"/>
                </a:solidFill>
                <a:latin typeface="+mn-lt"/>
                <a:ea typeface="+mn-ea"/>
                <a:cs typeface="+mn-cs"/>
                <a:sym typeface="Arial"/>
              </a:rPr>
              <a:t>Vöðvar sjá um eiginlega hreyfingu</a:t>
            </a: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a:solidFill>
                  <a:schemeClr val="tx1"/>
                </a:solidFill>
                <a:latin typeface="+mn-lt"/>
                <a:ea typeface="+mn-ea"/>
                <a:cs typeface="+mn-cs"/>
                <a:sym typeface="Arial"/>
              </a:rPr>
              <a:t>Beinin eru stoðkerfið, vöðvar festir á bein</a:t>
            </a: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a:solidFill>
                  <a:schemeClr val="tx1"/>
                </a:solidFill>
                <a:latin typeface="+mn-lt"/>
                <a:ea typeface="+mn-ea"/>
                <a:cs typeface="+mn-cs"/>
                <a:sym typeface="Arial"/>
              </a:rPr>
              <a:t>Liðir mynda hreyfanlega tengingu milli tveggja eða fleiri beina</a:t>
            </a: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a:solidFill>
                  <a:schemeClr val="tx1"/>
                </a:solidFill>
                <a:latin typeface="+mn-lt"/>
                <a:ea typeface="+mn-ea"/>
                <a:cs typeface="+mn-cs"/>
                <a:sym typeface="Arial"/>
              </a:rPr>
              <a:t>Nauðsynlegt að nota þetta allt</a:t>
            </a: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endParaRPr lang="en-US" sz="1900" b="0" i="0" u="none" strike="noStrike" kern="1200" cap="none">
              <a:solidFill>
                <a:schemeClr val="tx1"/>
              </a:solidFill>
              <a:latin typeface="+mn-lt"/>
              <a:ea typeface="+mn-ea"/>
              <a:cs typeface="+mn-cs"/>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28A45-EAD8-30E1-996A-782309ADF2CE}"/>
              </a:ext>
            </a:extLst>
          </p:cNvPr>
          <p:cNvSpPr>
            <a:spLocks noGrp="1"/>
          </p:cNvSpPr>
          <p:nvPr>
            <p:ph type="title"/>
          </p:nvPr>
        </p:nvSpPr>
        <p:spPr>
          <a:xfrm>
            <a:off x="3848278" y="362864"/>
            <a:ext cx="5700594" cy="1965515"/>
          </a:xfrm>
        </p:spPr>
        <p:txBody>
          <a:bodyPr anchor="b">
            <a:normAutofit/>
          </a:bodyPr>
          <a:lstStyle/>
          <a:p>
            <a:pPr>
              <a:lnSpc>
                <a:spcPct val="90000"/>
              </a:lnSpc>
            </a:pPr>
            <a:r>
              <a:rPr lang="is-IS" sz="4400"/>
              <a:t>Að varðveita heilbrigði beina, liða og vöðva</a:t>
            </a:r>
            <a:endParaRPr lang="en-US" sz="4400"/>
          </a:p>
        </p:txBody>
      </p:sp>
      <p:pic>
        <p:nvPicPr>
          <p:cNvPr id="28" name="Picture 18" descr="Lone person stanging on misty jagged mountain">
            <a:extLst>
              <a:ext uri="{FF2B5EF4-FFF2-40B4-BE49-F238E27FC236}">
                <a16:creationId xmlns:a16="http://schemas.microsoft.com/office/drawing/2014/main" id="{C22E2B83-CD5E-6619-4D88-440F75C3C554}"/>
              </a:ext>
            </a:extLst>
          </p:cNvPr>
          <p:cNvPicPr>
            <a:picLocks noChangeAspect="1"/>
          </p:cNvPicPr>
          <p:nvPr/>
        </p:nvPicPr>
        <p:blipFill rotWithShape="1">
          <a:blip r:embed="rId3"/>
          <a:srcRect l="34085" r="34223" b="-2"/>
          <a:stretch/>
        </p:blipFill>
        <p:spPr>
          <a:xfrm>
            <a:off x="0" y="0"/>
            <a:ext cx="3350714" cy="7559675"/>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8278" y="2640846"/>
            <a:ext cx="3508697" cy="20159"/>
          </a:xfrm>
          <a:custGeom>
            <a:avLst/>
            <a:gdLst>
              <a:gd name="connsiteX0" fmla="*/ 0 w 3508697"/>
              <a:gd name="connsiteY0" fmla="*/ 0 h 20159"/>
              <a:gd name="connsiteX1" fmla="*/ 584783 w 3508697"/>
              <a:gd name="connsiteY1" fmla="*/ 0 h 20159"/>
              <a:gd name="connsiteX2" fmla="*/ 1099392 w 3508697"/>
              <a:gd name="connsiteY2" fmla="*/ 0 h 20159"/>
              <a:gd name="connsiteX3" fmla="*/ 1684175 w 3508697"/>
              <a:gd name="connsiteY3" fmla="*/ 0 h 20159"/>
              <a:gd name="connsiteX4" fmla="*/ 2163696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923914 w 3508697"/>
              <a:gd name="connsiteY8" fmla="*/ 20159 h 20159"/>
              <a:gd name="connsiteX9" fmla="*/ 2304044 w 3508697"/>
              <a:gd name="connsiteY9" fmla="*/ 20159 h 20159"/>
              <a:gd name="connsiteX10" fmla="*/ 1789435 w 3508697"/>
              <a:gd name="connsiteY10" fmla="*/ 20159 h 20159"/>
              <a:gd name="connsiteX11" fmla="*/ 1134479 w 3508697"/>
              <a:gd name="connsiteY11" fmla="*/ 20159 h 20159"/>
              <a:gd name="connsiteX12" fmla="*/ 619870 w 3508697"/>
              <a:gd name="connsiteY12" fmla="*/ 20159 h 20159"/>
              <a:gd name="connsiteX13" fmla="*/ 0 w 3508697"/>
              <a:gd name="connsiteY13" fmla="*/ 20159 h 20159"/>
              <a:gd name="connsiteX14" fmla="*/ 0 w 3508697"/>
              <a:gd name="connsiteY14" fmla="*/ 0 h 20159"/>
              <a:gd name="connsiteX0" fmla="*/ 0 w 3508697"/>
              <a:gd name="connsiteY0" fmla="*/ 0 h 20159"/>
              <a:gd name="connsiteX1" fmla="*/ 514609 w 3508697"/>
              <a:gd name="connsiteY1" fmla="*/ 0 h 20159"/>
              <a:gd name="connsiteX2" fmla="*/ 994131 w 3508697"/>
              <a:gd name="connsiteY2" fmla="*/ 0 h 20159"/>
              <a:gd name="connsiteX3" fmla="*/ 1508740 w 3508697"/>
              <a:gd name="connsiteY3" fmla="*/ 0 h 20159"/>
              <a:gd name="connsiteX4" fmla="*/ 2093523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853740 w 3508697"/>
              <a:gd name="connsiteY8" fmla="*/ 20159 h 20159"/>
              <a:gd name="connsiteX9" fmla="*/ 2374218 w 3508697"/>
              <a:gd name="connsiteY9" fmla="*/ 20159 h 20159"/>
              <a:gd name="connsiteX10" fmla="*/ 1719262 w 3508697"/>
              <a:gd name="connsiteY10" fmla="*/ 20159 h 20159"/>
              <a:gd name="connsiteX11" fmla="*/ 1064305 w 3508697"/>
              <a:gd name="connsiteY11" fmla="*/ 20159 h 20159"/>
              <a:gd name="connsiteX12" fmla="*/ 584783 w 3508697"/>
              <a:gd name="connsiteY12" fmla="*/ 20159 h 20159"/>
              <a:gd name="connsiteX13" fmla="*/ 0 w 3508697"/>
              <a:gd name="connsiteY13" fmla="*/ 20159 h 20159"/>
              <a:gd name="connsiteX14" fmla="*/ 0 w 3508697"/>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7" h="20159" fill="none" extrusionOk="0">
                <a:moveTo>
                  <a:pt x="0" y="0"/>
                </a:moveTo>
                <a:cubicBezTo>
                  <a:pt x="146229" y="-14140"/>
                  <a:pt x="425161" y="-21146"/>
                  <a:pt x="584783" y="0"/>
                </a:cubicBezTo>
                <a:cubicBezTo>
                  <a:pt x="746109" y="-12699"/>
                  <a:pt x="943627" y="-11792"/>
                  <a:pt x="1099392" y="0"/>
                </a:cubicBezTo>
                <a:cubicBezTo>
                  <a:pt x="1211724" y="48535"/>
                  <a:pt x="1396346" y="-38095"/>
                  <a:pt x="1684175" y="0"/>
                </a:cubicBezTo>
                <a:cubicBezTo>
                  <a:pt x="1964209" y="17511"/>
                  <a:pt x="1981588" y="-20504"/>
                  <a:pt x="2163696" y="0"/>
                </a:cubicBezTo>
                <a:cubicBezTo>
                  <a:pt x="2337913" y="-3341"/>
                  <a:pt x="2490111" y="-28857"/>
                  <a:pt x="2713392" y="0"/>
                </a:cubicBezTo>
                <a:cubicBezTo>
                  <a:pt x="2928287" y="13597"/>
                  <a:pt x="3226654" y="-72075"/>
                  <a:pt x="3508697" y="0"/>
                </a:cubicBezTo>
                <a:cubicBezTo>
                  <a:pt x="3510393" y="3520"/>
                  <a:pt x="3508243" y="11224"/>
                  <a:pt x="3508697" y="20159"/>
                </a:cubicBezTo>
                <a:cubicBezTo>
                  <a:pt x="3313114" y="-3250"/>
                  <a:pt x="3147391" y="18755"/>
                  <a:pt x="2923914" y="20159"/>
                </a:cubicBezTo>
                <a:cubicBezTo>
                  <a:pt x="2707506" y="26362"/>
                  <a:pt x="2582446" y="52912"/>
                  <a:pt x="2304044" y="20159"/>
                </a:cubicBezTo>
                <a:cubicBezTo>
                  <a:pt x="1996832" y="-4376"/>
                  <a:pt x="1988659" y="33342"/>
                  <a:pt x="1789435" y="20159"/>
                </a:cubicBezTo>
                <a:cubicBezTo>
                  <a:pt x="1581402" y="4586"/>
                  <a:pt x="1381975" y="7742"/>
                  <a:pt x="1134479" y="20159"/>
                </a:cubicBezTo>
                <a:cubicBezTo>
                  <a:pt x="894916" y="36106"/>
                  <a:pt x="809878" y="19681"/>
                  <a:pt x="619870" y="20159"/>
                </a:cubicBezTo>
                <a:cubicBezTo>
                  <a:pt x="456029" y="30750"/>
                  <a:pt x="194470" y="19353"/>
                  <a:pt x="0" y="20159"/>
                </a:cubicBezTo>
                <a:cubicBezTo>
                  <a:pt x="-268" y="10737"/>
                  <a:pt x="1596" y="7621"/>
                  <a:pt x="0" y="0"/>
                </a:cubicBezTo>
                <a:close/>
              </a:path>
              <a:path w="3508697" h="20159" stroke="0" extrusionOk="0">
                <a:moveTo>
                  <a:pt x="0" y="0"/>
                </a:moveTo>
                <a:cubicBezTo>
                  <a:pt x="194755" y="4612"/>
                  <a:pt x="258789" y="-23170"/>
                  <a:pt x="514609" y="0"/>
                </a:cubicBezTo>
                <a:cubicBezTo>
                  <a:pt x="756889" y="23732"/>
                  <a:pt x="817501" y="-2117"/>
                  <a:pt x="994131" y="0"/>
                </a:cubicBezTo>
                <a:cubicBezTo>
                  <a:pt x="1148887" y="-9972"/>
                  <a:pt x="1364311" y="10852"/>
                  <a:pt x="1508740" y="0"/>
                </a:cubicBezTo>
                <a:cubicBezTo>
                  <a:pt x="1661531" y="8801"/>
                  <a:pt x="1832899" y="7515"/>
                  <a:pt x="2093523" y="0"/>
                </a:cubicBezTo>
                <a:cubicBezTo>
                  <a:pt x="2351315" y="-5266"/>
                  <a:pt x="2572871" y="-28598"/>
                  <a:pt x="2713392" y="0"/>
                </a:cubicBezTo>
                <a:cubicBezTo>
                  <a:pt x="2881656" y="12091"/>
                  <a:pt x="3200714" y="25120"/>
                  <a:pt x="3508697" y="0"/>
                </a:cubicBezTo>
                <a:cubicBezTo>
                  <a:pt x="3509697" y="4990"/>
                  <a:pt x="3508177" y="10096"/>
                  <a:pt x="3508697" y="20159"/>
                </a:cubicBezTo>
                <a:cubicBezTo>
                  <a:pt x="3212352" y="-9949"/>
                  <a:pt x="3180208" y="38612"/>
                  <a:pt x="2853740" y="20159"/>
                </a:cubicBezTo>
                <a:cubicBezTo>
                  <a:pt x="2541466" y="14194"/>
                  <a:pt x="2460984" y="34934"/>
                  <a:pt x="2374218" y="20159"/>
                </a:cubicBezTo>
                <a:cubicBezTo>
                  <a:pt x="2265237" y="48541"/>
                  <a:pt x="1958245" y="-21222"/>
                  <a:pt x="1719262" y="20159"/>
                </a:cubicBezTo>
                <a:cubicBezTo>
                  <a:pt x="1512970" y="81115"/>
                  <a:pt x="1270330" y="77225"/>
                  <a:pt x="1064305" y="20159"/>
                </a:cubicBezTo>
                <a:cubicBezTo>
                  <a:pt x="841531" y="4852"/>
                  <a:pt x="815784" y="-2907"/>
                  <a:pt x="584783" y="20159"/>
                </a:cubicBezTo>
                <a:cubicBezTo>
                  <a:pt x="361652" y="76585"/>
                  <a:pt x="180935" y="40795"/>
                  <a:pt x="0" y="20159"/>
                </a:cubicBezTo>
                <a:cubicBezTo>
                  <a:pt x="-454" y="11243"/>
                  <a:pt x="26" y="4521"/>
                  <a:pt x="0" y="0"/>
                </a:cubicBezTo>
                <a:close/>
              </a:path>
              <a:path w="3508697" h="20159" fill="none" stroke="0" extrusionOk="0">
                <a:moveTo>
                  <a:pt x="0" y="0"/>
                </a:moveTo>
                <a:cubicBezTo>
                  <a:pt x="135287" y="35450"/>
                  <a:pt x="396575" y="-34156"/>
                  <a:pt x="584783" y="0"/>
                </a:cubicBezTo>
                <a:cubicBezTo>
                  <a:pt x="729660" y="3663"/>
                  <a:pt x="960773" y="-12732"/>
                  <a:pt x="1099392" y="0"/>
                </a:cubicBezTo>
                <a:cubicBezTo>
                  <a:pt x="1248518" y="7631"/>
                  <a:pt x="1364644" y="2993"/>
                  <a:pt x="1684175" y="0"/>
                </a:cubicBezTo>
                <a:cubicBezTo>
                  <a:pt x="1971294" y="21267"/>
                  <a:pt x="1987959" y="-13163"/>
                  <a:pt x="2163696" y="0"/>
                </a:cubicBezTo>
                <a:cubicBezTo>
                  <a:pt x="2378412" y="32696"/>
                  <a:pt x="2491509" y="-38563"/>
                  <a:pt x="2713392" y="0"/>
                </a:cubicBezTo>
                <a:cubicBezTo>
                  <a:pt x="2926882" y="3214"/>
                  <a:pt x="3236458" y="21110"/>
                  <a:pt x="3508697" y="0"/>
                </a:cubicBezTo>
                <a:cubicBezTo>
                  <a:pt x="3509971" y="4684"/>
                  <a:pt x="3507508" y="11977"/>
                  <a:pt x="3508697" y="20159"/>
                </a:cubicBezTo>
                <a:cubicBezTo>
                  <a:pt x="3295951" y="-20157"/>
                  <a:pt x="3155184" y="-30462"/>
                  <a:pt x="2923914" y="20159"/>
                </a:cubicBezTo>
                <a:cubicBezTo>
                  <a:pt x="2718350" y="12973"/>
                  <a:pt x="2596197" y="41200"/>
                  <a:pt x="2304044" y="20159"/>
                </a:cubicBezTo>
                <a:cubicBezTo>
                  <a:pt x="2002288" y="-10895"/>
                  <a:pt x="1990087" y="26058"/>
                  <a:pt x="1789435" y="20159"/>
                </a:cubicBezTo>
                <a:cubicBezTo>
                  <a:pt x="1616659" y="29083"/>
                  <a:pt x="1333688" y="1949"/>
                  <a:pt x="1134479" y="20159"/>
                </a:cubicBezTo>
                <a:cubicBezTo>
                  <a:pt x="914024" y="27933"/>
                  <a:pt x="795385" y="18037"/>
                  <a:pt x="619870" y="20159"/>
                </a:cubicBezTo>
                <a:cubicBezTo>
                  <a:pt x="426663" y="30923"/>
                  <a:pt x="184273" y="29836"/>
                  <a:pt x="0" y="20159"/>
                </a:cubicBezTo>
                <a:cubicBezTo>
                  <a:pt x="125" y="10162"/>
                  <a:pt x="1072" y="659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7"/>
                      <a:gd name="connsiteY0" fmla="*/ 0 h 20159"/>
                      <a:gd name="connsiteX1" fmla="*/ 584783 w 3508697"/>
                      <a:gd name="connsiteY1" fmla="*/ 0 h 20159"/>
                      <a:gd name="connsiteX2" fmla="*/ 1099392 w 3508697"/>
                      <a:gd name="connsiteY2" fmla="*/ 0 h 20159"/>
                      <a:gd name="connsiteX3" fmla="*/ 1684175 w 3508697"/>
                      <a:gd name="connsiteY3" fmla="*/ 0 h 20159"/>
                      <a:gd name="connsiteX4" fmla="*/ 2163696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923914 w 3508697"/>
                      <a:gd name="connsiteY8" fmla="*/ 20159 h 20159"/>
                      <a:gd name="connsiteX9" fmla="*/ 2304044 w 3508697"/>
                      <a:gd name="connsiteY9" fmla="*/ 20159 h 20159"/>
                      <a:gd name="connsiteX10" fmla="*/ 1789435 w 3508697"/>
                      <a:gd name="connsiteY10" fmla="*/ 20159 h 20159"/>
                      <a:gd name="connsiteX11" fmla="*/ 1134479 w 3508697"/>
                      <a:gd name="connsiteY11" fmla="*/ 20159 h 20159"/>
                      <a:gd name="connsiteX12" fmla="*/ 619870 w 3508697"/>
                      <a:gd name="connsiteY12" fmla="*/ 20159 h 20159"/>
                      <a:gd name="connsiteX13" fmla="*/ 0 w 3508697"/>
                      <a:gd name="connsiteY13" fmla="*/ 20159 h 20159"/>
                      <a:gd name="connsiteX14" fmla="*/ 0 w 3508697"/>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7" h="20159" fill="none" extrusionOk="0">
                        <a:moveTo>
                          <a:pt x="0" y="0"/>
                        </a:moveTo>
                        <a:cubicBezTo>
                          <a:pt x="162319" y="23018"/>
                          <a:pt x="421683" y="-5158"/>
                          <a:pt x="584783" y="0"/>
                        </a:cubicBezTo>
                        <a:cubicBezTo>
                          <a:pt x="747883" y="5158"/>
                          <a:pt x="972220" y="-19064"/>
                          <a:pt x="1099392" y="0"/>
                        </a:cubicBezTo>
                        <a:cubicBezTo>
                          <a:pt x="1226564" y="19064"/>
                          <a:pt x="1402882" y="-16644"/>
                          <a:pt x="1684175" y="0"/>
                        </a:cubicBezTo>
                        <a:cubicBezTo>
                          <a:pt x="1965468" y="16644"/>
                          <a:pt x="1980450" y="-17077"/>
                          <a:pt x="2163696" y="0"/>
                        </a:cubicBezTo>
                        <a:cubicBezTo>
                          <a:pt x="2346942" y="17077"/>
                          <a:pt x="2492387" y="-24234"/>
                          <a:pt x="2713392" y="0"/>
                        </a:cubicBezTo>
                        <a:cubicBezTo>
                          <a:pt x="2934397" y="24234"/>
                          <a:pt x="3264739" y="-29594"/>
                          <a:pt x="3508697" y="0"/>
                        </a:cubicBezTo>
                        <a:cubicBezTo>
                          <a:pt x="3508692" y="4362"/>
                          <a:pt x="3508140" y="12169"/>
                          <a:pt x="3508697" y="20159"/>
                        </a:cubicBezTo>
                        <a:cubicBezTo>
                          <a:pt x="3308784" y="1794"/>
                          <a:pt x="3142167" y="6757"/>
                          <a:pt x="2923914" y="20159"/>
                        </a:cubicBezTo>
                        <a:cubicBezTo>
                          <a:pt x="2705661" y="33561"/>
                          <a:pt x="2605430" y="48440"/>
                          <a:pt x="2304044" y="20159"/>
                        </a:cubicBezTo>
                        <a:cubicBezTo>
                          <a:pt x="2002658" y="-8122"/>
                          <a:pt x="1987551" y="26760"/>
                          <a:pt x="1789435" y="20159"/>
                        </a:cubicBezTo>
                        <a:cubicBezTo>
                          <a:pt x="1591319" y="13558"/>
                          <a:pt x="1370463" y="12027"/>
                          <a:pt x="1134479" y="20159"/>
                        </a:cubicBezTo>
                        <a:cubicBezTo>
                          <a:pt x="898495" y="28291"/>
                          <a:pt x="798302" y="13504"/>
                          <a:pt x="619870" y="20159"/>
                        </a:cubicBezTo>
                        <a:cubicBezTo>
                          <a:pt x="441438" y="26814"/>
                          <a:pt x="173838" y="2613"/>
                          <a:pt x="0" y="20159"/>
                        </a:cubicBezTo>
                        <a:cubicBezTo>
                          <a:pt x="80" y="10419"/>
                          <a:pt x="982" y="7134"/>
                          <a:pt x="0" y="0"/>
                        </a:cubicBezTo>
                        <a:close/>
                      </a:path>
                      <a:path w="3508697" h="20159" stroke="0" extrusionOk="0">
                        <a:moveTo>
                          <a:pt x="0" y="0"/>
                        </a:moveTo>
                        <a:cubicBezTo>
                          <a:pt x="185862" y="-6873"/>
                          <a:pt x="260291" y="-19085"/>
                          <a:pt x="514609" y="0"/>
                        </a:cubicBezTo>
                        <a:cubicBezTo>
                          <a:pt x="768927" y="19085"/>
                          <a:pt x="826906" y="-14935"/>
                          <a:pt x="994131" y="0"/>
                        </a:cubicBezTo>
                        <a:cubicBezTo>
                          <a:pt x="1161356" y="14935"/>
                          <a:pt x="1378898" y="-8223"/>
                          <a:pt x="1508740" y="0"/>
                        </a:cubicBezTo>
                        <a:cubicBezTo>
                          <a:pt x="1638582" y="8223"/>
                          <a:pt x="1848818" y="-13753"/>
                          <a:pt x="2093523" y="0"/>
                        </a:cubicBezTo>
                        <a:cubicBezTo>
                          <a:pt x="2338228" y="13753"/>
                          <a:pt x="2555571" y="-13387"/>
                          <a:pt x="2713392" y="0"/>
                        </a:cubicBezTo>
                        <a:cubicBezTo>
                          <a:pt x="2871213" y="13387"/>
                          <a:pt x="3210822" y="7195"/>
                          <a:pt x="3508697" y="0"/>
                        </a:cubicBezTo>
                        <a:cubicBezTo>
                          <a:pt x="3508561" y="5513"/>
                          <a:pt x="3509310" y="10700"/>
                          <a:pt x="3508697" y="20159"/>
                        </a:cubicBezTo>
                        <a:cubicBezTo>
                          <a:pt x="3210300" y="-6173"/>
                          <a:pt x="3170870" y="35323"/>
                          <a:pt x="2853740" y="20159"/>
                        </a:cubicBezTo>
                        <a:cubicBezTo>
                          <a:pt x="2536610" y="4995"/>
                          <a:pt x="2471352" y="32884"/>
                          <a:pt x="2374218" y="20159"/>
                        </a:cubicBezTo>
                        <a:cubicBezTo>
                          <a:pt x="2277084" y="7434"/>
                          <a:pt x="1924456" y="10060"/>
                          <a:pt x="1719262" y="20159"/>
                        </a:cubicBezTo>
                        <a:cubicBezTo>
                          <a:pt x="1514068" y="30258"/>
                          <a:pt x="1280641" y="38033"/>
                          <a:pt x="1064305" y="20159"/>
                        </a:cubicBezTo>
                        <a:cubicBezTo>
                          <a:pt x="847969" y="2285"/>
                          <a:pt x="813777" y="-2466"/>
                          <a:pt x="584783" y="20159"/>
                        </a:cubicBezTo>
                        <a:cubicBezTo>
                          <a:pt x="355789" y="42784"/>
                          <a:pt x="166158" y="35178"/>
                          <a:pt x="0" y="20159"/>
                        </a:cubicBezTo>
                        <a:cubicBezTo>
                          <a:pt x="320" y="10793"/>
                          <a:pt x="-231" y="459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07AEA2-B5CC-6B73-0B45-5CCFF70055BE}"/>
              </a:ext>
            </a:extLst>
          </p:cNvPr>
          <p:cNvSpPr>
            <a:spLocks noGrp="1"/>
          </p:cNvSpPr>
          <p:nvPr>
            <p:ph type="body" idx="1"/>
          </p:nvPr>
        </p:nvSpPr>
        <p:spPr>
          <a:xfrm>
            <a:off x="3848278" y="2983551"/>
            <a:ext cx="5700594" cy="3840315"/>
          </a:xfrm>
        </p:spPr>
        <p:txBody>
          <a:bodyPr>
            <a:normAutofit/>
          </a:bodyPr>
          <a:lstStyle/>
          <a:p>
            <a:pPr marL="514350" indent="-285750">
              <a:spcAft>
                <a:spcPts val="600"/>
              </a:spcAft>
              <a:buFont typeface="Arial" panose="020B0604020202020204" pitchFamily="34" charset="0"/>
              <a:buChar char="•"/>
            </a:pPr>
            <a:r>
              <a:rPr lang="is-IS" sz="2100"/>
              <a:t>Til að vöðvar, liðir og bein haldist heilbrigð er mikilvægt að nota þau á hverjum degi alla ævi.</a:t>
            </a:r>
          </a:p>
          <a:p>
            <a:pPr marL="514350" indent="-285750">
              <a:spcAft>
                <a:spcPts val="600"/>
              </a:spcAft>
              <a:buFont typeface="Arial" panose="020B0604020202020204" pitchFamily="34" charset="0"/>
              <a:buChar char="•"/>
            </a:pPr>
            <a:r>
              <a:rPr lang="is-IS" sz="2100"/>
              <a:t>Við notum vöðvana til að hreyfa okkur</a:t>
            </a:r>
          </a:p>
          <a:p>
            <a:pPr marL="514350" indent="-285750">
              <a:spcAft>
                <a:spcPts val="600"/>
              </a:spcAft>
              <a:buFont typeface="Arial" panose="020B0604020202020204" pitchFamily="34" charset="0"/>
              <a:buChar char="•"/>
            </a:pPr>
            <a:r>
              <a:rPr lang="is-IS" sz="2100"/>
              <a:t>Beinunum er hreyfing nauðsynleg</a:t>
            </a:r>
          </a:p>
          <a:p>
            <a:pPr marL="514350" indent="-285750">
              <a:spcAft>
                <a:spcPts val="600"/>
              </a:spcAft>
              <a:buFont typeface="Arial" panose="020B0604020202020204" pitchFamily="34" charset="0"/>
              <a:buChar char="•"/>
            </a:pPr>
            <a:endParaRPr lang="en-US" sz="2100"/>
          </a:p>
        </p:txBody>
      </p:sp>
    </p:spTree>
    <p:extLst>
      <p:ext uri="{BB962C8B-B14F-4D97-AF65-F5344CB8AC3E}">
        <p14:creationId xmlns:p14="http://schemas.microsoft.com/office/powerpoint/2010/main" val="372167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D189B-596C-520D-E9EA-E3D53D24DBEA}"/>
              </a:ext>
            </a:extLst>
          </p:cNvPr>
          <p:cNvSpPr>
            <a:spLocks noGrp="1"/>
          </p:cNvSpPr>
          <p:nvPr>
            <p:ph type="title"/>
          </p:nvPr>
        </p:nvSpPr>
        <p:spPr>
          <a:xfrm>
            <a:off x="3848278" y="362864"/>
            <a:ext cx="5700594" cy="1965515"/>
          </a:xfrm>
        </p:spPr>
        <p:txBody>
          <a:bodyPr anchor="b">
            <a:normAutofit/>
          </a:bodyPr>
          <a:lstStyle/>
          <a:p>
            <a:r>
              <a:rPr lang="is-IS" sz="5200"/>
              <a:t>Vandamál varðandi hreyfikerfið</a:t>
            </a:r>
            <a:endParaRPr lang="en-US" sz="5200"/>
          </a:p>
        </p:txBody>
      </p:sp>
      <p:pic>
        <p:nvPicPr>
          <p:cNvPr id="19" name="Picture 18" descr="Abstract background of 3D colourful bars">
            <a:extLst>
              <a:ext uri="{FF2B5EF4-FFF2-40B4-BE49-F238E27FC236}">
                <a16:creationId xmlns:a16="http://schemas.microsoft.com/office/drawing/2014/main" id="{AF3567A8-9A5D-5DF6-B963-E61CA07CB3EA}"/>
              </a:ext>
            </a:extLst>
          </p:cNvPr>
          <p:cNvPicPr>
            <a:picLocks noChangeAspect="1"/>
          </p:cNvPicPr>
          <p:nvPr/>
        </p:nvPicPr>
        <p:blipFill rotWithShape="1">
          <a:blip r:embed="rId3"/>
          <a:srcRect l="36409" r="34005" b="-1"/>
          <a:stretch/>
        </p:blipFill>
        <p:spPr>
          <a:xfrm>
            <a:off x="20" y="1"/>
            <a:ext cx="3350714" cy="7559675"/>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8278" y="2640846"/>
            <a:ext cx="3508697" cy="20159"/>
          </a:xfrm>
          <a:custGeom>
            <a:avLst/>
            <a:gdLst>
              <a:gd name="connsiteX0" fmla="*/ 0 w 3508697"/>
              <a:gd name="connsiteY0" fmla="*/ 0 h 20159"/>
              <a:gd name="connsiteX1" fmla="*/ 584783 w 3508697"/>
              <a:gd name="connsiteY1" fmla="*/ 0 h 20159"/>
              <a:gd name="connsiteX2" fmla="*/ 1099392 w 3508697"/>
              <a:gd name="connsiteY2" fmla="*/ 0 h 20159"/>
              <a:gd name="connsiteX3" fmla="*/ 1684175 w 3508697"/>
              <a:gd name="connsiteY3" fmla="*/ 0 h 20159"/>
              <a:gd name="connsiteX4" fmla="*/ 2163696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923914 w 3508697"/>
              <a:gd name="connsiteY8" fmla="*/ 20159 h 20159"/>
              <a:gd name="connsiteX9" fmla="*/ 2304044 w 3508697"/>
              <a:gd name="connsiteY9" fmla="*/ 20159 h 20159"/>
              <a:gd name="connsiteX10" fmla="*/ 1789435 w 3508697"/>
              <a:gd name="connsiteY10" fmla="*/ 20159 h 20159"/>
              <a:gd name="connsiteX11" fmla="*/ 1134479 w 3508697"/>
              <a:gd name="connsiteY11" fmla="*/ 20159 h 20159"/>
              <a:gd name="connsiteX12" fmla="*/ 619870 w 3508697"/>
              <a:gd name="connsiteY12" fmla="*/ 20159 h 20159"/>
              <a:gd name="connsiteX13" fmla="*/ 0 w 3508697"/>
              <a:gd name="connsiteY13" fmla="*/ 20159 h 20159"/>
              <a:gd name="connsiteX14" fmla="*/ 0 w 3508697"/>
              <a:gd name="connsiteY14" fmla="*/ 0 h 20159"/>
              <a:gd name="connsiteX0" fmla="*/ 0 w 3508697"/>
              <a:gd name="connsiteY0" fmla="*/ 0 h 20159"/>
              <a:gd name="connsiteX1" fmla="*/ 514609 w 3508697"/>
              <a:gd name="connsiteY1" fmla="*/ 0 h 20159"/>
              <a:gd name="connsiteX2" fmla="*/ 994131 w 3508697"/>
              <a:gd name="connsiteY2" fmla="*/ 0 h 20159"/>
              <a:gd name="connsiteX3" fmla="*/ 1508740 w 3508697"/>
              <a:gd name="connsiteY3" fmla="*/ 0 h 20159"/>
              <a:gd name="connsiteX4" fmla="*/ 2093523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853740 w 3508697"/>
              <a:gd name="connsiteY8" fmla="*/ 20159 h 20159"/>
              <a:gd name="connsiteX9" fmla="*/ 2374218 w 3508697"/>
              <a:gd name="connsiteY9" fmla="*/ 20159 h 20159"/>
              <a:gd name="connsiteX10" fmla="*/ 1719262 w 3508697"/>
              <a:gd name="connsiteY10" fmla="*/ 20159 h 20159"/>
              <a:gd name="connsiteX11" fmla="*/ 1064305 w 3508697"/>
              <a:gd name="connsiteY11" fmla="*/ 20159 h 20159"/>
              <a:gd name="connsiteX12" fmla="*/ 584783 w 3508697"/>
              <a:gd name="connsiteY12" fmla="*/ 20159 h 20159"/>
              <a:gd name="connsiteX13" fmla="*/ 0 w 3508697"/>
              <a:gd name="connsiteY13" fmla="*/ 20159 h 20159"/>
              <a:gd name="connsiteX14" fmla="*/ 0 w 3508697"/>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7" h="20159" fill="none" extrusionOk="0">
                <a:moveTo>
                  <a:pt x="0" y="0"/>
                </a:moveTo>
                <a:cubicBezTo>
                  <a:pt x="146229" y="-14140"/>
                  <a:pt x="425161" y="-21146"/>
                  <a:pt x="584783" y="0"/>
                </a:cubicBezTo>
                <a:cubicBezTo>
                  <a:pt x="746109" y="-12699"/>
                  <a:pt x="943627" y="-11792"/>
                  <a:pt x="1099392" y="0"/>
                </a:cubicBezTo>
                <a:cubicBezTo>
                  <a:pt x="1211724" y="48535"/>
                  <a:pt x="1396346" y="-38095"/>
                  <a:pt x="1684175" y="0"/>
                </a:cubicBezTo>
                <a:cubicBezTo>
                  <a:pt x="1964209" y="17511"/>
                  <a:pt x="1981588" y="-20504"/>
                  <a:pt x="2163696" y="0"/>
                </a:cubicBezTo>
                <a:cubicBezTo>
                  <a:pt x="2337913" y="-3341"/>
                  <a:pt x="2490111" y="-28857"/>
                  <a:pt x="2713392" y="0"/>
                </a:cubicBezTo>
                <a:cubicBezTo>
                  <a:pt x="2928287" y="13597"/>
                  <a:pt x="3226654" y="-72075"/>
                  <a:pt x="3508697" y="0"/>
                </a:cubicBezTo>
                <a:cubicBezTo>
                  <a:pt x="3510393" y="3520"/>
                  <a:pt x="3508243" y="11224"/>
                  <a:pt x="3508697" y="20159"/>
                </a:cubicBezTo>
                <a:cubicBezTo>
                  <a:pt x="3313114" y="-3250"/>
                  <a:pt x="3147391" y="18755"/>
                  <a:pt x="2923914" y="20159"/>
                </a:cubicBezTo>
                <a:cubicBezTo>
                  <a:pt x="2707506" y="26362"/>
                  <a:pt x="2582446" y="52912"/>
                  <a:pt x="2304044" y="20159"/>
                </a:cubicBezTo>
                <a:cubicBezTo>
                  <a:pt x="1996832" y="-4376"/>
                  <a:pt x="1988659" y="33342"/>
                  <a:pt x="1789435" y="20159"/>
                </a:cubicBezTo>
                <a:cubicBezTo>
                  <a:pt x="1581402" y="4586"/>
                  <a:pt x="1381975" y="7742"/>
                  <a:pt x="1134479" y="20159"/>
                </a:cubicBezTo>
                <a:cubicBezTo>
                  <a:pt x="894916" y="36106"/>
                  <a:pt x="809878" y="19681"/>
                  <a:pt x="619870" y="20159"/>
                </a:cubicBezTo>
                <a:cubicBezTo>
                  <a:pt x="456029" y="30750"/>
                  <a:pt x="194470" y="19353"/>
                  <a:pt x="0" y="20159"/>
                </a:cubicBezTo>
                <a:cubicBezTo>
                  <a:pt x="-268" y="10737"/>
                  <a:pt x="1596" y="7621"/>
                  <a:pt x="0" y="0"/>
                </a:cubicBezTo>
                <a:close/>
              </a:path>
              <a:path w="3508697" h="20159" stroke="0" extrusionOk="0">
                <a:moveTo>
                  <a:pt x="0" y="0"/>
                </a:moveTo>
                <a:cubicBezTo>
                  <a:pt x="194755" y="4612"/>
                  <a:pt x="258789" y="-23170"/>
                  <a:pt x="514609" y="0"/>
                </a:cubicBezTo>
                <a:cubicBezTo>
                  <a:pt x="756889" y="23732"/>
                  <a:pt x="817501" y="-2117"/>
                  <a:pt x="994131" y="0"/>
                </a:cubicBezTo>
                <a:cubicBezTo>
                  <a:pt x="1148887" y="-9972"/>
                  <a:pt x="1364311" y="10852"/>
                  <a:pt x="1508740" y="0"/>
                </a:cubicBezTo>
                <a:cubicBezTo>
                  <a:pt x="1661531" y="8801"/>
                  <a:pt x="1832899" y="7515"/>
                  <a:pt x="2093523" y="0"/>
                </a:cubicBezTo>
                <a:cubicBezTo>
                  <a:pt x="2351315" y="-5266"/>
                  <a:pt x="2572871" y="-28598"/>
                  <a:pt x="2713392" y="0"/>
                </a:cubicBezTo>
                <a:cubicBezTo>
                  <a:pt x="2881656" y="12091"/>
                  <a:pt x="3200714" y="25120"/>
                  <a:pt x="3508697" y="0"/>
                </a:cubicBezTo>
                <a:cubicBezTo>
                  <a:pt x="3509697" y="4990"/>
                  <a:pt x="3508177" y="10096"/>
                  <a:pt x="3508697" y="20159"/>
                </a:cubicBezTo>
                <a:cubicBezTo>
                  <a:pt x="3212352" y="-9949"/>
                  <a:pt x="3180208" y="38612"/>
                  <a:pt x="2853740" y="20159"/>
                </a:cubicBezTo>
                <a:cubicBezTo>
                  <a:pt x="2541466" y="14194"/>
                  <a:pt x="2460984" y="34934"/>
                  <a:pt x="2374218" y="20159"/>
                </a:cubicBezTo>
                <a:cubicBezTo>
                  <a:pt x="2265237" y="48541"/>
                  <a:pt x="1958245" y="-21222"/>
                  <a:pt x="1719262" y="20159"/>
                </a:cubicBezTo>
                <a:cubicBezTo>
                  <a:pt x="1512970" y="81115"/>
                  <a:pt x="1270330" y="77225"/>
                  <a:pt x="1064305" y="20159"/>
                </a:cubicBezTo>
                <a:cubicBezTo>
                  <a:pt x="841531" y="4852"/>
                  <a:pt x="815784" y="-2907"/>
                  <a:pt x="584783" y="20159"/>
                </a:cubicBezTo>
                <a:cubicBezTo>
                  <a:pt x="361652" y="76585"/>
                  <a:pt x="180935" y="40795"/>
                  <a:pt x="0" y="20159"/>
                </a:cubicBezTo>
                <a:cubicBezTo>
                  <a:pt x="-454" y="11243"/>
                  <a:pt x="26" y="4521"/>
                  <a:pt x="0" y="0"/>
                </a:cubicBezTo>
                <a:close/>
              </a:path>
              <a:path w="3508697" h="20159" fill="none" stroke="0" extrusionOk="0">
                <a:moveTo>
                  <a:pt x="0" y="0"/>
                </a:moveTo>
                <a:cubicBezTo>
                  <a:pt x="135287" y="35450"/>
                  <a:pt x="396575" y="-34156"/>
                  <a:pt x="584783" y="0"/>
                </a:cubicBezTo>
                <a:cubicBezTo>
                  <a:pt x="729660" y="3663"/>
                  <a:pt x="960773" y="-12732"/>
                  <a:pt x="1099392" y="0"/>
                </a:cubicBezTo>
                <a:cubicBezTo>
                  <a:pt x="1248518" y="7631"/>
                  <a:pt x="1364644" y="2993"/>
                  <a:pt x="1684175" y="0"/>
                </a:cubicBezTo>
                <a:cubicBezTo>
                  <a:pt x="1971294" y="21267"/>
                  <a:pt x="1987959" y="-13163"/>
                  <a:pt x="2163696" y="0"/>
                </a:cubicBezTo>
                <a:cubicBezTo>
                  <a:pt x="2378412" y="32696"/>
                  <a:pt x="2491509" y="-38563"/>
                  <a:pt x="2713392" y="0"/>
                </a:cubicBezTo>
                <a:cubicBezTo>
                  <a:pt x="2926882" y="3214"/>
                  <a:pt x="3236458" y="21110"/>
                  <a:pt x="3508697" y="0"/>
                </a:cubicBezTo>
                <a:cubicBezTo>
                  <a:pt x="3509971" y="4684"/>
                  <a:pt x="3507508" y="11977"/>
                  <a:pt x="3508697" y="20159"/>
                </a:cubicBezTo>
                <a:cubicBezTo>
                  <a:pt x="3295951" y="-20157"/>
                  <a:pt x="3155184" y="-30462"/>
                  <a:pt x="2923914" y="20159"/>
                </a:cubicBezTo>
                <a:cubicBezTo>
                  <a:pt x="2718350" y="12973"/>
                  <a:pt x="2596197" y="41200"/>
                  <a:pt x="2304044" y="20159"/>
                </a:cubicBezTo>
                <a:cubicBezTo>
                  <a:pt x="2002288" y="-10895"/>
                  <a:pt x="1990087" y="26058"/>
                  <a:pt x="1789435" y="20159"/>
                </a:cubicBezTo>
                <a:cubicBezTo>
                  <a:pt x="1616659" y="29083"/>
                  <a:pt x="1333688" y="1949"/>
                  <a:pt x="1134479" y="20159"/>
                </a:cubicBezTo>
                <a:cubicBezTo>
                  <a:pt x="914024" y="27933"/>
                  <a:pt x="795385" y="18037"/>
                  <a:pt x="619870" y="20159"/>
                </a:cubicBezTo>
                <a:cubicBezTo>
                  <a:pt x="426663" y="30923"/>
                  <a:pt x="184273" y="29836"/>
                  <a:pt x="0" y="20159"/>
                </a:cubicBezTo>
                <a:cubicBezTo>
                  <a:pt x="125" y="10162"/>
                  <a:pt x="1072" y="659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7"/>
                      <a:gd name="connsiteY0" fmla="*/ 0 h 20159"/>
                      <a:gd name="connsiteX1" fmla="*/ 584783 w 3508697"/>
                      <a:gd name="connsiteY1" fmla="*/ 0 h 20159"/>
                      <a:gd name="connsiteX2" fmla="*/ 1099392 w 3508697"/>
                      <a:gd name="connsiteY2" fmla="*/ 0 h 20159"/>
                      <a:gd name="connsiteX3" fmla="*/ 1684175 w 3508697"/>
                      <a:gd name="connsiteY3" fmla="*/ 0 h 20159"/>
                      <a:gd name="connsiteX4" fmla="*/ 2163696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923914 w 3508697"/>
                      <a:gd name="connsiteY8" fmla="*/ 20159 h 20159"/>
                      <a:gd name="connsiteX9" fmla="*/ 2304044 w 3508697"/>
                      <a:gd name="connsiteY9" fmla="*/ 20159 h 20159"/>
                      <a:gd name="connsiteX10" fmla="*/ 1789435 w 3508697"/>
                      <a:gd name="connsiteY10" fmla="*/ 20159 h 20159"/>
                      <a:gd name="connsiteX11" fmla="*/ 1134479 w 3508697"/>
                      <a:gd name="connsiteY11" fmla="*/ 20159 h 20159"/>
                      <a:gd name="connsiteX12" fmla="*/ 619870 w 3508697"/>
                      <a:gd name="connsiteY12" fmla="*/ 20159 h 20159"/>
                      <a:gd name="connsiteX13" fmla="*/ 0 w 3508697"/>
                      <a:gd name="connsiteY13" fmla="*/ 20159 h 20159"/>
                      <a:gd name="connsiteX14" fmla="*/ 0 w 3508697"/>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7" h="20159" fill="none" extrusionOk="0">
                        <a:moveTo>
                          <a:pt x="0" y="0"/>
                        </a:moveTo>
                        <a:cubicBezTo>
                          <a:pt x="162319" y="23018"/>
                          <a:pt x="421683" y="-5158"/>
                          <a:pt x="584783" y="0"/>
                        </a:cubicBezTo>
                        <a:cubicBezTo>
                          <a:pt x="747883" y="5158"/>
                          <a:pt x="972220" y="-19064"/>
                          <a:pt x="1099392" y="0"/>
                        </a:cubicBezTo>
                        <a:cubicBezTo>
                          <a:pt x="1226564" y="19064"/>
                          <a:pt x="1402882" y="-16644"/>
                          <a:pt x="1684175" y="0"/>
                        </a:cubicBezTo>
                        <a:cubicBezTo>
                          <a:pt x="1965468" y="16644"/>
                          <a:pt x="1980450" y="-17077"/>
                          <a:pt x="2163696" y="0"/>
                        </a:cubicBezTo>
                        <a:cubicBezTo>
                          <a:pt x="2346942" y="17077"/>
                          <a:pt x="2492387" y="-24234"/>
                          <a:pt x="2713392" y="0"/>
                        </a:cubicBezTo>
                        <a:cubicBezTo>
                          <a:pt x="2934397" y="24234"/>
                          <a:pt x="3264739" y="-29594"/>
                          <a:pt x="3508697" y="0"/>
                        </a:cubicBezTo>
                        <a:cubicBezTo>
                          <a:pt x="3508692" y="4362"/>
                          <a:pt x="3508140" y="12169"/>
                          <a:pt x="3508697" y="20159"/>
                        </a:cubicBezTo>
                        <a:cubicBezTo>
                          <a:pt x="3308784" y="1794"/>
                          <a:pt x="3142167" y="6757"/>
                          <a:pt x="2923914" y="20159"/>
                        </a:cubicBezTo>
                        <a:cubicBezTo>
                          <a:pt x="2705661" y="33561"/>
                          <a:pt x="2605430" y="48440"/>
                          <a:pt x="2304044" y="20159"/>
                        </a:cubicBezTo>
                        <a:cubicBezTo>
                          <a:pt x="2002658" y="-8122"/>
                          <a:pt x="1987551" y="26760"/>
                          <a:pt x="1789435" y="20159"/>
                        </a:cubicBezTo>
                        <a:cubicBezTo>
                          <a:pt x="1591319" y="13558"/>
                          <a:pt x="1370463" y="12027"/>
                          <a:pt x="1134479" y="20159"/>
                        </a:cubicBezTo>
                        <a:cubicBezTo>
                          <a:pt x="898495" y="28291"/>
                          <a:pt x="798302" y="13504"/>
                          <a:pt x="619870" y="20159"/>
                        </a:cubicBezTo>
                        <a:cubicBezTo>
                          <a:pt x="441438" y="26814"/>
                          <a:pt x="173838" y="2613"/>
                          <a:pt x="0" y="20159"/>
                        </a:cubicBezTo>
                        <a:cubicBezTo>
                          <a:pt x="80" y="10419"/>
                          <a:pt x="982" y="7134"/>
                          <a:pt x="0" y="0"/>
                        </a:cubicBezTo>
                        <a:close/>
                      </a:path>
                      <a:path w="3508697" h="20159" stroke="0" extrusionOk="0">
                        <a:moveTo>
                          <a:pt x="0" y="0"/>
                        </a:moveTo>
                        <a:cubicBezTo>
                          <a:pt x="185862" y="-6873"/>
                          <a:pt x="260291" y="-19085"/>
                          <a:pt x="514609" y="0"/>
                        </a:cubicBezTo>
                        <a:cubicBezTo>
                          <a:pt x="768927" y="19085"/>
                          <a:pt x="826906" y="-14935"/>
                          <a:pt x="994131" y="0"/>
                        </a:cubicBezTo>
                        <a:cubicBezTo>
                          <a:pt x="1161356" y="14935"/>
                          <a:pt x="1378898" y="-8223"/>
                          <a:pt x="1508740" y="0"/>
                        </a:cubicBezTo>
                        <a:cubicBezTo>
                          <a:pt x="1638582" y="8223"/>
                          <a:pt x="1848818" y="-13753"/>
                          <a:pt x="2093523" y="0"/>
                        </a:cubicBezTo>
                        <a:cubicBezTo>
                          <a:pt x="2338228" y="13753"/>
                          <a:pt x="2555571" y="-13387"/>
                          <a:pt x="2713392" y="0"/>
                        </a:cubicBezTo>
                        <a:cubicBezTo>
                          <a:pt x="2871213" y="13387"/>
                          <a:pt x="3210822" y="7195"/>
                          <a:pt x="3508697" y="0"/>
                        </a:cubicBezTo>
                        <a:cubicBezTo>
                          <a:pt x="3508561" y="5513"/>
                          <a:pt x="3509310" y="10700"/>
                          <a:pt x="3508697" y="20159"/>
                        </a:cubicBezTo>
                        <a:cubicBezTo>
                          <a:pt x="3210300" y="-6173"/>
                          <a:pt x="3170870" y="35323"/>
                          <a:pt x="2853740" y="20159"/>
                        </a:cubicBezTo>
                        <a:cubicBezTo>
                          <a:pt x="2536610" y="4995"/>
                          <a:pt x="2471352" y="32884"/>
                          <a:pt x="2374218" y="20159"/>
                        </a:cubicBezTo>
                        <a:cubicBezTo>
                          <a:pt x="2277084" y="7434"/>
                          <a:pt x="1924456" y="10060"/>
                          <a:pt x="1719262" y="20159"/>
                        </a:cubicBezTo>
                        <a:cubicBezTo>
                          <a:pt x="1514068" y="30258"/>
                          <a:pt x="1280641" y="38033"/>
                          <a:pt x="1064305" y="20159"/>
                        </a:cubicBezTo>
                        <a:cubicBezTo>
                          <a:pt x="847969" y="2285"/>
                          <a:pt x="813777" y="-2466"/>
                          <a:pt x="584783" y="20159"/>
                        </a:cubicBezTo>
                        <a:cubicBezTo>
                          <a:pt x="355789" y="42784"/>
                          <a:pt x="166158" y="35178"/>
                          <a:pt x="0" y="20159"/>
                        </a:cubicBezTo>
                        <a:cubicBezTo>
                          <a:pt x="320" y="10793"/>
                          <a:pt x="-231" y="459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F932F22-D3C7-71A1-2F77-B5C6893CE4F6}"/>
              </a:ext>
            </a:extLst>
          </p:cNvPr>
          <p:cNvSpPr>
            <a:spLocks noGrp="1"/>
          </p:cNvSpPr>
          <p:nvPr>
            <p:ph type="body" idx="1"/>
          </p:nvPr>
        </p:nvSpPr>
        <p:spPr>
          <a:xfrm>
            <a:off x="3848278" y="2983551"/>
            <a:ext cx="5700594" cy="3840315"/>
          </a:xfrm>
        </p:spPr>
        <p:txBody>
          <a:bodyPr>
            <a:normAutofit/>
          </a:bodyPr>
          <a:lstStyle/>
          <a:p>
            <a:pPr marL="571500" indent="-342900">
              <a:lnSpc>
                <a:spcPct val="90000"/>
              </a:lnSpc>
              <a:spcAft>
                <a:spcPts val="600"/>
              </a:spcAft>
              <a:buFont typeface="Arial" panose="020B0604020202020204" pitchFamily="34" charset="0"/>
              <a:buChar char="•"/>
            </a:pPr>
            <a:r>
              <a:rPr lang="is-IS" sz="1600"/>
              <a:t>Færni í að meta vandamál tengd hreyfikerfinu</a:t>
            </a:r>
          </a:p>
          <a:p>
            <a:pPr marL="571500" indent="-342900">
              <a:lnSpc>
                <a:spcPct val="90000"/>
              </a:lnSpc>
              <a:spcAft>
                <a:spcPts val="600"/>
              </a:spcAft>
              <a:buFont typeface="Arial" panose="020B0604020202020204" pitchFamily="34" charset="0"/>
              <a:buChar char="•"/>
            </a:pPr>
            <a:r>
              <a:rPr lang="is-IS" sz="1600"/>
              <a:t>Ástæður geta verið margar </a:t>
            </a:r>
          </a:p>
          <a:p>
            <a:pPr marL="1028700" lvl="1" indent="-342900">
              <a:lnSpc>
                <a:spcPct val="90000"/>
              </a:lnSpc>
              <a:spcAft>
                <a:spcPts val="600"/>
              </a:spcAft>
              <a:buFont typeface="Arial" panose="020B0604020202020204" pitchFamily="34" charset="0"/>
              <a:buChar char="•"/>
            </a:pPr>
            <a:r>
              <a:rPr lang="is-IS" sz="1600" b="0" i="0" u="none" strike="noStrike" cap="none">
                <a:latin typeface="Arial"/>
                <a:ea typeface="Arial"/>
                <a:cs typeface="Arial"/>
                <a:sym typeface="Arial"/>
              </a:rPr>
              <a:t>Verkir</a:t>
            </a:r>
            <a:endParaRPr lang="is-IS" sz="1600"/>
          </a:p>
          <a:p>
            <a:pPr marL="1028700" lvl="1" indent="-342900">
              <a:lnSpc>
                <a:spcPct val="90000"/>
              </a:lnSpc>
              <a:spcAft>
                <a:spcPts val="600"/>
              </a:spcAft>
              <a:buFont typeface="Arial" panose="020B0604020202020204" pitchFamily="34" charset="0"/>
              <a:buChar char="•"/>
            </a:pPr>
            <a:r>
              <a:rPr lang="is-IS" sz="1600" b="0" i="0" u="none" strike="noStrike" cap="none">
                <a:latin typeface="Arial"/>
                <a:ea typeface="Arial"/>
                <a:cs typeface="Arial"/>
                <a:sym typeface="Arial"/>
              </a:rPr>
              <a:t>Byggingagallar</a:t>
            </a:r>
          </a:p>
          <a:p>
            <a:pPr marL="1028700" lvl="1" indent="-342900">
              <a:lnSpc>
                <a:spcPct val="90000"/>
              </a:lnSpc>
              <a:spcAft>
                <a:spcPts val="600"/>
              </a:spcAft>
              <a:buFont typeface="Arial" panose="020B0604020202020204" pitchFamily="34" charset="0"/>
              <a:buChar char="•"/>
            </a:pPr>
            <a:r>
              <a:rPr lang="is-IS" sz="1600" b="0" i="0" u="none" strike="noStrike" cap="none">
                <a:latin typeface="Arial"/>
                <a:ea typeface="Arial"/>
                <a:cs typeface="Arial"/>
                <a:sym typeface="Arial"/>
              </a:rPr>
              <a:t>Taugasjúkdómar</a:t>
            </a:r>
          </a:p>
          <a:p>
            <a:pPr marL="1028700" lvl="1" indent="-342900">
              <a:lnSpc>
                <a:spcPct val="90000"/>
              </a:lnSpc>
              <a:spcAft>
                <a:spcPts val="600"/>
              </a:spcAft>
              <a:buFont typeface="Arial" panose="020B0604020202020204" pitchFamily="34" charset="0"/>
              <a:buChar char="•"/>
            </a:pPr>
            <a:r>
              <a:rPr lang="is-IS" sz="1600" b="0" i="0" u="none" strike="noStrike" cap="none">
                <a:latin typeface="Arial"/>
                <a:ea typeface="Arial"/>
                <a:cs typeface="Arial"/>
                <a:sym typeface="Arial"/>
              </a:rPr>
              <a:t>Almennur slappleiki</a:t>
            </a:r>
          </a:p>
          <a:p>
            <a:pPr marL="1028700" lvl="1" indent="-342900">
              <a:lnSpc>
                <a:spcPct val="90000"/>
              </a:lnSpc>
              <a:spcAft>
                <a:spcPts val="600"/>
              </a:spcAft>
              <a:buFont typeface="Arial" panose="020B0604020202020204" pitchFamily="34" charset="0"/>
              <a:buChar char="•"/>
            </a:pPr>
            <a:r>
              <a:rPr lang="is-IS" sz="1600" b="0" i="0" u="none" strike="noStrike" cap="none">
                <a:latin typeface="Arial"/>
                <a:ea typeface="Arial"/>
                <a:cs typeface="Arial"/>
                <a:sym typeface="Arial"/>
              </a:rPr>
              <a:t>Andleg vandamál</a:t>
            </a:r>
          </a:p>
          <a:p>
            <a:pPr marL="1028700" lvl="1" indent="-342900">
              <a:lnSpc>
                <a:spcPct val="90000"/>
              </a:lnSpc>
              <a:spcAft>
                <a:spcPts val="600"/>
              </a:spcAft>
              <a:buFont typeface="Arial" panose="020B0604020202020204" pitchFamily="34" charset="0"/>
              <a:buChar char="•"/>
            </a:pPr>
            <a:r>
              <a:rPr lang="is-IS" sz="1600" b="0" i="0" u="none" strike="noStrike" cap="none">
                <a:latin typeface="Arial"/>
                <a:ea typeface="Arial"/>
                <a:cs typeface="Arial"/>
                <a:sym typeface="Arial"/>
              </a:rPr>
              <a:t>Meðferð</a:t>
            </a:r>
            <a:endParaRPr lang="en-US" sz="1600" b="0" i="0" u="none" strike="noStrike" cap="none">
              <a:latin typeface="Arial"/>
              <a:ea typeface="Arial"/>
              <a:cs typeface="Arial"/>
              <a:sym typeface="Arial"/>
            </a:endParaRPr>
          </a:p>
          <a:p>
            <a:pPr marL="571500" indent="-342900">
              <a:lnSpc>
                <a:spcPct val="90000"/>
              </a:lnSpc>
              <a:spcAft>
                <a:spcPts val="600"/>
              </a:spcAft>
              <a:buFont typeface="Arial" panose="020B0604020202020204" pitchFamily="34" charset="0"/>
              <a:buChar char="•"/>
            </a:pPr>
            <a:r>
              <a:rPr lang="en-US" sz="1600"/>
              <a:t>Vöðvar rýrna með aldrinum </a:t>
            </a:r>
          </a:p>
          <a:p>
            <a:pPr marL="571500" indent="-342900">
              <a:lnSpc>
                <a:spcPct val="90000"/>
              </a:lnSpc>
              <a:spcAft>
                <a:spcPts val="600"/>
              </a:spcAft>
              <a:buFont typeface="Arial" panose="020B0604020202020204" pitchFamily="34" charset="0"/>
              <a:buChar char="•"/>
            </a:pPr>
            <a:r>
              <a:rPr lang="en-US" sz="1600"/>
              <a:t>Regluleg hreyfing hefur fjölþættan ávinning fyrir heilsuna</a:t>
            </a:r>
          </a:p>
          <a:p>
            <a:pPr marL="571500" indent="-342900">
              <a:lnSpc>
                <a:spcPct val="90000"/>
              </a:lnSpc>
              <a:spcAft>
                <a:spcPts val="600"/>
              </a:spcAft>
              <a:buFont typeface="Arial" panose="020B0604020202020204" pitchFamily="34" charset="0"/>
              <a:buChar char="•"/>
            </a:pPr>
            <a:r>
              <a:rPr lang="en-US" sz="1600" b="0" i="0" u="none" strike="noStrike" cap="none">
                <a:latin typeface="Arial"/>
                <a:ea typeface="Arial"/>
                <a:cs typeface="Arial"/>
                <a:sym typeface="Arial"/>
              </a:rPr>
              <a:t>Vandamál með hreyfingu geta þó verið afleiðing ýmissa sjúkdóma</a:t>
            </a:r>
          </a:p>
          <a:p>
            <a:pPr marL="228600" indent="0">
              <a:lnSpc>
                <a:spcPct val="90000"/>
              </a:lnSpc>
              <a:spcAft>
                <a:spcPts val="600"/>
              </a:spcAft>
            </a:pPr>
            <a:endParaRPr lang="en-US" sz="1600" b="0" i="0" u="none" strike="noStrike" cap="none">
              <a:latin typeface="Arial"/>
              <a:ea typeface="Arial"/>
              <a:cs typeface="Arial"/>
              <a:sym typeface="Arial"/>
            </a:endParaRPr>
          </a:p>
          <a:p>
            <a:pPr marL="571500" indent="-342900">
              <a:lnSpc>
                <a:spcPct val="90000"/>
              </a:lnSpc>
              <a:spcAft>
                <a:spcPts val="600"/>
              </a:spcAft>
              <a:buFont typeface="Arial" panose="020B0604020202020204" pitchFamily="34" charset="0"/>
              <a:buChar char="•"/>
            </a:pPr>
            <a:endParaRPr lang="is-IS" sz="1600" b="0" i="0" u="none" strike="noStrike" cap="none">
              <a:latin typeface="Arial"/>
              <a:ea typeface="Arial"/>
              <a:cs typeface="Arial"/>
              <a:sym typeface="Arial"/>
            </a:endParaRPr>
          </a:p>
        </p:txBody>
      </p:sp>
    </p:spTree>
    <p:extLst>
      <p:ext uri="{BB962C8B-B14F-4D97-AF65-F5344CB8AC3E}">
        <p14:creationId xmlns:p14="http://schemas.microsoft.com/office/powerpoint/2010/main" val="134285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C3679-B4FF-3CB6-75C3-B01CFDF90726}"/>
              </a:ext>
            </a:extLst>
          </p:cNvPr>
          <p:cNvSpPr>
            <a:spLocks noGrp="1"/>
          </p:cNvSpPr>
          <p:nvPr>
            <p:ph type="title"/>
          </p:nvPr>
        </p:nvSpPr>
        <p:spPr>
          <a:xfrm>
            <a:off x="521672" y="704952"/>
            <a:ext cx="2835176" cy="1894958"/>
          </a:xfrm>
        </p:spPr>
        <p:txBody>
          <a:bodyPr anchor="b">
            <a:normAutofit/>
          </a:bodyPr>
          <a:lstStyle/>
          <a:p>
            <a:pPr>
              <a:lnSpc>
                <a:spcPct val="90000"/>
              </a:lnSpc>
            </a:pPr>
            <a:r>
              <a:rPr lang="is-IS" sz="3300" dirty="0"/>
              <a:t>Algengustu breytingar í sambandi við hreyfikerfið</a:t>
            </a:r>
            <a:endParaRPr lang="en-US" sz="330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2837089"/>
            <a:ext cx="2691388" cy="20159"/>
          </a:xfrm>
          <a:custGeom>
            <a:avLst/>
            <a:gdLst>
              <a:gd name="connsiteX0" fmla="*/ 0 w 2691388"/>
              <a:gd name="connsiteY0" fmla="*/ 0 h 20159"/>
              <a:gd name="connsiteX1" fmla="*/ 645933 w 2691388"/>
              <a:gd name="connsiteY1" fmla="*/ 0 h 20159"/>
              <a:gd name="connsiteX2" fmla="*/ 1318780 w 2691388"/>
              <a:gd name="connsiteY2" fmla="*/ 0 h 20159"/>
              <a:gd name="connsiteX3" fmla="*/ 1991627 w 2691388"/>
              <a:gd name="connsiteY3" fmla="*/ 0 h 20159"/>
              <a:gd name="connsiteX4" fmla="*/ 2691388 w 2691388"/>
              <a:gd name="connsiteY4" fmla="*/ 0 h 20159"/>
              <a:gd name="connsiteX5" fmla="*/ 2691388 w 2691388"/>
              <a:gd name="connsiteY5" fmla="*/ 20159 h 20159"/>
              <a:gd name="connsiteX6" fmla="*/ 2018541 w 2691388"/>
              <a:gd name="connsiteY6" fmla="*/ 20159 h 20159"/>
              <a:gd name="connsiteX7" fmla="*/ 1399522 w 2691388"/>
              <a:gd name="connsiteY7" fmla="*/ 20159 h 20159"/>
              <a:gd name="connsiteX8" fmla="*/ 780503 w 2691388"/>
              <a:gd name="connsiteY8" fmla="*/ 20159 h 20159"/>
              <a:gd name="connsiteX9" fmla="*/ 0 w 2691388"/>
              <a:gd name="connsiteY9" fmla="*/ 20159 h 20159"/>
              <a:gd name="connsiteX10" fmla="*/ 0 w 2691388"/>
              <a:gd name="connsiteY10" fmla="*/ 0 h 20159"/>
              <a:gd name="connsiteX0" fmla="*/ 0 w 2691388"/>
              <a:gd name="connsiteY0" fmla="*/ 0 h 20159"/>
              <a:gd name="connsiteX1" fmla="*/ 645933 w 2691388"/>
              <a:gd name="connsiteY1" fmla="*/ 0 h 20159"/>
              <a:gd name="connsiteX2" fmla="*/ 1238038 w 2691388"/>
              <a:gd name="connsiteY2" fmla="*/ 0 h 20159"/>
              <a:gd name="connsiteX3" fmla="*/ 1964713 w 2691388"/>
              <a:gd name="connsiteY3" fmla="*/ 0 h 20159"/>
              <a:gd name="connsiteX4" fmla="*/ 2691388 w 2691388"/>
              <a:gd name="connsiteY4" fmla="*/ 0 h 20159"/>
              <a:gd name="connsiteX5" fmla="*/ 2691388 w 2691388"/>
              <a:gd name="connsiteY5" fmla="*/ 20159 h 20159"/>
              <a:gd name="connsiteX6" fmla="*/ 2072369 w 2691388"/>
              <a:gd name="connsiteY6" fmla="*/ 20159 h 20159"/>
              <a:gd name="connsiteX7" fmla="*/ 1453350 w 2691388"/>
              <a:gd name="connsiteY7" fmla="*/ 20159 h 20159"/>
              <a:gd name="connsiteX8" fmla="*/ 726675 w 2691388"/>
              <a:gd name="connsiteY8" fmla="*/ 20159 h 20159"/>
              <a:gd name="connsiteX9" fmla="*/ 0 w 2691388"/>
              <a:gd name="connsiteY9" fmla="*/ 20159 h 20159"/>
              <a:gd name="connsiteX10" fmla="*/ 0 w 2691388"/>
              <a:gd name="connsiteY10"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20159"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718" y="3481"/>
                  <a:pt x="2690705" y="11162"/>
                  <a:pt x="2691388" y="20159"/>
                </a:cubicBezTo>
                <a:cubicBezTo>
                  <a:pt x="2365735" y="41807"/>
                  <a:pt x="2281504" y="45890"/>
                  <a:pt x="2018541" y="20159"/>
                </a:cubicBezTo>
                <a:cubicBezTo>
                  <a:pt x="1757315" y="4157"/>
                  <a:pt x="1567461" y="9997"/>
                  <a:pt x="1399522" y="20159"/>
                </a:cubicBezTo>
                <a:cubicBezTo>
                  <a:pt x="1238077" y="34933"/>
                  <a:pt x="968803" y="28813"/>
                  <a:pt x="780503" y="20159"/>
                </a:cubicBezTo>
                <a:cubicBezTo>
                  <a:pt x="606384" y="63778"/>
                  <a:pt x="236906" y="67506"/>
                  <a:pt x="0" y="20159"/>
                </a:cubicBezTo>
                <a:cubicBezTo>
                  <a:pt x="636" y="13942"/>
                  <a:pt x="-1566" y="7290"/>
                  <a:pt x="0" y="0"/>
                </a:cubicBezTo>
                <a:close/>
              </a:path>
              <a:path w="2691388" h="20159"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89962" y="5586"/>
                  <a:pt x="2691615" y="12500"/>
                  <a:pt x="2691388" y="20159"/>
                </a:cubicBezTo>
                <a:cubicBezTo>
                  <a:pt x="2553182" y="11415"/>
                  <a:pt x="2336315" y="-43487"/>
                  <a:pt x="2072369" y="20159"/>
                </a:cubicBezTo>
                <a:cubicBezTo>
                  <a:pt x="1822067" y="34246"/>
                  <a:pt x="1644290" y="16743"/>
                  <a:pt x="1453350" y="20159"/>
                </a:cubicBezTo>
                <a:cubicBezTo>
                  <a:pt x="1232102" y="32827"/>
                  <a:pt x="955739" y="823"/>
                  <a:pt x="726675" y="20159"/>
                </a:cubicBezTo>
                <a:cubicBezTo>
                  <a:pt x="531915" y="40605"/>
                  <a:pt x="167811" y="46305"/>
                  <a:pt x="0" y="20159"/>
                </a:cubicBezTo>
                <a:cubicBezTo>
                  <a:pt x="-469" y="10494"/>
                  <a:pt x="-21" y="9823"/>
                  <a:pt x="0" y="0"/>
                </a:cubicBezTo>
                <a:close/>
              </a:path>
              <a:path w="2691388" h="20159"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2885" y="4667"/>
                  <a:pt x="2692402" y="9370"/>
                  <a:pt x="2691388" y="20159"/>
                </a:cubicBezTo>
                <a:cubicBezTo>
                  <a:pt x="2350990" y="29433"/>
                  <a:pt x="2265335" y="57608"/>
                  <a:pt x="2018541" y="20159"/>
                </a:cubicBezTo>
                <a:cubicBezTo>
                  <a:pt x="1756349" y="-16516"/>
                  <a:pt x="1537213" y="40080"/>
                  <a:pt x="1399522" y="20159"/>
                </a:cubicBezTo>
                <a:cubicBezTo>
                  <a:pt x="1253347" y="25205"/>
                  <a:pt x="1013564" y="36080"/>
                  <a:pt x="780503" y="20159"/>
                </a:cubicBezTo>
                <a:cubicBezTo>
                  <a:pt x="530115" y="4021"/>
                  <a:pt x="317926" y="53700"/>
                  <a:pt x="0" y="20159"/>
                </a:cubicBezTo>
                <a:cubicBezTo>
                  <a:pt x="903" y="14944"/>
                  <a:pt x="-636" y="78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20159"/>
                      <a:gd name="connsiteX1" fmla="*/ 645933 w 2691388"/>
                      <a:gd name="connsiteY1" fmla="*/ 0 h 20159"/>
                      <a:gd name="connsiteX2" fmla="*/ 1318780 w 2691388"/>
                      <a:gd name="connsiteY2" fmla="*/ 0 h 20159"/>
                      <a:gd name="connsiteX3" fmla="*/ 1991627 w 2691388"/>
                      <a:gd name="connsiteY3" fmla="*/ 0 h 20159"/>
                      <a:gd name="connsiteX4" fmla="*/ 2691388 w 2691388"/>
                      <a:gd name="connsiteY4" fmla="*/ 0 h 20159"/>
                      <a:gd name="connsiteX5" fmla="*/ 2691388 w 2691388"/>
                      <a:gd name="connsiteY5" fmla="*/ 20159 h 20159"/>
                      <a:gd name="connsiteX6" fmla="*/ 2018541 w 2691388"/>
                      <a:gd name="connsiteY6" fmla="*/ 20159 h 20159"/>
                      <a:gd name="connsiteX7" fmla="*/ 1399522 w 2691388"/>
                      <a:gd name="connsiteY7" fmla="*/ 20159 h 20159"/>
                      <a:gd name="connsiteX8" fmla="*/ 780503 w 2691388"/>
                      <a:gd name="connsiteY8" fmla="*/ 20159 h 20159"/>
                      <a:gd name="connsiteX9" fmla="*/ 0 w 2691388"/>
                      <a:gd name="connsiteY9" fmla="*/ 20159 h 20159"/>
                      <a:gd name="connsiteX10" fmla="*/ 0 w 2691388"/>
                      <a:gd name="connsiteY10"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20159"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641" y="4519"/>
                          <a:pt x="2691859" y="10488"/>
                          <a:pt x="2691388" y="20159"/>
                        </a:cubicBezTo>
                        <a:cubicBezTo>
                          <a:pt x="2370946" y="32489"/>
                          <a:pt x="2279423" y="44344"/>
                          <a:pt x="2018541" y="20159"/>
                        </a:cubicBezTo>
                        <a:cubicBezTo>
                          <a:pt x="1757659" y="-4026"/>
                          <a:pt x="1552456" y="18897"/>
                          <a:pt x="1399522" y="20159"/>
                        </a:cubicBezTo>
                        <a:cubicBezTo>
                          <a:pt x="1246588" y="21421"/>
                          <a:pt x="980702" y="28179"/>
                          <a:pt x="780503" y="20159"/>
                        </a:cubicBezTo>
                        <a:cubicBezTo>
                          <a:pt x="580304" y="12139"/>
                          <a:pt x="296427" y="36118"/>
                          <a:pt x="0" y="20159"/>
                        </a:cubicBezTo>
                        <a:cubicBezTo>
                          <a:pt x="552" y="14421"/>
                          <a:pt x="-687" y="7340"/>
                          <a:pt x="0" y="0"/>
                        </a:cubicBezTo>
                        <a:close/>
                      </a:path>
                      <a:path w="2691388" h="20159"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0433" y="4119"/>
                          <a:pt x="2691880" y="13334"/>
                          <a:pt x="2691388" y="20159"/>
                        </a:cubicBezTo>
                        <a:cubicBezTo>
                          <a:pt x="2546774" y="16228"/>
                          <a:pt x="2310465" y="1393"/>
                          <a:pt x="2072369" y="20159"/>
                        </a:cubicBezTo>
                        <a:cubicBezTo>
                          <a:pt x="1834273" y="38925"/>
                          <a:pt x="1625969" y="34759"/>
                          <a:pt x="1453350" y="20159"/>
                        </a:cubicBezTo>
                        <a:cubicBezTo>
                          <a:pt x="1280731" y="5559"/>
                          <a:pt x="953016" y="-6554"/>
                          <a:pt x="726675" y="20159"/>
                        </a:cubicBezTo>
                        <a:cubicBezTo>
                          <a:pt x="500335" y="46872"/>
                          <a:pt x="172513" y="28711"/>
                          <a:pt x="0" y="20159"/>
                        </a:cubicBezTo>
                        <a:cubicBezTo>
                          <a:pt x="-605" y="10455"/>
                          <a:pt x="36" y="100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382360D-CFF7-1989-160A-42D83D7F0CE1}"/>
              </a:ext>
            </a:extLst>
          </p:cNvPr>
          <p:cNvSpPr>
            <a:spLocks noGrp="1"/>
          </p:cNvSpPr>
          <p:nvPr>
            <p:ph type="body" idx="1"/>
          </p:nvPr>
        </p:nvSpPr>
        <p:spPr>
          <a:xfrm>
            <a:off x="521672" y="3094426"/>
            <a:ext cx="2835176" cy="3759679"/>
          </a:xfrm>
        </p:spPr>
        <p:txBody>
          <a:bodyPr anchor="t">
            <a:normAutofit/>
          </a:bodyPr>
          <a:lstStyle/>
          <a:p>
            <a:pPr marL="571500" indent="-342900">
              <a:spcAft>
                <a:spcPts val="600"/>
              </a:spcAft>
              <a:buFont typeface="Arial" panose="020B0604020202020204" pitchFamily="34" charset="0"/>
              <a:buChar char="•"/>
            </a:pPr>
            <a:r>
              <a:rPr lang="is-IS" sz="2400" dirty="0"/>
              <a:t>Kalkeyðing úr beinum</a:t>
            </a:r>
          </a:p>
          <a:p>
            <a:pPr marL="571500" indent="-342900">
              <a:spcAft>
                <a:spcPts val="600"/>
              </a:spcAft>
              <a:buFont typeface="Arial" panose="020B0604020202020204" pitchFamily="34" charset="0"/>
              <a:buChar char="•"/>
            </a:pPr>
            <a:r>
              <a:rPr lang="is-IS" sz="2400" dirty="0"/>
              <a:t>Stirðir liðir (spíss, hestfótur)</a:t>
            </a:r>
          </a:p>
          <a:p>
            <a:pPr marL="571500" indent="-342900">
              <a:spcAft>
                <a:spcPts val="600"/>
              </a:spcAft>
              <a:buFont typeface="Arial" panose="020B0604020202020204" pitchFamily="34" charset="0"/>
              <a:buChar char="•"/>
            </a:pPr>
            <a:r>
              <a:rPr lang="is-IS" sz="2400" dirty="0"/>
              <a:t>Rýrnun vöðva</a:t>
            </a:r>
          </a:p>
          <a:p>
            <a:pPr marL="571500" indent="-342900">
              <a:spcAft>
                <a:spcPts val="600"/>
              </a:spcAft>
              <a:buFont typeface="Arial" panose="020B0604020202020204" pitchFamily="34" charset="0"/>
              <a:buChar char="•"/>
            </a:pPr>
            <a:r>
              <a:rPr lang="is-IS" sz="2400" dirty="0"/>
              <a:t>Verkir í liðum og vöðvum</a:t>
            </a:r>
          </a:p>
        </p:txBody>
      </p:sp>
      <p:pic>
        <p:nvPicPr>
          <p:cNvPr id="5" name="Picture 4" descr="A picture containing footwear">
            <a:extLst>
              <a:ext uri="{FF2B5EF4-FFF2-40B4-BE49-F238E27FC236}">
                <a16:creationId xmlns:a16="http://schemas.microsoft.com/office/drawing/2014/main" id="{054B3528-9FC7-DD67-562C-85E0495F1383}"/>
              </a:ext>
            </a:extLst>
          </p:cNvPr>
          <p:cNvPicPr>
            <a:picLocks noChangeAspect="1"/>
          </p:cNvPicPr>
          <p:nvPr/>
        </p:nvPicPr>
        <p:blipFill>
          <a:blip r:embed="rId3"/>
          <a:stretch>
            <a:fillRect/>
          </a:stretch>
        </p:blipFill>
        <p:spPr>
          <a:xfrm>
            <a:off x="3848278" y="1639279"/>
            <a:ext cx="5708154" cy="4281115"/>
          </a:xfrm>
          <a:prstGeom prst="rect">
            <a:avLst/>
          </a:prstGeom>
        </p:spPr>
      </p:pic>
    </p:spTree>
    <p:extLst>
      <p:ext uri="{BB962C8B-B14F-4D97-AF65-F5344CB8AC3E}">
        <p14:creationId xmlns:p14="http://schemas.microsoft.com/office/powerpoint/2010/main" val="18564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8230-812F-DC4A-656D-E241FD0F29EA}"/>
              </a:ext>
            </a:extLst>
          </p:cNvPr>
          <p:cNvSpPr>
            <a:spLocks noGrp="1"/>
          </p:cNvSpPr>
          <p:nvPr>
            <p:ph type="title"/>
          </p:nvPr>
        </p:nvSpPr>
        <p:spPr/>
        <p:txBody>
          <a:bodyPr/>
          <a:lstStyle/>
          <a:p>
            <a:r>
              <a:rPr lang="is-IS" dirty="0"/>
              <a:t>Hestfótur / </a:t>
            </a:r>
            <a:r>
              <a:rPr lang="is-IS" dirty="0" err="1"/>
              <a:t>spíssfótur</a:t>
            </a:r>
            <a:endParaRPr lang="is-IS" dirty="0"/>
          </a:p>
        </p:txBody>
      </p:sp>
      <p:sp>
        <p:nvSpPr>
          <p:cNvPr id="3" name="Text Placeholder 2">
            <a:extLst>
              <a:ext uri="{FF2B5EF4-FFF2-40B4-BE49-F238E27FC236}">
                <a16:creationId xmlns:a16="http://schemas.microsoft.com/office/drawing/2014/main" id="{DBAD4571-9E86-4560-1C6B-AD001F982A37}"/>
              </a:ext>
            </a:extLst>
          </p:cNvPr>
          <p:cNvSpPr>
            <a:spLocks noGrp="1"/>
          </p:cNvSpPr>
          <p:nvPr>
            <p:ph type="body" idx="1"/>
          </p:nvPr>
        </p:nvSpPr>
        <p:spPr/>
        <p:txBody>
          <a:bodyPr/>
          <a:lstStyle/>
          <a:p>
            <a:endParaRPr lang="is-IS"/>
          </a:p>
        </p:txBody>
      </p:sp>
      <p:sp>
        <p:nvSpPr>
          <p:cNvPr id="4" name="Text Placeholder 3">
            <a:extLst>
              <a:ext uri="{FF2B5EF4-FFF2-40B4-BE49-F238E27FC236}">
                <a16:creationId xmlns:a16="http://schemas.microsoft.com/office/drawing/2014/main" id="{047E2B41-175E-094C-9E9F-C154F04A8DD6}"/>
              </a:ext>
            </a:extLst>
          </p:cNvPr>
          <p:cNvSpPr>
            <a:spLocks noGrp="1"/>
          </p:cNvSpPr>
          <p:nvPr>
            <p:ph type="body" idx="2"/>
          </p:nvPr>
        </p:nvSpPr>
        <p:spPr/>
        <p:txBody>
          <a:bodyPr/>
          <a:lstStyle/>
          <a:p>
            <a:endParaRPr lang="is-IS"/>
          </a:p>
        </p:txBody>
      </p:sp>
      <p:pic>
        <p:nvPicPr>
          <p:cNvPr id="5" name="Picture 4">
            <a:extLst>
              <a:ext uri="{FF2B5EF4-FFF2-40B4-BE49-F238E27FC236}">
                <a16:creationId xmlns:a16="http://schemas.microsoft.com/office/drawing/2014/main" id="{379166A0-3B11-DD9F-5D4E-7805E5C8A16C}"/>
              </a:ext>
            </a:extLst>
          </p:cNvPr>
          <p:cNvPicPr>
            <a:picLocks noChangeAspect="1"/>
          </p:cNvPicPr>
          <p:nvPr/>
        </p:nvPicPr>
        <p:blipFill>
          <a:blip r:embed="rId2"/>
          <a:stretch>
            <a:fillRect/>
          </a:stretch>
        </p:blipFill>
        <p:spPr>
          <a:xfrm>
            <a:off x="501025" y="1563480"/>
            <a:ext cx="4917197" cy="5516201"/>
          </a:xfrm>
          <a:prstGeom prst="rect">
            <a:avLst/>
          </a:prstGeom>
        </p:spPr>
      </p:pic>
    </p:spTree>
    <p:extLst>
      <p:ext uri="{BB962C8B-B14F-4D97-AF65-F5344CB8AC3E}">
        <p14:creationId xmlns:p14="http://schemas.microsoft.com/office/powerpoint/2010/main" val="253315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F82CF-FF71-8CD6-A441-C143D0787BA7}"/>
              </a:ext>
            </a:extLst>
          </p:cNvPr>
          <p:cNvSpPr>
            <a:spLocks noGrp="1"/>
          </p:cNvSpPr>
          <p:nvPr>
            <p:ph type="title"/>
          </p:nvPr>
        </p:nvSpPr>
        <p:spPr>
          <a:xfrm>
            <a:off x="3848278" y="362864"/>
            <a:ext cx="5700594" cy="1965515"/>
          </a:xfrm>
        </p:spPr>
        <p:txBody>
          <a:bodyPr anchor="b">
            <a:normAutofit/>
          </a:bodyPr>
          <a:lstStyle/>
          <a:p>
            <a:pPr>
              <a:lnSpc>
                <a:spcPct val="90000"/>
              </a:lnSpc>
            </a:pPr>
            <a:r>
              <a:rPr lang="is-IS" sz="4400"/>
              <a:t>Algengustu breytingar í sambandi við hreyfikerfið – frh. </a:t>
            </a:r>
            <a:endParaRPr lang="en-US" sz="4400"/>
          </a:p>
        </p:txBody>
      </p:sp>
      <p:pic>
        <p:nvPicPr>
          <p:cNvPr id="19" name="Picture 18" descr="An arrow pointing right">
            <a:extLst>
              <a:ext uri="{FF2B5EF4-FFF2-40B4-BE49-F238E27FC236}">
                <a16:creationId xmlns:a16="http://schemas.microsoft.com/office/drawing/2014/main" id="{988FCC84-34B7-27B6-88E1-F30D27FF4A26}"/>
              </a:ext>
            </a:extLst>
          </p:cNvPr>
          <p:cNvPicPr>
            <a:picLocks noChangeAspect="1"/>
          </p:cNvPicPr>
          <p:nvPr/>
        </p:nvPicPr>
        <p:blipFill rotWithShape="1">
          <a:blip r:embed="rId3"/>
          <a:srcRect l="16894" r="53742"/>
          <a:stretch/>
        </p:blipFill>
        <p:spPr>
          <a:xfrm>
            <a:off x="20" y="1"/>
            <a:ext cx="3350714" cy="7559675"/>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8278" y="2640846"/>
            <a:ext cx="3508697" cy="20159"/>
          </a:xfrm>
          <a:custGeom>
            <a:avLst/>
            <a:gdLst>
              <a:gd name="connsiteX0" fmla="*/ 0 w 3508697"/>
              <a:gd name="connsiteY0" fmla="*/ 0 h 20159"/>
              <a:gd name="connsiteX1" fmla="*/ 584783 w 3508697"/>
              <a:gd name="connsiteY1" fmla="*/ 0 h 20159"/>
              <a:gd name="connsiteX2" fmla="*/ 1099392 w 3508697"/>
              <a:gd name="connsiteY2" fmla="*/ 0 h 20159"/>
              <a:gd name="connsiteX3" fmla="*/ 1684175 w 3508697"/>
              <a:gd name="connsiteY3" fmla="*/ 0 h 20159"/>
              <a:gd name="connsiteX4" fmla="*/ 2163696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923914 w 3508697"/>
              <a:gd name="connsiteY8" fmla="*/ 20159 h 20159"/>
              <a:gd name="connsiteX9" fmla="*/ 2304044 w 3508697"/>
              <a:gd name="connsiteY9" fmla="*/ 20159 h 20159"/>
              <a:gd name="connsiteX10" fmla="*/ 1789435 w 3508697"/>
              <a:gd name="connsiteY10" fmla="*/ 20159 h 20159"/>
              <a:gd name="connsiteX11" fmla="*/ 1134479 w 3508697"/>
              <a:gd name="connsiteY11" fmla="*/ 20159 h 20159"/>
              <a:gd name="connsiteX12" fmla="*/ 619870 w 3508697"/>
              <a:gd name="connsiteY12" fmla="*/ 20159 h 20159"/>
              <a:gd name="connsiteX13" fmla="*/ 0 w 3508697"/>
              <a:gd name="connsiteY13" fmla="*/ 20159 h 20159"/>
              <a:gd name="connsiteX14" fmla="*/ 0 w 3508697"/>
              <a:gd name="connsiteY14" fmla="*/ 0 h 20159"/>
              <a:gd name="connsiteX0" fmla="*/ 0 w 3508697"/>
              <a:gd name="connsiteY0" fmla="*/ 0 h 20159"/>
              <a:gd name="connsiteX1" fmla="*/ 514609 w 3508697"/>
              <a:gd name="connsiteY1" fmla="*/ 0 h 20159"/>
              <a:gd name="connsiteX2" fmla="*/ 994131 w 3508697"/>
              <a:gd name="connsiteY2" fmla="*/ 0 h 20159"/>
              <a:gd name="connsiteX3" fmla="*/ 1508740 w 3508697"/>
              <a:gd name="connsiteY3" fmla="*/ 0 h 20159"/>
              <a:gd name="connsiteX4" fmla="*/ 2093523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853740 w 3508697"/>
              <a:gd name="connsiteY8" fmla="*/ 20159 h 20159"/>
              <a:gd name="connsiteX9" fmla="*/ 2374218 w 3508697"/>
              <a:gd name="connsiteY9" fmla="*/ 20159 h 20159"/>
              <a:gd name="connsiteX10" fmla="*/ 1719262 w 3508697"/>
              <a:gd name="connsiteY10" fmla="*/ 20159 h 20159"/>
              <a:gd name="connsiteX11" fmla="*/ 1064305 w 3508697"/>
              <a:gd name="connsiteY11" fmla="*/ 20159 h 20159"/>
              <a:gd name="connsiteX12" fmla="*/ 584783 w 3508697"/>
              <a:gd name="connsiteY12" fmla="*/ 20159 h 20159"/>
              <a:gd name="connsiteX13" fmla="*/ 0 w 3508697"/>
              <a:gd name="connsiteY13" fmla="*/ 20159 h 20159"/>
              <a:gd name="connsiteX14" fmla="*/ 0 w 3508697"/>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7" h="20159" fill="none" extrusionOk="0">
                <a:moveTo>
                  <a:pt x="0" y="0"/>
                </a:moveTo>
                <a:cubicBezTo>
                  <a:pt x="146229" y="-14140"/>
                  <a:pt x="425161" y="-21146"/>
                  <a:pt x="584783" y="0"/>
                </a:cubicBezTo>
                <a:cubicBezTo>
                  <a:pt x="746109" y="-12699"/>
                  <a:pt x="943627" y="-11792"/>
                  <a:pt x="1099392" y="0"/>
                </a:cubicBezTo>
                <a:cubicBezTo>
                  <a:pt x="1211724" y="48535"/>
                  <a:pt x="1396346" y="-38095"/>
                  <a:pt x="1684175" y="0"/>
                </a:cubicBezTo>
                <a:cubicBezTo>
                  <a:pt x="1964209" y="17511"/>
                  <a:pt x="1981588" y="-20504"/>
                  <a:pt x="2163696" y="0"/>
                </a:cubicBezTo>
                <a:cubicBezTo>
                  <a:pt x="2337913" y="-3341"/>
                  <a:pt x="2490111" y="-28857"/>
                  <a:pt x="2713392" y="0"/>
                </a:cubicBezTo>
                <a:cubicBezTo>
                  <a:pt x="2928287" y="13597"/>
                  <a:pt x="3226654" y="-72075"/>
                  <a:pt x="3508697" y="0"/>
                </a:cubicBezTo>
                <a:cubicBezTo>
                  <a:pt x="3510393" y="3520"/>
                  <a:pt x="3508243" y="11224"/>
                  <a:pt x="3508697" y="20159"/>
                </a:cubicBezTo>
                <a:cubicBezTo>
                  <a:pt x="3313114" y="-3250"/>
                  <a:pt x="3147391" y="18755"/>
                  <a:pt x="2923914" y="20159"/>
                </a:cubicBezTo>
                <a:cubicBezTo>
                  <a:pt x="2707506" y="26362"/>
                  <a:pt x="2582446" y="52912"/>
                  <a:pt x="2304044" y="20159"/>
                </a:cubicBezTo>
                <a:cubicBezTo>
                  <a:pt x="1996832" y="-4376"/>
                  <a:pt x="1988659" y="33342"/>
                  <a:pt x="1789435" y="20159"/>
                </a:cubicBezTo>
                <a:cubicBezTo>
                  <a:pt x="1581402" y="4586"/>
                  <a:pt x="1381975" y="7742"/>
                  <a:pt x="1134479" y="20159"/>
                </a:cubicBezTo>
                <a:cubicBezTo>
                  <a:pt x="894916" y="36106"/>
                  <a:pt x="809878" y="19681"/>
                  <a:pt x="619870" y="20159"/>
                </a:cubicBezTo>
                <a:cubicBezTo>
                  <a:pt x="456029" y="30750"/>
                  <a:pt x="194470" y="19353"/>
                  <a:pt x="0" y="20159"/>
                </a:cubicBezTo>
                <a:cubicBezTo>
                  <a:pt x="-268" y="10737"/>
                  <a:pt x="1596" y="7621"/>
                  <a:pt x="0" y="0"/>
                </a:cubicBezTo>
                <a:close/>
              </a:path>
              <a:path w="3508697" h="20159" stroke="0" extrusionOk="0">
                <a:moveTo>
                  <a:pt x="0" y="0"/>
                </a:moveTo>
                <a:cubicBezTo>
                  <a:pt x="194755" y="4612"/>
                  <a:pt x="258789" y="-23170"/>
                  <a:pt x="514609" y="0"/>
                </a:cubicBezTo>
                <a:cubicBezTo>
                  <a:pt x="756889" y="23732"/>
                  <a:pt x="817501" y="-2117"/>
                  <a:pt x="994131" y="0"/>
                </a:cubicBezTo>
                <a:cubicBezTo>
                  <a:pt x="1148887" y="-9972"/>
                  <a:pt x="1364311" y="10852"/>
                  <a:pt x="1508740" y="0"/>
                </a:cubicBezTo>
                <a:cubicBezTo>
                  <a:pt x="1661531" y="8801"/>
                  <a:pt x="1832899" y="7515"/>
                  <a:pt x="2093523" y="0"/>
                </a:cubicBezTo>
                <a:cubicBezTo>
                  <a:pt x="2351315" y="-5266"/>
                  <a:pt x="2572871" y="-28598"/>
                  <a:pt x="2713392" y="0"/>
                </a:cubicBezTo>
                <a:cubicBezTo>
                  <a:pt x="2881656" y="12091"/>
                  <a:pt x="3200714" y="25120"/>
                  <a:pt x="3508697" y="0"/>
                </a:cubicBezTo>
                <a:cubicBezTo>
                  <a:pt x="3509697" y="4990"/>
                  <a:pt x="3508177" y="10096"/>
                  <a:pt x="3508697" y="20159"/>
                </a:cubicBezTo>
                <a:cubicBezTo>
                  <a:pt x="3212352" y="-9949"/>
                  <a:pt x="3180208" y="38612"/>
                  <a:pt x="2853740" y="20159"/>
                </a:cubicBezTo>
                <a:cubicBezTo>
                  <a:pt x="2541466" y="14194"/>
                  <a:pt x="2460984" y="34934"/>
                  <a:pt x="2374218" y="20159"/>
                </a:cubicBezTo>
                <a:cubicBezTo>
                  <a:pt x="2265237" y="48541"/>
                  <a:pt x="1958245" y="-21222"/>
                  <a:pt x="1719262" y="20159"/>
                </a:cubicBezTo>
                <a:cubicBezTo>
                  <a:pt x="1512970" y="81115"/>
                  <a:pt x="1270330" y="77225"/>
                  <a:pt x="1064305" y="20159"/>
                </a:cubicBezTo>
                <a:cubicBezTo>
                  <a:pt x="841531" y="4852"/>
                  <a:pt x="815784" y="-2907"/>
                  <a:pt x="584783" y="20159"/>
                </a:cubicBezTo>
                <a:cubicBezTo>
                  <a:pt x="361652" y="76585"/>
                  <a:pt x="180935" y="40795"/>
                  <a:pt x="0" y="20159"/>
                </a:cubicBezTo>
                <a:cubicBezTo>
                  <a:pt x="-454" y="11243"/>
                  <a:pt x="26" y="4521"/>
                  <a:pt x="0" y="0"/>
                </a:cubicBezTo>
                <a:close/>
              </a:path>
              <a:path w="3508697" h="20159" fill="none" stroke="0" extrusionOk="0">
                <a:moveTo>
                  <a:pt x="0" y="0"/>
                </a:moveTo>
                <a:cubicBezTo>
                  <a:pt x="135287" y="35450"/>
                  <a:pt x="396575" y="-34156"/>
                  <a:pt x="584783" y="0"/>
                </a:cubicBezTo>
                <a:cubicBezTo>
                  <a:pt x="729660" y="3663"/>
                  <a:pt x="960773" y="-12732"/>
                  <a:pt x="1099392" y="0"/>
                </a:cubicBezTo>
                <a:cubicBezTo>
                  <a:pt x="1248518" y="7631"/>
                  <a:pt x="1364644" y="2993"/>
                  <a:pt x="1684175" y="0"/>
                </a:cubicBezTo>
                <a:cubicBezTo>
                  <a:pt x="1971294" y="21267"/>
                  <a:pt x="1987959" y="-13163"/>
                  <a:pt x="2163696" y="0"/>
                </a:cubicBezTo>
                <a:cubicBezTo>
                  <a:pt x="2378412" y="32696"/>
                  <a:pt x="2491509" y="-38563"/>
                  <a:pt x="2713392" y="0"/>
                </a:cubicBezTo>
                <a:cubicBezTo>
                  <a:pt x="2926882" y="3214"/>
                  <a:pt x="3236458" y="21110"/>
                  <a:pt x="3508697" y="0"/>
                </a:cubicBezTo>
                <a:cubicBezTo>
                  <a:pt x="3509971" y="4684"/>
                  <a:pt x="3507508" y="11977"/>
                  <a:pt x="3508697" y="20159"/>
                </a:cubicBezTo>
                <a:cubicBezTo>
                  <a:pt x="3295951" y="-20157"/>
                  <a:pt x="3155184" y="-30462"/>
                  <a:pt x="2923914" y="20159"/>
                </a:cubicBezTo>
                <a:cubicBezTo>
                  <a:pt x="2718350" y="12973"/>
                  <a:pt x="2596197" y="41200"/>
                  <a:pt x="2304044" y="20159"/>
                </a:cubicBezTo>
                <a:cubicBezTo>
                  <a:pt x="2002288" y="-10895"/>
                  <a:pt x="1990087" y="26058"/>
                  <a:pt x="1789435" y="20159"/>
                </a:cubicBezTo>
                <a:cubicBezTo>
                  <a:pt x="1616659" y="29083"/>
                  <a:pt x="1333688" y="1949"/>
                  <a:pt x="1134479" y="20159"/>
                </a:cubicBezTo>
                <a:cubicBezTo>
                  <a:pt x="914024" y="27933"/>
                  <a:pt x="795385" y="18037"/>
                  <a:pt x="619870" y="20159"/>
                </a:cubicBezTo>
                <a:cubicBezTo>
                  <a:pt x="426663" y="30923"/>
                  <a:pt x="184273" y="29836"/>
                  <a:pt x="0" y="20159"/>
                </a:cubicBezTo>
                <a:cubicBezTo>
                  <a:pt x="125" y="10162"/>
                  <a:pt x="1072" y="659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7"/>
                      <a:gd name="connsiteY0" fmla="*/ 0 h 20159"/>
                      <a:gd name="connsiteX1" fmla="*/ 584783 w 3508697"/>
                      <a:gd name="connsiteY1" fmla="*/ 0 h 20159"/>
                      <a:gd name="connsiteX2" fmla="*/ 1099392 w 3508697"/>
                      <a:gd name="connsiteY2" fmla="*/ 0 h 20159"/>
                      <a:gd name="connsiteX3" fmla="*/ 1684175 w 3508697"/>
                      <a:gd name="connsiteY3" fmla="*/ 0 h 20159"/>
                      <a:gd name="connsiteX4" fmla="*/ 2163696 w 3508697"/>
                      <a:gd name="connsiteY4" fmla="*/ 0 h 20159"/>
                      <a:gd name="connsiteX5" fmla="*/ 2713392 w 3508697"/>
                      <a:gd name="connsiteY5" fmla="*/ 0 h 20159"/>
                      <a:gd name="connsiteX6" fmla="*/ 3508697 w 3508697"/>
                      <a:gd name="connsiteY6" fmla="*/ 0 h 20159"/>
                      <a:gd name="connsiteX7" fmla="*/ 3508697 w 3508697"/>
                      <a:gd name="connsiteY7" fmla="*/ 20159 h 20159"/>
                      <a:gd name="connsiteX8" fmla="*/ 2923914 w 3508697"/>
                      <a:gd name="connsiteY8" fmla="*/ 20159 h 20159"/>
                      <a:gd name="connsiteX9" fmla="*/ 2304044 w 3508697"/>
                      <a:gd name="connsiteY9" fmla="*/ 20159 h 20159"/>
                      <a:gd name="connsiteX10" fmla="*/ 1789435 w 3508697"/>
                      <a:gd name="connsiteY10" fmla="*/ 20159 h 20159"/>
                      <a:gd name="connsiteX11" fmla="*/ 1134479 w 3508697"/>
                      <a:gd name="connsiteY11" fmla="*/ 20159 h 20159"/>
                      <a:gd name="connsiteX12" fmla="*/ 619870 w 3508697"/>
                      <a:gd name="connsiteY12" fmla="*/ 20159 h 20159"/>
                      <a:gd name="connsiteX13" fmla="*/ 0 w 3508697"/>
                      <a:gd name="connsiteY13" fmla="*/ 20159 h 20159"/>
                      <a:gd name="connsiteX14" fmla="*/ 0 w 3508697"/>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7" h="20159" fill="none" extrusionOk="0">
                        <a:moveTo>
                          <a:pt x="0" y="0"/>
                        </a:moveTo>
                        <a:cubicBezTo>
                          <a:pt x="162319" y="23018"/>
                          <a:pt x="421683" y="-5158"/>
                          <a:pt x="584783" y="0"/>
                        </a:cubicBezTo>
                        <a:cubicBezTo>
                          <a:pt x="747883" y="5158"/>
                          <a:pt x="972220" y="-19064"/>
                          <a:pt x="1099392" y="0"/>
                        </a:cubicBezTo>
                        <a:cubicBezTo>
                          <a:pt x="1226564" y="19064"/>
                          <a:pt x="1402882" y="-16644"/>
                          <a:pt x="1684175" y="0"/>
                        </a:cubicBezTo>
                        <a:cubicBezTo>
                          <a:pt x="1965468" y="16644"/>
                          <a:pt x="1980450" y="-17077"/>
                          <a:pt x="2163696" y="0"/>
                        </a:cubicBezTo>
                        <a:cubicBezTo>
                          <a:pt x="2346942" y="17077"/>
                          <a:pt x="2492387" y="-24234"/>
                          <a:pt x="2713392" y="0"/>
                        </a:cubicBezTo>
                        <a:cubicBezTo>
                          <a:pt x="2934397" y="24234"/>
                          <a:pt x="3264739" y="-29594"/>
                          <a:pt x="3508697" y="0"/>
                        </a:cubicBezTo>
                        <a:cubicBezTo>
                          <a:pt x="3508692" y="4362"/>
                          <a:pt x="3508140" y="12169"/>
                          <a:pt x="3508697" y="20159"/>
                        </a:cubicBezTo>
                        <a:cubicBezTo>
                          <a:pt x="3308784" y="1794"/>
                          <a:pt x="3142167" y="6757"/>
                          <a:pt x="2923914" y="20159"/>
                        </a:cubicBezTo>
                        <a:cubicBezTo>
                          <a:pt x="2705661" y="33561"/>
                          <a:pt x="2605430" y="48440"/>
                          <a:pt x="2304044" y="20159"/>
                        </a:cubicBezTo>
                        <a:cubicBezTo>
                          <a:pt x="2002658" y="-8122"/>
                          <a:pt x="1987551" y="26760"/>
                          <a:pt x="1789435" y="20159"/>
                        </a:cubicBezTo>
                        <a:cubicBezTo>
                          <a:pt x="1591319" y="13558"/>
                          <a:pt x="1370463" y="12027"/>
                          <a:pt x="1134479" y="20159"/>
                        </a:cubicBezTo>
                        <a:cubicBezTo>
                          <a:pt x="898495" y="28291"/>
                          <a:pt x="798302" y="13504"/>
                          <a:pt x="619870" y="20159"/>
                        </a:cubicBezTo>
                        <a:cubicBezTo>
                          <a:pt x="441438" y="26814"/>
                          <a:pt x="173838" y="2613"/>
                          <a:pt x="0" y="20159"/>
                        </a:cubicBezTo>
                        <a:cubicBezTo>
                          <a:pt x="80" y="10419"/>
                          <a:pt x="982" y="7134"/>
                          <a:pt x="0" y="0"/>
                        </a:cubicBezTo>
                        <a:close/>
                      </a:path>
                      <a:path w="3508697" h="20159" stroke="0" extrusionOk="0">
                        <a:moveTo>
                          <a:pt x="0" y="0"/>
                        </a:moveTo>
                        <a:cubicBezTo>
                          <a:pt x="185862" y="-6873"/>
                          <a:pt x="260291" y="-19085"/>
                          <a:pt x="514609" y="0"/>
                        </a:cubicBezTo>
                        <a:cubicBezTo>
                          <a:pt x="768927" y="19085"/>
                          <a:pt x="826906" y="-14935"/>
                          <a:pt x="994131" y="0"/>
                        </a:cubicBezTo>
                        <a:cubicBezTo>
                          <a:pt x="1161356" y="14935"/>
                          <a:pt x="1378898" y="-8223"/>
                          <a:pt x="1508740" y="0"/>
                        </a:cubicBezTo>
                        <a:cubicBezTo>
                          <a:pt x="1638582" y="8223"/>
                          <a:pt x="1848818" y="-13753"/>
                          <a:pt x="2093523" y="0"/>
                        </a:cubicBezTo>
                        <a:cubicBezTo>
                          <a:pt x="2338228" y="13753"/>
                          <a:pt x="2555571" y="-13387"/>
                          <a:pt x="2713392" y="0"/>
                        </a:cubicBezTo>
                        <a:cubicBezTo>
                          <a:pt x="2871213" y="13387"/>
                          <a:pt x="3210822" y="7195"/>
                          <a:pt x="3508697" y="0"/>
                        </a:cubicBezTo>
                        <a:cubicBezTo>
                          <a:pt x="3508561" y="5513"/>
                          <a:pt x="3509310" y="10700"/>
                          <a:pt x="3508697" y="20159"/>
                        </a:cubicBezTo>
                        <a:cubicBezTo>
                          <a:pt x="3210300" y="-6173"/>
                          <a:pt x="3170870" y="35323"/>
                          <a:pt x="2853740" y="20159"/>
                        </a:cubicBezTo>
                        <a:cubicBezTo>
                          <a:pt x="2536610" y="4995"/>
                          <a:pt x="2471352" y="32884"/>
                          <a:pt x="2374218" y="20159"/>
                        </a:cubicBezTo>
                        <a:cubicBezTo>
                          <a:pt x="2277084" y="7434"/>
                          <a:pt x="1924456" y="10060"/>
                          <a:pt x="1719262" y="20159"/>
                        </a:cubicBezTo>
                        <a:cubicBezTo>
                          <a:pt x="1514068" y="30258"/>
                          <a:pt x="1280641" y="38033"/>
                          <a:pt x="1064305" y="20159"/>
                        </a:cubicBezTo>
                        <a:cubicBezTo>
                          <a:pt x="847969" y="2285"/>
                          <a:pt x="813777" y="-2466"/>
                          <a:pt x="584783" y="20159"/>
                        </a:cubicBezTo>
                        <a:cubicBezTo>
                          <a:pt x="355789" y="42784"/>
                          <a:pt x="166158" y="35178"/>
                          <a:pt x="0" y="20159"/>
                        </a:cubicBezTo>
                        <a:cubicBezTo>
                          <a:pt x="320" y="10793"/>
                          <a:pt x="-231" y="459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A18D66F-F851-87D2-BC7E-B628F52D712E}"/>
              </a:ext>
            </a:extLst>
          </p:cNvPr>
          <p:cNvSpPr>
            <a:spLocks noGrp="1"/>
          </p:cNvSpPr>
          <p:nvPr>
            <p:ph type="body" idx="1"/>
          </p:nvPr>
        </p:nvSpPr>
        <p:spPr>
          <a:xfrm>
            <a:off x="3848278" y="2983551"/>
            <a:ext cx="5700594" cy="3840315"/>
          </a:xfrm>
        </p:spPr>
        <p:txBody>
          <a:bodyPr>
            <a:normAutofit/>
          </a:bodyPr>
          <a:lstStyle/>
          <a:p>
            <a:pPr marL="571500" indent="-342900">
              <a:spcAft>
                <a:spcPts val="600"/>
              </a:spcAft>
              <a:buFont typeface="Arial" panose="020B0604020202020204" pitchFamily="34" charset="0"/>
              <a:buChar char="•"/>
            </a:pPr>
            <a:r>
              <a:rPr lang="is-IS" sz="2100"/>
              <a:t>Svimi og jafnvægisvandamál</a:t>
            </a:r>
          </a:p>
          <a:p>
            <a:pPr marL="571500" indent="-342900">
              <a:spcAft>
                <a:spcPts val="600"/>
              </a:spcAft>
              <a:buFont typeface="Arial" panose="020B0604020202020204" pitchFamily="34" charset="0"/>
              <a:buChar char="•"/>
            </a:pPr>
            <a:r>
              <a:rPr lang="is-IS" sz="2100"/>
              <a:t>Lömun</a:t>
            </a:r>
          </a:p>
          <a:p>
            <a:pPr marL="571500" indent="-342900">
              <a:spcAft>
                <a:spcPts val="600"/>
              </a:spcAft>
              <a:buFont typeface="Arial" panose="020B0604020202020204" pitchFamily="34" charset="0"/>
              <a:buChar char="•"/>
            </a:pPr>
            <a:r>
              <a:rPr lang="is-IS" sz="2100"/>
              <a:t>Spastísk lömun</a:t>
            </a:r>
            <a:endParaRPr lang="en-US" sz="2100"/>
          </a:p>
          <a:p>
            <a:pPr>
              <a:spcAft>
                <a:spcPts val="600"/>
              </a:spcAft>
            </a:pPr>
            <a:endParaRPr lang="en-US" sz="2100"/>
          </a:p>
        </p:txBody>
      </p:sp>
    </p:spTree>
    <p:extLst>
      <p:ext uri="{BB962C8B-B14F-4D97-AF65-F5344CB8AC3E}">
        <p14:creationId xmlns:p14="http://schemas.microsoft.com/office/powerpoint/2010/main" val="24618403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2203</Words>
  <Application>Microsoft Office PowerPoint</Application>
  <PresentationFormat>Custom</PresentationFormat>
  <Paragraphs>131</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Times New Roman</vt:lpstr>
      <vt:lpstr>Office Theme</vt:lpstr>
      <vt:lpstr>PowerPoint Presentation</vt:lpstr>
      <vt:lpstr>Spurningar úr tímaverkefni 2 – þrýstingssár!</vt:lpstr>
      <vt:lpstr>Markmið</vt:lpstr>
      <vt:lpstr>PowerPoint Presentation</vt:lpstr>
      <vt:lpstr>Að varðveita heilbrigði beina, liða og vöðva</vt:lpstr>
      <vt:lpstr>Vandamál varðandi hreyfikerfið</vt:lpstr>
      <vt:lpstr>Algengustu breytingar í sambandi við hreyfikerfið</vt:lpstr>
      <vt:lpstr>Hestfótur / spíssfótur</vt:lpstr>
      <vt:lpstr>Algengustu breytingar í sambandi við hreyfikerfið – frh. </vt:lpstr>
      <vt:lpstr>PowerPoint Presentation</vt:lpstr>
      <vt:lpstr>PowerPoint Presentation</vt:lpstr>
      <vt:lpstr>PowerPoint Presentation</vt:lpstr>
      <vt:lpstr>PowerPoint Presentation</vt:lpstr>
      <vt:lpstr>PowerPoint Presentation</vt:lpstr>
      <vt:lpstr>Spurningabankinn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Inga Björg Ólafsdóttir - VMA</cp:lastModifiedBy>
  <cp:revision>6</cp:revision>
  <dcterms:modified xsi:type="dcterms:W3CDTF">2024-10-01T15:13:24Z</dcterms:modified>
</cp:coreProperties>
</file>