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5"/>
  </p:notesMasterIdLst>
  <p:sldIdLst>
    <p:sldId id="256" r:id="rId2"/>
    <p:sldId id="296" r:id="rId3"/>
    <p:sldId id="257" r:id="rId4"/>
    <p:sldId id="258" r:id="rId5"/>
    <p:sldId id="259" r:id="rId6"/>
    <p:sldId id="260" r:id="rId7"/>
    <p:sldId id="293" r:id="rId8"/>
    <p:sldId id="294" r:id="rId9"/>
    <p:sldId id="266" r:id="rId10"/>
    <p:sldId id="295" r:id="rId11"/>
    <p:sldId id="267" r:id="rId12"/>
    <p:sldId id="263" r:id="rId13"/>
    <p:sldId id="268" r:id="rId14"/>
    <p:sldId id="269" r:id="rId15"/>
    <p:sldId id="271" r:id="rId16"/>
    <p:sldId id="272" r:id="rId17"/>
    <p:sldId id="273" r:id="rId18"/>
    <p:sldId id="274" r:id="rId19"/>
    <p:sldId id="275" r:id="rId20"/>
    <p:sldId id="277" r:id="rId21"/>
    <p:sldId id="283" r:id="rId22"/>
    <p:sldId id="278" r:id="rId23"/>
    <p:sldId id="288" r:id="rId24"/>
    <p:sldId id="276" r:id="rId25"/>
    <p:sldId id="279" r:id="rId26"/>
    <p:sldId id="284" r:id="rId27"/>
    <p:sldId id="285" r:id="rId28"/>
    <p:sldId id="286" r:id="rId29"/>
    <p:sldId id="287" r:id="rId30"/>
    <p:sldId id="290" r:id="rId31"/>
    <p:sldId id="291" r:id="rId32"/>
    <p:sldId id="292" r:id="rId33"/>
    <p:sldId id="298" r:id="rId34"/>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4101A-FD28-42F5-BFE8-52C95425D645}" v="2" dt="2022-09-06T08:32:31.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00" autoAdjust="0"/>
  </p:normalViewPr>
  <p:slideViewPr>
    <p:cSldViewPr snapToGrid="0">
      <p:cViewPr varScale="1">
        <p:scale>
          <a:sx n="44" d="100"/>
          <a:sy n="44" d="100"/>
        </p:scale>
        <p:origin x="17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4DD00-7B2E-4766-832E-ED134587BF9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27552A8-87C1-4E88-A9EC-9B487223BF97}">
      <dgm:prSet/>
      <dgm:spPr/>
      <dgm:t>
        <a:bodyPr/>
        <a:lstStyle/>
        <a:p>
          <a:r>
            <a:rPr lang="is-IS" b="0" i="0" dirty="0"/>
            <a:t>Ver okkur fyrir sýklum, ýmsum efnum og óhreinindum úr umhverfinu</a:t>
          </a:r>
          <a:endParaRPr lang="en-US" dirty="0"/>
        </a:p>
      </dgm:t>
    </dgm:pt>
    <dgm:pt modelId="{EFC93256-D846-4A92-ACE5-6307BC078E00}" type="parTrans" cxnId="{B6D1BF63-C857-4A31-B21E-8731BAAE037D}">
      <dgm:prSet/>
      <dgm:spPr/>
      <dgm:t>
        <a:bodyPr/>
        <a:lstStyle/>
        <a:p>
          <a:endParaRPr lang="en-US"/>
        </a:p>
      </dgm:t>
    </dgm:pt>
    <dgm:pt modelId="{A2815C7F-6C21-4379-BD6D-03614AA43AC2}" type="sibTrans" cxnId="{B6D1BF63-C857-4A31-B21E-8731BAAE037D}">
      <dgm:prSet/>
      <dgm:spPr/>
      <dgm:t>
        <a:bodyPr/>
        <a:lstStyle/>
        <a:p>
          <a:endParaRPr lang="en-US"/>
        </a:p>
      </dgm:t>
    </dgm:pt>
    <dgm:pt modelId="{E177A608-C484-489D-A1F5-FE7F2EFD88ED}">
      <dgm:prSet/>
      <dgm:spPr/>
      <dgm:t>
        <a:bodyPr/>
        <a:lstStyle/>
        <a:p>
          <a:r>
            <a:rPr lang="is-IS" b="0" i="0"/>
            <a:t>Hitatemprunarkerfi </a:t>
          </a:r>
          <a:endParaRPr lang="en-US"/>
        </a:p>
      </dgm:t>
    </dgm:pt>
    <dgm:pt modelId="{637BEE11-0752-4D10-8B48-F223221C98F1}" type="parTrans" cxnId="{12E18CB4-6347-4D09-80DA-368277A2332B}">
      <dgm:prSet/>
      <dgm:spPr/>
      <dgm:t>
        <a:bodyPr/>
        <a:lstStyle/>
        <a:p>
          <a:endParaRPr lang="en-US"/>
        </a:p>
      </dgm:t>
    </dgm:pt>
    <dgm:pt modelId="{ADF2B447-BBCC-4FD3-A0E3-5D0B0A887EFB}" type="sibTrans" cxnId="{12E18CB4-6347-4D09-80DA-368277A2332B}">
      <dgm:prSet/>
      <dgm:spPr/>
      <dgm:t>
        <a:bodyPr/>
        <a:lstStyle/>
        <a:p>
          <a:endParaRPr lang="en-US"/>
        </a:p>
      </dgm:t>
    </dgm:pt>
    <dgm:pt modelId="{481E4EBD-FFA8-48C5-B0D3-A8713EF3F738}">
      <dgm:prSet/>
      <dgm:spPr/>
      <dgm:t>
        <a:bodyPr/>
        <a:lstStyle/>
        <a:p>
          <a:r>
            <a:rPr lang="is-IS" b="0" i="0"/>
            <a:t>Losar okkur við úrgangsefni</a:t>
          </a:r>
          <a:endParaRPr lang="en-US"/>
        </a:p>
      </dgm:t>
    </dgm:pt>
    <dgm:pt modelId="{F9F77DC8-C292-443A-A358-B00A919396F8}" type="parTrans" cxnId="{E00341D8-AE5A-4452-A77E-2A54C9AF1C9D}">
      <dgm:prSet/>
      <dgm:spPr/>
      <dgm:t>
        <a:bodyPr/>
        <a:lstStyle/>
        <a:p>
          <a:endParaRPr lang="en-US"/>
        </a:p>
      </dgm:t>
    </dgm:pt>
    <dgm:pt modelId="{459EB36C-EA43-4A4C-A60F-C000C4BA0061}" type="sibTrans" cxnId="{E00341D8-AE5A-4452-A77E-2A54C9AF1C9D}">
      <dgm:prSet/>
      <dgm:spPr/>
      <dgm:t>
        <a:bodyPr/>
        <a:lstStyle/>
        <a:p>
          <a:endParaRPr lang="en-US"/>
        </a:p>
      </dgm:t>
    </dgm:pt>
    <dgm:pt modelId="{25662BFA-6EF4-46AF-88BF-21E5AEFFF8B2}">
      <dgm:prSet/>
      <dgm:spPr/>
      <dgm:t>
        <a:bodyPr/>
        <a:lstStyle/>
        <a:p>
          <a:r>
            <a:rPr lang="is-IS" b="0" i="0"/>
            <a:t>Ver okkur fyrir sólarljósi</a:t>
          </a:r>
          <a:endParaRPr lang="en-US"/>
        </a:p>
      </dgm:t>
    </dgm:pt>
    <dgm:pt modelId="{4E304EEB-5FD3-4DA2-9957-D8F66D6098BD}" type="parTrans" cxnId="{120D86E8-72CD-4C2E-954B-79E009CB7775}">
      <dgm:prSet/>
      <dgm:spPr/>
      <dgm:t>
        <a:bodyPr/>
        <a:lstStyle/>
        <a:p>
          <a:endParaRPr lang="en-US"/>
        </a:p>
      </dgm:t>
    </dgm:pt>
    <dgm:pt modelId="{1C444D42-4D59-4F56-95B5-22C41C417866}" type="sibTrans" cxnId="{120D86E8-72CD-4C2E-954B-79E009CB7775}">
      <dgm:prSet/>
      <dgm:spPr/>
      <dgm:t>
        <a:bodyPr/>
        <a:lstStyle/>
        <a:p>
          <a:endParaRPr lang="en-US"/>
        </a:p>
      </dgm:t>
    </dgm:pt>
    <dgm:pt modelId="{F02A7E5E-44B9-4F25-8425-274F836FC0C5}">
      <dgm:prSet/>
      <dgm:spPr/>
      <dgm:t>
        <a:bodyPr/>
        <a:lstStyle/>
        <a:p>
          <a:r>
            <a:rPr lang="is-IS" b="0" i="0"/>
            <a:t>Framleiðir D-vítamín með aðstoð sólarljóss</a:t>
          </a:r>
          <a:endParaRPr lang="en-US"/>
        </a:p>
      </dgm:t>
    </dgm:pt>
    <dgm:pt modelId="{FC5C0D18-DD9E-4BBB-B413-ABC22826AA1B}" type="parTrans" cxnId="{537F8870-6F3E-4495-BA6B-3C81428B3FFA}">
      <dgm:prSet/>
      <dgm:spPr/>
      <dgm:t>
        <a:bodyPr/>
        <a:lstStyle/>
        <a:p>
          <a:endParaRPr lang="en-US"/>
        </a:p>
      </dgm:t>
    </dgm:pt>
    <dgm:pt modelId="{4CE4F498-79F7-4E66-ABC2-464E93793B8B}" type="sibTrans" cxnId="{537F8870-6F3E-4495-BA6B-3C81428B3FFA}">
      <dgm:prSet/>
      <dgm:spPr/>
      <dgm:t>
        <a:bodyPr/>
        <a:lstStyle/>
        <a:p>
          <a:endParaRPr lang="en-US"/>
        </a:p>
      </dgm:t>
    </dgm:pt>
    <dgm:pt modelId="{347AC50B-4F96-4DE4-8D5D-D75EF64F7EE8}" type="pres">
      <dgm:prSet presAssocID="{AA04DD00-7B2E-4766-832E-ED134587BF9B}" presName="linear" presStyleCnt="0">
        <dgm:presLayoutVars>
          <dgm:animLvl val="lvl"/>
          <dgm:resizeHandles val="exact"/>
        </dgm:presLayoutVars>
      </dgm:prSet>
      <dgm:spPr/>
    </dgm:pt>
    <dgm:pt modelId="{E42D9107-AE74-4CD3-BA72-8BC3E8693E44}" type="pres">
      <dgm:prSet presAssocID="{527552A8-87C1-4E88-A9EC-9B487223BF97}" presName="parentText" presStyleLbl="node1" presStyleIdx="0" presStyleCnt="5">
        <dgm:presLayoutVars>
          <dgm:chMax val="0"/>
          <dgm:bulletEnabled val="1"/>
        </dgm:presLayoutVars>
      </dgm:prSet>
      <dgm:spPr/>
    </dgm:pt>
    <dgm:pt modelId="{E51048F3-F00D-421A-AEC1-3EAD7A2A9AC4}" type="pres">
      <dgm:prSet presAssocID="{A2815C7F-6C21-4379-BD6D-03614AA43AC2}" presName="spacer" presStyleCnt="0"/>
      <dgm:spPr/>
    </dgm:pt>
    <dgm:pt modelId="{0A485BCE-58D4-4C0B-BDDB-7C676A3534C4}" type="pres">
      <dgm:prSet presAssocID="{E177A608-C484-489D-A1F5-FE7F2EFD88ED}" presName="parentText" presStyleLbl="node1" presStyleIdx="1" presStyleCnt="5">
        <dgm:presLayoutVars>
          <dgm:chMax val="0"/>
          <dgm:bulletEnabled val="1"/>
        </dgm:presLayoutVars>
      </dgm:prSet>
      <dgm:spPr/>
    </dgm:pt>
    <dgm:pt modelId="{B60571B0-4723-451F-AE47-C1845F0F4B0E}" type="pres">
      <dgm:prSet presAssocID="{ADF2B447-BBCC-4FD3-A0E3-5D0B0A887EFB}" presName="spacer" presStyleCnt="0"/>
      <dgm:spPr/>
    </dgm:pt>
    <dgm:pt modelId="{58327733-717C-4EE4-83B3-81E982D08BAB}" type="pres">
      <dgm:prSet presAssocID="{481E4EBD-FFA8-48C5-B0D3-A8713EF3F738}" presName="parentText" presStyleLbl="node1" presStyleIdx="2" presStyleCnt="5">
        <dgm:presLayoutVars>
          <dgm:chMax val="0"/>
          <dgm:bulletEnabled val="1"/>
        </dgm:presLayoutVars>
      </dgm:prSet>
      <dgm:spPr/>
    </dgm:pt>
    <dgm:pt modelId="{262D1C76-BA4B-46D1-A6AF-8BFA0BEDE518}" type="pres">
      <dgm:prSet presAssocID="{459EB36C-EA43-4A4C-A60F-C000C4BA0061}" presName="spacer" presStyleCnt="0"/>
      <dgm:spPr/>
    </dgm:pt>
    <dgm:pt modelId="{2DF7B920-A1E6-489D-952C-790063F9C324}" type="pres">
      <dgm:prSet presAssocID="{25662BFA-6EF4-46AF-88BF-21E5AEFFF8B2}" presName="parentText" presStyleLbl="node1" presStyleIdx="3" presStyleCnt="5">
        <dgm:presLayoutVars>
          <dgm:chMax val="0"/>
          <dgm:bulletEnabled val="1"/>
        </dgm:presLayoutVars>
      </dgm:prSet>
      <dgm:spPr/>
    </dgm:pt>
    <dgm:pt modelId="{072BA982-7ABE-426D-A2EA-F6E31330AE34}" type="pres">
      <dgm:prSet presAssocID="{1C444D42-4D59-4F56-95B5-22C41C417866}" presName="spacer" presStyleCnt="0"/>
      <dgm:spPr/>
    </dgm:pt>
    <dgm:pt modelId="{F12980E1-1563-43DF-A634-36B4D1EED3ED}" type="pres">
      <dgm:prSet presAssocID="{F02A7E5E-44B9-4F25-8425-274F836FC0C5}" presName="parentText" presStyleLbl="node1" presStyleIdx="4" presStyleCnt="5">
        <dgm:presLayoutVars>
          <dgm:chMax val="0"/>
          <dgm:bulletEnabled val="1"/>
        </dgm:presLayoutVars>
      </dgm:prSet>
      <dgm:spPr/>
    </dgm:pt>
  </dgm:ptLst>
  <dgm:cxnLst>
    <dgm:cxn modelId="{B6D1BF63-C857-4A31-B21E-8731BAAE037D}" srcId="{AA04DD00-7B2E-4766-832E-ED134587BF9B}" destId="{527552A8-87C1-4E88-A9EC-9B487223BF97}" srcOrd="0" destOrd="0" parTransId="{EFC93256-D846-4A92-ACE5-6307BC078E00}" sibTransId="{A2815C7F-6C21-4379-BD6D-03614AA43AC2}"/>
    <dgm:cxn modelId="{DEDD8067-F5A9-41ED-8574-7EA338B752FD}" type="presOf" srcId="{E177A608-C484-489D-A1F5-FE7F2EFD88ED}" destId="{0A485BCE-58D4-4C0B-BDDB-7C676A3534C4}" srcOrd="0" destOrd="0" presId="urn:microsoft.com/office/officeart/2005/8/layout/vList2"/>
    <dgm:cxn modelId="{F8C6484A-5FA5-4205-B97B-386160A8E510}" type="presOf" srcId="{481E4EBD-FFA8-48C5-B0D3-A8713EF3F738}" destId="{58327733-717C-4EE4-83B3-81E982D08BAB}" srcOrd="0" destOrd="0" presId="urn:microsoft.com/office/officeart/2005/8/layout/vList2"/>
    <dgm:cxn modelId="{537F8870-6F3E-4495-BA6B-3C81428B3FFA}" srcId="{AA04DD00-7B2E-4766-832E-ED134587BF9B}" destId="{F02A7E5E-44B9-4F25-8425-274F836FC0C5}" srcOrd="4" destOrd="0" parTransId="{FC5C0D18-DD9E-4BBB-B413-ABC22826AA1B}" sibTransId="{4CE4F498-79F7-4E66-ABC2-464E93793B8B}"/>
    <dgm:cxn modelId="{5B31FC7D-885B-4B30-A45E-97868CD53D9D}" type="presOf" srcId="{AA04DD00-7B2E-4766-832E-ED134587BF9B}" destId="{347AC50B-4F96-4DE4-8D5D-D75EF64F7EE8}" srcOrd="0" destOrd="0" presId="urn:microsoft.com/office/officeart/2005/8/layout/vList2"/>
    <dgm:cxn modelId="{319A767F-B9F8-4C4A-8890-C0AACC3C815B}" type="presOf" srcId="{F02A7E5E-44B9-4F25-8425-274F836FC0C5}" destId="{F12980E1-1563-43DF-A634-36B4D1EED3ED}" srcOrd="0" destOrd="0" presId="urn:microsoft.com/office/officeart/2005/8/layout/vList2"/>
    <dgm:cxn modelId="{70DF18B4-A132-4286-9B38-54BABB765F89}" type="presOf" srcId="{527552A8-87C1-4E88-A9EC-9B487223BF97}" destId="{E42D9107-AE74-4CD3-BA72-8BC3E8693E44}" srcOrd="0" destOrd="0" presId="urn:microsoft.com/office/officeart/2005/8/layout/vList2"/>
    <dgm:cxn modelId="{12E18CB4-6347-4D09-80DA-368277A2332B}" srcId="{AA04DD00-7B2E-4766-832E-ED134587BF9B}" destId="{E177A608-C484-489D-A1F5-FE7F2EFD88ED}" srcOrd="1" destOrd="0" parTransId="{637BEE11-0752-4D10-8B48-F223221C98F1}" sibTransId="{ADF2B447-BBCC-4FD3-A0E3-5D0B0A887EFB}"/>
    <dgm:cxn modelId="{BCA28DCD-FFFE-4140-8DD3-BAF974D8BE29}" type="presOf" srcId="{25662BFA-6EF4-46AF-88BF-21E5AEFFF8B2}" destId="{2DF7B920-A1E6-489D-952C-790063F9C324}" srcOrd="0" destOrd="0" presId="urn:microsoft.com/office/officeart/2005/8/layout/vList2"/>
    <dgm:cxn modelId="{E00341D8-AE5A-4452-A77E-2A54C9AF1C9D}" srcId="{AA04DD00-7B2E-4766-832E-ED134587BF9B}" destId="{481E4EBD-FFA8-48C5-B0D3-A8713EF3F738}" srcOrd="2" destOrd="0" parTransId="{F9F77DC8-C292-443A-A358-B00A919396F8}" sibTransId="{459EB36C-EA43-4A4C-A60F-C000C4BA0061}"/>
    <dgm:cxn modelId="{120D86E8-72CD-4C2E-954B-79E009CB7775}" srcId="{AA04DD00-7B2E-4766-832E-ED134587BF9B}" destId="{25662BFA-6EF4-46AF-88BF-21E5AEFFF8B2}" srcOrd="3" destOrd="0" parTransId="{4E304EEB-5FD3-4DA2-9957-D8F66D6098BD}" sibTransId="{1C444D42-4D59-4F56-95B5-22C41C417866}"/>
    <dgm:cxn modelId="{B10A7F45-54F0-4594-8E8D-5B81B730A5B4}" type="presParOf" srcId="{347AC50B-4F96-4DE4-8D5D-D75EF64F7EE8}" destId="{E42D9107-AE74-4CD3-BA72-8BC3E8693E44}" srcOrd="0" destOrd="0" presId="urn:microsoft.com/office/officeart/2005/8/layout/vList2"/>
    <dgm:cxn modelId="{FD0783D0-411E-46A4-8392-D936F15712CB}" type="presParOf" srcId="{347AC50B-4F96-4DE4-8D5D-D75EF64F7EE8}" destId="{E51048F3-F00D-421A-AEC1-3EAD7A2A9AC4}" srcOrd="1" destOrd="0" presId="urn:microsoft.com/office/officeart/2005/8/layout/vList2"/>
    <dgm:cxn modelId="{2D14FA5B-520D-4FF0-A822-251A4C94D56D}" type="presParOf" srcId="{347AC50B-4F96-4DE4-8D5D-D75EF64F7EE8}" destId="{0A485BCE-58D4-4C0B-BDDB-7C676A3534C4}" srcOrd="2" destOrd="0" presId="urn:microsoft.com/office/officeart/2005/8/layout/vList2"/>
    <dgm:cxn modelId="{8F3BBE30-C916-4416-9DF2-4F0314B83DFA}" type="presParOf" srcId="{347AC50B-4F96-4DE4-8D5D-D75EF64F7EE8}" destId="{B60571B0-4723-451F-AE47-C1845F0F4B0E}" srcOrd="3" destOrd="0" presId="urn:microsoft.com/office/officeart/2005/8/layout/vList2"/>
    <dgm:cxn modelId="{0AF66B3B-F5DC-4799-B16A-6B76E1DFAC54}" type="presParOf" srcId="{347AC50B-4F96-4DE4-8D5D-D75EF64F7EE8}" destId="{58327733-717C-4EE4-83B3-81E982D08BAB}" srcOrd="4" destOrd="0" presId="urn:microsoft.com/office/officeart/2005/8/layout/vList2"/>
    <dgm:cxn modelId="{940C8E83-0F8D-4E01-BA58-9CFFA0FEFFB7}" type="presParOf" srcId="{347AC50B-4F96-4DE4-8D5D-D75EF64F7EE8}" destId="{262D1C76-BA4B-46D1-A6AF-8BFA0BEDE518}" srcOrd="5" destOrd="0" presId="urn:microsoft.com/office/officeart/2005/8/layout/vList2"/>
    <dgm:cxn modelId="{E0B55284-B61F-48CF-BAA9-DC1C7AA0AF51}" type="presParOf" srcId="{347AC50B-4F96-4DE4-8D5D-D75EF64F7EE8}" destId="{2DF7B920-A1E6-489D-952C-790063F9C324}" srcOrd="6" destOrd="0" presId="urn:microsoft.com/office/officeart/2005/8/layout/vList2"/>
    <dgm:cxn modelId="{6585018E-2EB6-4ADD-B57F-B93DFE7CE431}" type="presParOf" srcId="{347AC50B-4F96-4DE4-8D5D-D75EF64F7EE8}" destId="{072BA982-7ABE-426D-A2EA-F6E31330AE34}" srcOrd="7" destOrd="0" presId="urn:microsoft.com/office/officeart/2005/8/layout/vList2"/>
    <dgm:cxn modelId="{AE6AC2B7-ABB6-48E9-9116-C902C0D204AE}" type="presParOf" srcId="{347AC50B-4F96-4DE4-8D5D-D75EF64F7EE8}" destId="{F12980E1-1563-43DF-A634-36B4D1EED3E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B5936-4691-4D5E-AC0F-C93CF275121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05E9B56-C2ED-4CC5-832D-C0800167ED25}">
      <dgm:prSet/>
      <dgm:spPr/>
      <dgm:t>
        <a:bodyPr/>
        <a:lstStyle/>
        <a:p>
          <a:r>
            <a:rPr lang="is-IS" b="0" i="0"/>
            <a:t>Breytingar á lit húðar</a:t>
          </a:r>
          <a:endParaRPr lang="en-US"/>
        </a:p>
      </dgm:t>
    </dgm:pt>
    <dgm:pt modelId="{0CF8E6D9-549D-4FD8-BA02-C018A221FFFE}" type="parTrans" cxnId="{B3604AD3-252E-4701-9D82-5EC93BB01DB1}">
      <dgm:prSet/>
      <dgm:spPr/>
      <dgm:t>
        <a:bodyPr/>
        <a:lstStyle/>
        <a:p>
          <a:endParaRPr lang="en-US"/>
        </a:p>
      </dgm:t>
    </dgm:pt>
    <dgm:pt modelId="{CE04B573-5B38-4204-B35D-5D921620C2E2}" type="sibTrans" cxnId="{B3604AD3-252E-4701-9D82-5EC93BB01DB1}">
      <dgm:prSet/>
      <dgm:spPr/>
      <dgm:t>
        <a:bodyPr/>
        <a:lstStyle/>
        <a:p>
          <a:endParaRPr lang="en-US"/>
        </a:p>
      </dgm:t>
    </dgm:pt>
    <dgm:pt modelId="{AC1F8A53-9675-4DC6-A380-48635DD14518}">
      <dgm:prSet/>
      <dgm:spPr/>
      <dgm:t>
        <a:bodyPr/>
        <a:lstStyle/>
        <a:p>
          <a:r>
            <a:rPr lang="is-IS" b="0" i="0"/>
            <a:t>Þurrkur </a:t>
          </a:r>
          <a:endParaRPr lang="en-US"/>
        </a:p>
      </dgm:t>
    </dgm:pt>
    <dgm:pt modelId="{59D7CEA4-C4D0-4E06-96BB-73382F9B2C29}" type="parTrans" cxnId="{1768BD89-455F-4951-A44A-676CAAA29523}">
      <dgm:prSet/>
      <dgm:spPr/>
      <dgm:t>
        <a:bodyPr/>
        <a:lstStyle/>
        <a:p>
          <a:endParaRPr lang="en-US"/>
        </a:p>
      </dgm:t>
    </dgm:pt>
    <dgm:pt modelId="{6506A72C-8438-4340-AEE7-2F14D951ACA8}" type="sibTrans" cxnId="{1768BD89-455F-4951-A44A-676CAAA29523}">
      <dgm:prSet/>
      <dgm:spPr/>
      <dgm:t>
        <a:bodyPr/>
        <a:lstStyle/>
        <a:p>
          <a:endParaRPr lang="en-US"/>
        </a:p>
      </dgm:t>
    </dgm:pt>
    <dgm:pt modelId="{8259CFD8-1A35-4A3B-B112-EE2A1B6302BD}">
      <dgm:prSet/>
      <dgm:spPr/>
      <dgm:t>
        <a:bodyPr/>
        <a:lstStyle/>
        <a:p>
          <a:r>
            <a:rPr lang="is-IS" b="0" i="0"/>
            <a:t>Sveitt og rök húð með roða og húðlosi/flögnun</a:t>
          </a:r>
          <a:endParaRPr lang="en-US"/>
        </a:p>
      </dgm:t>
    </dgm:pt>
    <dgm:pt modelId="{9A44646D-EE80-4E55-854B-56C384F8208B}" type="parTrans" cxnId="{05CC5BA0-27EE-4374-8DBF-E159965406F5}">
      <dgm:prSet/>
      <dgm:spPr/>
      <dgm:t>
        <a:bodyPr/>
        <a:lstStyle/>
        <a:p>
          <a:endParaRPr lang="en-US"/>
        </a:p>
      </dgm:t>
    </dgm:pt>
    <dgm:pt modelId="{E321FD2B-D9C0-4ACC-A3B2-30A2779E6156}" type="sibTrans" cxnId="{05CC5BA0-27EE-4374-8DBF-E159965406F5}">
      <dgm:prSet/>
      <dgm:spPr/>
      <dgm:t>
        <a:bodyPr/>
        <a:lstStyle/>
        <a:p>
          <a:endParaRPr lang="en-US"/>
        </a:p>
      </dgm:t>
    </dgm:pt>
    <dgm:pt modelId="{2D633FE6-A2F5-4879-AE69-B6CA739010B5}">
      <dgm:prSet/>
      <dgm:spPr/>
      <dgm:t>
        <a:bodyPr/>
        <a:lstStyle/>
        <a:p>
          <a:r>
            <a:rPr lang="is-IS" b="0" i="0"/>
            <a:t>Roði og hvít skán</a:t>
          </a:r>
          <a:endParaRPr lang="en-US"/>
        </a:p>
      </dgm:t>
    </dgm:pt>
    <dgm:pt modelId="{A2774F68-E02C-4265-AAA8-3ACFB67B3BFF}" type="parTrans" cxnId="{0C7DC70C-C90E-4F0A-8AFA-E4BE0A623CB2}">
      <dgm:prSet/>
      <dgm:spPr/>
      <dgm:t>
        <a:bodyPr/>
        <a:lstStyle/>
        <a:p>
          <a:endParaRPr lang="en-US"/>
        </a:p>
      </dgm:t>
    </dgm:pt>
    <dgm:pt modelId="{A90172EB-89EF-43E1-8DDD-2459F385A19A}" type="sibTrans" cxnId="{0C7DC70C-C90E-4F0A-8AFA-E4BE0A623CB2}">
      <dgm:prSet/>
      <dgm:spPr/>
      <dgm:t>
        <a:bodyPr/>
        <a:lstStyle/>
        <a:p>
          <a:endParaRPr lang="en-US"/>
        </a:p>
      </dgm:t>
    </dgm:pt>
    <dgm:pt modelId="{95CA5D50-7CDC-4090-8A73-DD6071ECF954}">
      <dgm:prSet/>
      <dgm:spPr/>
      <dgm:t>
        <a:bodyPr/>
        <a:lstStyle/>
        <a:p>
          <a:r>
            <a:rPr lang="is-IS" b="0" i="0"/>
            <a:t>Útbrot </a:t>
          </a:r>
          <a:endParaRPr lang="en-US"/>
        </a:p>
      </dgm:t>
    </dgm:pt>
    <dgm:pt modelId="{AC8B3CBB-D301-4062-B240-F393A5827F00}" type="parTrans" cxnId="{1462E254-857B-48AD-80D9-997E9F062BF3}">
      <dgm:prSet/>
      <dgm:spPr/>
      <dgm:t>
        <a:bodyPr/>
        <a:lstStyle/>
        <a:p>
          <a:endParaRPr lang="en-US"/>
        </a:p>
      </dgm:t>
    </dgm:pt>
    <dgm:pt modelId="{B301492C-E349-4AF9-9958-D287C9BEA963}" type="sibTrans" cxnId="{1462E254-857B-48AD-80D9-997E9F062BF3}">
      <dgm:prSet/>
      <dgm:spPr/>
      <dgm:t>
        <a:bodyPr/>
        <a:lstStyle/>
        <a:p>
          <a:endParaRPr lang="en-US"/>
        </a:p>
      </dgm:t>
    </dgm:pt>
    <dgm:pt modelId="{D09B4E49-84EC-40E9-97A1-649CD2DA70CD}">
      <dgm:prSet/>
      <dgm:spPr/>
      <dgm:t>
        <a:bodyPr/>
        <a:lstStyle/>
        <a:p>
          <a:r>
            <a:rPr lang="is-IS" b="0" i="0"/>
            <a:t>Klórför og sár </a:t>
          </a:r>
          <a:endParaRPr lang="en-US"/>
        </a:p>
      </dgm:t>
    </dgm:pt>
    <dgm:pt modelId="{62F59C42-2FD9-444B-836D-E9B746B27ABF}" type="parTrans" cxnId="{88A7A5AE-A3D8-4D59-9BD5-C3DB7B68407D}">
      <dgm:prSet/>
      <dgm:spPr/>
      <dgm:t>
        <a:bodyPr/>
        <a:lstStyle/>
        <a:p>
          <a:endParaRPr lang="en-US"/>
        </a:p>
      </dgm:t>
    </dgm:pt>
    <dgm:pt modelId="{EEAF061B-F4D5-4090-90C7-9B0E7332E79A}" type="sibTrans" cxnId="{88A7A5AE-A3D8-4D59-9BD5-C3DB7B68407D}">
      <dgm:prSet/>
      <dgm:spPr/>
      <dgm:t>
        <a:bodyPr/>
        <a:lstStyle/>
        <a:p>
          <a:endParaRPr lang="en-US"/>
        </a:p>
      </dgm:t>
    </dgm:pt>
    <dgm:pt modelId="{FDFB308D-9D0D-4A84-B672-EB05A91F61B6}">
      <dgm:prSet/>
      <dgm:spPr/>
      <dgm:t>
        <a:bodyPr/>
        <a:lstStyle/>
        <a:p>
          <a:r>
            <a:rPr lang="is-IS" b="0" i="0"/>
            <a:t>Marblettir </a:t>
          </a:r>
          <a:endParaRPr lang="en-US"/>
        </a:p>
      </dgm:t>
    </dgm:pt>
    <dgm:pt modelId="{60F35142-227F-4CDB-ACF3-9F51DFD2F630}" type="parTrans" cxnId="{14EDBB8A-B8A6-48F0-864B-C029B8AF37D3}">
      <dgm:prSet/>
      <dgm:spPr/>
      <dgm:t>
        <a:bodyPr/>
        <a:lstStyle/>
        <a:p>
          <a:endParaRPr lang="en-US"/>
        </a:p>
      </dgm:t>
    </dgm:pt>
    <dgm:pt modelId="{B4C8506D-99BD-4AA8-BB4D-D35834F74341}" type="sibTrans" cxnId="{14EDBB8A-B8A6-48F0-864B-C029B8AF37D3}">
      <dgm:prSet/>
      <dgm:spPr/>
      <dgm:t>
        <a:bodyPr/>
        <a:lstStyle/>
        <a:p>
          <a:endParaRPr lang="en-US"/>
        </a:p>
      </dgm:t>
    </dgm:pt>
    <dgm:pt modelId="{2983C0AA-FC47-4ED6-A5E2-5BB1F520248C}">
      <dgm:prSet/>
      <dgm:spPr/>
      <dgm:t>
        <a:bodyPr/>
        <a:lstStyle/>
        <a:p>
          <a:r>
            <a:rPr lang="is-IS" b="0" i="0"/>
            <a:t>Brennimörk </a:t>
          </a:r>
          <a:endParaRPr lang="en-US"/>
        </a:p>
      </dgm:t>
    </dgm:pt>
    <dgm:pt modelId="{ABA5532F-42CF-4888-82CB-B779CD5DAF99}" type="parTrans" cxnId="{496464E3-356E-4B03-8571-8A368B0F96EA}">
      <dgm:prSet/>
      <dgm:spPr/>
      <dgm:t>
        <a:bodyPr/>
        <a:lstStyle/>
        <a:p>
          <a:endParaRPr lang="en-US"/>
        </a:p>
      </dgm:t>
    </dgm:pt>
    <dgm:pt modelId="{786FBD74-B81C-48FC-AC7C-6DAD8517E882}" type="sibTrans" cxnId="{496464E3-356E-4B03-8571-8A368B0F96EA}">
      <dgm:prSet/>
      <dgm:spPr/>
      <dgm:t>
        <a:bodyPr/>
        <a:lstStyle/>
        <a:p>
          <a:endParaRPr lang="en-US"/>
        </a:p>
      </dgm:t>
    </dgm:pt>
    <dgm:pt modelId="{8457985F-E380-4549-A99E-37CB5C1A0A02}" type="pres">
      <dgm:prSet presAssocID="{945B5936-4691-4D5E-AC0F-C93CF2751216}" presName="linear" presStyleCnt="0">
        <dgm:presLayoutVars>
          <dgm:animLvl val="lvl"/>
          <dgm:resizeHandles val="exact"/>
        </dgm:presLayoutVars>
      </dgm:prSet>
      <dgm:spPr/>
    </dgm:pt>
    <dgm:pt modelId="{673F31CF-C045-4765-84BE-0B2D45BDDE07}" type="pres">
      <dgm:prSet presAssocID="{905E9B56-C2ED-4CC5-832D-C0800167ED25}" presName="parentText" presStyleLbl="node1" presStyleIdx="0" presStyleCnt="8">
        <dgm:presLayoutVars>
          <dgm:chMax val="0"/>
          <dgm:bulletEnabled val="1"/>
        </dgm:presLayoutVars>
      </dgm:prSet>
      <dgm:spPr/>
    </dgm:pt>
    <dgm:pt modelId="{98F71301-274D-4283-BFBB-19BEECE5CF81}" type="pres">
      <dgm:prSet presAssocID="{CE04B573-5B38-4204-B35D-5D921620C2E2}" presName="spacer" presStyleCnt="0"/>
      <dgm:spPr/>
    </dgm:pt>
    <dgm:pt modelId="{DA5653F8-2209-46D2-914A-A702155782C3}" type="pres">
      <dgm:prSet presAssocID="{AC1F8A53-9675-4DC6-A380-48635DD14518}" presName="parentText" presStyleLbl="node1" presStyleIdx="1" presStyleCnt="8">
        <dgm:presLayoutVars>
          <dgm:chMax val="0"/>
          <dgm:bulletEnabled val="1"/>
        </dgm:presLayoutVars>
      </dgm:prSet>
      <dgm:spPr/>
    </dgm:pt>
    <dgm:pt modelId="{916974CE-CC6A-4105-A865-F24CC201C7C0}" type="pres">
      <dgm:prSet presAssocID="{6506A72C-8438-4340-AEE7-2F14D951ACA8}" presName="spacer" presStyleCnt="0"/>
      <dgm:spPr/>
    </dgm:pt>
    <dgm:pt modelId="{349B81BD-25DF-41EA-98CE-2E823012975F}" type="pres">
      <dgm:prSet presAssocID="{8259CFD8-1A35-4A3B-B112-EE2A1B6302BD}" presName="parentText" presStyleLbl="node1" presStyleIdx="2" presStyleCnt="8">
        <dgm:presLayoutVars>
          <dgm:chMax val="0"/>
          <dgm:bulletEnabled val="1"/>
        </dgm:presLayoutVars>
      </dgm:prSet>
      <dgm:spPr/>
    </dgm:pt>
    <dgm:pt modelId="{FC276FFF-FEFA-416A-A3A8-5017C0A687E8}" type="pres">
      <dgm:prSet presAssocID="{E321FD2B-D9C0-4ACC-A3B2-30A2779E6156}" presName="spacer" presStyleCnt="0"/>
      <dgm:spPr/>
    </dgm:pt>
    <dgm:pt modelId="{90769A77-2569-4A7C-89FB-C7DADE48222B}" type="pres">
      <dgm:prSet presAssocID="{2D633FE6-A2F5-4879-AE69-B6CA739010B5}" presName="parentText" presStyleLbl="node1" presStyleIdx="3" presStyleCnt="8">
        <dgm:presLayoutVars>
          <dgm:chMax val="0"/>
          <dgm:bulletEnabled val="1"/>
        </dgm:presLayoutVars>
      </dgm:prSet>
      <dgm:spPr/>
    </dgm:pt>
    <dgm:pt modelId="{A77EBDAC-9B59-432A-ACED-2F500EE5CB5B}" type="pres">
      <dgm:prSet presAssocID="{A90172EB-89EF-43E1-8DDD-2459F385A19A}" presName="spacer" presStyleCnt="0"/>
      <dgm:spPr/>
    </dgm:pt>
    <dgm:pt modelId="{349F523D-F6DE-4FBA-A78E-D0CF63CA3ABA}" type="pres">
      <dgm:prSet presAssocID="{95CA5D50-7CDC-4090-8A73-DD6071ECF954}" presName="parentText" presStyleLbl="node1" presStyleIdx="4" presStyleCnt="8">
        <dgm:presLayoutVars>
          <dgm:chMax val="0"/>
          <dgm:bulletEnabled val="1"/>
        </dgm:presLayoutVars>
      </dgm:prSet>
      <dgm:spPr/>
    </dgm:pt>
    <dgm:pt modelId="{16C655D1-3057-48C3-8E3A-F490D66A6651}" type="pres">
      <dgm:prSet presAssocID="{B301492C-E349-4AF9-9958-D287C9BEA963}" presName="spacer" presStyleCnt="0"/>
      <dgm:spPr/>
    </dgm:pt>
    <dgm:pt modelId="{AAFF405B-378B-477B-B27F-508BD0D94561}" type="pres">
      <dgm:prSet presAssocID="{D09B4E49-84EC-40E9-97A1-649CD2DA70CD}" presName="parentText" presStyleLbl="node1" presStyleIdx="5" presStyleCnt="8">
        <dgm:presLayoutVars>
          <dgm:chMax val="0"/>
          <dgm:bulletEnabled val="1"/>
        </dgm:presLayoutVars>
      </dgm:prSet>
      <dgm:spPr/>
    </dgm:pt>
    <dgm:pt modelId="{4470CA3C-46E7-4549-8936-05C5624B1C25}" type="pres">
      <dgm:prSet presAssocID="{EEAF061B-F4D5-4090-90C7-9B0E7332E79A}" presName="spacer" presStyleCnt="0"/>
      <dgm:spPr/>
    </dgm:pt>
    <dgm:pt modelId="{5091DCF9-9EBF-4228-A88C-CA039EA3DF7C}" type="pres">
      <dgm:prSet presAssocID="{FDFB308D-9D0D-4A84-B672-EB05A91F61B6}" presName="parentText" presStyleLbl="node1" presStyleIdx="6" presStyleCnt="8">
        <dgm:presLayoutVars>
          <dgm:chMax val="0"/>
          <dgm:bulletEnabled val="1"/>
        </dgm:presLayoutVars>
      </dgm:prSet>
      <dgm:spPr/>
    </dgm:pt>
    <dgm:pt modelId="{4E6AA88F-3511-419A-93E6-324B59E2D6A4}" type="pres">
      <dgm:prSet presAssocID="{B4C8506D-99BD-4AA8-BB4D-D35834F74341}" presName="spacer" presStyleCnt="0"/>
      <dgm:spPr/>
    </dgm:pt>
    <dgm:pt modelId="{FAFF6993-9895-4B91-86EE-0C2959BD27C0}" type="pres">
      <dgm:prSet presAssocID="{2983C0AA-FC47-4ED6-A5E2-5BB1F520248C}" presName="parentText" presStyleLbl="node1" presStyleIdx="7" presStyleCnt="8">
        <dgm:presLayoutVars>
          <dgm:chMax val="0"/>
          <dgm:bulletEnabled val="1"/>
        </dgm:presLayoutVars>
      </dgm:prSet>
      <dgm:spPr/>
    </dgm:pt>
  </dgm:ptLst>
  <dgm:cxnLst>
    <dgm:cxn modelId="{0C7DC70C-C90E-4F0A-8AFA-E4BE0A623CB2}" srcId="{945B5936-4691-4D5E-AC0F-C93CF2751216}" destId="{2D633FE6-A2F5-4879-AE69-B6CA739010B5}" srcOrd="3" destOrd="0" parTransId="{A2774F68-E02C-4265-AAA8-3ACFB67B3BFF}" sibTransId="{A90172EB-89EF-43E1-8DDD-2459F385A19A}"/>
    <dgm:cxn modelId="{732B754C-383C-45F4-AF82-722D5DC2AF86}" type="presOf" srcId="{FDFB308D-9D0D-4A84-B672-EB05A91F61B6}" destId="{5091DCF9-9EBF-4228-A88C-CA039EA3DF7C}" srcOrd="0" destOrd="0" presId="urn:microsoft.com/office/officeart/2005/8/layout/vList2"/>
    <dgm:cxn modelId="{15CDF951-2E48-49CD-B473-8467B5021E58}" type="presOf" srcId="{8259CFD8-1A35-4A3B-B112-EE2A1B6302BD}" destId="{349B81BD-25DF-41EA-98CE-2E823012975F}" srcOrd="0" destOrd="0" presId="urn:microsoft.com/office/officeart/2005/8/layout/vList2"/>
    <dgm:cxn modelId="{1462E254-857B-48AD-80D9-997E9F062BF3}" srcId="{945B5936-4691-4D5E-AC0F-C93CF2751216}" destId="{95CA5D50-7CDC-4090-8A73-DD6071ECF954}" srcOrd="4" destOrd="0" parTransId="{AC8B3CBB-D301-4062-B240-F393A5827F00}" sibTransId="{B301492C-E349-4AF9-9958-D287C9BEA963}"/>
    <dgm:cxn modelId="{98EAFF56-6EAA-44D0-AF01-BBEE0B8CA528}" type="presOf" srcId="{95CA5D50-7CDC-4090-8A73-DD6071ECF954}" destId="{349F523D-F6DE-4FBA-A78E-D0CF63CA3ABA}" srcOrd="0" destOrd="0" presId="urn:microsoft.com/office/officeart/2005/8/layout/vList2"/>
    <dgm:cxn modelId="{E95B4558-CB25-43CC-BD88-F084E47E32CF}" type="presOf" srcId="{AC1F8A53-9675-4DC6-A380-48635DD14518}" destId="{DA5653F8-2209-46D2-914A-A702155782C3}" srcOrd="0" destOrd="0" presId="urn:microsoft.com/office/officeart/2005/8/layout/vList2"/>
    <dgm:cxn modelId="{1768BD89-455F-4951-A44A-676CAAA29523}" srcId="{945B5936-4691-4D5E-AC0F-C93CF2751216}" destId="{AC1F8A53-9675-4DC6-A380-48635DD14518}" srcOrd="1" destOrd="0" parTransId="{59D7CEA4-C4D0-4E06-96BB-73382F9B2C29}" sibTransId="{6506A72C-8438-4340-AEE7-2F14D951ACA8}"/>
    <dgm:cxn modelId="{14EDBB8A-B8A6-48F0-864B-C029B8AF37D3}" srcId="{945B5936-4691-4D5E-AC0F-C93CF2751216}" destId="{FDFB308D-9D0D-4A84-B672-EB05A91F61B6}" srcOrd="6" destOrd="0" parTransId="{60F35142-227F-4CDB-ACF3-9F51DFD2F630}" sibTransId="{B4C8506D-99BD-4AA8-BB4D-D35834F74341}"/>
    <dgm:cxn modelId="{05CC5BA0-27EE-4374-8DBF-E159965406F5}" srcId="{945B5936-4691-4D5E-AC0F-C93CF2751216}" destId="{8259CFD8-1A35-4A3B-B112-EE2A1B6302BD}" srcOrd="2" destOrd="0" parTransId="{9A44646D-EE80-4E55-854B-56C384F8208B}" sibTransId="{E321FD2B-D9C0-4ACC-A3B2-30A2779E6156}"/>
    <dgm:cxn modelId="{163204A5-B379-4DD0-98B6-5183D203F807}" type="presOf" srcId="{945B5936-4691-4D5E-AC0F-C93CF2751216}" destId="{8457985F-E380-4549-A99E-37CB5C1A0A02}" srcOrd="0" destOrd="0" presId="urn:microsoft.com/office/officeart/2005/8/layout/vList2"/>
    <dgm:cxn modelId="{88A7A5AE-A3D8-4D59-9BD5-C3DB7B68407D}" srcId="{945B5936-4691-4D5E-AC0F-C93CF2751216}" destId="{D09B4E49-84EC-40E9-97A1-649CD2DA70CD}" srcOrd="5" destOrd="0" parTransId="{62F59C42-2FD9-444B-836D-E9B746B27ABF}" sibTransId="{EEAF061B-F4D5-4090-90C7-9B0E7332E79A}"/>
    <dgm:cxn modelId="{A182A4B0-EADC-41B5-B42F-812432E69111}" type="presOf" srcId="{2983C0AA-FC47-4ED6-A5E2-5BB1F520248C}" destId="{FAFF6993-9895-4B91-86EE-0C2959BD27C0}" srcOrd="0" destOrd="0" presId="urn:microsoft.com/office/officeart/2005/8/layout/vList2"/>
    <dgm:cxn modelId="{B3604AD3-252E-4701-9D82-5EC93BB01DB1}" srcId="{945B5936-4691-4D5E-AC0F-C93CF2751216}" destId="{905E9B56-C2ED-4CC5-832D-C0800167ED25}" srcOrd="0" destOrd="0" parTransId="{0CF8E6D9-549D-4FD8-BA02-C018A221FFFE}" sibTransId="{CE04B573-5B38-4204-B35D-5D921620C2E2}"/>
    <dgm:cxn modelId="{496464E3-356E-4B03-8571-8A368B0F96EA}" srcId="{945B5936-4691-4D5E-AC0F-C93CF2751216}" destId="{2983C0AA-FC47-4ED6-A5E2-5BB1F520248C}" srcOrd="7" destOrd="0" parTransId="{ABA5532F-42CF-4888-82CB-B779CD5DAF99}" sibTransId="{786FBD74-B81C-48FC-AC7C-6DAD8517E882}"/>
    <dgm:cxn modelId="{4CEFA6E5-5FB6-412D-85B8-75E1EE842CB8}" type="presOf" srcId="{905E9B56-C2ED-4CC5-832D-C0800167ED25}" destId="{673F31CF-C045-4765-84BE-0B2D45BDDE07}" srcOrd="0" destOrd="0" presId="urn:microsoft.com/office/officeart/2005/8/layout/vList2"/>
    <dgm:cxn modelId="{A095CBFB-AAF5-4F08-A826-07E7023EE3DC}" type="presOf" srcId="{2D633FE6-A2F5-4879-AE69-B6CA739010B5}" destId="{90769A77-2569-4A7C-89FB-C7DADE48222B}" srcOrd="0" destOrd="0" presId="urn:microsoft.com/office/officeart/2005/8/layout/vList2"/>
    <dgm:cxn modelId="{F1487FFC-629F-4A67-834C-8CA96BEF64F0}" type="presOf" srcId="{D09B4E49-84EC-40E9-97A1-649CD2DA70CD}" destId="{AAFF405B-378B-477B-B27F-508BD0D94561}" srcOrd="0" destOrd="0" presId="urn:microsoft.com/office/officeart/2005/8/layout/vList2"/>
    <dgm:cxn modelId="{9E74826F-2424-4BEE-8E46-BEB147CD5716}" type="presParOf" srcId="{8457985F-E380-4549-A99E-37CB5C1A0A02}" destId="{673F31CF-C045-4765-84BE-0B2D45BDDE07}" srcOrd="0" destOrd="0" presId="urn:microsoft.com/office/officeart/2005/8/layout/vList2"/>
    <dgm:cxn modelId="{C219950B-0359-4DCB-9594-92750D28C89C}" type="presParOf" srcId="{8457985F-E380-4549-A99E-37CB5C1A0A02}" destId="{98F71301-274D-4283-BFBB-19BEECE5CF81}" srcOrd="1" destOrd="0" presId="urn:microsoft.com/office/officeart/2005/8/layout/vList2"/>
    <dgm:cxn modelId="{C863DF75-82F4-419C-B1B1-2664FF3FF9AE}" type="presParOf" srcId="{8457985F-E380-4549-A99E-37CB5C1A0A02}" destId="{DA5653F8-2209-46D2-914A-A702155782C3}" srcOrd="2" destOrd="0" presId="urn:microsoft.com/office/officeart/2005/8/layout/vList2"/>
    <dgm:cxn modelId="{0EA2900B-398E-4C1C-9856-CF7AF33D2A80}" type="presParOf" srcId="{8457985F-E380-4549-A99E-37CB5C1A0A02}" destId="{916974CE-CC6A-4105-A865-F24CC201C7C0}" srcOrd="3" destOrd="0" presId="urn:microsoft.com/office/officeart/2005/8/layout/vList2"/>
    <dgm:cxn modelId="{4E64346D-0291-44D8-A653-899E45559DFE}" type="presParOf" srcId="{8457985F-E380-4549-A99E-37CB5C1A0A02}" destId="{349B81BD-25DF-41EA-98CE-2E823012975F}" srcOrd="4" destOrd="0" presId="urn:microsoft.com/office/officeart/2005/8/layout/vList2"/>
    <dgm:cxn modelId="{459DC273-9EE9-4D34-8B4D-9E518C7F6893}" type="presParOf" srcId="{8457985F-E380-4549-A99E-37CB5C1A0A02}" destId="{FC276FFF-FEFA-416A-A3A8-5017C0A687E8}" srcOrd="5" destOrd="0" presId="urn:microsoft.com/office/officeart/2005/8/layout/vList2"/>
    <dgm:cxn modelId="{2AB182FD-C47B-4F4F-9E83-A87CB7BD54D4}" type="presParOf" srcId="{8457985F-E380-4549-A99E-37CB5C1A0A02}" destId="{90769A77-2569-4A7C-89FB-C7DADE48222B}" srcOrd="6" destOrd="0" presId="urn:microsoft.com/office/officeart/2005/8/layout/vList2"/>
    <dgm:cxn modelId="{E8605230-96AE-4884-AC78-F7CE27724F2B}" type="presParOf" srcId="{8457985F-E380-4549-A99E-37CB5C1A0A02}" destId="{A77EBDAC-9B59-432A-ACED-2F500EE5CB5B}" srcOrd="7" destOrd="0" presId="urn:microsoft.com/office/officeart/2005/8/layout/vList2"/>
    <dgm:cxn modelId="{523630EE-84E1-4F3D-99D7-D72405D483EA}" type="presParOf" srcId="{8457985F-E380-4549-A99E-37CB5C1A0A02}" destId="{349F523D-F6DE-4FBA-A78E-D0CF63CA3ABA}" srcOrd="8" destOrd="0" presId="urn:microsoft.com/office/officeart/2005/8/layout/vList2"/>
    <dgm:cxn modelId="{E580F830-9935-4258-BC76-27EB9D20A10E}" type="presParOf" srcId="{8457985F-E380-4549-A99E-37CB5C1A0A02}" destId="{16C655D1-3057-48C3-8E3A-F490D66A6651}" srcOrd="9" destOrd="0" presId="urn:microsoft.com/office/officeart/2005/8/layout/vList2"/>
    <dgm:cxn modelId="{79C6A4CF-49B5-4527-81E5-4E3407322908}" type="presParOf" srcId="{8457985F-E380-4549-A99E-37CB5C1A0A02}" destId="{AAFF405B-378B-477B-B27F-508BD0D94561}" srcOrd="10" destOrd="0" presId="urn:microsoft.com/office/officeart/2005/8/layout/vList2"/>
    <dgm:cxn modelId="{F08B3FCE-C56C-41D3-8C7C-7FE48A15EFD8}" type="presParOf" srcId="{8457985F-E380-4549-A99E-37CB5C1A0A02}" destId="{4470CA3C-46E7-4549-8936-05C5624B1C25}" srcOrd="11" destOrd="0" presId="urn:microsoft.com/office/officeart/2005/8/layout/vList2"/>
    <dgm:cxn modelId="{3C1502CE-F398-4BF6-A873-AEDE3905DB12}" type="presParOf" srcId="{8457985F-E380-4549-A99E-37CB5C1A0A02}" destId="{5091DCF9-9EBF-4228-A88C-CA039EA3DF7C}" srcOrd="12" destOrd="0" presId="urn:microsoft.com/office/officeart/2005/8/layout/vList2"/>
    <dgm:cxn modelId="{99A127F1-014F-4141-8F6E-896441CF4C0A}" type="presParOf" srcId="{8457985F-E380-4549-A99E-37CB5C1A0A02}" destId="{4E6AA88F-3511-419A-93E6-324B59E2D6A4}" srcOrd="13" destOrd="0" presId="urn:microsoft.com/office/officeart/2005/8/layout/vList2"/>
    <dgm:cxn modelId="{93136AB6-FC58-497C-817B-E8FF19D3B0E4}" type="presParOf" srcId="{8457985F-E380-4549-A99E-37CB5C1A0A02}" destId="{FAFF6993-9895-4B91-86EE-0C2959BD27C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D9107-AE74-4CD3-BA72-8BC3E8693E44}">
      <dsp:nvSpPr>
        <dsp:cNvPr id="0" name=""/>
        <dsp:cNvSpPr/>
      </dsp:nvSpPr>
      <dsp:spPr>
        <a:xfrm>
          <a:off x="0" y="136713"/>
          <a:ext cx="5356645" cy="88803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s-IS" sz="2300" b="0" i="0" kern="1200" dirty="0"/>
            <a:t>Ver okkur fyrir sýklum, ýmsum efnum og óhreinindum úr umhverfinu</a:t>
          </a:r>
          <a:endParaRPr lang="en-US" sz="2300" kern="1200" dirty="0"/>
        </a:p>
      </dsp:txBody>
      <dsp:txXfrm>
        <a:off x="43350" y="180063"/>
        <a:ext cx="5269945" cy="801330"/>
      </dsp:txXfrm>
    </dsp:sp>
    <dsp:sp modelId="{0A485BCE-58D4-4C0B-BDDB-7C676A3534C4}">
      <dsp:nvSpPr>
        <dsp:cNvPr id="0" name=""/>
        <dsp:cNvSpPr/>
      </dsp:nvSpPr>
      <dsp:spPr>
        <a:xfrm>
          <a:off x="0" y="1090983"/>
          <a:ext cx="5356645" cy="888030"/>
        </a:xfrm>
        <a:prstGeom prst="roundRect">
          <a:avLst/>
        </a:prstGeom>
        <a:solidFill>
          <a:schemeClr val="accent5">
            <a:hueOff val="623814"/>
            <a:satOff val="-12622"/>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s-IS" sz="2300" b="0" i="0" kern="1200"/>
            <a:t>Hitatemprunarkerfi </a:t>
          </a:r>
          <a:endParaRPr lang="en-US" sz="2300" kern="1200"/>
        </a:p>
      </dsp:txBody>
      <dsp:txXfrm>
        <a:off x="43350" y="1134333"/>
        <a:ext cx="5269945" cy="801330"/>
      </dsp:txXfrm>
    </dsp:sp>
    <dsp:sp modelId="{58327733-717C-4EE4-83B3-81E982D08BAB}">
      <dsp:nvSpPr>
        <dsp:cNvPr id="0" name=""/>
        <dsp:cNvSpPr/>
      </dsp:nvSpPr>
      <dsp:spPr>
        <a:xfrm>
          <a:off x="0" y="2045253"/>
          <a:ext cx="5356645" cy="888030"/>
        </a:xfrm>
        <a:prstGeom prst="roundRect">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s-IS" sz="2300" b="0" i="0" kern="1200"/>
            <a:t>Losar okkur við úrgangsefni</a:t>
          </a:r>
          <a:endParaRPr lang="en-US" sz="2300" kern="1200"/>
        </a:p>
      </dsp:txBody>
      <dsp:txXfrm>
        <a:off x="43350" y="2088603"/>
        <a:ext cx="5269945" cy="801330"/>
      </dsp:txXfrm>
    </dsp:sp>
    <dsp:sp modelId="{2DF7B920-A1E6-489D-952C-790063F9C324}">
      <dsp:nvSpPr>
        <dsp:cNvPr id="0" name=""/>
        <dsp:cNvSpPr/>
      </dsp:nvSpPr>
      <dsp:spPr>
        <a:xfrm>
          <a:off x="0" y="2999523"/>
          <a:ext cx="5356645" cy="888030"/>
        </a:xfrm>
        <a:prstGeom prst="roundRect">
          <a:avLst/>
        </a:prstGeom>
        <a:solidFill>
          <a:schemeClr val="accent5">
            <a:hueOff val="1871442"/>
            <a:satOff val="-37867"/>
            <a:lumOff val="1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s-IS" sz="2300" b="0" i="0" kern="1200"/>
            <a:t>Ver okkur fyrir sólarljósi</a:t>
          </a:r>
          <a:endParaRPr lang="en-US" sz="2300" kern="1200"/>
        </a:p>
      </dsp:txBody>
      <dsp:txXfrm>
        <a:off x="43350" y="3042873"/>
        <a:ext cx="5269945" cy="801330"/>
      </dsp:txXfrm>
    </dsp:sp>
    <dsp:sp modelId="{F12980E1-1563-43DF-A634-36B4D1EED3ED}">
      <dsp:nvSpPr>
        <dsp:cNvPr id="0" name=""/>
        <dsp:cNvSpPr/>
      </dsp:nvSpPr>
      <dsp:spPr>
        <a:xfrm>
          <a:off x="0" y="3953793"/>
          <a:ext cx="5356645" cy="888030"/>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s-IS" sz="2300" b="0" i="0" kern="1200"/>
            <a:t>Framleiðir D-vítamín með aðstoð sólarljóss</a:t>
          </a:r>
          <a:endParaRPr lang="en-US" sz="2300" kern="1200"/>
        </a:p>
      </dsp:txBody>
      <dsp:txXfrm>
        <a:off x="43350" y="3997143"/>
        <a:ext cx="5269945" cy="80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F31CF-C045-4765-84BE-0B2D45BDDE07}">
      <dsp:nvSpPr>
        <dsp:cNvPr id="0" name=""/>
        <dsp:cNvSpPr/>
      </dsp:nvSpPr>
      <dsp:spPr>
        <a:xfrm>
          <a:off x="0" y="519348"/>
          <a:ext cx="5356645" cy="4446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s-IS" sz="1900" b="0" i="0" kern="1200"/>
            <a:t>Breytingar á lit húðar</a:t>
          </a:r>
          <a:endParaRPr lang="en-US" sz="1900" kern="1200"/>
        </a:p>
      </dsp:txBody>
      <dsp:txXfrm>
        <a:off x="21704" y="541052"/>
        <a:ext cx="5313237" cy="401192"/>
      </dsp:txXfrm>
    </dsp:sp>
    <dsp:sp modelId="{DA5653F8-2209-46D2-914A-A702155782C3}">
      <dsp:nvSpPr>
        <dsp:cNvPr id="0" name=""/>
        <dsp:cNvSpPr/>
      </dsp:nvSpPr>
      <dsp:spPr>
        <a:xfrm>
          <a:off x="0" y="1018668"/>
          <a:ext cx="5356645" cy="444600"/>
        </a:xfrm>
        <a:prstGeom prst="roundRect">
          <a:avLst/>
        </a:prstGeom>
        <a:solidFill>
          <a:schemeClr val="accent5">
            <a:hueOff val="356465"/>
            <a:satOff val="-7213"/>
            <a:lumOff val="2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s-IS" sz="1900" b="0" i="0" kern="1200"/>
            <a:t>Þurrkur </a:t>
          </a:r>
          <a:endParaRPr lang="en-US" sz="1900" kern="1200"/>
        </a:p>
      </dsp:txBody>
      <dsp:txXfrm>
        <a:off x="21704" y="1040372"/>
        <a:ext cx="5313237" cy="401192"/>
      </dsp:txXfrm>
    </dsp:sp>
    <dsp:sp modelId="{349B81BD-25DF-41EA-98CE-2E823012975F}">
      <dsp:nvSpPr>
        <dsp:cNvPr id="0" name=""/>
        <dsp:cNvSpPr/>
      </dsp:nvSpPr>
      <dsp:spPr>
        <a:xfrm>
          <a:off x="0" y="1517988"/>
          <a:ext cx="5356645" cy="444600"/>
        </a:xfrm>
        <a:prstGeom prst="roundRect">
          <a:avLst/>
        </a:prstGeom>
        <a:solidFill>
          <a:schemeClr val="accent5">
            <a:hueOff val="712930"/>
            <a:satOff val="-14425"/>
            <a:lumOff val="4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s-IS" sz="1900" b="0" i="0" kern="1200"/>
            <a:t>Sveitt og rök húð með roða og húðlosi/flögnun</a:t>
          </a:r>
          <a:endParaRPr lang="en-US" sz="1900" kern="1200"/>
        </a:p>
      </dsp:txBody>
      <dsp:txXfrm>
        <a:off x="21704" y="1539692"/>
        <a:ext cx="5313237" cy="401192"/>
      </dsp:txXfrm>
    </dsp:sp>
    <dsp:sp modelId="{90769A77-2569-4A7C-89FB-C7DADE48222B}">
      <dsp:nvSpPr>
        <dsp:cNvPr id="0" name=""/>
        <dsp:cNvSpPr/>
      </dsp:nvSpPr>
      <dsp:spPr>
        <a:xfrm>
          <a:off x="0" y="2017308"/>
          <a:ext cx="5356645" cy="444600"/>
        </a:xfrm>
        <a:prstGeom prst="roundRect">
          <a:avLst/>
        </a:prstGeom>
        <a:solidFill>
          <a:schemeClr val="accent5">
            <a:hueOff val="1069395"/>
            <a:satOff val="-21638"/>
            <a:lumOff val="6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s-IS" sz="1900" b="0" i="0" kern="1200"/>
            <a:t>Roði og hvít skán</a:t>
          </a:r>
          <a:endParaRPr lang="en-US" sz="1900" kern="1200"/>
        </a:p>
      </dsp:txBody>
      <dsp:txXfrm>
        <a:off x="21704" y="2039012"/>
        <a:ext cx="5313237" cy="401192"/>
      </dsp:txXfrm>
    </dsp:sp>
    <dsp:sp modelId="{349F523D-F6DE-4FBA-A78E-D0CF63CA3ABA}">
      <dsp:nvSpPr>
        <dsp:cNvPr id="0" name=""/>
        <dsp:cNvSpPr/>
      </dsp:nvSpPr>
      <dsp:spPr>
        <a:xfrm>
          <a:off x="0" y="2516628"/>
          <a:ext cx="5356645" cy="444600"/>
        </a:xfrm>
        <a:prstGeom prst="roundRect">
          <a:avLst/>
        </a:prstGeom>
        <a:solidFill>
          <a:schemeClr val="accent5">
            <a:hueOff val="1425861"/>
            <a:satOff val="-28851"/>
            <a:lumOff val="89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s-IS" sz="1900" b="0" i="0" kern="1200"/>
            <a:t>Útbrot </a:t>
          </a:r>
          <a:endParaRPr lang="en-US" sz="1900" kern="1200"/>
        </a:p>
      </dsp:txBody>
      <dsp:txXfrm>
        <a:off x="21704" y="2538332"/>
        <a:ext cx="5313237" cy="401192"/>
      </dsp:txXfrm>
    </dsp:sp>
    <dsp:sp modelId="{AAFF405B-378B-477B-B27F-508BD0D94561}">
      <dsp:nvSpPr>
        <dsp:cNvPr id="0" name=""/>
        <dsp:cNvSpPr/>
      </dsp:nvSpPr>
      <dsp:spPr>
        <a:xfrm>
          <a:off x="0" y="3015948"/>
          <a:ext cx="5356645" cy="444600"/>
        </a:xfrm>
        <a:prstGeom prst="roundRect">
          <a:avLst/>
        </a:prstGeom>
        <a:solidFill>
          <a:schemeClr val="accent5">
            <a:hueOff val="1782326"/>
            <a:satOff val="-36064"/>
            <a:lumOff val="11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s-IS" sz="1900" b="0" i="0" kern="1200"/>
            <a:t>Klórför og sár </a:t>
          </a:r>
          <a:endParaRPr lang="en-US" sz="1900" kern="1200"/>
        </a:p>
      </dsp:txBody>
      <dsp:txXfrm>
        <a:off x="21704" y="3037652"/>
        <a:ext cx="5313237" cy="401192"/>
      </dsp:txXfrm>
    </dsp:sp>
    <dsp:sp modelId="{5091DCF9-9EBF-4228-A88C-CA039EA3DF7C}">
      <dsp:nvSpPr>
        <dsp:cNvPr id="0" name=""/>
        <dsp:cNvSpPr/>
      </dsp:nvSpPr>
      <dsp:spPr>
        <a:xfrm>
          <a:off x="0" y="3515268"/>
          <a:ext cx="5356645" cy="444600"/>
        </a:xfrm>
        <a:prstGeom prst="roundRect">
          <a:avLst/>
        </a:prstGeom>
        <a:solidFill>
          <a:schemeClr val="accent5">
            <a:hueOff val="2138791"/>
            <a:satOff val="-43276"/>
            <a:lumOff val="13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s-IS" sz="1900" b="0" i="0" kern="1200"/>
            <a:t>Marblettir </a:t>
          </a:r>
          <a:endParaRPr lang="en-US" sz="1900" kern="1200"/>
        </a:p>
      </dsp:txBody>
      <dsp:txXfrm>
        <a:off x="21704" y="3536972"/>
        <a:ext cx="5313237" cy="401192"/>
      </dsp:txXfrm>
    </dsp:sp>
    <dsp:sp modelId="{FAFF6993-9895-4B91-86EE-0C2959BD27C0}">
      <dsp:nvSpPr>
        <dsp:cNvPr id="0" name=""/>
        <dsp:cNvSpPr/>
      </dsp:nvSpPr>
      <dsp:spPr>
        <a:xfrm>
          <a:off x="0" y="4014588"/>
          <a:ext cx="5356645" cy="444600"/>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s-IS" sz="1900" b="0" i="0" kern="1200"/>
            <a:t>Brennimörk </a:t>
          </a:r>
          <a:endParaRPr lang="en-US" sz="1900" kern="1200"/>
        </a:p>
      </dsp:txBody>
      <dsp:txXfrm>
        <a:off x="21704" y="4036292"/>
        <a:ext cx="5313237" cy="401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7000" y="812520"/>
            <a:ext cx="5345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is-IS" sz="1400" b="0" i="0" u="none" strike="noStrike" cap="none">
                <a:latin typeface="Times New Roman"/>
                <a:ea typeface="Times New Roman"/>
                <a:cs typeface="Times New Roman"/>
                <a:sym typeface="Times New Roman"/>
              </a:r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 Þurr húð er mjög algengt vandamál hjá eldra fólki og getur stafað af öldrunarbreytingum, vökvaskorti eða húðsjúkdómi</a:t>
            </a:r>
            <a:r>
              <a:rPr lang="is-IS" b="1" dirty="0"/>
              <a:t>. Þurr húð getur valdið kláða og þá er hættara við klór og þar af leiðandi sárum</a:t>
            </a:r>
            <a:r>
              <a:rPr lang="is-IS" dirty="0"/>
              <a:t>. Ef skjólst drekkur ekki nóg getur vatnsdrykkja verið bót á húðþurrki. Hægt er að bjóða að bera rakakrem á húð, nota þá vörur sem skjólst notar sjálfur. </a:t>
            </a:r>
            <a:r>
              <a:rPr lang="is-IS" b="1" dirty="0"/>
              <a:t>Þarf ekki að nota hanska ef krem/áburður inniheldur ekki lyf. </a:t>
            </a:r>
          </a:p>
          <a:p>
            <a:endParaRPr lang="is-IS" b="1" dirty="0"/>
          </a:p>
          <a:p>
            <a:r>
              <a:rPr lang="is-IS" dirty="0"/>
              <a:t>- Sveitt húð er </a:t>
            </a:r>
            <a:r>
              <a:rPr lang="is-IS" b="1" dirty="0"/>
              <a:t>gróðrastía fyrir bakteríur og því getur fylgt sterk lykt</a:t>
            </a:r>
            <a:r>
              <a:rPr lang="is-IS" dirty="0"/>
              <a:t>. Ef húð er alltaf rök er hætta á að hún verði viðkvæm og það getur myndast roði, húðlos eða flögnun og </a:t>
            </a:r>
            <a:r>
              <a:rPr lang="is-IS" b="1" dirty="0"/>
              <a:t>húðsveppagróður í húðfellingum</a:t>
            </a:r>
            <a:r>
              <a:rPr lang="is-IS" dirty="0"/>
              <a:t>, æskilegt að bjóða tíða þvotta og skipti á fötum og/eða rúmfatnaði. Gæta þarf þess að </a:t>
            </a:r>
            <a:r>
              <a:rPr lang="is-IS" b="1" dirty="0"/>
              <a:t>þurrka vel í fellingum</a:t>
            </a:r>
            <a:r>
              <a:rPr lang="is-IS" dirty="0"/>
              <a:t>, ekki setja krem (nema sé sveppasýking) heldur léreftstusku eða </a:t>
            </a:r>
            <a:r>
              <a:rPr lang="is-IS" b="1" dirty="0"/>
              <a:t>grisju í fellingar til að halda þurru</a:t>
            </a:r>
            <a:r>
              <a:rPr lang="is-IS" dirty="0"/>
              <a:t>. Roði getur einnig verið merki um að skjólstæ sé að fá þrýstingssár. Rök húð getur líka stafað af þvagmissi eða þvagleka eða ef þvaglekastykki heldur húð ekki þurri. Þarf þá tíðari neðanþvotta og ath um val á stykkjum. </a:t>
            </a:r>
          </a:p>
          <a:p>
            <a:endParaRPr lang="is-IS" dirty="0"/>
          </a:p>
          <a:p>
            <a:r>
              <a:rPr lang="is-IS" dirty="0"/>
              <a:t>- Roði og hvít skánmyndun getur verið merki um húðsvepp sem krefst læknismeðferðar. Húðsveppur myndast aðallega í sprungum og húðfellingum, undir brjóstum, í nára, milli fingra og táa og á nöglum. </a:t>
            </a:r>
          </a:p>
          <a:p>
            <a:r>
              <a:rPr lang="is-IS" dirty="0"/>
              <a:t>- NB – roði á þrýstingssvæðum getur verið merki um </a:t>
            </a:r>
            <a:r>
              <a:rPr lang="is-IS" b="1" dirty="0"/>
              <a:t>þrýstingssár</a:t>
            </a:r>
          </a:p>
          <a:p>
            <a:r>
              <a:rPr lang="is-IS" dirty="0"/>
              <a:t>- Útbrot geta haf margvíslegasr ástæður. T.d. Óþol fyrir ilmefnum í sápum/húðvörum/þvottaefni. Geta einnig stafað af húðsjúkdómi sem krefst meðhöndlunar læknis. </a:t>
            </a:r>
          </a:p>
          <a:p>
            <a:r>
              <a:rPr lang="is-IS" dirty="0"/>
              <a:t>- </a:t>
            </a:r>
            <a:r>
              <a:rPr lang="is-IS" dirty="0" err="1"/>
              <a:t>Skjólstæ</a:t>
            </a:r>
            <a:r>
              <a:rPr lang="is-IS" dirty="0"/>
              <a:t> geta fengið klórför og sár vegna húðþurrks eða útbrota sem klæjar undan. Sjúkdómar geta líka orsakað kláða (lifrarsjúkdómar t.d.). Hægt er að prófa kláðastillandi krem.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10</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220913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Ef </a:t>
            </a:r>
            <a:r>
              <a:rPr lang="is-IS" b="1" dirty="0"/>
              <a:t>sár á fæti eða neðri hluta fótleggs sem ekki grær þarf að láta vita af </a:t>
            </a:r>
            <a:r>
              <a:rPr lang="is-IS" dirty="0"/>
              <a:t>því því slík sár geta stafað af því að viðkomandi er með sykursýki eða lélega blóðrás sem kallar á sérhæfða hjúkrun og meðferð. </a:t>
            </a:r>
          </a:p>
          <a:p>
            <a:pPr marL="0" lvl="0" indent="0" algn="l" rtl="0">
              <a:spcBef>
                <a:spcPts val="0"/>
              </a:spcBef>
              <a:spcAft>
                <a:spcPts val="0"/>
              </a:spcAft>
              <a:buNone/>
            </a:pPr>
            <a:r>
              <a:rPr lang="is-IS" dirty="0"/>
              <a:t>Ef skjólst er með sár í fæðingarbletti eða sár sem veldur kláða og vill ekki gróa, þau þarf að rannsaka betur því þetta geta verið </a:t>
            </a:r>
            <a:r>
              <a:rPr lang="is-IS" b="1" dirty="0"/>
              <a:t>einkenni krabbameins</a:t>
            </a:r>
            <a:r>
              <a:rPr lang="is-IS" dirty="0"/>
              <a:t>. Koma athugunum á framfæri til réttra aðila. </a:t>
            </a:r>
          </a:p>
          <a:p>
            <a:pPr marL="0" lvl="0" indent="0" algn="l" rtl="0">
              <a:spcBef>
                <a:spcPts val="0"/>
              </a:spcBef>
              <a:spcAft>
                <a:spcPts val="0"/>
              </a:spcAft>
              <a:buNone/>
            </a:pPr>
            <a:r>
              <a:rPr lang="is-IS" dirty="0"/>
              <a:t>Ef sár eru til staðar er gott að </a:t>
            </a:r>
            <a:r>
              <a:rPr lang="is-IS" b="1" dirty="0"/>
              <a:t>taka myndir til að fylgjast með</a:t>
            </a:r>
            <a:r>
              <a:rPr lang="is-IS" dirty="0"/>
              <a:t>, taka með ákv millibili til að meta sárin. </a:t>
            </a:r>
          </a:p>
          <a:p>
            <a:pPr marL="0" lvl="0" indent="0" algn="l" rtl="0">
              <a:spcBef>
                <a:spcPts val="0"/>
              </a:spcBef>
              <a:spcAft>
                <a:spcPts val="0"/>
              </a:spcAft>
              <a:buNone/>
            </a:pPr>
            <a:r>
              <a:rPr lang="is-IS" b="1" dirty="0"/>
              <a:t>Marblettir geta bent til að skjólstæ hafi rekið sig í </a:t>
            </a:r>
            <a:r>
              <a:rPr lang="is-IS" dirty="0"/>
              <a:t>eða dottið, t.d. Vegna svima eða erfiðleika með jafnvægi. Ath með tilhögun á heimili, er skjólst að reka sig í eða detta um eitthvað sem hægt er að færa eða fjarlægja. Marblettir geta líka verið merki um blóðsjúkdóm eða verið merki um ofbeldi. Nálgast þarf það varlega. </a:t>
            </a:r>
          </a:p>
          <a:p>
            <a:pPr marL="0" lvl="0" indent="0" algn="l" rtl="0">
              <a:spcBef>
                <a:spcPts val="0"/>
              </a:spcBef>
              <a:spcAft>
                <a:spcPts val="0"/>
              </a:spcAft>
              <a:buNone/>
            </a:pPr>
            <a:r>
              <a:rPr lang="is-IS" dirty="0"/>
              <a:t>Gera ráðstafanir ef skjólst ræður ekki við að halda á sígarettum, brunavarnarteppi, reykskynjari. </a:t>
            </a:r>
            <a:endParaRPr dirty="0"/>
          </a:p>
        </p:txBody>
      </p:sp>
      <p:sp>
        <p:nvSpPr>
          <p:cNvPr id="144" name="Google Shape;144;p12: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p:nvPr/>
        </p:nvSpPr>
        <p:spPr>
          <a:xfrm>
            <a:off x="4282200" y="1015560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216000" marR="0" lvl="0" indent="-216000" algn="r" rtl="0">
              <a:spcBef>
                <a:spcPts val="0"/>
              </a:spcBef>
              <a:spcAft>
                <a:spcPts val="0"/>
              </a:spcAft>
              <a:buClr>
                <a:srgbClr val="000000"/>
              </a:buClr>
              <a:buSzPts val="540"/>
              <a:buFont typeface="Noto Sans Symbols"/>
              <a:buChar char="●"/>
            </a:pPr>
            <a:fld id="{00000000-1234-1234-1234-123412341234}" type="slidenum">
              <a:rPr lang="is-IS" sz="1200" b="0" i="0" u="none" strike="noStrike" cap="none">
                <a:latin typeface="Arial"/>
                <a:ea typeface="Arial"/>
                <a:cs typeface="Arial"/>
                <a:sym typeface="Arial"/>
              </a:rPr>
              <a:t>12</a:t>
            </a:fld>
            <a:endParaRPr sz="1200" b="0" i="0" u="none" strike="noStrike" cap="none">
              <a:latin typeface="Arial"/>
              <a:ea typeface="Arial"/>
              <a:cs typeface="Arial"/>
              <a:sym typeface="Arial"/>
            </a:endParaRPr>
          </a:p>
        </p:txBody>
      </p:sp>
      <p:sp>
        <p:nvSpPr>
          <p:cNvPr id="118" name="Google Shape;118;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p8:notes"/>
          <p:cNvSpPr txBox="1"/>
          <p:nvPr/>
        </p:nvSpPr>
        <p:spPr>
          <a:xfrm>
            <a:off x="756000" y="5078520"/>
            <a:ext cx="6048000" cy="4811400"/>
          </a:xfrm>
          <a:prstGeom prst="rect">
            <a:avLst/>
          </a:prstGeom>
          <a:noFill/>
          <a:ln>
            <a:noFill/>
          </a:ln>
        </p:spPr>
        <p:txBody>
          <a:bodyPr spcFirstLastPara="1" wrap="square" lIns="91425" tIns="45700" rIns="91425" bIns="45700" anchor="t" anchorCtr="0">
            <a:noAutofit/>
          </a:bodyPr>
          <a:lstStyle/>
          <a:p>
            <a:pPr marL="216000" marR="0" lvl="0" indent="-216000" algn="l" rtl="0">
              <a:spcBef>
                <a:spcPts val="0"/>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Mikilvægt að skrá niður hvort húðin sé heil eða ekki. Sma skráma eða afrifa auka hættuna á sýkingu, þá er greiðari leið f. Bakteríurnar að fara inn í blóðrásina og undir húðina. </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Útbrot:  geta myndast vegna hita, ofnæmis (t.d. Sápu, lyfjum, fæðutegundum os.frv) eða sem sjúkdómseinkenni. Kláði fylgir oft útbrotum</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Ef sj. Klæjar, þarf að fylgjast með eftirfarandi: </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Hvar klæjar ....staðbundið eða um allan líkamann)</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Hvenær klæjar ....t.d. Bara á nóttunni</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Hve lengi varir kláðinn?</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Hven mikið kæjar?</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Hvenrnig líta útbrotin út?</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ÞURR HÚÐ. Getur verið vegna of mikils notkunar á sápu eða hriensiefna, getur líka verið einkenni vefjaþurrks. FEitt fólk þarf sérstaklega góða húðhirðu þar se hætta er á rakasárum í fellingum og undir brjóstum, það er líka hætta á sveppasýkingum. </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HÚÐLITUR: Rauð húð getur verið vísbending um byrjandi legusár eða sýkingu. Marblettir geta gefið til kynna að sjúkl. Hafi fengið högg. Bláleitur eða gulleitur húðlitur geta verið sjúkdómseinkenni.  Húð verður föl vegan þess að háræðar í búðinni dragast saman og blóðinu er beint til annarra líffæra svo sem heila, hjarta og nýrna. Þeir sem hafa t.d. Súrefnisskort það mikinn að þau geta verið með bláma í kringum munn og á nöglum svo það er ekki gott fyrir það fólk að vera með naglalakk og varalit því þá er erfiðara að meta. </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HÚÐRAKI: getur verið viðbrögð sótthita, aukin vöðvavinna, tilfinningasveiflur eða mikill hiti í umhverfinu. </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BJÚGUR: vökvi safnast í húðina eða undir henni myndast bjúgur. Húðin verður þá glansandi og strekkt yfir undirlagið. Ef þrýst er með fingri í húðina situr farið eftir fingurinn í dálítinn tíma, en það gerist ekki í eðlilegri húð.</a:t>
            </a:r>
            <a:endParaRPr sz="10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450"/>
              <a:buFont typeface="Noto Sans Symbols"/>
              <a:buChar char="●"/>
            </a:pPr>
            <a:r>
              <a:rPr lang="is-IS" sz="1000" b="0" i="0" u="none" strike="noStrike" cap="none">
                <a:latin typeface="Times New Roman"/>
                <a:ea typeface="Times New Roman"/>
                <a:cs typeface="Times New Roman"/>
                <a:sym typeface="Times New Roman"/>
              </a:rPr>
              <a:t>LYKT: úrgangsefni húðarinnar blandast bakteríugróðri á yfirborði</a:t>
            </a:r>
            <a:r>
              <a:rPr lang="is-IS" sz="1400" b="0" i="0" u="none" strike="noStrike" cap="none">
                <a:latin typeface="Arial"/>
                <a:ea typeface="Arial"/>
                <a:cs typeface="Arial"/>
                <a:sym typeface="Arial"/>
              </a:rPr>
              <a:t> </a:t>
            </a:r>
            <a:r>
              <a:rPr lang="is-IS" sz="1000" b="0" i="0" u="none" strike="noStrike" cap="none">
                <a:latin typeface="Times New Roman"/>
                <a:ea typeface="Times New Roman"/>
                <a:cs typeface="Times New Roman"/>
                <a:sym typeface="Times New Roman"/>
              </a:rPr>
              <a:t>húðarinnar og við það myndast lykt. </a:t>
            </a:r>
            <a:r>
              <a:rPr lang="is-IS" sz="1000" b="1" i="0" u="none" strike="noStrike" cap="none">
                <a:latin typeface="Times New Roman"/>
                <a:ea typeface="Times New Roman"/>
                <a:cs typeface="Times New Roman"/>
                <a:sym typeface="Times New Roman"/>
              </a:rPr>
              <a:t>Bls 42 í bókinni</a:t>
            </a:r>
            <a:endParaRPr sz="1000" b="0" i="0" u="none" strike="noStrike" cap="none">
              <a:latin typeface="Arial"/>
              <a:ea typeface="Arial"/>
              <a:cs typeface="Arial"/>
              <a:sym typeface="Arial"/>
            </a:endParaRPr>
          </a:p>
          <a:p>
            <a:pPr marL="216000" marR="0" lvl="0" indent="-187425" algn="l" rtl="0">
              <a:spcBef>
                <a:spcPts val="448"/>
              </a:spcBef>
              <a:spcAft>
                <a:spcPts val="0"/>
              </a:spcAft>
              <a:buClr>
                <a:srgbClr val="000000"/>
              </a:buClr>
              <a:buSzPts val="450"/>
              <a:buFont typeface="Noto Sans Symbols"/>
              <a:buNone/>
            </a:pPr>
            <a:endParaRPr sz="1000" b="0" i="0" u="none" strike="noStrike" cap="none">
              <a:latin typeface="Arial"/>
              <a:ea typeface="Arial"/>
              <a:cs typeface="Arial"/>
              <a:sym typeface="Arial"/>
            </a:endParaRPr>
          </a:p>
          <a:p>
            <a:pPr marL="216000" marR="0" lvl="0" indent="-187425" algn="l" rtl="0">
              <a:spcBef>
                <a:spcPts val="448"/>
              </a:spcBef>
              <a:spcAft>
                <a:spcPts val="0"/>
              </a:spcAft>
              <a:buClr>
                <a:srgbClr val="000000"/>
              </a:buClr>
              <a:buSzPts val="450"/>
              <a:buFont typeface="Noto Sans Symbols"/>
              <a:buNone/>
            </a:pPr>
            <a:endParaRPr sz="1000" b="0" i="0" u="none" strike="noStrike" cap="none">
              <a:latin typeface="Arial"/>
              <a:ea typeface="Arial"/>
              <a:cs typeface="Arial"/>
              <a:sym typeface="Arial"/>
            </a:endParaRPr>
          </a:p>
          <a:p>
            <a:pPr marL="216000" marR="0" lvl="0" indent="-187425" algn="l" rtl="0">
              <a:spcBef>
                <a:spcPts val="448"/>
              </a:spcBef>
              <a:spcAft>
                <a:spcPts val="0"/>
              </a:spcAft>
              <a:buClr>
                <a:srgbClr val="000000"/>
              </a:buClr>
              <a:buSzPts val="450"/>
              <a:buFont typeface="Noto Sans Symbols"/>
              <a:buNone/>
            </a:pPr>
            <a:endParaRPr sz="1000" b="0" i="0" u="none" strike="noStrike" cap="none">
              <a:latin typeface="Arial"/>
              <a:ea typeface="Arial"/>
              <a:cs typeface="Arial"/>
              <a:sym typeface="Arial"/>
            </a:endParaRPr>
          </a:p>
        </p:txBody>
      </p:sp>
      <p:sp>
        <p:nvSpPr>
          <p:cNvPr id="120" name="Google Shape;120;p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Samantekt um atriði sem þarf að hafa í huga varðandi húð skjólstæðinga.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p:nvPr/>
        </p:nvSpPr>
        <p:spPr>
          <a:xfrm>
            <a:off x="4282200" y="1015560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13</a:t>
            </a:fld>
            <a:endParaRPr sz="1200" b="0" i="0" u="none" strike="noStrike" cap="none">
              <a:latin typeface="Arial"/>
              <a:ea typeface="Arial"/>
              <a:cs typeface="Arial"/>
              <a:sym typeface="Arial"/>
            </a:endParaRPr>
          </a:p>
        </p:txBody>
      </p:sp>
      <p:sp>
        <p:nvSpPr>
          <p:cNvPr id="150" name="Google Shape;150;p1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13: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1" strike="noStrike" dirty="0">
                <a:latin typeface="Times New Roman"/>
                <a:ea typeface="Times New Roman"/>
                <a:cs typeface="Times New Roman"/>
                <a:sym typeface="Times New Roman"/>
              </a:rPr>
              <a:t>Efni ekki úr bókinni</a:t>
            </a:r>
          </a:p>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1.Verkir hamla hreyfigetu oft</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2. t.d. Hryggskekkja, kreppt liðamót</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3.Minnka hreyfingu til langframa, t.d. Vöðvarýrnunarsjúkd.</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4. krabbamein, vannæring, blóðleysi og fl.</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5. t.d. Þunglyndi</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6. gips, strekkur, rúmlega</a:t>
            </a:r>
            <a:endParaRPr sz="1200" b="0" strike="noStrike" dirty="0">
              <a:latin typeface="Arial"/>
              <a:ea typeface="Arial"/>
              <a:cs typeface="Arial"/>
              <a:sym typeface="Arial"/>
            </a:endParaRPr>
          </a:p>
          <a:p>
            <a:pPr marL="0" lvl="0" indent="0" algn="l" rtl="0">
              <a:spcBef>
                <a:spcPts val="448"/>
              </a:spcBef>
              <a:spcAft>
                <a:spcPts val="0"/>
              </a:spcAft>
              <a:buNone/>
            </a:pPr>
            <a:endParaRPr sz="1200" b="0" strike="noStrike" dirty="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Ekki úr bókinni</a:t>
            </a:r>
            <a:endParaRPr dirty="0"/>
          </a:p>
        </p:txBody>
      </p:sp>
      <p:sp>
        <p:nvSpPr>
          <p:cNvPr id="157" name="Google Shape;157;p14: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Rafmagnsrúm algengust á stofnunum í dag. Veikir skjólst sem eru heima eiga rétt á sjúkrarúmum. </a:t>
            </a:r>
          </a:p>
          <a:p>
            <a:pPr marL="0" lvl="0" indent="0" algn="l" rtl="0">
              <a:spcBef>
                <a:spcPts val="0"/>
              </a:spcBef>
              <a:spcAft>
                <a:spcPts val="0"/>
              </a:spcAft>
              <a:buNone/>
            </a:pPr>
            <a:endParaRPr dirty="0"/>
          </a:p>
        </p:txBody>
      </p:sp>
      <p:sp>
        <p:nvSpPr>
          <p:cNvPr id="170" name="Google Shape;170;p16: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Mörg eldri rúm úr tré, önnur úr málmum. Þarf að mega spritta og nota önnur hreinsiefni. </a:t>
            </a:r>
          </a:p>
          <a:p>
            <a:pPr marL="0" lvl="0" indent="0" algn="l" rtl="0">
              <a:spcBef>
                <a:spcPts val="0"/>
              </a:spcBef>
              <a:spcAft>
                <a:spcPts val="0"/>
              </a:spcAft>
              <a:buNone/>
            </a:pPr>
            <a:endParaRPr dirty="0"/>
          </a:p>
        </p:txBody>
      </p:sp>
      <p:sp>
        <p:nvSpPr>
          <p:cNvPr id="176" name="Google Shape;176;p17: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17</a:t>
            </a:fld>
            <a:endParaRPr sz="1200" b="0" i="0" u="none" strike="noStrike" cap="none">
              <a:latin typeface="Arial"/>
              <a:ea typeface="Arial"/>
              <a:cs typeface="Arial"/>
              <a:sym typeface="Arial"/>
            </a:endParaRPr>
          </a:p>
        </p:txBody>
      </p:sp>
      <p:sp>
        <p:nvSpPr>
          <p:cNvPr id="182" name="Google Shape;182;p1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18: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Það þarf að fylgja ýmiss aukabúnaður</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DÝNA: þarf að vera hæfilega stíf, en samt þannig að hún lagi sig vel að líkama sj. Loftdýnur.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SÆNG OG KODDAR: úr góðu efni sem hægt er að þrífa, en hlý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HLIÐARGRINDUR:gott að nota hliðargrindur fyrir órólega sj. Og þa´sem eru ekki áttaðir á stað og stund. Einnig hjá þeim sem eru hræddir við að detta úr rúmi. Einnig gott hjálpartæki fyrir þá sem eiga erfitt með að hreyfa sig í rúminu og geta þá notað hliðargrindur til þess að hjálpa sér við það.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GÁLGI:er stöng sem fest er á höfðagafl rúmsins og auðveldar sj. Að hreyfa sig í rúminu.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BRAGGI: er bogaformuð grind sem hægt er að láta standa í rúminu og sængin lögð yfir hana. Þannig hindrar hún að sængin liggi á sj., gott að nota hjá sj. Sem eru t.d. Með sár á fótum eða ef sængin heftir hreyfingar í fótliðum.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PÚÐAR:  skápúðar, kubbar, sandpúðar. T.d. Kubbar fyrir bakveika þá er eins og þeir sitja en eru liggjandi. Fleygkoddar eru t.d. Notaðir f. Sj. Sem eru búnir að fara í mjaðmaliðsaðgerð og mega ekki krossleggja fætur. </a:t>
            </a:r>
            <a:endParaRPr sz="1200" b="0" strike="noStrike" dirty="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9:notes"/>
          <p:cNvSpPr/>
          <p:nvPr/>
        </p:nvSpPr>
        <p:spPr>
          <a:xfrm>
            <a:off x="4282200" y="1015560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18</a:t>
            </a:fld>
            <a:endParaRPr sz="1200" b="0" i="0" u="none" strike="noStrike" cap="none">
              <a:latin typeface="Arial"/>
              <a:ea typeface="Arial"/>
              <a:cs typeface="Arial"/>
              <a:sym typeface="Arial"/>
            </a:endParaRPr>
          </a:p>
        </p:txBody>
      </p:sp>
      <p:sp>
        <p:nvSpPr>
          <p:cNvPr id="189" name="Google Shape;189;p1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9:notes"/>
          <p:cNvSpPr txBox="1">
            <a:spLocks noGrp="1"/>
          </p:cNvSpPr>
          <p:nvPr>
            <p:ph type="body" idx="1"/>
          </p:nvPr>
        </p:nvSpPr>
        <p:spPr>
          <a:xfrm>
            <a:off x="901440" y="493776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Og sveigjur hryggjar haldi sér</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Sem sagt að það fari vel um sjúkling.</a:t>
            </a:r>
            <a:endParaRPr sz="1200" b="0" strike="noStrike" dirty="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19</a:t>
            </a:fld>
            <a:endParaRPr sz="1200" b="0" i="0" u="none" strike="noStrike" cap="none">
              <a:latin typeface="Arial"/>
              <a:ea typeface="Arial"/>
              <a:cs typeface="Arial"/>
              <a:sym typeface="Arial"/>
            </a:endParaRPr>
          </a:p>
        </p:txBody>
      </p:sp>
      <p:sp>
        <p:nvSpPr>
          <p:cNvPr id="196" name="Google Shape;196;p2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20: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Gott að setja stóran kodda aftan við bak þegar að fólk liggur á hlið, sér í lagi ef fólk er lamað að hluta. Gott líka að setja kodda fyrir framan og láta efri hendina hvíla á honum. Einnig að hafa kodda á milli fótanna þannig að mjaðmaliður sé í eðlilegri stöðu miðað við mjaðmagrind og hrygg.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MAGALEGA: þá liggur sj. A´grúfu m. Beinar fætur og höfuð til hliðar. Gott að setja kodda undir kvið sérstaklega f. Konur svo þær liggi ekki eins þungt á brjóstunum. Einnig gott að setja kodda undir fótleggi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LÆST HLIÐARLEGA: þessi lega er notuð ef tryggja þarf að sj. Geti ekki velt sér, eða tryggja þarf að öndunarvegir séu fríir (t.d. Hjá meðvitundarlausum sjúklingum). Sj. Er lagður í hliðarlegu, neðri handleggur er aftan við sj. En efri boginn f. Framn hann. Neðri fótleggur er lítillega boginn og efri fótleggur boginn f. Framan sj.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FOWLER´s LEGA: sj. Er hálfuppi sitjandi, höfuð og búkur eru reist upp í 45-90 gráðu stöðu. Hné eru annað hvort bogin eða bein. Góð f. Sj. Sem ekki geta legið flatir, t.d. Vegna öndunarerfiðleika, eða til að breyta stöðu sj. Höfðagafl er reistur upp í 30-40 gráður, mjaðmir eiga að vera þar sem gaflinn beygist, setja kodda við bak og höfuð og undir hendur og undir kálfa. </a:t>
            </a:r>
            <a:endParaRPr sz="1200" b="0" strike="noStrike" dirty="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 Skoðið húðina á ykkur núna, hvernig lítur hún út? Hvernig lítur hún vanalega út?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2</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208174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20</a:t>
            </a:fld>
            <a:endParaRPr sz="1200" b="0" i="0" u="none" strike="noStrike" cap="none">
              <a:latin typeface="Arial"/>
              <a:ea typeface="Arial"/>
              <a:cs typeface="Arial"/>
              <a:sym typeface="Arial"/>
            </a:endParaRPr>
          </a:p>
        </p:txBody>
      </p:sp>
      <p:sp>
        <p:nvSpPr>
          <p:cNvPr id="209" name="Google Shape;209;p2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22: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Þrýstingssár er sár sem myndast þegar </a:t>
            </a:r>
            <a:r>
              <a:rPr lang="is-IS" sz="1200" b="1" strike="noStrike" dirty="0">
                <a:latin typeface="Times New Roman"/>
                <a:ea typeface="Times New Roman"/>
                <a:cs typeface="Times New Roman"/>
                <a:sym typeface="Times New Roman"/>
              </a:rPr>
              <a:t>húðin verður fyrir þrýstingi</a:t>
            </a:r>
            <a:r>
              <a:rPr lang="is-IS" sz="1200" b="0" strike="noStrike" dirty="0">
                <a:latin typeface="Times New Roman"/>
                <a:ea typeface="Times New Roman"/>
                <a:cs typeface="Times New Roman"/>
                <a:sym typeface="Times New Roman"/>
              </a:rPr>
              <a:t>. Ef maður situr eða liggur í sömu stellingu lengi myndast þrýstingur milli beins og undirlagsins sem setið eða legið er á og húð, vöðvar og æðar þrýstast saman. Þegar það gerist þá </a:t>
            </a:r>
            <a:r>
              <a:rPr lang="is-IS" sz="1200" b="1" strike="noStrike" dirty="0">
                <a:latin typeface="Times New Roman"/>
                <a:ea typeface="Times New Roman"/>
                <a:cs typeface="Times New Roman"/>
                <a:sym typeface="Times New Roman"/>
              </a:rPr>
              <a:t>kemst blóðið ekki til frumnanna </a:t>
            </a:r>
            <a:r>
              <a:rPr lang="is-IS" sz="1200" b="0" strike="noStrike" dirty="0">
                <a:latin typeface="Times New Roman"/>
                <a:ea typeface="Times New Roman"/>
                <a:cs typeface="Times New Roman"/>
                <a:sym typeface="Times New Roman"/>
              </a:rPr>
              <a:t>og ef viðkomandi skiptir ekki um stellingu </a:t>
            </a:r>
            <a:r>
              <a:rPr lang="is-IS" sz="1200" b="1" strike="noStrike" dirty="0">
                <a:latin typeface="Times New Roman"/>
                <a:ea typeface="Times New Roman"/>
                <a:cs typeface="Times New Roman"/>
                <a:sym typeface="Times New Roman"/>
              </a:rPr>
              <a:t>deyja frumur og sár myndast</a:t>
            </a:r>
            <a:r>
              <a:rPr lang="is-IS" sz="1200" b="0" strike="noStrike" dirty="0">
                <a:latin typeface="Times New Roman"/>
                <a:ea typeface="Times New Roman"/>
                <a:cs typeface="Times New Roman"/>
                <a:sym typeface="Times New Roman"/>
              </a:rPr>
              <a:t>. </a:t>
            </a:r>
          </a:p>
          <a:p>
            <a:pPr marL="0" lvl="0" indent="0" algn="l" rtl="0">
              <a:spcBef>
                <a:spcPts val="0"/>
              </a:spcBef>
              <a:spcAft>
                <a:spcPts val="0"/>
              </a:spcAft>
              <a:buNone/>
            </a:pPr>
            <a:r>
              <a:rPr lang="is-IS" sz="1200" b="0" strike="noStrike" dirty="0">
                <a:latin typeface="Times New Roman"/>
                <a:ea typeface="Arial"/>
                <a:cs typeface="Times New Roman"/>
                <a:sym typeface="Times New Roman"/>
              </a:rPr>
              <a:t>Húðin getur líka skaddast af því að </a:t>
            </a:r>
            <a:r>
              <a:rPr lang="is-IS" sz="1200" b="0" strike="noStrike" dirty="0" err="1">
                <a:latin typeface="Times New Roman"/>
                <a:ea typeface="Arial"/>
                <a:cs typeface="Times New Roman"/>
                <a:sym typeface="Times New Roman"/>
              </a:rPr>
              <a:t>skjólst</a:t>
            </a:r>
            <a:r>
              <a:rPr lang="is-IS" sz="1200" b="0" strike="noStrike" dirty="0">
                <a:latin typeface="Times New Roman"/>
                <a:ea typeface="Arial"/>
                <a:cs typeface="Times New Roman"/>
                <a:sym typeface="Times New Roman"/>
              </a:rPr>
              <a:t>. er færður til eða ef hann sígur niður í stól. Þegar hann mjakast á undirlaginu myndast núningur milli innri húðlaga og beins og við það eyðileggjast æðar undir húðinni. Þetta kallast </a:t>
            </a:r>
            <a:r>
              <a:rPr lang="is-IS" sz="1200" b="1" i="1" strike="noStrike" dirty="0">
                <a:latin typeface="Times New Roman"/>
                <a:ea typeface="Arial"/>
                <a:cs typeface="Times New Roman"/>
                <a:sym typeface="Times New Roman"/>
              </a:rPr>
              <a:t>sár vegna togs eða núnings</a:t>
            </a:r>
            <a:r>
              <a:rPr lang="is-IS" sz="1200" b="0" i="1" strike="noStrike" dirty="0">
                <a:latin typeface="Times New Roman"/>
                <a:ea typeface="Arial"/>
                <a:cs typeface="Times New Roman"/>
                <a:sym typeface="Times New Roman"/>
              </a:rPr>
              <a:t>. </a:t>
            </a:r>
            <a:r>
              <a:rPr lang="is-IS" sz="1200" b="0" i="0" strike="noStrike" dirty="0">
                <a:latin typeface="Times New Roman"/>
                <a:ea typeface="Arial"/>
                <a:cs typeface="Times New Roman"/>
                <a:sym typeface="Times New Roman"/>
              </a:rPr>
              <a:t>Þeir staðir á líkamanum sem húðin er nálægt beinum eru sérlega viðkvæmir fyrir þrýstingi. </a:t>
            </a:r>
            <a:endParaRPr sz="1200" b="0" strike="noStrike" dirty="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Týpísk prófspurning: merkið helstu staði sem útsettir eru fyrir hættu þrýstingssára.</a:t>
            </a:r>
          </a:p>
          <a:p>
            <a:pPr marL="0" lvl="0" indent="0" algn="l" rtl="0">
              <a:spcBef>
                <a:spcPts val="0"/>
              </a:spcBef>
              <a:spcAft>
                <a:spcPts val="0"/>
              </a:spcAft>
              <a:buNone/>
            </a:pPr>
            <a:r>
              <a:rPr lang="is-IS" dirty="0"/>
              <a:t>Prófspurning </a:t>
            </a:r>
            <a:r>
              <a:rPr lang="is-IS" dirty="0" err="1"/>
              <a:t>aþa</a:t>
            </a:r>
            <a:r>
              <a:rPr lang="is-IS" dirty="0"/>
              <a:t> þetta ÞARF sjúkraliði að vita</a:t>
            </a:r>
            <a:endParaRPr dirty="0"/>
          </a:p>
        </p:txBody>
      </p:sp>
      <p:sp>
        <p:nvSpPr>
          <p:cNvPr id="249" name="Google Shape;249;p28: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3: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22</a:t>
            </a:fld>
            <a:endParaRPr sz="1200" b="0" i="0" u="none" strike="noStrike" cap="none">
              <a:latin typeface="Arial"/>
              <a:ea typeface="Arial"/>
              <a:cs typeface="Arial"/>
              <a:sym typeface="Arial"/>
            </a:endParaRPr>
          </a:p>
        </p:txBody>
      </p:sp>
      <p:sp>
        <p:nvSpPr>
          <p:cNvPr id="216" name="Google Shape;216;p2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23: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Skjólst. Sem hreyfa sig ekki neitt eða lítði, eru í hjólastól eða mikið rúmliggjandi. </a:t>
            </a: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Aldraðir; Húðin er þá slappari og teygjanleiki ekki eins mikill</a:t>
            </a:r>
          </a:p>
          <a:p>
            <a:pPr marL="0" lvl="0" indent="0" algn="l" rtl="0">
              <a:spcBef>
                <a:spcPts val="448"/>
              </a:spcBef>
              <a:spcAft>
                <a:spcPts val="0"/>
              </a:spcAft>
              <a:buNone/>
            </a:pPr>
            <a:r>
              <a:rPr lang="is-IS" sz="1200" b="0" strike="noStrike" dirty="0">
                <a:latin typeface="Times New Roman"/>
                <a:ea typeface="Arial"/>
                <a:cs typeface="Times New Roman"/>
                <a:sym typeface="Times New Roman"/>
              </a:rPr>
              <a:t>Skert tilfinning vegna lömunar eða sykursýki</a:t>
            </a:r>
          </a:p>
          <a:p>
            <a:pPr marL="0" lvl="0" indent="0" algn="l" rtl="0">
              <a:spcBef>
                <a:spcPts val="448"/>
              </a:spcBef>
              <a:spcAft>
                <a:spcPts val="0"/>
              </a:spcAft>
              <a:buNone/>
            </a:pPr>
            <a:r>
              <a:rPr lang="is-IS" sz="1200" b="0" strike="noStrike" dirty="0">
                <a:latin typeface="Times New Roman"/>
                <a:ea typeface="Arial"/>
                <a:cs typeface="Times New Roman"/>
                <a:sym typeface="Times New Roman"/>
              </a:rPr>
              <a:t>Einstaklingar í dái geta eðli málsins samkvæmt ekki hreyft sig. </a:t>
            </a:r>
          </a:p>
          <a:p>
            <a:pPr marL="0" lvl="0" indent="0" algn="l" rtl="0">
              <a:spcBef>
                <a:spcPts val="448"/>
              </a:spcBef>
              <a:spcAft>
                <a:spcPts val="0"/>
              </a:spcAft>
              <a:buNone/>
            </a:pPr>
            <a:r>
              <a:rPr lang="is-IS" sz="1200" b="0" strike="noStrike" dirty="0">
                <a:latin typeface="Times New Roman"/>
                <a:ea typeface="Arial"/>
                <a:cs typeface="Times New Roman"/>
                <a:sym typeface="Times New Roman"/>
              </a:rPr>
              <a:t>Þeir sem nærast illa fá ekki nægilega mikið af próteini kolvetnum, fitu, vítamínm og steinefnum. </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Skjólst. Með lélega blóðrás</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Skjólst. Sem svitna mikið og hafa ekki stjórn á þvaglátum því rök húð er í meiri hættu en þurr húð</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Lélegt almennt ástand,s..s næringarástand slæmt, vefjaþurrkur.....</a:t>
            </a:r>
            <a:endParaRPr sz="1200" b="0" strike="noStrike" dirty="0">
              <a:latin typeface="Arial"/>
              <a:ea typeface="Arial"/>
              <a:cs typeface="Arial"/>
              <a:sym typeface="Arial"/>
            </a:endParaRPr>
          </a:p>
          <a:p>
            <a:pPr marL="0" lvl="0" indent="0" algn="l" rtl="0">
              <a:spcBef>
                <a:spcPts val="448"/>
              </a:spcBef>
              <a:spcAft>
                <a:spcPts val="0"/>
              </a:spcAft>
              <a:buNone/>
            </a:pPr>
            <a:endParaRPr sz="1200" b="0" strike="noStrike" dirty="0">
              <a:latin typeface="Arial"/>
              <a:ea typeface="Arial"/>
              <a:cs typeface="Arial"/>
              <a:sym typeface="Arial"/>
            </a:endParaRPr>
          </a:p>
          <a:p>
            <a:pPr marL="0" lvl="0" indent="0" algn="l" rtl="0">
              <a:spcBef>
                <a:spcPts val="448"/>
              </a:spcBef>
              <a:spcAft>
                <a:spcPts val="0"/>
              </a:spcAft>
              <a:buNone/>
            </a:pPr>
            <a:endParaRPr sz="1200" b="0" strike="noStrike" dirty="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3: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23</a:t>
            </a:fld>
            <a:endParaRPr sz="1200" b="0" i="0" u="none" strike="noStrike" cap="none">
              <a:latin typeface="Arial"/>
              <a:ea typeface="Arial"/>
              <a:cs typeface="Arial"/>
              <a:sym typeface="Arial"/>
            </a:endParaRPr>
          </a:p>
        </p:txBody>
      </p:sp>
      <p:sp>
        <p:nvSpPr>
          <p:cNvPr id="280" name="Google Shape;280;p3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33: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Times New Roman"/>
                <a:ea typeface="Arial"/>
                <a:cs typeface="Times New Roman"/>
                <a:sym typeface="Times New Roman"/>
              </a:rPr>
              <a:t>Forðast þarf að toga í skjólstæðing þegar honum er snúið eða hjálpað að setjast betur upp í rúmi eða stól. Nota hjálpartæki sem minnka þetta núningsviðnám eins og snúningslak og flutningstæki. Mikilvægt að stilla rúm og stól þannig að skjólst sígi ekki niður. </a:t>
            </a:r>
          </a:p>
          <a:p>
            <a:pPr marL="0" lvl="0" indent="0" algn="l" rtl="0">
              <a:spcBef>
                <a:spcPts val="0"/>
              </a:spcBef>
              <a:spcAft>
                <a:spcPts val="0"/>
              </a:spcAft>
              <a:buNone/>
            </a:pPr>
            <a:r>
              <a:rPr lang="is-IS" sz="1200" b="0" strike="noStrike" dirty="0">
                <a:latin typeface="Times New Roman"/>
                <a:ea typeface="Arial"/>
                <a:cs typeface="Times New Roman"/>
                <a:sym typeface="Times New Roman"/>
              </a:rPr>
              <a:t>Góð umhirða húðar getur í komið í veg fyrir skaða vegna þrýstings. Sjá til þess að skjólstæðing sé þvegið oft og gæta þess að húð sé þurrkuð vel á eftir. Sérstaklega mikilvægt er hann svitnar mikið eða heldur ekki þvagi eða hægðum, húðumhirða stuðlar að eðlilegu rakastigi og mýkt húðar. </a:t>
            </a:r>
          </a:p>
          <a:p>
            <a:pPr marL="0" lvl="0" indent="0" algn="l" rtl="0">
              <a:spcBef>
                <a:spcPts val="0"/>
              </a:spcBef>
              <a:spcAft>
                <a:spcPts val="0"/>
              </a:spcAft>
              <a:buNone/>
            </a:pPr>
            <a:r>
              <a:rPr lang="is-IS" sz="1200" b="0" strike="noStrike" dirty="0">
                <a:latin typeface="Times New Roman"/>
                <a:ea typeface="Arial"/>
                <a:cs typeface="Times New Roman"/>
                <a:sym typeface="Times New Roman"/>
              </a:rPr>
              <a:t>Passa þarf að hafa ekki of heitt og rakt í herbergi skjólst, ekki sé mylsna í rúmi, ekki séu þykkir saumar eða tölur á fatnaði, lak sé ekki krumpað því fellingar valda auknum þrýstingi, húð verði ekki fyrir klóri t.d. Af völdum bekken eða eigin nagla eða skartgripa! (ath gervineglur og skartgripir almennt BANNAÐIR í umönnunarstörfum)!! </a:t>
            </a:r>
          </a:p>
          <a:p>
            <a:pPr marL="0" lvl="0" indent="0" algn="l" rtl="0">
              <a:spcBef>
                <a:spcPts val="0"/>
              </a:spcBef>
              <a:spcAft>
                <a:spcPts val="0"/>
              </a:spcAft>
              <a:buNone/>
            </a:pPr>
            <a:r>
              <a:rPr lang="is-IS" sz="1200" b="0" strike="noStrike" dirty="0">
                <a:latin typeface="Times New Roman"/>
                <a:ea typeface="Arial"/>
                <a:cs typeface="Times New Roman"/>
                <a:sym typeface="Times New Roman"/>
              </a:rPr>
              <a:t>Mikilvægt að létta á þrýstingi á þeim stöðum líkamns sem eru útsettir, þá er átt við þrýsting á húðina og vöðvana sé annað hvort minnkaður eða látinn hverfa í einhvern tíma. Gert með því að breyta um stellingu, leggjast á hlið frá því að liggja á baki, setja púða/kodda undir. </a:t>
            </a:r>
          </a:p>
          <a:p>
            <a:pPr marL="0" lvl="0" indent="0" algn="l" rtl="0">
              <a:spcBef>
                <a:spcPts val="0"/>
              </a:spcBef>
              <a:spcAft>
                <a:spcPts val="0"/>
              </a:spcAft>
              <a:buNone/>
            </a:pPr>
            <a:r>
              <a:rPr lang="is-IS" sz="1200" b="0" strike="noStrike" dirty="0">
                <a:latin typeface="Times New Roman"/>
                <a:ea typeface="Arial"/>
                <a:cs typeface="Times New Roman"/>
                <a:sym typeface="Times New Roman"/>
              </a:rPr>
              <a:t>Mikilvægt að skjólst fái næringarríka fæðu, sem inniheldur prótein, kolvetni, fitu, vítamín og steinefni. Þá styrkjum við ónæmiskerfi líkamans og hæfileika frumnanna til að ná sér ef þær skaðast. Ef skjólstæðingur borðar mjög lítið og hreyfir sig ekki mikið þá þarf hann sérstaklega að huga að prótein-inntöku, gefa próteindrykki. Ef skjólst drekkur ekki verður húðin þurr og meiri hætta á að hún skaðist, hvetja til að drekka um einn og hálfan lítra af vökva á dag, mögulega þarf að halda að vökva og halda vökvaskrá. </a:t>
            </a:r>
          </a:p>
          <a:p>
            <a:pPr marL="0" lvl="0" indent="0" algn="l" rtl="0">
              <a:spcBef>
                <a:spcPts val="0"/>
              </a:spcBef>
              <a:spcAft>
                <a:spcPts val="0"/>
              </a:spcAft>
              <a:buNone/>
            </a:pPr>
            <a:r>
              <a:rPr lang="is-IS" sz="1200" b="0" strike="noStrike" dirty="0">
                <a:latin typeface="Times New Roman"/>
                <a:ea typeface="Arial"/>
                <a:cs typeface="Times New Roman"/>
                <a:sym typeface="Times New Roman"/>
              </a:rPr>
              <a:t>Hjálpartæki eru útveguð af sjúkratryggingum og þá í gegnum sjúkraþjálfara/lækna/hjúkrunarfræðinga. Mikilvægt að læri að nota á réttan hátt.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sz="1200" b="0" strike="noStrike" dirty="0">
                <a:latin typeface="Times New Roman"/>
                <a:ea typeface="Arial"/>
                <a:cs typeface="Times New Roman"/>
                <a:sym typeface="Times New Roman"/>
              </a:rPr>
              <a:t>Hvetja skjólst sem það geta til að hreyfa sig, skipta um stellingu í rúmi eða stól, útvega hjálpargögn eins og gálga, útbúa snúningsskema. </a:t>
            </a:r>
          </a:p>
          <a:p>
            <a:pPr marL="0" lvl="0" indent="0" algn="l" rtl="0">
              <a:spcBef>
                <a:spcPts val="0"/>
              </a:spcBef>
              <a:spcAft>
                <a:spcPts val="0"/>
              </a:spcAft>
              <a:buNone/>
            </a:pPr>
            <a:endParaRPr sz="1200" b="0" strike="noStrike" dirty="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Aðallega á hjúkrunarheimilum og sjúkrahúsum, mögulega í heimahúsum í líknandi meðferð. </a:t>
            </a:r>
            <a:endParaRPr dirty="0"/>
          </a:p>
        </p:txBody>
      </p:sp>
      <p:sp>
        <p:nvSpPr>
          <p:cNvPr id="203" name="Google Shape;203;p2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4: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25</a:t>
            </a:fld>
            <a:endParaRPr sz="1200" b="0" i="0" u="none" strike="noStrike" cap="none">
              <a:latin typeface="Arial"/>
              <a:ea typeface="Arial"/>
              <a:cs typeface="Arial"/>
              <a:sym typeface="Arial"/>
            </a:endParaRPr>
          </a:p>
        </p:txBody>
      </p:sp>
      <p:sp>
        <p:nvSpPr>
          <p:cNvPr id="223" name="Google Shape;223;p2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24: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Orsökin er fyrst og fremst þrýstingur sem orsakast þá af ofantöldu.</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Sj. liggur of lengi á bekju (bekkeni)</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Ekki er gætt varúðar þegar bekja er gefin eða tekin</a:t>
            </a:r>
            <a:endParaRPr sz="1200" b="0" strike="noStrike" dirty="0">
              <a:latin typeface="Arial"/>
              <a:ea typeface="Arial"/>
              <a:cs typeface="Arial"/>
              <a:sym typeface="Arial"/>
            </a:endParaRPr>
          </a:p>
          <a:p>
            <a:pPr marL="0" lvl="0" indent="0" algn="l" rtl="0">
              <a:spcBef>
                <a:spcPts val="448"/>
              </a:spcBef>
              <a:spcAft>
                <a:spcPts val="0"/>
              </a:spcAft>
              <a:buNone/>
            </a:pPr>
            <a:endParaRPr sz="1200" b="0" strike="noStrike" dirty="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9: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26</a:t>
            </a:fld>
            <a:endParaRPr sz="1200" b="0" i="0" u="none" strike="noStrike" cap="none">
              <a:latin typeface="Arial"/>
              <a:ea typeface="Arial"/>
              <a:cs typeface="Arial"/>
              <a:sym typeface="Arial"/>
            </a:endParaRPr>
          </a:p>
        </p:txBody>
      </p:sp>
      <p:sp>
        <p:nvSpPr>
          <p:cNvPr id="254" name="Google Shape;254;p2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29: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Þrýstingssár </a:t>
            </a:r>
            <a:r>
              <a:rPr lang="is-IS" sz="1200" b="1" strike="noStrike" dirty="0">
                <a:latin typeface="Times New Roman"/>
                <a:ea typeface="Times New Roman"/>
                <a:cs typeface="Times New Roman"/>
                <a:sym typeface="Times New Roman"/>
              </a:rPr>
              <a:t>geta myndast mjög hratt </a:t>
            </a:r>
            <a:r>
              <a:rPr lang="is-IS" sz="1200" b="0" strike="noStrike" dirty="0">
                <a:latin typeface="Times New Roman"/>
                <a:ea typeface="Times New Roman"/>
                <a:cs typeface="Times New Roman"/>
                <a:sym typeface="Times New Roman"/>
              </a:rPr>
              <a:t>en fer eftir heilbrigðisástandi skjólst og viðbrögðum hjúkrunarfólks hve alvarleg þau eru. Nauðsynlegt að þekkja fyrstu einkenni þrýstingssára og vita hvernig þau þróast til að geta gert viðeigandi ráðstafanir í samstarf við umönnunaraðila. </a:t>
            </a:r>
          </a:p>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Skjólstæ finna oft fyrir </a:t>
            </a:r>
            <a:r>
              <a:rPr lang="is-IS" sz="1200" b="1" strike="noStrike" dirty="0">
                <a:latin typeface="Times New Roman"/>
                <a:ea typeface="Times New Roman"/>
                <a:cs typeface="Times New Roman"/>
                <a:sym typeface="Times New Roman"/>
              </a:rPr>
              <a:t>eymslum og sársauka þar sem þrýstingssárið er að myndast</a:t>
            </a:r>
            <a:r>
              <a:rPr lang="is-IS" sz="1200" b="0" strike="noStrike" dirty="0">
                <a:latin typeface="Times New Roman"/>
                <a:ea typeface="Times New Roman"/>
                <a:cs typeface="Times New Roman"/>
                <a:sym typeface="Times New Roman"/>
              </a:rPr>
              <a:t>. Ef hann finnur ekki til á eðlilegan hátt t.d. Vegna lömunar, kvartar hann ekki um eymsli/sársauka. Þess vegna geta þrýstingssár verið orðin alvarleg ef ekki er vel fylgst með. </a:t>
            </a:r>
          </a:p>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Húðin verður rauð þar sem þrýstingur er á henni. </a:t>
            </a:r>
            <a:r>
              <a:rPr lang="is-IS" sz="1200" b="1" strike="noStrike" dirty="0">
                <a:latin typeface="Times New Roman"/>
                <a:ea typeface="Times New Roman"/>
                <a:cs typeface="Times New Roman"/>
                <a:sym typeface="Times New Roman"/>
              </a:rPr>
              <a:t>Húðin er kannski heil en ef þú þrýstir fingri á roðann fölnar hún í smá stund en verður síðan rauð aftur</a:t>
            </a:r>
            <a:r>
              <a:rPr lang="is-IS" sz="1200" b="0" strike="noStrike" dirty="0">
                <a:latin typeface="Times New Roman"/>
                <a:ea typeface="Times New Roman"/>
                <a:cs typeface="Times New Roman"/>
                <a:sym typeface="Times New Roman"/>
              </a:rPr>
              <a:t>. </a:t>
            </a:r>
          </a:p>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Ef um roða og þrota (bólga með eymslum) er að ræða og þú þrýstir fingri á roðann helst hann allan tímann. Húðin er einnig bólgin en ennþá heil. Skemmd hefur myndast undir húðinni vegna langvarandi skorts á súrefni og næringarefnum í frumur. </a:t>
            </a:r>
          </a:p>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Það myndast sár og blaðra sem er full af vökva. Húðin getur skaddast og er ekki lengur heil ef blaðrar rofnar, en sárið er yfirborðssár. </a:t>
            </a:r>
          </a:p>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Þegar þarna er komið við sögu hefur sárið dýpkað, það vessar mikið og nær alveg niður að vöðvum og jafnvel inn að beini. Vefurinn umhverfis deyr og verður svartur að lit (drep). Bakteríur eiga greiðan aðgang að sárinu og nær sýking auðveldlega fótfestu, sérlega mikilvægt passa uppá þvag og hægðir ef komið er sár á sacral svæði! </a:t>
            </a:r>
          </a:p>
          <a:p>
            <a:pPr marL="0" lvl="0" indent="0" algn="l" rtl="0">
              <a:spcBef>
                <a:spcPts val="0"/>
              </a:spcBef>
              <a:spcAft>
                <a:spcPts val="0"/>
              </a:spcAft>
              <a:buNone/>
            </a:pPr>
            <a:endParaRPr lang="is-IS" sz="1200" b="0" strike="noStrike" dirty="0">
              <a:latin typeface="Times New Roman"/>
              <a:ea typeface="Times New Roman"/>
              <a:cs typeface="Times New Roman"/>
              <a:sym typeface="Times New Roman"/>
            </a:endParaRPr>
          </a:p>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2. sj. Finnur ekki sársauka því taugaþræðir sem bera boð um sársauka hafa skaddast.</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5. Dauður vefur er þurr og springur gjarnan og sárið opnast. Sár geta verið misdjúp og geta náð allt inn að þeim beinum sem eru undir vefnum (dæmi: sacrum).</a:t>
            </a:r>
            <a:endParaRPr sz="1200" b="0" strike="noStrike" dirty="0">
              <a:latin typeface="Arial"/>
              <a:ea typeface="Arial"/>
              <a:cs typeface="Arial"/>
              <a:sym typeface="Arial"/>
            </a:endParaRPr>
          </a:p>
          <a:p>
            <a:pPr marL="0" lvl="0" indent="0" algn="l" rtl="0">
              <a:spcBef>
                <a:spcPts val="448"/>
              </a:spcBef>
              <a:spcAft>
                <a:spcPts val="0"/>
              </a:spcAft>
              <a:buNone/>
            </a:pPr>
            <a:r>
              <a:rPr lang="is-IS" sz="1200" b="0" strike="noStrike" dirty="0">
                <a:latin typeface="Times New Roman"/>
                <a:ea typeface="Times New Roman"/>
                <a:cs typeface="Times New Roman"/>
                <a:sym typeface="Times New Roman"/>
              </a:rPr>
              <a:t>6. Lyktar ílla vegna sýklagróðurs sem í því er og vegna niðurbrots dauða vefsins sem í því er. </a:t>
            </a:r>
            <a:endParaRPr sz="1200" b="0" strike="noStrike" dirty="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0: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27</a:t>
            </a:fld>
            <a:endParaRPr sz="1200" b="0" i="0" u="none" strike="noStrike" cap="none">
              <a:latin typeface="Arial"/>
              <a:ea typeface="Arial"/>
              <a:cs typeface="Arial"/>
              <a:sym typeface="Arial"/>
            </a:endParaRPr>
          </a:p>
        </p:txBody>
      </p:sp>
      <p:sp>
        <p:nvSpPr>
          <p:cNvPr id="261" name="Google Shape;261;p3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30: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a:latin typeface="Times New Roman"/>
                <a:ea typeface="Times New Roman"/>
                <a:cs typeface="Times New Roman"/>
                <a:sym typeface="Times New Roman"/>
              </a:rPr>
              <a:t>4. Fer eftir staðsetningu sársins.</a:t>
            </a:r>
            <a:endParaRPr sz="1200" b="0"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Þrýstingssár í gróanda d. Um grunnt sár – tekur samt langan tíma.</a:t>
            </a:r>
          </a:p>
          <a:p>
            <a:pPr marL="0" lvl="0" indent="0" algn="l" rtl="0">
              <a:spcBef>
                <a:spcPts val="0"/>
              </a:spcBef>
              <a:spcAft>
                <a:spcPts val="0"/>
              </a:spcAft>
              <a:buNone/>
            </a:pPr>
            <a:r>
              <a:rPr lang="is-IS" dirty="0"/>
              <a:t>Ef djúpt – getur tekið ár að gróa</a:t>
            </a:r>
            <a:endParaRPr dirty="0"/>
          </a:p>
        </p:txBody>
      </p:sp>
      <p:sp>
        <p:nvSpPr>
          <p:cNvPr id="268" name="Google Shape;268;p3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29</a:t>
            </a:fld>
            <a:endParaRPr sz="1200" b="0" i="0" u="none" strike="noStrike" cap="none">
              <a:latin typeface="Arial"/>
              <a:ea typeface="Arial"/>
              <a:cs typeface="Arial"/>
              <a:sym typeface="Arial"/>
            </a:endParaRPr>
          </a:p>
        </p:txBody>
      </p:sp>
      <p:sp>
        <p:nvSpPr>
          <p:cNvPr id="273" name="Google Shape;273;p3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32:notes"/>
          <p:cNvSpPr txBox="1">
            <a:spLocks noGrp="1"/>
          </p:cNvSpPr>
          <p:nvPr>
            <p:ph type="body" idx="1"/>
          </p:nvPr>
        </p:nvSpPr>
        <p:spPr>
          <a:xfrm>
            <a:off x="756000" y="5078520"/>
            <a:ext cx="6048000" cy="48117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is-IS" sz="1200" b="0" strike="noStrike" dirty="0">
                <a:latin typeface="Times New Roman"/>
                <a:ea typeface="Times New Roman"/>
                <a:cs typeface="Times New Roman"/>
                <a:sym typeface="Times New Roman"/>
              </a:rPr>
              <a:t>Það er erfitt að græða legusár en hægt</a:t>
            </a:r>
          </a:p>
          <a:p>
            <a:pPr marL="0" lvl="0" indent="0" algn="l" rtl="0">
              <a:spcBef>
                <a:spcPts val="0"/>
              </a:spcBef>
              <a:spcAft>
                <a:spcPts val="0"/>
              </a:spcAft>
              <a:buNone/>
            </a:pPr>
            <a:r>
              <a:rPr lang="is-IS" sz="1200" b="0" strike="noStrike" dirty="0">
                <a:latin typeface="Times New Roman"/>
                <a:ea typeface="Arial"/>
                <a:cs typeface="Times New Roman"/>
                <a:sym typeface="Times New Roman"/>
              </a:rPr>
              <a:t>d. Um Uppsali – gífurleg vinna, kostnaður og óþægindi fyrir skjólstæðinga</a:t>
            </a:r>
            <a:endParaRPr sz="1200" b="0" strike="noStrike" dirty="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216000" marR="0" lvl="0" indent="-216000" algn="r" rtl="0">
              <a:spcBef>
                <a:spcPts val="0"/>
              </a:spcBef>
              <a:spcAft>
                <a:spcPts val="0"/>
              </a:spcAft>
              <a:buClr>
                <a:srgbClr val="000000"/>
              </a:buClr>
              <a:buSzPts val="540"/>
              <a:buFont typeface="Noto Sans Symbols"/>
              <a:buChar char="●"/>
            </a:pPr>
            <a:fld id="{00000000-1234-1234-1234-123412341234}" type="slidenum">
              <a:rPr lang="is-IS" sz="1200" b="0" i="0" u="none" strike="noStrike" cap="none">
                <a:latin typeface="Arial"/>
                <a:ea typeface="Arial"/>
                <a:cs typeface="Arial"/>
                <a:sym typeface="Arial"/>
              </a:rPr>
              <a:t>3</a:t>
            </a:fld>
            <a:endParaRPr sz="1200" b="0" i="0" u="none" strike="noStrike" cap="none">
              <a:latin typeface="Arial"/>
              <a:ea typeface="Arial"/>
              <a:cs typeface="Arial"/>
              <a:sym typeface="Arial"/>
            </a:endParaRPr>
          </a:p>
        </p:txBody>
      </p:sp>
      <p:sp>
        <p:nvSpPr>
          <p:cNvPr id="70" name="Google Shape;70;p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 name="Google Shape;71;p2:notes"/>
          <p:cNvSpPr txBox="1"/>
          <p:nvPr/>
        </p:nvSpPr>
        <p:spPr>
          <a:xfrm>
            <a:off x="756000" y="5078520"/>
            <a:ext cx="6048000" cy="4811400"/>
          </a:xfrm>
          <a:prstGeom prst="rect">
            <a:avLst/>
          </a:prstGeom>
          <a:noFill/>
          <a:ln>
            <a:noFill/>
          </a:ln>
        </p:spPr>
        <p:txBody>
          <a:bodyPr spcFirstLastPara="1" wrap="square" lIns="91425" tIns="45700" rIns="91425" bIns="45700" anchor="t" anchorCtr="0">
            <a:noAutofit/>
          </a:bodyPr>
          <a:lstStyle/>
          <a:p>
            <a:pPr marL="216000" marR="0" lvl="0" indent="-216000" algn="l" rtl="0">
              <a:spcBef>
                <a:spcPts val="0"/>
              </a:spcBef>
              <a:spcAft>
                <a:spcPts val="0"/>
              </a:spcAft>
              <a:buClr>
                <a:srgbClr val="000000"/>
              </a:buClr>
              <a:buSzPts val="540"/>
              <a:buFont typeface="Noto Sans Symbols"/>
              <a:buChar char="●"/>
            </a:pPr>
            <a:r>
              <a:rPr lang="is-IS" sz="1200" b="1" i="0" u="none" strike="noStrike" cap="none">
                <a:latin typeface="Times New Roman"/>
                <a:ea typeface="Times New Roman"/>
                <a:cs typeface="Times New Roman"/>
                <a:sym typeface="Times New Roman"/>
              </a:rPr>
              <a:t>Sjá bls 41Það </a:t>
            </a:r>
            <a:r>
              <a:rPr lang="is-IS" sz="1200" b="0" i="0" u="none" strike="noStrike" cap="none">
                <a:latin typeface="Times New Roman"/>
                <a:ea typeface="Times New Roman"/>
                <a:cs typeface="Times New Roman"/>
                <a:sym typeface="Times New Roman"/>
              </a:rPr>
              <a:t>er því mikilvægt að halda húðinni heilli og hreinni. </a:t>
            </a:r>
            <a:endParaRPr sz="1200" b="0" i="0" u="none" strike="noStrike" cap="none">
              <a:latin typeface="Arial"/>
              <a:ea typeface="Arial"/>
              <a:cs typeface="Arial"/>
              <a:sym typeface="Arial"/>
            </a:endParaRPr>
          </a:p>
        </p:txBody>
      </p:sp>
      <p:sp>
        <p:nvSpPr>
          <p:cNvPr id="72" name="Google Shape;72;p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dirty="0"/>
              <a:t>Heilbrigð húð: Endurnýjar sig stöðuglega. Tekur til sín raka, laus við útbrot og sár. Breytist alla ævi. Taka tillit til aldurs í mati á húð. Þegar við eldumst minnkar </a:t>
            </a:r>
            <a:r>
              <a:rPr lang="is-IS" dirty="0" err="1"/>
              <a:t>teygjanleiki</a:t>
            </a:r>
            <a:r>
              <a:rPr lang="is-IS" dirty="0"/>
              <a:t> húðarinnar, hún </a:t>
            </a:r>
            <a:r>
              <a:rPr lang="is-IS" dirty="0" err="1"/>
              <a:t>slaknar</a:t>
            </a:r>
            <a:r>
              <a:rPr lang="is-IS" dirty="0"/>
              <a:t> og við fáum hrukkur. Húðinni verður hættara við að þorna vegna þess að hæfileiki hennar til að taka til sín raka minnkar. Hún getur sömuleiðis breyst að útliti vegna bletta sem geta myndast sem kallast yfirborðsblettir eða elliblettir. Hvað eru elliblettir? (offramleiðsla litkorna, </a:t>
            </a:r>
            <a:r>
              <a:rPr lang="is-IS" dirty="0" err="1"/>
              <a:t>pigment</a:t>
            </a:r>
            <a:r>
              <a:rPr lang="is-IS"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is-I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dirty="0"/>
              <a:t>Hlutverk: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dirty="0"/>
              <a:t>Húðin er stærsta líffæri líkama mannsins og gegnir margþættu hlutverki.  - Verndar líkamann sem sagt fyrir innrás skaðlegra örvera. </a:t>
            </a:r>
          </a:p>
          <a:p>
            <a:pPr marL="0" lvl="0" indent="0" algn="l" rtl="0">
              <a:spcBef>
                <a:spcPts val="0"/>
              </a:spcBef>
              <a:spcAft>
                <a:spcPts val="0"/>
              </a:spcAft>
              <a:buNone/>
            </a:pPr>
            <a:r>
              <a:rPr lang="is-IS" dirty="0"/>
              <a:t>Sér til þess að við höldum á okkur hita við það að smáæðar í húð dragast saman, húðin fölnar þá og verður köld viðkomu.</a:t>
            </a:r>
          </a:p>
          <a:p>
            <a:pPr marL="0" lvl="0" indent="0" algn="l" rtl="0">
              <a:spcBef>
                <a:spcPts val="0"/>
              </a:spcBef>
              <a:spcAft>
                <a:spcPts val="0"/>
              </a:spcAft>
              <a:buNone/>
            </a:pPr>
            <a:r>
              <a:rPr lang="is-IS" dirty="0"/>
              <a:t>Sér um að losa okkur við hita með því að smáæðar þenjast út, húðin verður þá heit, rjóð og rök af svita. </a:t>
            </a:r>
          </a:p>
          <a:p>
            <a:pPr marL="0" lvl="0" indent="0" algn="l" rtl="0">
              <a:spcBef>
                <a:spcPts val="0"/>
              </a:spcBef>
              <a:spcAft>
                <a:spcPts val="0"/>
              </a:spcAft>
              <a:buNone/>
            </a:pPr>
            <a:r>
              <a:rPr lang="is-IS" dirty="0"/>
              <a:t>Húðin sendir boð til heilans ef við verðum fyrir snertingu, þrýstingi, sársauka hita- eða kuldaáhrifum. </a:t>
            </a:r>
          </a:p>
          <a:p>
            <a:pPr marL="0" lvl="0" indent="0" algn="l" rtl="0">
              <a:spcBef>
                <a:spcPts val="0"/>
              </a:spcBef>
              <a:spcAft>
                <a:spcPts val="0"/>
              </a:spcAft>
              <a:buNone/>
            </a:pPr>
            <a:r>
              <a:rPr lang="is-IS" dirty="0"/>
              <a:t>D-vítamín framleiðsla.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is-I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dirty="0"/>
              <a:t>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sacral</a:t>
            </a:r>
            <a:endParaRPr dirty="0"/>
          </a:p>
        </p:txBody>
      </p:sp>
      <p:sp>
        <p:nvSpPr>
          <p:cNvPr id="293" name="Google Shape;293;p35: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a:t>ökkli</a:t>
            </a:r>
            <a:endParaRPr/>
          </a:p>
        </p:txBody>
      </p:sp>
      <p:sp>
        <p:nvSpPr>
          <p:cNvPr id="300" name="Google Shape;300;p36: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7: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Vara við að myndirnar eru ekki fallegar en byrjum á appelsínu </a:t>
            </a:r>
            <a:r>
              <a:rPr lang="is-IS" dirty="0" err="1"/>
              <a:t>vídjói</a:t>
            </a:r>
            <a:r>
              <a:rPr lang="is-IS" dirty="0"/>
              <a:t> sem er í miðjunni</a:t>
            </a:r>
            <a:endParaRPr dirty="0"/>
          </a:p>
        </p:txBody>
      </p:sp>
      <p:sp>
        <p:nvSpPr>
          <p:cNvPr id="307" name="Google Shape;307;p37: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33</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47913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p:nvPr/>
        </p:nvSpPr>
        <p:spPr>
          <a:xfrm>
            <a:off x="4282200" y="1015560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216000" marR="0" lvl="0" indent="-216000" algn="r" rtl="0">
              <a:spcBef>
                <a:spcPts val="0"/>
              </a:spcBef>
              <a:spcAft>
                <a:spcPts val="0"/>
              </a:spcAft>
              <a:buClr>
                <a:srgbClr val="000000"/>
              </a:buClr>
              <a:buSzPts val="540"/>
              <a:buFont typeface="Noto Sans Symbols"/>
              <a:buChar char="●"/>
            </a:pPr>
            <a:fld id="{00000000-1234-1234-1234-123412341234}" type="slidenum">
              <a:rPr lang="is-IS" sz="1200" b="0" i="0" u="none" strike="noStrike" cap="none">
                <a:latin typeface="Arial"/>
                <a:ea typeface="Arial"/>
                <a:cs typeface="Arial"/>
                <a:sym typeface="Arial"/>
              </a:rPr>
              <a:t>4</a:t>
            </a:fld>
            <a:endParaRPr sz="1200" b="0" i="0" u="none" strike="noStrike" cap="none">
              <a:latin typeface="Arial"/>
              <a:ea typeface="Arial"/>
              <a:cs typeface="Arial"/>
              <a:sym typeface="Arial"/>
            </a:endParaRPr>
          </a:p>
        </p:txBody>
      </p:sp>
      <p:sp>
        <p:nvSpPr>
          <p:cNvPr id="78" name="Google Shape;78;p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 name="Google Shape;79;p3:notes"/>
          <p:cNvSpPr txBox="1"/>
          <p:nvPr/>
        </p:nvSpPr>
        <p:spPr>
          <a:xfrm>
            <a:off x="756000" y="5078520"/>
            <a:ext cx="6048000" cy="4811400"/>
          </a:xfrm>
          <a:prstGeom prst="rect">
            <a:avLst/>
          </a:prstGeom>
          <a:noFill/>
          <a:ln>
            <a:noFill/>
          </a:ln>
        </p:spPr>
        <p:txBody>
          <a:bodyPr spcFirstLastPara="1" wrap="square" lIns="91425" tIns="45700" rIns="91425" bIns="45700" anchor="t" anchorCtr="0">
            <a:noAutofit/>
          </a:bodyPr>
          <a:lstStyle/>
          <a:p>
            <a:pPr marL="216000" marR="0" lvl="0" indent="-216000" algn="l" rtl="0">
              <a:spcBef>
                <a:spcPts val="0"/>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Hreinlætisvenjur fólks eru breytilegar frá einum einstaklingi til annars, eins er það mismundani milli menningarsvæða og þjóða. (er ekki þekkt dæmi með hárlubba hér og þar á frönskum konum.....einnig þrif, hefur oft komið fram t.d. Í sundlaugum). </a:t>
            </a:r>
            <a:endParaRPr sz="12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Algengt að fólk fari bara 1x í viku í bað á elliheimilium. </a:t>
            </a:r>
            <a:endParaRPr sz="1200" b="0" i="0" u="none" strike="noStrike" cap="none">
              <a:latin typeface="Arial"/>
              <a:ea typeface="Arial"/>
              <a:cs typeface="Arial"/>
              <a:sym typeface="Arial"/>
            </a:endParaRPr>
          </a:p>
        </p:txBody>
      </p:sp>
      <p:sp>
        <p:nvSpPr>
          <p:cNvPr id="80" name="Google Shape;80;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Þegar þið þvoið ykkur þá fjarlægiði óhreinindi eins og svita, þvag og hægðaleifar af húðinni og þannig eiga bakteríur sem geta verið skaðlegar húðinni erfiðara uppdráttar en á móti er </a:t>
            </a:r>
            <a:r>
              <a:rPr lang="is-IS" b="1" dirty="0"/>
              <a:t>ekki gott að þvo sér of oft með  vatni og sápu </a:t>
            </a:r>
            <a:r>
              <a:rPr lang="is-IS" dirty="0"/>
              <a:t>því þá er hætta á að góðu bakteríurnar hvernig en þær eiga ómissandi þátt í að verja okkur fyrir hættulegum bakteríum og sveppum sem geta valdið sjúkdómum. Nytsamlegar bakteríur eru hluti af náttulegri húðflóru okkar. Hæfileiki húðarinnar til að taka til sín raka minnkar sömuleiðis við of tíða þvotta og þá getur húðin þornað og sprungið.   </a:t>
            </a:r>
            <a:r>
              <a:rPr lang="is-IS" b="1" dirty="0"/>
              <a:t>Q: Hvenær fer það að vera of oft fyrir húðina að þvo með sápu?</a:t>
            </a:r>
            <a:endParaRPr lang="is-IS" dirty="0"/>
          </a:p>
          <a:p>
            <a:pPr marL="0" lvl="0" indent="0" algn="l" rtl="0">
              <a:spcBef>
                <a:spcPts val="0"/>
              </a:spcBef>
              <a:spcAft>
                <a:spcPts val="0"/>
              </a:spcAft>
              <a:buNone/>
            </a:pPr>
            <a:r>
              <a:rPr lang="is-IS" dirty="0"/>
              <a:t>Mikilvægt er að þurrka mjög vel á milli táa, í holhönd, í nára, undir brjóstum og annars staðar þar sem fellingar eru á húðinni. Ef raki sest á þessa staði getur orðið húðlos og þar af leiðandi aukin hætta á húðsveppum. Einnig getur sápa í nára með ilmefnum valdið húðsveppum (best að nota sápu án ilmefna)</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216000" marR="0" lvl="0" indent="-216000" algn="r" rtl="0">
              <a:spcBef>
                <a:spcPts val="0"/>
              </a:spcBef>
              <a:spcAft>
                <a:spcPts val="0"/>
              </a:spcAft>
              <a:buClr>
                <a:srgbClr val="000000"/>
              </a:buClr>
              <a:buSzPts val="540"/>
              <a:buFont typeface="Noto Sans Symbols"/>
              <a:buChar char="●"/>
            </a:pPr>
            <a:fld id="{00000000-1234-1234-1234-123412341234}" type="slidenum">
              <a:rPr lang="is-IS" sz="1200" b="0" i="0" u="none" strike="noStrike" cap="none">
                <a:latin typeface="Arial"/>
                <a:ea typeface="Arial"/>
                <a:cs typeface="Arial"/>
                <a:sym typeface="Arial"/>
              </a:rPr>
              <a:t>5</a:t>
            </a:fld>
            <a:endParaRPr sz="1200" b="0" i="0" u="none" strike="noStrike" cap="none">
              <a:latin typeface="Arial"/>
              <a:ea typeface="Arial"/>
              <a:cs typeface="Arial"/>
              <a:sym typeface="Arial"/>
            </a:endParaRPr>
          </a:p>
        </p:txBody>
      </p:sp>
      <p:sp>
        <p:nvSpPr>
          <p:cNvPr id="86" name="Google Shape;86;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4:notes"/>
          <p:cNvSpPr txBox="1"/>
          <p:nvPr/>
        </p:nvSpPr>
        <p:spPr>
          <a:xfrm>
            <a:off x="756000" y="5078520"/>
            <a:ext cx="6048000" cy="4811400"/>
          </a:xfrm>
          <a:prstGeom prst="rect">
            <a:avLst/>
          </a:prstGeom>
          <a:noFill/>
          <a:ln>
            <a:noFill/>
          </a:ln>
        </p:spPr>
        <p:txBody>
          <a:bodyPr spcFirstLastPara="1" wrap="square" lIns="91425" tIns="45700" rIns="91425" bIns="45700" anchor="t" anchorCtr="0">
            <a:noAutofit/>
          </a:bodyPr>
          <a:lstStyle/>
          <a:p>
            <a:pPr marL="216000" marR="0" lvl="0" indent="-216000" algn="l" rtl="0">
              <a:spcBef>
                <a:spcPts val="0"/>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SMYRSL:  er þykkt við stofuhita, frekar feitt og inniheldur ekki vatn. Smyrsl eru notuð á þurra og hreisturkennda húð.Það hindrar öndun húðar og heldur þannig raka í henni. </a:t>
            </a:r>
            <a:endParaRPr sz="12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KREM: er mjúkt og inniheldur alltaf vatn. Það hleypir í gegn um sig raka og er því hentugt í rakamikla húð.</a:t>
            </a:r>
            <a:endParaRPr sz="12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PASTI: er mjög stífur og notaður þar sem þarf að þurrka upp húð.</a:t>
            </a:r>
            <a:endParaRPr sz="12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HLAUP: er hálffljótandi lyfjaform og notað á mjög viðkvæma húð.</a:t>
            </a:r>
            <a:endParaRPr sz="12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SPRITT: þurrkar húð og kælir húð. Glycerin spritt inniheldur fitu.</a:t>
            </a:r>
            <a:endParaRPr sz="12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PÚÐUR:dregur í sig raka, gott í húðfellingar, en má ekki nota of mikið</a:t>
            </a:r>
            <a:endParaRPr sz="1200" b="0" i="0" u="none" strike="noStrike" cap="none">
              <a:latin typeface="Arial"/>
              <a:ea typeface="Arial"/>
              <a:cs typeface="Arial"/>
              <a:sym typeface="Arial"/>
            </a:endParaRPr>
          </a:p>
          <a:p>
            <a:pPr marL="216000" marR="0" lvl="0" indent="-216000" algn="l" rtl="0">
              <a:spcBef>
                <a:spcPts val="448"/>
              </a:spcBef>
              <a:spcAft>
                <a:spcPts val="0"/>
              </a:spcAft>
              <a:buClr>
                <a:srgbClr val="000000"/>
              </a:buClr>
              <a:buSzPts val="540"/>
              <a:buFont typeface="Noto Sans Symbols"/>
              <a:buChar char="●"/>
            </a:pPr>
            <a:r>
              <a:rPr lang="is-IS" sz="1200" b="0" i="0" u="none" strike="noStrike" cap="none">
                <a:latin typeface="Times New Roman"/>
                <a:ea typeface="Times New Roman"/>
                <a:cs typeface="Times New Roman"/>
                <a:sym typeface="Times New Roman"/>
              </a:rPr>
              <a:t>OLÍUR: mýkja húð, leys upp sk´san í hársverði og á líkama.</a:t>
            </a:r>
            <a:endParaRPr sz="1200" b="0" i="0" u="none" strike="noStrike" cap="none">
              <a:latin typeface="Arial"/>
              <a:ea typeface="Arial"/>
              <a:cs typeface="Arial"/>
              <a:sym typeface="Arial"/>
            </a:endParaRPr>
          </a:p>
        </p:txBody>
      </p:sp>
      <p:sp>
        <p:nvSpPr>
          <p:cNvPr id="88" name="Google Shape;88;p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Smyrsli, krem og olíur fyrir andlit, líkama, hendur og fætur. </a:t>
            </a:r>
          </a:p>
          <a:p>
            <a:pPr marL="0" lvl="0" indent="0" algn="l" rtl="0">
              <a:spcBef>
                <a:spcPts val="0"/>
              </a:spcBef>
              <a:spcAft>
                <a:spcPts val="0"/>
              </a:spcAft>
              <a:buNone/>
            </a:pPr>
            <a:r>
              <a:rPr lang="is-IS" dirty="0"/>
              <a:t>Sápa fyrir andlit, líkama, hendur og neðanþvott. </a:t>
            </a:r>
          </a:p>
          <a:p>
            <a:pPr marL="0" lvl="0" indent="0" algn="l" rtl="0">
              <a:spcBef>
                <a:spcPts val="0"/>
              </a:spcBef>
              <a:spcAft>
                <a:spcPts val="0"/>
              </a:spcAft>
              <a:buNone/>
            </a:pPr>
            <a:r>
              <a:rPr lang="is-IS" dirty="0"/>
              <a:t>Endurnærandi húðvatn- og gel. </a:t>
            </a:r>
          </a:p>
          <a:p>
            <a:pPr marL="0" lvl="0" indent="0" algn="l" rtl="0">
              <a:spcBef>
                <a:spcPts val="0"/>
              </a:spcBef>
              <a:spcAft>
                <a:spcPts val="0"/>
              </a:spcAft>
              <a:buNone/>
            </a:pPr>
            <a:r>
              <a:rPr lang="is-IS" dirty="0"/>
              <a:t>Sápulögur fyrir líkamann. </a:t>
            </a:r>
          </a:p>
          <a:p>
            <a:pPr marL="0" lvl="0" indent="0" algn="l" rtl="0">
              <a:spcBef>
                <a:spcPts val="0"/>
              </a:spcBef>
              <a:spcAft>
                <a:spcPts val="0"/>
              </a:spcAft>
              <a:buNone/>
            </a:pPr>
            <a:r>
              <a:rPr lang="is-IS" dirty="0"/>
              <a:t>Varasalvi og varakrem. </a:t>
            </a:r>
          </a:p>
          <a:p>
            <a:pPr marL="0" lvl="0" indent="0" algn="l" rtl="0">
              <a:spcBef>
                <a:spcPts val="0"/>
              </a:spcBef>
              <a:spcAft>
                <a:spcPts val="0"/>
              </a:spcAft>
              <a:buNone/>
            </a:pPr>
            <a:r>
              <a:rPr lang="is-IS" dirty="0"/>
              <a:t>Svitalykareyðir. </a:t>
            </a:r>
          </a:p>
          <a:p>
            <a:pPr marL="0" lvl="0" indent="0" algn="l" rtl="0">
              <a:spcBef>
                <a:spcPts val="0"/>
              </a:spcBef>
              <a:spcAft>
                <a:spcPts val="0"/>
              </a:spcAft>
              <a:buNone/>
            </a:pPr>
            <a:endParaRPr lang="is-IS" dirty="0"/>
          </a:p>
          <a:p>
            <a:pPr marL="0" lvl="0" indent="0" algn="l" rtl="0">
              <a:spcBef>
                <a:spcPts val="0"/>
              </a:spcBef>
              <a:spcAft>
                <a:spcPts val="0"/>
              </a:spcAft>
              <a:buNone/>
            </a:pPr>
            <a:r>
              <a:rPr lang="is-IS" b="1" dirty="0"/>
              <a:t>Paraben</a:t>
            </a:r>
            <a:r>
              <a:rPr lang="is-IS" b="0" dirty="0"/>
              <a:t> (rotvarnarefni) sem geta haft áhrif á hormónabúskap líkamans skv. Bók. FDA og í Evrópu er það samt leyft – hvað er sett í staðinn?</a:t>
            </a:r>
            <a:endParaRPr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p:nvPr/>
        </p:nvSpPr>
        <p:spPr>
          <a:xfrm>
            <a:off x="4282200" y="10155240"/>
            <a:ext cx="3276000" cy="534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is-IS" sz="1200" b="0" i="0" u="none" strike="noStrike" cap="none">
                <a:latin typeface="Arial"/>
                <a:ea typeface="Arial"/>
                <a:cs typeface="Arial"/>
                <a:sym typeface="Arial"/>
              </a:rPr>
              <a:t>6</a:t>
            </a:fld>
            <a:endParaRPr sz="1200" b="0" i="0" u="none" strike="noStrike" cap="none">
              <a:latin typeface="Arial"/>
              <a:ea typeface="Arial"/>
              <a:cs typeface="Arial"/>
              <a:sym typeface="Arial"/>
            </a:endParaRPr>
          </a:p>
        </p:txBody>
      </p:sp>
      <p:sp>
        <p:nvSpPr>
          <p:cNvPr id="94" name="Google Shape;94;p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5:notes"/>
          <p:cNvSpPr/>
          <p:nvPr/>
        </p:nvSpPr>
        <p:spPr>
          <a:xfrm>
            <a:off x="755640" y="5078520"/>
            <a:ext cx="6048000" cy="4811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s-IS" sz="1200" b="0" i="0" u="none" strike="noStrike" cap="none">
                <a:latin typeface="Arial"/>
                <a:ea typeface="Arial"/>
                <a:cs typeface="Arial"/>
                <a:sym typeface="Arial"/>
              </a:rPr>
              <a:t>Skitpir miklu máli. Kvöld aðhlynning- sjúrka fólki og skipta um föt f. Nóttina</a:t>
            </a:r>
            <a:endParaRPr sz="1200" b="0" i="0" u="none" strike="noStrike" cap="none">
              <a:latin typeface="Arial"/>
              <a:ea typeface="Arial"/>
              <a:cs typeface="Arial"/>
              <a:sym typeface="Arial"/>
            </a:endParaRPr>
          </a:p>
          <a:p>
            <a:pPr marL="0" marR="0" lvl="0" indent="0" algn="l" rtl="0">
              <a:spcBef>
                <a:spcPts val="448"/>
              </a:spcBef>
              <a:spcAft>
                <a:spcPts val="0"/>
              </a:spcAft>
              <a:buNone/>
            </a:pPr>
            <a:r>
              <a:rPr lang="is-IS" sz="1200" b="0" i="0" u="none" strike="noStrike" cap="none">
                <a:latin typeface="Arial"/>
                <a:ea typeface="Arial"/>
                <a:cs typeface="Arial"/>
                <a:sym typeface="Arial"/>
              </a:rPr>
              <a:t>Gott að nudda húðina, örvar bloðrásina, ef fólk er sveitt nota metolspritt</a:t>
            </a:r>
            <a:endParaRPr sz="1200" b="0" i="0" u="none" strike="noStrike" cap="none">
              <a:latin typeface="Arial"/>
              <a:ea typeface="Arial"/>
              <a:cs typeface="Arial"/>
              <a:sym typeface="Arial"/>
            </a:endParaRPr>
          </a:p>
          <a:p>
            <a:pPr marL="0" marR="0" lvl="0" indent="0" algn="l" rtl="0">
              <a:spcBef>
                <a:spcPts val="448"/>
              </a:spcBef>
              <a:spcAft>
                <a:spcPts val="0"/>
              </a:spcAft>
              <a:buNone/>
            </a:pPr>
            <a:r>
              <a:rPr lang="is-IS" sz="1200" b="0" i="0" u="none" strike="noStrike" cap="none">
                <a:latin typeface="Arial"/>
                <a:ea typeface="Arial"/>
                <a:cs typeface="Arial"/>
                <a:sym typeface="Arial"/>
              </a:rPr>
              <a:t>Nota litla sápu – því hún þurrkar húð. Kemur í veg fyrir legusár. Þarna erum við í mjög nánjm tenglsum við sjúklinginn og þarf að taka tillit til þess hvernig sj er vanur að haga hreinlæti sínu. Hverju hann er vanur, aldur og kynd, úr hvernig umhverfi feimni og almennt ástand sj. Mismunandi skoðanir á því hvað gott hreinleæti er </a:t>
            </a:r>
            <a:r>
              <a:rPr lang="is-IS" sz="1200" b="1" i="0" u="none" strike="noStrike" cap="none">
                <a:latin typeface="Arial"/>
                <a:ea typeface="Arial"/>
                <a:cs typeface="Arial"/>
                <a:sym typeface="Arial"/>
              </a:rPr>
              <a:t>bls 45 og lengra í Ásu. Skoða Einnig bls 40 í bókinni okkar.</a:t>
            </a:r>
            <a:endParaRPr sz="1200" b="0" i="0" u="none" strike="noStrike" cap="none">
              <a:latin typeface="Arial"/>
              <a:ea typeface="Arial"/>
              <a:cs typeface="Arial"/>
              <a:sym typeface="Arial"/>
            </a:endParaRPr>
          </a:p>
          <a:p>
            <a:pPr marL="0" marR="0" lvl="0" indent="0" algn="l" rtl="0">
              <a:spcBef>
                <a:spcPts val="448"/>
              </a:spcBef>
              <a:spcAft>
                <a:spcPts val="0"/>
              </a:spcAft>
              <a:buNone/>
            </a:pPr>
            <a:endParaRPr sz="1200" b="0" i="0" u="none" strike="noStrike" cap="none">
              <a:latin typeface="Arial"/>
              <a:ea typeface="Arial"/>
              <a:cs typeface="Arial"/>
              <a:sym typeface="Arial"/>
            </a:endParaRPr>
          </a:p>
          <a:p>
            <a:pPr marL="0" marR="0" lvl="0" indent="0" algn="l" rtl="0">
              <a:spcBef>
                <a:spcPts val="448"/>
              </a:spcBef>
              <a:spcAft>
                <a:spcPts val="0"/>
              </a:spcAft>
              <a:buNone/>
            </a:pPr>
            <a:r>
              <a:rPr lang="is-IS" sz="1200" b="0" i="0" u="none" strike="noStrike" cap="none">
                <a:latin typeface="Arial"/>
                <a:ea typeface="Arial"/>
                <a:cs typeface="Arial"/>
                <a:sym typeface="Arial"/>
              </a:rPr>
              <a:t>SKoða boðorðin 5 á bls. 5 um persónulega hirðingu</a:t>
            </a:r>
            <a:endParaRPr sz="1200" b="0" i="0" u="none" strike="noStrike" cap="none">
              <a:latin typeface="Arial"/>
              <a:ea typeface="Arial"/>
              <a:cs typeface="Arial"/>
              <a:sym typeface="Arial"/>
            </a:endParaRPr>
          </a:p>
          <a:p>
            <a:pPr marL="0" marR="0" lvl="0" indent="0" algn="l" rtl="0">
              <a:spcBef>
                <a:spcPts val="448"/>
              </a:spcBef>
              <a:spcAft>
                <a:spcPts val="0"/>
              </a:spcAft>
              <a:buNone/>
            </a:pPr>
            <a:endParaRPr sz="1200" b="0" i="0" u="none" strike="noStrike" cap="none">
              <a:latin typeface="Arial"/>
              <a:ea typeface="Arial"/>
              <a:cs typeface="Arial"/>
              <a:sym typeface="Arial"/>
            </a:endParaRPr>
          </a:p>
        </p:txBody>
      </p:sp>
      <p:sp>
        <p:nvSpPr>
          <p:cNvPr id="96" name="Google Shape;96;p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s-IS" dirty="0"/>
              <a:t>Nota of mikið rakakrem – missir húð hæfni að sjá um sig sjálf – gott ef húð þurr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Þurfum að hafa þessi atriði á bakvið eyrað – fórum í fyrsta punktinn áðan. </a:t>
            </a:r>
          </a:p>
          <a:p>
            <a:r>
              <a:rPr lang="is-IS" dirty="0"/>
              <a:t>Sólin fær húðina til að mynda Dvítamín en getur líka verið skaðleg. Ef húðin brennur í sól er aukin hætta á að fá húðkrabbamein. Ef húðin hefur verið mikið í sól eru líka auknar líkur á hrukkum með hækkandi aldri </a:t>
            </a:r>
          </a:p>
          <a:p>
            <a:r>
              <a:rPr lang="is-IS" dirty="0"/>
              <a:t>Við reykingar fær húðina minna af súrefni og næringu og frumum í húðinni gengur verr að halda sér við og endurnýja sig. Fleiri og dýpri hrukkur, grófari og þurrari húð. </a:t>
            </a:r>
          </a:p>
          <a:p>
            <a:r>
              <a:rPr lang="is-IS" dirty="0"/>
              <a:t>Neysla óhollrar fæðu er auðséð á húðinni. Drekka amk líter af vatni á dag, ónógur vökvi veldur þurri og slappri húð. </a:t>
            </a:r>
          </a:p>
          <a:p>
            <a:r>
              <a:rPr lang="is-IS" dirty="0"/>
              <a:t>Þið sem fagmenn þurfið að leggja ykkar af mörkum við að fyrirbyggja húðvandamál hjá skjólstæðingum, þurfið að vera fær um að gera athuganir og meta hvort skjólstæðingur stríði við húðvandamál og þurfið að vita hvernig eigi að bregðast við. </a:t>
            </a:r>
          </a:p>
          <a:p>
            <a:endParaRPr lang="is-IS" dirty="0"/>
          </a:p>
          <a:p>
            <a:r>
              <a:rPr lang="is-IS" dirty="0"/>
              <a:t>Um sól: nýjar fréttir um skaðleg efni í sólaráburði – Tísku fyrirbæri húðlits: hvort vill fólk vera sólbrúnt eða hvítt í dag? Indland, Kórea, dökk húð – skoða dæmi – nær margar aldir í tímann ca. 2500 ára - </a:t>
            </a:r>
            <a:r>
              <a:rPr lang="is-IS" dirty="0" err="1"/>
              <a:t>Llj</a:t>
            </a:r>
            <a:r>
              <a:rPr lang="is-IS" dirty="0"/>
              <a:t> og sólin –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7</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287229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r>
              <a:rPr lang="is-IS" dirty="0"/>
              <a:t>Þurr húð er algeng hjá eldra fólki og getur stafað af öldrunarbreytingum, vökvaskort eða húðsjúkdómi. Þurr húð getur valdið kláða og þá fer skjólstæðingur að klóra sér og þá er aukin hætta á sárum. Bót við húðþurrki getur verið aukin vatnsdrykkja. Einnig má nota húðvörur eins og body lotion eða önnur krem. Nota þá eitthvað sem skjólstæðingur er vanur að nota, má lika mæla með góðum húðvörum. Ekki þarf að nota hanska ef húð skjólstæðings er heil og húðvaran inniheldur ekki lyf (sterakrem/sveppakrem). </a:t>
            </a:r>
          </a:p>
          <a:p>
            <a:r>
              <a:rPr lang="is-IS" dirty="0"/>
              <a:t>Ef skjólstæðingur er of þungur, umhverfi hans er heitt eða hann er með sótthita þá er húðin hans sveitt og rök. Sveitt húð er gróðrarstía fyrir bakteríur og því getur fylgt sterk lykt. Ef húðin er alltaf rök er hætta á að hún verði viðkvæm 0g það getur myndast roði, húðlos eða flögnun og húðsveppagróður í húðfellingum. Í þessum aðstæðum er æskilegt að bjóða tíðari þvotta og skipti á fötum og rúmfötum. Gæta sérstaklega vel að því að þurrka húð í fellingum og undir brjóstum. Ekki bera krem á raka húð, leggja frekar léreftsgrisju eða taugrisju í fellingar til að halda húð þurri. Roði getur verið merki um að þrýstingssár sé að myndast. Rök húð getur líka stafað af þvagleka eða þvagmissi. Þarf þá tíðari neðanþvott. Sjá mynd bls 84. </a:t>
            </a:r>
          </a:p>
          <a:p>
            <a:r>
              <a:rPr lang="is-IS" dirty="0"/>
              <a:t>Roði og hvít skán geta verið vísbending um húðsvepp, krefst meðferðar. Húðsveppur kemur aðallega í sprungum og fellingum, undir brjóstum, í nára, milli fingra og táa en líka oft á nöglum. Má fyrirbyggja með því að halda svæðum þurrum. </a:t>
            </a:r>
          </a:p>
          <a:p>
            <a:r>
              <a:rPr lang="is-IS" dirty="0"/>
              <a:t>Útbrot geta haft margar ástæður. Óþol fyrir ilmefnum, húðvörum, þvottaefni. Prófa að skipta um vörur. Getur líka orsakast af húðsjókdómum sem krefast læknismeðferðar. </a:t>
            </a:r>
          </a:p>
          <a:p>
            <a:r>
              <a:rPr lang="is-IS" dirty="0"/>
              <a:t>Húðþurrkur eða útbrot getur orsakað kláða sem veldur því að fólk klórar sér og það geta komið sár. Geta líka stafað af sjúkdómum sem valda húðkláða. Uppáskrifuð krem þarf þá að bera á, nota hanska og fara eftir fyrirmælum læknis. Nota hanska. </a:t>
            </a:r>
          </a:p>
          <a:p>
            <a:r>
              <a:rPr lang="is-IS" dirty="0"/>
              <a:t>Marblettir geta bent til þess að skjólstæðingur hafi rekið sig í eða dottið vegna svima eða skorts á jafnvægi. Ræða um tilhögun á húsgögn, eru mottur, laus teppi, þröskuldar, snúrur, stigar eða þrep sem eru varasöm? Marblettir geta  verið merki um blóðsjúkdóm eða að skjólstæðingur hafi orðið fyrir ofbeldi. </a:t>
            </a:r>
          </a:p>
          <a:p>
            <a:r>
              <a:rPr lang="is-IS" dirty="0"/>
              <a:t>Ef skjólstæðingur reykir er hætta á slysum sem valda bruna. Reyksvunta er til og getur komið í veg fyrir tjón og slys, minna á reykskynjara.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is-IS" sz="1400" b="0" i="0" u="none" strike="noStrike" cap="none" smtClean="0">
                <a:latin typeface="Times New Roman"/>
                <a:ea typeface="Times New Roman"/>
                <a:cs typeface="Times New Roman"/>
                <a:sym typeface="Times New Roman"/>
              </a:rPr>
              <a:t>8</a:t>
            </a:fld>
            <a:endParaRPr lang="is-IS" sz="1400" b="0" i="0" u="none" strike="noStrike" cap="none">
              <a:latin typeface="Times New Roman"/>
              <a:ea typeface="Times New Roman"/>
              <a:cs typeface="Times New Roman"/>
              <a:sym typeface="Times New Roman"/>
            </a:endParaRPr>
          </a:p>
        </p:txBody>
      </p:sp>
    </p:spTree>
    <p:extLst>
      <p:ext uri="{BB962C8B-B14F-4D97-AF65-F5344CB8AC3E}">
        <p14:creationId xmlns:p14="http://schemas.microsoft.com/office/powerpoint/2010/main" val="27765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dirty="0"/>
              <a:t>Húð getur breytt um lit vegna sjúkdóma en þið sem sjúkraliðar geti yfirleitt ekkert gert við því. Ef breyting á húðlit skjólstæðinga þarf að koma upplýsingum áfram. Fölleit húð getur verið merki um járnskort eða blóðskort. Bláleit húð (fingur, varir, tær) getur verið merki um súrefnisskort. Gulleit húð getur verið merki um sjúkdóma í lifur.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s-IS" b="1" dirty="0"/>
              <a:t>Kunna þessi litaeinkenni</a:t>
            </a:r>
          </a:p>
          <a:p>
            <a:pPr marL="0" lvl="0" indent="0" algn="l" rtl="0">
              <a:spcBef>
                <a:spcPts val="0"/>
              </a:spcBef>
              <a:spcAft>
                <a:spcPts val="0"/>
              </a:spcAft>
              <a:buNone/>
            </a:pPr>
            <a:endParaRPr dirty="0"/>
          </a:p>
        </p:txBody>
      </p:sp>
      <p:sp>
        <p:nvSpPr>
          <p:cNvPr id="138" name="Google Shape;138;p1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333" y="-9334"/>
            <a:ext cx="10109072" cy="7578343"/>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6403" y="2650553"/>
            <a:ext cx="6423553" cy="1814743"/>
          </a:xfrm>
        </p:spPr>
        <p:txBody>
          <a:bodyPr anchor="b">
            <a:noAutofit/>
          </a:bodyPr>
          <a:lstStyle>
            <a:lvl1pPr algn="r">
              <a:defRPr sz="5952">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46403" y="4465295"/>
            <a:ext cx="642355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43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2042" y="671971"/>
            <a:ext cx="6997914" cy="3751839"/>
          </a:xfrm>
        </p:spPr>
        <p:txBody>
          <a:bodyPr anchor="ctr">
            <a:normAutofit/>
          </a:bodyPr>
          <a:lstStyle>
            <a:lvl1pPr algn="l">
              <a:defRPr sz="4850" b="0" cap="none"/>
            </a:lvl1pPr>
          </a:lstStyle>
          <a:p>
            <a:r>
              <a:rPr lang="en-US"/>
              <a:t>Click to edit Master title style</a:t>
            </a:r>
            <a:endParaRPr lang="en-US" dirty="0"/>
          </a:p>
        </p:txBody>
      </p:sp>
      <p:sp>
        <p:nvSpPr>
          <p:cNvPr id="3" name="Text Placeholder 2"/>
          <p:cNvSpPr>
            <a:spLocks noGrp="1"/>
          </p:cNvSpPr>
          <p:nvPr>
            <p:ph type="body" idx="1"/>
          </p:nvPr>
        </p:nvSpPr>
        <p:spPr>
          <a:xfrm>
            <a:off x="672042" y="4927788"/>
            <a:ext cx="6997914"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15715220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4257" y="671971"/>
            <a:ext cx="6694159" cy="3331857"/>
          </a:xfrm>
        </p:spPr>
        <p:txBody>
          <a:bodyPr anchor="ctr">
            <a:normAutofit/>
          </a:bodyPr>
          <a:lstStyle>
            <a:lvl1pPr algn="l">
              <a:defRPr sz="485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213857" y="4003828"/>
            <a:ext cx="5974958"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a:t>Click to edit Master text styles</a:t>
            </a:r>
          </a:p>
        </p:txBody>
      </p:sp>
      <p:sp>
        <p:nvSpPr>
          <p:cNvPr id="3" name="Text Placeholder 2"/>
          <p:cNvSpPr>
            <a:spLocks noGrp="1"/>
          </p:cNvSpPr>
          <p:nvPr>
            <p:ph type="body" idx="1"/>
          </p:nvPr>
        </p:nvSpPr>
        <p:spPr>
          <a:xfrm>
            <a:off x="672040" y="4927788"/>
            <a:ext cx="6997915"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
        <p:nvSpPr>
          <p:cNvPr id="24" name="TextBox 23"/>
          <p:cNvSpPr txBox="1"/>
          <p:nvPr/>
        </p:nvSpPr>
        <p:spPr>
          <a:xfrm>
            <a:off x="532156" y="871246"/>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38870" y="3181894"/>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37456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2040" y="2129659"/>
            <a:ext cx="6997915" cy="2861014"/>
          </a:xfrm>
        </p:spPr>
        <p:txBody>
          <a:bodyPr anchor="b">
            <a:normAutofit/>
          </a:bodyPr>
          <a:lstStyle>
            <a:lvl1pPr algn="l">
              <a:defRPr sz="4850" b="0" cap="none"/>
            </a:lvl1pPr>
          </a:lstStyle>
          <a:p>
            <a:r>
              <a:rPr lang="en-US"/>
              <a:t>Click to edit Master title style</a:t>
            </a:r>
            <a:endParaRPr lang="en-US" dirty="0"/>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28975852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4257" y="671971"/>
            <a:ext cx="6694159" cy="3331857"/>
          </a:xfrm>
        </p:spPr>
        <p:txBody>
          <a:bodyPr anchor="ctr">
            <a:normAutofit/>
          </a:bodyPr>
          <a:lstStyle>
            <a:lvl1pPr algn="l">
              <a:defRPr sz="485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2038" y="4423810"/>
            <a:ext cx="6997916"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a:t>Click to edit Master text styles</a:t>
            </a:r>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
        <p:nvSpPr>
          <p:cNvPr id="24" name="TextBox 23"/>
          <p:cNvSpPr txBox="1"/>
          <p:nvPr/>
        </p:nvSpPr>
        <p:spPr>
          <a:xfrm>
            <a:off x="532156" y="871246"/>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38870" y="3181894"/>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91485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8930" y="671971"/>
            <a:ext cx="6991025" cy="3331857"/>
          </a:xfrm>
        </p:spPr>
        <p:txBody>
          <a:bodyPr anchor="ctr">
            <a:normAutofit/>
          </a:bodyPr>
          <a:lstStyle>
            <a:lvl1pPr algn="l">
              <a:defRPr sz="485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2038" y="4423810"/>
            <a:ext cx="6997916"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a:t>Click to edit Master text styles</a:t>
            </a:r>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8645191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6950023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572" y="671972"/>
            <a:ext cx="1079072" cy="5788752"/>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2041" y="671972"/>
            <a:ext cx="5727155" cy="57887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64106988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504000" y="301320"/>
            <a:ext cx="9071640" cy="5851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10729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9484979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2040" y="2977208"/>
            <a:ext cx="6997915" cy="2013467"/>
          </a:xfrm>
        </p:spPr>
        <p:txBody>
          <a:bodyPr anchor="b"/>
          <a:lstStyle>
            <a:lvl1pPr algn="l">
              <a:defRPr sz="4409" b="0" cap="none"/>
            </a:lvl1pPr>
          </a:lstStyle>
          <a:p>
            <a:r>
              <a:rPr lang="en-US"/>
              <a:t>Click to edit Master title style</a:t>
            </a:r>
            <a:endParaRPr lang="en-US" dirty="0"/>
          </a:p>
        </p:txBody>
      </p:sp>
      <p:sp>
        <p:nvSpPr>
          <p:cNvPr id="3" name="Text Placeholder 2"/>
          <p:cNvSpPr>
            <a:spLocks noGrp="1"/>
          </p:cNvSpPr>
          <p:nvPr>
            <p:ph type="body" idx="1"/>
          </p:nvPr>
        </p:nvSpPr>
        <p:spPr>
          <a:xfrm>
            <a:off x="672040" y="4990673"/>
            <a:ext cx="6997915"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244686580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2042" y="671971"/>
            <a:ext cx="6997914" cy="145593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72042" y="2381649"/>
            <a:ext cx="340442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5529" y="2381651"/>
            <a:ext cx="340442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5309014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2041" y="671971"/>
            <a:ext cx="6997913" cy="145593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2041" y="2382084"/>
            <a:ext cx="340725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672041" y="3017307"/>
            <a:ext cx="3407251" cy="364217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62702" y="2382084"/>
            <a:ext cx="340725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4262702" y="3017307"/>
            <a:ext cx="3407251" cy="364217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41799881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2041" y="671971"/>
            <a:ext cx="6997914" cy="145593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864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04577553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041" y="1651933"/>
            <a:ext cx="3075982" cy="1409272"/>
          </a:xfrm>
        </p:spPr>
        <p:txBody>
          <a:bodyPr anchor="b">
            <a:normAutofit/>
          </a:bodyPr>
          <a:lstStyle>
            <a:lvl1pPr>
              <a:defRPr sz="2205"/>
            </a:lvl1pPr>
          </a:lstStyle>
          <a:p>
            <a:r>
              <a:rPr lang="en-US"/>
              <a:t>Click to edit Master title style</a:t>
            </a:r>
            <a:endParaRPr lang="en-US" dirty="0"/>
          </a:p>
        </p:txBody>
      </p:sp>
      <p:sp>
        <p:nvSpPr>
          <p:cNvPr id="3" name="Content Placeholder 2"/>
          <p:cNvSpPr>
            <a:spLocks noGrp="1"/>
          </p:cNvSpPr>
          <p:nvPr>
            <p:ph idx="1"/>
          </p:nvPr>
        </p:nvSpPr>
        <p:spPr>
          <a:xfrm>
            <a:off x="3937083" y="567610"/>
            <a:ext cx="3732871" cy="609187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2041" y="3061205"/>
            <a:ext cx="3075982"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12372348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041" y="5291772"/>
            <a:ext cx="6997914" cy="624724"/>
          </a:xfrm>
        </p:spPr>
        <p:txBody>
          <a:bodyPr anchor="b">
            <a:normAutofit/>
          </a:bodyPr>
          <a:lstStyle>
            <a:lvl1pPr algn="l">
              <a:defRPr sz="264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2041" y="671971"/>
            <a:ext cx="6997914"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672041" y="5916496"/>
            <a:ext cx="6997914"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12662331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334" y="-9334"/>
            <a:ext cx="10109073" cy="7578343"/>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2041" y="671971"/>
            <a:ext cx="6997913" cy="14559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2041" y="2381651"/>
            <a:ext cx="6997914" cy="42778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58922" y="6659484"/>
            <a:ext cx="754208" cy="402483"/>
          </a:xfrm>
          <a:prstGeom prst="rect">
            <a:avLst/>
          </a:prstGeom>
        </p:spPr>
        <p:txBody>
          <a:bodyPr vert="horz" lIns="91440" tIns="45720" rIns="91440" bIns="45720" rtlCol="0" anchor="ctr"/>
          <a:lstStyle>
            <a:lvl1pPr algn="r">
              <a:defRPr sz="992">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72041" y="6659484"/>
            <a:ext cx="5096507"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808" y="6659484"/>
            <a:ext cx="565148" cy="402483"/>
          </a:xfrm>
          <a:prstGeom prst="rect">
            <a:avLst/>
          </a:prstGeom>
        </p:spPr>
        <p:txBody>
          <a:bodyPr vert="horz" lIns="91440" tIns="45720" rIns="91440" bIns="45720" rtlCol="0" anchor="ctr"/>
          <a:lstStyle>
            <a:lvl1pPr algn="r">
              <a:defRPr sz="992">
                <a:solidFill>
                  <a:schemeClr val="accent1"/>
                </a:solidFill>
              </a:defRPr>
            </a:lvl1pPr>
          </a:lstStyle>
          <a:p>
            <a:pPr marL="0" lvl="0" indent="0" algn="r" rtl="0">
              <a:spcBef>
                <a:spcPts val="0"/>
              </a:spcBef>
              <a:spcAft>
                <a:spcPts val="0"/>
              </a:spcAft>
              <a:buNone/>
            </a:pPr>
            <a:fld id="{00000000-1234-1234-1234-123412341234}" type="slidenum">
              <a:rPr lang="is-IS" smtClean="0"/>
              <a:t>‹#›</a:t>
            </a:fld>
            <a:endParaRPr lang="is-IS"/>
          </a:p>
        </p:txBody>
      </p:sp>
    </p:spTree>
    <p:extLst>
      <p:ext uri="{BB962C8B-B14F-4D97-AF65-F5344CB8AC3E}">
        <p14:creationId xmlns:p14="http://schemas.microsoft.com/office/powerpoint/2010/main" val="30470244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f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MDtPik1UE6k"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www.youtube.com/watch?v=C189XsIyZk4" TargetMode="External"/><Relationship Id="rId4" Type="http://schemas.openxmlformats.org/officeDocument/2006/relationships/hyperlink" Target="https://www.youtube.com/watch?v=r7vtnA6HRLQ"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504000" y="301320"/>
            <a:ext cx="9071640" cy="5851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3200" b="0" i="0" u="none" strike="noStrike" cap="none" dirty="0">
                <a:latin typeface="Arial"/>
                <a:ea typeface="Arial"/>
                <a:cs typeface="Arial"/>
                <a:sym typeface="Arial"/>
              </a:rPr>
              <a:t>Kafli 5.</a:t>
            </a:r>
            <a:endParaRPr sz="3200" b="0" i="0" u="none" strike="noStrike" cap="none" dirty="0">
              <a:latin typeface="Arial"/>
              <a:ea typeface="Arial"/>
              <a:cs typeface="Arial"/>
              <a:sym typeface="Arial"/>
            </a:endParaRPr>
          </a:p>
          <a:p>
            <a:pPr marL="0" marR="0" lvl="0" indent="0" algn="ctr" rtl="0">
              <a:spcBef>
                <a:spcPts val="0"/>
              </a:spcBef>
              <a:spcAft>
                <a:spcPts val="0"/>
              </a:spcAft>
              <a:buNone/>
            </a:pPr>
            <a:r>
              <a:rPr lang="is-IS" sz="3200" b="0" i="0" u="none" strike="noStrike" cap="none" dirty="0">
                <a:latin typeface="Arial"/>
                <a:ea typeface="Arial"/>
                <a:cs typeface="Arial"/>
                <a:sym typeface="Arial"/>
              </a:rPr>
              <a:t>Húðin</a:t>
            </a:r>
            <a:endParaRPr sz="3200" b="0" i="0" u="none" strike="noStrike" cap="none" dirty="0">
              <a:latin typeface="Arial"/>
              <a:ea typeface="Arial"/>
              <a:cs typeface="Arial"/>
              <a:sym typeface="Arial"/>
            </a:endParaRPr>
          </a:p>
          <a:p>
            <a:pPr marL="0" marR="0" lvl="0" indent="0" algn="ctr" rtl="0">
              <a:spcBef>
                <a:spcPts val="0"/>
              </a:spcBef>
              <a:spcAft>
                <a:spcPts val="0"/>
              </a:spcAft>
              <a:buNone/>
            </a:pPr>
            <a:r>
              <a:rPr lang="is-IS" sz="3200" b="0" i="0" u="none" strike="noStrike" cap="none" dirty="0">
                <a:latin typeface="Arial"/>
                <a:ea typeface="Arial"/>
                <a:cs typeface="Arial"/>
                <a:sym typeface="Arial"/>
              </a:rPr>
              <a:t>HJÚK1AG </a:t>
            </a:r>
            <a:endParaRPr sz="3200" b="0" i="0" u="none" strike="noStrike" cap="none"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57F56-5F0C-8087-B75C-AD25A7F35846}"/>
              </a:ext>
            </a:extLst>
          </p:cNvPr>
          <p:cNvSpPr>
            <a:spLocks noGrp="1"/>
          </p:cNvSpPr>
          <p:nvPr>
            <p:ph type="title"/>
          </p:nvPr>
        </p:nvSpPr>
        <p:spPr>
          <a:xfrm>
            <a:off x="504000" y="613555"/>
            <a:ext cx="9071640" cy="1262160"/>
          </a:xfrm>
        </p:spPr>
        <p:txBody>
          <a:bodyPr>
            <a:normAutofit fontScale="90000"/>
          </a:bodyPr>
          <a:lstStyle/>
          <a:p>
            <a:pPr algn="ctr"/>
            <a:r>
              <a:rPr lang="is-IS" sz="4400" b="0" i="0" u="none" strike="noStrike" cap="none" dirty="0">
                <a:latin typeface="Arial"/>
                <a:ea typeface="Arial"/>
                <a:cs typeface="Arial"/>
                <a:sym typeface="Arial"/>
              </a:rPr>
              <a:t>Athuganir v/húð</a:t>
            </a:r>
            <a:br>
              <a:rPr lang="is-IS" sz="4400" b="0" i="0" u="none" strike="noStrike" cap="none" dirty="0">
                <a:latin typeface="Arial"/>
                <a:ea typeface="Arial"/>
                <a:cs typeface="Arial"/>
                <a:sym typeface="Arial"/>
              </a:rPr>
            </a:br>
            <a:endParaRPr lang="en-US" sz="4400" dirty="0"/>
          </a:p>
        </p:txBody>
      </p:sp>
      <p:sp>
        <p:nvSpPr>
          <p:cNvPr id="3" name="Text Placeholder 2">
            <a:extLst>
              <a:ext uri="{FF2B5EF4-FFF2-40B4-BE49-F238E27FC236}">
                <a16:creationId xmlns:a16="http://schemas.microsoft.com/office/drawing/2014/main" id="{088CFF9C-20CC-B7E6-3A4A-9E464011258B}"/>
              </a:ext>
            </a:extLst>
          </p:cNvPr>
          <p:cNvSpPr>
            <a:spLocks noGrp="1"/>
          </p:cNvSpPr>
          <p:nvPr>
            <p:ph idx="1"/>
          </p:nvPr>
        </p:nvSpPr>
        <p:spPr/>
        <p:txBody>
          <a:bodyPr>
            <a:normAutofit fontScale="92500" lnSpcReduction="20000"/>
          </a:bodyPr>
          <a:lstStyle/>
          <a:p>
            <a:pPr marL="514350" indent="-285750">
              <a:lnSpc>
                <a:spcPct val="150000"/>
              </a:lnSpc>
              <a:buFont typeface="Arial" panose="020B0604020202020204" pitchFamily="34" charset="0"/>
              <a:buChar char="•"/>
            </a:pPr>
            <a:r>
              <a:rPr lang="is-IS" sz="3200" dirty="0"/>
              <a:t>Þurr húð </a:t>
            </a:r>
          </a:p>
          <a:p>
            <a:pPr marL="514350" indent="-285750">
              <a:lnSpc>
                <a:spcPct val="150000"/>
              </a:lnSpc>
              <a:buFont typeface="Arial" panose="020B0604020202020204" pitchFamily="34" charset="0"/>
              <a:buChar char="•"/>
            </a:pPr>
            <a:r>
              <a:rPr lang="is-IS" sz="3200" dirty="0"/>
              <a:t>Sveitt, rök húð, roði og húðlos eða flögnuð húð</a:t>
            </a:r>
          </a:p>
          <a:p>
            <a:pPr marL="514350" indent="-285750">
              <a:lnSpc>
                <a:spcPct val="150000"/>
              </a:lnSpc>
              <a:buFont typeface="Arial" panose="020B0604020202020204" pitchFamily="34" charset="0"/>
              <a:buChar char="•"/>
            </a:pPr>
            <a:r>
              <a:rPr lang="is-IS" sz="3200" dirty="0"/>
              <a:t>Roði og hvít skánmyndun</a:t>
            </a:r>
          </a:p>
          <a:p>
            <a:pPr marL="514350" indent="-285750">
              <a:lnSpc>
                <a:spcPct val="150000"/>
              </a:lnSpc>
              <a:buFont typeface="Arial" panose="020B0604020202020204" pitchFamily="34" charset="0"/>
              <a:buChar char="•"/>
            </a:pPr>
            <a:r>
              <a:rPr lang="is-IS" sz="3200" dirty="0"/>
              <a:t>Húðútbrot</a:t>
            </a:r>
          </a:p>
          <a:p>
            <a:pPr marL="514350" indent="-285750">
              <a:lnSpc>
                <a:spcPct val="150000"/>
              </a:lnSpc>
              <a:buFont typeface="Arial" panose="020B0604020202020204" pitchFamily="34" charset="0"/>
              <a:buChar char="•"/>
            </a:pPr>
            <a:r>
              <a:rPr lang="is-IS" sz="3200" dirty="0"/>
              <a:t>Klórför og sár</a:t>
            </a:r>
          </a:p>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366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b="0" i="0" u="none" strike="noStrike" cap="none">
                <a:latin typeface="Arial"/>
                <a:ea typeface="Arial"/>
                <a:cs typeface="Arial"/>
                <a:sym typeface="Arial"/>
              </a:rPr>
              <a:t>Sár sem gróa illa</a:t>
            </a:r>
            <a:endParaRPr sz="4400" b="0" i="0" u="none" strike="noStrike" cap="none">
              <a:latin typeface="Arial"/>
              <a:ea typeface="Arial"/>
              <a:cs typeface="Arial"/>
              <a:sym typeface="Arial"/>
            </a:endParaRPr>
          </a:p>
        </p:txBody>
      </p:sp>
      <p:sp>
        <p:nvSpPr>
          <p:cNvPr id="147" name="Google Shape;147;p25"/>
          <p:cNvSpPr txBox="1"/>
          <p:nvPr/>
        </p:nvSpPr>
        <p:spPr>
          <a:xfrm>
            <a:off x="504000" y="1769040"/>
            <a:ext cx="9071640" cy="4384440"/>
          </a:xfrm>
          <a:prstGeom prst="rect">
            <a:avLst/>
          </a:prstGeom>
          <a:noFill/>
          <a:ln>
            <a:noFill/>
          </a:ln>
        </p:spPr>
        <p:txBody>
          <a:bodyPr spcFirstLastPara="1" wrap="square" lIns="0" tIns="0" rIns="0" bIns="0" anchor="t" anchorCtr="0">
            <a:normAutofit fontScale="92500" lnSpcReduction="20000"/>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Þarf að fylgjast vel með þeim</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Passa sýkingarhættu</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Er gjarnan hjá sjúklingum með DM</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Hafa í huga v/krabbamein</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Rapportera breytingum</a:t>
            </a:r>
            <a:endParaRPr sz="3200" b="0" i="0" u="none" strike="noStrike" cap="none" dirty="0">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Taka viðmiðunarmynd</a:t>
            </a:r>
            <a:endParaRPr lang="is-IS" sz="3200" dirty="0"/>
          </a:p>
          <a:p>
            <a:pPr marL="565200" lvl="7" indent="-457200">
              <a:spcBef>
                <a:spcPts val="1417"/>
              </a:spcBef>
              <a:buSzPts val="1440"/>
              <a:buFont typeface="Arial" panose="020B0604020202020204" pitchFamily="34" charset="0"/>
              <a:buChar char="•"/>
            </a:pPr>
            <a:r>
              <a:rPr lang="is-IS" sz="3200" dirty="0"/>
              <a:t>Marblettir</a:t>
            </a:r>
          </a:p>
          <a:p>
            <a:pPr marL="565200" lvl="7" indent="-457200">
              <a:spcBef>
                <a:spcPts val="1417"/>
              </a:spcBef>
              <a:buSzPts val="1440"/>
              <a:buFont typeface="Arial" panose="020B0604020202020204" pitchFamily="34" charset="0"/>
              <a:buChar char="•"/>
            </a:pPr>
            <a:r>
              <a:rPr lang="is-IS" sz="3200" b="0" i="0" u="none" strike="noStrike" cap="none" dirty="0">
                <a:latin typeface="Arial"/>
                <a:ea typeface="Arial"/>
                <a:cs typeface="Arial"/>
                <a:sym typeface="Arial"/>
              </a:rPr>
              <a:t>Brennimörk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p:nvPr/>
        </p:nvSpPr>
        <p:spPr>
          <a:xfrm>
            <a:off x="504000" y="302400"/>
            <a:ext cx="9072000" cy="126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Hverju þarf að huga að?</a:t>
            </a:r>
            <a:endParaRPr sz="4400" b="0" i="0" u="none" strike="noStrike" cap="none" dirty="0">
              <a:latin typeface="Arial"/>
              <a:ea typeface="Arial"/>
              <a:cs typeface="Arial"/>
              <a:sym typeface="Arial"/>
            </a:endParaRPr>
          </a:p>
        </p:txBody>
      </p:sp>
      <p:sp>
        <p:nvSpPr>
          <p:cNvPr id="123" name="Google Shape;123;p21"/>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232559" algn="l" rtl="0">
              <a:lnSpc>
                <a:spcPct val="80000"/>
              </a:lnSpc>
              <a:spcBef>
                <a:spcPts val="0"/>
              </a:spcBef>
              <a:spcAft>
                <a:spcPts val="0"/>
              </a:spcAft>
              <a:buClr>
                <a:srgbClr val="000000"/>
              </a:buClr>
              <a:buSzPts val="1440"/>
              <a:buFont typeface="Noto Sans Symbols"/>
              <a:buNone/>
            </a:pPr>
            <a:endParaRPr sz="32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Bjúgur</a:t>
            </a:r>
            <a:endParaRPr sz="28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Litarhátt</a:t>
            </a:r>
            <a:endParaRPr sz="28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Rakastig - þurrkur eða feit húð</a:t>
            </a:r>
            <a:endParaRPr sz="28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Blöðrur</a:t>
            </a:r>
            <a:endParaRPr sz="28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Sár</a:t>
            </a:r>
            <a:endParaRPr sz="28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Útbrot</a:t>
            </a:r>
            <a:endParaRPr sz="28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Bólgu</a:t>
            </a:r>
            <a:endParaRPr sz="28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Mar </a:t>
            </a:r>
            <a:endParaRPr sz="2800" b="0" i="0" u="none" strike="noStrike" cap="none">
              <a:latin typeface="Arial"/>
              <a:ea typeface="Arial"/>
              <a:cs typeface="Arial"/>
              <a:sym typeface="Arial"/>
            </a:endParaRPr>
          </a:p>
          <a:p>
            <a:pPr marL="432000" marR="0" lvl="0" indent="-324000" algn="l" rtl="0">
              <a:lnSpc>
                <a:spcPct val="80000"/>
              </a:lnSpc>
              <a:spcBef>
                <a:spcPts val="697"/>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Annað</a:t>
            </a:r>
            <a:endParaRPr sz="2800" b="0" i="0" u="none" strike="noStrike" cap="none">
              <a:latin typeface="Arial"/>
              <a:ea typeface="Arial"/>
              <a:cs typeface="Arial"/>
              <a:sym typeface="Arial"/>
            </a:endParaRPr>
          </a:p>
          <a:p>
            <a:pPr marL="432000" marR="0" lvl="0" indent="-243990" algn="l" rtl="0">
              <a:lnSpc>
                <a:spcPct val="80000"/>
              </a:lnSpc>
              <a:spcBef>
                <a:spcPts val="697"/>
              </a:spcBef>
              <a:spcAft>
                <a:spcPts val="0"/>
              </a:spcAft>
              <a:buClr>
                <a:srgbClr val="000000"/>
              </a:buClr>
              <a:buSzPts val="1260"/>
              <a:buFont typeface="Noto Sans Symbols"/>
              <a:buNone/>
            </a:pPr>
            <a:endParaRPr sz="28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p:nvPr/>
        </p:nvSpPr>
        <p:spPr>
          <a:xfrm>
            <a:off x="504000" y="210240"/>
            <a:ext cx="9072000" cy="144504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800"/>
            </a:pPr>
            <a:r>
              <a:rPr lang="is-IS" sz="4000" b="0" i="0" u="none" strike="noStrike" cap="none" dirty="0">
                <a:latin typeface="Arial"/>
                <a:ea typeface="Arial"/>
                <a:cs typeface="Arial"/>
                <a:sym typeface="Arial"/>
              </a:rPr>
              <a:t>Orsakir hreyfingarleysis eða hreyfiskerðingar</a:t>
            </a:r>
            <a:endParaRPr sz="4000" b="0" i="0" u="none" strike="noStrike" cap="none" dirty="0">
              <a:latin typeface="Arial"/>
              <a:ea typeface="Arial"/>
              <a:cs typeface="Arial"/>
              <a:sym typeface="Arial"/>
            </a:endParaRPr>
          </a:p>
        </p:txBody>
      </p:sp>
      <p:sp>
        <p:nvSpPr>
          <p:cNvPr id="154" name="Google Shape;154;p26"/>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609480" marR="0" lvl="0" indent="-609480" algn="l" rtl="0">
              <a:spcBef>
                <a:spcPts val="0"/>
              </a:spcBef>
              <a:spcAft>
                <a:spcPts val="0"/>
              </a:spcAft>
              <a:buClr>
                <a:srgbClr val="000000"/>
              </a:buClr>
              <a:buSzPts val="3200"/>
              <a:buFont typeface="Noto Sans Symbols"/>
              <a:buAutoNum type="arabicPeriod"/>
            </a:pPr>
            <a:r>
              <a:rPr lang="is-IS" sz="3200" b="0" i="0" u="none" strike="noStrike" cap="none">
                <a:latin typeface="Arial"/>
                <a:ea typeface="Arial"/>
                <a:cs typeface="Arial"/>
                <a:sym typeface="Arial"/>
              </a:rPr>
              <a:t>Verkir</a:t>
            </a:r>
            <a:endParaRPr sz="3200" b="0" i="0" u="none" strike="noStrike" cap="none">
              <a:latin typeface="Arial"/>
              <a:ea typeface="Arial"/>
              <a:cs typeface="Arial"/>
              <a:sym typeface="Arial"/>
            </a:endParaRPr>
          </a:p>
          <a:p>
            <a:pPr marL="609480" marR="0" lvl="0" indent="-609480" algn="l" rtl="0">
              <a:spcBef>
                <a:spcPts val="799"/>
              </a:spcBef>
              <a:spcAft>
                <a:spcPts val="0"/>
              </a:spcAft>
              <a:buClr>
                <a:srgbClr val="000000"/>
              </a:buClr>
              <a:buSzPts val="3200"/>
              <a:buFont typeface="Noto Sans Symbols"/>
              <a:buAutoNum type="arabicPeriod"/>
            </a:pPr>
            <a:r>
              <a:rPr lang="is-IS" sz="3200" b="0" i="0" u="none" strike="noStrike" cap="none">
                <a:latin typeface="Arial"/>
                <a:ea typeface="Arial"/>
                <a:cs typeface="Arial"/>
                <a:sym typeface="Arial"/>
              </a:rPr>
              <a:t>Byggingagallar</a:t>
            </a:r>
            <a:endParaRPr sz="3200" b="0" i="0" u="none" strike="noStrike" cap="none">
              <a:latin typeface="Arial"/>
              <a:ea typeface="Arial"/>
              <a:cs typeface="Arial"/>
              <a:sym typeface="Arial"/>
            </a:endParaRPr>
          </a:p>
          <a:p>
            <a:pPr marL="609480" marR="0" lvl="0" indent="-609480" algn="l" rtl="0">
              <a:spcBef>
                <a:spcPts val="799"/>
              </a:spcBef>
              <a:spcAft>
                <a:spcPts val="0"/>
              </a:spcAft>
              <a:buClr>
                <a:srgbClr val="000000"/>
              </a:buClr>
              <a:buSzPts val="3200"/>
              <a:buFont typeface="Noto Sans Symbols"/>
              <a:buAutoNum type="arabicPeriod"/>
            </a:pPr>
            <a:r>
              <a:rPr lang="is-IS" sz="3200" b="0" i="0" u="none" strike="noStrike" cap="none">
                <a:latin typeface="Arial"/>
                <a:ea typeface="Arial"/>
                <a:cs typeface="Arial"/>
                <a:sym typeface="Arial"/>
              </a:rPr>
              <a:t>Taugasjúkdómar</a:t>
            </a:r>
            <a:endParaRPr sz="3200" b="0" i="0" u="none" strike="noStrike" cap="none">
              <a:latin typeface="Arial"/>
              <a:ea typeface="Arial"/>
              <a:cs typeface="Arial"/>
              <a:sym typeface="Arial"/>
            </a:endParaRPr>
          </a:p>
          <a:p>
            <a:pPr marL="609480" marR="0" lvl="0" indent="-609480" algn="l" rtl="0">
              <a:spcBef>
                <a:spcPts val="799"/>
              </a:spcBef>
              <a:spcAft>
                <a:spcPts val="0"/>
              </a:spcAft>
              <a:buClr>
                <a:srgbClr val="000000"/>
              </a:buClr>
              <a:buSzPts val="3200"/>
              <a:buFont typeface="Noto Sans Symbols"/>
              <a:buAutoNum type="arabicPeriod"/>
            </a:pPr>
            <a:r>
              <a:rPr lang="is-IS" sz="3200" b="0" i="0" u="none" strike="noStrike" cap="none">
                <a:latin typeface="Arial"/>
                <a:ea typeface="Arial"/>
                <a:cs typeface="Arial"/>
                <a:sym typeface="Arial"/>
              </a:rPr>
              <a:t>Almennur slappleiki</a:t>
            </a:r>
            <a:endParaRPr sz="3200" b="0" i="0" u="none" strike="noStrike" cap="none">
              <a:latin typeface="Arial"/>
              <a:ea typeface="Arial"/>
              <a:cs typeface="Arial"/>
              <a:sym typeface="Arial"/>
            </a:endParaRPr>
          </a:p>
          <a:p>
            <a:pPr marL="609480" marR="0" lvl="0" indent="-609480" algn="l" rtl="0">
              <a:spcBef>
                <a:spcPts val="799"/>
              </a:spcBef>
              <a:spcAft>
                <a:spcPts val="0"/>
              </a:spcAft>
              <a:buClr>
                <a:srgbClr val="000000"/>
              </a:buClr>
              <a:buSzPts val="3200"/>
              <a:buFont typeface="Noto Sans Symbols"/>
              <a:buAutoNum type="arabicPeriod"/>
            </a:pPr>
            <a:r>
              <a:rPr lang="is-IS" sz="3200" b="0" i="0" u="none" strike="noStrike" cap="none">
                <a:latin typeface="Arial"/>
                <a:ea typeface="Arial"/>
                <a:cs typeface="Arial"/>
                <a:sym typeface="Arial"/>
              </a:rPr>
              <a:t>Andleg vandamál</a:t>
            </a:r>
            <a:endParaRPr sz="3200" b="0" i="0" u="none" strike="noStrike" cap="none">
              <a:latin typeface="Arial"/>
              <a:ea typeface="Arial"/>
              <a:cs typeface="Arial"/>
              <a:sym typeface="Arial"/>
            </a:endParaRPr>
          </a:p>
          <a:p>
            <a:pPr marL="609480" marR="0" lvl="0" indent="-609480" algn="l" rtl="0">
              <a:spcBef>
                <a:spcPts val="799"/>
              </a:spcBef>
              <a:spcAft>
                <a:spcPts val="0"/>
              </a:spcAft>
              <a:buClr>
                <a:srgbClr val="000000"/>
              </a:buClr>
              <a:buSzPts val="3200"/>
              <a:buFont typeface="Noto Sans Symbols"/>
              <a:buAutoNum type="arabicPeriod"/>
            </a:pPr>
            <a:r>
              <a:rPr lang="is-IS" sz="3200" b="0" i="0" u="none" strike="noStrike" cap="none">
                <a:latin typeface="Arial"/>
                <a:ea typeface="Arial"/>
                <a:cs typeface="Arial"/>
                <a:sym typeface="Arial"/>
              </a:rPr>
              <a:t>Meðferð</a:t>
            </a:r>
            <a:endParaRPr sz="32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p:nvPr/>
        </p:nvSpPr>
        <p:spPr>
          <a:xfrm>
            <a:off x="504000" y="235493"/>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Rúmlega og áhrif hennar</a:t>
            </a:r>
            <a:endParaRPr sz="4400" b="0" i="0" u="none" strike="noStrike" cap="none" dirty="0">
              <a:latin typeface="Arial"/>
              <a:ea typeface="Arial"/>
              <a:cs typeface="Arial"/>
              <a:sym typeface="Arial"/>
            </a:endParaRPr>
          </a:p>
        </p:txBody>
      </p:sp>
      <p:sp>
        <p:nvSpPr>
          <p:cNvPr id="160" name="Google Shape;160;p27"/>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Rúmlega er oft hluti af meðferð sjúkdóms eða afleiðingar sjúkdóms.</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Þess vegna skipta rúmin oft miklu og búnaður í þeim.</a:t>
            </a:r>
          </a:p>
          <a:p>
            <a:pPr marL="432000" marR="0" lvl="0" indent="-324000" algn="l" rtl="0">
              <a:spcBef>
                <a:spcPts val="799"/>
              </a:spcBef>
              <a:spcAft>
                <a:spcPts val="0"/>
              </a:spcAft>
              <a:buClr>
                <a:srgbClr val="000000"/>
              </a:buClr>
              <a:buSzPts val="1440"/>
              <a:buFont typeface="Noto Sans Symbols"/>
              <a:buChar char="●"/>
            </a:pPr>
            <a:endParaRPr lang="is-IS" sz="3200" b="0" i="0" u="none" strike="noStrike" cap="none" dirty="0">
              <a:latin typeface="Arial"/>
              <a:ea typeface="Arial"/>
              <a:cs typeface="Arial"/>
              <a:sym typeface="Arial"/>
            </a:endParaRPr>
          </a:p>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Þrýstingssár </a:t>
            </a: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Ekki nægt súrefni til vefja/drep</a:t>
            </a: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Áhrif á stoðkerfi og vöðva og fleiri líffæri</a:t>
            </a:r>
          </a:p>
          <a:p>
            <a:pPr marL="432000" marR="0" lvl="0" indent="-324000" algn="l" rtl="0">
              <a:spcBef>
                <a:spcPts val="799"/>
              </a:spcBef>
              <a:spcAft>
                <a:spcPts val="0"/>
              </a:spcAft>
              <a:buClr>
                <a:srgbClr val="000000"/>
              </a:buClr>
              <a:buSzPts val="1440"/>
              <a:buFont typeface="Noto Sans Symbols"/>
              <a:buChar char="●"/>
            </a:pPr>
            <a:endParaRPr sz="3200" b="0" i="0" u="none" strike="noStrike" cap="none"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a:latin typeface="Arial"/>
                <a:ea typeface="Arial"/>
                <a:cs typeface="Arial"/>
                <a:sym typeface="Arial"/>
              </a:rPr>
              <a:t>Sjúkrarúmið</a:t>
            </a:r>
            <a:endParaRPr lang="is-IS" sz="4400" b="0" i="0" u="none" strike="noStrike" cap="none" dirty="0">
              <a:latin typeface="Arial"/>
              <a:ea typeface="Arial"/>
              <a:cs typeface="Arial"/>
              <a:sym typeface="Arial"/>
            </a:endParaRPr>
          </a:p>
        </p:txBody>
      </p:sp>
      <p:sp>
        <p:nvSpPr>
          <p:cNvPr id="173" name="Google Shape;173;p29"/>
          <p:cNvSpPr txBox="1"/>
          <p:nvPr/>
        </p:nvSpPr>
        <p:spPr>
          <a:xfrm>
            <a:off x="504000" y="1830908"/>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Þarf að vera hægt að:</a:t>
            </a: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Búa vel um sj. svo fari vel um hann</a:t>
            </a: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Hagræða honum í rúminu og skipta um stellingar</a:t>
            </a: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Hægt að sinna persónulegri hirðingu hans í rúminu</a:t>
            </a:r>
          </a:p>
          <a:p>
            <a:pPr marL="742680" marR="0" lvl="1" indent="-285480" algn="l" rtl="0">
              <a:spcBef>
                <a:spcPts val="697"/>
              </a:spcBef>
              <a:spcAft>
                <a:spcPts val="0"/>
              </a:spcAft>
              <a:buClr>
                <a:srgbClr val="000000"/>
              </a:buClr>
              <a:buSzPts val="2800"/>
              <a:buFont typeface="Arial"/>
              <a:buChar char="–"/>
            </a:pPr>
            <a:r>
              <a:rPr lang="is-IS" sz="2800" b="0" i="0" u="none" strike="noStrike" cap="none">
                <a:latin typeface="Arial"/>
                <a:ea typeface="Arial"/>
                <a:cs typeface="Arial"/>
                <a:sym typeface="Arial"/>
              </a:rPr>
              <a:t>Hægt að nota réttar starfsstellingar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
        <p:cNvGrpSpPr/>
        <p:nvPr/>
      </p:nvGrpSpPr>
      <p:grpSpPr>
        <a:xfrm>
          <a:off x="0" y="0"/>
          <a:ext cx="0" cy="0"/>
          <a:chOff x="0" y="0"/>
          <a:chExt cx="0" cy="0"/>
        </a:xfrm>
      </p:grpSpPr>
      <p:sp>
        <p:nvSpPr>
          <p:cNvPr id="178" name="Google Shape;178;p30"/>
          <p:cNvSpPr txBox="1"/>
          <p:nvPr/>
        </p:nvSpPr>
        <p:spPr>
          <a:xfrm>
            <a:off x="532033" y="354652"/>
            <a:ext cx="4110035" cy="1251939"/>
          </a:xfrm>
          <a:prstGeom prst="rect">
            <a:avLst/>
          </a:prstGeom>
        </p:spPr>
        <p:txBody>
          <a:bodyPr spcFirstLastPara="1" vert="horz" lIns="91440" tIns="45720" rIns="91440" bIns="45720" rtlCol="0" anchor="ctr" anchorCtr="0">
            <a:normAutofit/>
          </a:bodyPr>
          <a:lstStyle/>
          <a:p>
            <a:pPr marL="216000" marR="0" lvl="0" indent="-216000">
              <a:lnSpc>
                <a:spcPct val="90000"/>
              </a:lnSpc>
              <a:spcBef>
                <a:spcPct val="0"/>
              </a:spcBef>
              <a:spcAft>
                <a:spcPts val="600"/>
              </a:spcAft>
              <a:buClr>
                <a:srgbClr val="000000"/>
              </a:buClr>
              <a:buSzPts val="1980"/>
            </a:pPr>
            <a:r>
              <a:rPr lang="en-US" sz="3500" b="0" i="0" u="none" strike="noStrike" kern="1200" cap="none">
                <a:solidFill>
                  <a:schemeClr val="tx1"/>
                </a:solidFill>
                <a:latin typeface="+mj-lt"/>
                <a:ea typeface="+mj-ea"/>
                <a:cs typeface="+mj-cs"/>
                <a:sym typeface="Arial"/>
              </a:rPr>
              <a:t>Sjúkrarúm</a:t>
            </a:r>
          </a:p>
        </p:txBody>
      </p:sp>
      <p:sp>
        <p:nvSpPr>
          <p:cNvPr id="179" name="Google Shape;179;p30"/>
          <p:cNvSpPr txBox="1"/>
          <p:nvPr/>
        </p:nvSpPr>
        <p:spPr>
          <a:xfrm>
            <a:off x="532034" y="1965406"/>
            <a:ext cx="4110035" cy="4843551"/>
          </a:xfrm>
          <a:prstGeom prst="rect">
            <a:avLst/>
          </a:prstGeom>
        </p:spPr>
        <p:txBody>
          <a:bodyPr spcFirstLastPara="1" vert="horz" lIns="91440" tIns="45720" rIns="91440" bIns="45720" rtlCol="0" anchorCtr="0">
            <a:normAutofit/>
          </a:bodyPr>
          <a:lstStyle/>
          <a:p>
            <a:pPr marL="432000" marR="0" lvl="0" indent="-228600">
              <a:lnSpc>
                <a:spcPct val="90000"/>
              </a:lnSpc>
              <a:spcBef>
                <a:spcPts val="0"/>
              </a:spcBef>
              <a:spcAft>
                <a:spcPts val="0"/>
              </a:spcAft>
              <a:buClr>
                <a:srgbClr val="000000"/>
              </a:buClr>
              <a:buSzPts val="1440"/>
              <a:buFont typeface="Arial" panose="020B0604020202020204" pitchFamily="34" charset="0"/>
              <a:buChar char="•"/>
            </a:pPr>
            <a:r>
              <a:rPr lang="en-US" sz="2400" b="0" i="0" u="none" strike="noStrike" kern="1200" cap="none" dirty="0" err="1">
                <a:solidFill>
                  <a:schemeClr val="tx1"/>
                </a:solidFill>
                <a:latin typeface="+mn-lt"/>
                <a:ea typeface="+mn-ea"/>
                <a:cs typeface="+mn-cs"/>
                <a:sym typeface="Arial"/>
              </a:rPr>
              <a:t>Þurfa</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að</a:t>
            </a:r>
            <a:r>
              <a:rPr lang="en-US" sz="2400" b="0" i="0" u="none" strike="noStrike" kern="1200" cap="none" dirty="0">
                <a:solidFill>
                  <a:schemeClr val="tx1"/>
                </a:solidFill>
                <a:latin typeface="+mn-lt"/>
                <a:ea typeface="+mn-ea"/>
                <a:cs typeface="+mn-cs"/>
                <a:sym typeface="Arial"/>
              </a:rPr>
              <a:t> vera:</a:t>
            </a:r>
          </a:p>
          <a:p>
            <a:pPr marL="742680" marR="0" lvl="1" indent="-228600">
              <a:lnSpc>
                <a:spcPct val="90000"/>
              </a:lnSpc>
              <a:spcBef>
                <a:spcPts val="697"/>
              </a:spcBef>
              <a:spcAft>
                <a:spcPts val="0"/>
              </a:spcAft>
              <a:buClr>
                <a:srgbClr val="000000"/>
              </a:buClr>
              <a:buSzPts val="2800"/>
              <a:buFont typeface="Arial" panose="020B0604020202020204" pitchFamily="34" charset="0"/>
              <a:buChar char="•"/>
            </a:pPr>
            <a:r>
              <a:rPr lang="en-US" sz="2400" b="0" i="0" u="none" strike="noStrike" kern="1200" cap="none" dirty="0" err="1">
                <a:solidFill>
                  <a:schemeClr val="tx1"/>
                </a:solidFill>
                <a:latin typeface="+mn-lt"/>
                <a:ea typeface="+mn-ea"/>
                <a:cs typeface="+mn-cs"/>
                <a:sym typeface="Arial"/>
              </a:rPr>
              <a:t>Úr</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efni</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sem</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auðvelt</a:t>
            </a:r>
            <a:r>
              <a:rPr lang="en-US" sz="2400" b="0" i="0" u="none" strike="noStrike" kern="1200" cap="none" dirty="0">
                <a:solidFill>
                  <a:schemeClr val="tx1"/>
                </a:solidFill>
                <a:latin typeface="+mn-lt"/>
                <a:ea typeface="+mn-ea"/>
                <a:cs typeface="+mn-cs"/>
                <a:sym typeface="Arial"/>
              </a:rPr>
              <a:t> er </a:t>
            </a:r>
            <a:r>
              <a:rPr lang="en-US" sz="2400" b="0" i="0" u="none" strike="noStrike" kern="1200" cap="none" dirty="0" err="1">
                <a:solidFill>
                  <a:schemeClr val="tx1"/>
                </a:solidFill>
                <a:latin typeface="+mn-lt"/>
                <a:ea typeface="+mn-ea"/>
                <a:cs typeface="+mn-cs"/>
                <a:sym typeface="Arial"/>
              </a:rPr>
              <a:t>að</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þrífa</a:t>
            </a:r>
            <a:endParaRPr lang="en-US" sz="2400" b="0" i="0" u="none" strike="noStrike" kern="1200" cap="none" dirty="0">
              <a:solidFill>
                <a:schemeClr val="tx1"/>
              </a:solidFill>
              <a:latin typeface="+mn-lt"/>
              <a:ea typeface="+mn-ea"/>
              <a:cs typeface="+mn-cs"/>
              <a:sym typeface="Arial"/>
            </a:endParaRPr>
          </a:p>
          <a:p>
            <a:pPr marL="742680" marR="0" lvl="1" indent="-228600">
              <a:lnSpc>
                <a:spcPct val="90000"/>
              </a:lnSpc>
              <a:spcBef>
                <a:spcPts val="697"/>
              </a:spcBef>
              <a:spcAft>
                <a:spcPts val="0"/>
              </a:spcAft>
              <a:buClr>
                <a:srgbClr val="000000"/>
              </a:buClr>
              <a:buSzPts val="2800"/>
              <a:buFont typeface="Arial" panose="020B0604020202020204" pitchFamily="34" charset="0"/>
              <a:buChar char="•"/>
            </a:pPr>
            <a:r>
              <a:rPr lang="en-US" sz="2400" b="0" i="0" u="none" strike="noStrike" kern="1200" cap="none" dirty="0" err="1">
                <a:solidFill>
                  <a:schemeClr val="tx1"/>
                </a:solidFill>
                <a:latin typeface="+mn-lt"/>
                <a:ea typeface="+mn-ea"/>
                <a:cs typeface="+mn-cs"/>
                <a:sym typeface="Arial"/>
              </a:rPr>
              <a:t>Hægt</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að</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hækka</a:t>
            </a:r>
            <a:r>
              <a:rPr lang="en-US" sz="2400" b="0" i="0" u="none" strike="noStrike" kern="1200" cap="none" dirty="0">
                <a:solidFill>
                  <a:schemeClr val="tx1"/>
                </a:solidFill>
                <a:latin typeface="+mn-lt"/>
                <a:ea typeface="+mn-ea"/>
                <a:cs typeface="+mn-cs"/>
                <a:sym typeface="Arial"/>
              </a:rPr>
              <a:t>/</a:t>
            </a:r>
            <a:r>
              <a:rPr lang="en-US" sz="2400" b="0" i="0" u="none" strike="noStrike" kern="1200" cap="none" dirty="0" err="1">
                <a:solidFill>
                  <a:schemeClr val="tx1"/>
                </a:solidFill>
                <a:latin typeface="+mn-lt"/>
                <a:ea typeface="+mn-ea"/>
                <a:cs typeface="+mn-cs"/>
                <a:sym typeface="Arial"/>
              </a:rPr>
              <a:t>lækka</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rúm</a:t>
            </a:r>
            <a:endParaRPr lang="en-US" sz="2400" b="0" i="0" u="none" strike="noStrike" kern="1200" cap="none" dirty="0">
              <a:solidFill>
                <a:schemeClr val="tx1"/>
              </a:solidFill>
              <a:latin typeface="+mn-lt"/>
              <a:ea typeface="+mn-ea"/>
              <a:cs typeface="+mn-cs"/>
              <a:sym typeface="Arial"/>
            </a:endParaRPr>
          </a:p>
          <a:p>
            <a:pPr marL="742680" marR="0" lvl="1" indent="-228600">
              <a:lnSpc>
                <a:spcPct val="90000"/>
              </a:lnSpc>
              <a:spcBef>
                <a:spcPts val="697"/>
              </a:spcBef>
              <a:spcAft>
                <a:spcPts val="0"/>
              </a:spcAft>
              <a:buClr>
                <a:srgbClr val="000000"/>
              </a:buClr>
              <a:buSzPts val="2800"/>
              <a:buFont typeface="Arial" panose="020B0604020202020204" pitchFamily="34" charset="0"/>
              <a:buChar char="•"/>
            </a:pPr>
            <a:r>
              <a:rPr lang="en-US" sz="2400" b="0" i="0" u="none" strike="noStrike" kern="1200" cap="none" dirty="0" err="1">
                <a:solidFill>
                  <a:schemeClr val="tx1"/>
                </a:solidFill>
                <a:latin typeface="+mn-lt"/>
                <a:ea typeface="+mn-ea"/>
                <a:cs typeface="+mn-cs"/>
                <a:sym typeface="Arial"/>
              </a:rPr>
              <a:t>Hægt</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að</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hækka</a:t>
            </a:r>
            <a:r>
              <a:rPr lang="en-US" sz="2400" b="0" i="0" u="none" strike="noStrike" kern="1200" cap="none" dirty="0">
                <a:solidFill>
                  <a:schemeClr val="tx1"/>
                </a:solidFill>
                <a:latin typeface="+mn-lt"/>
                <a:ea typeface="+mn-ea"/>
                <a:cs typeface="+mn-cs"/>
                <a:sym typeface="Arial"/>
              </a:rPr>
              <a:t>/</a:t>
            </a:r>
            <a:r>
              <a:rPr lang="en-US" sz="2400" b="0" i="0" u="none" strike="noStrike" kern="1200" cap="none" dirty="0" err="1">
                <a:solidFill>
                  <a:schemeClr val="tx1"/>
                </a:solidFill>
                <a:latin typeface="+mn-lt"/>
                <a:ea typeface="+mn-ea"/>
                <a:cs typeface="+mn-cs"/>
                <a:sym typeface="Arial"/>
              </a:rPr>
              <a:t>lækka</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höfða-og</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fótgafl</a:t>
            </a:r>
            <a:endParaRPr lang="en-US" sz="2400" b="0" i="0" u="none" strike="noStrike" kern="1200" cap="none" dirty="0">
              <a:solidFill>
                <a:schemeClr val="tx1"/>
              </a:solidFill>
              <a:latin typeface="+mn-lt"/>
              <a:ea typeface="+mn-ea"/>
              <a:cs typeface="+mn-cs"/>
              <a:sym typeface="Arial"/>
            </a:endParaRPr>
          </a:p>
          <a:p>
            <a:pPr marL="742680" marR="0" lvl="1" indent="-228600">
              <a:lnSpc>
                <a:spcPct val="90000"/>
              </a:lnSpc>
              <a:spcBef>
                <a:spcPts val="697"/>
              </a:spcBef>
              <a:spcAft>
                <a:spcPts val="0"/>
              </a:spcAft>
              <a:buClr>
                <a:srgbClr val="000000"/>
              </a:buClr>
              <a:buSzPts val="2800"/>
              <a:buFont typeface="Arial" panose="020B0604020202020204" pitchFamily="34" charset="0"/>
              <a:buChar char="•"/>
            </a:pPr>
            <a:r>
              <a:rPr lang="en-US" sz="2400" b="0" i="0" u="none" strike="noStrike" kern="1200" cap="none" dirty="0">
                <a:solidFill>
                  <a:schemeClr val="tx1"/>
                </a:solidFill>
                <a:latin typeface="+mn-lt"/>
                <a:ea typeface="+mn-ea"/>
                <a:cs typeface="+mn-cs"/>
                <a:sym typeface="Arial"/>
              </a:rPr>
              <a:t>Á </a:t>
            </a:r>
            <a:r>
              <a:rPr lang="en-US" sz="2400" b="0" i="0" u="none" strike="noStrike" kern="1200" cap="none" dirty="0" err="1">
                <a:solidFill>
                  <a:schemeClr val="tx1"/>
                </a:solidFill>
                <a:latin typeface="+mn-lt"/>
                <a:ea typeface="+mn-ea"/>
                <a:cs typeface="+mn-cs"/>
                <a:sym typeface="Arial"/>
              </a:rPr>
              <a:t>hjólum</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með</a:t>
            </a:r>
            <a:r>
              <a:rPr lang="en-US" sz="2400" b="0" i="0" u="none" strike="noStrike" kern="1200" cap="none" dirty="0">
                <a:solidFill>
                  <a:schemeClr val="tx1"/>
                </a:solidFill>
                <a:latin typeface="+mn-lt"/>
                <a:ea typeface="+mn-ea"/>
                <a:cs typeface="+mn-cs"/>
                <a:sym typeface="Arial"/>
              </a:rPr>
              <a:t> </a:t>
            </a:r>
            <a:r>
              <a:rPr lang="en-US" sz="2400" b="0" i="0" u="none" strike="noStrike" kern="1200" cap="none" dirty="0" err="1">
                <a:solidFill>
                  <a:schemeClr val="tx1"/>
                </a:solidFill>
                <a:latin typeface="+mn-lt"/>
                <a:ea typeface="+mn-ea"/>
                <a:cs typeface="+mn-cs"/>
                <a:sym typeface="Arial"/>
              </a:rPr>
              <a:t>bremsu</a:t>
            </a:r>
            <a:endParaRPr lang="en-US" sz="2400" b="0" i="0" u="none" strike="noStrike" kern="1200" cap="none" dirty="0">
              <a:solidFill>
                <a:schemeClr val="tx1"/>
              </a:solidFill>
              <a:latin typeface="+mn-lt"/>
              <a:ea typeface="+mn-ea"/>
              <a:cs typeface="+mn-cs"/>
              <a:sym typeface="Arial"/>
            </a:endParaRPr>
          </a:p>
          <a:p>
            <a:pPr marL="742680" marR="0" lvl="1" indent="-228600">
              <a:lnSpc>
                <a:spcPct val="90000"/>
              </a:lnSpc>
              <a:spcBef>
                <a:spcPts val="697"/>
              </a:spcBef>
              <a:spcAft>
                <a:spcPts val="0"/>
              </a:spcAft>
              <a:buFont typeface="Arial" panose="020B0604020202020204" pitchFamily="34" charset="0"/>
              <a:buChar char="•"/>
            </a:pPr>
            <a:endParaRPr lang="en-US" sz="2400" b="0" i="0" u="none" strike="noStrike" kern="1200" cap="none" dirty="0">
              <a:solidFill>
                <a:schemeClr val="tx1"/>
              </a:solidFill>
              <a:latin typeface="+mn-lt"/>
              <a:ea typeface="+mn-ea"/>
              <a:cs typeface="+mn-cs"/>
              <a:sym typeface="Arial"/>
            </a:endParaRPr>
          </a:p>
        </p:txBody>
      </p:sp>
      <p:pic>
        <p:nvPicPr>
          <p:cNvPr id="3" name="Picture 2">
            <a:extLst>
              <a:ext uri="{FF2B5EF4-FFF2-40B4-BE49-F238E27FC236}">
                <a16:creationId xmlns:a16="http://schemas.microsoft.com/office/drawing/2014/main" id="{B3F0E9F1-2B93-77EB-CDC6-B86C7C0D7407}"/>
              </a:ext>
            </a:extLst>
          </p:cNvPr>
          <p:cNvPicPr>
            <a:picLocks noChangeAspect="1"/>
          </p:cNvPicPr>
          <p:nvPr/>
        </p:nvPicPr>
        <p:blipFill>
          <a:blip r:embed="rId3"/>
          <a:stretch>
            <a:fillRect/>
          </a:stretch>
        </p:blipFill>
        <p:spPr>
          <a:xfrm>
            <a:off x="5174103" y="1592592"/>
            <a:ext cx="4374488" cy="437448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Sjúkrarúm og fylgihlutir</a:t>
            </a:r>
            <a:endParaRPr sz="4400" b="0" i="0" u="none" strike="noStrike" cap="none" dirty="0">
              <a:latin typeface="Arial"/>
              <a:ea typeface="Arial"/>
              <a:cs typeface="Arial"/>
              <a:sym typeface="Arial"/>
            </a:endParaRPr>
          </a:p>
        </p:txBody>
      </p:sp>
      <p:sp>
        <p:nvSpPr>
          <p:cNvPr id="186" name="Google Shape;186;p31"/>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Góð rúmdýna</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Sæng og koddar</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Hliðargrindur</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Gálgi</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Braggi</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Ýmsir púðar/koddar</a:t>
            </a:r>
            <a:endParaRPr sz="3200" b="0" i="0" u="none" strike="noStrike" cap="none">
              <a:latin typeface="Arial"/>
              <a:ea typeface="Arial"/>
              <a:cs typeface="Arial"/>
              <a:sym typeface="Arial"/>
            </a:endParaRPr>
          </a:p>
          <a:p>
            <a:pPr marL="432000" marR="0" lvl="0" indent="-232559" algn="l" rtl="0">
              <a:spcBef>
                <a:spcPts val="799"/>
              </a:spcBef>
              <a:spcAft>
                <a:spcPts val="0"/>
              </a:spcAft>
              <a:buClr>
                <a:srgbClr val="000000"/>
              </a:buClr>
              <a:buSzPts val="1440"/>
              <a:buFont typeface="Noto Sans Symbols"/>
              <a:buNone/>
            </a:pPr>
            <a:endParaRPr sz="3200" b="0" i="0" u="none" strike="noStrike" cap="none">
              <a:latin typeface="Arial"/>
              <a:ea typeface="Arial"/>
              <a:cs typeface="Arial"/>
              <a:sym typeface="Arial"/>
            </a:endParaRPr>
          </a:p>
        </p:txBody>
      </p:sp>
      <p:pic>
        <p:nvPicPr>
          <p:cNvPr id="3" name="Picture 2" descr="A person lying on a bed">
            <a:extLst>
              <a:ext uri="{FF2B5EF4-FFF2-40B4-BE49-F238E27FC236}">
                <a16:creationId xmlns:a16="http://schemas.microsoft.com/office/drawing/2014/main" id="{F83C67FC-FEA6-45E1-51C4-7FF608713EBB}"/>
              </a:ext>
            </a:extLst>
          </p:cNvPr>
          <p:cNvPicPr>
            <a:picLocks noChangeAspect="1"/>
          </p:cNvPicPr>
          <p:nvPr/>
        </p:nvPicPr>
        <p:blipFill>
          <a:blip r:embed="rId3"/>
          <a:stretch>
            <a:fillRect/>
          </a:stretch>
        </p:blipFill>
        <p:spPr>
          <a:xfrm>
            <a:off x="6634937" y="1884799"/>
            <a:ext cx="2598273" cy="17343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Lega sjúklings</a:t>
            </a:r>
            <a:endParaRPr sz="4400" b="0" i="0" u="none" strike="noStrike" cap="none" dirty="0">
              <a:latin typeface="Arial"/>
              <a:ea typeface="Arial"/>
              <a:cs typeface="Arial"/>
              <a:sym typeface="Arial"/>
            </a:endParaRPr>
          </a:p>
        </p:txBody>
      </p:sp>
      <p:sp>
        <p:nvSpPr>
          <p:cNvPr id="193" name="Google Shape;193;p32"/>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Þarf að taka tillit til líffærafræðilegra og lífeðlisfræðilegra þarfa:</a:t>
            </a:r>
            <a:endParaRPr sz="32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hryggurinn sé í eðlilegri stöðu </a:t>
            </a:r>
            <a:endParaRPr sz="28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handleggir og fótleggir hvíli í góðri stöðu</a:t>
            </a:r>
            <a:endParaRPr sz="28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höfuð hvíli í eðlilegri stöðu </a:t>
            </a:r>
            <a:endParaRPr sz="2800" b="0" i="0" u="none" strike="noStrike" cap="none"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Legur  </a:t>
            </a:r>
            <a:endParaRPr sz="4400" b="0" i="0" u="none" strike="noStrike" cap="none" dirty="0">
              <a:latin typeface="Arial"/>
              <a:ea typeface="Arial"/>
              <a:cs typeface="Arial"/>
              <a:sym typeface="Arial"/>
            </a:endParaRPr>
          </a:p>
        </p:txBody>
      </p:sp>
      <p:sp>
        <p:nvSpPr>
          <p:cNvPr id="200" name="Google Shape;200;p33"/>
          <p:cNvSpPr txBox="1"/>
          <p:nvPr/>
        </p:nvSpPr>
        <p:spPr>
          <a:xfrm>
            <a:off x="504000" y="156276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Baklega</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Hliðarlega</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Magalega</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Læst hliðarlega</a:t>
            </a: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Fowler´s lega</a:t>
            </a:r>
            <a:endParaRPr sz="3200" b="0" i="0" u="none" strike="noStrike" cap="none">
              <a:latin typeface="Arial"/>
              <a:ea typeface="Arial"/>
              <a:cs typeface="Arial"/>
              <a:sym typeface="Arial"/>
            </a:endParaRPr>
          </a:p>
        </p:txBody>
      </p:sp>
      <p:pic>
        <p:nvPicPr>
          <p:cNvPr id="3" name="Picture 2" descr="Diagram&#10;&#10;Description automatically generated">
            <a:extLst>
              <a:ext uri="{FF2B5EF4-FFF2-40B4-BE49-F238E27FC236}">
                <a16:creationId xmlns:a16="http://schemas.microsoft.com/office/drawing/2014/main" id="{B489322B-43C7-9473-8060-902B33931304}"/>
              </a:ext>
            </a:extLst>
          </p:cNvPr>
          <p:cNvPicPr>
            <a:picLocks noChangeAspect="1"/>
          </p:cNvPicPr>
          <p:nvPr/>
        </p:nvPicPr>
        <p:blipFill>
          <a:blip r:embed="rId3"/>
          <a:stretch>
            <a:fillRect/>
          </a:stretch>
        </p:blipFill>
        <p:spPr>
          <a:xfrm>
            <a:off x="844550" y="4711314"/>
            <a:ext cx="4318536" cy="2336257"/>
          </a:xfrm>
          <a:prstGeom prst="rect">
            <a:avLst/>
          </a:prstGeom>
        </p:spPr>
      </p:pic>
      <p:pic>
        <p:nvPicPr>
          <p:cNvPr id="5" name="Picture 4">
            <a:extLst>
              <a:ext uri="{FF2B5EF4-FFF2-40B4-BE49-F238E27FC236}">
                <a16:creationId xmlns:a16="http://schemas.microsoft.com/office/drawing/2014/main" id="{0C2682E0-B23A-F535-D5B6-37B1392DFF73}"/>
              </a:ext>
            </a:extLst>
          </p:cNvPr>
          <p:cNvPicPr>
            <a:picLocks noChangeAspect="1"/>
          </p:cNvPicPr>
          <p:nvPr/>
        </p:nvPicPr>
        <p:blipFill>
          <a:blip r:embed="rId4"/>
          <a:stretch>
            <a:fillRect/>
          </a:stretch>
        </p:blipFill>
        <p:spPr>
          <a:xfrm>
            <a:off x="5240337" y="2112239"/>
            <a:ext cx="4157851" cy="24820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190E-EF45-2688-6A42-E81C224BD32D}"/>
              </a:ext>
            </a:extLst>
          </p:cNvPr>
          <p:cNvSpPr>
            <a:spLocks noGrp="1"/>
          </p:cNvSpPr>
          <p:nvPr>
            <p:ph type="title"/>
          </p:nvPr>
        </p:nvSpPr>
        <p:spPr/>
        <p:txBody>
          <a:bodyPr/>
          <a:lstStyle/>
          <a:p>
            <a:r>
              <a:rPr lang="is-IS" dirty="0"/>
              <a:t>Markmið	</a:t>
            </a:r>
          </a:p>
        </p:txBody>
      </p:sp>
      <p:sp>
        <p:nvSpPr>
          <p:cNvPr id="3" name="Content Placeholder 2">
            <a:extLst>
              <a:ext uri="{FF2B5EF4-FFF2-40B4-BE49-F238E27FC236}">
                <a16:creationId xmlns:a16="http://schemas.microsoft.com/office/drawing/2014/main" id="{E1AFEFB6-F02E-1645-2494-90F68CA21F4C}"/>
              </a:ext>
            </a:extLst>
          </p:cNvPr>
          <p:cNvSpPr>
            <a:spLocks noGrp="1"/>
          </p:cNvSpPr>
          <p:nvPr>
            <p:ph idx="1"/>
          </p:nvPr>
        </p:nvSpPr>
        <p:spPr/>
        <p:txBody>
          <a:bodyPr/>
          <a:lstStyle/>
          <a:p>
            <a:r>
              <a:rPr lang="is-IS" dirty="0"/>
              <a:t>Eðlileg húð og hlutverk hennar</a:t>
            </a:r>
          </a:p>
          <a:p>
            <a:r>
              <a:rPr lang="is-IS" dirty="0"/>
              <a:t>Húðvandamál og úrræði</a:t>
            </a:r>
          </a:p>
          <a:p>
            <a:pPr lvl="1"/>
            <a:r>
              <a:rPr lang="is-IS" dirty="0"/>
              <a:t>Þrýstingssár og </a:t>
            </a:r>
            <a:r>
              <a:rPr lang="is-IS" dirty="0" err="1"/>
              <a:t>fyrirbygging</a:t>
            </a:r>
            <a:r>
              <a:rPr lang="is-IS" dirty="0"/>
              <a:t> þeirra</a:t>
            </a:r>
          </a:p>
        </p:txBody>
      </p:sp>
    </p:spTree>
    <p:extLst>
      <p:ext uri="{BB962C8B-B14F-4D97-AF65-F5344CB8AC3E}">
        <p14:creationId xmlns:p14="http://schemas.microsoft.com/office/powerpoint/2010/main" val="246421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p:nvPr/>
        </p:nvSpPr>
        <p:spPr>
          <a:xfrm>
            <a:off x="504000" y="235493"/>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dirty="0"/>
              <a:t>Þrýstings</a:t>
            </a:r>
            <a:r>
              <a:rPr lang="is-IS" sz="4400" b="0" i="0" u="none" strike="noStrike" cap="none" dirty="0">
                <a:latin typeface="Arial"/>
                <a:ea typeface="Arial"/>
                <a:cs typeface="Arial"/>
                <a:sym typeface="Arial"/>
              </a:rPr>
              <a:t>sár/decubitis ulcer</a:t>
            </a:r>
            <a:endParaRPr sz="4400" b="0" i="0" u="none" strike="noStrike" cap="none" dirty="0">
              <a:latin typeface="Arial"/>
              <a:ea typeface="Arial"/>
              <a:cs typeface="Arial"/>
              <a:sym typeface="Arial"/>
            </a:endParaRPr>
          </a:p>
        </p:txBody>
      </p:sp>
      <p:sp>
        <p:nvSpPr>
          <p:cNvPr id="213" name="Google Shape;213;p35"/>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Sumir staðir eru útsettari en aðrir</a:t>
            </a:r>
            <a:endParaRPr sz="32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þar sem þunginn hvílir mest er mest áhætta</a:t>
            </a:r>
            <a:endParaRPr sz="28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þar sem húð er þunn og stutt í bein</a:t>
            </a:r>
            <a:endParaRPr sz="28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T.d. hælar, sacrum svæði/rófubein, olnbogar, höfuð, herðablöð, ökklar, hné mjöðm, eyra, kinnbein</a:t>
            </a:r>
            <a:r>
              <a:rPr lang="is-IS" sz="2800" dirty="0"/>
              <a:t>, hælar. </a:t>
            </a:r>
            <a:endParaRPr sz="2800" b="0" i="0" u="none" strike="noStrike" cap="none"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1"/>
          <p:cNvPicPr preferRelativeResize="0"/>
          <p:nvPr/>
        </p:nvPicPr>
        <p:blipFill rotWithShape="1">
          <a:blip r:embed="rId3">
            <a:alphaModFix/>
          </a:blip>
          <a:srcRect/>
          <a:stretch/>
        </p:blipFill>
        <p:spPr>
          <a:xfrm>
            <a:off x="1828800" y="1188720"/>
            <a:ext cx="6675120" cy="4572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p:nvPr/>
        </p:nvSpPr>
        <p:spPr>
          <a:xfrm>
            <a:off x="504000" y="210240"/>
            <a:ext cx="9072000" cy="144504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800"/>
            </a:pPr>
            <a:r>
              <a:rPr lang="is-IS" sz="4000" b="0" i="0" u="none" strike="noStrike" cap="none" dirty="0">
                <a:latin typeface="Arial"/>
                <a:ea typeface="Arial"/>
                <a:cs typeface="Arial"/>
                <a:sym typeface="Arial"/>
              </a:rPr>
              <a:t>Skjólst sem er mjög hætt við þrýstingssárum</a:t>
            </a:r>
            <a:endParaRPr sz="4000" b="0" i="0" u="none" strike="noStrike" cap="none" dirty="0">
              <a:latin typeface="Arial"/>
              <a:ea typeface="Arial"/>
              <a:cs typeface="Arial"/>
              <a:sym typeface="Arial"/>
            </a:endParaRPr>
          </a:p>
        </p:txBody>
      </p:sp>
      <p:sp>
        <p:nvSpPr>
          <p:cNvPr id="220" name="Google Shape;220;p36"/>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Sem búa við hreyfingarleysi</a:t>
            </a:r>
          </a:p>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Eldra fólk </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Of þungir einstaklingar</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Mjög grannir einstaklingar</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Með skerta tilfinningu í húð</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dirty="0"/>
              <a:t>Einstaklingar</a:t>
            </a:r>
            <a:r>
              <a:rPr lang="is-IS" sz="3200" b="0" i="0" u="none" strike="noStrike" cap="none" dirty="0">
                <a:latin typeface="Arial"/>
                <a:ea typeface="Arial"/>
                <a:cs typeface="Arial"/>
                <a:sym typeface="Arial"/>
              </a:rPr>
              <a:t> í dái</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dirty="0"/>
              <a:t>Einstaklingar</a:t>
            </a:r>
            <a:r>
              <a:rPr lang="is-IS" sz="3200" b="0" i="0" u="none" strike="noStrike" cap="none" dirty="0">
                <a:latin typeface="Arial"/>
                <a:ea typeface="Arial"/>
                <a:cs typeface="Arial"/>
                <a:sym typeface="Arial"/>
              </a:rPr>
              <a:t> sem nærast illa</a:t>
            </a:r>
            <a:endParaRPr sz="3200" b="0" i="0" u="none" strike="noStrike" cap="none"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6"/>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Fyrirbygging legusára</a:t>
            </a:r>
            <a:endParaRPr sz="4400" b="0" i="0" u="none" strike="noStrike" cap="none" dirty="0">
              <a:latin typeface="Arial"/>
              <a:ea typeface="Arial"/>
              <a:cs typeface="Arial"/>
              <a:sym typeface="Arial"/>
            </a:endParaRPr>
          </a:p>
        </p:txBody>
      </p:sp>
      <p:sp>
        <p:nvSpPr>
          <p:cNvPr id="284" name="Google Shape;284;p46"/>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232559" algn="l" rtl="0">
              <a:spcBef>
                <a:spcPts val="0"/>
              </a:spcBef>
              <a:spcAft>
                <a:spcPts val="0"/>
              </a:spcAft>
              <a:buClr>
                <a:srgbClr val="000000"/>
              </a:buClr>
              <a:buSzPts val="1440"/>
              <a:buFont typeface="Noto Sans Symbols"/>
              <a:buNone/>
            </a:pPr>
            <a:endParaRPr sz="32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Að halda húðinni heilli, hreinni og þurri</a:t>
            </a:r>
            <a:endParaRPr sz="28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Að koma í veg fyrir þrýsting á húðina</a:t>
            </a:r>
            <a:endParaRPr sz="28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Að stuðla að því að næringarástand sj. sé gott og  vökvi sé nægur</a:t>
            </a:r>
            <a:endParaRPr sz="28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Nota hjálpartæki, s.s. dýnur, gærur og fl.</a:t>
            </a:r>
            <a:endParaRPr sz="2800" b="0" i="0" u="none" strike="noStrike" cap="none">
              <a:latin typeface="Arial"/>
              <a:ea typeface="Arial"/>
              <a:cs typeface="Arial"/>
              <a:sym typeface="Arial"/>
            </a:endParaRPr>
          </a:p>
          <a:p>
            <a:pPr marL="432000" marR="0" lvl="0" indent="-324000" algn="l" rtl="0">
              <a:spcBef>
                <a:spcPts val="799"/>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Snúa sj. á 2-3 klst. fresti </a:t>
            </a:r>
            <a:endParaRPr sz="2800" b="0" i="0" u="none" strike="noStrike" cap="none">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Snúnings-skema</a:t>
            </a:r>
            <a:endParaRPr sz="4400" b="0" i="0" u="none" strike="noStrike" cap="none" dirty="0">
              <a:latin typeface="Arial"/>
              <a:ea typeface="Arial"/>
              <a:cs typeface="Arial"/>
              <a:sym typeface="Arial"/>
            </a:endParaRPr>
          </a:p>
        </p:txBody>
      </p:sp>
      <p:sp>
        <p:nvSpPr>
          <p:cNvPr id="206" name="Google Shape;206;p34"/>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Skjólstæðingur á ekki að liggja lengur en </a:t>
            </a:r>
            <a:r>
              <a:rPr lang="is-IS" sz="3200" b="1" i="0" u="none" strike="noStrike" cap="none" dirty="0">
                <a:latin typeface="Arial"/>
                <a:ea typeface="Arial"/>
                <a:cs typeface="Arial"/>
                <a:sym typeface="Arial"/>
              </a:rPr>
              <a:t>3 tíma</a:t>
            </a:r>
            <a:r>
              <a:rPr lang="is-IS" sz="3200" b="0" i="0" u="none" strike="noStrike" cap="none" dirty="0">
                <a:latin typeface="Arial"/>
                <a:ea typeface="Arial"/>
                <a:cs typeface="Arial"/>
                <a:sym typeface="Arial"/>
              </a:rPr>
              <a:t> í senn í sömu stellingu til að koma í veg fyrir legusár</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Snúa skjólst. reglulega og skrá</a:t>
            </a:r>
            <a:endParaRPr sz="32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tíma/hvenær</a:t>
            </a:r>
            <a:endParaRPr sz="28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í hvernig legu hann er settur</a:t>
            </a:r>
            <a:endParaRPr sz="2800" b="0" i="0" u="none" strike="noStrike" cap="none" dirty="0">
              <a:latin typeface="Arial"/>
              <a:ea typeface="Arial"/>
              <a:cs typeface="Arial"/>
              <a:sym typeface="Arial"/>
            </a:endParaRPr>
          </a:p>
          <a:p>
            <a:pPr marL="742680" marR="0" lvl="1" indent="-285480" algn="l" rtl="0">
              <a:spcBef>
                <a:spcPts val="697"/>
              </a:spcBef>
              <a:spcAft>
                <a:spcPts val="0"/>
              </a:spcAft>
              <a:buClr>
                <a:srgbClr val="000000"/>
              </a:buClr>
              <a:buSzPts val="2800"/>
              <a:buFont typeface="Arial"/>
              <a:buChar char="–"/>
            </a:pPr>
            <a:r>
              <a:rPr lang="is-IS" sz="2800" b="0" i="0" u="none" strike="noStrike" cap="none" dirty="0">
                <a:latin typeface="Arial"/>
                <a:ea typeface="Arial"/>
                <a:cs typeface="Arial"/>
                <a:sym typeface="Arial"/>
              </a:rPr>
              <a:t>hver snúi (kvitta)</a:t>
            </a:r>
            <a:endParaRPr sz="2800" b="0" i="0" u="none" strike="noStrike" cap="none"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Orsök þrýstingssára</a:t>
            </a:r>
            <a:endParaRPr sz="4400" b="0" i="0" u="none" strike="noStrike" cap="none" dirty="0">
              <a:latin typeface="Arial"/>
              <a:ea typeface="Arial"/>
              <a:cs typeface="Arial"/>
              <a:sym typeface="Arial"/>
            </a:endParaRPr>
          </a:p>
        </p:txBody>
      </p:sp>
      <p:sp>
        <p:nvSpPr>
          <p:cNvPr id="227" name="Google Shape;227;p37"/>
          <p:cNvSpPr txBox="1"/>
          <p:nvPr/>
        </p:nvSpPr>
        <p:spPr>
          <a:xfrm>
            <a:off x="504000" y="1764000"/>
            <a:ext cx="9072000" cy="4989240"/>
          </a:xfrm>
          <a:prstGeom prst="rect">
            <a:avLst/>
          </a:prstGeom>
          <a:noFill/>
          <a:ln>
            <a:noFill/>
          </a:ln>
        </p:spPr>
        <p:txBody>
          <a:bodyPr spcFirstLastPara="1" wrap="square" lIns="91425" tIns="45700" rIns="91425" bIns="45700" anchor="t" anchorCtr="0">
            <a:normAutofit fontScale="92500" lnSpcReduction="10000"/>
          </a:bodyPr>
          <a:lstStyle/>
          <a:p>
            <a:pPr marL="432000" marR="0" lvl="0" indent="-324000" algn="l" rtl="0">
              <a:lnSpc>
                <a:spcPct val="150000"/>
              </a:lnSpc>
              <a:spcBef>
                <a:spcPts val="0"/>
              </a:spcBef>
              <a:spcAft>
                <a:spcPts val="0"/>
              </a:spcAft>
              <a:buClr>
                <a:srgbClr val="000000"/>
              </a:buClr>
              <a:buSzPts val="1440"/>
              <a:buFont typeface="Noto Sans Symbols"/>
              <a:buChar char="●"/>
            </a:pPr>
            <a:r>
              <a:rPr lang="is-IS" sz="2800" b="0" i="0" u="none" strike="noStrike" cap="none" dirty="0">
                <a:latin typeface="Arial"/>
                <a:ea typeface="Arial"/>
                <a:cs typeface="Arial"/>
                <a:sym typeface="Arial"/>
              </a:rPr>
              <a:t>Þrýstingi frá gifsi eða spelkum</a:t>
            </a:r>
            <a:endParaRPr sz="2800" b="0" i="0" u="none" strike="noStrike" cap="none" dirty="0">
              <a:latin typeface="Arial"/>
              <a:ea typeface="Arial"/>
              <a:cs typeface="Arial"/>
              <a:sym typeface="Arial"/>
            </a:endParaRPr>
          </a:p>
          <a:p>
            <a:pPr marL="432000" marR="0" lvl="0" indent="-324000" algn="l" rtl="0">
              <a:lnSpc>
                <a:spcPct val="150000"/>
              </a:lnSpc>
              <a:spcBef>
                <a:spcPts val="799"/>
              </a:spcBef>
              <a:spcAft>
                <a:spcPts val="0"/>
              </a:spcAft>
              <a:buClr>
                <a:srgbClr val="000000"/>
              </a:buClr>
              <a:buSzPts val="1440"/>
              <a:buFont typeface="Noto Sans Symbols"/>
              <a:buChar char="●"/>
            </a:pPr>
            <a:r>
              <a:rPr lang="is-IS" sz="2800" b="0" i="0" u="none" strike="noStrike" cap="none" dirty="0">
                <a:latin typeface="Arial"/>
                <a:ea typeface="Arial"/>
                <a:cs typeface="Arial"/>
                <a:sym typeface="Arial"/>
              </a:rPr>
              <a:t>Ósléttum sængurfötum eða fatnaði sem sjúklingurinn liggur á</a:t>
            </a:r>
            <a:endParaRPr sz="2800" b="0" i="0" u="none" strike="noStrike" cap="none" dirty="0">
              <a:latin typeface="Arial"/>
              <a:ea typeface="Arial"/>
              <a:cs typeface="Arial"/>
              <a:sym typeface="Arial"/>
            </a:endParaRPr>
          </a:p>
          <a:p>
            <a:pPr marL="432000" marR="0" lvl="0" indent="-324000" algn="l" rtl="0">
              <a:lnSpc>
                <a:spcPct val="150000"/>
              </a:lnSpc>
              <a:spcBef>
                <a:spcPts val="799"/>
              </a:spcBef>
              <a:spcAft>
                <a:spcPts val="0"/>
              </a:spcAft>
              <a:buClr>
                <a:srgbClr val="000000"/>
              </a:buClr>
              <a:buSzPts val="1440"/>
              <a:buFont typeface="Noto Sans Symbols"/>
              <a:buChar char="●"/>
            </a:pPr>
            <a:r>
              <a:rPr lang="is-IS" sz="2800" b="0" i="0" u="none" strike="noStrike" cap="none" dirty="0">
                <a:latin typeface="Arial"/>
                <a:ea typeface="Arial"/>
                <a:cs typeface="Arial"/>
                <a:sym typeface="Arial"/>
              </a:rPr>
              <a:t>Óvarlegri bekjugjöf (bekken)</a:t>
            </a:r>
            <a:endParaRPr sz="2800" b="0" i="0" u="none" strike="noStrike" cap="none" dirty="0">
              <a:latin typeface="Arial"/>
              <a:ea typeface="Arial"/>
              <a:cs typeface="Arial"/>
              <a:sym typeface="Arial"/>
            </a:endParaRPr>
          </a:p>
          <a:p>
            <a:pPr marL="432000" marR="0" lvl="0" indent="-324000" algn="l" rtl="0">
              <a:lnSpc>
                <a:spcPct val="150000"/>
              </a:lnSpc>
              <a:spcBef>
                <a:spcPts val="799"/>
              </a:spcBef>
              <a:spcAft>
                <a:spcPts val="0"/>
              </a:spcAft>
              <a:buClr>
                <a:srgbClr val="000000"/>
              </a:buClr>
              <a:buSzPts val="1440"/>
              <a:buFont typeface="Noto Sans Symbols"/>
              <a:buChar char="●"/>
            </a:pPr>
            <a:r>
              <a:rPr lang="is-IS" sz="2800" b="0" i="0" u="none" strike="noStrike" cap="none" dirty="0">
                <a:latin typeface="Arial"/>
                <a:ea typeface="Arial"/>
                <a:cs typeface="Arial"/>
                <a:sym typeface="Arial"/>
              </a:rPr>
              <a:t>Sj. liggur eða situr of lengi í sömu stellingu</a:t>
            </a:r>
          </a:p>
          <a:p>
            <a:pPr marL="432000" indent="-324000">
              <a:lnSpc>
                <a:spcPct val="150000"/>
              </a:lnSpc>
              <a:spcBef>
                <a:spcPts val="799"/>
              </a:spcBef>
              <a:buSzPts val="1440"/>
              <a:buFont typeface="Noto Sans Symbols"/>
              <a:buChar char="●"/>
            </a:pPr>
            <a:r>
              <a:rPr lang="is-IS" sz="2800" b="0" i="0" u="none" strike="noStrike" cap="none" dirty="0">
                <a:latin typeface="Arial"/>
                <a:ea typeface="Arial"/>
                <a:cs typeface="Arial"/>
                <a:sym typeface="Arial"/>
              </a:rPr>
              <a:t>Sj. getur ekki hreyft sig sjálfur í rúminu vegna skorts á hjálpartækjum s.s. gálga, eða er hræddur að hreyfa sig e. aðgerð</a:t>
            </a:r>
          </a:p>
          <a:p>
            <a:pPr marL="432000" marR="0" lvl="0" indent="-324000" algn="l" rtl="0">
              <a:lnSpc>
                <a:spcPct val="90000"/>
              </a:lnSpc>
              <a:spcBef>
                <a:spcPts val="799"/>
              </a:spcBef>
              <a:spcAft>
                <a:spcPts val="0"/>
              </a:spcAft>
              <a:buClr>
                <a:srgbClr val="000000"/>
              </a:buClr>
              <a:buSzPts val="1440"/>
              <a:buFont typeface="Noto Sans Symbols"/>
              <a:buChar char="●"/>
            </a:pPr>
            <a:endParaRPr sz="3200" b="0" i="0" u="none" strike="noStrike" cap="none" dirty="0">
              <a:latin typeface="Arial"/>
              <a:ea typeface="Arial"/>
              <a:cs typeface="Arial"/>
              <a:sym typeface="Arial"/>
            </a:endParaRPr>
          </a:p>
          <a:p>
            <a:pPr marL="432000" marR="0" lvl="0" indent="-232559" algn="l" rtl="0">
              <a:lnSpc>
                <a:spcPct val="90000"/>
              </a:lnSpc>
              <a:spcBef>
                <a:spcPts val="799"/>
              </a:spcBef>
              <a:spcAft>
                <a:spcPts val="0"/>
              </a:spcAft>
              <a:buClr>
                <a:srgbClr val="000000"/>
              </a:buClr>
              <a:buSzPts val="1440"/>
              <a:buFont typeface="Noto Sans Symbols"/>
              <a:buNone/>
            </a:pPr>
            <a:endParaRPr sz="3200" b="0" i="0" u="none" strike="noStrike" cap="none"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2"/>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Einkenni þrýstingssára</a:t>
            </a:r>
            <a:endParaRPr sz="4400" b="0" i="0" u="none" strike="noStrike" cap="none" dirty="0">
              <a:latin typeface="Arial"/>
              <a:ea typeface="Arial"/>
              <a:cs typeface="Arial"/>
              <a:sym typeface="Arial"/>
            </a:endParaRPr>
          </a:p>
        </p:txBody>
      </p:sp>
      <p:sp>
        <p:nvSpPr>
          <p:cNvPr id="258" name="Google Shape;258;p42"/>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635000" marR="0" lvl="0" indent="-457200" algn="l" rtl="0">
              <a:lnSpc>
                <a:spcPct val="150000"/>
              </a:lnSpc>
              <a:spcBef>
                <a:spcPts val="799"/>
              </a:spcBef>
              <a:spcAft>
                <a:spcPts val="0"/>
              </a:spcAft>
              <a:buClr>
                <a:srgbClr val="000000"/>
              </a:buClr>
              <a:buSzPts val="2800"/>
              <a:buFont typeface="Arial" panose="020B0604020202020204" pitchFamily="34" charset="0"/>
              <a:buChar char="•"/>
            </a:pPr>
            <a:r>
              <a:rPr lang="is-IS" sz="2800" b="0" i="0" u="none" strike="noStrike" cap="none" dirty="0">
                <a:latin typeface="Arial"/>
                <a:ea typeface="Arial"/>
                <a:cs typeface="Arial"/>
                <a:sym typeface="Arial"/>
              </a:rPr>
              <a:t>Eymsli og sársauki</a:t>
            </a:r>
          </a:p>
          <a:p>
            <a:pPr marL="635000" marR="0" lvl="0" indent="-457200" algn="l" rtl="0">
              <a:lnSpc>
                <a:spcPct val="150000"/>
              </a:lnSpc>
              <a:spcBef>
                <a:spcPts val="799"/>
              </a:spcBef>
              <a:spcAft>
                <a:spcPts val="0"/>
              </a:spcAft>
              <a:buClr>
                <a:srgbClr val="000000"/>
              </a:buClr>
              <a:buSzPts val="2800"/>
              <a:buFont typeface="Arial" panose="020B0604020202020204" pitchFamily="34" charset="0"/>
              <a:buChar char="•"/>
            </a:pPr>
            <a:r>
              <a:rPr lang="is-IS" sz="2800" dirty="0"/>
              <a:t>Roði</a:t>
            </a:r>
          </a:p>
          <a:p>
            <a:pPr marL="635000" marR="0" lvl="0" indent="-457200" algn="l" rtl="0">
              <a:lnSpc>
                <a:spcPct val="150000"/>
              </a:lnSpc>
              <a:spcBef>
                <a:spcPts val="799"/>
              </a:spcBef>
              <a:spcAft>
                <a:spcPts val="0"/>
              </a:spcAft>
              <a:buClr>
                <a:srgbClr val="000000"/>
              </a:buClr>
              <a:buSzPts val="2800"/>
              <a:buFont typeface="Arial" panose="020B0604020202020204" pitchFamily="34" charset="0"/>
              <a:buChar char="•"/>
            </a:pPr>
            <a:r>
              <a:rPr lang="is-IS" sz="2800" b="0" i="0" u="none" strike="noStrike" cap="none" dirty="0">
                <a:latin typeface="Arial"/>
                <a:ea typeface="Arial"/>
                <a:cs typeface="Arial"/>
                <a:sym typeface="Arial"/>
              </a:rPr>
              <a:t>Roði og þroti</a:t>
            </a:r>
          </a:p>
          <a:p>
            <a:pPr marL="635000" marR="0" lvl="0" indent="-457200" algn="l" rtl="0">
              <a:lnSpc>
                <a:spcPct val="150000"/>
              </a:lnSpc>
              <a:spcBef>
                <a:spcPts val="799"/>
              </a:spcBef>
              <a:spcAft>
                <a:spcPts val="0"/>
              </a:spcAft>
              <a:buClr>
                <a:srgbClr val="000000"/>
              </a:buClr>
              <a:buSzPts val="2800"/>
              <a:buFont typeface="Arial" panose="020B0604020202020204" pitchFamily="34" charset="0"/>
              <a:buChar char="•"/>
            </a:pPr>
            <a:r>
              <a:rPr lang="is-IS" sz="2800" dirty="0"/>
              <a:t>Blaðra og sár</a:t>
            </a:r>
          </a:p>
          <a:p>
            <a:pPr marL="635000" marR="0" lvl="0" indent="-457200" algn="l" rtl="0">
              <a:lnSpc>
                <a:spcPct val="150000"/>
              </a:lnSpc>
              <a:spcBef>
                <a:spcPts val="799"/>
              </a:spcBef>
              <a:spcAft>
                <a:spcPts val="0"/>
              </a:spcAft>
              <a:buClr>
                <a:srgbClr val="000000"/>
              </a:buClr>
              <a:buSzPts val="2800"/>
              <a:buFont typeface="Arial" panose="020B0604020202020204" pitchFamily="34" charset="0"/>
              <a:buChar char="•"/>
            </a:pPr>
            <a:r>
              <a:rPr lang="is-IS" sz="2800" b="0" i="0" u="none" strike="noStrike" cap="none" dirty="0">
                <a:latin typeface="Arial"/>
                <a:ea typeface="Arial"/>
                <a:cs typeface="Arial"/>
                <a:sym typeface="Arial"/>
              </a:rPr>
              <a:t>Djúpt sár og sýking</a:t>
            </a:r>
            <a:endParaRPr sz="2800" b="0" i="0" u="none" strike="noStrike" cap="none"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Legusár - gráður</a:t>
            </a:r>
            <a:endParaRPr sz="4400" b="0" i="0" u="none" strike="noStrike" cap="none" dirty="0">
              <a:latin typeface="Arial"/>
              <a:ea typeface="Arial"/>
              <a:cs typeface="Arial"/>
              <a:sym typeface="Arial"/>
            </a:endParaRPr>
          </a:p>
        </p:txBody>
      </p:sp>
      <p:sp>
        <p:nvSpPr>
          <p:cNvPr id="265" name="Google Shape;265;p43"/>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lnSpc>
                <a:spcPct val="90000"/>
              </a:lnSpc>
              <a:spcBef>
                <a:spcPts val="0"/>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1. </a:t>
            </a:r>
            <a:r>
              <a:rPr lang="is-IS" sz="2800" b="0" i="0" u="none" strike="noStrike" cap="none">
                <a:latin typeface="Arial"/>
                <a:ea typeface="Arial"/>
                <a:cs typeface="Arial"/>
                <a:sym typeface="Arial"/>
              </a:rPr>
              <a:t>Einkennast af roða, bólgu og kemur vefjaþykknun, sáramyndun eða roði</a:t>
            </a:r>
            <a:endParaRPr sz="2800" b="0" i="0" u="none" strike="noStrike" cap="none">
              <a:latin typeface="Arial"/>
              <a:ea typeface="Arial"/>
              <a:cs typeface="Arial"/>
              <a:sym typeface="Arial"/>
            </a:endParaRPr>
          </a:p>
          <a:p>
            <a:pPr marL="432000" marR="0" lvl="0" indent="-243990" algn="l" rtl="0">
              <a:lnSpc>
                <a:spcPct val="90000"/>
              </a:lnSpc>
              <a:spcBef>
                <a:spcPts val="799"/>
              </a:spcBef>
              <a:spcAft>
                <a:spcPts val="0"/>
              </a:spcAft>
              <a:buClr>
                <a:srgbClr val="000000"/>
              </a:buClr>
              <a:buSzPts val="1260"/>
              <a:buFont typeface="Noto Sans Symbols"/>
              <a:buNone/>
            </a:pPr>
            <a:endParaRPr sz="2800" b="0" i="0" u="none" strike="noStrike" cap="none">
              <a:latin typeface="Arial"/>
              <a:ea typeface="Arial"/>
              <a:cs typeface="Arial"/>
              <a:sym typeface="Arial"/>
            </a:endParaRPr>
          </a:p>
          <a:p>
            <a:pPr marL="432000" marR="0" lvl="0" indent="-324000" algn="l" rtl="0">
              <a:lnSpc>
                <a:spcPct val="90000"/>
              </a:lnSpc>
              <a:spcBef>
                <a:spcPts val="799"/>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2. Sár getur náð niður í húðfituna og það verða bólgubreytingar þar</a:t>
            </a:r>
            <a:endParaRPr sz="2800" b="0" i="0" u="none" strike="noStrike" cap="none">
              <a:latin typeface="Arial"/>
              <a:ea typeface="Arial"/>
              <a:cs typeface="Arial"/>
              <a:sym typeface="Arial"/>
            </a:endParaRPr>
          </a:p>
          <a:p>
            <a:pPr marL="432000" marR="0" lvl="0" indent="-243990" algn="l" rtl="0">
              <a:lnSpc>
                <a:spcPct val="90000"/>
              </a:lnSpc>
              <a:spcBef>
                <a:spcPts val="799"/>
              </a:spcBef>
              <a:spcAft>
                <a:spcPts val="0"/>
              </a:spcAft>
              <a:buClr>
                <a:srgbClr val="000000"/>
              </a:buClr>
              <a:buSzPts val="1260"/>
              <a:buFont typeface="Noto Sans Symbols"/>
              <a:buNone/>
            </a:pPr>
            <a:endParaRPr sz="2800" b="0" i="0" u="none" strike="noStrike" cap="none">
              <a:latin typeface="Arial"/>
              <a:ea typeface="Arial"/>
              <a:cs typeface="Arial"/>
              <a:sym typeface="Arial"/>
            </a:endParaRPr>
          </a:p>
          <a:p>
            <a:pPr marL="432000" marR="0" lvl="0" indent="-324000" algn="l" rtl="0">
              <a:lnSpc>
                <a:spcPct val="90000"/>
              </a:lnSpc>
              <a:spcBef>
                <a:spcPts val="799"/>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3. Nær niður í vöðvann og getur skaðað  og því fylgir bólga og vökvatap því þetta er það opið sár</a:t>
            </a:r>
            <a:endParaRPr sz="2800" b="0" i="0" u="none" strike="noStrike" cap="none">
              <a:latin typeface="Arial"/>
              <a:ea typeface="Arial"/>
              <a:cs typeface="Arial"/>
              <a:sym typeface="Arial"/>
            </a:endParaRPr>
          </a:p>
          <a:p>
            <a:pPr marL="432000" marR="0" lvl="0" indent="-243990" algn="l" rtl="0">
              <a:lnSpc>
                <a:spcPct val="90000"/>
              </a:lnSpc>
              <a:spcBef>
                <a:spcPts val="799"/>
              </a:spcBef>
              <a:spcAft>
                <a:spcPts val="0"/>
              </a:spcAft>
              <a:buClr>
                <a:srgbClr val="000000"/>
              </a:buClr>
              <a:buSzPts val="1260"/>
              <a:buFont typeface="Noto Sans Symbols"/>
              <a:buNone/>
            </a:pPr>
            <a:endParaRPr sz="2800" b="0" i="0" u="none" strike="noStrike" cap="none">
              <a:latin typeface="Arial"/>
              <a:ea typeface="Arial"/>
              <a:cs typeface="Arial"/>
              <a:sym typeface="Arial"/>
            </a:endParaRPr>
          </a:p>
          <a:p>
            <a:pPr marL="432000" marR="0" lvl="0" indent="-324000" algn="l" rtl="0">
              <a:lnSpc>
                <a:spcPct val="90000"/>
              </a:lnSpc>
              <a:spcBef>
                <a:spcPts val="799"/>
              </a:spcBef>
              <a:spcAft>
                <a:spcPts val="0"/>
              </a:spcAft>
              <a:buClr>
                <a:srgbClr val="000000"/>
              </a:buClr>
              <a:buSzPts val="1260"/>
              <a:buFont typeface="Noto Sans Symbols"/>
              <a:buChar char="●"/>
            </a:pPr>
            <a:r>
              <a:rPr lang="is-IS" sz="2800" b="0" i="0" u="none" strike="noStrike" cap="none">
                <a:latin typeface="Arial"/>
                <a:ea typeface="Arial"/>
                <a:cs typeface="Arial"/>
                <a:sym typeface="Arial"/>
              </a:rPr>
              <a:t>4. Alvarleg vefjaskemmd, frumudauði, getur komið fram beinasýking </a:t>
            </a:r>
            <a:endParaRPr sz="2800" b="0" i="0" u="none" strike="noStrike" cap="none">
              <a:latin typeface="Arial"/>
              <a:ea typeface="Arial"/>
              <a:cs typeface="Arial"/>
              <a:sym typeface="Arial"/>
            </a:endParaRPr>
          </a:p>
          <a:p>
            <a:pPr marL="432000" marR="0" lvl="0" indent="-243990" algn="l" rtl="0">
              <a:lnSpc>
                <a:spcPct val="90000"/>
              </a:lnSpc>
              <a:spcBef>
                <a:spcPts val="799"/>
              </a:spcBef>
              <a:spcAft>
                <a:spcPts val="0"/>
              </a:spcAft>
              <a:buClr>
                <a:srgbClr val="000000"/>
              </a:buClr>
              <a:buSzPts val="1260"/>
              <a:buFont typeface="Noto Sans Symbols"/>
              <a:buNone/>
            </a:pPr>
            <a:endParaRPr sz="2800" b="0" i="0" u="none" strike="noStrike" cap="non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4"/>
          <p:cNvPicPr preferRelativeResize="0"/>
          <p:nvPr/>
        </p:nvPicPr>
        <p:blipFill rotWithShape="1">
          <a:blip r:embed="rId3">
            <a:alphaModFix/>
          </a:blip>
          <a:srcRect/>
          <a:stretch/>
        </p:blipFill>
        <p:spPr>
          <a:xfrm>
            <a:off x="308520" y="1111320"/>
            <a:ext cx="9524520" cy="5362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Græðsla </a:t>
            </a:r>
            <a:r>
              <a:rPr lang="is-IS" sz="4400" dirty="0"/>
              <a:t>þrýstings</a:t>
            </a:r>
            <a:r>
              <a:rPr lang="is-IS" sz="4400" b="0" i="0" u="none" strike="noStrike" cap="none" dirty="0">
                <a:latin typeface="Arial"/>
                <a:ea typeface="Arial"/>
                <a:cs typeface="Arial"/>
                <a:sym typeface="Arial"/>
              </a:rPr>
              <a:t>sára</a:t>
            </a:r>
            <a:endParaRPr sz="4400" b="0" i="0" u="none" strike="noStrike" cap="none" dirty="0">
              <a:latin typeface="Arial"/>
              <a:ea typeface="Arial"/>
              <a:cs typeface="Arial"/>
              <a:sym typeface="Arial"/>
            </a:endParaRPr>
          </a:p>
        </p:txBody>
      </p:sp>
      <p:sp>
        <p:nvSpPr>
          <p:cNvPr id="277" name="Google Shape;277;p45"/>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Meta stærð og lögun sárs</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Nota nudd, böð, súrefni, </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Hafa góða dýnu</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Nota kodda og púða þar sem við á (halda t.d. hæl á lofti</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Nota vatn í hanska t.d. undir ökkla</a:t>
            </a:r>
            <a:endParaRPr sz="3200" b="0" i="0" u="none" strike="noStrike" cap="none"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74" name="Google Shape;74;p15"/>
          <p:cNvSpPr txBox="1"/>
          <p:nvPr/>
        </p:nvSpPr>
        <p:spPr>
          <a:xfrm>
            <a:off x="532033" y="1607224"/>
            <a:ext cx="3275923" cy="4978450"/>
          </a:xfrm>
          <a:prstGeom prst="rect">
            <a:avLst/>
          </a:prstGeom>
        </p:spPr>
        <p:txBody>
          <a:bodyPr spcFirstLastPara="1" vert="horz" lIns="91440" tIns="45720" rIns="91440" bIns="45720" rtlCol="0" anchor="ctr" anchorCtr="0">
            <a:normAutofit/>
          </a:bodyPr>
          <a:lstStyle/>
          <a:p>
            <a:pPr marR="0" lvl="0">
              <a:lnSpc>
                <a:spcPct val="90000"/>
              </a:lnSpc>
              <a:spcBef>
                <a:spcPct val="0"/>
              </a:spcBef>
              <a:spcAft>
                <a:spcPts val="600"/>
              </a:spcAft>
              <a:buClr>
                <a:srgbClr val="000000"/>
              </a:buClr>
              <a:buSzPts val="1980"/>
            </a:pPr>
            <a:r>
              <a:rPr lang="en-US" sz="3500" b="0" i="0" u="none" strike="noStrike" kern="1200" cap="none" dirty="0" err="1">
                <a:solidFill>
                  <a:schemeClr val="tx1"/>
                </a:solidFill>
                <a:latin typeface="+mj-lt"/>
                <a:ea typeface="+mj-ea"/>
                <a:cs typeface="+mj-cs"/>
                <a:sym typeface="Arial"/>
              </a:rPr>
              <a:t>Húðin</a:t>
            </a:r>
            <a:endParaRPr lang="en-US" sz="3500" b="0" i="0" u="none" strike="noStrike" kern="1200" cap="none" dirty="0">
              <a:solidFill>
                <a:schemeClr val="tx1"/>
              </a:solidFill>
              <a:latin typeface="+mj-lt"/>
              <a:ea typeface="+mj-ea"/>
              <a:cs typeface="+mj-cs"/>
              <a:sym typeface="Arial"/>
            </a:endParaRPr>
          </a:p>
        </p:txBody>
      </p:sp>
      <p:graphicFrame>
        <p:nvGraphicFramePr>
          <p:cNvPr id="77" name="Google Shape;75;p15">
            <a:extLst>
              <a:ext uri="{FF2B5EF4-FFF2-40B4-BE49-F238E27FC236}">
                <a16:creationId xmlns:a16="http://schemas.microsoft.com/office/drawing/2014/main" id="{13461290-0FEE-4887-5B1F-A79F1EE6A8B8}"/>
              </a:ext>
            </a:extLst>
          </p:cNvPr>
          <p:cNvGraphicFramePr/>
          <p:nvPr>
            <p:extLst>
              <p:ext uri="{D42A27DB-BD31-4B8C-83A1-F6EECF244321}">
                <p14:modId xmlns:p14="http://schemas.microsoft.com/office/powerpoint/2010/main" val="142590690"/>
              </p:ext>
            </p:extLst>
          </p:nvPr>
        </p:nvGraphicFramePr>
        <p:xfrm>
          <a:off x="2361989" y="1290568"/>
          <a:ext cx="5356645" cy="4978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L="216000" marR="0" lvl="0" indent="-216000" algn="ctr" rtl="0">
              <a:spcBef>
                <a:spcPts val="0"/>
              </a:spcBef>
              <a:spcAft>
                <a:spcPts val="0"/>
              </a:spcAft>
              <a:buClr>
                <a:srgbClr val="000000"/>
              </a:buClr>
              <a:buSzPts val="1980"/>
              <a:buFont typeface="Noto Sans Symbols"/>
              <a:buChar char="●"/>
            </a:pPr>
            <a:r>
              <a:rPr lang="is-IS" sz="4400" b="0" i="0" u="none" strike="noStrike" cap="none">
                <a:latin typeface="Arial"/>
                <a:ea typeface="Arial"/>
                <a:cs typeface="Arial"/>
                <a:sym typeface="Arial"/>
              </a:rPr>
              <a:t>Sár </a:t>
            </a:r>
            <a:endParaRPr sz="4400" b="0" i="0" u="none" strike="noStrike" cap="none">
              <a:latin typeface="Arial"/>
              <a:ea typeface="Arial"/>
              <a:cs typeface="Arial"/>
              <a:sym typeface="Arial"/>
            </a:endParaRPr>
          </a:p>
        </p:txBody>
      </p:sp>
      <p:sp>
        <p:nvSpPr>
          <p:cNvPr id="296" name="Google Shape;296;p48"/>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3200" b="0" strike="noStrike">
              <a:latin typeface="Arial"/>
              <a:ea typeface="Arial"/>
              <a:cs typeface="Arial"/>
              <a:sym typeface="Arial"/>
            </a:endParaRPr>
          </a:p>
        </p:txBody>
      </p:sp>
      <p:pic>
        <p:nvPicPr>
          <p:cNvPr id="297" name="Google Shape;297;p48"/>
          <p:cNvPicPr preferRelativeResize="0"/>
          <p:nvPr/>
        </p:nvPicPr>
        <p:blipFill rotWithShape="1">
          <a:blip r:embed="rId3">
            <a:alphaModFix/>
          </a:blip>
          <a:srcRect/>
          <a:stretch/>
        </p:blipFill>
        <p:spPr>
          <a:xfrm>
            <a:off x="991800" y="1874160"/>
            <a:ext cx="7779240" cy="4604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9"/>
          <p:cNvSpPr txBox="1"/>
          <p:nvPr/>
        </p:nvSpPr>
        <p:spPr>
          <a:xfrm>
            <a:off x="504000" y="302400"/>
            <a:ext cx="9072000" cy="1260360"/>
          </a:xfrm>
          <a:prstGeom prst="rect">
            <a:avLst/>
          </a:prstGeom>
          <a:noFill/>
          <a:ln>
            <a:noFill/>
          </a:ln>
        </p:spPr>
        <p:txBody>
          <a:bodyPr spcFirstLastPara="1" wrap="square" lIns="91425" tIns="45700" rIns="91425" bIns="45700" anchor="ctr" anchorCtr="0">
            <a:noAutofit/>
          </a:bodyPr>
          <a:lstStyle/>
          <a:p>
            <a:pPr marL="216000" marR="0" lvl="0" indent="-216000" algn="ctr" rtl="0">
              <a:spcBef>
                <a:spcPts val="0"/>
              </a:spcBef>
              <a:spcAft>
                <a:spcPts val="0"/>
              </a:spcAft>
              <a:buClr>
                <a:srgbClr val="000000"/>
              </a:buClr>
              <a:buSzPts val="1980"/>
              <a:buFont typeface="Noto Sans Symbols"/>
              <a:buChar char="●"/>
            </a:pPr>
            <a:r>
              <a:rPr lang="is-IS" sz="4400" b="0" strike="noStrike">
                <a:latin typeface="Arial"/>
                <a:ea typeface="Arial"/>
                <a:cs typeface="Arial"/>
                <a:sym typeface="Arial"/>
              </a:rPr>
              <a:t>Þrýstingssár</a:t>
            </a:r>
            <a:endParaRPr sz="4400" b="0" strike="noStrike">
              <a:latin typeface="Arial"/>
              <a:ea typeface="Arial"/>
              <a:cs typeface="Arial"/>
              <a:sym typeface="Arial"/>
            </a:endParaRPr>
          </a:p>
        </p:txBody>
      </p:sp>
      <p:sp>
        <p:nvSpPr>
          <p:cNvPr id="303" name="Google Shape;303;p49"/>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3200" b="0" strike="noStrike">
              <a:latin typeface="Arial"/>
              <a:ea typeface="Arial"/>
              <a:cs typeface="Arial"/>
              <a:sym typeface="Arial"/>
            </a:endParaRPr>
          </a:p>
        </p:txBody>
      </p:sp>
      <p:pic>
        <p:nvPicPr>
          <p:cNvPr id="304" name="Google Shape;304;p49"/>
          <p:cNvPicPr preferRelativeResize="0"/>
          <p:nvPr/>
        </p:nvPicPr>
        <p:blipFill rotWithShape="1">
          <a:blip r:embed="rId3">
            <a:alphaModFix/>
          </a:blip>
          <a:srcRect/>
          <a:stretch/>
        </p:blipFill>
        <p:spPr>
          <a:xfrm>
            <a:off x="991800" y="1874160"/>
            <a:ext cx="7540920" cy="4525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p:nvPr/>
        </p:nvSpPr>
        <p:spPr>
          <a:xfrm>
            <a:off x="766120" y="1653519"/>
            <a:ext cx="9119286" cy="3749040"/>
          </a:xfrm>
          <a:prstGeom prst="rect">
            <a:avLst/>
          </a:prstGeom>
          <a:noFill/>
          <a:ln>
            <a:noFill/>
          </a:ln>
        </p:spPr>
        <p:txBody>
          <a:bodyPr spcFirstLastPara="1" wrap="square" lIns="90000" tIns="45000" rIns="90000" bIns="45000" anchor="t" anchorCtr="0">
            <a:noAutofit/>
          </a:bodyPr>
          <a:lstStyle/>
          <a:p>
            <a:pPr marL="0" marR="0" lvl="0" indent="0" rtl="0">
              <a:spcBef>
                <a:spcPts val="0"/>
              </a:spcBef>
              <a:spcAft>
                <a:spcPts val="0"/>
              </a:spcAft>
              <a:buNone/>
            </a:pPr>
            <a:r>
              <a:rPr lang="en-US" sz="2400" b="0" strike="noStrike" dirty="0">
                <a:ea typeface="Arial"/>
                <a:cs typeface="Arial"/>
                <a:sym typeface="Arial"/>
                <a:hlinkClick r:id="rId3"/>
              </a:rPr>
              <a:t>https://www.youtube.com/watch?v=MDtPik1UE6k </a:t>
            </a:r>
            <a:endParaRPr lang="en-US" sz="2400" dirty="0">
              <a:ea typeface="Arial"/>
              <a:cs typeface="Arial"/>
              <a:sym typeface="Arial"/>
            </a:endParaRPr>
          </a:p>
          <a:p>
            <a:pPr marL="0" marR="0" lvl="0" indent="0" rtl="0">
              <a:spcBef>
                <a:spcPts val="0"/>
              </a:spcBef>
              <a:spcAft>
                <a:spcPts val="0"/>
              </a:spcAft>
              <a:buNone/>
            </a:pPr>
            <a:r>
              <a:rPr lang="en-US" sz="2400" b="0" strike="noStrike" dirty="0" err="1">
                <a:ea typeface="Arial"/>
                <a:cs typeface="Arial"/>
                <a:sym typeface="Arial"/>
              </a:rPr>
              <a:t>Útskýringar</a:t>
            </a:r>
            <a:r>
              <a:rPr lang="en-US" sz="2400" b="0" strike="noStrike" dirty="0">
                <a:ea typeface="Arial"/>
                <a:cs typeface="Arial"/>
                <a:sym typeface="Arial"/>
              </a:rPr>
              <a:t> á </a:t>
            </a:r>
            <a:r>
              <a:rPr lang="en-US" sz="2400" b="0" strike="noStrike" dirty="0" err="1">
                <a:ea typeface="Arial"/>
                <a:cs typeface="Arial"/>
                <a:sym typeface="Arial"/>
              </a:rPr>
              <a:t>legusárum</a:t>
            </a:r>
            <a:r>
              <a:rPr lang="en-US" sz="2400" b="0" strike="noStrike" dirty="0">
                <a:ea typeface="Arial"/>
                <a:cs typeface="Arial"/>
                <a:sym typeface="Arial"/>
              </a:rPr>
              <a:t> </a:t>
            </a:r>
            <a:r>
              <a:rPr lang="en-US" sz="2400" b="0" strike="noStrike" dirty="0" err="1">
                <a:ea typeface="Arial"/>
                <a:cs typeface="Arial"/>
                <a:sym typeface="Arial"/>
              </a:rPr>
              <a:t>og</a:t>
            </a:r>
            <a:r>
              <a:rPr lang="en-US" sz="2400" b="0" strike="noStrike" dirty="0">
                <a:ea typeface="Arial"/>
                <a:cs typeface="Arial"/>
                <a:sym typeface="Arial"/>
              </a:rPr>
              <a:t> </a:t>
            </a:r>
            <a:r>
              <a:rPr lang="en-US" sz="2400" b="0" strike="noStrike" dirty="0" err="1">
                <a:ea typeface="Arial"/>
                <a:cs typeface="Arial"/>
                <a:sym typeface="Arial"/>
              </a:rPr>
              <a:t>stigun</a:t>
            </a:r>
            <a:r>
              <a:rPr lang="en-US" sz="2400" b="0" strike="noStrike" dirty="0">
                <a:ea typeface="Arial"/>
                <a:cs typeface="Arial"/>
                <a:sym typeface="Arial"/>
              </a:rPr>
              <a:t> (</a:t>
            </a:r>
            <a:r>
              <a:rPr lang="en-US" sz="2400" b="0" strike="noStrike" dirty="0" err="1">
                <a:ea typeface="Arial"/>
                <a:cs typeface="Arial"/>
                <a:sym typeface="Arial"/>
              </a:rPr>
              <a:t>með</a:t>
            </a:r>
            <a:r>
              <a:rPr lang="en-US" sz="2400" b="0" strike="noStrike" dirty="0">
                <a:ea typeface="Arial"/>
                <a:cs typeface="Arial"/>
                <a:sym typeface="Arial"/>
              </a:rPr>
              <a:t> </a:t>
            </a:r>
            <a:r>
              <a:rPr lang="en-US" sz="2400" b="0" strike="noStrike" dirty="0" err="1">
                <a:ea typeface="Arial"/>
                <a:cs typeface="Arial"/>
                <a:sym typeface="Arial"/>
              </a:rPr>
              <a:t>myndum</a:t>
            </a:r>
            <a:r>
              <a:rPr lang="en-US" sz="2400" b="0" strike="noStrike" dirty="0">
                <a:ea typeface="Arial"/>
                <a:cs typeface="Arial"/>
                <a:sym typeface="Arial"/>
              </a:rPr>
              <a:t>)</a:t>
            </a:r>
            <a:endParaRPr lang="en-US" sz="2400" b="0" strike="noStrike" dirty="0">
              <a:ea typeface="Arial"/>
              <a:cs typeface="Arial"/>
              <a:sym typeface="Arial"/>
              <a:hlinkClick r:id="rId4"/>
            </a:endParaRPr>
          </a:p>
          <a:p>
            <a:pPr marL="0" marR="0" lvl="0" indent="0" rtl="0">
              <a:spcBef>
                <a:spcPts val="0"/>
              </a:spcBef>
              <a:spcAft>
                <a:spcPts val="0"/>
              </a:spcAft>
              <a:buNone/>
            </a:pPr>
            <a:endParaRPr lang="en-US" sz="2400" dirty="0">
              <a:hlinkClick r:id="rId4"/>
            </a:endParaRPr>
          </a:p>
          <a:p>
            <a:pPr marL="0" marR="0" lvl="0" indent="0" rtl="0">
              <a:spcBef>
                <a:spcPts val="0"/>
              </a:spcBef>
              <a:spcAft>
                <a:spcPts val="0"/>
              </a:spcAft>
              <a:buNone/>
            </a:pPr>
            <a:endParaRPr lang="en-US" sz="2400" b="0" strike="noStrike" dirty="0">
              <a:ea typeface="Arial"/>
              <a:cs typeface="Arial"/>
              <a:sym typeface="Arial"/>
              <a:hlinkClick r:id="rId4"/>
            </a:endParaRPr>
          </a:p>
          <a:p>
            <a:pPr marL="0" marR="0" lvl="0" indent="0" rtl="0">
              <a:spcBef>
                <a:spcPts val="0"/>
              </a:spcBef>
              <a:spcAft>
                <a:spcPts val="0"/>
              </a:spcAft>
              <a:buNone/>
            </a:pPr>
            <a:r>
              <a:rPr lang="en-US" sz="2400" b="0" strike="noStrike" dirty="0">
                <a:ea typeface="Arial"/>
                <a:cs typeface="Arial"/>
                <a:sym typeface="Arial"/>
                <a:hlinkClick r:id="rId4"/>
              </a:rPr>
              <a:t>https://www.youtube.com/watch?v=r7vtnA6HRLQ</a:t>
            </a:r>
            <a:endParaRPr lang="en-US" sz="2400" b="0" strike="noStrike" dirty="0">
              <a:ea typeface="Arial"/>
              <a:cs typeface="Arial"/>
              <a:sym typeface="Arial"/>
            </a:endParaRPr>
          </a:p>
          <a:p>
            <a:pPr marL="0" marR="0" lvl="0" indent="0" rtl="0">
              <a:spcBef>
                <a:spcPts val="0"/>
              </a:spcBef>
              <a:spcAft>
                <a:spcPts val="0"/>
              </a:spcAft>
              <a:buNone/>
            </a:pPr>
            <a:r>
              <a:rPr lang="en-US" sz="2400" dirty="0" err="1">
                <a:ea typeface="Arial"/>
                <a:cs typeface="Arial"/>
                <a:sym typeface="Arial"/>
              </a:rPr>
              <a:t>Fín</a:t>
            </a:r>
            <a:r>
              <a:rPr lang="en-US" sz="2400" dirty="0">
                <a:ea typeface="Arial"/>
                <a:cs typeface="Arial"/>
                <a:sym typeface="Arial"/>
              </a:rPr>
              <a:t> </a:t>
            </a:r>
            <a:r>
              <a:rPr lang="en-US" sz="2400" dirty="0" err="1">
                <a:ea typeface="Arial"/>
                <a:cs typeface="Arial"/>
                <a:sym typeface="Arial"/>
              </a:rPr>
              <a:t>útskýring</a:t>
            </a:r>
            <a:r>
              <a:rPr lang="en-US" sz="2400" dirty="0">
                <a:ea typeface="Arial"/>
                <a:cs typeface="Arial"/>
                <a:sym typeface="Arial"/>
              </a:rPr>
              <a:t> á </a:t>
            </a:r>
            <a:r>
              <a:rPr lang="en-US" sz="2400" dirty="0" err="1">
                <a:ea typeface="Arial"/>
                <a:cs typeface="Arial"/>
                <a:sym typeface="Arial"/>
              </a:rPr>
              <a:t>stigun</a:t>
            </a:r>
            <a:r>
              <a:rPr lang="en-US" sz="2400" dirty="0">
                <a:ea typeface="Arial"/>
                <a:cs typeface="Arial"/>
                <a:sym typeface="Arial"/>
              </a:rPr>
              <a:t> </a:t>
            </a:r>
            <a:r>
              <a:rPr lang="en-US" sz="2400" dirty="0" err="1">
                <a:ea typeface="Arial"/>
                <a:cs typeface="Arial"/>
                <a:sym typeface="Arial"/>
              </a:rPr>
              <a:t>legusára</a:t>
            </a:r>
            <a:r>
              <a:rPr lang="en-US" sz="2400" dirty="0">
                <a:ea typeface="Arial"/>
                <a:cs typeface="Arial"/>
                <a:sym typeface="Arial"/>
              </a:rPr>
              <a:t> </a:t>
            </a:r>
            <a:r>
              <a:rPr lang="en-US" sz="2400" dirty="0" err="1">
                <a:ea typeface="Arial"/>
                <a:cs typeface="Arial"/>
                <a:sym typeface="Arial"/>
              </a:rPr>
              <a:t>með</a:t>
            </a:r>
            <a:r>
              <a:rPr lang="en-US" sz="2400" dirty="0">
                <a:ea typeface="Arial"/>
                <a:cs typeface="Arial"/>
                <a:sym typeface="Arial"/>
              </a:rPr>
              <a:t> </a:t>
            </a:r>
            <a:r>
              <a:rPr lang="en-US" sz="2400" dirty="0" err="1">
                <a:ea typeface="Arial"/>
                <a:cs typeface="Arial"/>
                <a:sym typeface="Arial"/>
              </a:rPr>
              <a:t>greipaldin</a:t>
            </a:r>
            <a:endParaRPr lang="en-US" sz="2400" b="0" strike="noStrike" dirty="0">
              <a:ea typeface="Arial"/>
              <a:cs typeface="Arial"/>
              <a:sym typeface="Arial"/>
            </a:endParaRPr>
          </a:p>
          <a:p>
            <a:pPr marL="0" marR="0" lvl="0" indent="0" rtl="0">
              <a:spcBef>
                <a:spcPts val="0"/>
              </a:spcBef>
              <a:spcAft>
                <a:spcPts val="0"/>
              </a:spcAft>
              <a:buNone/>
            </a:pPr>
            <a:endParaRPr lang="en-US" sz="2400" dirty="0">
              <a:ea typeface="Arial"/>
              <a:cs typeface="Arial"/>
              <a:sym typeface="Arial"/>
            </a:endParaRPr>
          </a:p>
          <a:p>
            <a:r>
              <a:rPr lang="is-IS" sz="2400" b="0" u="sng" strike="noStrike" dirty="0">
                <a:solidFill>
                  <a:schemeClr val="hlink"/>
                </a:solidFill>
                <a:ea typeface="Arial"/>
                <a:cs typeface="Arial"/>
                <a:sym typeface="Arial"/>
                <a:hlinkClick r:id="rId5"/>
              </a:rPr>
              <a:t>https://www.youtube.com/watch?v=C189XsIyZk4</a:t>
            </a:r>
            <a:endParaRPr lang="is-IS" sz="2400" b="0" strike="noStrike" dirty="0">
              <a:ea typeface="Arial"/>
              <a:cs typeface="Arial"/>
              <a:sym typeface="Arial"/>
            </a:endParaRPr>
          </a:p>
          <a:p>
            <a:pPr marL="0" marR="0" lvl="0" indent="0" rtl="0">
              <a:spcBef>
                <a:spcPts val="0"/>
              </a:spcBef>
              <a:spcAft>
                <a:spcPts val="0"/>
              </a:spcAft>
              <a:buNone/>
            </a:pPr>
            <a:r>
              <a:rPr lang="en-US" sz="2400" b="0" strike="noStrike" dirty="0">
                <a:ea typeface="Arial"/>
                <a:cs typeface="Arial"/>
                <a:sym typeface="Arial"/>
              </a:rPr>
              <a:t> </a:t>
            </a:r>
            <a:endParaRPr sz="2400" b="0" strike="noStrike" dirty="0">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BCE9-148A-1CB9-323A-7A64CF7822BF}"/>
              </a:ext>
            </a:extLst>
          </p:cNvPr>
          <p:cNvSpPr>
            <a:spLocks noGrp="1"/>
          </p:cNvSpPr>
          <p:nvPr>
            <p:ph type="title"/>
          </p:nvPr>
        </p:nvSpPr>
        <p:spPr/>
        <p:txBody>
          <a:bodyPr/>
          <a:lstStyle/>
          <a:p>
            <a:r>
              <a:rPr lang="is-IS" dirty="0"/>
              <a:t>Spurningabankinn</a:t>
            </a:r>
          </a:p>
        </p:txBody>
      </p:sp>
      <p:sp>
        <p:nvSpPr>
          <p:cNvPr id="3" name="Content Placeholder 2">
            <a:extLst>
              <a:ext uri="{FF2B5EF4-FFF2-40B4-BE49-F238E27FC236}">
                <a16:creationId xmlns:a16="http://schemas.microsoft.com/office/drawing/2014/main" id="{707CEA93-6340-7BC8-5026-43DDF74025C7}"/>
              </a:ext>
            </a:extLst>
          </p:cNvPr>
          <p:cNvSpPr>
            <a:spLocks noGrp="1"/>
          </p:cNvSpPr>
          <p:nvPr>
            <p:ph idx="1"/>
          </p:nvPr>
        </p:nvSpPr>
        <p:spPr>
          <a:xfrm>
            <a:off x="672040" y="1907176"/>
            <a:ext cx="8811593" cy="5290457"/>
          </a:xfrm>
        </p:spPr>
        <p:txBody>
          <a:bodyPr>
            <a:normAutofit/>
          </a:bodyPr>
          <a:lstStyle/>
          <a:p>
            <a:pPr>
              <a:lnSpc>
                <a:spcPct val="200000"/>
              </a:lnSpc>
              <a:buFont typeface="+mj-lt"/>
              <a:buAutoNum type="arabicPeriod"/>
            </a:pPr>
            <a:r>
              <a:rPr lang="en-US" sz="1200" dirty="0" err="1">
                <a:effectLst/>
                <a:ea typeface="Times New Roman" panose="02020603050405020304" pitchFamily="18" charset="0"/>
                <a:cs typeface="Liberation Serif"/>
              </a:rPr>
              <a:t>Hver</a:t>
            </a:r>
            <a:r>
              <a:rPr lang="en-US" sz="1200" dirty="0">
                <a:effectLst/>
                <a:ea typeface="Times New Roman" panose="02020603050405020304" pitchFamily="18" charset="0"/>
                <a:cs typeface="Liberation Serif"/>
              </a:rPr>
              <a:t> er </a:t>
            </a:r>
            <a:r>
              <a:rPr lang="en-US" sz="1200" dirty="0" err="1">
                <a:effectLst/>
                <a:ea typeface="Times New Roman" panose="02020603050405020304" pitchFamily="18" charset="0"/>
                <a:cs typeface="Liberation Serif"/>
              </a:rPr>
              <a:t>tilgangur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húðhirðingar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og</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hvað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gerir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góð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húðhirðing</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fyrir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fólk</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err="1">
                <a:effectLst/>
                <a:ea typeface="Times New Roman" panose="02020603050405020304" pitchFamily="18" charset="0"/>
                <a:cs typeface="Liberation Serif"/>
              </a:rPr>
              <a:t>Hvað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þarf</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að</a:t>
            </a:r>
            <a:r>
              <a:rPr lang="en-US" sz="1200" dirty="0">
                <a:effectLst/>
                <a:ea typeface="Times New Roman" panose="02020603050405020304" pitchFamily="18" charset="0"/>
                <a:cs typeface="Liberation Serif"/>
              </a:rPr>
              <a:t> OBSA </a:t>
            </a:r>
            <a:r>
              <a:rPr lang="en-US" sz="1200" dirty="0" err="1">
                <a:effectLst/>
                <a:ea typeface="Times New Roman" panose="02020603050405020304" pitchFamily="18" charset="0"/>
                <a:cs typeface="Liberation Serif"/>
              </a:rPr>
              <a:t>varðandi</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húð</a:t>
            </a:r>
            <a:r>
              <a:rPr lang="en-US" sz="1200" dirty="0">
                <a:effectLst/>
                <a:ea typeface="Times New Roman" panose="02020603050405020304" pitchFamily="18" charset="0"/>
                <a:cs typeface="Liberation Serif"/>
              </a:rPr>
              <a:t> í </a:t>
            </a:r>
            <a:r>
              <a:rPr lang="en-US" sz="1200" dirty="0" err="1">
                <a:effectLst/>
                <a:ea typeface="Times New Roman" panose="02020603050405020304" pitchFamily="18" charset="0"/>
                <a:cs typeface="Liberation Serif"/>
              </a:rPr>
              <a:t>aðhlynningu</a:t>
            </a:r>
            <a:r>
              <a:rPr lang="en-US" sz="1200" dirty="0">
                <a:effectLst/>
                <a:ea typeface="Times New Roman" panose="02020603050405020304" pitchFamily="18" charset="0"/>
                <a:cs typeface="Liberation Serif"/>
              </a:rPr>
              <a:t>?(</a:t>
            </a:r>
            <a:r>
              <a:rPr lang="en-US" sz="1200" dirty="0" err="1">
                <a:effectLst/>
                <a:ea typeface="Times New Roman" panose="02020603050405020304" pitchFamily="18" charset="0"/>
                <a:cs typeface="Liberation Serif"/>
              </a:rPr>
              <a:t>nefnið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fimm</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atriði</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a:effectLst/>
                <a:ea typeface="Times New Roman" panose="02020603050405020304" pitchFamily="18" charset="0"/>
                <a:cs typeface="Liberation Serif"/>
              </a:rPr>
              <a:t>Hvar </a:t>
            </a:r>
            <a:r>
              <a:rPr lang="en-US" sz="1200" dirty="0" err="1">
                <a:effectLst/>
                <a:ea typeface="Times New Roman" panose="02020603050405020304" pitchFamily="18" charset="0"/>
                <a:cs typeface="Liberation Serif"/>
              </a:rPr>
              <a:t>getur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helst</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myndast</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sveppasýking</a:t>
            </a:r>
            <a:r>
              <a:rPr lang="en-US" sz="1200" dirty="0">
                <a:effectLst/>
                <a:ea typeface="Times New Roman" panose="02020603050405020304" pitchFamily="18" charset="0"/>
                <a:cs typeface="Liberation Serif"/>
              </a:rPr>
              <a:t> í </a:t>
            </a:r>
            <a:r>
              <a:rPr lang="en-US" sz="1200" dirty="0" err="1">
                <a:effectLst/>
                <a:ea typeface="Times New Roman" panose="02020603050405020304" pitchFamily="18" charset="0"/>
                <a:cs typeface="Liberation Serif"/>
              </a:rPr>
              <a:t>húð</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err="1">
                <a:effectLst/>
                <a:ea typeface="Times New Roman" panose="02020603050405020304" pitchFamily="18" charset="0"/>
                <a:cs typeface="Liberation Serif"/>
              </a:rPr>
              <a:t>Hvernig</a:t>
            </a:r>
            <a:r>
              <a:rPr lang="en-US" sz="1200" dirty="0">
                <a:effectLst/>
                <a:ea typeface="Times New Roman" panose="02020603050405020304" pitchFamily="18" charset="0"/>
                <a:cs typeface="Liberation Serif"/>
              </a:rPr>
              <a:t> er best </a:t>
            </a:r>
            <a:r>
              <a:rPr lang="en-US" sz="1200" dirty="0" err="1">
                <a:effectLst/>
                <a:ea typeface="Times New Roman" panose="02020603050405020304" pitchFamily="18" charset="0"/>
                <a:cs typeface="Liberation Serif"/>
              </a:rPr>
              <a:t>að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fyrirbyggja</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að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fólk</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fái</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legusár</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err="1">
                <a:effectLst/>
                <a:ea typeface="Times New Roman" panose="02020603050405020304" pitchFamily="18" charset="0"/>
                <a:cs typeface="Liberation Serif"/>
              </a:rPr>
              <a:t>Hver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eru</a:t>
            </a:r>
            <a:r>
              <a:rPr lang="en-US" sz="1200" dirty="0">
                <a:effectLst/>
                <a:ea typeface="Times New Roman" panose="02020603050405020304" pitchFamily="18" charset="0"/>
                <a:cs typeface="Liberation Serif"/>
              </a:rPr>
              <a:t> 4 </a:t>
            </a:r>
            <a:r>
              <a:rPr lang="en-US" sz="1200" dirty="0" err="1">
                <a:effectLst/>
                <a:ea typeface="Times New Roman" panose="02020603050405020304" pitchFamily="18" charset="0"/>
                <a:cs typeface="Liberation Serif"/>
              </a:rPr>
              <a:t>stig</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legusára</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a:effectLst/>
                <a:ea typeface="Times New Roman" panose="02020603050405020304" pitchFamily="18" charset="0"/>
                <a:cs typeface="Liberation Serif"/>
              </a:rPr>
              <a:t>Hvar </a:t>
            </a:r>
            <a:r>
              <a:rPr lang="en-US" sz="1200" dirty="0" err="1">
                <a:effectLst/>
                <a:ea typeface="Times New Roman" panose="02020603050405020304" pitchFamily="18" charset="0"/>
                <a:cs typeface="Liberation Serif"/>
              </a:rPr>
              <a:t>myndast</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legusár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helst</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err="1">
                <a:effectLst/>
                <a:ea typeface="Times New Roman" panose="02020603050405020304" pitchFamily="18" charset="0"/>
                <a:cs typeface="Liberation Serif"/>
              </a:rPr>
              <a:t>Hverjir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eru</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helst</a:t>
            </a:r>
            <a:r>
              <a:rPr lang="en-US" sz="1200" dirty="0">
                <a:effectLst/>
                <a:ea typeface="Times New Roman" panose="02020603050405020304" pitchFamily="18" charset="0"/>
                <a:cs typeface="Liberation Serif"/>
              </a:rPr>
              <a:t> í </a:t>
            </a:r>
            <a:r>
              <a:rPr lang="en-US" sz="1200" dirty="0" err="1">
                <a:effectLst/>
                <a:ea typeface="Times New Roman" panose="02020603050405020304" pitchFamily="18" charset="0"/>
                <a:cs typeface="Liberation Serif"/>
              </a:rPr>
              <a:t>áhættuhópi</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fyrir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legusárum</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err="1">
                <a:effectLst/>
                <a:ea typeface="Times New Roman" panose="02020603050405020304" pitchFamily="18" charset="0"/>
                <a:cs typeface="Liberation Serif"/>
              </a:rPr>
              <a:t>Hver</a:t>
            </a:r>
            <a:r>
              <a:rPr lang="en-US" sz="1200" dirty="0">
                <a:effectLst/>
                <a:ea typeface="Times New Roman" panose="02020603050405020304" pitchFamily="18" charset="0"/>
                <a:cs typeface="Liberation Serif"/>
              </a:rPr>
              <a:t> geta </a:t>
            </a:r>
            <a:r>
              <a:rPr lang="en-US" sz="1200" dirty="0" err="1">
                <a:effectLst/>
                <a:ea typeface="Times New Roman" panose="02020603050405020304" pitchFamily="18" charset="0"/>
                <a:cs typeface="Liberation Serif"/>
              </a:rPr>
              <a:t>verið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einkenni</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byrjandi</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legusára</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err="1">
                <a:effectLst/>
                <a:ea typeface="Times New Roman" panose="02020603050405020304" pitchFamily="18" charset="0"/>
                <a:cs typeface="Liberation Serif"/>
              </a:rPr>
              <a:t>Af</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hverju</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koma</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legusár</a:t>
            </a:r>
            <a:r>
              <a:rPr lang="en-US" sz="1200" dirty="0">
                <a:effectLst/>
                <a:ea typeface="Times New Roman" panose="02020603050405020304" pitchFamily="18" charset="0"/>
                <a:cs typeface="Liberation Serif"/>
              </a:rPr>
              <a:t>?</a:t>
            </a:r>
            <a:endParaRPr lang="is-IS" sz="1000" dirty="0">
              <a:ea typeface="Times New Roman" panose="02020603050405020304" pitchFamily="18" charset="0"/>
              <a:cs typeface="Liberation Serif"/>
            </a:endParaRPr>
          </a:p>
          <a:p>
            <a:pPr>
              <a:lnSpc>
                <a:spcPct val="200000"/>
              </a:lnSpc>
              <a:buFont typeface="+mj-lt"/>
              <a:buAutoNum type="arabicPeriod"/>
            </a:pPr>
            <a:r>
              <a:rPr lang="en-US" sz="1200" dirty="0" err="1">
                <a:effectLst/>
                <a:ea typeface="Times New Roman" panose="02020603050405020304" pitchFamily="18" charset="0"/>
                <a:cs typeface="Liberation Serif"/>
              </a:rPr>
              <a:t>Hvernig</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getur</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húðin</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orðið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hjá</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einstaklingi</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sem</a:t>
            </a:r>
            <a:r>
              <a:rPr lang="en-US" sz="1200" dirty="0">
                <a:effectLst/>
                <a:ea typeface="Times New Roman" panose="02020603050405020304" pitchFamily="18" charset="0"/>
                <a:cs typeface="Liberation Serif"/>
              </a:rPr>
              <a:t> er </a:t>
            </a:r>
            <a:r>
              <a:rPr lang="en-US" sz="1200" dirty="0" err="1">
                <a:effectLst/>
                <a:ea typeface="Times New Roman" panose="02020603050405020304" pitchFamily="18" charset="0"/>
                <a:cs typeface="Liberation Serif"/>
              </a:rPr>
              <a:t>með</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lifrarbilun</a:t>
            </a:r>
            <a:r>
              <a:rPr lang="en-US" sz="1200" dirty="0">
                <a:effectLst/>
                <a:ea typeface="Times New Roman" panose="02020603050405020304" pitchFamily="18" charset="0"/>
                <a:cs typeface="Liberation Serif"/>
              </a:rPr>
              <a:t> á </a:t>
            </a:r>
            <a:r>
              <a:rPr lang="en-US" sz="1200" dirty="0" err="1">
                <a:effectLst/>
                <a:ea typeface="Times New Roman" panose="02020603050405020304" pitchFamily="18" charset="0"/>
                <a:cs typeface="Liberation Serif"/>
              </a:rPr>
              <a:t>einhverju</a:t>
            </a:r>
            <a:r>
              <a:rPr lang="en-US" sz="1200" dirty="0">
                <a:effectLst/>
                <a:ea typeface="Times New Roman" panose="02020603050405020304" pitchFamily="18" charset="0"/>
                <a:cs typeface="Liberation Serif"/>
              </a:rPr>
              <a:t> </a:t>
            </a:r>
            <a:r>
              <a:rPr lang="en-US" sz="1200" dirty="0" err="1">
                <a:effectLst/>
                <a:ea typeface="Times New Roman" panose="02020603050405020304" pitchFamily="18" charset="0"/>
                <a:cs typeface="Liberation Serif"/>
              </a:rPr>
              <a:t>stigi</a:t>
            </a:r>
            <a:r>
              <a:rPr lang="en-US" sz="1200" dirty="0">
                <a:effectLst/>
                <a:ea typeface="Times New Roman" panose="02020603050405020304" pitchFamily="18" charset="0"/>
                <a:cs typeface="Liberation Serif"/>
              </a:rPr>
              <a:t>?</a:t>
            </a:r>
            <a:endParaRPr lang="is-IS" sz="1000" dirty="0">
              <a:effectLst/>
              <a:ea typeface="Liberation Serif"/>
              <a:cs typeface="Liberation Serif"/>
            </a:endParaRPr>
          </a:p>
          <a:p>
            <a:endParaRPr lang="is-IS" sz="1200" dirty="0"/>
          </a:p>
        </p:txBody>
      </p:sp>
    </p:spTree>
    <p:extLst>
      <p:ext uri="{BB962C8B-B14F-4D97-AF65-F5344CB8AC3E}">
        <p14:creationId xmlns:p14="http://schemas.microsoft.com/office/powerpoint/2010/main" val="167224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p:nvPr/>
        </p:nvSpPr>
        <p:spPr>
          <a:xfrm>
            <a:off x="504000" y="302400"/>
            <a:ext cx="9072000" cy="1260000"/>
          </a:xfrm>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buSzPts val="1980"/>
            </a:pPr>
            <a:r>
              <a:rPr lang="is-IS" sz="4400" b="0" i="0" u="none" strike="noStrike" cap="none" dirty="0">
                <a:latin typeface="Arial"/>
                <a:ea typeface="Arial"/>
                <a:cs typeface="Arial"/>
                <a:sym typeface="Arial"/>
              </a:rPr>
              <a:t>Tilgangur </a:t>
            </a:r>
            <a:r>
              <a:rPr lang="is-IS" sz="4400" dirty="0"/>
              <a:t>umhirðu húðar</a:t>
            </a:r>
            <a:endParaRPr sz="4400" b="0" i="0" u="none" strike="noStrike" cap="none" dirty="0">
              <a:latin typeface="Arial"/>
              <a:ea typeface="Arial"/>
              <a:cs typeface="Arial"/>
              <a:sym typeface="Arial"/>
            </a:endParaRPr>
          </a:p>
        </p:txBody>
      </p:sp>
      <p:sp>
        <p:nvSpPr>
          <p:cNvPr id="83" name="Google Shape;83;p16"/>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Að hreinsa af húðinni óhreinindi og úrgangsefni</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Að halda húðinni heilli og heilbrigðri</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Að hressa einstaklinginn -bæta líðan</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Að einstaklingurinn finni sig hreinan og snyrtilegan</a:t>
            </a:r>
            <a:endParaRPr sz="3200" b="0" i="0" u="none" strike="noStrike" cap="none"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p:nvPr/>
        </p:nvSpPr>
        <p:spPr>
          <a:xfrm>
            <a:off x="504000" y="302400"/>
            <a:ext cx="9072000" cy="1260000"/>
          </a:xfrm>
          <a:prstGeom prst="rect">
            <a:avLst/>
          </a:prstGeom>
          <a:noFill/>
          <a:ln>
            <a:noFill/>
          </a:ln>
        </p:spPr>
        <p:txBody>
          <a:bodyPr spcFirstLastPara="1" wrap="square" lIns="91425" tIns="45700" rIns="91425" bIns="45700" anchor="ctr" anchorCtr="0">
            <a:noAutofit/>
          </a:bodyPr>
          <a:lstStyle/>
          <a:p>
            <a:pPr marL="216000" marR="0" lvl="0" indent="-216000" algn="ctr" rtl="0">
              <a:spcBef>
                <a:spcPts val="0"/>
              </a:spcBef>
              <a:spcAft>
                <a:spcPts val="0"/>
              </a:spcAft>
              <a:buClr>
                <a:srgbClr val="000000"/>
              </a:buClr>
              <a:buSzPts val="1800"/>
              <a:buFont typeface="Noto Sans Symbols"/>
              <a:buChar char="●"/>
            </a:pPr>
            <a:r>
              <a:rPr lang="is-IS" sz="4000" b="0" i="0" u="none" strike="noStrike" cap="none" dirty="0">
                <a:latin typeface="Arial"/>
                <a:ea typeface="Arial"/>
                <a:cs typeface="Arial"/>
                <a:sym typeface="Arial"/>
              </a:rPr>
              <a:t>Helstu hjálpargögn við húðhirðu:</a:t>
            </a:r>
            <a:endParaRPr sz="4000" b="0" i="0" u="none" strike="noStrike" cap="none" dirty="0">
              <a:latin typeface="Arial"/>
              <a:ea typeface="Arial"/>
              <a:cs typeface="Arial"/>
              <a:sym typeface="Arial"/>
            </a:endParaRPr>
          </a:p>
        </p:txBody>
      </p:sp>
      <p:sp>
        <p:nvSpPr>
          <p:cNvPr id="91" name="Google Shape;91;p17"/>
          <p:cNvSpPr txBox="1"/>
          <p:nvPr/>
        </p:nvSpPr>
        <p:spPr>
          <a:xfrm>
            <a:off x="504000" y="1764000"/>
            <a:ext cx="9072000" cy="4989240"/>
          </a:xfrm>
          <a:prstGeom prst="rect">
            <a:avLst/>
          </a:prstGeom>
          <a:noFill/>
          <a:ln>
            <a:noFill/>
          </a:ln>
        </p:spPr>
        <p:txBody>
          <a:bodyPr spcFirstLastPara="1" wrap="square" lIns="91425" tIns="45700" rIns="91425" bIns="4570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Smyrsli (salva)</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Krem</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Pasti</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Hlaup</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Spritt</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Púður</a:t>
            </a:r>
            <a:endParaRPr sz="3200" b="0" i="0" u="none" strike="noStrike" cap="none" dirty="0">
              <a:latin typeface="Arial"/>
              <a:ea typeface="Arial"/>
              <a:cs typeface="Arial"/>
              <a:sym typeface="Arial"/>
            </a:endParaRPr>
          </a:p>
          <a:p>
            <a:pPr marL="432000" marR="0" lvl="0" indent="-324000" algn="l" rtl="0">
              <a:spcBef>
                <a:spcPts val="799"/>
              </a:spcBef>
              <a:spcAft>
                <a:spcPts val="0"/>
              </a:spcAft>
              <a:buClr>
                <a:srgbClr val="000000"/>
              </a:buClr>
              <a:buSzPts val="1440"/>
              <a:buFont typeface="Noto Sans Symbols"/>
              <a:buChar char="●"/>
            </a:pPr>
            <a:r>
              <a:rPr lang="is-IS" sz="3200" b="0" i="0" u="none" strike="noStrike" cap="none" dirty="0">
                <a:latin typeface="Arial"/>
                <a:ea typeface="Arial"/>
                <a:cs typeface="Arial"/>
                <a:sym typeface="Arial"/>
              </a:rPr>
              <a:t>Olíur</a:t>
            </a:r>
          </a:p>
          <a:p>
            <a:pPr marL="432000" marR="0" lvl="0" indent="-324000" algn="l" rtl="0">
              <a:spcBef>
                <a:spcPts val="799"/>
              </a:spcBef>
              <a:spcAft>
                <a:spcPts val="0"/>
              </a:spcAft>
              <a:buClr>
                <a:srgbClr val="000000"/>
              </a:buClr>
              <a:buSzPts val="1440"/>
              <a:buFont typeface="Noto Sans Symbols"/>
              <a:buChar char="●"/>
            </a:pPr>
            <a:r>
              <a:rPr lang="is-IS" sz="3200" dirty="0"/>
              <a:t>Sápa</a:t>
            </a:r>
            <a:endParaRPr sz="3200" b="0" i="0" u="none" strike="noStrike" cap="none"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p18"/>
          <p:cNvSpPr/>
          <p:nvPr/>
        </p:nvSpPr>
        <p:spPr>
          <a:xfrm>
            <a:off x="503640" y="302760"/>
            <a:ext cx="9072000" cy="1260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4400" b="0" i="0" u="none" strike="noStrike" cap="none">
                <a:solidFill>
                  <a:srgbClr val="000000"/>
                </a:solidFill>
                <a:latin typeface="Arial"/>
                <a:ea typeface="Arial"/>
                <a:cs typeface="Arial"/>
                <a:sym typeface="Arial"/>
              </a:rPr>
              <a:t>Persónuleg hirðing skapar:</a:t>
            </a:r>
            <a:endParaRPr sz="4400" b="0" i="0" u="none" strike="noStrike" cap="none">
              <a:solidFill>
                <a:srgbClr val="000000"/>
              </a:solidFill>
              <a:latin typeface="Arial"/>
              <a:ea typeface="Arial"/>
              <a:cs typeface="Arial"/>
              <a:sym typeface="Arial"/>
            </a:endParaRPr>
          </a:p>
        </p:txBody>
      </p:sp>
      <p:sp>
        <p:nvSpPr>
          <p:cNvPr id="99" name="Google Shape;99;p18"/>
          <p:cNvSpPr/>
          <p:nvPr/>
        </p:nvSpPr>
        <p:spPr>
          <a:xfrm>
            <a:off x="504000" y="1763640"/>
            <a:ext cx="9072000" cy="498924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1425" tIns="45700" rIns="91425" bIns="45700" anchor="t" anchorCtr="0">
            <a:noAutofit/>
          </a:bodyPr>
          <a:lstStyle/>
          <a:p>
            <a:pPr marL="341280" marR="0" lvl="0" indent="-341280" algn="l" rtl="0">
              <a:spcBef>
                <a:spcPts val="0"/>
              </a:spcBef>
              <a:spcAft>
                <a:spcPts val="0"/>
              </a:spcAft>
              <a:buClr>
                <a:srgbClr val="000000"/>
              </a:buClr>
              <a:buSzPts val="3200"/>
              <a:buFont typeface="Arial"/>
              <a:buChar char="•"/>
            </a:pPr>
            <a:r>
              <a:rPr lang="is-IS" sz="3200" b="0" i="0" u="none" strike="noStrike" cap="none">
                <a:solidFill>
                  <a:srgbClr val="000000"/>
                </a:solidFill>
                <a:latin typeface="Arial"/>
                <a:ea typeface="Arial"/>
                <a:cs typeface="Arial"/>
                <a:sym typeface="Arial"/>
              </a:rPr>
              <a:t>Vellíðan og slökun</a:t>
            </a:r>
            <a:endParaRPr sz="3200" b="0" i="0" u="none" strike="noStrike" cap="none">
              <a:solidFill>
                <a:srgbClr val="000000"/>
              </a:solidFill>
              <a:latin typeface="Arial"/>
              <a:ea typeface="Arial"/>
              <a:cs typeface="Arial"/>
              <a:sym typeface="Arial"/>
            </a:endParaRPr>
          </a:p>
          <a:p>
            <a:pPr marL="341280" marR="0" lvl="0" indent="-341280" algn="l" rtl="0">
              <a:spcBef>
                <a:spcPts val="799"/>
              </a:spcBef>
              <a:spcAft>
                <a:spcPts val="0"/>
              </a:spcAft>
              <a:buClr>
                <a:srgbClr val="000000"/>
              </a:buClr>
              <a:buSzPts val="3200"/>
              <a:buFont typeface="Arial"/>
              <a:buChar char="•"/>
            </a:pPr>
            <a:r>
              <a:rPr lang="is-IS" sz="3200" b="0" i="0" u="none" strike="noStrike" cap="none">
                <a:solidFill>
                  <a:srgbClr val="000000"/>
                </a:solidFill>
                <a:latin typeface="Arial"/>
                <a:ea typeface="Arial"/>
                <a:cs typeface="Arial"/>
                <a:sym typeface="Arial"/>
              </a:rPr>
              <a:t>Aukið blóðflæði til húðar</a:t>
            </a:r>
            <a:endParaRPr sz="3200" b="0" i="0" u="none" strike="noStrike" cap="none">
              <a:solidFill>
                <a:srgbClr val="000000"/>
              </a:solidFill>
              <a:latin typeface="Arial"/>
              <a:ea typeface="Arial"/>
              <a:cs typeface="Arial"/>
              <a:sym typeface="Arial"/>
            </a:endParaRPr>
          </a:p>
          <a:p>
            <a:pPr marL="341280" marR="0" lvl="0" indent="-341280" algn="l" rtl="0">
              <a:spcBef>
                <a:spcPts val="799"/>
              </a:spcBef>
              <a:spcAft>
                <a:spcPts val="0"/>
              </a:spcAft>
              <a:buClr>
                <a:srgbClr val="000000"/>
              </a:buClr>
              <a:buSzPts val="3200"/>
              <a:buFont typeface="Arial"/>
              <a:buChar char="•"/>
            </a:pPr>
            <a:r>
              <a:rPr lang="is-IS" sz="3200" b="0" i="0" u="none" strike="noStrike" cap="none">
                <a:solidFill>
                  <a:srgbClr val="000000"/>
                </a:solidFill>
                <a:latin typeface="Arial"/>
                <a:ea typeface="Arial"/>
                <a:cs typeface="Arial"/>
                <a:sym typeface="Arial"/>
              </a:rPr>
              <a:t>Aukna sjálfsmynd</a:t>
            </a:r>
            <a:endParaRPr sz="3200" b="0" i="0" u="none" strike="noStrike" cap="none">
              <a:solidFill>
                <a:srgbClr val="000000"/>
              </a:solidFill>
              <a:latin typeface="Arial"/>
              <a:ea typeface="Arial"/>
              <a:cs typeface="Arial"/>
              <a:sym typeface="Arial"/>
            </a:endParaRPr>
          </a:p>
          <a:p>
            <a:pPr marL="341280" marR="0" lvl="0" indent="-341280" algn="l" rtl="0">
              <a:spcBef>
                <a:spcPts val="799"/>
              </a:spcBef>
              <a:spcAft>
                <a:spcPts val="0"/>
              </a:spcAft>
              <a:buClr>
                <a:srgbClr val="000000"/>
              </a:buClr>
              <a:buSzPts val="3200"/>
              <a:buFont typeface="Arial"/>
              <a:buChar char="•"/>
            </a:pPr>
            <a:r>
              <a:rPr lang="is-IS" sz="3200" b="0" i="0" u="none" strike="noStrike" cap="none">
                <a:solidFill>
                  <a:srgbClr val="000000"/>
                </a:solidFill>
                <a:latin typeface="Arial"/>
                <a:ea typeface="Arial"/>
                <a:cs typeface="Arial"/>
                <a:sym typeface="Arial"/>
              </a:rPr>
              <a:t>Aukinn heilleika húðar</a:t>
            </a:r>
            <a:endParaRPr sz="3200" b="0" i="0" u="none" strike="noStrike" cap="none">
              <a:solidFill>
                <a:srgbClr val="000000"/>
              </a:solidFill>
              <a:latin typeface="Arial"/>
              <a:ea typeface="Arial"/>
              <a:cs typeface="Arial"/>
              <a:sym typeface="Arial"/>
            </a:endParaRPr>
          </a:p>
          <a:p>
            <a:pPr marL="341280" marR="0" lvl="0" indent="-341280" algn="l" rtl="0">
              <a:spcBef>
                <a:spcPts val="799"/>
              </a:spcBef>
              <a:spcAft>
                <a:spcPts val="0"/>
              </a:spcAft>
              <a:buClr>
                <a:srgbClr val="000000"/>
              </a:buClr>
              <a:buSzPts val="3200"/>
              <a:buFont typeface="Arial"/>
              <a:buChar char="•"/>
            </a:pPr>
            <a:r>
              <a:rPr lang="is-IS" sz="3200" b="0" i="0" u="none" strike="noStrike" cap="none">
                <a:solidFill>
                  <a:srgbClr val="000000"/>
                </a:solidFill>
                <a:latin typeface="Arial"/>
                <a:ea typeface="Arial"/>
                <a:cs typeface="Arial"/>
                <a:sym typeface="Arial"/>
              </a:rPr>
              <a:t>Minnkar hættu á sýkingum</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5926-5B42-4CF7-F605-EA3347D88A8E}"/>
              </a:ext>
            </a:extLst>
          </p:cNvPr>
          <p:cNvSpPr>
            <a:spLocks noGrp="1"/>
          </p:cNvSpPr>
          <p:nvPr>
            <p:ph type="title"/>
          </p:nvPr>
        </p:nvSpPr>
        <p:spPr/>
        <p:txBody>
          <a:bodyPr/>
          <a:lstStyle/>
          <a:p>
            <a:pPr algn="ctr"/>
            <a:r>
              <a:rPr lang="is-IS" sz="4400" dirty="0"/>
              <a:t>Að halda húðinni heilbrigðri</a:t>
            </a:r>
            <a:endParaRPr lang="en-US" sz="4400" dirty="0"/>
          </a:p>
        </p:txBody>
      </p:sp>
      <p:sp>
        <p:nvSpPr>
          <p:cNvPr id="3" name="Text Placeholder 2">
            <a:extLst>
              <a:ext uri="{FF2B5EF4-FFF2-40B4-BE49-F238E27FC236}">
                <a16:creationId xmlns:a16="http://schemas.microsoft.com/office/drawing/2014/main" id="{2C4B24FC-4C6F-A2B2-5E99-7EE20C1D6DA0}"/>
              </a:ext>
            </a:extLst>
          </p:cNvPr>
          <p:cNvSpPr>
            <a:spLocks noGrp="1"/>
          </p:cNvSpPr>
          <p:nvPr>
            <p:ph idx="1"/>
          </p:nvPr>
        </p:nvSpPr>
        <p:spPr/>
        <p:txBody>
          <a:bodyPr>
            <a:normAutofit fontScale="92500"/>
          </a:bodyPr>
          <a:lstStyle/>
          <a:p>
            <a:pPr marL="514350" indent="-285750">
              <a:buFont typeface="Arial" panose="020B0604020202020204" pitchFamily="34" charset="0"/>
              <a:buChar char="•"/>
            </a:pPr>
            <a:r>
              <a:rPr lang="is-IS" sz="3200" dirty="0"/>
              <a:t>Halda húðinni hreinni, þurri og heilli</a:t>
            </a:r>
          </a:p>
          <a:p>
            <a:pPr marL="514350" indent="-285750">
              <a:buFont typeface="Arial" panose="020B0604020202020204" pitchFamily="34" charset="0"/>
              <a:buChar char="•"/>
            </a:pPr>
            <a:endParaRPr lang="is-IS" sz="3200" dirty="0"/>
          </a:p>
          <a:p>
            <a:pPr marL="514350" indent="-285750">
              <a:buFont typeface="Arial" panose="020B0604020202020204" pitchFamily="34" charset="0"/>
              <a:buChar char="•"/>
            </a:pPr>
            <a:r>
              <a:rPr lang="is-IS" sz="3200" dirty="0"/>
              <a:t>Reykingar – forðast </a:t>
            </a:r>
          </a:p>
          <a:p>
            <a:pPr marL="514350" indent="-285750">
              <a:buFont typeface="Arial" panose="020B0604020202020204" pitchFamily="34" charset="0"/>
              <a:buChar char="•"/>
            </a:pPr>
            <a:endParaRPr lang="is-IS" sz="3200" dirty="0"/>
          </a:p>
          <a:p>
            <a:pPr marL="514350" indent="-285750">
              <a:buFont typeface="Arial" panose="020B0604020202020204" pitchFamily="34" charset="0"/>
              <a:buChar char="•"/>
            </a:pPr>
            <a:r>
              <a:rPr lang="is-IS" sz="3200" dirty="0"/>
              <a:t>Sólin – passa sig á</a:t>
            </a:r>
          </a:p>
          <a:p>
            <a:pPr marL="514350" indent="-285750">
              <a:buFont typeface="Arial" panose="020B0604020202020204" pitchFamily="34" charset="0"/>
              <a:buChar char="•"/>
            </a:pPr>
            <a:endParaRPr lang="is-IS" sz="3200" dirty="0"/>
          </a:p>
          <a:p>
            <a:pPr marL="514350" indent="-285750">
              <a:buFont typeface="Arial" panose="020B0604020202020204" pitchFamily="34" charset="0"/>
              <a:buChar char="•"/>
            </a:pPr>
            <a:r>
              <a:rPr lang="is-IS" sz="3200" dirty="0"/>
              <a:t>Mataræði og vökvi</a:t>
            </a:r>
          </a:p>
          <a:p>
            <a:pPr marL="514350" indent="-285750">
              <a:buFont typeface="Arial" panose="020B0604020202020204" pitchFamily="34" charset="0"/>
              <a:buChar char="•"/>
            </a:pPr>
            <a:endParaRPr lang="is-IS" sz="3200" dirty="0"/>
          </a:p>
        </p:txBody>
      </p:sp>
    </p:spTree>
    <p:extLst>
      <p:ext uri="{BB962C8B-B14F-4D97-AF65-F5344CB8AC3E}">
        <p14:creationId xmlns:p14="http://schemas.microsoft.com/office/powerpoint/2010/main" val="377101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FA02-453A-7F21-C1C0-3E34B6B4909E}"/>
              </a:ext>
            </a:extLst>
          </p:cNvPr>
          <p:cNvSpPr>
            <a:spLocks noGrp="1"/>
          </p:cNvSpPr>
          <p:nvPr>
            <p:ph type="title"/>
          </p:nvPr>
        </p:nvSpPr>
        <p:spPr>
          <a:xfrm>
            <a:off x="532033" y="1871919"/>
            <a:ext cx="3275923" cy="4978450"/>
          </a:xfrm>
        </p:spPr>
        <p:txBody>
          <a:bodyPr anchor="ctr">
            <a:normAutofit/>
          </a:bodyPr>
          <a:lstStyle/>
          <a:p>
            <a:r>
              <a:rPr lang="is-IS" sz="3500"/>
              <a:t>Athuganir v/húð</a:t>
            </a:r>
            <a:endParaRPr lang="en-US" sz="3500"/>
          </a:p>
        </p:txBody>
      </p:sp>
      <p:graphicFrame>
        <p:nvGraphicFramePr>
          <p:cNvPr id="5" name="Text Placeholder 2">
            <a:extLst>
              <a:ext uri="{FF2B5EF4-FFF2-40B4-BE49-F238E27FC236}">
                <a16:creationId xmlns:a16="http://schemas.microsoft.com/office/drawing/2014/main" id="{F3477A79-C215-7BD9-5C76-6B7A4D9332D9}"/>
              </a:ext>
            </a:extLst>
          </p:cNvPr>
          <p:cNvGraphicFramePr/>
          <p:nvPr>
            <p:extLst>
              <p:ext uri="{D42A27DB-BD31-4B8C-83A1-F6EECF244321}">
                <p14:modId xmlns:p14="http://schemas.microsoft.com/office/powerpoint/2010/main" val="1188198781"/>
              </p:ext>
            </p:extLst>
          </p:nvPr>
        </p:nvGraphicFramePr>
        <p:xfrm>
          <a:off x="4192384" y="1872419"/>
          <a:ext cx="5356645" cy="4978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070712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p:nvPr/>
        </p:nvSpPr>
        <p:spPr>
          <a:xfrm>
            <a:off x="504000" y="301320"/>
            <a:ext cx="9071640" cy="12621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is-IS" sz="4400" b="0" i="0" u="none" strike="noStrike" cap="none" dirty="0">
                <a:latin typeface="Arial"/>
                <a:ea typeface="Arial"/>
                <a:cs typeface="Arial"/>
                <a:sym typeface="Arial"/>
              </a:rPr>
              <a:t>Athuganir v/húð</a:t>
            </a:r>
            <a:endParaRPr sz="4400" b="0" i="0" u="none" strike="noStrike" cap="none" dirty="0">
              <a:latin typeface="Arial"/>
              <a:ea typeface="Arial"/>
              <a:cs typeface="Arial"/>
              <a:sym typeface="Arial"/>
            </a:endParaRPr>
          </a:p>
        </p:txBody>
      </p:sp>
      <p:sp>
        <p:nvSpPr>
          <p:cNvPr id="141" name="Google Shape;141;p24"/>
          <p:cNvSpPr txBox="1"/>
          <p:nvPr/>
        </p:nvSpPr>
        <p:spPr>
          <a:xfrm>
            <a:off x="504000" y="1769040"/>
            <a:ext cx="9071640" cy="438444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is-IS" sz="3200" b="1" i="0" u="none" strike="noStrike" cap="none">
                <a:latin typeface="Arial"/>
                <a:ea typeface="Arial"/>
                <a:cs typeface="Arial"/>
                <a:sym typeface="Arial"/>
              </a:rPr>
              <a:t>Föl húð</a:t>
            </a:r>
            <a:endParaRPr sz="3200" b="0" i="0" u="none" strike="noStrike" cap="non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 getur verið merki um járnskort</a:t>
            </a:r>
            <a:endParaRPr sz="3200" b="0" i="0" u="none" strike="noStrike" cap="non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1" i="0" u="none" strike="noStrike" cap="none">
                <a:latin typeface="Arial"/>
                <a:ea typeface="Arial"/>
                <a:cs typeface="Arial"/>
                <a:sym typeface="Arial"/>
              </a:rPr>
              <a:t>Bláleit húð</a:t>
            </a:r>
            <a:endParaRPr sz="3200" b="0" i="0" u="none" strike="noStrike" cap="non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 getur verið merki um súrefnisskort</a:t>
            </a:r>
            <a:endParaRPr sz="3200" b="0" i="0" u="none" strike="noStrike" cap="non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1" i="0" u="none" strike="noStrike" cap="none">
                <a:latin typeface="Arial"/>
                <a:ea typeface="Arial"/>
                <a:cs typeface="Arial"/>
                <a:sym typeface="Arial"/>
              </a:rPr>
              <a:t>Gul húð</a:t>
            </a:r>
            <a:endParaRPr sz="3200" b="0" i="0" u="none" strike="noStrike" cap="none">
              <a:latin typeface="Arial"/>
              <a:ea typeface="Arial"/>
              <a:cs typeface="Arial"/>
              <a:sym typeface="Arial"/>
            </a:endParaRPr>
          </a:p>
          <a:p>
            <a:pPr marL="432000" marR="0" lvl="0" indent="-324000" algn="l" rtl="0">
              <a:spcBef>
                <a:spcPts val="1417"/>
              </a:spcBef>
              <a:spcAft>
                <a:spcPts val="0"/>
              </a:spcAft>
              <a:buClr>
                <a:srgbClr val="000000"/>
              </a:buClr>
              <a:buSzPts val="1440"/>
              <a:buFont typeface="Noto Sans Symbols"/>
              <a:buChar char="●"/>
            </a:pPr>
            <a:r>
              <a:rPr lang="is-IS" sz="3200" b="0" i="0" u="none" strike="noStrike" cap="none">
                <a:latin typeface="Arial"/>
                <a:ea typeface="Arial"/>
                <a:cs typeface="Arial"/>
                <a:sym typeface="Arial"/>
              </a:rPr>
              <a:t>- getur veri merki um lifrarsjúkdóma/skemmdir</a:t>
            </a:r>
            <a:endParaRPr sz="32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5319</TotalTime>
  <Words>4985</Words>
  <Application>Microsoft Office PowerPoint</Application>
  <PresentationFormat>Custom</PresentationFormat>
  <Paragraphs>367</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Liberation Serif</vt:lpstr>
      <vt:lpstr>Noto Sans Symbols</vt:lpstr>
      <vt:lpstr>Times New Roman</vt:lpstr>
      <vt:lpstr>Trebuchet MS</vt:lpstr>
      <vt:lpstr>Wingdings 3</vt:lpstr>
      <vt:lpstr>Facet</vt:lpstr>
      <vt:lpstr>PowerPoint Presentation</vt:lpstr>
      <vt:lpstr>Markmið </vt:lpstr>
      <vt:lpstr>PowerPoint Presentation</vt:lpstr>
      <vt:lpstr>PowerPoint Presentation</vt:lpstr>
      <vt:lpstr>PowerPoint Presentation</vt:lpstr>
      <vt:lpstr>PowerPoint Presentation</vt:lpstr>
      <vt:lpstr>Að halda húðinni heilbrigðri</vt:lpstr>
      <vt:lpstr>Athuganir v/húð</vt:lpstr>
      <vt:lpstr>PowerPoint Presentation</vt:lpstr>
      <vt:lpstr>Athuganir v/húð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Spurningabankinn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Inga Björg Ólafsdóttir - VMA</cp:lastModifiedBy>
  <cp:revision>6</cp:revision>
  <dcterms:modified xsi:type="dcterms:W3CDTF">2024-10-02T20:35:05Z</dcterms:modified>
</cp:coreProperties>
</file>