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Lst>
  <p:notesMasterIdLst>
    <p:notesMasterId r:id="rId23"/>
  </p:notesMasterIdLst>
  <p:sldIdLst>
    <p:sldId id="256" r:id="rId3"/>
    <p:sldId id="275" r:id="rId4"/>
    <p:sldId id="257" r:id="rId5"/>
    <p:sldId id="259" r:id="rId6"/>
    <p:sldId id="261" r:id="rId7"/>
    <p:sldId id="262" r:id="rId8"/>
    <p:sldId id="263" r:id="rId9"/>
    <p:sldId id="264" r:id="rId10"/>
    <p:sldId id="265" r:id="rId11"/>
    <p:sldId id="277" r:id="rId12"/>
    <p:sldId id="267" r:id="rId13"/>
    <p:sldId id="273" r:id="rId14"/>
    <p:sldId id="268" r:id="rId15"/>
    <p:sldId id="269" r:id="rId16"/>
    <p:sldId id="278" r:id="rId17"/>
    <p:sldId id="270" r:id="rId18"/>
    <p:sldId id="271" r:id="rId19"/>
    <p:sldId id="272" r:id="rId20"/>
    <p:sldId id="276" r:id="rId21"/>
    <p:sldId id="274"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00" autoAdjust="0"/>
  </p:normalViewPr>
  <p:slideViewPr>
    <p:cSldViewPr snapToGrid="0">
      <p:cViewPr varScale="1">
        <p:scale>
          <a:sx n="52" d="100"/>
          <a:sy n="52" d="100"/>
        </p:scale>
        <p:origin x="1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a Björg Ólafsdóttir - VMA" userId="8071ef4d-f7d3-4430-8a67-edf509eb70d3" providerId="ADAL" clId="{C5435DF2-BB85-4A33-AA14-87A89108C4CF}"/>
    <pc:docChg chg="delSld">
      <pc:chgData name="Inga Björg Ólafsdóttir - VMA" userId="8071ef4d-f7d3-4430-8a67-edf509eb70d3" providerId="ADAL" clId="{C5435DF2-BB85-4A33-AA14-87A89108C4CF}" dt="2024-10-02T20:24:27.888" v="0" actId="2696"/>
      <pc:docMkLst>
        <pc:docMk/>
      </pc:docMkLst>
      <pc:sldChg chg="del">
        <pc:chgData name="Inga Björg Ólafsdóttir - VMA" userId="8071ef4d-f7d3-4430-8a67-edf509eb70d3" providerId="ADAL" clId="{C5435DF2-BB85-4A33-AA14-87A89108C4CF}" dt="2024-10-02T20:24:27.888" v="0" actId="2696"/>
        <pc:sldMkLst>
          <pc:docMk/>
          <pc:sldMk cId="55242686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n"/>
          <p:cNvSpPr>
            <a:spLocks noGrp="1" noRot="1" noChangeAspect="1"/>
          </p:cNvSpPr>
          <p:nvPr>
            <p:ph type="sldImg" idx="2"/>
          </p:nvPr>
        </p:nvSpPr>
        <p:spPr>
          <a:xfrm>
            <a:off x="215640" y="812880"/>
            <a:ext cx="7126200" cy="4006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280" y="5078160"/>
            <a:ext cx="6046920" cy="480996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hdr" idx="3"/>
          </p:nvPr>
        </p:nvSpPr>
        <p:spPr>
          <a:xfrm>
            <a:off x="0" y="0"/>
            <a:ext cx="3279600" cy="5335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dt" idx="10"/>
          </p:nvPr>
        </p:nvSpPr>
        <p:spPr>
          <a:xfrm>
            <a:off x="4277880" y="0"/>
            <a:ext cx="3279960" cy="5335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ftr" idx="11"/>
          </p:nvPr>
        </p:nvSpPr>
        <p:spPr>
          <a:xfrm>
            <a:off x="0" y="10156680"/>
            <a:ext cx="3279600" cy="53352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n"/>
          <p:cNvSpPr txBox="1">
            <a:spLocks noGrp="1"/>
          </p:cNvSpPr>
          <p:nvPr>
            <p:ph type="sldNum" idx="12"/>
          </p:nvPr>
        </p:nvSpPr>
        <p:spPr>
          <a:xfrm>
            <a:off x="4277880" y="10156680"/>
            <a:ext cx="3279960" cy="53352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None/>
            </a:pPr>
            <a:fld id="{00000000-1234-1234-1234-123412341234}" type="slidenum">
              <a:rPr lang="is-I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2: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Þarf að vindur fram. taka mið af óskum og venjum hvers og eins. Það hafa allir sömu þarfir en við förum ekki eins að við að fullnægja þeim. Misjafnt líka hversu mikilvæg tiltekin þörf er fyrir hvern og einn. Sumir vilja t.d. Baðast daglega, aðrir ekki. Mikilvægi þarfanna getur líka breyst eftir því sem lífinu </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8: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sz="1200" b="0" strike="noStrike" dirty="0">
                <a:solidFill>
                  <a:srgbClr val="000000"/>
                </a:solidFill>
                <a:latin typeface="Times New Roman"/>
                <a:ea typeface="Times New Roman"/>
                <a:cs typeface="Times New Roman"/>
                <a:sym typeface="Times New Roman"/>
              </a:rPr>
              <a:t>Þarf að taka mið af óskum og venjum hvers og eins. Það hafa allir sömu þarfir en við förum ekki eins að við að fullnægja þeim. Misjafnt líka hversu mikilvæg tiltekin þörf er fyrir hvern og einn. Sumir vilja t.d. Baðast daglega, aðrir ekki. Mikilvægi þarfanna getur líka breyst eftir því sem lífinu vindur fram. </a:t>
            </a:r>
          </a:p>
          <a:p>
            <a:pPr marL="0" lvl="0" indent="0" algn="l" rtl="0">
              <a:spcBef>
                <a:spcPts val="0"/>
              </a:spcBef>
              <a:spcAft>
                <a:spcPts val="0"/>
              </a:spcAft>
              <a:buNone/>
            </a:pP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3: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4:notes"/>
          <p:cNvSpPr/>
          <p:nvPr/>
        </p:nvSpPr>
        <p:spPr>
          <a:xfrm>
            <a:off x="685800" y="4343400"/>
            <a:ext cx="5486400" cy="4114800"/>
          </a:xfrm>
          <a:prstGeom prst="rect">
            <a:avLst/>
          </a:prstGeom>
          <a:noFill/>
          <a:ln>
            <a:noFill/>
          </a:ln>
        </p:spPr>
        <p:txBody>
          <a:bodyPr spcFirstLastPara="1" wrap="square" lIns="90000" tIns="46800" rIns="90000" bIns="46800" anchor="t" anchorCtr="0">
            <a:noAutofit/>
          </a:bodyPr>
          <a:lstStyle/>
          <a:p>
            <a:pPr marL="228600" marR="0" lvl="0" indent="-227160" algn="l" rtl="0">
              <a:lnSpc>
                <a:spcPct val="100000"/>
              </a:lnSpc>
              <a:spcBef>
                <a:spcPts val="0"/>
              </a:spcBef>
              <a:spcAft>
                <a:spcPts val="0"/>
              </a:spcAft>
              <a:buNone/>
            </a:pPr>
            <a:r>
              <a:rPr lang="is-IS" sz="1200" b="0" i="0" u="none" strike="noStrike" cap="none">
                <a:solidFill>
                  <a:srgbClr val="000000"/>
                </a:solidFill>
                <a:latin typeface="Arial"/>
                <a:ea typeface="Arial"/>
                <a:cs typeface="Arial"/>
                <a:sym typeface="Arial"/>
              </a:rPr>
              <a:t>fæða, skipta um föt og þessháttar</a:t>
            </a:r>
            <a:endParaRPr sz="1200" b="0" i="0" u="none" strike="noStrike" cap="none">
              <a:solidFill>
                <a:srgbClr val="000000"/>
              </a:solidFill>
              <a:latin typeface="Arial"/>
              <a:ea typeface="Arial"/>
              <a:cs typeface="Arial"/>
              <a:sym typeface="Arial"/>
            </a:endParaRPr>
          </a:p>
          <a:p>
            <a:pPr marL="228600" marR="0" lvl="0" indent="-227160" algn="l" rtl="0">
              <a:lnSpc>
                <a:spcPct val="100000"/>
              </a:lnSpc>
              <a:spcBef>
                <a:spcPts val="400"/>
              </a:spcBef>
              <a:spcAft>
                <a:spcPts val="0"/>
              </a:spcAft>
              <a:buNone/>
            </a:pPr>
            <a:endParaRPr sz="1200" b="0" i="0" u="none" strike="noStrike" cap="none">
              <a:solidFill>
                <a:srgbClr val="000000"/>
              </a:solidFill>
              <a:latin typeface="Arial"/>
              <a:ea typeface="Arial"/>
              <a:cs typeface="Arial"/>
              <a:sym typeface="Arial"/>
            </a:endParaRPr>
          </a:p>
          <a:p>
            <a:pPr marL="228600" marR="0" lvl="0" indent="-227160" algn="l" rtl="0">
              <a:lnSpc>
                <a:spcPct val="100000"/>
              </a:lnSpc>
              <a:spcBef>
                <a:spcPts val="400"/>
              </a:spcBef>
              <a:spcAft>
                <a:spcPts val="0"/>
              </a:spcAft>
              <a:buClr>
                <a:srgbClr val="000000"/>
              </a:buClr>
              <a:buSzPts val="1200"/>
              <a:buFont typeface="Noto Sans Symbols"/>
              <a:buAutoNum type="arabicPeriod"/>
            </a:pPr>
            <a:r>
              <a:rPr lang="is-IS" sz="1200" b="0" i="0" u="none" strike="noStrike" cap="none">
                <a:solidFill>
                  <a:srgbClr val="000000"/>
                </a:solidFill>
                <a:latin typeface="Arial"/>
                <a:ea typeface="Arial"/>
                <a:cs typeface="Arial"/>
                <a:sym typeface="Arial"/>
              </a:rPr>
              <a:t>Hvetja áfram</a:t>
            </a:r>
            <a:endParaRPr sz="1200" b="0" i="0" u="none" strike="noStrike" cap="none">
              <a:solidFill>
                <a:srgbClr val="000000"/>
              </a:solidFill>
              <a:latin typeface="Arial"/>
              <a:ea typeface="Arial"/>
              <a:cs typeface="Arial"/>
              <a:sym typeface="Arial"/>
            </a:endParaRPr>
          </a:p>
          <a:p>
            <a:pPr marL="228600" marR="0" lvl="0" indent="-227160" algn="l" rtl="0">
              <a:lnSpc>
                <a:spcPct val="100000"/>
              </a:lnSpc>
              <a:spcBef>
                <a:spcPts val="400"/>
              </a:spcBef>
              <a:spcAft>
                <a:spcPts val="0"/>
              </a:spcAft>
              <a:buClr>
                <a:srgbClr val="000000"/>
              </a:buClr>
              <a:buSzPts val="1200"/>
              <a:buFont typeface="Noto Sans Symbols"/>
              <a:buAutoNum type="arabicPeriod"/>
            </a:pPr>
            <a:r>
              <a:rPr lang="is-IS" sz="1200" b="0" i="0" u="none" strike="noStrike" cap="none">
                <a:solidFill>
                  <a:srgbClr val="000000"/>
                </a:solidFill>
                <a:latin typeface="Arial"/>
                <a:ea typeface="Arial"/>
                <a:cs typeface="Arial"/>
                <a:sym typeface="Arial"/>
              </a:rPr>
              <a:t>Fræða um næringu, svefn og fl. </a:t>
            </a:r>
            <a:endParaRPr sz="1200" b="0" i="0" u="none" strike="noStrike" cap="none">
              <a:solidFill>
                <a:srgbClr val="000000"/>
              </a:solidFill>
              <a:latin typeface="Arial"/>
              <a:ea typeface="Arial"/>
              <a:cs typeface="Arial"/>
              <a:sym typeface="Arial"/>
            </a:endParaRPr>
          </a:p>
        </p:txBody>
      </p:sp>
      <p:sp>
        <p:nvSpPr>
          <p:cNvPr id="264" name="Google Shape;264;p14: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is-IS" dirty="0"/>
              <a:t>Skiptum í tvo hópa</a:t>
            </a:r>
          </a:p>
          <a:p>
            <a:r>
              <a:rPr lang="is-IS" dirty="0"/>
              <a:t>- Ræðið saman hvert þrep og sjáið hvaða mögulega hlutverk sjúkraliða gæti haft í aðstoð við hvert þrep.</a:t>
            </a:r>
          </a:p>
        </p:txBody>
      </p:sp>
      <p:sp>
        <p:nvSpPr>
          <p:cNvPr id="4" name="Slide Number Placeholder 3"/>
          <p:cNvSpPr>
            <a:spLocks noGrp="1"/>
          </p:cNvSpPr>
          <p:nvPr>
            <p:ph type="sldNum" idx="12"/>
          </p:nvPr>
        </p:nvSpPr>
        <p:spPr/>
        <p:txBody>
          <a:bodyPr/>
          <a:lstStyle/>
          <a:p>
            <a:pPr marL="0" marR="0" lvl="0" indent="0" algn="r" rtl="0">
              <a:lnSpc>
                <a:spcPct val="93000"/>
              </a:lnSpc>
              <a:spcBef>
                <a:spcPts val="0"/>
              </a:spcBef>
              <a:spcAft>
                <a:spcPts val="0"/>
              </a:spcAft>
              <a:buNone/>
            </a:pPr>
            <a:fld id="{00000000-1234-1234-1234-123412341234}" type="slidenum">
              <a:rPr lang="is-IS" sz="1400" b="0" i="0" u="none" strike="noStrike" cap="none" smtClean="0">
                <a:solidFill>
                  <a:srgbClr val="000000"/>
                </a:solidFill>
                <a:latin typeface="Times New Roman"/>
                <a:ea typeface="Times New Roman"/>
                <a:cs typeface="Times New Roman"/>
                <a:sym typeface="Times New Roman"/>
              </a:rPr>
              <a:t>15</a:t>
            </a:fld>
            <a:endParaRPr lang="is-I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095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15: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16: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Hversu langt?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Hlutverk aðstandanda og </a:t>
            </a:r>
            <a:r>
              <a:rPr lang="is-IS" sz="1200" b="0" strike="noStrike" dirty="0" err="1">
                <a:solidFill>
                  <a:srgbClr val="000000"/>
                </a:solidFill>
                <a:latin typeface="Times New Roman"/>
                <a:ea typeface="Times New Roman"/>
                <a:cs typeface="Times New Roman"/>
                <a:sym typeface="Times New Roman"/>
              </a:rPr>
              <a:t>fjsk</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7: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Minnkandi hlutverk sjúkraliða hér – hvatning til einstaklings hlutverkið hér - </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9: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Stundum getur verið erfitt að skilja val annarra og af hverju þeir gera það sem þeir gera. Það verður að setja sig vel inn í líf skjólstæðinga til að koma auga á skýringuna á því hvernig þeir aðhafast og komast að því hvaða áhugahvöt eða hvatning liggur að baki.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Það auðveldar samstarf við skjólstæðing ef hann er </a:t>
            </a:r>
            <a:r>
              <a:rPr lang="is-IS" sz="1200" b="1" strike="noStrike" dirty="0">
                <a:solidFill>
                  <a:srgbClr val="000000"/>
                </a:solidFill>
                <a:latin typeface="Times New Roman"/>
                <a:ea typeface="Times New Roman"/>
                <a:cs typeface="Times New Roman"/>
                <a:sym typeface="Times New Roman"/>
              </a:rPr>
              <a:t>fær um að skýra frá þörfum sínum og hvernig hann vill að þið hjálpið.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Erfiðara þegar hann getur ekki tjáð óskir sínar og þarfir. </a:t>
            </a:r>
            <a:r>
              <a:rPr lang="is-IS" sz="1200" b="1" strike="noStrike" dirty="0">
                <a:solidFill>
                  <a:srgbClr val="000000"/>
                </a:solidFill>
                <a:latin typeface="Times New Roman"/>
                <a:ea typeface="Times New Roman"/>
                <a:cs typeface="Times New Roman"/>
                <a:sym typeface="Times New Roman"/>
              </a:rPr>
              <a:t>Hvað gerir maður þá?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Þá er mikilvægt að vinna náið með samstarfsfólki og öðrum sem þekkja </a:t>
            </a:r>
            <a:r>
              <a:rPr lang="is-IS" sz="1200" b="1" strike="noStrike" dirty="0">
                <a:solidFill>
                  <a:srgbClr val="000000"/>
                </a:solidFill>
                <a:latin typeface="Times New Roman"/>
                <a:ea typeface="Times New Roman"/>
                <a:cs typeface="Times New Roman"/>
                <a:sym typeface="Times New Roman"/>
              </a:rPr>
              <a:t>lífssögu skjólstæðings</a:t>
            </a:r>
            <a:r>
              <a:rPr lang="is-IS" sz="1200" b="0" strike="noStrike" dirty="0">
                <a:solidFill>
                  <a:srgbClr val="000000"/>
                </a:solidFill>
                <a:latin typeface="Times New Roman"/>
                <a:ea typeface="Times New Roman"/>
                <a:cs typeface="Times New Roman"/>
                <a:sym typeface="Times New Roman"/>
              </a:rPr>
              <a:t>. Alltaf að taka tillit til óska og gildismats skjólstæðinga. </a:t>
            </a:r>
          </a:p>
          <a:p>
            <a:pPr marL="0" lvl="0" indent="0" algn="l" rtl="0">
              <a:spcBef>
                <a:spcPts val="0"/>
              </a:spcBef>
              <a:spcAft>
                <a:spcPts val="0"/>
              </a:spcAft>
              <a:buNone/>
            </a:pPr>
            <a:r>
              <a:rPr lang="is-IS" sz="1200" b="1" u="sng" strike="noStrike" dirty="0">
                <a:solidFill>
                  <a:srgbClr val="000000"/>
                </a:solidFill>
                <a:latin typeface="Times New Roman"/>
                <a:ea typeface="Times New Roman"/>
                <a:cs typeface="Times New Roman"/>
                <a:sym typeface="Times New Roman"/>
              </a:rPr>
              <a:t>Þið getið verið að sinna sama verkefni hjá tveimur skjólstæðingum en þurft að leysa verkefnin á ólíkan hátt.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2:notes"/>
          <p:cNvSpPr/>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Skilgreiningin á þörf er það þegar maður þarfnast einhvers eða vantar eitthvað, þegar maður þarfnast einhvers kallar það oftast á aðgerðir.  </a:t>
            </a:r>
            <a:r>
              <a:rPr lang="is-IS" sz="1200" b="1" strike="noStrike" dirty="0">
                <a:solidFill>
                  <a:srgbClr val="000000"/>
                </a:solidFill>
                <a:latin typeface="Times New Roman"/>
                <a:ea typeface="Times New Roman"/>
                <a:cs typeface="Times New Roman"/>
                <a:sym typeface="Times New Roman"/>
              </a:rPr>
              <a:t>Týpísk prófspurning.</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p:nvPr/>
        </p:nvSpPr>
        <p:spPr>
          <a:xfrm>
            <a:off x="685800" y="4343400"/>
            <a:ext cx="5486400" cy="4114800"/>
          </a:xfrm>
          <a:prstGeom prst="rect">
            <a:avLst/>
          </a:prstGeom>
          <a:noFill/>
          <a:ln>
            <a:noFill/>
          </a:ln>
        </p:spPr>
        <p:txBody>
          <a:bodyPr spcFirstLastPara="1" wrap="square" lIns="0" tIns="0" rIns="0" bIns="0" anchor="t" anchorCtr="0">
            <a:noAutofit/>
          </a:bodyPr>
          <a:lstStyle/>
          <a:p>
            <a:pPr marL="215640" marR="0" lvl="0" indent="-214200" algn="l" rtl="0">
              <a:lnSpc>
                <a:spcPct val="100000"/>
              </a:lnSpc>
              <a:spcBef>
                <a:spcPts val="0"/>
              </a:spcBef>
              <a:spcAft>
                <a:spcPts val="0"/>
              </a:spcAft>
              <a:buNone/>
            </a:pPr>
            <a:r>
              <a:rPr lang="is-IS" sz="1200" b="0" i="0" u="none" strike="noStrike" cap="none">
                <a:solidFill>
                  <a:srgbClr val="000000"/>
                </a:solidFill>
                <a:latin typeface="Arial"/>
                <a:ea typeface="Arial"/>
                <a:cs typeface="Arial"/>
                <a:sym typeface="Arial"/>
              </a:rPr>
              <a:t>Setti fram þá skilgreiningu aðhjúkrun væri sérstök starfsgrein. Sjá til þess að grunnþörfum skjst. Sé mætt þegar hann er ekki fær um það sjálfur. Hjúkrun 'aað þjóna þeim tilgangi að gera sjúklinginn sjálfbjarga. Framlag hennar hefur haft áhrif um allan heim og á norðurlöndum hefur þarfakenning hennar verið lögð til grundvallar klíkniskri hjúkrun frá því á 7 áratug síðustu aldar. Hún beindi líka athygli sinni að sjráningu hjukrunar og gerð hjúkrunaráætlana. Framlag hennar hefur haft áhrif á hjúkurn um allan heim og á norðurlöndum hefur þarfakenning hennar verið löð til grundvallar klíkniskri hjúkrun frá því á 7 áratugnum. Hún er líka þekkt sem talsmaður hjúkrunar sem byggist á rannsóknum.</a:t>
            </a:r>
            <a:endParaRPr sz="1200" b="0" i="0" u="none" strike="noStrike" cap="none">
              <a:solidFill>
                <a:srgbClr val="000000"/>
              </a:solidFill>
              <a:latin typeface="Arial"/>
              <a:ea typeface="Arial"/>
              <a:cs typeface="Arial"/>
              <a:sym typeface="Arial"/>
            </a:endParaRPr>
          </a:p>
        </p:txBody>
      </p:sp>
      <p:sp>
        <p:nvSpPr>
          <p:cNvPr id="195" name="Google Shape;195;p4: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1943 þróaði bandaríski sálfræðingurinn Abraham Maslow kenningu um mannlegar þarfir og raðaði þessum þörfum uppí pýramída sem nefnist þarfapýramídinn.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Maslow skipti þörfunum í skortsþarfir og þroskaþarfir. </a:t>
            </a:r>
            <a:r>
              <a:rPr lang="is-IS" sz="1200" b="1" strike="noStrike" dirty="0">
                <a:solidFill>
                  <a:srgbClr val="000000"/>
                </a:solidFill>
                <a:latin typeface="Times New Roman"/>
                <a:ea typeface="Times New Roman"/>
                <a:cs typeface="Times New Roman"/>
                <a:sym typeface="Times New Roman"/>
              </a:rPr>
              <a:t>Neðstu þrep pýramídans eru skortsþarfir eða grunnþarfir,</a:t>
            </a:r>
            <a:r>
              <a:rPr lang="is-IS" sz="1200" b="0" strike="noStrike" dirty="0">
                <a:solidFill>
                  <a:srgbClr val="000000"/>
                </a:solidFill>
                <a:latin typeface="Times New Roman"/>
                <a:ea typeface="Times New Roman"/>
                <a:cs typeface="Times New Roman"/>
                <a:sym typeface="Times New Roman"/>
              </a:rPr>
              <a:t> margar þeirra snúast um það að lifa af og ef þeim er ekki fullnægt er einstaklingur í lífshættu. Grunnþarfirnar skiptast í líkamlegar þarfir, öryggisþarfir og félagslegar þarfir.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Tvö efstu þrepin eru þroskaþarfir, þær snúast um það sem gefur lífinu gildi og það sem stuðlar að mannlegum þroska okkar. Þroskaþarfirnar skiptast svo í frammistöðuþörf og þörf fyrir sjálfsbirtingu. </a:t>
            </a:r>
          </a:p>
          <a:p>
            <a:pPr marL="0" lvl="0" indent="0" algn="l" rtl="0">
              <a:spcBef>
                <a:spcPts val="0"/>
              </a:spcBef>
              <a:spcAft>
                <a:spcPts val="0"/>
              </a:spcAft>
              <a:buNone/>
            </a:pPr>
            <a:endParaRPr lang="is-IS" sz="1200" b="0" strike="noStrik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is-IS" sz="1200" b="1" strike="noStrike" dirty="0">
                <a:solidFill>
                  <a:srgbClr val="000000"/>
                </a:solidFill>
                <a:latin typeface="Times New Roman"/>
                <a:ea typeface="Times New Roman"/>
                <a:cs typeface="Times New Roman"/>
                <a:sym typeface="Times New Roman"/>
              </a:rPr>
              <a:t>Fyrsta þrep – líkamlegar þarfir (lífsnauðsynlegar þarfir)</a:t>
            </a:r>
          </a:p>
          <a:p>
            <a:pPr marL="0" lvl="0" indent="0" algn="l" rtl="0">
              <a:spcBef>
                <a:spcPts val="0"/>
              </a:spcBef>
              <a:spcAft>
                <a:spcPts val="0"/>
              </a:spcAft>
              <a:buNone/>
            </a:pPr>
            <a:r>
              <a:rPr lang="is-IS" sz="1200" b="1" strike="noStrike" dirty="0">
                <a:solidFill>
                  <a:srgbClr val="000000"/>
                </a:solidFill>
                <a:latin typeface="Times New Roman"/>
                <a:ea typeface="Times New Roman"/>
                <a:cs typeface="Times New Roman"/>
                <a:sym typeface="Times New Roman"/>
              </a:rPr>
              <a:t>Annað þrep – öryggisþarfir</a:t>
            </a:r>
          </a:p>
          <a:p>
            <a:pPr marL="0" lvl="0" indent="0" algn="l" rtl="0">
              <a:spcBef>
                <a:spcPts val="0"/>
              </a:spcBef>
              <a:spcAft>
                <a:spcPts val="0"/>
              </a:spcAft>
              <a:buNone/>
            </a:pPr>
            <a:r>
              <a:rPr lang="is-IS" sz="1200" b="1" strike="noStrike" dirty="0">
                <a:solidFill>
                  <a:srgbClr val="000000"/>
                </a:solidFill>
                <a:latin typeface="Times New Roman"/>
                <a:ea typeface="Times New Roman"/>
                <a:cs typeface="Times New Roman"/>
                <a:sym typeface="Times New Roman"/>
              </a:rPr>
              <a:t>Þriðja þrep – félagslegar þarfir</a:t>
            </a:r>
          </a:p>
          <a:p>
            <a:pPr marL="0" lvl="0" indent="0" algn="l" rtl="0">
              <a:spcBef>
                <a:spcPts val="0"/>
              </a:spcBef>
              <a:spcAft>
                <a:spcPts val="0"/>
              </a:spcAft>
              <a:buNone/>
            </a:pPr>
            <a:r>
              <a:rPr lang="is-IS" sz="1200" b="1" strike="noStrike" dirty="0">
                <a:solidFill>
                  <a:srgbClr val="000000"/>
                </a:solidFill>
                <a:latin typeface="Times New Roman"/>
                <a:ea typeface="Times New Roman"/>
                <a:cs typeface="Times New Roman"/>
                <a:sym typeface="Times New Roman"/>
              </a:rPr>
              <a:t>Fjórða þrep - </a:t>
            </a:r>
            <a:endParaRPr sz="1200" b="1" strike="noStrike" dirty="0">
              <a:solidFill>
                <a:srgbClr val="000000"/>
              </a:solidFill>
              <a:latin typeface="Times New Roman"/>
              <a:ea typeface="Times New Roman"/>
              <a:cs typeface="Times New Roman"/>
              <a:sym typeface="Times New Roman"/>
            </a:endParaRPr>
          </a:p>
        </p:txBody>
      </p:sp>
      <p:sp>
        <p:nvSpPr>
          <p:cNvPr id="196" name="Google Shape;196;p4: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6: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Störf ykkar sem sjúkraliðar snýst að miklu leyti um að styðja og hjálpa skjólstæðingum ykkar að mæta þessum þörfum.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Þið notið faglega þekkingu til að rökstyðja af hverju og hvernig þú hjálpar skjólstæðingum best og hvað þú þarft að athuga og fylgjast með hjá honum. </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Öndun – k. 17</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Matur &amp; drykkur – k. 9 um vökva og k. 10 um meltingu</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Þvaglát – k. 11</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Svefn – k. 13</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Líkamshiti – k. 12</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Verkir – k. 13</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Hreyfing – k. 6</a:t>
            </a:r>
          </a:p>
          <a:p>
            <a:pPr marL="171450" lvl="0" indent="-171450" algn="l" rtl="0">
              <a:spcBef>
                <a:spcPts val="0"/>
              </a:spcBef>
              <a:spcAft>
                <a:spcPts val="0"/>
              </a:spcAft>
              <a:buFontTx/>
              <a:buChar char="-"/>
            </a:pPr>
            <a:r>
              <a:rPr lang="is-IS" sz="1200" b="0" strike="noStrike" dirty="0">
                <a:solidFill>
                  <a:srgbClr val="000000"/>
                </a:solidFill>
                <a:latin typeface="Times New Roman"/>
                <a:ea typeface="Times New Roman"/>
                <a:cs typeface="Times New Roman"/>
                <a:sym typeface="Times New Roman"/>
              </a:rPr>
              <a:t>Nánd/kynlíf – ekki kafli í bókinni </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7: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Manneskjan hefur þörf fyrir að finna til öryggis og hafa vissu um okkar daglega líf, óvissa veldur kvíða.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Öryggisþörfin getur falist í því að </a:t>
            </a:r>
            <a:r>
              <a:rPr lang="is-IS" sz="1200" b="1" strike="noStrike" dirty="0">
                <a:solidFill>
                  <a:srgbClr val="000000"/>
                </a:solidFill>
                <a:latin typeface="Times New Roman"/>
                <a:ea typeface="Times New Roman"/>
                <a:cs typeface="Times New Roman"/>
                <a:sym typeface="Times New Roman"/>
              </a:rPr>
              <a:t>skjólstæðingar viti að hann geti treyst því sem samið hefur verið um að gera</a:t>
            </a:r>
            <a:r>
              <a:rPr lang="is-IS" sz="1200" b="0" strike="noStrike" dirty="0">
                <a:solidFill>
                  <a:srgbClr val="000000"/>
                </a:solidFill>
                <a:latin typeface="Times New Roman"/>
                <a:ea typeface="Times New Roman"/>
                <a:cs typeface="Times New Roman"/>
                <a:sym typeface="Times New Roman"/>
              </a:rPr>
              <a:t>, vita að einhverjum þykir vænt um mann, vita að fólk kunni að meta mann fyrir það sem maður er.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Fastar skorður getur falist í því að vita </a:t>
            </a:r>
            <a:r>
              <a:rPr lang="is-IS" sz="1200" b="1" strike="noStrike" dirty="0">
                <a:solidFill>
                  <a:srgbClr val="000000"/>
                </a:solidFill>
                <a:latin typeface="Times New Roman"/>
                <a:ea typeface="Times New Roman"/>
                <a:cs typeface="Times New Roman"/>
                <a:sym typeface="Times New Roman"/>
              </a:rPr>
              <a:t>hvenær heimahjúkrun kemur að sinna manni </a:t>
            </a:r>
            <a:r>
              <a:rPr lang="is-IS" sz="1200" b="0" strike="noStrike" dirty="0">
                <a:solidFill>
                  <a:srgbClr val="000000"/>
                </a:solidFill>
                <a:latin typeface="Times New Roman"/>
                <a:ea typeface="Times New Roman"/>
                <a:cs typeface="Times New Roman"/>
                <a:sym typeface="Times New Roman"/>
              </a:rPr>
              <a:t>og </a:t>
            </a:r>
            <a:r>
              <a:rPr lang="is-IS" sz="1200" b="1" strike="noStrike" dirty="0">
                <a:solidFill>
                  <a:srgbClr val="000000"/>
                </a:solidFill>
                <a:latin typeface="Times New Roman"/>
                <a:ea typeface="Times New Roman"/>
                <a:cs typeface="Times New Roman"/>
                <a:sym typeface="Times New Roman"/>
              </a:rPr>
              <a:t>hvaða verk á að aðstoða við</a:t>
            </a:r>
            <a:r>
              <a:rPr lang="is-IS" sz="1200" b="0" strike="noStrike" dirty="0">
                <a:solidFill>
                  <a:srgbClr val="000000"/>
                </a:solidFill>
                <a:latin typeface="Times New Roman"/>
                <a:ea typeface="Times New Roman"/>
                <a:cs typeface="Times New Roman"/>
                <a:sym typeface="Times New Roman"/>
              </a:rPr>
              <a:t>. Viti hvenær félagsstarf er og svo framvegis.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Húsnæði, vita að </a:t>
            </a:r>
            <a:r>
              <a:rPr lang="is-IS" sz="1200" b="1" strike="noStrike" dirty="0">
                <a:solidFill>
                  <a:srgbClr val="000000"/>
                </a:solidFill>
                <a:latin typeface="Times New Roman"/>
                <a:ea typeface="Times New Roman"/>
                <a:cs typeface="Times New Roman"/>
                <a:sym typeface="Times New Roman"/>
              </a:rPr>
              <a:t>húsnæðismál séu trygg</a:t>
            </a:r>
            <a:r>
              <a:rPr lang="is-IS" sz="1200" b="0" strike="noStrike" dirty="0">
                <a:solidFill>
                  <a:srgbClr val="000000"/>
                </a:solidFill>
                <a:latin typeface="Times New Roman"/>
                <a:ea typeface="Times New Roman"/>
                <a:cs typeface="Times New Roman"/>
                <a:sym typeface="Times New Roman"/>
              </a:rPr>
              <a:t>. Það skapar óöryggi ef maður getur ekki lengur búið á eigin heimili vegna sjúkdóms eða af efnahagslegum ástæðum eða breyttra fjölskylduaðstæðna.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Fjárhagslegar þarfir, vita að </a:t>
            </a:r>
            <a:r>
              <a:rPr lang="is-IS" sz="1200" b="1" strike="noStrike" dirty="0">
                <a:solidFill>
                  <a:srgbClr val="000000"/>
                </a:solidFill>
                <a:latin typeface="Times New Roman"/>
                <a:ea typeface="Times New Roman"/>
                <a:cs typeface="Times New Roman"/>
                <a:sym typeface="Times New Roman"/>
              </a:rPr>
              <a:t>eigi fyrir útgjöldum </a:t>
            </a:r>
            <a:r>
              <a:rPr lang="is-IS" sz="1200" b="0" strike="noStrike" dirty="0">
                <a:solidFill>
                  <a:srgbClr val="000000"/>
                </a:solidFill>
                <a:latin typeface="Times New Roman"/>
                <a:ea typeface="Times New Roman"/>
                <a:cs typeface="Times New Roman"/>
                <a:sym typeface="Times New Roman"/>
              </a:rPr>
              <a:t>og tilfallandi kostnaði.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Skilja aðstæður, að vita og geta </a:t>
            </a:r>
            <a:r>
              <a:rPr lang="is-IS" sz="1200" b="1" strike="noStrike" dirty="0">
                <a:solidFill>
                  <a:srgbClr val="000000"/>
                </a:solidFill>
                <a:latin typeface="Times New Roman"/>
                <a:ea typeface="Times New Roman"/>
                <a:cs typeface="Times New Roman"/>
                <a:sym typeface="Times New Roman"/>
              </a:rPr>
              <a:t>skilið hvað gengur á</a:t>
            </a:r>
            <a:r>
              <a:rPr lang="is-IS" sz="1200" b="0" strike="noStrike" dirty="0">
                <a:solidFill>
                  <a:srgbClr val="000000"/>
                </a:solidFill>
                <a:latin typeface="Times New Roman"/>
                <a:ea typeface="Times New Roman"/>
                <a:cs typeface="Times New Roman"/>
                <a:sym typeface="Times New Roman"/>
              </a:rPr>
              <a:t> í kringum mann. (d. Hræðsla í ókunnum aðstæðum)</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8: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Við þroskumst sem manneskjur þegar við erum í samvistum við aðra, lærum eitthvað nýtt, heyrum sjónarmið annarra og gerum okkur betur grein fyrir sjónarmiðum okkar sjálfra. Við getum einnig deilt gleði okkar, sorgum og annarri lífsreynslu. Þannig finnum við líka til öryggis ef við vitum að við getum deilt reynslu okkar og leitað eftir hjálp ef þörf er á.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Sumir hafa mikla þörf fyrir félagsskap á meðan aðrir hafa minni þörf eða vilja vera einir.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Tengslanetið snýst um að fá heimsóknir, eða vera í sambandi við fjölskyldu/vini og stofna til nýrra kynna.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Tjáskipti, að geta tjáð óskir sínar, þarfir og tilfinningar. Einfaldlega að tala við annað fólk. </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d. Refsing fanga með einangrun = ákveðið form pyndinga ef ofnotað skv. </a:t>
            </a:r>
            <a:r>
              <a:rPr lang="is-IS" sz="1200" b="1" strike="noStrike" dirty="0">
                <a:solidFill>
                  <a:srgbClr val="000000"/>
                </a:solidFill>
                <a:latin typeface="Times New Roman"/>
                <a:ea typeface="Times New Roman"/>
                <a:cs typeface="Times New Roman"/>
                <a:sym typeface="Times New Roman"/>
              </a:rPr>
              <a:t>Youtube </a:t>
            </a:r>
            <a:r>
              <a:rPr lang="is-IS" sz="1200" b="1" strike="noStrike" dirty="0" err="1">
                <a:solidFill>
                  <a:srgbClr val="000000"/>
                </a:solidFill>
                <a:latin typeface="Times New Roman"/>
                <a:ea typeface="Times New Roman"/>
                <a:cs typeface="Times New Roman"/>
                <a:sym typeface="Times New Roman"/>
              </a:rPr>
              <a:t>vídjó</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9: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Er önnur </a:t>
            </a:r>
            <a:r>
              <a:rPr lang="is-IS" sz="1200" b="1" strike="noStrike" dirty="0">
                <a:solidFill>
                  <a:srgbClr val="000000"/>
                </a:solidFill>
                <a:latin typeface="Times New Roman"/>
                <a:ea typeface="Times New Roman"/>
                <a:cs typeface="Times New Roman"/>
                <a:sym typeface="Times New Roman"/>
              </a:rPr>
              <a:t>þroskaþarfanna</a:t>
            </a:r>
            <a:r>
              <a:rPr lang="is-IS" sz="1200" b="0" strike="noStrike" dirty="0">
                <a:solidFill>
                  <a:srgbClr val="000000"/>
                </a:solidFill>
                <a:latin typeface="Times New Roman"/>
                <a:ea typeface="Times New Roman"/>
                <a:cs typeface="Times New Roman"/>
                <a:sym typeface="Times New Roman"/>
              </a:rPr>
              <a:t>. Mikilvægt að gera eitthvað því þá finnst okkur við vera einhvers virði, í augum annara og okkar.</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D. Ég hjálpa gamalli konu m. að setja upp tölvuna sína, hún er þakklát mér, ég gerði e-ð og hjálpaði e-m (hef hlutverk og tilgang þó það sé í einu litlu verki)</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D. Ég næ prófi! Fæ hrós! Ég fæ tilfinningu um að vera e-s virði.</a:t>
            </a: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1) Sjá um sig sjálfur á við um daglegar athafnir </a:t>
            </a:r>
            <a:r>
              <a:rPr lang="is-IS" sz="1200" b="1" strike="noStrike" dirty="0">
                <a:solidFill>
                  <a:srgbClr val="000000"/>
                </a:solidFill>
                <a:latin typeface="Times New Roman"/>
                <a:ea typeface="Times New Roman"/>
                <a:cs typeface="Times New Roman"/>
                <a:sym typeface="Times New Roman"/>
              </a:rPr>
              <a:t>eins mikið og ég get </a:t>
            </a:r>
            <a:r>
              <a:rPr lang="is-IS" sz="1200" b="0" strike="noStrike" dirty="0">
                <a:solidFill>
                  <a:srgbClr val="000000"/>
                </a:solidFill>
                <a:latin typeface="Times New Roman"/>
                <a:ea typeface="Times New Roman"/>
                <a:cs typeface="Times New Roman"/>
                <a:sym typeface="Times New Roman"/>
              </a:rPr>
              <a:t>og fá stuðning til að sinna okkar hlutverkum (maki, afi, systir....)  - </a:t>
            </a:r>
            <a:r>
              <a:rPr lang="is-IS" sz="1200" b="1" strike="noStrike" dirty="0">
                <a:solidFill>
                  <a:srgbClr val="000000"/>
                </a:solidFill>
                <a:latin typeface="Times New Roman"/>
                <a:ea typeface="Times New Roman"/>
                <a:cs typeface="Times New Roman"/>
                <a:sym typeface="Times New Roman"/>
              </a:rPr>
              <a:t>NB: þess vegna slæmt að of hjálpa fólki</a:t>
            </a:r>
            <a:endParaRPr lang="is-IS" sz="1200" b="0" strike="noStrik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2) Viðurkenning, finna að aðrir kunni að meta það þegar hann hefur sjálfur frumkvæði að einhverju.           </a:t>
            </a:r>
            <a:r>
              <a:rPr lang="is-IS" sz="1200" b="1" strike="noStrike" dirty="0" err="1">
                <a:solidFill>
                  <a:srgbClr val="000000"/>
                </a:solidFill>
                <a:latin typeface="Times New Roman"/>
                <a:ea typeface="Times New Roman"/>
                <a:cs typeface="Times New Roman"/>
                <a:sym typeface="Times New Roman"/>
              </a:rPr>
              <a:t>Getiði</a:t>
            </a:r>
            <a:r>
              <a:rPr lang="is-IS" sz="1200" b="1" strike="noStrike" dirty="0">
                <a:solidFill>
                  <a:srgbClr val="000000"/>
                </a:solidFill>
                <a:latin typeface="Times New Roman"/>
                <a:ea typeface="Times New Roman"/>
                <a:cs typeface="Times New Roman"/>
                <a:sym typeface="Times New Roman"/>
              </a:rPr>
              <a:t> séð hvar þetta getur verið vandi hjá mjög veikum einstakling?</a:t>
            </a:r>
            <a:endParaRPr lang="is-IS" sz="1200" b="0" strike="noStrik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3) Sjálfsvitund; eiga kost á því að vera þvegið, klæðast snyrtilega, fá hárgreiðslu og að einhver hlusti á mann. Horft sé á einstakling sem heild </a:t>
            </a:r>
            <a:r>
              <a:rPr lang="is-IS" sz="1200" b="0" strike="noStrike" dirty="0" err="1">
                <a:solidFill>
                  <a:srgbClr val="000000"/>
                </a:solidFill>
                <a:latin typeface="Times New Roman"/>
                <a:ea typeface="Times New Roman"/>
                <a:cs typeface="Times New Roman"/>
                <a:sym typeface="Times New Roman"/>
              </a:rPr>
              <a:t>mtt</a:t>
            </a:r>
            <a:r>
              <a:rPr lang="is-IS" sz="1200" b="0" strike="noStrike" dirty="0">
                <a:solidFill>
                  <a:srgbClr val="000000"/>
                </a:solidFill>
                <a:latin typeface="Times New Roman"/>
                <a:ea typeface="Times New Roman"/>
                <a:cs typeface="Times New Roman"/>
                <a:sym typeface="Times New Roman"/>
              </a:rPr>
              <a:t> áhugamála og fyrri starfa.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1143000" y="685800"/>
            <a:ext cx="4570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0:notes"/>
          <p:cNvSpPr/>
          <p:nvPr/>
        </p:nvSpPr>
        <p:spPr>
          <a:xfrm>
            <a:off x="685800" y="4343400"/>
            <a:ext cx="5484960" cy="4113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notes"/>
          <p:cNvSpPr txBox="1">
            <a:spLocks noGrp="1"/>
          </p:cNvSpPr>
          <p:nvPr>
            <p:ph type="body" idx="1"/>
          </p:nvPr>
        </p:nvSpPr>
        <p:spPr>
          <a:xfrm>
            <a:off x="685440" y="4343040"/>
            <a:ext cx="5481720" cy="411012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is-IS" sz="1200" b="0" strike="noStrike" dirty="0">
                <a:solidFill>
                  <a:srgbClr val="000000"/>
                </a:solidFill>
                <a:latin typeface="Times New Roman"/>
                <a:ea typeface="Times New Roman"/>
                <a:cs typeface="Times New Roman"/>
                <a:sym typeface="Times New Roman"/>
              </a:rPr>
              <a:t>Snýst um að sækjast eftir einhverju ákveðnu, setja sér markmið sem maður vill gjarnan ná og láta verða að veruleika. Bæta við reynslu sína og þroska, setja ný og hærri markmið. Þessa þörf má túlka em kraft sem heldur okkur gangandi og gefur lífinu inntak og gildi. T.d. Hlaupa maraþon, leika tónlist, leysa krossgátu og fleira. Maður er aldrei of gamall til að læra eða gera eitthvað nýtt. </a:t>
            </a:r>
            <a:endParaRPr sz="1200" b="0" strike="noStrike" dirty="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1938" cy="4006850"/>
          </a:xfrm>
        </p:spPr>
      </p:sp>
      <p:sp>
        <p:nvSpPr>
          <p:cNvPr id="3" name="Notes Placeholder 2"/>
          <p:cNvSpPr>
            <a:spLocks noGrp="1"/>
          </p:cNvSpPr>
          <p:nvPr>
            <p:ph type="body" idx="1"/>
          </p:nvPr>
        </p:nvSpPr>
        <p:spPr/>
        <p:txBody>
          <a:bodyPr/>
          <a:lstStyle/>
          <a:p>
            <a:r>
              <a:rPr lang="is-IS" dirty="0"/>
              <a:t>Hvaða grunnþörfum er ég ekki að sinna?  2 og 2 saman</a:t>
            </a:r>
          </a:p>
          <a:p>
            <a:r>
              <a:rPr lang="is-IS" dirty="0"/>
              <a:t>Er ég að fórna grunnþörfum fyrir efri þrep (næring og svefn og félagsþarfir)</a:t>
            </a:r>
          </a:p>
          <a:p>
            <a:endParaRPr lang="is-IS" dirty="0"/>
          </a:p>
        </p:txBody>
      </p:sp>
      <p:sp>
        <p:nvSpPr>
          <p:cNvPr id="4" name="Slide Number Placeholder 3"/>
          <p:cNvSpPr>
            <a:spLocks noGrp="1"/>
          </p:cNvSpPr>
          <p:nvPr>
            <p:ph type="sldNum" idx="12"/>
          </p:nvPr>
        </p:nvSpPr>
        <p:spPr/>
        <p:txBody>
          <a:bodyPr/>
          <a:lstStyle/>
          <a:p>
            <a:pPr marL="0" marR="0" lvl="0" indent="0" algn="r" rtl="0">
              <a:lnSpc>
                <a:spcPct val="93000"/>
              </a:lnSpc>
              <a:spcBef>
                <a:spcPts val="0"/>
              </a:spcBef>
              <a:spcAft>
                <a:spcPts val="0"/>
              </a:spcAft>
              <a:buNone/>
            </a:pPr>
            <a:fld id="{00000000-1234-1234-1234-123412341234}" type="slidenum">
              <a:rPr lang="is-IS" sz="1400" b="0" i="0" u="none" strike="noStrike" cap="none" smtClean="0">
                <a:solidFill>
                  <a:srgbClr val="000000"/>
                </a:solidFill>
                <a:latin typeface="Times New Roman"/>
                <a:ea typeface="Times New Roman"/>
                <a:cs typeface="Times New Roman"/>
                <a:sym typeface="Times New Roman"/>
              </a:rPr>
              <a:t>10</a:t>
            </a:fld>
            <a:endParaRPr lang="is-I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9675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457200" y="1600200"/>
            <a:ext cx="822312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7"/>
          <p:cNvSpPr txBox="1">
            <a:spLocks noGrp="1"/>
          </p:cNvSpPr>
          <p:nvPr>
            <p:ph type="body" idx="2"/>
          </p:nvPr>
        </p:nvSpPr>
        <p:spPr>
          <a:xfrm>
            <a:off x="457200" y="3961080"/>
            <a:ext cx="822312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45720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38"/>
          <p:cNvSpPr txBox="1">
            <a:spLocks noGrp="1"/>
          </p:cNvSpPr>
          <p:nvPr>
            <p:ph type="body" idx="2"/>
          </p:nvPr>
        </p:nvSpPr>
        <p:spPr>
          <a:xfrm>
            <a:off x="467064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38"/>
          <p:cNvSpPr txBox="1">
            <a:spLocks noGrp="1"/>
          </p:cNvSpPr>
          <p:nvPr>
            <p:ph type="body" idx="3"/>
          </p:nvPr>
        </p:nvSpPr>
        <p:spPr>
          <a:xfrm>
            <a:off x="457200" y="396108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8"/>
          <p:cNvSpPr txBox="1">
            <a:spLocks noGrp="1"/>
          </p:cNvSpPr>
          <p:nvPr>
            <p:ph type="body" idx="4"/>
          </p:nvPr>
        </p:nvSpPr>
        <p:spPr>
          <a:xfrm>
            <a:off x="4670640" y="396108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457200" y="160020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2"/>
          </p:nvPr>
        </p:nvSpPr>
        <p:spPr>
          <a:xfrm>
            <a:off x="3237480" y="160020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39"/>
          <p:cNvSpPr txBox="1">
            <a:spLocks noGrp="1"/>
          </p:cNvSpPr>
          <p:nvPr>
            <p:ph type="body" idx="3"/>
          </p:nvPr>
        </p:nvSpPr>
        <p:spPr>
          <a:xfrm>
            <a:off x="6017760" y="160020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9"/>
          <p:cNvSpPr txBox="1">
            <a:spLocks noGrp="1"/>
          </p:cNvSpPr>
          <p:nvPr>
            <p:ph type="body" idx="4"/>
          </p:nvPr>
        </p:nvSpPr>
        <p:spPr>
          <a:xfrm>
            <a:off x="457200" y="396108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5"/>
          </p:nvPr>
        </p:nvSpPr>
        <p:spPr>
          <a:xfrm>
            <a:off x="3237480" y="396108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6"/>
          </p:nvPr>
        </p:nvSpPr>
        <p:spPr>
          <a:xfrm>
            <a:off x="6017760" y="3961080"/>
            <a:ext cx="264744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9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8935631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628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7647143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3983534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18845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8568012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subTitle" idx="1"/>
          </p:nvPr>
        </p:nvSpPr>
        <p:spPr>
          <a:xfrm>
            <a:off x="457200" y="1600200"/>
            <a:ext cx="8223120" cy="45194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10/2/2024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8533296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403288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42422877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60873083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x">
  <p:cSld name="1_Title Slide">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57200" y="1600200"/>
            <a:ext cx="8223120" cy="45194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976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body" idx="1"/>
          </p:nvPr>
        </p:nvSpPr>
        <p:spPr>
          <a:xfrm>
            <a:off x="457200" y="1600200"/>
            <a:ext cx="8223120" cy="451944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a:off x="457200" y="1600200"/>
            <a:ext cx="4012560" cy="451944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31"/>
          <p:cNvSpPr txBox="1">
            <a:spLocks noGrp="1"/>
          </p:cNvSpPr>
          <p:nvPr>
            <p:ph type="body" idx="2"/>
          </p:nvPr>
        </p:nvSpPr>
        <p:spPr>
          <a:xfrm>
            <a:off x="4670640" y="1600200"/>
            <a:ext cx="4012560" cy="451944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7"/>
        <p:cNvGrpSpPr/>
        <p:nvPr/>
      </p:nvGrpSpPr>
      <p:grpSpPr>
        <a:xfrm>
          <a:off x="0" y="0"/>
          <a:ext cx="0" cy="0"/>
          <a:chOff x="0" y="0"/>
          <a:chExt cx="0" cy="0"/>
        </a:xfrm>
      </p:grpSpPr>
      <p:sp>
        <p:nvSpPr>
          <p:cNvPr id="138" name="Google Shape;138;p33"/>
          <p:cNvSpPr txBox="1">
            <a:spLocks noGrp="1"/>
          </p:cNvSpPr>
          <p:nvPr>
            <p:ph type="subTitle" idx="1"/>
          </p:nvPr>
        </p:nvSpPr>
        <p:spPr>
          <a:xfrm>
            <a:off x="457200" y="274320"/>
            <a:ext cx="8223120" cy="52696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4"/>
          <p:cNvSpPr txBox="1">
            <a:spLocks noGrp="1"/>
          </p:cNvSpPr>
          <p:nvPr>
            <p:ph type="body" idx="1"/>
          </p:nvPr>
        </p:nvSpPr>
        <p:spPr>
          <a:xfrm>
            <a:off x="45720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2" name="Google Shape;142;p34"/>
          <p:cNvSpPr txBox="1">
            <a:spLocks noGrp="1"/>
          </p:cNvSpPr>
          <p:nvPr>
            <p:ph type="body" idx="2"/>
          </p:nvPr>
        </p:nvSpPr>
        <p:spPr>
          <a:xfrm>
            <a:off x="4670640" y="1600200"/>
            <a:ext cx="4012560" cy="451944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34"/>
          <p:cNvSpPr txBox="1">
            <a:spLocks noGrp="1"/>
          </p:cNvSpPr>
          <p:nvPr>
            <p:ph type="body" idx="3"/>
          </p:nvPr>
        </p:nvSpPr>
        <p:spPr>
          <a:xfrm>
            <a:off x="457200" y="396108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457200" y="1600200"/>
            <a:ext cx="4012560" cy="451944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35"/>
          <p:cNvSpPr txBox="1">
            <a:spLocks noGrp="1"/>
          </p:cNvSpPr>
          <p:nvPr>
            <p:ph type="body" idx="2"/>
          </p:nvPr>
        </p:nvSpPr>
        <p:spPr>
          <a:xfrm>
            <a:off x="467064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5"/>
          <p:cNvSpPr txBox="1">
            <a:spLocks noGrp="1"/>
          </p:cNvSpPr>
          <p:nvPr>
            <p:ph type="body" idx="3"/>
          </p:nvPr>
        </p:nvSpPr>
        <p:spPr>
          <a:xfrm>
            <a:off x="4670640" y="396108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457200" y="274320"/>
            <a:ext cx="8223120" cy="1136520"/>
          </a:xfrm>
          <a:prstGeom prst="rect">
            <a:avLst/>
          </a:prstGeom>
          <a:noFill/>
          <a:ln>
            <a:noFill/>
          </a:ln>
        </p:spPr>
        <p:txBody>
          <a:bodyPr spcFirstLastPara="1" wrap="square" lIns="0" tIns="91425" rIns="0"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6"/>
          <p:cNvSpPr txBox="1">
            <a:spLocks noGrp="1"/>
          </p:cNvSpPr>
          <p:nvPr>
            <p:ph type="body" idx="1"/>
          </p:nvPr>
        </p:nvSpPr>
        <p:spPr>
          <a:xfrm>
            <a:off x="45720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36"/>
          <p:cNvSpPr txBox="1">
            <a:spLocks noGrp="1"/>
          </p:cNvSpPr>
          <p:nvPr>
            <p:ph type="body" idx="2"/>
          </p:nvPr>
        </p:nvSpPr>
        <p:spPr>
          <a:xfrm>
            <a:off x="4670640" y="1600200"/>
            <a:ext cx="401256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6"/>
          <p:cNvSpPr txBox="1">
            <a:spLocks noGrp="1"/>
          </p:cNvSpPr>
          <p:nvPr>
            <p:ph type="body" idx="3"/>
          </p:nvPr>
        </p:nvSpPr>
        <p:spPr>
          <a:xfrm>
            <a:off x="457200" y="3961080"/>
            <a:ext cx="8223120" cy="2155680"/>
          </a:xfrm>
          <a:prstGeom prst="rect">
            <a:avLst/>
          </a:prstGeom>
          <a:noFill/>
          <a:ln>
            <a:noFill/>
          </a:ln>
        </p:spPr>
        <p:txBody>
          <a:bodyPr spcFirstLastPara="1" wrap="square" lIns="0" tIns="91425" rIns="0" bIns="91425"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7"/>
          <p:cNvSpPr/>
          <p:nvPr/>
        </p:nvSpPr>
        <p:spPr>
          <a:xfrm>
            <a:off x="457200" y="6246720"/>
            <a:ext cx="2127240" cy="470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120" name="Google Shape;120;p27"/>
          <p:cNvSpPr/>
          <p:nvPr/>
        </p:nvSpPr>
        <p:spPr>
          <a:xfrm>
            <a:off x="3127320" y="6246720"/>
            <a:ext cx="2895480" cy="470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121" name="Google Shape;121;p27"/>
          <p:cNvSpPr txBox="1">
            <a:spLocks noGrp="1"/>
          </p:cNvSpPr>
          <p:nvPr>
            <p:ph type="sldNum" idx="12"/>
          </p:nvPr>
        </p:nvSpPr>
        <p:spPr>
          <a:xfrm>
            <a:off x="6555960" y="6246360"/>
            <a:ext cx="2125800" cy="468360"/>
          </a:xfrm>
          <a:prstGeom prst="rect">
            <a:avLst/>
          </a:prstGeom>
          <a:noFill/>
          <a:ln>
            <a:noFill/>
          </a:ln>
        </p:spPr>
        <p:txBody>
          <a:bodyPr spcFirstLastPara="1" wrap="square" lIns="0" tIns="0" rIns="0" bIns="0" anchor="t" anchorCtr="0">
            <a:noAutofit/>
          </a:bodyPr>
          <a:lstStyle>
            <a:lvl1pPr marL="0" marR="0" lvl="0"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93000"/>
              </a:lnSpc>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s-IS"/>
              <a:t>‹#›</a:t>
            </a:fld>
            <a:endParaRPr>
              <a:latin typeface="Arial"/>
              <a:ea typeface="Arial"/>
              <a:cs typeface="Arial"/>
              <a:sym typeface="Arial"/>
            </a:endParaRPr>
          </a:p>
        </p:txBody>
      </p:sp>
      <p:sp>
        <p:nvSpPr>
          <p:cNvPr id="122" name="Google Shape;122;p27"/>
          <p:cNvSpPr txBox="1">
            <a:spLocks noGrp="1"/>
          </p:cNvSpPr>
          <p:nvPr>
            <p:ph type="title"/>
          </p:nvPr>
        </p:nvSpPr>
        <p:spPr>
          <a:xfrm>
            <a:off x="457200" y="272520"/>
            <a:ext cx="8228160" cy="1143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3" name="Google Shape;123;p27"/>
          <p:cNvSpPr txBox="1">
            <a:spLocks noGrp="1"/>
          </p:cNvSpPr>
          <p:nvPr>
            <p:ph type="body" idx="1"/>
          </p:nvPr>
        </p:nvSpPr>
        <p:spPr>
          <a:xfrm>
            <a:off x="457200" y="1604880"/>
            <a:ext cx="8228160" cy="3975120"/>
          </a:xfrm>
          <a:prstGeom prst="rect">
            <a:avLst/>
          </a:prstGeom>
          <a:noFill/>
          <a:ln>
            <a:noFill/>
          </a:ln>
        </p:spPr>
        <p:txBody>
          <a:bodyPr spcFirstLastPara="1" wrap="square" lIns="0" tIns="1260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10/2/2024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l" rtl="0">
              <a:spcBef>
                <a:spcPts val="0"/>
              </a:spcBef>
              <a:spcAft>
                <a:spcPts val="0"/>
              </a:spcAft>
              <a:buNone/>
            </a:pPr>
            <a:fld id="{00000000-1234-1234-1234-123412341234}" type="slidenum">
              <a:rPr lang="is-IS" smtClean="0"/>
              <a:t>‹#›</a:t>
            </a:fld>
            <a:endParaRPr lang="is-I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125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6"/>
        <p:cNvGrpSpPr/>
        <p:nvPr/>
      </p:nvGrpSpPr>
      <p:grpSpPr>
        <a:xfrm>
          <a:off x="0" y="0"/>
          <a:ext cx="0" cy="0"/>
          <a:chOff x="0" y="0"/>
          <a:chExt cx="0" cy="0"/>
        </a:xfrm>
      </p:grpSpPr>
      <p:sp>
        <p:nvSpPr>
          <p:cNvPr id="183" name="Rectangle 18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85" name="Rectangle 18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cxnSp>
        <p:nvCxnSpPr>
          <p:cNvPr id="187" name="Straight Connector 18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9" name="Rectangle 18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Google Shape;177;p40"/>
          <p:cNvSpPr/>
          <p:nvPr/>
        </p:nvSpPr>
        <p:spPr>
          <a:xfrm>
            <a:off x="723900" y="643467"/>
            <a:ext cx="4691270" cy="5054008"/>
          </a:xfrm>
          <a:prstGeom prst="rect">
            <a:avLst/>
          </a:prstGeom>
        </p:spPr>
        <p:txBody>
          <a:bodyPr spcFirstLastPara="1" vert="horz" lIns="91440" tIns="45720" rIns="91440" bIns="45720" rtlCol="0" anchor="ctr" anchorCtr="0">
            <a:normAutofit/>
          </a:bodyPr>
          <a:lstStyle/>
          <a:p>
            <a:pPr marL="0" marR="0" lvl="0" indent="0" algn="r">
              <a:lnSpc>
                <a:spcPct val="85000"/>
              </a:lnSpc>
              <a:spcBef>
                <a:spcPct val="0"/>
              </a:spcBef>
              <a:spcAft>
                <a:spcPts val="600"/>
              </a:spcAft>
            </a:pPr>
            <a:r>
              <a:rPr lang="en-US" sz="8000" b="0" i="0" u="none" strike="noStrike" kern="1200" cap="none" spc="-50" dirty="0" err="1">
                <a:solidFill>
                  <a:schemeClr val="tx1">
                    <a:lumMod val="85000"/>
                    <a:lumOff val="15000"/>
                  </a:schemeClr>
                </a:solidFill>
                <a:latin typeface="+mj-lt"/>
                <a:ea typeface="+mj-ea"/>
                <a:cs typeface="+mj-cs"/>
                <a:sym typeface="Arial"/>
              </a:rPr>
              <a:t>Kafli</a:t>
            </a:r>
            <a:r>
              <a:rPr lang="en-US" sz="8000" b="0" i="0" u="none" strike="noStrike" kern="1200" cap="none" spc="-50" dirty="0">
                <a:solidFill>
                  <a:schemeClr val="tx1">
                    <a:lumMod val="85000"/>
                    <a:lumOff val="15000"/>
                  </a:schemeClr>
                </a:solidFill>
                <a:latin typeface="+mj-lt"/>
                <a:ea typeface="+mj-ea"/>
                <a:cs typeface="+mj-cs"/>
                <a:sym typeface="Arial"/>
              </a:rPr>
              <a:t> 3</a:t>
            </a:r>
            <a:br>
              <a:rPr lang="en-US" sz="8000" b="0" i="0" u="none" strike="noStrike" kern="1200" cap="none" spc="-50" dirty="0">
                <a:solidFill>
                  <a:schemeClr val="tx1">
                    <a:lumMod val="85000"/>
                    <a:lumOff val="15000"/>
                  </a:schemeClr>
                </a:solidFill>
                <a:latin typeface="+mj-lt"/>
                <a:ea typeface="+mj-ea"/>
                <a:cs typeface="+mj-cs"/>
                <a:sym typeface="Arial"/>
              </a:rPr>
            </a:br>
            <a:r>
              <a:rPr lang="en-US" sz="8000" kern="1200" spc="-50" dirty="0" err="1">
                <a:solidFill>
                  <a:schemeClr val="tx1">
                    <a:lumMod val="85000"/>
                    <a:lumOff val="15000"/>
                  </a:schemeClr>
                </a:solidFill>
                <a:latin typeface="+mj-lt"/>
                <a:ea typeface="+mj-ea"/>
                <a:cs typeface="+mj-cs"/>
              </a:rPr>
              <a:t>Þ</a:t>
            </a:r>
            <a:r>
              <a:rPr lang="en-US" sz="8000" b="0" i="0" u="none" strike="noStrike" kern="1200" cap="none" spc="-50" dirty="0" err="1">
                <a:solidFill>
                  <a:schemeClr val="tx1">
                    <a:lumMod val="85000"/>
                    <a:lumOff val="15000"/>
                  </a:schemeClr>
                </a:solidFill>
                <a:latin typeface="+mj-lt"/>
                <a:ea typeface="+mj-ea"/>
                <a:cs typeface="+mj-cs"/>
                <a:sym typeface="Arial"/>
              </a:rPr>
              <a:t>arfir</a:t>
            </a:r>
            <a:r>
              <a:rPr lang="en-US" sz="8000" b="0" i="0" u="none" strike="noStrike" kern="1200" cap="none" spc="-50" dirty="0">
                <a:solidFill>
                  <a:schemeClr val="tx1">
                    <a:lumMod val="85000"/>
                    <a:lumOff val="15000"/>
                  </a:schemeClr>
                </a:solidFill>
                <a:latin typeface="+mj-lt"/>
                <a:ea typeface="+mj-ea"/>
                <a:cs typeface="+mj-cs"/>
                <a:sym typeface="Arial"/>
              </a:rPr>
              <a:t> </a:t>
            </a:r>
          </a:p>
          <a:p>
            <a:pPr marL="0" marR="0" lvl="0" indent="0" algn="r">
              <a:lnSpc>
                <a:spcPct val="85000"/>
              </a:lnSpc>
              <a:spcBef>
                <a:spcPct val="0"/>
              </a:spcBef>
              <a:spcAft>
                <a:spcPts val="600"/>
              </a:spcAft>
            </a:pPr>
            <a:br>
              <a:rPr lang="en-US" sz="8000" b="0" i="0" u="none" strike="noStrike" kern="1200" cap="none" spc="-50" dirty="0">
                <a:solidFill>
                  <a:schemeClr val="tx1">
                    <a:lumMod val="85000"/>
                    <a:lumOff val="15000"/>
                  </a:schemeClr>
                </a:solidFill>
                <a:latin typeface="+mj-lt"/>
                <a:ea typeface="+mj-ea"/>
                <a:cs typeface="+mj-cs"/>
                <a:sym typeface="Arial"/>
              </a:rPr>
            </a:br>
            <a:r>
              <a:rPr lang="en-US" sz="8000" b="0" i="0" u="none" strike="noStrike" kern="1200" cap="none" spc="-50" dirty="0">
                <a:solidFill>
                  <a:schemeClr val="tx1">
                    <a:lumMod val="85000"/>
                    <a:lumOff val="15000"/>
                  </a:schemeClr>
                </a:solidFill>
                <a:latin typeface="+mj-lt"/>
                <a:ea typeface="+mj-ea"/>
                <a:cs typeface="+mj-cs"/>
                <a:sym typeface="Arial"/>
              </a:rPr>
              <a:t>HJÚK1AG</a:t>
            </a:r>
          </a:p>
        </p:txBody>
      </p:sp>
      <p:cxnSp>
        <p:nvCxnSpPr>
          <p:cNvPr id="191" name="Straight Connector 19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95" name="Rectangle 194">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78" name="Google Shape;178;p40"/>
          <p:cNvSpPr/>
          <p:nvPr/>
        </p:nvSpPr>
        <p:spPr>
          <a:xfrm>
            <a:off x="457200" y="274680"/>
            <a:ext cx="8226360" cy="52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0F94-DD62-2ADF-CBA8-A42BF3C0E113}"/>
              </a:ext>
            </a:extLst>
          </p:cNvPr>
          <p:cNvSpPr>
            <a:spLocks noGrp="1"/>
          </p:cNvSpPr>
          <p:nvPr>
            <p:ph type="title"/>
          </p:nvPr>
        </p:nvSpPr>
        <p:spPr/>
        <p:txBody>
          <a:bodyPr/>
          <a:lstStyle/>
          <a:p>
            <a:r>
              <a:rPr lang="is-IS" dirty="0"/>
              <a:t>Smá stopp</a:t>
            </a:r>
          </a:p>
        </p:txBody>
      </p:sp>
      <p:sp>
        <p:nvSpPr>
          <p:cNvPr id="3" name="Content Placeholder 2">
            <a:extLst>
              <a:ext uri="{FF2B5EF4-FFF2-40B4-BE49-F238E27FC236}">
                <a16:creationId xmlns:a16="http://schemas.microsoft.com/office/drawing/2014/main" id="{1F2A29FF-D0F6-434D-FF75-B6BA02644E54}"/>
              </a:ext>
            </a:extLst>
          </p:cNvPr>
          <p:cNvSpPr>
            <a:spLocks noGrp="1"/>
          </p:cNvSpPr>
          <p:nvPr>
            <p:ph idx="1"/>
          </p:nvPr>
        </p:nvSpPr>
        <p:spPr/>
        <p:txBody>
          <a:bodyPr/>
          <a:lstStyle/>
          <a:p>
            <a:r>
              <a:rPr lang="is-IS" dirty="0"/>
              <a:t>Hvað getur þarfapíramídi </a:t>
            </a:r>
            <a:r>
              <a:rPr lang="is-IS" dirty="0" err="1"/>
              <a:t>Maslows</a:t>
            </a:r>
            <a:r>
              <a:rPr lang="is-IS" dirty="0"/>
              <a:t> sagt mér um eigin vellíðan og heilsu sem sjúkraliðanemi?</a:t>
            </a:r>
          </a:p>
        </p:txBody>
      </p:sp>
    </p:spTree>
    <p:extLst>
      <p:ext uri="{BB962C8B-B14F-4D97-AF65-F5344CB8AC3E}">
        <p14:creationId xmlns:p14="http://schemas.microsoft.com/office/powerpoint/2010/main" val="312714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Google Shape;252;p51"/>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Mikilvægi þarfanna fer m.a. eftir</a:t>
            </a:r>
            <a:endParaRPr sz="4400" b="0" i="0" u="none" strike="noStrike" cap="none">
              <a:solidFill>
                <a:srgbClr val="000000"/>
              </a:solidFill>
              <a:latin typeface="Arial"/>
              <a:ea typeface="Arial"/>
              <a:cs typeface="Arial"/>
              <a:sym typeface="Arial"/>
            </a:endParaRPr>
          </a:p>
        </p:txBody>
      </p:sp>
      <p:sp>
        <p:nvSpPr>
          <p:cNvPr id="253" name="Google Shape;253;p51"/>
          <p:cNvSpPr txBox="1"/>
          <p:nvPr/>
        </p:nvSpPr>
        <p:spPr>
          <a:xfrm>
            <a:off x="457200" y="192532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Heilsu einstaklings</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Væntingum</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Lífsstíl</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Menningu </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Aldri</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Tíma (kvölds eða morgna)</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57"/>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Sömu þarfir, ólíkar aðferðir</a:t>
            </a:r>
            <a:endParaRPr sz="4400" b="0" i="0" u="none" strike="noStrike" cap="none">
              <a:solidFill>
                <a:srgbClr val="000000"/>
              </a:solidFill>
              <a:latin typeface="Arial"/>
              <a:ea typeface="Arial"/>
              <a:cs typeface="Arial"/>
              <a:sym typeface="Arial"/>
            </a:endParaRPr>
          </a:p>
        </p:txBody>
      </p:sp>
      <p:sp>
        <p:nvSpPr>
          <p:cNvPr id="295" name="Google Shape;295;p57"/>
          <p:cNvSpPr txBox="1"/>
          <p:nvPr/>
        </p:nvSpPr>
        <p:spPr>
          <a:xfrm>
            <a:off x="660400" y="1894840"/>
            <a:ext cx="8228160" cy="452448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r>
              <a:rPr lang="is-IS" sz="3200" b="0" i="0" u="none" strike="noStrike" cap="none" dirty="0">
                <a:solidFill>
                  <a:srgbClr val="000000"/>
                </a:solidFill>
                <a:latin typeface="Arial"/>
                <a:ea typeface="Arial"/>
                <a:cs typeface="Arial"/>
                <a:sym typeface="Arial"/>
              </a:rPr>
              <a:t>Mismunandi hvernig við uppfyllum þarfir einstaklinga</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Taka mið af óskum hans og vonum</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Mismunandi hve tiltekin þörf er fyrir hvern og einn</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Breytist líka í lífinu</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Google Shape;259;p52"/>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Nokkrar staðreyndir</a:t>
            </a:r>
            <a:endParaRPr sz="4400" b="0" i="0" u="none" strike="noStrike" cap="none">
              <a:solidFill>
                <a:srgbClr val="000000"/>
              </a:solidFill>
              <a:latin typeface="Arial"/>
              <a:ea typeface="Arial"/>
              <a:cs typeface="Arial"/>
              <a:sym typeface="Arial"/>
            </a:endParaRPr>
          </a:p>
        </p:txBody>
      </p:sp>
      <p:sp>
        <p:nvSpPr>
          <p:cNvPr id="260" name="Google Shape;260;p52"/>
          <p:cNvSpPr txBox="1"/>
          <p:nvPr/>
        </p:nvSpPr>
        <p:spPr>
          <a:xfrm>
            <a:off x="457200" y="179324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Einstaklingur hefur rétt til að hafa þessar þarfir</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Þegar einni </a:t>
            </a:r>
            <a:r>
              <a:rPr lang="is-IS" sz="3200" b="0" i="0" u="none" strike="noStrike" cap="none" dirty="0">
                <a:solidFill>
                  <a:srgbClr val="000000"/>
                </a:solidFill>
                <a:latin typeface="Arial"/>
                <a:ea typeface="Arial"/>
                <a:cs typeface="Arial"/>
                <a:sym typeface="Arial"/>
              </a:rPr>
              <a:t>þörf er fullnægt þá kemur önnur </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Allir einstakl. hafa sömu þarfir</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Þarfirnar koma og fara</a:t>
            </a:r>
            <a:endParaRPr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Þarfirnar eru ýmist meðvitaðar eða ómeðvitaðar</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5"/>
        <p:cNvGrpSpPr/>
        <p:nvPr/>
      </p:nvGrpSpPr>
      <p:grpSpPr>
        <a:xfrm>
          <a:off x="0" y="0"/>
          <a:ext cx="0" cy="0"/>
          <a:chOff x="0" y="0"/>
          <a:chExt cx="0" cy="0"/>
        </a:xfrm>
      </p:grpSpPr>
      <p:sp>
        <p:nvSpPr>
          <p:cNvPr id="266" name="Google Shape;266;p53"/>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Hlutverk sjúkraliða </a:t>
            </a:r>
            <a:endParaRPr sz="4400" b="0" i="0" u="none" strike="noStrike" cap="none">
              <a:solidFill>
                <a:srgbClr val="000000"/>
              </a:solidFill>
              <a:latin typeface="Arial"/>
              <a:ea typeface="Arial"/>
              <a:cs typeface="Arial"/>
              <a:sym typeface="Arial"/>
            </a:endParaRPr>
          </a:p>
        </p:txBody>
      </p:sp>
      <p:sp>
        <p:nvSpPr>
          <p:cNvPr id="267" name="Google Shape;267;p53"/>
          <p:cNvSpPr txBox="1"/>
          <p:nvPr/>
        </p:nvSpPr>
        <p:spPr>
          <a:xfrm>
            <a:off x="457200" y="2148840"/>
            <a:ext cx="8229600" cy="452592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r>
              <a:rPr lang="is-IS" sz="3200" b="0" i="0" u="none" strike="noStrike" cap="none" dirty="0">
                <a:solidFill>
                  <a:srgbClr val="000000"/>
                </a:solidFill>
                <a:latin typeface="Arial"/>
                <a:ea typeface="Arial"/>
                <a:cs typeface="Arial"/>
                <a:sym typeface="Arial"/>
              </a:rPr>
              <a:t>1. Uppfylla grunnþarfir f. einstaklinginn</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2. Aðstoða einstaklinginn við sjálfshjálp og endurhæfingu</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3. Fræðsla og fyrirbygging óuppfylltra þarfa </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13DA-A137-01FD-EBDC-F34541472A00}"/>
              </a:ext>
            </a:extLst>
          </p:cNvPr>
          <p:cNvSpPr>
            <a:spLocks noGrp="1"/>
          </p:cNvSpPr>
          <p:nvPr>
            <p:ph type="title"/>
          </p:nvPr>
        </p:nvSpPr>
        <p:spPr/>
        <p:txBody>
          <a:bodyPr/>
          <a:lstStyle/>
          <a:p>
            <a:r>
              <a:rPr lang="is-IS" dirty="0"/>
              <a:t>Verkefni</a:t>
            </a:r>
          </a:p>
        </p:txBody>
      </p:sp>
      <p:sp>
        <p:nvSpPr>
          <p:cNvPr id="3" name="Text Placeholder 2">
            <a:extLst>
              <a:ext uri="{FF2B5EF4-FFF2-40B4-BE49-F238E27FC236}">
                <a16:creationId xmlns:a16="http://schemas.microsoft.com/office/drawing/2014/main" id="{4A6792FC-F127-F432-DF7D-19A2A371F0EF}"/>
              </a:ext>
            </a:extLst>
          </p:cNvPr>
          <p:cNvSpPr>
            <a:spLocks noGrp="1"/>
          </p:cNvSpPr>
          <p:nvPr>
            <p:ph type="body" idx="1"/>
          </p:nvPr>
        </p:nvSpPr>
        <p:spPr/>
        <p:txBody>
          <a:bodyPr>
            <a:normAutofit fontScale="92500"/>
          </a:bodyPr>
          <a:lstStyle/>
          <a:p>
            <a:r>
              <a:rPr lang="is-IS" dirty="0"/>
              <a:t>Hvernig </a:t>
            </a:r>
            <a:r>
              <a:rPr lang="is-IS"/>
              <a:t>tengjast störf sjúkraliða </a:t>
            </a:r>
            <a:r>
              <a:rPr lang="is-IS" dirty="0"/>
              <a:t>þarfapýramída </a:t>
            </a:r>
            <a:r>
              <a:rPr lang="is-IS" dirty="0" err="1"/>
              <a:t>maslows</a:t>
            </a:r>
            <a:r>
              <a:rPr lang="is-IS" dirty="0"/>
              <a:t>? Takið eins mörg dæmi úr hverju þrepi sem ykkur dettur í hug. </a:t>
            </a:r>
          </a:p>
        </p:txBody>
      </p:sp>
    </p:spTree>
    <p:extLst>
      <p:ext uri="{BB962C8B-B14F-4D97-AF65-F5344CB8AC3E}">
        <p14:creationId xmlns:p14="http://schemas.microsoft.com/office/powerpoint/2010/main" val="308588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2"/>
        <p:cNvGrpSpPr/>
        <p:nvPr/>
      </p:nvGrpSpPr>
      <p:grpSpPr>
        <a:xfrm>
          <a:off x="0" y="0"/>
          <a:ext cx="0" cy="0"/>
          <a:chOff x="0" y="0"/>
          <a:chExt cx="0" cy="0"/>
        </a:xfrm>
      </p:grpSpPr>
      <p:sp>
        <p:nvSpPr>
          <p:cNvPr id="273" name="Google Shape;273;p54"/>
          <p:cNvSpPr txBox="1"/>
          <p:nvPr/>
        </p:nvSpPr>
        <p:spPr>
          <a:xfrm>
            <a:off x="457200" y="24384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000" b="0" i="0" u="none" strike="noStrike" cap="none">
                <a:solidFill>
                  <a:srgbClr val="000000"/>
                </a:solidFill>
                <a:latin typeface="Arial"/>
                <a:ea typeface="Arial"/>
                <a:cs typeface="Arial"/>
                <a:sym typeface="Arial"/>
              </a:rPr>
              <a:t>Hvernig sjúkraliðar tengjast þarfapýramída Maslows</a:t>
            </a:r>
            <a:endParaRPr sz="4000" b="0" i="0" u="none" strike="noStrike" cap="none">
              <a:solidFill>
                <a:srgbClr val="000000"/>
              </a:solidFill>
              <a:latin typeface="Arial"/>
              <a:ea typeface="Arial"/>
              <a:cs typeface="Arial"/>
              <a:sym typeface="Arial"/>
            </a:endParaRPr>
          </a:p>
        </p:txBody>
      </p:sp>
      <p:sp>
        <p:nvSpPr>
          <p:cNvPr id="274" name="Google Shape;274;p54"/>
          <p:cNvSpPr txBox="1"/>
          <p:nvPr/>
        </p:nvSpPr>
        <p:spPr>
          <a:xfrm>
            <a:off x="457200" y="174244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1. þörfin: líkamlegar </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Þvottur, næring, losun úrgangsefna, hreyfing, legusár, verkjalaus, hvíld, súrefnisgjöf, halda normal hita.</a:t>
            </a:r>
            <a:endParaRPr sz="24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2. þörfin: öryggi</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Grindur uppi á rúmi</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Hreinlæti/sýklavarnir</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Fái rétt lyf</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Leyfa sj. að ráða sem mestu</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Þagnarskylda-geta treyst starfsfólki</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Sjúkraliði hafi þekkingu</a:t>
            </a:r>
            <a:endParaRPr sz="2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55"/>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Frh...</a:t>
            </a:r>
            <a:endParaRPr sz="4400" b="0" i="0" u="none" strike="noStrike" cap="none">
              <a:solidFill>
                <a:srgbClr val="000000"/>
              </a:solidFill>
              <a:latin typeface="Arial"/>
              <a:ea typeface="Arial"/>
              <a:cs typeface="Arial"/>
              <a:sym typeface="Arial"/>
            </a:endParaRPr>
          </a:p>
        </p:txBody>
      </p:sp>
      <p:sp>
        <p:nvSpPr>
          <p:cNvPr id="281" name="Google Shape;281;p55"/>
          <p:cNvSpPr txBox="1"/>
          <p:nvPr/>
        </p:nvSpPr>
        <p:spPr>
          <a:xfrm>
            <a:off x="457200" y="179324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3.þörfin: félagslegar</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Snerting</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Þýtt viðmót</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Skilningur</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Leyfa mikil samskipti við fjsk. </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Hjúkra allri fjsk.</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Fræðsla</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Vísa á aðra faghópa</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Sj. Þarf að finna metnað hjá sjúkraliða til að hjálpa</a:t>
            </a:r>
            <a:endParaRPr sz="24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598"/>
              </a:spcBef>
              <a:spcAft>
                <a:spcPts val="0"/>
              </a:spcAft>
              <a:buClr>
                <a:srgbClr val="000000"/>
              </a:buClr>
              <a:buSzPts val="2400"/>
              <a:buFont typeface="Arial"/>
              <a:buChar char="–"/>
            </a:pPr>
            <a:r>
              <a:rPr lang="is-IS" sz="2400" b="0" i="0" u="none" strike="noStrike" cap="none" dirty="0">
                <a:solidFill>
                  <a:srgbClr val="000000"/>
                </a:solidFill>
                <a:latin typeface="Arial"/>
                <a:ea typeface="Arial"/>
                <a:cs typeface="Arial"/>
                <a:sym typeface="Arial"/>
              </a:rPr>
              <a:t>Gefa sér tíma</a:t>
            </a:r>
            <a:endParaRPr sz="2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sp>
        <p:nvSpPr>
          <p:cNvPr id="287" name="Google Shape;287;p56"/>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Frh....</a:t>
            </a:r>
            <a:endParaRPr sz="4400" b="0" i="0" u="none" strike="noStrike" cap="none">
              <a:solidFill>
                <a:srgbClr val="000000"/>
              </a:solidFill>
              <a:latin typeface="Arial"/>
              <a:ea typeface="Arial"/>
              <a:cs typeface="Arial"/>
              <a:sym typeface="Arial"/>
            </a:endParaRPr>
          </a:p>
        </p:txBody>
      </p:sp>
      <p:sp>
        <p:nvSpPr>
          <p:cNvPr id="288" name="Google Shape;288;p56"/>
          <p:cNvSpPr txBox="1"/>
          <p:nvPr/>
        </p:nvSpPr>
        <p:spPr>
          <a:xfrm>
            <a:off x="457200" y="189484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4. þörfin: frammistaða</a:t>
            </a:r>
            <a:endParaRPr sz="32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Sj. og sjúkraliði setji hófleg markmið </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Viðurkenna gildi og trú sj.</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Hvetja fjsk/vini til að styðja sj.</a:t>
            </a:r>
            <a:endParaRPr sz="28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Hvetja til sjálfshjálpar</a:t>
            </a:r>
            <a:endParaRPr sz="28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799"/>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5. þörfin: sjálfsbirting</a:t>
            </a:r>
            <a:endParaRPr sz="3200" b="0" i="0" u="none" strike="noStrike" cap="none" dirty="0">
              <a:solidFill>
                <a:srgbClr val="000000"/>
              </a:solidFill>
              <a:latin typeface="Arial"/>
              <a:ea typeface="Arial"/>
              <a:cs typeface="Arial"/>
              <a:sym typeface="Arial"/>
            </a:endParaRPr>
          </a:p>
          <a:p>
            <a:pPr marL="738000" marR="0" lvl="1" indent="-279360" algn="l" rtl="0">
              <a:lnSpc>
                <a:spcPct val="100000"/>
              </a:lnSpc>
              <a:spcBef>
                <a:spcPts val="697"/>
              </a:spcBef>
              <a:spcAft>
                <a:spcPts val="0"/>
              </a:spcAft>
              <a:buClr>
                <a:srgbClr val="000000"/>
              </a:buClr>
              <a:buSzPts val="2800"/>
              <a:buFont typeface="Arial"/>
              <a:buChar char="–"/>
            </a:pPr>
            <a:r>
              <a:rPr lang="is-IS" sz="2800" b="0" i="0" u="none" strike="noStrike" cap="none" dirty="0">
                <a:solidFill>
                  <a:srgbClr val="000000"/>
                </a:solidFill>
                <a:latin typeface="Arial"/>
                <a:ea typeface="Arial"/>
                <a:cs typeface="Arial"/>
                <a:sym typeface="Arial"/>
              </a:rPr>
              <a:t>Áhersla á styrk einst./ekki vandamál</a:t>
            </a:r>
            <a:endParaRPr sz="28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endParaRPr sz="28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033" name="Rectangle 103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035" name="Rectangle 103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yramid outlining Maslow's Hierarchy of Needs with rainbow colors.">
            <a:extLst>
              <a:ext uri="{FF2B5EF4-FFF2-40B4-BE49-F238E27FC236}">
                <a16:creationId xmlns:a16="http://schemas.microsoft.com/office/drawing/2014/main" id="{3B5383AB-60CD-0E78-BEBE-AF802823C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2694" y="905933"/>
            <a:ext cx="5662614"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1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C6A2-5E67-3624-E367-521FC706D2D5}"/>
              </a:ext>
            </a:extLst>
          </p:cNvPr>
          <p:cNvSpPr>
            <a:spLocks noGrp="1"/>
          </p:cNvSpPr>
          <p:nvPr>
            <p:ph type="title"/>
          </p:nvPr>
        </p:nvSpPr>
        <p:spPr/>
        <p:txBody>
          <a:bodyPr/>
          <a:lstStyle/>
          <a:p>
            <a:r>
              <a:rPr lang="is-IS" dirty="0"/>
              <a:t>Markmið</a:t>
            </a:r>
          </a:p>
        </p:txBody>
      </p:sp>
      <p:sp>
        <p:nvSpPr>
          <p:cNvPr id="3" name="Content Placeholder 2">
            <a:extLst>
              <a:ext uri="{FF2B5EF4-FFF2-40B4-BE49-F238E27FC236}">
                <a16:creationId xmlns:a16="http://schemas.microsoft.com/office/drawing/2014/main" id="{EF28FCB2-9E5A-BF07-14C3-713B2681CEB0}"/>
              </a:ext>
            </a:extLst>
          </p:cNvPr>
          <p:cNvSpPr>
            <a:spLocks noGrp="1"/>
          </p:cNvSpPr>
          <p:nvPr>
            <p:ph idx="1"/>
          </p:nvPr>
        </p:nvSpPr>
        <p:spPr/>
        <p:txBody>
          <a:bodyPr/>
          <a:lstStyle/>
          <a:p>
            <a:r>
              <a:rPr lang="is-IS" dirty="0"/>
              <a:t>1) Skilja hverjar megin þarfir mannsins eru og hvernig þeim er fullnægt</a:t>
            </a:r>
          </a:p>
          <a:p>
            <a:r>
              <a:rPr lang="is-IS" dirty="0"/>
              <a:t>2) Skilja hvernig fólk fullnægir sínum þörfum á mismunandi hátt</a:t>
            </a:r>
          </a:p>
          <a:p>
            <a:endParaRPr lang="is-IS" dirty="0"/>
          </a:p>
          <a:p>
            <a:r>
              <a:rPr lang="is-IS" u="sng" dirty="0"/>
              <a:t>Lykilhugtök</a:t>
            </a:r>
          </a:p>
          <a:p>
            <a:pPr>
              <a:buFont typeface="Arial" panose="020B0604020202020204" pitchFamily="34" charset="0"/>
              <a:buChar char="•"/>
            </a:pPr>
            <a:r>
              <a:rPr lang="is-IS" dirty="0"/>
              <a:t>Þarfir</a:t>
            </a:r>
          </a:p>
          <a:p>
            <a:pPr>
              <a:buFont typeface="Arial" panose="020B0604020202020204" pitchFamily="34" charset="0"/>
              <a:buChar char="•"/>
            </a:pPr>
            <a:r>
              <a:rPr lang="is-IS" dirty="0"/>
              <a:t>áhugahvöt</a:t>
            </a:r>
          </a:p>
        </p:txBody>
      </p:sp>
    </p:spTree>
    <p:extLst>
      <p:ext uri="{BB962C8B-B14F-4D97-AF65-F5344CB8AC3E}">
        <p14:creationId xmlns:p14="http://schemas.microsoft.com/office/powerpoint/2010/main" val="17907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0"/>
        <p:cNvGrpSpPr/>
        <p:nvPr/>
      </p:nvGrpSpPr>
      <p:grpSpPr>
        <a:xfrm>
          <a:off x="0" y="0"/>
          <a:ext cx="0" cy="0"/>
          <a:chOff x="0" y="0"/>
          <a:chExt cx="0" cy="0"/>
        </a:xfrm>
      </p:grpSpPr>
      <p:sp>
        <p:nvSpPr>
          <p:cNvPr id="301" name="Google Shape;301;p58"/>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Áhugahvöt</a:t>
            </a:r>
            <a:endParaRPr sz="4400" b="0" i="0" u="none" strike="noStrike" cap="none">
              <a:solidFill>
                <a:srgbClr val="000000"/>
              </a:solidFill>
              <a:latin typeface="Arial"/>
              <a:ea typeface="Arial"/>
              <a:cs typeface="Arial"/>
              <a:sym typeface="Arial"/>
            </a:endParaRPr>
          </a:p>
        </p:txBody>
      </p:sp>
      <p:sp>
        <p:nvSpPr>
          <p:cNvPr id="302" name="Google Shape;302;p58"/>
          <p:cNvSpPr txBox="1"/>
          <p:nvPr/>
        </p:nvSpPr>
        <p:spPr>
          <a:xfrm>
            <a:off x="599440" y="1965960"/>
            <a:ext cx="8228160" cy="452448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r>
              <a:rPr lang="is-IS" sz="3200" b="0" i="0" u="none" strike="noStrike" cap="none" dirty="0">
                <a:solidFill>
                  <a:srgbClr val="000000"/>
                </a:solidFill>
                <a:latin typeface="Arial"/>
                <a:ea typeface="Arial"/>
                <a:cs typeface="Arial"/>
                <a:sym typeface="Arial"/>
              </a:rPr>
              <a:t>Setja sig inn í líf skjólstæðinga til að skilja þarfir þeirra</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Ef getur tjáð sig, vitum við óskir hans</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Erfiðara ef hann getur ekki tjáð sig</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Því er mikilvægt að við þekkjum lífssögu skjólstæðinga okkar</a:t>
            </a:r>
          </a:p>
          <a:p>
            <a:pPr marL="342720" marR="0" lvl="0" indent="-341280" algn="l" rtl="0">
              <a:lnSpc>
                <a:spcPct val="100000"/>
              </a:lnSpc>
              <a:spcBef>
                <a:spcPts val="799"/>
              </a:spcBef>
              <a:spcAft>
                <a:spcPts val="0"/>
              </a:spcAft>
              <a:buNone/>
            </a:pPr>
            <a:r>
              <a:rPr lang="is-IS" sz="3200" dirty="0"/>
              <a:t>- </a:t>
            </a:r>
            <a:r>
              <a:rPr lang="is-IS" sz="2800" i="1" dirty="0"/>
              <a:t>Áhugahvöt: að finna fyrir svo miklum áhuga á einhverju að maður vill bregðast við honum.</a:t>
            </a:r>
            <a:endParaRPr sz="2800" b="0" i="1"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Google Shape;184;p41"/>
          <p:cNvSpPr txBox="1"/>
          <p:nvPr/>
        </p:nvSpPr>
        <p:spPr>
          <a:xfrm>
            <a:off x="457200" y="27432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000" b="0" i="0" u="none" strike="noStrike" cap="none">
                <a:solidFill>
                  <a:srgbClr val="000000"/>
                </a:solidFill>
                <a:latin typeface="Arial"/>
                <a:ea typeface="Arial"/>
                <a:cs typeface="Arial"/>
                <a:sym typeface="Arial"/>
              </a:rPr>
              <a:t>Skilgreining á mannlegum þörfum</a:t>
            </a:r>
            <a:endParaRPr sz="4000" b="0" i="0" u="none" strike="noStrike" cap="none">
              <a:solidFill>
                <a:srgbClr val="000000"/>
              </a:solidFill>
              <a:latin typeface="Arial"/>
              <a:ea typeface="Arial"/>
              <a:cs typeface="Arial"/>
              <a:sym typeface="Arial"/>
            </a:endParaRPr>
          </a:p>
        </p:txBody>
      </p:sp>
      <p:sp>
        <p:nvSpPr>
          <p:cNvPr id="185" name="Google Shape;185;p41"/>
          <p:cNvSpPr txBox="1"/>
          <p:nvPr/>
        </p:nvSpPr>
        <p:spPr>
          <a:xfrm>
            <a:off x="457200" y="1803400"/>
            <a:ext cx="8229600" cy="4525920"/>
          </a:xfrm>
          <a:prstGeom prst="rect">
            <a:avLst/>
          </a:prstGeom>
          <a:noFill/>
          <a:ln>
            <a:noFill/>
          </a:ln>
        </p:spPr>
        <p:txBody>
          <a:bodyPr spcFirstLastPara="1" wrap="square" lIns="90000" tIns="46800" rIns="90000" bIns="46800" anchor="t" anchorCtr="0">
            <a:normAutofit/>
          </a:bodyPr>
          <a:lstStyle/>
          <a:p>
            <a:pPr marL="336240" marR="0" lvl="0" indent="-336240" algn="l" rtl="0">
              <a:lnSpc>
                <a:spcPct val="100000"/>
              </a:lnSpc>
              <a:spcBef>
                <a:spcPts val="0"/>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Þarfir sem eru öllu fólki sameiginlegar</a:t>
            </a:r>
          </a:p>
          <a:p>
            <a:pPr marL="336240" marR="0" lvl="0" indent="-336240" algn="l" rtl="0">
              <a:lnSpc>
                <a:spcPct val="100000"/>
              </a:lnSpc>
              <a:spcBef>
                <a:spcPts val="0"/>
              </a:spcBef>
              <a:spcAft>
                <a:spcPts val="0"/>
              </a:spcAft>
              <a:buClr>
                <a:srgbClr val="000000"/>
              </a:buClr>
              <a:buSzPts val="3200"/>
              <a:buFont typeface="Arial"/>
              <a:buChar char="•"/>
            </a:pPr>
            <a:endParaRPr lang="is-IS" sz="3200" b="0" i="0" u="none" strike="noStrike" cap="none" dirty="0">
              <a:solidFill>
                <a:srgbClr val="000000"/>
              </a:solidFill>
              <a:latin typeface="Arial"/>
              <a:ea typeface="Arial"/>
              <a:cs typeface="Arial"/>
              <a:sym typeface="Arial"/>
            </a:endParaRPr>
          </a:p>
          <a:p>
            <a:pPr marL="336240" marR="0" lvl="0" indent="-336240" algn="l" rtl="0">
              <a:lnSpc>
                <a:spcPct val="100000"/>
              </a:lnSpc>
              <a:spcBef>
                <a:spcPts val="0"/>
              </a:spcBef>
              <a:spcAft>
                <a:spcPts val="0"/>
              </a:spcAft>
              <a:buClr>
                <a:srgbClr val="000000"/>
              </a:buClr>
              <a:buSzPts val="3200"/>
              <a:buFont typeface="Arial"/>
              <a:buChar char="•"/>
            </a:pPr>
            <a:r>
              <a:rPr lang="is-IS" sz="3200" b="0" i="0" u="none" strike="noStrike" cap="none" dirty="0">
                <a:solidFill>
                  <a:srgbClr val="000000"/>
                </a:solidFill>
                <a:latin typeface="Arial"/>
                <a:ea typeface="Arial"/>
                <a:cs typeface="Arial"/>
                <a:sym typeface="Arial"/>
              </a:rPr>
              <a:t>Nauðsynlegar þarfir einstaklings sem verður að uppfylla til að geta notið lífsins </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CC28559-C9E0-292D-BE12-CF9C77E19BD9}"/>
              </a:ext>
            </a:extLst>
          </p:cNvPr>
          <p:cNvPicPr>
            <a:picLocks noChangeAspect="1"/>
          </p:cNvPicPr>
          <p:nvPr/>
        </p:nvPicPr>
        <p:blipFill>
          <a:blip r:embed="rId3"/>
          <a:stretch>
            <a:fillRect/>
          </a:stretch>
        </p:blipFill>
        <p:spPr>
          <a:xfrm>
            <a:off x="1407160" y="180340"/>
            <a:ext cx="6497320" cy="649732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0"/>
        <p:cNvGrpSpPr/>
        <p:nvPr/>
      </p:nvGrpSpPr>
      <p:grpSpPr>
        <a:xfrm>
          <a:off x="0" y="0"/>
          <a:ext cx="0" cy="0"/>
          <a:chOff x="0" y="0"/>
          <a:chExt cx="0" cy="0"/>
        </a:xfrm>
      </p:grpSpPr>
      <p:sp>
        <p:nvSpPr>
          <p:cNvPr id="211" name="Google Shape;211;p45"/>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dirty="0">
                <a:solidFill>
                  <a:srgbClr val="000000"/>
                </a:solidFill>
                <a:latin typeface="Arial"/>
                <a:ea typeface="Arial"/>
                <a:cs typeface="Arial"/>
                <a:sym typeface="Arial"/>
              </a:rPr>
              <a:t>Líffræðilegar/líkamlegar þarfir</a:t>
            </a:r>
            <a:endParaRPr sz="4400" b="0" i="0" u="none" strike="noStrike" cap="none" dirty="0">
              <a:solidFill>
                <a:srgbClr val="000000"/>
              </a:solidFill>
              <a:latin typeface="Arial"/>
              <a:ea typeface="Arial"/>
              <a:cs typeface="Arial"/>
              <a:sym typeface="Arial"/>
            </a:endParaRPr>
          </a:p>
        </p:txBody>
      </p:sp>
      <p:sp>
        <p:nvSpPr>
          <p:cNvPr id="212" name="Google Shape;212;p45"/>
          <p:cNvSpPr txBox="1"/>
          <p:nvPr/>
        </p:nvSpPr>
        <p:spPr>
          <a:xfrm>
            <a:off x="457200" y="2058840"/>
            <a:ext cx="8228160" cy="452448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r>
              <a:rPr lang="is-IS" sz="3200" b="0" i="0" u="none" strike="noStrike" cap="none" dirty="0">
                <a:solidFill>
                  <a:srgbClr val="000000"/>
                </a:solidFill>
                <a:latin typeface="Arial"/>
                <a:ea typeface="Arial"/>
                <a:cs typeface="Arial"/>
                <a:sym typeface="Arial"/>
              </a:rPr>
              <a:t>Má kalla þær lífsnauðsynlegar þarfir</a:t>
            </a:r>
            <a:endParaRPr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799"/>
              </a:spcBef>
              <a:spcAft>
                <a:spcPts val="0"/>
              </a:spcAft>
              <a:buNone/>
            </a:pPr>
            <a:r>
              <a:rPr lang="is-IS" sz="3200" b="0" i="0" u="none" strike="noStrike" cap="none" dirty="0">
                <a:solidFill>
                  <a:srgbClr val="000000"/>
                </a:solidFill>
                <a:latin typeface="Arial"/>
                <a:ea typeface="Arial"/>
                <a:cs typeface="Arial"/>
                <a:sym typeface="Arial"/>
              </a:rPr>
              <a:t>Þörfin að anda, </a:t>
            </a:r>
            <a:r>
              <a:rPr lang="is-IS" sz="3200" dirty="0"/>
              <a:t>nærast, </a:t>
            </a:r>
            <a:r>
              <a:rPr lang="is-IS" sz="3200" b="0" i="0" u="none" strike="noStrike" cap="none" dirty="0">
                <a:solidFill>
                  <a:srgbClr val="000000"/>
                </a:solidFill>
                <a:latin typeface="Arial"/>
                <a:ea typeface="Arial"/>
                <a:cs typeface="Arial"/>
                <a:sym typeface="Arial"/>
              </a:rPr>
              <a:t>losa úrgang, svefn og hvíld, halda á sér hita eða kæla sig, vera laus við verki, líkamshreyfingu og þörf fyrir að vera nálægt annarri manneskju og þörfin fyrir umhyggju</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7"/>
        <p:cNvGrpSpPr/>
        <p:nvPr/>
      </p:nvGrpSpPr>
      <p:grpSpPr>
        <a:xfrm>
          <a:off x="0" y="0"/>
          <a:ext cx="0" cy="0"/>
          <a:chOff x="0" y="0"/>
          <a:chExt cx="0" cy="0"/>
        </a:xfrm>
      </p:grpSpPr>
      <p:sp>
        <p:nvSpPr>
          <p:cNvPr id="218" name="Google Shape;218;p46"/>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Öryggisþarfir </a:t>
            </a:r>
            <a:endParaRPr sz="4400" b="0" i="0" u="none" strike="noStrike" cap="none">
              <a:solidFill>
                <a:srgbClr val="000000"/>
              </a:solidFill>
              <a:latin typeface="Arial"/>
              <a:ea typeface="Arial"/>
              <a:cs typeface="Arial"/>
              <a:sym typeface="Arial"/>
            </a:endParaRPr>
          </a:p>
        </p:txBody>
      </p:sp>
      <p:sp>
        <p:nvSpPr>
          <p:cNvPr id="219" name="Google Shape;219;p46"/>
          <p:cNvSpPr txBox="1"/>
          <p:nvPr/>
        </p:nvSpPr>
        <p:spPr>
          <a:xfrm>
            <a:off x="457200" y="2058840"/>
            <a:ext cx="8228160" cy="452448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r>
              <a:rPr lang="is-IS" sz="3200" b="0" i="0" u="none" strike="noStrike" cap="none" dirty="0">
                <a:solidFill>
                  <a:srgbClr val="000000"/>
                </a:solidFill>
                <a:latin typeface="Arial"/>
                <a:ea typeface="Arial"/>
                <a:cs typeface="Arial"/>
                <a:sym typeface="Arial"/>
              </a:rPr>
              <a:t>Þörfin fyrir að; </a:t>
            </a:r>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finna til öryggis</a:t>
            </a:r>
            <a:endParaRPr lang="is-IS" sz="3200" dirty="0"/>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lífið sé í föstum skorðum</a:t>
            </a:r>
            <a:endParaRPr lang="is-IS" sz="3200" dirty="0"/>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húsnæðisöryggi</a:t>
            </a:r>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fjárhagslegt öryggi </a:t>
            </a:r>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skilja aðstæður sínar</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p47"/>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Félagslegar þarfir</a:t>
            </a:r>
            <a:endParaRPr sz="4400" b="0" i="0" u="none" strike="noStrike" cap="none">
              <a:solidFill>
                <a:srgbClr val="000000"/>
              </a:solidFill>
              <a:latin typeface="Arial"/>
              <a:ea typeface="Arial"/>
              <a:cs typeface="Arial"/>
              <a:sym typeface="Arial"/>
            </a:endParaRPr>
          </a:p>
        </p:txBody>
      </p:sp>
      <p:sp>
        <p:nvSpPr>
          <p:cNvPr id="226" name="Google Shape;226;p47"/>
          <p:cNvSpPr txBox="1"/>
          <p:nvPr/>
        </p:nvSpPr>
        <p:spPr>
          <a:xfrm>
            <a:off x="528320" y="1935480"/>
            <a:ext cx="8228160" cy="4524480"/>
          </a:xfrm>
          <a:prstGeom prst="rect">
            <a:avLst/>
          </a:prstGeom>
          <a:noFill/>
          <a:ln>
            <a:noFill/>
          </a:ln>
        </p:spPr>
        <p:txBody>
          <a:bodyPr spcFirstLastPara="1" wrap="square" lIns="90000" tIns="46800" rIns="90000" bIns="46800" anchor="t" anchorCtr="0">
            <a:normAutofit/>
          </a:bodyPr>
          <a:lstStyle/>
          <a:p>
            <a:pPr marL="342720" marR="0" lvl="0" indent="-341280" algn="l" rtl="0">
              <a:lnSpc>
                <a:spcPct val="100000"/>
              </a:lnSpc>
              <a:spcBef>
                <a:spcPts val="0"/>
              </a:spcBef>
              <a:spcAft>
                <a:spcPts val="0"/>
              </a:spcAft>
              <a:buNone/>
            </a:pPr>
            <a:endParaRPr lang="is-IS" sz="3200" b="0" i="0" u="none" strike="noStrike" cap="none" dirty="0">
              <a:solidFill>
                <a:srgbClr val="000000"/>
              </a:solidFill>
              <a:latin typeface="Arial"/>
              <a:ea typeface="Arial"/>
              <a:cs typeface="Arial"/>
              <a:sym typeface="Arial"/>
            </a:endParaRPr>
          </a:p>
          <a:p>
            <a:pPr marL="342720" marR="0" lvl="0" indent="-341280" algn="l" rtl="0">
              <a:lnSpc>
                <a:spcPct val="100000"/>
              </a:lnSpc>
              <a:spcBef>
                <a:spcPts val="0"/>
              </a:spcBef>
              <a:spcAft>
                <a:spcPts val="0"/>
              </a:spcAft>
              <a:buNone/>
            </a:pPr>
            <a:r>
              <a:rPr lang="is-IS" sz="3200" dirty="0"/>
              <a:t>Flestir hafa þörf fyrir að vera með öðru fólki</a:t>
            </a:r>
            <a:endParaRPr sz="3200" b="0" i="0" u="none" strike="noStrike" cap="none" dirty="0">
              <a:solidFill>
                <a:srgbClr val="000000"/>
              </a:solidFill>
              <a:latin typeface="Arial"/>
              <a:ea typeface="Arial"/>
              <a:cs typeface="Arial"/>
              <a:sym typeface="Arial"/>
            </a:endParaRPr>
          </a:p>
          <a:p>
            <a:pPr marL="458640" marR="0" lvl="0" indent="-457200" algn="l" rtl="0">
              <a:lnSpc>
                <a:spcPct val="100000"/>
              </a:lnSpc>
              <a:spcBef>
                <a:spcPts val="799"/>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vera innan um fólk og taka þátt í félagslífi</a:t>
            </a:r>
          </a:p>
          <a:p>
            <a:pPr marL="458640" marR="0" lvl="0" indent="-457200" algn="l" rtl="0">
              <a:lnSpc>
                <a:spcPct val="100000"/>
              </a:lnSpc>
              <a:spcBef>
                <a:spcPts val="799"/>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þörf fyrir tengslanet</a:t>
            </a:r>
          </a:p>
          <a:p>
            <a:pPr marL="458640" marR="0" lvl="0" indent="-457200" algn="l" rtl="0">
              <a:lnSpc>
                <a:spcPct val="100000"/>
              </a:lnSpc>
              <a:spcBef>
                <a:spcPts val="799"/>
              </a:spcBef>
              <a:spcAft>
                <a:spcPts val="0"/>
              </a:spcAft>
              <a:buFont typeface="Arial" panose="020B0604020202020204" pitchFamily="34" charset="0"/>
              <a:buChar char="•"/>
            </a:pPr>
            <a:r>
              <a:rPr lang="is-IS" sz="3200" dirty="0"/>
              <a:t>Þörf </a:t>
            </a:r>
            <a:r>
              <a:rPr lang="is-IS" sz="3200" b="0" i="0" u="none" strike="noStrike" cap="none" dirty="0">
                <a:solidFill>
                  <a:srgbClr val="000000"/>
                </a:solidFill>
                <a:latin typeface="Arial"/>
                <a:ea typeface="Arial"/>
                <a:cs typeface="Arial"/>
                <a:sym typeface="Arial"/>
              </a:rPr>
              <a:t>fyrir tjáskipti</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48"/>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Frammistöðuþörf </a:t>
            </a:r>
            <a:endParaRPr sz="4400" b="0" i="0" u="none" strike="noStrike" cap="none">
              <a:solidFill>
                <a:srgbClr val="000000"/>
              </a:solidFill>
              <a:latin typeface="Arial"/>
              <a:ea typeface="Arial"/>
              <a:cs typeface="Arial"/>
              <a:sym typeface="Arial"/>
            </a:endParaRPr>
          </a:p>
        </p:txBody>
      </p:sp>
      <p:sp>
        <p:nvSpPr>
          <p:cNvPr id="233" name="Google Shape;233;p48"/>
          <p:cNvSpPr txBox="1"/>
          <p:nvPr/>
        </p:nvSpPr>
        <p:spPr>
          <a:xfrm>
            <a:off x="457200" y="2058840"/>
            <a:ext cx="8228160" cy="4524480"/>
          </a:xfrm>
          <a:prstGeom prst="rect">
            <a:avLst/>
          </a:prstGeom>
          <a:noFill/>
          <a:ln>
            <a:noFill/>
          </a:ln>
        </p:spPr>
        <p:txBody>
          <a:bodyPr spcFirstLastPara="1" wrap="square" lIns="90000" tIns="46800" rIns="90000" bIns="46800" anchor="t" anchorCtr="0">
            <a:normAutofit/>
          </a:bodyPr>
          <a:lstStyle/>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Þörfin fyrir að geta séð um eitthvað sjálfur</a:t>
            </a:r>
            <a:endParaRPr lang="is-IS" sz="3200" dirty="0"/>
          </a:p>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Þörf fyrir viðurkenningu</a:t>
            </a:r>
          </a:p>
          <a:p>
            <a:pPr marL="458640" marR="0" lvl="0" indent="-457200" algn="l" rtl="0">
              <a:lnSpc>
                <a:spcPct val="100000"/>
              </a:lnSpc>
              <a:spcBef>
                <a:spcPts val="0"/>
              </a:spcBef>
              <a:spcAft>
                <a:spcPts val="0"/>
              </a:spcAft>
              <a:buFont typeface="Arial" panose="020B0604020202020204" pitchFamily="34" charset="0"/>
              <a:buChar char="•"/>
            </a:pPr>
            <a:r>
              <a:rPr lang="is-IS" sz="3200" dirty="0"/>
              <a:t>Þ</a:t>
            </a:r>
            <a:r>
              <a:rPr lang="is-IS" sz="3200" b="0" i="0" u="none" strike="noStrike" cap="none" dirty="0">
                <a:solidFill>
                  <a:srgbClr val="000000"/>
                </a:solidFill>
                <a:latin typeface="Arial"/>
                <a:ea typeface="Arial"/>
                <a:cs typeface="Arial"/>
                <a:sym typeface="Arial"/>
              </a:rPr>
              <a:t>örfin fyrir að styrkja og standa vörð um sjálfsvitundina</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sp>
        <p:nvSpPr>
          <p:cNvPr id="239" name="Google Shape;239;p49"/>
          <p:cNvSpPr txBox="1"/>
          <p:nvPr/>
        </p:nvSpPr>
        <p:spPr>
          <a:xfrm>
            <a:off x="457200" y="274680"/>
            <a:ext cx="8228160" cy="11412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is-IS" sz="4400" b="0" i="0" u="none" strike="noStrike" cap="none">
                <a:solidFill>
                  <a:srgbClr val="000000"/>
                </a:solidFill>
                <a:latin typeface="Arial"/>
                <a:ea typeface="Arial"/>
                <a:cs typeface="Arial"/>
                <a:sym typeface="Arial"/>
              </a:rPr>
              <a:t>Þörf fyrir sjálfsbirtingu</a:t>
            </a:r>
            <a:endParaRPr sz="4400" b="0" i="0" u="none" strike="noStrike" cap="none">
              <a:solidFill>
                <a:srgbClr val="000000"/>
              </a:solidFill>
              <a:latin typeface="Arial"/>
              <a:ea typeface="Arial"/>
              <a:cs typeface="Arial"/>
              <a:sym typeface="Arial"/>
            </a:endParaRPr>
          </a:p>
        </p:txBody>
      </p:sp>
      <p:sp>
        <p:nvSpPr>
          <p:cNvPr id="240" name="Google Shape;240;p49"/>
          <p:cNvSpPr txBox="1"/>
          <p:nvPr/>
        </p:nvSpPr>
        <p:spPr>
          <a:xfrm>
            <a:off x="457200" y="2333520"/>
            <a:ext cx="8228160" cy="4524480"/>
          </a:xfrm>
          <a:prstGeom prst="rect">
            <a:avLst/>
          </a:prstGeom>
          <a:noFill/>
          <a:ln>
            <a:noFill/>
          </a:ln>
        </p:spPr>
        <p:txBody>
          <a:bodyPr spcFirstLastPara="1" wrap="square" lIns="90000" tIns="46800" rIns="90000" bIns="46800" anchor="t" anchorCtr="0">
            <a:normAutofit/>
          </a:bodyPr>
          <a:lstStyle/>
          <a:p>
            <a:pPr marL="458640" marR="0" lvl="0" indent="-457200" algn="l" rtl="0">
              <a:lnSpc>
                <a:spcPct val="100000"/>
              </a:lnSpc>
              <a:spcBef>
                <a:spcPts val="0"/>
              </a:spcBef>
              <a:spcAft>
                <a:spcPts val="0"/>
              </a:spcAft>
              <a:buFont typeface="Arial" panose="020B0604020202020204" pitchFamily="34" charset="0"/>
              <a:buChar char="•"/>
            </a:pPr>
            <a:r>
              <a:rPr lang="is-IS" sz="3200" b="0" i="0" u="none" strike="noStrike" cap="none" dirty="0">
                <a:solidFill>
                  <a:srgbClr val="000000"/>
                </a:solidFill>
                <a:latin typeface="Arial"/>
                <a:ea typeface="Arial"/>
                <a:cs typeface="Arial"/>
                <a:sym typeface="Arial"/>
              </a:rPr>
              <a:t>Þörf fyrir að sækjast eftir einhverju og setja sér markmið</a:t>
            </a:r>
          </a:p>
          <a:p>
            <a:pPr marL="458640" marR="0" lvl="0" indent="-457200" algn="l" rtl="0">
              <a:lnSpc>
                <a:spcPct val="100000"/>
              </a:lnSpc>
              <a:spcBef>
                <a:spcPts val="0"/>
              </a:spcBef>
              <a:spcAft>
                <a:spcPts val="0"/>
              </a:spcAft>
              <a:buFont typeface="Arial" panose="020B0604020202020204" pitchFamily="34" charset="0"/>
              <a:buChar char="•"/>
            </a:pPr>
            <a:r>
              <a:rPr lang="is-IS" sz="3200" dirty="0"/>
              <a:t>Þ</a:t>
            </a:r>
            <a:r>
              <a:rPr lang="is-IS" sz="3200" b="0" i="0" u="none" strike="noStrike" cap="none" dirty="0">
                <a:solidFill>
                  <a:srgbClr val="000000"/>
                </a:solidFill>
                <a:latin typeface="Arial"/>
                <a:ea typeface="Arial"/>
                <a:cs typeface="Arial"/>
                <a:sym typeface="Arial"/>
              </a:rPr>
              <a:t>örf fyrir að gefa lífinu gildi</a:t>
            </a:r>
            <a:endParaRPr sz="32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1807</Words>
  <Application>Microsoft Office PowerPoint</Application>
  <PresentationFormat>On-screen Show (4:3)</PresentationFormat>
  <Paragraphs>155</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Noto Sans Symbols</vt:lpstr>
      <vt:lpstr>Times New Roman</vt:lpstr>
      <vt:lpstr>Office Theme</vt:lpstr>
      <vt:lpstr>Retrospect</vt:lpstr>
      <vt:lpstr>PowerPoint Presentation</vt:lpstr>
      <vt:lpstr>Markmið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Smá stopp</vt:lpstr>
      <vt:lpstr>PowerPoint Presentation</vt:lpstr>
      <vt:lpstr>PowerPoint Presentation</vt:lpstr>
      <vt:lpstr>PowerPoint Presentation</vt:lpstr>
      <vt:lpstr>PowerPoint Presentation</vt:lpstr>
      <vt:lpstr>Verkefni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Gunnþórunn Elíasdóttir</dc:creator>
  <cp:lastModifiedBy>Inga Björg Ólafsdóttir - VMA</cp:lastModifiedBy>
  <cp:revision>8</cp:revision>
  <dcterms:modified xsi:type="dcterms:W3CDTF">2024-10-02T20:24:31Z</dcterms:modified>
</cp:coreProperties>
</file>