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sldIdLst>
    <p:sldId id="278" r:id="rId5"/>
    <p:sldId id="294" r:id="rId6"/>
    <p:sldId id="295" r:id="rId7"/>
    <p:sldId id="296" r:id="rId8"/>
    <p:sldId id="280" r:id="rId9"/>
    <p:sldId id="279" r:id="rId10"/>
    <p:sldId id="297" r:id="rId11"/>
    <p:sldId id="301" r:id="rId12"/>
    <p:sldId id="302" r:id="rId13"/>
    <p:sldId id="299" r:id="rId14"/>
    <p:sldId id="300" r:id="rId15"/>
    <p:sldId id="298" r:id="rId16"/>
    <p:sldId id="30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58683" autoAdjust="0"/>
  </p:normalViewPr>
  <p:slideViewPr>
    <p:cSldViewPr snapToGrid="0" snapToObjects="1">
      <p:cViewPr varScale="1">
        <p:scale>
          <a:sx n="37" d="100"/>
          <a:sy n="37" d="100"/>
        </p:scale>
        <p:origin x="1788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" d="100"/>
          <a:sy n="17" d="100"/>
        </p:scale>
        <p:origin x="24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jörg Ólafsdóttir - VMA" userId="8071ef4d-f7d3-4430-8a67-edf509eb70d3" providerId="ADAL" clId="{69A3BEEC-B1AF-4ACB-AE73-95543F25E20E}"/>
    <pc:docChg chg="delSld modSld">
      <pc:chgData name="Inga Björg Ólafsdóttir - VMA" userId="8071ef4d-f7d3-4430-8a67-edf509eb70d3" providerId="ADAL" clId="{69A3BEEC-B1AF-4ACB-AE73-95543F25E20E}" dt="2024-10-02T20:15:33.887" v="1" actId="2696"/>
      <pc:docMkLst>
        <pc:docMk/>
      </pc:docMkLst>
      <pc:sldChg chg="modSp del mod">
        <pc:chgData name="Inga Björg Ólafsdóttir - VMA" userId="8071ef4d-f7d3-4430-8a67-edf509eb70d3" providerId="ADAL" clId="{69A3BEEC-B1AF-4ACB-AE73-95543F25E20E}" dt="2024-10-02T20:15:33.887" v="1" actId="2696"/>
        <pc:sldMkLst>
          <pc:docMk/>
          <pc:sldMk cId="1003962426" sldId="293"/>
        </pc:sldMkLst>
        <pc:spChg chg="mod">
          <ac:chgData name="Inga Björg Ólafsdóttir - VMA" userId="8071ef4d-f7d3-4430-8a67-edf509eb70d3" providerId="ADAL" clId="{69A3BEEC-B1AF-4ACB-AE73-95543F25E20E}" dt="2024-10-02T20:14:39.995" v="0" actId="20577"/>
          <ac:spMkLst>
            <pc:docMk/>
            <pc:sldMk cId="1003962426" sldId="293"/>
            <ac:spMk id="3" creationId="{B787DFD8-D262-D485-B1F2-817C5A0928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Heilbrigðiskerfi eins og við þekkjum það svo gjör ólíkt því hvernig lífið hefur verið frá því við munum eftir okkur.</a:t>
            </a:r>
          </a:p>
          <a:p>
            <a:r>
              <a:rPr lang="is-IS" dirty="0"/>
              <a:t>Fólk hefur alltaf slasað sig, verið lasið, fengið sjúkdóma, orðið gamalt. En það var langoftast heima.</a:t>
            </a:r>
          </a:p>
          <a:p>
            <a:r>
              <a:rPr lang="is-IS" dirty="0"/>
              <a:t>Hús á Íslandi í gegnum söguna, hefurðu farið í torfkofa? Afi fæddist í torfhúsi.</a:t>
            </a:r>
          </a:p>
          <a:p>
            <a:r>
              <a:rPr lang="is-IS" dirty="0"/>
              <a:t>Gegnum söguna = Smitsjúkdómar versta sem fólk vissi. Dánartíðni oft rugl há á Íslandi vegna smitsjúkdóma. Náttúrulyf og skynsemi til að takast á við, en ekki hátækni lyfjaiðnað og sjúkrahús.</a:t>
            </a:r>
          </a:p>
          <a:p>
            <a:r>
              <a:rPr lang="is-IS" dirty="0"/>
              <a:t>Ef spítalar – þá oft í klaustrum og bæjum – flestir bjuggu í sveit.</a:t>
            </a:r>
          </a:p>
        </p:txBody>
      </p:sp>
    </p:spTree>
    <p:extLst>
      <p:ext uri="{BB962C8B-B14F-4D97-AF65-F5344CB8AC3E}">
        <p14:creationId xmlns:p14="http://schemas.microsoft.com/office/powerpoint/2010/main" val="356260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Times New Roman" pitchFamily="18"/>
              </a:rPr>
              <a:t>Samvinna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mjög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mikilvæg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ef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skjólst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vinnur</a:t>
            </a:r>
            <a:r>
              <a:rPr lang="en-US" sz="800" dirty="0">
                <a:latin typeface="Times New Roman" pitchFamily="18"/>
              </a:rPr>
              <a:t> ekki </a:t>
            </a:r>
            <a:r>
              <a:rPr lang="en-US" sz="800" dirty="0" err="1">
                <a:latin typeface="Times New Roman" pitchFamily="18"/>
              </a:rPr>
              <a:t>með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vetia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honum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ekki </a:t>
            </a:r>
            <a:r>
              <a:rPr lang="en-US" sz="800" dirty="0" err="1">
                <a:latin typeface="Times New Roman" pitchFamily="18"/>
              </a:rPr>
              <a:t>miklar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líkur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beri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árangur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vonast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leitast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efla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sjálfshjálpar</a:t>
            </a:r>
            <a:r>
              <a:rPr lang="en-US" sz="800" dirty="0">
                <a:latin typeface="Times New Roman" pitchFamily="18"/>
              </a:rPr>
              <a:t>.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alltaf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fræða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skjólst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sjúkdóma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meðferð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réttindi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batahorfur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mataræði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hreyfingu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æfingar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fl. </a:t>
            </a:r>
            <a:r>
              <a:rPr lang="en-US" sz="800" dirty="0" err="1">
                <a:latin typeface="Times New Roman" pitchFamily="18"/>
              </a:rPr>
              <a:t>Með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styttri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legutíma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skiptir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þessi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fræðsla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alltaf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meira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meira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máli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bata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heilbrigði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okkar</a:t>
            </a:r>
            <a:r>
              <a:rPr lang="en-US" sz="800" dirty="0">
                <a:latin typeface="Times New Roman" pitchFamily="18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Times New Roman" pitchFamily="18"/>
              </a:rPr>
              <a:t>Hugmyndarfræði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starfsgreina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starfið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sýnilegra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greinir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öðrum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stéttum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Þess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vegna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mikilvægt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svolítið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bakgrunn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hjúkrunar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hvernig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starfið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þróast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hvernig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fræðilega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þekkingin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starfinu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verður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þannig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verðum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meðvitaðri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störfum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okkar</a:t>
            </a:r>
            <a:r>
              <a:rPr lang="en-US" sz="800" dirty="0">
                <a:latin typeface="Times New Roman" pitchFamily="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Times New Roman" pitchFamily="18"/>
              </a:rPr>
              <a:t>-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vita </a:t>
            </a:r>
            <a:r>
              <a:rPr lang="en-US" sz="800" dirty="0" err="1">
                <a:latin typeface="Times New Roman" pitchFamily="18"/>
              </a:rPr>
              <a:t>hvert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stéttin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fara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nausynlegt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vita </a:t>
            </a:r>
            <a:r>
              <a:rPr lang="en-US" sz="800" dirty="0" err="1">
                <a:latin typeface="Times New Roman" pitchFamily="18"/>
              </a:rPr>
              <a:t>hvaðan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hún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kemur</a:t>
            </a:r>
            <a:r>
              <a:rPr lang="en-US" sz="800" dirty="0">
                <a:latin typeface="Times New Roman" pitchFamily="18"/>
              </a:rPr>
              <a:t>!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9386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000000"/>
                </a:solidFill>
              </a:rPr>
              <a:t>Til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að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ná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þessum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markmiðum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þurfum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heilbr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starfsmenn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með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staðgóða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fræðilega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þekkingu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og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mikla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faglega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færni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 err="1">
                <a:solidFill>
                  <a:srgbClr val="000000"/>
                </a:solidFill>
              </a:rPr>
              <a:t>Þrír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þættir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þar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undir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000000"/>
                </a:solidFill>
              </a:rPr>
              <a:t>Fræðileg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þekking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sem</a:t>
            </a:r>
            <a:r>
              <a:rPr lang="en-US" sz="800" dirty="0">
                <a:solidFill>
                  <a:srgbClr val="000000"/>
                </a:solidFill>
              </a:rPr>
              <a:t> er </a:t>
            </a:r>
            <a:r>
              <a:rPr lang="en-US" sz="800" dirty="0" err="1">
                <a:solidFill>
                  <a:srgbClr val="000000"/>
                </a:solidFill>
              </a:rPr>
              <a:t>víðtækur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grunnur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fyrir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klíkiska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þekkingu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000000"/>
                </a:solidFill>
              </a:rPr>
              <a:t>Fagleg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færni</a:t>
            </a:r>
            <a:r>
              <a:rPr lang="en-US" sz="800" dirty="0">
                <a:solidFill>
                  <a:srgbClr val="000000"/>
                </a:solidFill>
              </a:rPr>
              <a:t>, </a:t>
            </a:r>
            <a:r>
              <a:rPr lang="en-US" sz="800" dirty="0" err="1">
                <a:solidFill>
                  <a:srgbClr val="000000"/>
                </a:solidFill>
              </a:rPr>
              <a:t>sem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felst</a:t>
            </a:r>
            <a:r>
              <a:rPr lang="en-US" sz="800" dirty="0">
                <a:solidFill>
                  <a:srgbClr val="000000"/>
                </a:solidFill>
              </a:rPr>
              <a:t> í </a:t>
            </a:r>
            <a:r>
              <a:rPr lang="en-US" sz="800" dirty="0" err="1">
                <a:solidFill>
                  <a:srgbClr val="000000"/>
                </a:solidFill>
              </a:rPr>
              <a:t>þjálfuðum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og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skipulegum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vinnubrögðum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að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byggja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upp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meðferðarsamband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000000"/>
                </a:solidFill>
              </a:rPr>
              <a:t>Klínísk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meðferð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og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framkoma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sem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speglar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virðingu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fyrir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skjólstæðingum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samstarfsfólki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og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sjálfum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sér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2980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Times New Roman" pitchFamily="18"/>
              </a:rPr>
              <a:t>Umönnun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veikra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alltaf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meira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hondum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kvenna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karla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Læknar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hafa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oftar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karlar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Læknisfræðin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eldri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grein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hjúkrunargreinin</a:t>
            </a:r>
            <a:r>
              <a:rPr lang="en-US" sz="800" dirty="0">
                <a:latin typeface="Times New Roman" pitchFamily="18"/>
              </a:rPr>
              <a:t> ,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allt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dögum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Hippókratesaren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enginn</a:t>
            </a:r>
            <a:r>
              <a:rPr lang="en-US" sz="800" dirty="0">
                <a:latin typeface="Times New Roman" pitchFamily="18"/>
              </a:rPr>
              <a:t> talar um </a:t>
            </a:r>
            <a:r>
              <a:rPr lang="en-US" sz="800" dirty="0" err="1">
                <a:latin typeface="Times New Roman" pitchFamily="18"/>
              </a:rPr>
              <a:t>hjukrun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mörgum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öldum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seinna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Nunnur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aðalllega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störfum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kalla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mætti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þær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hugsuðu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þá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veikir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sérstaklega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fátækir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Trúin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kemur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þar</a:t>
            </a:r>
            <a:r>
              <a:rPr lang="en-US" sz="800" dirty="0">
                <a:latin typeface="Times New Roman" pitchFamily="18"/>
              </a:rPr>
              <a:t> inn í </a:t>
            </a:r>
            <a:r>
              <a:rPr lang="en-US" sz="800" dirty="0" err="1">
                <a:latin typeface="Times New Roman" pitchFamily="18"/>
              </a:rPr>
              <a:t>þar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var </a:t>
            </a:r>
            <a:r>
              <a:rPr lang="en-US" sz="800" dirty="0" err="1">
                <a:latin typeface="Times New Roman" pitchFamily="18"/>
              </a:rPr>
              <a:t>göfugt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sjúku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Jesú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gerði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Gullna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reglan</a:t>
            </a:r>
            <a:r>
              <a:rPr lang="en-US" sz="800" dirty="0">
                <a:latin typeface="Times New Roman" pitchFamily="18"/>
              </a:rPr>
              <a:t> var </a:t>
            </a:r>
            <a:r>
              <a:rPr lang="en-US" sz="800" dirty="0" err="1">
                <a:latin typeface="Times New Roman" pitchFamily="18"/>
              </a:rPr>
              <a:t>einnig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höfð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leiðarljósi</a:t>
            </a:r>
            <a:r>
              <a:rPr lang="en-US" sz="800" dirty="0">
                <a:latin typeface="Times New Roman" pitchFamily="18"/>
              </a:rPr>
              <a:t>. HVAÐ ER GULLNA REGLAN?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góðar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konur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hverri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sveit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var </a:t>
            </a:r>
            <a:r>
              <a:rPr lang="en-US" sz="800" dirty="0" err="1">
                <a:latin typeface="Times New Roman" pitchFamily="18"/>
              </a:rPr>
              <a:t>kölluð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einhver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varð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veikur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aðstoða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fæðingar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Ofarn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ekki </a:t>
            </a:r>
            <a:r>
              <a:rPr lang="en-US" sz="800" dirty="0" err="1">
                <a:latin typeface="Times New Roman" pitchFamily="18"/>
              </a:rPr>
              <a:t>gekk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þessi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titill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arf</a:t>
            </a:r>
            <a:r>
              <a:rPr lang="en-US" sz="800" dirty="0">
                <a:latin typeface="Times New Roman" pitchFamily="18"/>
              </a:rPr>
              <a:t> milli </a:t>
            </a:r>
            <a:r>
              <a:rPr lang="en-US" sz="800" dirty="0" err="1">
                <a:latin typeface="Times New Roman" pitchFamily="18"/>
              </a:rPr>
              <a:t>kynslóða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dóttir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tók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móður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þótti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eðlileg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dætur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hugsuðu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aldraða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froeldra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sína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oft </a:t>
            </a:r>
            <a:r>
              <a:rPr lang="en-US" sz="800" dirty="0" err="1">
                <a:latin typeface="Times New Roman" pitchFamily="18"/>
              </a:rPr>
              <a:t>varð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hjútskipti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yngstu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dótturinnar</a:t>
            </a:r>
            <a:r>
              <a:rPr lang="en-US" sz="800" dirty="0">
                <a:latin typeface="Times New Roman" pitchFamily="18"/>
              </a:rPr>
              <a:t>. Á </a:t>
            </a:r>
            <a:r>
              <a:rPr lang="en-US" sz="800" dirty="0" err="1">
                <a:latin typeface="Times New Roman" pitchFamily="18"/>
              </a:rPr>
              <a:t>seinni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hluta</a:t>
            </a:r>
            <a:r>
              <a:rPr lang="en-US" sz="800" dirty="0">
                <a:latin typeface="Times New Roman" pitchFamily="18"/>
              </a:rPr>
              <a:t> 19 </a:t>
            </a:r>
            <a:r>
              <a:rPr lang="en-US" sz="800" dirty="0" err="1">
                <a:latin typeface="Times New Roman" pitchFamily="18"/>
              </a:rPr>
              <a:t>aldar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sjúkrahús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riðja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rúms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nunnur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aðallega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hjúkurnarstörfum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höfðu</a:t>
            </a:r>
            <a:r>
              <a:rPr lang="en-US" sz="800" dirty="0">
                <a:latin typeface="Times New Roman" pitchFamily="18"/>
              </a:rPr>
              <a:t> oft </a:t>
            </a:r>
            <a:r>
              <a:rPr lang="en-US" sz="800" dirty="0" err="1">
                <a:latin typeface="Times New Roman" pitchFamily="18"/>
              </a:rPr>
              <a:t>lækna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vinnu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Oftast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konur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lágstétt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unnu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umönnunarstörf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þótti</a:t>
            </a:r>
            <a:r>
              <a:rPr lang="en-US" sz="800" dirty="0">
                <a:latin typeface="Times New Roman" pitchFamily="18"/>
              </a:rPr>
              <a:t> ekki </a:t>
            </a:r>
            <a:r>
              <a:rPr lang="en-US" sz="800" dirty="0" err="1">
                <a:latin typeface="Times New Roman" pitchFamily="18"/>
              </a:rPr>
              <a:t>sæma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hástéttarkonumað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ómaka</a:t>
            </a:r>
            <a:r>
              <a:rPr lang="en-US" sz="800" dirty="0">
                <a:latin typeface="Times New Roman" pitchFamily="18"/>
              </a:rPr>
              <a:t> sig í </a:t>
            </a:r>
            <a:r>
              <a:rPr lang="en-US" sz="800" dirty="0" err="1">
                <a:latin typeface="Times New Roman" pitchFamily="18"/>
              </a:rPr>
              <a:t>svoleiðis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vinnu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Margar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konur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út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þessum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stéttum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sáu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þó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möguleika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starfi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utan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heimilið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systrunum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var </a:t>
            </a:r>
            <a:r>
              <a:rPr lang="en-US" sz="800" dirty="0" err="1">
                <a:latin typeface="Times New Roman" pitchFamily="18"/>
              </a:rPr>
              <a:t>komin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vísir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hjúkrunarkonum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þó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margan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hátt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nunnurnar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utan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þær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voru</a:t>
            </a:r>
            <a:r>
              <a:rPr lang="en-US" sz="800" dirty="0">
                <a:latin typeface="Times New Roman" pitchFamily="18"/>
              </a:rPr>
              <a:t> ekki í </a:t>
            </a:r>
            <a:r>
              <a:rPr lang="en-US" sz="800" dirty="0" err="1">
                <a:latin typeface="Times New Roman" pitchFamily="18"/>
              </a:rPr>
              <a:t>ákveðnum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reglum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Framkoma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einkenndist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hlédrægni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lítillæti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leiddi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óśynileika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Margir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eiginleikum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þóttu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prýða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góða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hjúkrunarkonu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s.s.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sjáfsafneitum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sjálfstjórn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hæglæti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áttu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hliðstæðu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meðal</a:t>
            </a:r>
            <a:r>
              <a:rPr lang="en-US" sz="800" dirty="0">
                <a:latin typeface="Times New Roman" pitchFamily="18"/>
              </a:rPr>
              <a:t>  </a:t>
            </a:r>
            <a:r>
              <a:rPr lang="en-US" sz="800" dirty="0" err="1">
                <a:latin typeface="Times New Roman" pitchFamily="18"/>
              </a:rPr>
              <a:t>hjúkrunarsystranna</a:t>
            </a:r>
            <a:r>
              <a:rPr lang="en-US" sz="800" dirty="0">
                <a:latin typeface="Times New Roman" pitchFamily="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Times New Roman" pitchFamily="18"/>
              </a:rPr>
              <a:t>- </a:t>
            </a:r>
            <a:r>
              <a:rPr lang="en-US" sz="800" dirty="0" err="1">
                <a:latin typeface="Times New Roman" pitchFamily="18"/>
              </a:rPr>
              <a:t>Hvaða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innsýn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getur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þetta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gefið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okkur</a:t>
            </a:r>
            <a:r>
              <a:rPr lang="en-US" sz="800" dirty="0">
                <a:latin typeface="Times New Roman" pitchFamily="18"/>
              </a:rPr>
              <a:t> inn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dag</a:t>
            </a:r>
            <a:r>
              <a:rPr lang="en-US" sz="800" dirty="0">
                <a:latin typeface="Times New Roman" pitchFamily="18"/>
              </a:rPr>
              <a:t>?  </a:t>
            </a:r>
            <a:r>
              <a:rPr lang="en-US" sz="800" dirty="0" err="1">
                <a:latin typeface="Times New Roman" pitchFamily="18"/>
              </a:rPr>
              <a:t>Kvk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stétt</a:t>
            </a:r>
            <a:r>
              <a:rPr lang="en-US" sz="800" dirty="0">
                <a:latin typeface="Times New Roman" pitchFamily="18"/>
              </a:rPr>
              <a:t> – </a:t>
            </a:r>
            <a:r>
              <a:rPr lang="en-US" sz="800" dirty="0" err="1">
                <a:latin typeface="Times New Roman" pitchFamily="18"/>
              </a:rPr>
              <a:t>láta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fara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lítið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fara</a:t>
            </a:r>
            <a:r>
              <a:rPr lang="en-US" sz="800" dirty="0">
                <a:latin typeface="Times New Roman" pitchFamily="18"/>
              </a:rPr>
              <a:t> – ekki </a:t>
            </a:r>
            <a:r>
              <a:rPr lang="en-US" sz="800" dirty="0" err="1">
                <a:latin typeface="Times New Roman" pitchFamily="18"/>
              </a:rPr>
              <a:t>hávær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stétt</a:t>
            </a:r>
            <a:endParaRPr lang="en-US" sz="800" dirty="0">
              <a:latin typeface="Times New Roman" pitchFamily="18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1655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3727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711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hafa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margar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kennigar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settar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fram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eftir</a:t>
            </a:r>
            <a:r>
              <a:rPr lang="en-US" sz="800" dirty="0">
                <a:latin typeface="Times New Roman" pitchFamily="18"/>
              </a:rPr>
              <a:t> Nightingale. </a:t>
            </a:r>
            <a:r>
              <a:rPr lang="en-US" sz="800" dirty="0" err="1">
                <a:latin typeface="Times New Roman" pitchFamily="18"/>
              </a:rPr>
              <a:t>Hjúkrunin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breyst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sérstaklega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breyttri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tækni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Pensilínið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gerði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hjúkrunarkonur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nær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óþarfar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fólst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mikið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halda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öllu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hreinu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koma</a:t>
            </a:r>
            <a:r>
              <a:rPr lang="en-US" sz="800" dirty="0">
                <a:latin typeface="Times New Roman" pitchFamily="18"/>
              </a:rPr>
              <a:t> í veg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sýkingar</a:t>
            </a:r>
            <a:r>
              <a:rPr lang="en-US" sz="800" dirty="0">
                <a:latin typeface="Times New Roman" pitchFamily="18"/>
              </a:rPr>
              <a:t>. En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er ekki bara </a:t>
            </a:r>
            <a:r>
              <a:rPr lang="en-US" sz="800" dirty="0" err="1">
                <a:latin typeface="Times New Roman" pitchFamily="18"/>
              </a:rPr>
              <a:t>svoleiðis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dag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þó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sýklalyf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Þróunin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leitt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okkur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dag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einstaklinga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eina </a:t>
            </a:r>
            <a:r>
              <a:rPr lang="en-US" sz="800" dirty="0" err="1">
                <a:latin typeface="Times New Roman" pitchFamily="18"/>
              </a:rPr>
              <a:t>heild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heildræn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höfð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leiðarljósi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Umhyggjan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einn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dýrmætasti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arfur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fengum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systrunum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kominn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aftur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ínn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hjúkrunina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eftir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hafa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svolítið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vanræktur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Samvinnan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mikilvæg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Einstaklingshæfð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alltar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hægt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henni</a:t>
            </a:r>
            <a:r>
              <a:rPr lang="en-US" sz="800" dirty="0">
                <a:latin typeface="Times New Roman" pitchFamily="18"/>
              </a:rPr>
              <a:t>?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kosti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galla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fyrst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fremst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kosti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skjólstæðinga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okkar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hvernig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upplifa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veikindi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aðstæður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sínar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hafa</a:t>
            </a:r>
            <a:r>
              <a:rPr lang="en-US" sz="800" dirty="0">
                <a:latin typeface="Times New Roman" pitchFamily="18"/>
              </a:rPr>
              <a:t> haft </a:t>
            </a:r>
            <a:r>
              <a:rPr lang="en-US" sz="800" dirty="0" err="1">
                <a:latin typeface="Times New Roman" pitchFamily="18"/>
              </a:rPr>
              <a:t>mikil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áhrif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síðustu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Rannsóknir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mikið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gerðar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þessum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þáttum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einmitt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rannsóknirnar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leggja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grunninn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veita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hverjum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tíma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Þær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efla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starfsgreinar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vonandi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svo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einnig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Þess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vegna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nauðsynlegt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sú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meðvitaðir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hugmyndarfræði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</a:t>
            </a:r>
            <a:r>
              <a:rPr lang="en-US" sz="800" dirty="0">
                <a:latin typeface="Times New Roman" pitchFamily="18"/>
              </a:rPr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9047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Lög um varnir geng bólusótt og </a:t>
            </a:r>
            <a:r>
              <a:rPr lang="is-IS" dirty="0" err="1"/>
              <a:t>kóleru</a:t>
            </a:r>
            <a:r>
              <a:rPr lang="is-IS" dirty="0"/>
              <a:t> – ekki nýtt að lög séu sett á vegna sjúkdóma (líkt og í Covid-19)</a:t>
            </a:r>
          </a:p>
          <a:p>
            <a:r>
              <a:rPr lang="is-IS" dirty="0"/>
              <a:t>1907 – Kleppsspítali – 1910 – Vífilsstaðir f. berklasjúklinga</a:t>
            </a:r>
          </a:p>
        </p:txBody>
      </p:sp>
    </p:spTree>
    <p:extLst>
      <p:ext uri="{BB962C8B-B14F-4D97-AF65-F5344CB8AC3E}">
        <p14:creationId xmlns:p14="http://schemas.microsoft.com/office/powerpoint/2010/main" val="321492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7853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is-IS" dirty="0" err="1"/>
              <a:t>Líkn</a:t>
            </a:r>
            <a:r>
              <a:rPr lang="is-IS" dirty="0"/>
              <a:t> = mæðravernd og heilsugæsla – 1956 tók ríkið yfir</a:t>
            </a:r>
          </a:p>
          <a:p>
            <a:endParaRPr lang="is-I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Fjórðungssjúkrahús </a:t>
            </a:r>
            <a:r>
              <a:rPr lang="en-US" sz="800" dirty="0"/>
              <a:t>FSA – 1954 </a:t>
            </a:r>
            <a:r>
              <a:rPr lang="is-IS" dirty="0"/>
              <a:t>= fækkar minni </a:t>
            </a:r>
            <a:r>
              <a:rPr lang="is-IS" dirty="0" err="1"/>
              <a:t>spítululm</a:t>
            </a:r>
            <a:r>
              <a:rPr lang="is-IS" dirty="0"/>
              <a:t> = aldraðir fara meira suður til að fá heilbrigðisþjónustu = 1980 Hjúkrunarheimili utan </a:t>
            </a:r>
            <a:r>
              <a:rPr lang="is-IS" dirty="0" err="1"/>
              <a:t>Rvk</a:t>
            </a:r>
            <a:endParaRPr lang="is-I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err="1"/>
              <a:t>Hbkerfi</a:t>
            </a:r>
            <a:r>
              <a:rPr lang="is-IS" dirty="0"/>
              <a:t> byggt upp að stórum hluta fyrir áhrif kvenna</a:t>
            </a:r>
          </a:p>
        </p:txBody>
      </p:sp>
    </p:spTree>
    <p:extLst>
      <p:ext uri="{BB962C8B-B14F-4D97-AF65-F5344CB8AC3E}">
        <p14:creationId xmlns:p14="http://schemas.microsoft.com/office/powerpoint/2010/main" val="376929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hverju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tala um </a:t>
            </a:r>
            <a:r>
              <a:rPr lang="en-US" sz="800" dirty="0" err="1">
                <a:latin typeface="Times New Roman" pitchFamily="18"/>
              </a:rPr>
              <a:t>hugmyndarfræði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</a:t>
            </a:r>
            <a:r>
              <a:rPr lang="en-US" sz="800" dirty="0">
                <a:latin typeface="Times New Roman" pitchFamily="18"/>
              </a:rPr>
              <a:t>?</a:t>
            </a:r>
          </a:p>
          <a:p>
            <a:pPr lvl="0"/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verðum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vera </a:t>
            </a:r>
            <a:r>
              <a:rPr lang="en-US" sz="800" dirty="0" err="1">
                <a:latin typeface="Times New Roman" pitchFamily="18"/>
              </a:rPr>
              <a:t>meðvituð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gerast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starfi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búin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mennta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.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aðallega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hjfr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leggja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línurnar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þróun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koma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aðrar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stéttir</a:t>
            </a:r>
            <a:r>
              <a:rPr lang="en-US" sz="800" dirty="0">
                <a:latin typeface="Times New Roman" pitchFamily="18"/>
              </a:rPr>
              <a:t> inn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móta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störf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Má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nefnd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t.d.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sjúkraliða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sálfræðinga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næringarfr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læknar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sjúkraþjálfara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ofl</a:t>
            </a:r>
            <a:r>
              <a:rPr lang="en-US" sz="800" dirty="0">
                <a:latin typeface="Times New Roman" pitchFamily="18"/>
              </a:rPr>
              <a:t>.</a:t>
            </a:r>
            <a:br>
              <a:rPr lang="en-US" sz="800" dirty="0">
                <a:latin typeface="Times New Roman" pitchFamily="18"/>
              </a:rPr>
            </a:b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hefur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almenningur</a:t>
            </a:r>
            <a:r>
              <a:rPr lang="en-US" sz="800" dirty="0">
                <a:latin typeface="Times New Roman" pitchFamily="18"/>
              </a:rPr>
              <a:t> , </a:t>
            </a:r>
            <a:r>
              <a:rPr lang="en-US" sz="800" dirty="0" err="1">
                <a:latin typeface="Times New Roman" pitchFamily="18"/>
              </a:rPr>
              <a:t>sjúklingar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stjórnmálamenn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alltaf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eitthvað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segja</a:t>
            </a:r>
            <a:r>
              <a:rPr lang="en-US" sz="800" dirty="0">
                <a:latin typeface="Times New Roman" pitchFamily="18"/>
              </a:rPr>
              <a:t> um </a:t>
            </a:r>
            <a:r>
              <a:rPr lang="en-US" sz="800" dirty="0" err="1">
                <a:latin typeface="Times New Roman" pitchFamily="18"/>
              </a:rPr>
              <a:t>þróun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starfsins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Nútíma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heilbrigðisþjónusta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beinist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fremst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meðhöndla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skilgreinda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sjúkdóma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sniðganga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áhrif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veikinda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daglegt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líf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eins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afleiðingar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þeirra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fyrir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framtíð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fólks</a:t>
            </a:r>
            <a:r>
              <a:rPr lang="en-US" sz="800" dirty="0">
                <a:latin typeface="Times New Roman" pitchFamily="18"/>
              </a:rPr>
              <a:t>. </a:t>
            </a:r>
            <a:br>
              <a:rPr lang="en-US" sz="800" dirty="0">
                <a:latin typeface="Times New Roman" pitchFamily="18"/>
              </a:rPr>
            </a:br>
            <a:r>
              <a:rPr lang="en-US" sz="800" dirty="0" err="1">
                <a:latin typeface="Times New Roman" pitchFamily="18"/>
              </a:rPr>
              <a:t>Hugmyndafræði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hjúkrunar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eins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henni</a:t>
            </a:r>
            <a:r>
              <a:rPr lang="en-US" sz="800" dirty="0">
                <a:latin typeface="Times New Roman" pitchFamily="18"/>
              </a:rPr>
              <a:t> er </a:t>
            </a:r>
            <a:r>
              <a:rPr lang="en-US" sz="800" dirty="0" err="1">
                <a:latin typeface="Times New Roman" pitchFamily="18"/>
              </a:rPr>
              <a:t>lýst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fræðilegri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umfjöllun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byggir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hins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vegar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því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hvern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eisntakling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beri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sem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samofna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heild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sé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tekið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skilningi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manneskjunnar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aðstæðum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sínum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heilsutengdum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þörfum</a:t>
            </a:r>
            <a:r>
              <a:rPr lang="en-US" dirty="0"/>
              <a:t>. </a:t>
            </a:r>
            <a:r>
              <a:rPr lang="en-US" sz="800" dirty="0" err="1">
                <a:latin typeface="Times New Roman" pitchFamily="18"/>
              </a:rPr>
              <a:t>Hvað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þýðir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þetta</a:t>
            </a:r>
            <a:r>
              <a:rPr lang="en-US" sz="800" dirty="0">
                <a:latin typeface="Times New Roman" pitchFamily="18"/>
              </a:rPr>
              <a:t>? </a:t>
            </a:r>
            <a:r>
              <a:rPr lang="en-US" sz="800" dirty="0" err="1">
                <a:latin typeface="Times New Roman" pitchFamily="18"/>
              </a:rPr>
              <a:t>Jú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með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hliðsjón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þeirri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hugmyndarfræði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samskipti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talin</a:t>
            </a:r>
            <a:r>
              <a:rPr lang="en-US" sz="800" dirty="0">
                <a:latin typeface="Times New Roman" pitchFamily="18"/>
              </a:rPr>
              <a:t> vera </a:t>
            </a:r>
            <a:r>
              <a:rPr lang="en-US" sz="800" dirty="0" err="1">
                <a:latin typeface="Times New Roman" pitchFamily="18"/>
              </a:rPr>
              <a:t>lykilþáttur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forsenda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þess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umönnunaraðilar</a:t>
            </a:r>
            <a:r>
              <a:rPr lang="en-US" sz="800" dirty="0">
                <a:latin typeface="Times New Roman" pitchFamily="18"/>
              </a:rPr>
              <a:t> í </a:t>
            </a:r>
            <a:r>
              <a:rPr lang="en-US" sz="800" dirty="0" err="1">
                <a:latin typeface="Times New Roman" pitchFamily="18"/>
              </a:rPr>
              <a:t>hjúkrun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geti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áttað</a:t>
            </a:r>
            <a:r>
              <a:rPr lang="en-US" sz="800" dirty="0">
                <a:latin typeface="Times New Roman" pitchFamily="18"/>
              </a:rPr>
              <a:t> sig á </a:t>
            </a:r>
            <a:r>
              <a:rPr lang="en-US" sz="800" dirty="0" err="1">
                <a:latin typeface="Times New Roman" pitchFamily="18"/>
              </a:rPr>
              <a:t>óskum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væntingum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skjólst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vitum</a:t>
            </a:r>
            <a:r>
              <a:rPr lang="en-US" sz="800" dirty="0">
                <a:latin typeface="Times New Roman" pitchFamily="18"/>
              </a:rPr>
              <a:t> ekki </a:t>
            </a:r>
            <a:r>
              <a:rPr lang="en-US" sz="800" dirty="0" err="1">
                <a:latin typeface="Times New Roman" pitchFamily="18"/>
              </a:rPr>
              <a:t>hvað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skjólst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vill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samskiptinn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hann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ekki </a:t>
            </a:r>
            <a:r>
              <a:rPr lang="en-US" sz="800" dirty="0" err="1">
                <a:latin typeface="Times New Roman" pitchFamily="18"/>
              </a:rPr>
              <a:t>skýr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samskiptin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verði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skjólst</a:t>
            </a:r>
            <a:r>
              <a:rPr lang="en-US" sz="800" dirty="0">
                <a:latin typeface="Times New Roman" pitchFamily="18"/>
              </a:rPr>
              <a:t>. </a:t>
            </a:r>
            <a:r>
              <a:rPr lang="en-US" sz="800" dirty="0" err="1">
                <a:latin typeface="Times New Roman" pitchFamily="18"/>
              </a:rPr>
              <a:t>okkar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góðs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árangur</a:t>
            </a:r>
            <a:r>
              <a:rPr lang="en-US" sz="800" dirty="0">
                <a:latin typeface="Times New Roman" pitchFamily="18"/>
              </a:rPr>
              <a:t> á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vera </a:t>
            </a:r>
            <a:r>
              <a:rPr lang="en-US" sz="800" dirty="0" err="1">
                <a:latin typeface="Times New Roman" pitchFamily="18"/>
              </a:rPr>
              <a:t>af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hjúkruninni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þá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þarf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vera </a:t>
            </a:r>
            <a:r>
              <a:rPr lang="en-US" sz="800" dirty="0" err="1">
                <a:latin typeface="Times New Roman" pitchFamily="18"/>
              </a:rPr>
              <a:t>til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staðar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traust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tengslamyndun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góð</a:t>
            </a:r>
            <a:r>
              <a:rPr lang="en-US" sz="800" dirty="0">
                <a:latin typeface="Times New Roman" pitchFamily="18"/>
              </a:rPr>
              <a:t>. </a:t>
            </a:r>
          </a:p>
          <a:p>
            <a:pPr lvl="0"/>
            <a:r>
              <a:rPr lang="en-US" sz="800" dirty="0" err="1">
                <a:latin typeface="Times New Roman" pitchFamily="18"/>
              </a:rPr>
              <a:t>Hvað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eru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góð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tengslamyndun</a:t>
            </a:r>
            <a:r>
              <a:rPr lang="en-US" sz="800" dirty="0">
                <a:latin typeface="Times New Roman" pitchFamily="18"/>
              </a:rPr>
              <a:t> milli </a:t>
            </a:r>
            <a:r>
              <a:rPr lang="en-US" sz="800" dirty="0" err="1">
                <a:latin typeface="Times New Roman" pitchFamily="18"/>
              </a:rPr>
              <a:t>skjólstæðings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sjúkraliða</a:t>
            </a:r>
            <a:r>
              <a:rPr lang="en-US" sz="800" dirty="0">
                <a:latin typeface="Times New Roman" pitchFamily="18"/>
              </a:rPr>
              <a:t>? </a:t>
            </a:r>
            <a:r>
              <a:rPr lang="en-US" sz="800" dirty="0" err="1">
                <a:latin typeface="Times New Roman" pitchFamily="18"/>
              </a:rPr>
              <a:t>Hvernig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vinnum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að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góðum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tengslum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við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skjóstæðinga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okkar</a:t>
            </a:r>
            <a:r>
              <a:rPr lang="en-US" sz="800" dirty="0">
                <a:latin typeface="Times New Roman" pitchFamily="18"/>
              </a:rPr>
              <a:t>? </a:t>
            </a:r>
            <a:r>
              <a:rPr lang="en-US" sz="800" dirty="0" err="1">
                <a:latin typeface="Times New Roman" pitchFamily="18"/>
              </a:rPr>
              <a:t>Sýnum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áhuga</a:t>
            </a:r>
            <a:r>
              <a:rPr lang="en-US" sz="800" dirty="0">
                <a:latin typeface="Times New Roman" pitchFamily="18"/>
              </a:rPr>
              <a:t>, </a:t>
            </a:r>
            <a:r>
              <a:rPr lang="en-US" sz="800" dirty="0" err="1">
                <a:latin typeface="Times New Roman" pitchFamily="18"/>
              </a:rPr>
              <a:t>virðing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umhyggju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og</a:t>
            </a:r>
            <a:r>
              <a:rPr lang="en-US" sz="800" dirty="0">
                <a:latin typeface="Times New Roman" pitchFamily="18"/>
              </a:rPr>
              <a:t> </a:t>
            </a:r>
            <a:r>
              <a:rPr lang="en-US" sz="800" dirty="0" err="1">
                <a:latin typeface="Times New Roman" pitchFamily="18"/>
              </a:rPr>
              <a:t>skilning</a:t>
            </a:r>
            <a:r>
              <a:rPr lang="en-US" sz="800" dirty="0">
                <a:latin typeface="Times New Roman" pitchFamily="18"/>
              </a:rPr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869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885" y="1984248"/>
            <a:ext cx="8654143" cy="1225296"/>
          </a:xfrm>
        </p:spPr>
        <p:txBody>
          <a:bodyPr/>
          <a:lstStyle/>
          <a:p>
            <a:pPr lvl="0" algn="ctr">
              <a:buNone/>
            </a:pPr>
            <a:r>
              <a:rPr lang="en-US" dirty="0"/>
              <a:t>Saga </a:t>
            </a:r>
            <a:r>
              <a:rPr lang="en-US" dirty="0" err="1"/>
              <a:t>hjúkrunar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heimilum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hátæknispítala</a:t>
            </a:r>
            <a:br>
              <a:rPr lang="en-US" dirty="0"/>
            </a:br>
            <a:r>
              <a:rPr lang="en-US" dirty="0" err="1"/>
              <a:t>Kafli</a:t>
            </a:r>
            <a:r>
              <a:rPr lang="en-US" dirty="0"/>
              <a:t> 1.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HJUK1AG05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3BE-C849-E900-18BA-8D4ABD3D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1161288"/>
            <a:ext cx="6313170" cy="768096"/>
          </a:xfrm>
        </p:spPr>
        <p:txBody>
          <a:bodyPr/>
          <a:lstStyle/>
          <a:p>
            <a:r>
              <a:rPr lang="is-IS" dirty="0"/>
              <a:t>Hugmyndafræði hjúkrunar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CF7C-EABF-F92B-D66D-38946A10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99" y="2302001"/>
            <a:ext cx="8171544" cy="3775311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Hvern</a:t>
            </a:r>
            <a:r>
              <a:rPr lang="en-US" sz="2400" dirty="0"/>
              <a:t> </a:t>
            </a:r>
            <a:r>
              <a:rPr lang="en-US" sz="2400" dirty="0" err="1"/>
              <a:t>einstakling</a:t>
            </a:r>
            <a:r>
              <a:rPr lang="en-US" sz="2400" dirty="0"/>
              <a:t> </a:t>
            </a:r>
            <a:r>
              <a:rPr lang="en-US" sz="2400" dirty="0" err="1"/>
              <a:t>ber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sjá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samofna</a:t>
            </a:r>
            <a:r>
              <a:rPr lang="en-US" sz="2400" dirty="0"/>
              <a:t> </a:t>
            </a:r>
            <a:r>
              <a:rPr lang="en-US" sz="2400" dirty="0" err="1"/>
              <a:t>heild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í </a:t>
            </a:r>
            <a:r>
              <a:rPr lang="en-US" sz="2400" dirty="0" err="1"/>
              <a:t>hjúkrun</a:t>
            </a:r>
            <a:r>
              <a:rPr lang="en-US" sz="2400" dirty="0"/>
              <a:t> </a:t>
            </a:r>
            <a:r>
              <a:rPr lang="en-US" sz="2400" dirty="0" err="1"/>
              <a:t>sé</a:t>
            </a:r>
            <a:r>
              <a:rPr lang="en-US" sz="2400" dirty="0"/>
              <a:t> </a:t>
            </a:r>
            <a:r>
              <a:rPr lang="en-US" sz="2400" dirty="0" err="1"/>
              <a:t>tekið</a:t>
            </a:r>
            <a:r>
              <a:rPr lang="en-US" sz="2400" dirty="0"/>
              <a:t> </a:t>
            </a:r>
            <a:r>
              <a:rPr lang="en-US" sz="2400" dirty="0" err="1"/>
              <a:t>mið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skilningi</a:t>
            </a:r>
            <a:r>
              <a:rPr lang="en-US" sz="2400" dirty="0"/>
              <a:t> </a:t>
            </a:r>
            <a:r>
              <a:rPr lang="en-US" sz="2400" dirty="0" err="1"/>
              <a:t>manneskjunnar</a:t>
            </a:r>
            <a:r>
              <a:rPr lang="en-US" sz="2400" dirty="0"/>
              <a:t> á </a:t>
            </a:r>
            <a:r>
              <a:rPr lang="en-US" sz="2400" dirty="0" err="1"/>
              <a:t>aðstæðum</a:t>
            </a:r>
            <a:r>
              <a:rPr lang="en-US" sz="2400" dirty="0"/>
              <a:t> </a:t>
            </a:r>
            <a:r>
              <a:rPr lang="en-US" sz="2400" dirty="0" err="1"/>
              <a:t>sínum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heilsutengdum</a:t>
            </a:r>
            <a:r>
              <a:rPr lang="en-US" sz="2400" dirty="0"/>
              <a:t> </a:t>
            </a:r>
            <a:r>
              <a:rPr lang="en-US" sz="2400" dirty="0" err="1"/>
              <a:t>þörfum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Samskipti</a:t>
            </a:r>
            <a:r>
              <a:rPr lang="en-US" sz="2400" dirty="0"/>
              <a:t> </a:t>
            </a:r>
            <a:r>
              <a:rPr lang="en-US" sz="2400" dirty="0" err="1"/>
              <a:t>eru</a:t>
            </a:r>
            <a:r>
              <a:rPr lang="en-US" sz="2400" dirty="0"/>
              <a:t> </a:t>
            </a:r>
            <a:r>
              <a:rPr lang="en-US" sz="2400" dirty="0" err="1"/>
              <a:t>lykilþáttur</a:t>
            </a:r>
            <a:r>
              <a:rPr lang="en-US" sz="2400" dirty="0"/>
              <a:t> í </a:t>
            </a:r>
            <a:r>
              <a:rPr lang="en-US" sz="2400" dirty="0" err="1"/>
              <a:t>hjúkrun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Tengslamyndun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traust</a:t>
            </a:r>
            <a:r>
              <a:rPr lang="en-US" sz="2400" dirty="0"/>
              <a:t> milli </a:t>
            </a:r>
            <a:r>
              <a:rPr lang="en-US" sz="2400" dirty="0" err="1"/>
              <a:t>hjúkrunaraðila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dirty="0"/>
              <a:t> </a:t>
            </a:r>
            <a:r>
              <a:rPr lang="en-US" sz="2400" dirty="0" err="1"/>
              <a:t>skjólstæðings</a:t>
            </a:r>
            <a:r>
              <a:rPr lang="en-US" sz="2400" dirty="0"/>
              <a:t> er </a:t>
            </a:r>
            <a:r>
              <a:rPr lang="en-US" sz="2400" dirty="0" err="1"/>
              <a:t>forsenda</a:t>
            </a:r>
            <a:r>
              <a:rPr lang="en-US" sz="2400" dirty="0"/>
              <a:t> </a:t>
            </a:r>
            <a:r>
              <a:rPr lang="en-US" sz="2400" dirty="0" err="1"/>
              <a:t>árangrursríkrar</a:t>
            </a:r>
            <a:r>
              <a:rPr lang="en-US" sz="2400" dirty="0"/>
              <a:t> </a:t>
            </a:r>
            <a:r>
              <a:rPr lang="en-US" sz="2400" dirty="0" err="1"/>
              <a:t>hjúkrunar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77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3BE-C849-E900-18BA-8D4ABD3D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1161288"/>
            <a:ext cx="6313170" cy="768096"/>
          </a:xfrm>
        </p:spPr>
        <p:txBody>
          <a:bodyPr/>
          <a:lstStyle/>
          <a:p>
            <a:r>
              <a:rPr lang="is-IS" dirty="0"/>
              <a:t>Hugmyndafræði hjúkrunar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CF7C-EABF-F92B-D66D-38946A10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99" y="2302001"/>
            <a:ext cx="8171544" cy="3775311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Hjúkrun</a:t>
            </a:r>
            <a:r>
              <a:rPr lang="en-US" sz="2400" dirty="0"/>
              <a:t> er </a:t>
            </a:r>
            <a:r>
              <a:rPr lang="en-US" sz="2400" dirty="0" err="1"/>
              <a:t>samstarfsverkefni</a:t>
            </a:r>
            <a:r>
              <a:rPr lang="en-US" sz="2400" dirty="0"/>
              <a:t> </a:t>
            </a:r>
            <a:r>
              <a:rPr lang="en-US" sz="2400" dirty="0" err="1"/>
              <a:t>þeirra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hjúkra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dirty="0"/>
              <a:t> </a:t>
            </a:r>
            <a:r>
              <a:rPr lang="en-US" sz="2400" dirty="0" err="1"/>
              <a:t>skjólstæðingsins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Markmið</a:t>
            </a:r>
            <a:r>
              <a:rPr lang="en-US" sz="2400" dirty="0"/>
              <a:t> </a:t>
            </a:r>
            <a:r>
              <a:rPr lang="en-US" sz="2400" dirty="0" err="1"/>
              <a:t>hjúkrunar</a:t>
            </a:r>
            <a:r>
              <a:rPr lang="en-US" sz="2400" dirty="0"/>
              <a:t> er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efla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styrkja</a:t>
            </a:r>
            <a:r>
              <a:rPr lang="en-US" sz="2400" dirty="0"/>
              <a:t> </a:t>
            </a:r>
            <a:r>
              <a:rPr lang="en-US" sz="2400" dirty="0" err="1"/>
              <a:t>einstaklinginn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dirty="0"/>
              <a:t> </a:t>
            </a:r>
            <a:r>
              <a:rPr lang="en-US" sz="2400" dirty="0" err="1"/>
              <a:t>sjálfshjálpar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/</a:t>
            </a:r>
            <a:r>
              <a:rPr lang="en-US" sz="2400" dirty="0" err="1"/>
              <a:t>eða</a:t>
            </a:r>
            <a:r>
              <a:rPr lang="en-US" sz="2400" dirty="0"/>
              <a:t> </a:t>
            </a:r>
            <a:r>
              <a:rPr lang="en-US" sz="2400" dirty="0" err="1"/>
              <a:t>heilbrigðis</a:t>
            </a:r>
            <a:r>
              <a:rPr lang="en-US" sz="2400" dirty="0"/>
              <a:t>, </a:t>
            </a:r>
            <a:r>
              <a:rPr lang="en-US" sz="2400" dirty="0" err="1"/>
              <a:t>svo</a:t>
            </a:r>
            <a:r>
              <a:rPr lang="en-US" sz="2400" dirty="0"/>
              <a:t> </a:t>
            </a:r>
            <a:r>
              <a:rPr lang="en-US" sz="2400" dirty="0" err="1"/>
              <a:t>framast</a:t>
            </a:r>
            <a:r>
              <a:rPr lang="en-US" sz="2400" dirty="0"/>
              <a:t> </a:t>
            </a:r>
            <a:r>
              <a:rPr lang="en-US" sz="2400" dirty="0" err="1"/>
              <a:t>má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Hugmyndarfræði</a:t>
            </a:r>
            <a:r>
              <a:rPr lang="en-US" sz="2400" dirty="0"/>
              <a:t> </a:t>
            </a:r>
            <a:r>
              <a:rPr lang="en-US" sz="2400" dirty="0" err="1"/>
              <a:t>hjúkrunar</a:t>
            </a:r>
            <a:r>
              <a:rPr lang="en-US" sz="2400" dirty="0"/>
              <a:t> </a:t>
            </a:r>
            <a:r>
              <a:rPr lang="en-US" sz="2400" dirty="0" err="1"/>
              <a:t>gerir</a:t>
            </a:r>
            <a:r>
              <a:rPr lang="en-US" sz="2400" dirty="0"/>
              <a:t> </a:t>
            </a:r>
            <a:r>
              <a:rPr lang="en-US" sz="2400" dirty="0" err="1"/>
              <a:t>hana</a:t>
            </a:r>
            <a:r>
              <a:rPr lang="en-US" sz="2400" dirty="0"/>
              <a:t> </a:t>
            </a:r>
            <a:r>
              <a:rPr lang="en-US" sz="2400" dirty="0" err="1"/>
              <a:t>sýnilega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greinir</a:t>
            </a:r>
            <a:r>
              <a:rPr lang="en-US" sz="2400" dirty="0"/>
              <a:t> </a:t>
            </a:r>
            <a:r>
              <a:rPr lang="en-US" sz="2400" dirty="0" err="1"/>
              <a:t>hana</a:t>
            </a:r>
            <a:r>
              <a:rPr lang="en-US" sz="2400" dirty="0"/>
              <a:t> </a:t>
            </a:r>
            <a:r>
              <a:rPr lang="en-US" sz="2400" dirty="0" err="1"/>
              <a:t>frá</a:t>
            </a:r>
            <a:r>
              <a:rPr lang="en-US" sz="2400" dirty="0"/>
              <a:t> </a:t>
            </a:r>
            <a:r>
              <a:rPr lang="en-US" sz="2400" dirty="0" err="1"/>
              <a:t>öðrum</a:t>
            </a:r>
            <a:r>
              <a:rPr lang="en-US" sz="2400" dirty="0"/>
              <a:t> </a:t>
            </a:r>
            <a:r>
              <a:rPr lang="en-US" sz="2400" dirty="0" err="1"/>
              <a:t>starfstéttum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232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978-2EBE-F59C-4C81-65E5AC7E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MARKMIÐ HJÚKRUNAR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4871-763F-60F8-8682-82B6E8C6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Fyrirbyggja</a:t>
            </a:r>
            <a:r>
              <a:rPr lang="en-US" dirty="0"/>
              <a:t> </a:t>
            </a:r>
            <a:r>
              <a:rPr lang="en-US" dirty="0" err="1"/>
              <a:t>heilsutap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Endurheimta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besta</a:t>
            </a:r>
            <a:r>
              <a:rPr lang="en-US" dirty="0"/>
              <a:t> </a:t>
            </a:r>
            <a:r>
              <a:rPr lang="en-US" dirty="0" err="1"/>
              <a:t>heilsu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hjálpa</a:t>
            </a:r>
            <a:r>
              <a:rPr lang="en-US" dirty="0"/>
              <a:t> </a:t>
            </a:r>
            <a:r>
              <a:rPr lang="en-US" dirty="0" err="1"/>
              <a:t>einstaklingnum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lifa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heilsubrest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skerta</a:t>
            </a:r>
            <a:r>
              <a:rPr lang="en-US" dirty="0"/>
              <a:t> </a:t>
            </a:r>
            <a:r>
              <a:rPr lang="en-US" dirty="0" err="1"/>
              <a:t>starfsgetu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Lina </a:t>
            </a:r>
            <a:r>
              <a:rPr lang="en-US" dirty="0" err="1"/>
              <a:t>þjáningu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óþægindi</a:t>
            </a:r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4365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497F-17B5-F51B-0DEB-077515CF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Lokaorð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2547-C406-8D89-F8F3-95097657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Skipulag heilbrigðisþjónustunnar fylgdi samfélagsþróun í gegnum árin; var tiltölulega einföld í lok 19. aldar og fram á miðja 20. öld. En sem tækni og þekkingu fór fram í samfélaginu varð skipulag </a:t>
            </a:r>
            <a:r>
              <a:rPr lang="is-IS" dirty="0" err="1"/>
              <a:t>hbþj</a:t>
            </a:r>
            <a:r>
              <a:rPr lang="is-IS" dirty="0"/>
              <a:t> flóknara og lagskiptara. (bls. 28)</a:t>
            </a:r>
          </a:p>
        </p:txBody>
      </p:sp>
    </p:spTree>
    <p:extLst>
      <p:ext uri="{BB962C8B-B14F-4D97-AF65-F5344CB8AC3E}">
        <p14:creationId xmlns:p14="http://schemas.microsoft.com/office/powerpoint/2010/main" val="137830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3F8B-6D1D-74E8-7B93-13FEF3CF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Hjúkrun á öldum áður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C120F-8F68-7A03-C3E3-79ED9A37F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Hjúkrað</a:t>
            </a:r>
            <a:r>
              <a:rPr lang="en-US" sz="2400" dirty="0"/>
              <a:t> var í </a:t>
            </a:r>
            <a:r>
              <a:rPr lang="en-US" sz="2400" dirty="0" err="1"/>
              <a:t>heimahúsum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Fólk</a:t>
            </a:r>
            <a:r>
              <a:rPr lang="en-US" sz="2400" dirty="0"/>
              <a:t> </a:t>
            </a:r>
            <a:r>
              <a:rPr lang="en-US" sz="2400" dirty="0" err="1"/>
              <a:t>bjó</a:t>
            </a:r>
            <a:r>
              <a:rPr lang="en-US" sz="2400" dirty="0"/>
              <a:t> í </a:t>
            </a:r>
            <a:r>
              <a:rPr lang="en-US" sz="2400" dirty="0" err="1"/>
              <a:t>þröngum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rökum</a:t>
            </a:r>
            <a:r>
              <a:rPr lang="en-US" sz="2400" dirty="0"/>
              <a:t> </a:t>
            </a:r>
            <a:r>
              <a:rPr lang="en-US" sz="2400" dirty="0" err="1"/>
              <a:t>húsakynnum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Sjúkdómar</a:t>
            </a:r>
            <a:r>
              <a:rPr lang="en-US" sz="2400" dirty="0"/>
              <a:t> </a:t>
            </a:r>
            <a:r>
              <a:rPr lang="en-US" sz="2400" dirty="0" err="1"/>
              <a:t>voru</a:t>
            </a:r>
            <a:r>
              <a:rPr lang="en-US" sz="2400" dirty="0"/>
              <a:t> </a:t>
            </a:r>
            <a:r>
              <a:rPr lang="en-US" sz="2400" dirty="0" err="1"/>
              <a:t>víða</a:t>
            </a:r>
            <a:r>
              <a:rPr lang="en-US" sz="2400" dirty="0"/>
              <a:t>, </a:t>
            </a:r>
            <a:r>
              <a:rPr lang="en-US" sz="2400" dirty="0" err="1"/>
              <a:t>margar</a:t>
            </a:r>
            <a:r>
              <a:rPr lang="en-US" sz="2400" dirty="0"/>
              <a:t> </a:t>
            </a:r>
            <a:r>
              <a:rPr lang="en-US" sz="2400" dirty="0" err="1"/>
              <a:t>farsóttir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Um 1880 </a:t>
            </a:r>
            <a:r>
              <a:rPr lang="en-US" sz="2400" dirty="0" err="1"/>
              <a:t>bjuggu</a:t>
            </a:r>
            <a:r>
              <a:rPr lang="en-US" sz="2400" dirty="0"/>
              <a:t> 90% </a:t>
            </a:r>
            <a:r>
              <a:rPr lang="en-US" sz="2400" dirty="0" err="1"/>
              <a:t>íslendinga</a:t>
            </a:r>
            <a:r>
              <a:rPr lang="en-US" sz="2400" dirty="0"/>
              <a:t> í </a:t>
            </a:r>
            <a:r>
              <a:rPr lang="en-US" sz="2400" dirty="0" err="1"/>
              <a:t>sveitum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           Saga um </a:t>
            </a:r>
            <a:r>
              <a:rPr lang="en-US" sz="2400" dirty="0" err="1"/>
              <a:t>sjúkraherbergið</a:t>
            </a:r>
            <a:r>
              <a:rPr lang="en-US" sz="2400" dirty="0"/>
              <a:t> bls. 23</a:t>
            </a:r>
          </a:p>
          <a:p>
            <a:endParaRPr lang="is-I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3A8AB-D3F7-54A1-0469-D23F1A9B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08C5-95E3-4CF6-3181-859E8931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0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3CD1-C60F-F91F-89C6-448A6DC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965200"/>
            <a:ext cx="5693664" cy="768096"/>
          </a:xfrm>
        </p:spPr>
        <p:txBody>
          <a:bodyPr/>
          <a:lstStyle/>
          <a:p>
            <a:r>
              <a:rPr lang="is-IS" dirty="0"/>
              <a:t>SAGA HJÚKRUNAR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0A2F-6308-1E42-6ABD-2C4AA184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49248"/>
            <a:ext cx="6746966" cy="3122168"/>
          </a:xfrm>
        </p:spPr>
        <p:txBody>
          <a:bodyPr>
            <a:noAutofit/>
          </a:bodyPr>
          <a:lstStyle/>
          <a:p>
            <a:pPr lvl="0">
              <a:spcBef>
                <a:spcPts val="1417"/>
              </a:spcBef>
            </a:pPr>
            <a:endParaRPr lang="en-US" dirty="0"/>
          </a:p>
          <a:p>
            <a:pPr marL="342900" lvl="0" indent="-342900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Hjúkrun</a:t>
            </a:r>
            <a:r>
              <a:rPr lang="en-US" dirty="0"/>
              <a:t> í </a:t>
            </a:r>
            <a:r>
              <a:rPr lang="en-US" dirty="0" err="1"/>
              <a:t>höndum</a:t>
            </a:r>
            <a:r>
              <a:rPr lang="en-US" dirty="0"/>
              <a:t> </a:t>
            </a:r>
            <a:r>
              <a:rPr lang="en-US" dirty="0" err="1"/>
              <a:t>reglna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ráku</a:t>
            </a:r>
            <a:r>
              <a:rPr lang="en-US" dirty="0"/>
              <a:t> </a:t>
            </a:r>
            <a:r>
              <a:rPr lang="en-US" dirty="0" err="1"/>
              <a:t>m.a.</a:t>
            </a:r>
            <a:r>
              <a:rPr lang="en-US" dirty="0"/>
              <a:t> </a:t>
            </a:r>
            <a:r>
              <a:rPr lang="en-US" dirty="0" err="1"/>
              <a:t>sjúkrahús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þær</a:t>
            </a:r>
            <a:r>
              <a:rPr lang="en-US" dirty="0"/>
              <a:t> </a:t>
            </a:r>
            <a:r>
              <a:rPr lang="en-US" dirty="0" err="1"/>
              <a:t>störfuðu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læknum</a:t>
            </a:r>
            <a:r>
              <a:rPr lang="en-US" dirty="0"/>
              <a:t>.</a:t>
            </a:r>
          </a:p>
          <a:p>
            <a:pPr marL="342900" lvl="0" indent="-342900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Þær</a:t>
            </a:r>
            <a:r>
              <a:rPr lang="en-US" dirty="0"/>
              <a:t> </a:t>
            </a:r>
            <a:r>
              <a:rPr lang="en-US" dirty="0" err="1"/>
              <a:t>höfðu</a:t>
            </a:r>
            <a:r>
              <a:rPr lang="en-US" dirty="0"/>
              <a:t> </a:t>
            </a:r>
            <a:r>
              <a:rPr lang="en-US" dirty="0" err="1"/>
              <a:t>gullnu</a:t>
            </a:r>
            <a:r>
              <a:rPr lang="en-US" dirty="0"/>
              <a:t> </a:t>
            </a:r>
            <a:r>
              <a:rPr lang="en-US" dirty="0" err="1"/>
              <a:t>regluna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leiðarljósi</a:t>
            </a:r>
            <a:r>
              <a:rPr lang="en-US" dirty="0"/>
              <a:t>.</a:t>
            </a:r>
          </a:p>
          <a:p>
            <a:pPr marL="342900" lvl="0" indent="-342900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Opnaði</a:t>
            </a:r>
            <a:r>
              <a:rPr lang="en-US" dirty="0"/>
              <a:t> </a:t>
            </a:r>
            <a:r>
              <a:rPr lang="en-US" dirty="0" err="1"/>
              <a:t>möguleikan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konur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eiga</a:t>
            </a:r>
            <a:r>
              <a:rPr lang="en-US" dirty="0"/>
              <a:t> </a:t>
            </a:r>
            <a:r>
              <a:rPr lang="en-US" dirty="0" err="1"/>
              <a:t>starfsvettvang</a:t>
            </a:r>
            <a:r>
              <a:rPr lang="en-US" dirty="0"/>
              <a:t>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heimilis</a:t>
            </a:r>
            <a:r>
              <a:rPr lang="en-US" dirty="0"/>
              <a:t>.</a:t>
            </a:r>
          </a:p>
          <a:p>
            <a:pPr marL="342900" lvl="0" indent="-342900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Systurnar</a:t>
            </a:r>
            <a:r>
              <a:rPr lang="en-US" dirty="0"/>
              <a:t> </a:t>
            </a:r>
            <a:r>
              <a:rPr lang="en-US" dirty="0" err="1"/>
              <a:t>mótuðu</a:t>
            </a:r>
            <a:r>
              <a:rPr lang="en-US" dirty="0"/>
              <a:t> </a:t>
            </a:r>
            <a:r>
              <a:rPr lang="en-US" dirty="0" err="1"/>
              <a:t>hjúkrunarstarfið</a:t>
            </a:r>
            <a:r>
              <a:rPr lang="en-US" dirty="0"/>
              <a:t> </a:t>
            </a:r>
            <a:r>
              <a:rPr lang="en-US" dirty="0" err="1"/>
              <a:t>m.a.</a:t>
            </a:r>
            <a:r>
              <a:rPr lang="en-US" dirty="0"/>
              <a:t> </a:t>
            </a:r>
            <a:r>
              <a:rPr lang="en-US" dirty="0" err="1"/>
              <a:t>ósýnileika</a:t>
            </a:r>
            <a:r>
              <a:rPr lang="en-US" dirty="0"/>
              <a:t> </a:t>
            </a:r>
            <a:r>
              <a:rPr lang="en-US" dirty="0" err="1"/>
              <a:t>hjúkrunaraðila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28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686C-D12D-2B96-4300-C3D5CCD0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86" y="3044952"/>
            <a:ext cx="6766560" cy="76809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s-IS" sz="3400" dirty="0"/>
              <a:t>Florence </a:t>
            </a:r>
            <a:br>
              <a:rPr lang="is-IS" sz="3400" dirty="0"/>
            </a:br>
            <a:r>
              <a:rPr lang="is-IS" sz="3400" dirty="0" err="1"/>
              <a:t>nightingale</a:t>
            </a:r>
            <a:endParaRPr lang="is-IS" sz="3400" dirty="0"/>
          </a:p>
        </p:txBody>
      </p:sp>
      <p:sp>
        <p:nvSpPr>
          <p:cNvPr id="1038" name="Slide Number Placeholder 4">
            <a:extLst>
              <a:ext uri="{FF2B5EF4-FFF2-40B4-BE49-F238E27FC236}">
                <a16:creationId xmlns:a16="http://schemas.microsoft.com/office/drawing/2014/main" id="{A2E1B490-F755-CC6D-6FDC-62C6C41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694A73E-EF8F-E998-1D51-067F6853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0"/>
            <a:ext cx="4930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209040"/>
            <a:ext cx="6766560" cy="768096"/>
          </a:xfrm>
        </p:spPr>
        <p:txBody>
          <a:bodyPr/>
          <a:lstStyle/>
          <a:p>
            <a:r>
              <a:rPr lang="en-US" dirty="0"/>
              <a:t>Florence Nightingale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977136"/>
            <a:ext cx="6766560" cy="496767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Helgaði</a:t>
            </a:r>
            <a:r>
              <a:rPr lang="en-US" sz="2000" dirty="0"/>
              <a:t> sig </a:t>
            </a:r>
            <a:r>
              <a:rPr lang="en-US" sz="2000" dirty="0" err="1"/>
              <a:t>hjúkrun</a:t>
            </a:r>
            <a:r>
              <a:rPr lang="en-US" sz="2000" dirty="0"/>
              <a:t>, </a:t>
            </a:r>
            <a:r>
              <a:rPr lang="en-US" sz="2000" dirty="0" err="1"/>
              <a:t>barðist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</a:t>
            </a:r>
            <a:r>
              <a:rPr lang="en-US" sz="2000" dirty="0" err="1"/>
              <a:t>umbótum</a:t>
            </a:r>
            <a:r>
              <a:rPr lang="en-US" sz="2000" dirty="0"/>
              <a:t> í </a:t>
            </a:r>
            <a:r>
              <a:rPr lang="en-US" sz="2000" dirty="0" err="1"/>
              <a:t>hreinlæti</a:t>
            </a:r>
            <a:r>
              <a:rPr lang="en-US" sz="2000" dirty="0"/>
              <a:t>, </a:t>
            </a:r>
            <a:r>
              <a:rPr lang="en-US" sz="2000" dirty="0" err="1"/>
              <a:t>aðbúnaði</a:t>
            </a:r>
            <a:r>
              <a:rPr lang="en-US" sz="2000" dirty="0"/>
              <a:t> á </a:t>
            </a:r>
            <a:r>
              <a:rPr lang="en-US" sz="2000" dirty="0" err="1"/>
              <a:t>sjúkrahúsum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grundvallarþekkingu</a:t>
            </a:r>
            <a:r>
              <a:rPr lang="en-US" sz="2000" dirty="0"/>
              <a:t> á </a:t>
            </a:r>
            <a:r>
              <a:rPr lang="en-US" sz="2000" dirty="0" err="1"/>
              <a:t>heilsufræði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Sjónarmið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vera </a:t>
            </a:r>
            <a:r>
              <a:rPr lang="en-US" sz="2000" dirty="0" err="1"/>
              <a:t>skipulögð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vandvirk</a:t>
            </a:r>
            <a:r>
              <a:rPr lang="en-US" sz="2000" dirty="0"/>
              <a:t> í </a:t>
            </a:r>
            <a:r>
              <a:rPr lang="en-US" sz="2000" dirty="0" err="1"/>
              <a:t>öllum</a:t>
            </a:r>
            <a:r>
              <a:rPr lang="en-US" sz="2000" dirty="0"/>
              <a:t> </a:t>
            </a:r>
            <a:r>
              <a:rPr lang="en-US" sz="2000" dirty="0" err="1"/>
              <a:t>sínum</a:t>
            </a:r>
            <a:r>
              <a:rPr lang="en-US" sz="2000" dirty="0"/>
              <a:t> </a:t>
            </a:r>
            <a:r>
              <a:rPr lang="en-US" sz="2000" dirty="0" err="1"/>
              <a:t>athöfnum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hafa</a:t>
            </a:r>
            <a:r>
              <a:rPr lang="en-US" sz="2000" dirty="0"/>
              <a:t> </a:t>
            </a:r>
            <a:r>
              <a:rPr lang="en-US" sz="2000" dirty="0" err="1"/>
              <a:t>siðferðislegan</a:t>
            </a:r>
            <a:r>
              <a:rPr lang="en-US" sz="2000" dirty="0"/>
              <a:t> </a:t>
            </a:r>
            <a:r>
              <a:rPr lang="en-US" sz="2000" dirty="0" err="1"/>
              <a:t>styrk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samkennd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skjólstæðingum</a:t>
            </a:r>
            <a:r>
              <a:rPr lang="en-US" sz="2000" dirty="0"/>
              <a:t> </a:t>
            </a:r>
            <a:r>
              <a:rPr lang="en-US" sz="2000" dirty="0" err="1"/>
              <a:t>sínum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Stofnaði</a:t>
            </a:r>
            <a:r>
              <a:rPr lang="en-US" sz="2000" dirty="0"/>
              <a:t> </a:t>
            </a:r>
            <a:r>
              <a:rPr lang="en-US" sz="2000" dirty="0" err="1"/>
              <a:t>skóla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mennta</a:t>
            </a:r>
            <a:r>
              <a:rPr lang="en-US" sz="2000" dirty="0"/>
              <a:t> </a:t>
            </a:r>
            <a:r>
              <a:rPr lang="en-US" sz="2000" dirty="0" err="1"/>
              <a:t>stúlkur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hjúkrunarstarfa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Lagði</a:t>
            </a:r>
            <a:r>
              <a:rPr lang="en-US" sz="2000" dirty="0"/>
              <a:t> </a:t>
            </a:r>
            <a:r>
              <a:rPr lang="en-US" sz="2000" dirty="0" err="1"/>
              <a:t>grunnin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hjúkrun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starfsgrein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byggir</a:t>
            </a:r>
            <a:r>
              <a:rPr lang="en-US" sz="2000" dirty="0"/>
              <a:t> á </a:t>
            </a:r>
            <a:r>
              <a:rPr lang="en-US" sz="2000" dirty="0" err="1"/>
              <a:t>sérhæfðri</a:t>
            </a:r>
            <a:r>
              <a:rPr lang="en-US" sz="2000" dirty="0"/>
              <a:t> </a:t>
            </a:r>
            <a:r>
              <a:rPr lang="en-US" sz="2000" dirty="0" err="1"/>
              <a:t>fræðilegri</a:t>
            </a:r>
            <a:r>
              <a:rPr lang="en-US" sz="2000" dirty="0"/>
              <a:t> </a:t>
            </a:r>
            <a:r>
              <a:rPr lang="en-US" sz="2000" dirty="0" err="1"/>
              <a:t>þekkingu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Umbætur</a:t>
            </a:r>
            <a:r>
              <a:rPr lang="en-US" sz="2000" dirty="0"/>
              <a:t> í </a:t>
            </a:r>
            <a:r>
              <a:rPr lang="en-US" sz="2000" dirty="0" err="1"/>
              <a:t>samfélaginu</a:t>
            </a:r>
            <a:r>
              <a:rPr lang="en-US" sz="2000" dirty="0"/>
              <a:t>, </a:t>
            </a:r>
            <a:r>
              <a:rPr lang="en-US" sz="2000" dirty="0" err="1"/>
              <a:t>heimilum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sjúkrastofnunum</a:t>
            </a:r>
            <a:endParaRPr lang="en-US" sz="2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39" y="1334793"/>
            <a:ext cx="669526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Er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Hjúkrun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samskiptastarf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?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09" y="2427671"/>
            <a:ext cx="7210719" cy="388481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 </a:t>
            </a:r>
            <a:r>
              <a:rPr lang="en-US" sz="2400" dirty="0" err="1"/>
              <a:t>Ýmsar</a:t>
            </a:r>
            <a:r>
              <a:rPr lang="en-US" sz="2400" dirty="0"/>
              <a:t> </a:t>
            </a:r>
            <a:r>
              <a:rPr lang="en-US" sz="2400" dirty="0" err="1"/>
              <a:t>kenningar</a:t>
            </a:r>
            <a:r>
              <a:rPr lang="en-US" sz="2400" dirty="0"/>
              <a:t> </a:t>
            </a:r>
            <a:r>
              <a:rPr lang="en-US" sz="2400" dirty="0" err="1"/>
              <a:t>komu</a:t>
            </a:r>
            <a:r>
              <a:rPr lang="en-US" sz="2400" dirty="0"/>
              <a:t> </a:t>
            </a:r>
            <a:r>
              <a:rPr lang="en-US" sz="2400" dirty="0" err="1"/>
              <a:t>fram</a:t>
            </a:r>
            <a:r>
              <a:rPr lang="en-US" sz="2400" dirty="0"/>
              <a:t> </a:t>
            </a:r>
            <a:r>
              <a:rPr lang="en-US" sz="2400" dirty="0" err="1"/>
              <a:t>eftir</a:t>
            </a:r>
            <a:r>
              <a:rPr lang="en-US" sz="2400" dirty="0"/>
              <a:t> Nightingale: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Heildræn</a:t>
            </a:r>
            <a:r>
              <a:rPr lang="en-US" sz="2400" dirty="0"/>
              <a:t> </a:t>
            </a:r>
            <a:r>
              <a:rPr lang="en-US" sz="2400" dirty="0" err="1"/>
              <a:t>hugmyndarfræði</a:t>
            </a:r>
            <a:r>
              <a:rPr lang="en-US" sz="2400" dirty="0"/>
              <a:t> </a:t>
            </a:r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umhyggju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leiðarljósi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Samvinna</a:t>
            </a:r>
            <a:r>
              <a:rPr lang="en-US" sz="2400" dirty="0"/>
              <a:t> </a:t>
            </a:r>
            <a:r>
              <a:rPr lang="en-US" sz="2400" dirty="0" err="1"/>
              <a:t>sjúklinga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hjúkrunaraðila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Einstaklingshæfð</a:t>
            </a:r>
            <a:r>
              <a:rPr lang="en-US" sz="2400" dirty="0"/>
              <a:t> </a:t>
            </a:r>
            <a:r>
              <a:rPr lang="en-US" sz="2400" dirty="0" err="1"/>
              <a:t>hjúkrun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Árangursrík</a:t>
            </a:r>
            <a:r>
              <a:rPr lang="en-US" sz="2400" dirty="0"/>
              <a:t> </a:t>
            </a:r>
            <a:r>
              <a:rPr lang="en-US" sz="2400" dirty="0" err="1"/>
              <a:t>hjúkrun</a:t>
            </a:r>
            <a:r>
              <a:rPr lang="en-US" sz="2400" dirty="0"/>
              <a:t> </a:t>
            </a:r>
            <a:r>
              <a:rPr lang="en-US" sz="2400" dirty="0" err="1"/>
              <a:t>beinist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því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vinna</a:t>
            </a:r>
            <a:r>
              <a:rPr lang="en-US" sz="2400" dirty="0"/>
              <a:t> </a:t>
            </a:r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skynjun</a:t>
            </a:r>
            <a:r>
              <a:rPr lang="en-US" sz="2400" dirty="0"/>
              <a:t> </a:t>
            </a:r>
            <a:r>
              <a:rPr lang="en-US" sz="2400" dirty="0" err="1"/>
              <a:t>sjúklings</a:t>
            </a:r>
            <a:r>
              <a:rPr lang="en-US" sz="2400" dirty="0"/>
              <a:t> á </a:t>
            </a:r>
            <a:r>
              <a:rPr lang="en-US" sz="2400" dirty="0" err="1"/>
              <a:t>aðstæðum</a:t>
            </a:r>
            <a:r>
              <a:rPr lang="en-US" sz="2400" dirty="0"/>
              <a:t> </a:t>
            </a:r>
            <a:r>
              <a:rPr lang="en-US" sz="2400" dirty="0" err="1"/>
              <a:t>sínum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3BE-C849-E900-18BA-8D4ABD3D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HjÚkruna</a:t>
            </a:r>
            <a:r>
              <a:rPr lang="is-IS" dirty="0"/>
              <a:t> á öldum áður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CF7C-EABF-F92B-D66D-38946A10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770631"/>
            <a:ext cx="8171544" cy="377531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Nunnur</a:t>
            </a:r>
            <a:r>
              <a:rPr lang="en-US" sz="2400" dirty="0"/>
              <a:t> </a:t>
            </a:r>
            <a:r>
              <a:rPr lang="en-US" sz="2400" dirty="0" err="1"/>
              <a:t>hjúkruðu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komu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þróun</a:t>
            </a:r>
            <a:r>
              <a:rPr lang="en-US" sz="2400" dirty="0"/>
              <a:t> </a:t>
            </a:r>
            <a:r>
              <a:rPr lang="en-US" sz="2400" dirty="0" err="1"/>
              <a:t>heilbrigðisþjónustu</a:t>
            </a:r>
            <a:r>
              <a:rPr lang="en-US" dirty="0"/>
              <a:t> </a:t>
            </a:r>
            <a:r>
              <a:rPr lang="en-US" sz="2400" dirty="0"/>
              <a:t>á </a:t>
            </a:r>
            <a:r>
              <a:rPr lang="en-US" sz="2400" dirty="0" err="1"/>
              <a:t>Íslandi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Byggðu</a:t>
            </a:r>
            <a:r>
              <a:rPr lang="en-US" sz="2400" dirty="0"/>
              <a:t> </a:t>
            </a:r>
            <a:r>
              <a:rPr lang="en-US" sz="2400" dirty="0" err="1"/>
              <a:t>sjúkraskýli</a:t>
            </a:r>
            <a:r>
              <a:rPr lang="en-US" sz="2400" dirty="0"/>
              <a:t> </a:t>
            </a:r>
            <a:r>
              <a:rPr lang="en-US" sz="2400" dirty="0" err="1"/>
              <a:t>þar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einnig</a:t>
            </a:r>
            <a:r>
              <a:rPr lang="en-US" sz="2400" dirty="0"/>
              <a:t> </a:t>
            </a:r>
            <a:r>
              <a:rPr lang="en-US" sz="2400" dirty="0" err="1"/>
              <a:t>fór</a:t>
            </a:r>
            <a:r>
              <a:rPr lang="en-US" sz="2400" dirty="0"/>
              <a:t> </a:t>
            </a:r>
            <a:r>
              <a:rPr lang="en-US" sz="2400" dirty="0" err="1"/>
              <a:t>fram</a:t>
            </a:r>
            <a:r>
              <a:rPr lang="en-US" sz="2400" dirty="0"/>
              <a:t> </a:t>
            </a:r>
            <a:r>
              <a:rPr lang="en-US" sz="2400" dirty="0" err="1"/>
              <a:t>kennsla</a:t>
            </a:r>
            <a:r>
              <a:rPr lang="en-US" sz="2400" dirty="0"/>
              <a:t> í </a:t>
            </a:r>
            <a:r>
              <a:rPr lang="en-US" sz="2400" dirty="0" err="1"/>
              <a:t>læknaskólanum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Lög</a:t>
            </a:r>
            <a:r>
              <a:rPr lang="en-US" sz="2400" dirty="0"/>
              <a:t> um </a:t>
            </a:r>
            <a:r>
              <a:rPr lang="en-US" sz="2400" dirty="0" err="1"/>
              <a:t>holdsveika</a:t>
            </a:r>
            <a:r>
              <a:rPr lang="en-US" sz="2400" dirty="0"/>
              <a:t>:</a:t>
            </a:r>
          </a:p>
          <a:p>
            <a:pPr marL="690372" lvl="1" indent="-342900"/>
            <a:r>
              <a:rPr lang="en-US" dirty="0" err="1"/>
              <a:t>aðgreining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flutning</a:t>
            </a:r>
            <a:r>
              <a:rPr lang="en-US" dirty="0"/>
              <a:t> á </a:t>
            </a:r>
            <a:r>
              <a:rPr lang="en-US" dirty="0" err="1"/>
              <a:t>spítala</a:t>
            </a:r>
            <a:endParaRPr lang="en-US" dirty="0"/>
          </a:p>
          <a:p>
            <a:pPr marL="690372" lvl="1" indent="-342900"/>
            <a:r>
              <a:rPr lang="en-US" sz="2400" dirty="0" err="1"/>
              <a:t>lög</a:t>
            </a:r>
            <a:r>
              <a:rPr lang="en-US" sz="2400" dirty="0"/>
              <a:t> um </a:t>
            </a:r>
            <a:r>
              <a:rPr lang="en-US" sz="2400" dirty="0" err="1"/>
              <a:t>stofnun</a:t>
            </a:r>
            <a:r>
              <a:rPr lang="en-US" sz="2400" dirty="0"/>
              <a:t> </a:t>
            </a:r>
            <a:r>
              <a:rPr lang="en-US" sz="2400" dirty="0" err="1"/>
              <a:t>holdsveirkaspítala</a:t>
            </a:r>
            <a:r>
              <a:rPr lang="en-US" sz="2400" dirty="0"/>
              <a:t> á </a:t>
            </a:r>
            <a:r>
              <a:rPr lang="en-US" sz="2400" dirty="0" err="1"/>
              <a:t>Íslandi</a:t>
            </a:r>
            <a:endParaRPr lang="en-US" sz="24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3299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209040"/>
            <a:ext cx="6766560" cy="768096"/>
          </a:xfrm>
        </p:spPr>
        <p:txBody>
          <a:bodyPr/>
          <a:lstStyle/>
          <a:p>
            <a:r>
              <a:rPr lang="en-US" dirty="0" err="1"/>
              <a:t>Sjúkrastofnanir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977136"/>
            <a:ext cx="6766560" cy="4967674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Holdsveikraspítalinn</a:t>
            </a:r>
            <a:r>
              <a:rPr lang="en-US" sz="4000" dirty="0"/>
              <a:t> í </a:t>
            </a:r>
            <a:r>
              <a:rPr lang="en-US" sz="4000" dirty="0" err="1"/>
              <a:t>laugarnesi</a:t>
            </a:r>
            <a:r>
              <a:rPr lang="en-US" sz="4000" dirty="0"/>
              <a:t> 1898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Um </a:t>
            </a:r>
            <a:r>
              <a:rPr lang="en-US" sz="4000" dirty="0" err="1"/>
              <a:t>miðja</a:t>
            </a:r>
            <a:r>
              <a:rPr lang="en-US" sz="4000" dirty="0"/>
              <a:t> 20. </a:t>
            </a:r>
            <a:r>
              <a:rPr lang="en-US" sz="4000" dirty="0" err="1"/>
              <a:t>öld</a:t>
            </a:r>
            <a:r>
              <a:rPr lang="en-US" sz="4000" dirty="0"/>
              <a:t> </a:t>
            </a:r>
            <a:r>
              <a:rPr lang="en-US" sz="4000" dirty="0" err="1"/>
              <a:t>voru</a:t>
            </a:r>
            <a:r>
              <a:rPr lang="en-US" sz="4000" dirty="0"/>
              <a:t> 43. </a:t>
            </a:r>
            <a:r>
              <a:rPr lang="en-US" sz="4000" dirty="0" err="1"/>
              <a:t>starfandi</a:t>
            </a:r>
            <a:r>
              <a:rPr lang="en-US" sz="4000" dirty="0"/>
              <a:t> </a:t>
            </a:r>
            <a:r>
              <a:rPr lang="en-US" sz="4000" dirty="0" err="1"/>
              <a:t>sjúkrahús</a:t>
            </a:r>
            <a:r>
              <a:rPr lang="en-US" sz="4000" dirty="0"/>
              <a:t> á </a:t>
            </a:r>
            <a:r>
              <a:rPr lang="en-US" sz="4000" dirty="0" err="1"/>
              <a:t>Íslandi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5 </a:t>
            </a:r>
            <a:r>
              <a:rPr lang="en-US" sz="4000" dirty="0" err="1"/>
              <a:t>sérhæfðar</a:t>
            </a:r>
            <a:r>
              <a:rPr lang="en-US" sz="4000" dirty="0"/>
              <a:t> </a:t>
            </a:r>
            <a:r>
              <a:rPr lang="en-US" sz="4000" dirty="0" err="1"/>
              <a:t>sjúkrastofnanir</a:t>
            </a:r>
            <a:r>
              <a:rPr lang="en-US" sz="4000" dirty="0"/>
              <a:t>: </a:t>
            </a:r>
            <a:r>
              <a:rPr lang="en-US" sz="4000" dirty="0" err="1"/>
              <a:t>Vífilsstaðir</a:t>
            </a:r>
            <a:r>
              <a:rPr lang="en-US" sz="4000" dirty="0"/>
              <a:t>, </a:t>
            </a:r>
            <a:r>
              <a:rPr lang="en-US" sz="4000" dirty="0" err="1"/>
              <a:t>Kristnes</a:t>
            </a:r>
            <a:r>
              <a:rPr lang="en-US" sz="4000" dirty="0"/>
              <a:t>, </a:t>
            </a:r>
            <a:r>
              <a:rPr lang="en-US" sz="4000" dirty="0" err="1"/>
              <a:t>Kleppur</a:t>
            </a:r>
            <a:r>
              <a:rPr lang="en-US" sz="4000" dirty="0"/>
              <a:t>, </a:t>
            </a:r>
            <a:r>
              <a:rPr lang="en-US" sz="4000" dirty="0" err="1"/>
              <a:t>Farsóttarhúsið</a:t>
            </a:r>
            <a:r>
              <a:rPr lang="en-US" sz="4000" dirty="0"/>
              <a:t>, </a:t>
            </a:r>
            <a:r>
              <a:rPr lang="en-US" sz="4000" dirty="0" err="1"/>
              <a:t>Holdsveikraspítalinn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Fyrsti</a:t>
            </a:r>
            <a:r>
              <a:rPr lang="en-US" sz="4000" dirty="0"/>
              <a:t> </a:t>
            </a:r>
            <a:r>
              <a:rPr lang="en-US" sz="4000" dirty="0" err="1"/>
              <a:t>spítalinn</a:t>
            </a:r>
            <a:r>
              <a:rPr lang="en-US" sz="4000" dirty="0"/>
              <a:t> á </a:t>
            </a:r>
            <a:r>
              <a:rPr lang="en-US" sz="4000" dirty="0" err="1"/>
              <a:t>Íslandi</a:t>
            </a:r>
            <a:r>
              <a:rPr lang="en-US" sz="4000" dirty="0"/>
              <a:t>, </a:t>
            </a:r>
            <a:r>
              <a:rPr lang="en-US" sz="4000" dirty="0" err="1"/>
              <a:t>Gudmannsminde</a:t>
            </a:r>
            <a:endParaRPr lang="en-US" sz="4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2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209040"/>
            <a:ext cx="6766560" cy="768096"/>
          </a:xfrm>
        </p:spPr>
        <p:txBody>
          <a:bodyPr/>
          <a:lstStyle/>
          <a:p>
            <a:r>
              <a:rPr lang="en-US" dirty="0" err="1"/>
              <a:t>Sjúkrastofnanir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977136"/>
            <a:ext cx="7548372" cy="4967674"/>
          </a:xfrm>
        </p:spPr>
        <p:txBody>
          <a:bodyPr>
            <a:normAutofit fontScale="77500" lnSpcReduction="20000"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6600" dirty="0" err="1"/>
              <a:t>Kvenfélög</a:t>
            </a:r>
            <a:r>
              <a:rPr lang="en-US" sz="6600" dirty="0"/>
              <a:t> </a:t>
            </a:r>
            <a:r>
              <a:rPr lang="en-US" sz="6600" dirty="0" err="1"/>
              <a:t>unnu</a:t>
            </a:r>
            <a:r>
              <a:rPr lang="en-US" sz="6600" dirty="0"/>
              <a:t> </a:t>
            </a:r>
            <a:r>
              <a:rPr lang="en-US" sz="6600" dirty="0" err="1"/>
              <a:t>að</a:t>
            </a:r>
            <a:r>
              <a:rPr lang="en-US" sz="6600" dirty="0"/>
              <a:t> </a:t>
            </a:r>
            <a:r>
              <a:rPr lang="en-US" sz="6600" dirty="0" err="1"/>
              <a:t>umbótum</a:t>
            </a:r>
            <a:r>
              <a:rPr lang="en-US" sz="6600" dirty="0"/>
              <a:t> í </a:t>
            </a:r>
            <a:r>
              <a:rPr lang="en-US" sz="6600" dirty="0" err="1"/>
              <a:t>heilbrigðismálum</a:t>
            </a:r>
            <a:endParaRPr lang="en-US" sz="66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6600" dirty="0" err="1"/>
              <a:t>Hvítabandið</a:t>
            </a:r>
            <a:r>
              <a:rPr lang="en-US" sz="6600" dirty="0"/>
              <a:t> </a:t>
            </a:r>
            <a:r>
              <a:rPr lang="en-US" sz="6600" dirty="0" err="1"/>
              <a:t>sinnti</a:t>
            </a:r>
            <a:r>
              <a:rPr lang="en-US" sz="6600" dirty="0"/>
              <a:t> </a:t>
            </a:r>
            <a:r>
              <a:rPr lang="en-US" sz="6600" dirty="0" err="1"/>
              <a:t>heimahjúkrun</a:t>
            </a:r>
            <a:endParaRPr lang="en-US" sz="66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6600" dirty="0" err="1"/>
              <a:t>Líkn</a:t>
            </a:r>
            <a:r>
              <a:rPr lang="en-US" sz="6600" dirty="0"/>
              <a:t> </a:t>
            </a:r>
            <a:r>
              <a:rPr lang="en-US" sz="6600" dirty="0" err="1"/>
              <a:t>hjúkrunarfélag</a:t>
            </a:r>
            <a:endParaRPr lang="en-US" sz="66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6600" dirty="0" err="1"/>
              <a:t>Landspítalinn</a:t>
            </a:r>
            <a:r>
              <a:rPr lang="en-US" sz="6600" dirty="0"/>
              <a:t> 1930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9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{E14F7766-8650-438F-A6A7-6A969D9DE772}tf78438558_win32</Template>
  <TotalTime>1981</TotalTime>
  <Words>1658</Words>
  <Application>Microsoft Office PowerPoint</Application>
  <PresentationFormat>Widescreen</PresentationFormat>
  <Paragraphs>91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Sabon Next LT</vt:lpstr>
      <vt:lpstr>Times New Roman</vt:lpstr>
      <vt:lpstr>Office Theme</vt:lpstr>
      <vt:lpstr>Saga hjúkrunar. Frá heimilum til hátæknispítala Kafli 1.</vt:lpstr>
      <vt:lpstr>Hjúkrun á öldum áður</vt:lpstr>
      <vt:lpstr>SAGA HJÚKRUNAR</vt:lpstr>
      <vt:lpstr>Florence  nightingale</vt:lpstr>
      <vt:lpstr>Florence Nightingale</vt:lpstr>
      <vt:lpstr>Er Hjúkrun samskiptastarf?</vt:lpstr>
      <vt:lpstr>HjÚkruna á öldum áður</vt:lpstr>
      <vt:lpstr>Sjúkrastofnanir</vt:lpstr>
      <vt:lpstr>Sjúkrastofnanir </vt:lpstr>
      <vt:lpstr>Hugmyndafræði hjúkrunar 1</vt:lpstr>
      <vt:lpstr>Hugmyndafræði hjúkrunar 2</vt:lpstr>
      <vt:lpstr>MARKMIÐ HJÚKRUNAR</vt:lpstr>
      <vt:lpstr>Lokaorð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Saga hjúkrunar. Frá heimilum til hátæknispítala Kafli 1.</dc:title>
  <dc:subject/>
  <dc:creator>Stefán Rafn Stefánsson</dc:creator>
  <cp:lastModifiedBy>Inga Björg Ólafsdóttir - VMA</cp:lastModifiedBy>
  <cp:revision>4</cp:revision>
  <dcterms:created xsi:type="dcterms:W3CDTF">2023-08-21T06:36:27Z</dcterms:created>
  <dcterms:modified xsi:type="dcterms:W3CDTF">2024-10-02T20:15:38Z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