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7315200" cy="1828800"/>
          </a:xfrm>
          <a:prstGeom prst="rect">
            <a:avLst/>
          </a:prstGeom>
          <a:solidFill>
            <a:srgbClr val="4F81B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BILANALEIT – SUBARU LEGACY 1999</a:t>
            </a:r>
          </a:p>
          <a:p>
            <a:r>
              <a:t>Einkenni:</a:t>
            </a:r>
          </a:p>
          <a:p>
            <a:r>
              <a:t>- Hægagangur eðlilegur</a:t>
            </a:r>
          </a:p>
          <a:p>
            <a:r>
              <a:t>- Botngjöf eðlileg</a:t>
            </a:r>
          </a:p>
          <a:p>
            <a:r>
              <a:t>- Hlutainngjöf virkar ekki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914400" y="457200"/>
            <a:ext cx="7315200" cy="914400"/>
          </a:xfrm>
          <a:prstGeom prst="rect">
            <a:avLst/>
          </a:prstGeom>
          <a:solidFill>
            <a:srgbClr val="4F81B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/>
            </a:pPr>
            <a:r>
              <a:t>SKREF 9 – KVEIKJUKERFI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/>
            </a:pPr>
            <a:r>
              <a:t>Eru kerti og kveikjuvírar í lagi?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3657600"/>
            <a:ext cx="3200400" cy="914400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JÁ → Bilun í kveikjukerfi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3657600"/>
            <a:ext cx="3200400" cy="914400"/>
          </a:xfrm>
          <a:prstGeom prst="rect">
            <a:avLst/>
          </a:prstGeom>
          <a:solidFill>
            <a:srgbClr val="FF66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NEI → Halda áfram í skref 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914400" y="457200"/>
            <a:ext cx="7315200" cy="914400"/>
          </a:xfrm>
          <a:prstGeom prst="rect">
            <a:avLst/>
          </a:prstGeom>
          <a:solidFill>
            <a:srgbClr val="4F81B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/>
            </a:pPr>
            <a:r>
              <a:t>SKREF 10 – RAFMAGN / JÖRÐ ECU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/>
            </a:pPr>
            <a:r>
              <a:t>Er jarðtenging &lt; 0,1 Ω?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3657600"/>
            <a:ext cx="3200400" cy="914400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JÁ → Rafmagnsbilun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3657600"/>
            <a:ext cx="3200400" cy="914400"/>
          </a:xfrm>
          <a:prstGeom prst="rect">
            <a:avLst/>
          </a:prstGeom>
          <a:solidFill>
            <a:srgbClr val="FF66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NEI → Lokaniðurstaða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7315200" cy="1828800"/>
          </a:xfrm>
          <a:prstGeom prst="rect">
            <a:avLst/>
          </a:prstGeom>
          <a:solidFill>
            <a:srgbClr val="0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LOKANIÐURSTAÐA</a:t>
            </a:r>
          </a:p>
          <a:p/>
          <a:p>
            <a:r>
              <a:t>TPS eða MAF skynjari gefur rangt eða ólínulegt merki</a:t>
            </a:r>
          </a:p>
          <a:p>
            <a:r>
              <a:t>við hlutainngjöf, sem veldur rangri eldsneytisgjöf.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914400" y="457200"/>
            <a:ext cx="7315200" cy="914400"/>
          </a:xfrm>
          <a:prstGeom prst="rect">
            <a:avLst/>
          </a:prstGeom>
          <a:solidFill>
            <a:srgbClr val="4F81B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/>
            </a:pPr>
            <a:r>
              <a:t>SKREF 1 – LOFT / VAKÚM / PCV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/>
            </a:pPr>
            <a:r>
              <a:t>Er loftleki eða bilun í PCV kerfi?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3657600"/>
            <a:ext cx="3200400" cy="914400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JÁ → Bilun staðfest – loftleki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3657600"/>
            <a:ext cx="3200400" cy="914400"/>
          </a:xfrm>
          <a:prstGeom prst="rect">
            <a:avLst/>
          </a:prstGeom>
          <a:solidFill>
            <a:srgbClr val="FF66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NEI → Halda áfram í skref 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914400" y="457200"/>
            <a:ext cx="7315200" cy="914400"/>
          </a:xfrm>
          <a:prstGeom prst="rect">
            <a:avLst/>
          </a:prstGeom>
          <a:solidFill>
            <a:srgbClr val="4F81B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/>
            </a:pPr>
            <a:r>
              <a:t>SKREF 2 – ECU VILLUKÓÐAR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/>
            </a:pPr>
            <a:r>
              <a:t>Eru virkir villukóðar í ECU?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3657600"/>
            <a:ext cx="3200400" cy="914400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JÁ → Bilun skv. villukóða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3657600"/>
            <a:ext cx="3200400" cy="914400"/>
          </a:xfrm>
          <a:prstGeom prst="rect">
            <a:avLst/>
          </a:prstGeom>
          <a:solidFill>
            <a:srgbClr val="FF66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NEI → Halda áfram í skref 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914400" y="457200"/>
            <a:ext cx="7315200" cy="914400"/>
          </a:xfrm>
          <a:prstGeom prst="rect">
            <a:avLst/>
          </a:prstGeom>
          <a:solidFill>
            <a:srgbClr val="4F81B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/>
            </a:pPr>
            <a:r>
              <a:t>SKREF 3 – INNGJAFARHÚS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/>
            </a:pPr>
            <a:r>
              <a:t>Batnar gangur eftir hreinsun inngjafarhúss?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3657600"/>
            <a:ext cx="3200400" cy="914400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JÁ → Óhreint inngjafarhús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3657600"/>
            <a:ext cx="3200400" cy="914400"/>
          </a:xfrm>
          <a:prstGeom prst="rect">
            <a:avLst/>
          </a:prstGeom>
          <a:solidFill>
            <a:srgbClr val="FF66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NEI → Halda áfram í skref 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914400" y="457200"/>
            <a:ext cx="7315200" cy="914400"/>
          </a:xfrm>
          <a:prstGeom prst="rect">
            <a:avLst/>
          </a:prstGeom>
          <a:solidFill>
            <a:srgbClr val="4F81B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/>
            </a:pPr>
            <a:r>
              <a:t>SKREF 4 – TPS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/>
            </a:pPr>
            <a:r>
              <a:t>Er spennubreyting ólínuleg (0,45–4,7 V)?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3657600"/>
            <a:ext cx="3200400" cy="914400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JÁ → TPS bilaður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3657600"/>
            <a:ext cx="3200400" cy="914400"/>
          </a:xfrm>
          <a:prstGeom prst="rect">
            <a:avLst/>
          </a:prstGeom>
          <a:solidFill>
            <a:srgbClr val="FF66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NEI → Halda áfram í skref 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914400" y="457200"/>
            <a:ext cx="7315200" cy="914400"/>
          </a:xfrm>
          <a:prstGeom prst="rect">
            <a:avLst/>
          </a:prstGeom>
          <a:solidFill>
            <a:srgbClr val="4F81B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/>
            </a:pPr>
            <a:r>
              <a:t>SKREF 5 – MAF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/>
            </a:pPr>
            <a:r>
              <a:t>Batnar gangur með MAF aftengdan?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3657600"/>
            <a:ext cx="3200400" cy="914400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JÁ → MAF bilaður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3657600"/>
            <a:ext cx="3200400" cy="914400"/>
          </a:xfrm>
          <a:prstGeom prst="rect">
            <a:avLst/>
          </a:prstGeom>
          <a:solidFill>
            <a:srgbClr val="FF66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NEI → Halda áfram í skref 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914400" y="457200"/>
            <a:ext cx="7315200" cy="914400"/>
          </a:xfrm>
          <a:prstGeom prst="rect">
            <a:avLst/>
          </a:prstGeom>
          <a:solidFill>
            <a:srgbClr val="4F81B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/>
            </a:pPr>
            <a:r>
              <a:t>SKREF 6 – ELDSNEYTISÞRÝSTINGUR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/>
            </a:pPr>
            <a:r>
              <a:t>Er eldsneytisþrýstingur innan 2,8–3,0 bar?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3657600"/>
            <a:ext cx="3200400" cy="914400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JÁ → Bilun í eldsneytiskerfi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3657600"/>
            <a:ext cx="3200400" cy="914400"/>
          </a:xfrm>
          <a:prstGeom prst="rect">
            <a:avLst/>
          </a:prstGeom>
          <a:solidFill>
            <a:srgbClr val="FF66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NEI → Halda áfram í skref 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914400" y="457200"/>
            <a:ext cx="7315200" cy="914400"/>
          </a:xfrm>
          <a:prstGeom prst="rect">
            <a:avLst/>
          </a:prstGeom>
          <a:solidFill>
            <a:srgbClr val="4F81B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/>
            </a:pPr>
            <a:r>
              <a:t>SKREF 7 – ECT HITASKYNJARI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/>
            </a:pPr>
            <a:r>
              <a:t>Er viðnám 200–300 Ω við ~90°C?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3657600"/>
            <a:ext cx="3200400" cy="914400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JÁ → ECT bilaður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3657600"/>
            <a:ext cx="3200400" cy="914400"/>
          </a:xfrm>
          <a:prstGeom prst="rect">
            <a:avLst/>
          </a:prstGeom>
          <a:solidFill>
            <a:srgbClr val="FF66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NEI → Halda áfram í skref 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ectangle 2"/>
          <p:cNvSpPr/>
          <p:nvPr/>
        </p:nvSpPr>
        <p:spPr>
          <a:xfrm>
            <a:off x="914400" y="457200"/>
            <a:ext cx="7315200" cy="914400"/>
          </a:xfrm>
          <a:prstGeom prst="rect">
            <a:avLst/>
          </a:prstGeom>
          <a:solidFill>
            <a:srgbClr val="4F81B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/>
            </a:pPr>
            <a:r>
              <a:t>SKREF 8 – O₂ SKYNJARI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/>
            </a:pPr>
            <a:r>
              <a:t>Sveiflast spenna 0,1–0,9 V?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3657600"/>
            <a:ext cx="3200400" cy="914400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JÁ → O₂ skynjari bilaður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3657600"/>
            <a:ext cx="3200400" cy="914400"/>
          </a:xfrm>
          <a:prstGeom prst="rect">
            <a:avLst/>
          </a:prstGeom>
          <a:solidFill>
            <a:srgbClr val="FF66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NEI → Halda áfram í skref 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