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45AC-6690-EE77-221C-F3F7524EF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C68EDC-E4C0-8ADE-96A4-4F1F6D96D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DF6F5-7D10-4074-4331-F659782C4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87DC5-E44F-B80B-3FE8-929053E6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38BCB-4F00-F699-4389-3D87DFC37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96635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9F402-E5F0-CD89-DBB2-457712FF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9AD3A-FFB4-2852-8EE7-5801E124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4F090-BD1E-B471-F64F-D22CFFE0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41959-6CAC-6599-C477-A3AD8F10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675CD-535F-3D2A-45D4-C327D79B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112221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B3B354-BBDA-D4DD-34FA-86EFFC06B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28285-96A4-1386-5CE0-548ED6576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43B71-2969-E15E-886A-ABE1E51D2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0704-4296-5078-D20B-891C0FE8D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02B37-D9D4-4ED6-00F2-6EBE00B86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72288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D441-E88E-17F8-5CDF-789B65CC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FAA2-D19C-6438-A26F-D27038B6E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FA722-482E-31D4-0F26-1598624D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F004C-D9E5-A7F6-A89B-D58D7A386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D0803-E3FC-7619-1A67-8ED40240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76602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850A8-19BE-8D2B-8EEF-F76AD5FDB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75257-92E2-FFD5-7DFD-CA5CBAEC9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0C973-F8C7-92C9-E9AD-CB0E1161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5B316-4F1A-1C12-6D32-C722CECAB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191BC-5A28-7886-5EA2-420628452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93152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8E60-15ED-DCED-7254-55AFDAD4E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37BF6-BF2A-9330-5BE6-DF6895C55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D0436-3FB8-8258-C03D-F40D77428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4C41F-2A08-6015-3F45-B386C51F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5F2CF-7B37-4BC5-8051-4514326F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9818B-B882-ECFE-51B5-171ED6B0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20120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16D35-FB21-0F15-0EE8-A7B04F8F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0A480-A386-7293-E9FD-8B0CB5840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5F090-63EE-43A0-BE0C-7DD3E0FC3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8DF99-EBB8-8285-A189-0DDEF9B82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5492AE-E945-05BC-AB67-AFEEC2CEA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FDAE25-D35E-619C-6D0F-95F5E83A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DB8891-1A9F-ADE1-840B-E78944398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FA684-67E6-EE30-6A40-7AA48ADB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135623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D664-F0B3-533F-E253-B682DCDC5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68D931-D28F-9D27-3455-275DD7C8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48AC7-37AD-5D45-9BD8-9AA15101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C30226-4CD5-0097-B120-2B102E21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169617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6F3718-CADD-ECA5-2CE2-6D27DFCB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979AD7-8859-45E2-D2A0-0BB9A745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8D6E9-8C2E-0FCC-A094-CC518E23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6538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EFCD5-4FCC-3042-79AF-9661B0E9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312B1-3009-54A6-C020-59BC11270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30281-AE11-ED75-798E-C0A253AD4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C8267-F02C-8974-0B34-BBF74AD5C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90DBB-49F2-2AA9-22D8-426E58E3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00644-5134-BBD3-31DA-4B6007ADA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42477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B9EB9-1A0A-9D67-893F-090360916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ABD27A-E140-1218-5492-6AD66B0A9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B3E9A-DB1D-0F0B-AE88-FAD9E5237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11F4B-C345-9894-A087-356BFFF9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FA7B3-611C-8540-7EEA-F8872AE9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9B2F5-4938-EA9C-B974-0812D014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96556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DC00FE-98FD-7A87-1388-FA68DEF90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C20F8-2521-FF0E-BB1F-AA436D09D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841AD-2773-02F5-20D3-B41DBF9194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32806E-B6F0-844B-9198-8D234133A2C5}" type="datetimeFigureOut">
              <a:rPr lang="en-IS" smtClean="0"/>
              <a:t>20.11.2025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D9A56-404E-B9BB-6C07-39CB6BEDD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1ABA9-1EFE-D527-FCFC-2087B3DC7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F0BC23-F0AA-0B47-BC7B-EB5217EFF00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741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0FE5F-278F-3483-E5F3-C3AF1AEEF2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Kafli 28</a:t>
            </a:r>
            <a:endParaRPr lang="en-I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18329A-C4C9-A30A-08F3-50EB017828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Peningamál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3258393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CAD50-7EB3-33DE-4E98-6A5B488B7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Hlutverk seðlabankans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DF43F-51D0-A255-349A-314B56167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Annast bankaviðskipti ríkissjóðs</a:t>
            </a:r>
          </a:p>
          <a:p>
            <a:r>
              <a:rPr lang="is-IS" dirty="0"/>
              <a:t>Annast erlendar lántökur ríkissjóðs </a:t>
            </a:r>
          </a:p>
          <a:p>
            <a:r>
              <a:rPr lang="is-IS" dirty="0"/>
              <a:t>Er banki lánastofnana </a:t>
            </a:r>
          </a:p>
          <a:p>
            <a:r>
              <a:rPr lang="is-IS" dirty="0"/>
              <a:t>Skal stuðla að stöðugu verðlagi </a:t>
            </a:r>
          </a:p>
          <a:p>
            <a:r>
              <a:rPr lang="is-IS" dirty="0"/>
              <a:t>Skal stuðla að stöðugleika í fjármálakerfinu </a:t>
            </a:r>
          </a:p>
          <a:p>
            <a:r>
              <a:rPr lang="is-IS" dirty="0"/>
              <a:t>Gefa út seðla og mynt</a:t>
            </a:r>
          </a:p>
          <a:p>
            <a:r>
              <a:rPr lang="is-IS" dirty="0"/>
              <a:t>Varðveitir og ávaxtar gjaldeyrisvarasjóðinn</a:t>
            </a:r>
          </a:p>
          <a:p>
            <a:r>
              <a:rPr lang="is-IS" dirty="0"/>
              <a:t>Safnar og gefur út upplýsingum um efnahags- </a:t>
            </a:r>
            <a:r>
              <a:rPr lang="is-IS"/>
              <a:t>og peningamál 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88060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55175-77BE-9930-EC21-ADFC34ECD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Peningar - Skilgreining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D98A-5106-3A31-DE8C-BC0B12958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Skilgreining 1</a:t>
            </a:r>
          </a:p>
          <a:p>
            <a:pPr lvl="1"/>
            <a:r>
              <a:rPr lang="is-IS" dirty="0"/>
              <a:t>Seðlar og mynt</a:t>
            </a:r>
          </a:p>
          <a:p>
            <a:r>
              <a:rPr lang="is-IS" dirty="0"/>
              <a:t>Skilgreining 2</a:t>
            </a:r>
          </a:p>
          <a:p>
            <a:pPr lvl="1"/>
            <a:r>
              <a:rPr lang="is-IS" dirty="0"/>
              <a:t>Skilgreining 1 + innistæða á debetkortareikningum</a:t>
            </a:r>
          </a:p>
          <a:p>
            <a:r>
              <a:rPr lang="is-IS" dirty="0"/>
              <a:t>Skilgreining 3</a:t>
            </a:r>
          </a:p>
          <a:p>
            <a:pPr lvl="1"/>
            <a:r>
              <a:rPr lang="is-IS" dirty="0"/>
              <a:t>Skilgreining 2 + innistæður á óbundnum reikningum</a:t>
            </a:r>
          </a:p>
          <a:p>
            <a:r>
              <a:rPr lang="is-IS" dirty="0"/>
              <a:t>Skilgreining 4</a:t>
            </a:r>
          </a:p>
          <a:p>
            <a:pPr lvl="1"/>
            <a:r>
              <a:rPr lang="is-IS" dirty="0"/>
              <a:t>Skilgreining 3 + verðbréf sem auðvelt er að koma </a:t>
            </a:r>
            <a:r>
              <a:rPr lang="is-IS"/>
              <a:t>í verð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192999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79D7F-2B06-BBCC-B899-37AD7916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Hvað gerir pening að pening/gjaldmiðli?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4F8EA-9F8E-1560-A2A8-E4262B3B2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737" y="1690688"/>
            <a:ext cx="10515600" cy="3258257"/>
          </a:xfrm>
        </p:spPr>
        <p:txBody>
          <a:bodyPr>
            <a:normAutofit lnSpcReduction="10000"/>
          </a:bodyPr>
          <a:lstStyle/>
          <a:p>
            <a:r>
              <a:rPr lang="is-IS" dirty="0"/>
              <a:t>Þarf að vera hægt að skipta honum í smáar eininga</a:t>
            </a:r>
          </a:p>
          <a:p>
            <a:r>
              <a:rPr lang="is-IS" dirty="0"/>
              <a:t>Hann þarf að vera varanlegur</a:t>
            </a:r>
          </a:p>
          <a:p>
            <a:r>
              <a:rPr lang="is-IS" dirty="0"/>
              <a:t>Hann þarf að vera til í takmörkuðu magni</a:t>
            </a:r>
          </a:p>
          <a:p>
            <a:r>
              <a:rPr lang="is-IS" dirty="0"/>
              <a:t>Hann þarf að vera viðurkenndur sem gjaldmiðill</a:t>
            </a:r>
          </a:p>
          <a:p>
            <a:r>
              <a:rPr lang="is-IS" dirty="0"/>
              <a:t>Hann má ekki vera mjög þungur</a:t>
            </a:r>
          </a:p>
          <a:p>
            <a:r>
              <a:rPr lang="is-IS" dirty="0"/>
              <a:t>Sígarettur uppfylla öll þessi skilyrði og hafa oft verið notaðar sem gjaldmiðill, sérstaklega rétt eftir seinni heimstyrjöldina</a:t>
            </a:r>
          </a:p>
        </p:txBody>
      </p:sp>
    </p:spTree>
    <p:extLst>
      <p:ext uri="{BB962C8B-B14F-4D97-AF65-F5344CB8AC3E}">
        <p14:creationId xmlns:p14="http://schemas.microsoft.com/office/powerpoint/2010/main" val="25393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0215-D115-564C-F21D-8F2627BAC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Aðrir gjaldmiðlar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F9440-C5F6-5911-1A16-E84141D3D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151" y="1878104"/>
            <a:ext cx="10515600" cy="4351338"/>
          </a:xfrm>
        </p:spPr>
        <p:txBody>
          <a:bodyPr/>
          <a:lstStyle/>
          <a:p>
            <a:r>
              <a:rPr lang="is-IS" dirty="0"/>
              <a:t>Hefðbundnir gjaldmiðlar eiga það til að missa verðmæti sitt á </a:t>
            </a:r>
            <a:r>
              <a:rPr lang="is-IS" dirty="0" err="1"/>
              <a:t>verðbólgutímum</a:t>
            </a:r>
            <a:r>
              <a:rPr lang="is-IS" dirty="0"/>
              <a:t> og þá taka oft aðrir gjaldmiðlar við, s.s. sígarettur, áfengi og ýmsar landbúnaðarafurðir, s.s. kjöt og mjólk</a:t>
            </a:r>
          </a:p>
          <a:p>
            <a:r>
              <a:rPr lang="is-IS" dirty="0"/>
              <a:t>Gull sem gjaldmiðill</a:t>
            </a:r>
          </a:p>
          <a:p>
            <a:pPr lvl="1"/>
            <a:r>
              <a:rPr lang="is-IS" dirty="0"/>
              <a:t>Geymt hjá gullsmíði þorpsins sem gaf þá út kvittun/ávísun á verðmætið. Sú ávísun var svo nothæf greiðslumiðill í viðskiptum </a:t>
            </a:r>
          </a:p>
          <a:p>
            <a:pPr lvl="1"/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83107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DD982-04BD-A1D1-E020-6AF2100D0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Hlutverk peninga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CDEE7-DE71-E364-02B1-DCC525B28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Notaðir til að borga fyrir hluti í viðskiptum</a:t>
            </a:r>
          </a:p>
          <a:p>
            <a:pPr lvl="1"/>
            <a:r>
              <a:rPr lang="is-IS" dirty="0"/>
              <a:t>Kaup á vörum og þjónustu </a:t>
            </a:r>
          </a:p>
          <a:p>
            <a:r>
              <a:rPr lang="is-IS" dirty="0"/>
              <a:t>Sem geymsla á verðmætum</a:t>
            </a:r>
          </a:p>
          <a:p>
            <a:pPr lvl="1"/>
            <a:r>
              <a:rPr lang="is-IS" dirty="0"/>
              <a:t>Verðmætið heldur sér, allavega í skamman tíma</a:t>
            </a:r>
          </a:p>
          <a:p>
            <a:r>
              <a:rPr lang="is-IS" dirty="0"/>
              <a:t>Sem mælieining á verðmæti vöru og þjónustu </a:t>
            </a:r>
          </a:p>
          <a:p>
            <a:pPr lvl="1"/>
            <a:r>
              <a:rPr lang="is-IS" dirty="0"/>
              <a:t>Verðmætið er metið í fjölda krónanna sem þarf að borga fyrir</a:t>
            </a:r>
          </a:p>
        </p:txBody>
      </p:sp>
    </p:spTree>
    <p:extLst>
      <p:ext uri="{BB962C8B-B14F-4D97-AF65-F5344CB8AC3E}">
        <p14:creationId xmlns:p14="http://schemas.microsoft.com/office/powerpoint/2010/main" val="22133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3BFD9-3610-6A14-E07C-C886C4584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Eftirspurn eftir peningum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B4569-8721-2B4B-C0EB-F80511987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Eftirspurn eftir peningum eykst</a:t>
            </a:r>
          </a:p>
          <a:p>
            <a:pPr lvl="1"/>
            <a:r>
              <a:rPr lang="is-IS" dirty="0"/>
              <a:t>Ef tekjur okkar hækka – viljum nota þá</a:t>
            </a:r>
          </a:p>
          <a:p>
            <a:r>
              <a:rPr lang="is-IS" dirty="0"/>
              <a:t>Eftirspurn eftir peningum minnkar</a:t>
            </a:r>
          </a:p>
          <a:p>
            <a:pPr lvl="1"/>
            <a:r>
              <a:rPr lang="is-IS" dirty="0"/>
              <a:t>Ef vextir hækka – viljum geyma þá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127692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CA14C-FC59-CA86-EF6A-CD2600E57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Hvaðan koma peningarnir?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C541C-38A0-269A-71EC-4EEAF87DF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/>
              <a:t>Seðlabankinn hefur einkarétt á að prenta seðla og mynt</a:t>
            </a:r>
          </a:p>
          <a:p>
            <a:r>
              <a:rPr lang="is-IS" dirty="0"/>
              <a:t>Á bak við debetkortin okkar eru peningar sem við geymum í banka</a:t>
            </a:r>
          </a:p>
          <a:p>
            <a:pPr lvl="1"/>
            <a:r>
              <a:rPr lang="is-IS" dirty="0"/>
              <a:t>Peningur sem við eigum eða…</a:t>
            </a:r>
          </a:p>
          <a:p>
            <a:pPr lvl="1"/>
            <a:r>
              <a:rPr lang="is-IS" dirty="0"/>
              <a:t>Peningur sem við fáum að láni</a:t>
            </a:r>
          </a:p>
          <a:p>
            <a:r>
              <a:rPr lang="is-IS" dirty="0"/>
              <a:t>Lágir vextir hvetja fólk til að taka lán og eykst þá peningamagn í umferð</a:t>
            </a:r>
          </a:p>
          <a:p>
            <a:r>
              <a:rPr lang="is-IS" dirty="0"/>
              <a:t>Háir vextir hvetja fólk til að leggja peninga inn í banka og minnkar þá peningamagn í umferð</a:t>
            </a:r>
          </a:p>
          <a:p>
            <a:r>
              <a:rPr lang="is-IS" dirty="0"/>
              <a:t>Lán sem eru tekin erlendis, þarf að skipta yfir í íslenskar krónur og þegar það er gert þá eykst peningamagn í umferð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2194823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4F5E8-BD31-3388-B50F-E80FBFF8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Vextir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AFBDD-71E7-FA04-FDC0-95967D30E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/>
              <a:t>Ef Seðlabankinn vill auka neyslu í samfélaginu þá lækkar hann vextina (stýrivexti)</a:t>
            </a:r>
          </a:p>
          <a:p>
            <a:pPr lvl="1"/>
            <a:r>
              <a:rPr lang="is-IS" dirty="0"/>
              <a:t>fleiri lán tekin</a:t>
            </a:r>
          </a:p>
          <a:p>
            <a:pPr lvl="1"/>
            <a:r>
              <a:rPr lang="is-IS" dirty="0"/>
              <a:t>meira peningaflæði</a:t>
            </a:r>
          </a:p>
          <a:p>
            <a:pPr lvl="1"/>
            <a:r>
              <a:rPr lang="is-IS" dirty="0"/>
              <a:t>sparnaður minnkar</a:t>
            </a:r>
          </a:p>
          <a:p>
            <a:r>
              <a:rPr lang="is-IS" dirty="0"/>
              <a:t>Ef Seðlabankinn vill minnka neyslu í samfélaginu þá hækkar hann vextina (stýrivexti)</a:t>
            </a:r>
          </a:p>
          <a:p>
            <a:pPr lvl="1"/>
            <a:r>
              <a:rPr lang="is-IS" dirty="0"/>
              <a:t>færri lán tekin</a:t>
            </a:r>
          </a:p>
          <a:p>
            <a:pPr lvl="1"/>
            <a:r>
              <a:rPr lang="is-IS" dirty="0"/>
              <a:t>minna peningaflæði</a:t>
            </a:r>
          </a:p>
          <a:p>
            <a:pPr lvl="1"/>
            <a:r>
              <a:rPr lang="is-IS" dirty="0"/>
              <a:t>Sparnaður eykst</a:t>
            </a:r>
          </a:p>
          <a:p>
            <a:r>
              <a:rPr lang="is-IS" dirty="0"/>
              <a:t>Stýrivextir eru vextir sem viðskiptabankarnir þurfa að borga þegar þeir taka lán hjá seðlabankanum.  Þeir vextir stýra svo öðrum vaxtakjörum sem við fáum hjá viðskiptabönkunum 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215727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0852-AD58-67AC-15CC-C8EEF1843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Áhrif </a:t>
            </a:r>
            <a:r>
              <a:rPr lang="is-IS" dirty="0" err="1"/>
              <a:t>vaxtaákvarðanna</a:t>
            </a:r>
            <a:r>
              <a:rPr lang="is-IS" dirty="0"/>
              <a:t> seðlabankans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4975E-B825-AAD6-07CC-823F23DB7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Hafa áhrif á vaxtakjör viðskiptabankanna til almennings</a:t>
            </a:r>
          </a:p>
          <a:p>
            <a:r>
              <a:rPr lang="is-IS" dirty="0"/>
              <a:t>Hafa áhrif á gengi krónunnar </a:t>
            </a:r>
          </a:p>
          <a:p>
            <a:r>
              <a:rPr lang="is-IS" dirty="0"/>
              <a:t>Hafa áhrif á verðbólguvæntingar fólks </a:t>
            </a:r>
          </a:p>
          <a:p>
            <a:r>
              <a:rPr lang="is-IS" dirty="0"/>
              <a:t>Hafa áhrif á eftirspurn í samfélaginu</a:t>
            </a:r>
          </a:p>
        </p:txBody>
      </p:sp>
    </p:spTree>
    <p:extLst>
      <p:ext uri="{BB962C8B-B14F-4D97-AF65-F5344CB8AC3E}">
        <p14:creationId xmlns:p14="http://schemas.microsoft.com/office/powerpoint/2010/main" val="86006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Kafli 28</vt:lpstr>
      <vt:lpstr>Peningar - Skilgreining</vt:lpstr>
      <vt:lpstr>Hvað gerir pening að pening/gjaldmiðli?</vt:lpstr>
      <vt:lpstr>Aðrir gjaldmiðlar</vt:lpstr>
      <vt:lpstr>Hlutverk peninga</vt:lpstr>
      <vt:lpstr>Eftirspurn eftir peningum</vt:lpstr>
      <vt:lpstr>Hvaðan koma peningarnir?</vt:lpstr>
      <vt:lpstr>Vextir</vt:lpstr>
      <vt:lpstr>Áhrif vaxtaákvarðanna seðlabankans</vt:lpstr>
      <vt:lpstr>Hlutverk seðlabankans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Kafli 28</dc:title>
  <dc:creator>Hilmar Friðjónsson - VMA</dc:creator>
  <cp:lastModifiedBy>Hilmar Friðjónsson - VMA</cp:lastModifiedBy>
  <cp:revision>5</cp:revision>
  <dcterms:created xsi:type="dcterms:W3CDTF">2025-11-19T20:09:05Z</dcterms:created>
  <dcterms:modified xsi:type="dcterms:W3CDTF">2025-11-20T09:22:18Z</dcterms:modified>
</cp:coreProperties>
</file>