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4"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4" r:id="rId28"/>
    <p:sldId id="282" r:id="rId29"/>
    <p:sldId id="285" r:id="rId30"/>
    <p:sldId id="283" r:id="rId31"/>
    <p:sldId id="286" r:id="rId32"/>
    <p:sldId id="287" r:id="rId33"/>
    <p:sldId id="289" r:id="rId34"/>
    <p:sldId id="288" r:id="rId35"/>
    <p:sldId id="290" r:id="rId36"/>
    <p:sldId id="291" r:id="rId37"/>
    <p:sldId id="292" r:id="rId38"/>
    <p:sldId id="293" r:id="rId39"/>
    <p:sldId id="294" r:id="rId40"/>
    <p:sldId id="302" r:id="rId41"/>
    <p:sldId id="295" r:id="rId42"/>
    <p:sldId id="298" r:id="rId43"/>
    <p:sldId id="299" r:id="rId44"/>
    <p:sldId id="300" r:id="rId45"/>
    <p:sldId id="303" r:id="rId46"/>
    <p:sldId id="301" r:id="rId47"/>
    <p:sldId id="307" r:id="rId48"/>
    <p:sldId id="304" r:id="rId49"/>
    <p:sldId id="305" r:id="rId50"/>
    <p:sldId id="296" r:id="rId51"/>
    <p:sldId id="306" r:id="rId52"/>
    <p:sldId id="315" r:id="rId53"/>
    <p:sldId id="297" r:id="rId54"/>
    <p:sldId id="308" r:id="rId55"/>
    <p:sldId id="314" r:id="rId56"/>
    <p:sldId id="309" r:id="rId57"/>
    <p:sldId id="310" r:id="rId58"/>
    <p:sldId id="311" r:id="rId59"/>
    <p:sldId id="323" r:id="rId60"/>
    <p:sldId id="324" r:id="rId61"/>
    <p:sldId id="318" r:id="rId62"/>
    <p:sldId id="316" r:id="rId63"/>
    <p:sldId id="317" r:id="rId64"/>
    <p:sldId id="319" r:id="rId65"/>
    <p:sldId id="312" r:id="rId66"/>
    <p:sldId id="320" r:id="rId67"/>
    <p:sldId id="321" r:id="rId68"/>
    <p:sldId id="3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ðrik Halldórsson" initials="FH" lastIdx="1" clrIdx="0">
    <p:extLst>
      <p:ext uri="{19B8F6BF-5375-455C-9EA6-DF929625EA0E}">
        <p15:presenceInfo xmlns:p15="http://schemas.microsoft.com/office/powerpoint/2012/main" xmlns="" userId="f5a6b26436d5fa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5000" autoAdjust="0"/>
  </p:normalViewPr>
  <p:slideViewPr>
    <p:cSldViewPr snapToGrid="0">
      <p:cViewPr varScale="1">
        <p:scale>
          <a:sx n="42" d="100"/>
          <a:sy n="42" d="100"/>
        </p:scale>
        <p:origin x="-89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5B86AD-DE06-4DE8-84F9-B6866505B927}" type="datetimeFigureOut">
              <a:rPr lang="en-GB" smtClean="0"/>
              <a:pPr/>
              <a:t>29/09/2022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E644C0-4274-4D52-839F-77BB36F12F68}" type="slidenum">
              <a:rPr lang="en-GB" smtClean="0"/>
              <a:pPr/>
              <a:t>‹#›</a:t>
            </a:fld>
            <a:endParaRPr lang="en-GB"/>
          </a:p>
        </p:txBody>
      </p:sp>
    </p:spTree>
    <p:extLst>
      <p:ext uri="{BB962C8B-B14F-4D97-AF65-F5344CB8AC3E}">
        <p14:creationId xmlns:p14="http://schemas.microsoft.com/office/powerpoint/2010/main" xmlns="" val="2198331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6F0ED-ED31-4A47-B791-9AD8423ED5A0}" type="datetimeFigureOut">
              <a:rPr lang="en-GB" smtClean="0"/>
              <a:pPr/>
              <a:t>29/09/2022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F8E6-341C-450A-B9FB-A7C426EFB400}" type="slidenum">
              <a:rPr lang="en-GB" smtClean="0"/>
              <a:pPr/>
              <a:t>‹#›</a:t>
            </a:fld>
            <a:endParaRPr lang="en-GB"/>
          </a:p>
        </p:txBody>
      </p:sp>
    </p:spTree>
    <p:extLst>
      <p:ext uri="{BB962C8B-B14F-4D97-AF65-F5344CB8AC3E}">
        <p14:creationId xmlns:p14="http://schemas.microsoft.com/office/powerpoint/2010/main" xmlns="" val="425841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s-IS" dirty="0" smtClean="0"/>
              <a:t>Tölvur</a:t>
            </a:r>
            <a:r>
              <a:rPr lang="is-IS" baseline="0" dirty="0" smtClean="0"/>
              <a:t> í ökutækjum eru flókinn samsettinga af rafeindarásum, þær sjá um að búa til forrituð merki í formi rafstraums til að virkja notendur t.d. Eldsneytis spíssa, EGR ventil, kveikjukerfi og fleira. Stjórntölvur í ökutækjum sjá um að fylgjast með og stýra megnið af kerfum í nútíma ökutækjum.</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Það er nærri ómögulegt að vinna við eitthvað kerfi í ökutækjum án þess að hafa góða þekkingu af virkni tölvubúnaðar í ökutækjum í dag. Áður fyrir voru kerfi eins og kveikju, kæli, mengunar og eldsneytis kerfi óháð hvor öðru. Nú til dags vinna þessi kerfi saman með tölvstýrðum netkerfum og senda boð á milli sín með þessu verða ökutæki öryggari, hagkvæmari og öflugri aðferð af ferðamáta.</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a:t>
            </a:fld>
            <a:endParaRPr lang="en-GB"/>
          </a:p>
        </p:txBody>
      </p:sp>
    </p:spTree>
    <p:extLst>
      <p:ext uri="{BB962C8B-B14F-4D97-AF65-F5344CB8AC3E}">
        <p14:creationId xmlns:p14="http://schemas.microsoft.com/office/powerpoint/2010/main" xmlns="" val="39129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(Dirrect</a:t>
            </a:r>
            <a:r>
              <a:rPr lang="is-IS" baseline="0" dirty="0" smtClean="0"/>
              <a:t> current) jafnstraums </a:t>
            </a:r>
            <a:r>
              <a:rPr lang="is-IS" dirty="0" smtClean="0"/>
              <a:t>kassa</a:t>
            </a:r>
            <a:r>
              <a:rPr lang="is-IS" baseline="0" dirty="0" smtClean="0"/>
              <a:t>bylgja,a þetta er stafrænt merki, á og af boð sem á eða yfir núll voltum.</a:t>
            </a:r>
          </a:p>
          <a:p>
            <a:r>
              <a:rPr lang="is-IS" baseline="0" dirty="0" smtClean="0"/>
              <a:t>Tölvan umbreytir jafnstraums sínus bylgju frá skynjara yfir í jafstraums kassabylgju svo rökrásastjórnkubbar í tölvunni geta notað boðin.</a:t>
            </a: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12</a:t>
            </a:fld>
            <a:endParaRPr lang="en-GB"/>
          </a:p>
        </p:txBody>
      </p:sp>
    </p:spTree>
    <p:extLst>
      <p:ext uri="{BB962C8B-B14F-4D97-AF65-F5344CB8AC3E}">
        <p14:creationId xmlns:p14="http://schemas.microsoft.com/office/powerpoint/2010/main" xmlns="" val="250493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Hall skynjari/flaga er búnaður sem framleiðir rafboð og er virkjaður af hjóli uppbyggður úr járni með flipum. Stöðugt magn af straum er sent í skynjara oftast um 5 volta inngangsspennu.  </a:t>
            </a:r>
          </a:p>
          <a:p>
            <a:r>
              <a:rPr lang="is-IS" baseline="0" dirty="0" smtClean="0"/>
              <a:t>Sísegul er staðsettur nærri Hall flögu, þegar flipi er staðsettur í línu við sísegli og hall flögu er segulsvið seglsins blokkerað og dregur úr útgangspennu (merki frá skynjara er af). </a:t>
            </a:r>
          </a:p>
          <a:p>
            <a:r>
              <a:rPr lang="is-IS" baseline="0" dirty="0" smtClean="0"/>
              <a:t>Þegar flipi fer framhjá og er ekki að trufla sísegulinn fáum við aukna útgangsspennu sem er við 5 volt</a:t>
            </a:r>
          </a:p>
          <a:p>
            <a:r>
              <a:rPr lang="is-IS" baseline="0" dirty="0" smtClean="0"/>
              <a:t>Hægt er að þekkja Hall skynjari með þrem tengjum</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13</a:t>
            </a:fld>
            <a:endParaRPr lang="en-GB"/>
          </a:p>
        </p:txBody>
      </p:sp>
    </p:spTree>
    <p:extLst>
      <p:ext uri="{BB962C8B-B14F-4D97-AF65-F5344CB8AC3E}">
        <p14:creationId xmlns:p14="http://schemas.microsoft.com/office/powerpoint/2010/main" xmlns="" val="211186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ramp wave eða jafstraums</a:t>
            </a:r>
            <a:r>
              <a:rPr lang="is-IS" baseline="0" dirty="0" smtClean="0"/>
              <a:t> rampbylgja </a:t>
            </a:r>
          </a:p>
          <a:p>
            <a:r>
              <a:rPr lang="is-IS" baseline="0" dirty="0" smtClean="0"/>
              <a:t>Bylgja sem hreyfist stöðugt upp frá núll voltum þangað til að skökkvt er á rofa og fellur þá merkið aftur niður í núll volt.</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14</a:t>
            </a:fld>
            <a:endParaRPr lang="en-GB"/>
          </a:p>
        </p:txBody>
      </p:sp>
    </p:spTree>
    <p:extLst>
      <p:ext uri="{BB962C8B-B14F-4D97-AF65-F5344CB8AC3E}">
        <p14:creationId xmlns:p14="http://schemas.microsoft.com/office/powerpoint/2010/main" xmlns="" val="110795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Pulse</a:t>
            </a:r>
            <a:r>
              <a:rPr lang="is-IS" baseline="0" dirty="0" smtClean="0"/>
              <a:t> wave eða </a:t>
            </a:r>
            <a:r>
              <a:rPr lang="is-IS" dirty="0" smtClean="0"/>
              <a:t>Púls bylgja</a:t>
            </a:r>
            <a:r>
              <a:rPr lang="is-IS" baseline="0" dirty="0" smtClean="0"/>
              <a:t>, er merki sem rís snögt upp frá núll og svo fellur strax aftur niður í núll.</a:t>
            </a:r>
          </a:p>
          <a:p>
            <a:endParaRPr lang="is-IS"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15</a:t>
            </a:fld>
            <a:endParaRPr lang="en-GB"/>
          </a:p>
        </p:txBody>
      </p:sp>
    </p:spTree>
    <p:extLst>
      <p:ext uri="{BB962C8B-B14F-4D97-AF65-F5344CB8AC3E}">
        <p14:creationId xmlns:p14="http://schemas.microsoft.com/office/powerpoint/2010/main" xmlns="" val="8094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Complex sine wave eða flókinn sínus bylgja </a:t>
            </a:r>
          </a:p>
          <a:p>
            <a:r>
              <a:rPr lang="is-IS" dirty="0" smtClean="0"/>
              <a:t>Þetta spennu </a:t>
            </a:r>
            <a:r>
              <a:rPr lang="is-IS" baseline="0" dirty="0" smtClean="0"/>
              <a:t>merki hreyfist upp og niður óútreiknanlega en jaft og sígandi.</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16</a:t>
            </a:fld>
            <a:endParaRPr lang="en-GB"/>
          </a:p>
        </p:txBody>
      </p:sp>
    </p:spTree>
    <p:extLst>
      <p:ext uri="{BB962C8B-B14F-4D97-AF65-F5344CB8AC3E}">
        <p14:creationId xmlns:p14="http://schemas.microsoft.com/office/powerpoint/2010/main" xmlns="" val="168054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Voice</a:t>
            </a:r>
            <a:r>
              <a:rPr lang="is-IS" baseline="0" dirty="0" smtClean="0"/>
              <a:t> wave eða raddbylgja er bylgja með óreglulega bylgju með samsvörun við tíðni raddbylgju manns. </a:t>
            </a:r>
          </a:p>
          <a:p>
            <a:r>
              <a:rPr lang="is-IS" baseline="0" dirty="0" smtClean="0"/>
              <a:t>Hljóðnemi framleiðir veika hliðrænabylgju í samræmi við loftbylgjur sem raddbönd búa til og lenda svo á hljóðneman.</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17</a:t>
            </a:fld>
            <a:endParaRPr lang="en-GB"/>
          </a:p>
        </p:txBody>
      </p:sp>
    </p:spTree>
    <p:extLst>
      <p:ext uri="{BB962C8B-B14F-4D97-AF65-F5344CB8AC3E}">
        <p14:creationId xmlns:p14="http://schemas.microsoft.com/office/powerpoint/2010/main" xmlns="" val="202348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(Dirrect</a:t>
            </a:r>
            <a:r>
              <a:rPr lang="is-IS" baseline="0" dirty="0" smtClean="0"/>
              <a:t> current) noise wave eða jafstraums bylgja með hávaða </a:t>
            </a:r>
          </a:p>
          <a:p>
            <a:r>
              <a:rPr lang="is-IS" baseline="0" dirty="0" smtClean="0"/>
              <a:t>Jafnstraumsbylgja með flökkti á rafspennu sem brenglar merkið.</a:t>
            </a:r>
          </a:p>
          <a:p>
            <a:r>
              <a:rPr lang="is-IS" baseline="0" dirty="0" smtClean="0"/>
              <a:t>Þessi hávaði er oftanst óeftirsóknarverður spennu brenglu. </a:t>
            </a:r>
          </a:p>
          <a:p>
            <a:r>
              <a:rPr lang="is-IS" baseline="0" dirty="0" smtClean="0"/>
              <a:t>Utankomandi áhrif geta valdið þessum hávaða í merki, með því að rugla/brengla spennuna.</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18</a:t>
            </a:fld>
            <a:endParaRPr lang="en-GB"/>
          </a:p>
        </p:txBody>
      </p:sp>
    </p:spTree>
    <p:extLst>
      <p:ext uri="{BB962C8B-B14F-4D97-AF65-F5344CB8AC3E}">
        <p14:creationId xmlns:p14="http://schemas.microsoft.com/office/powerpoint/2010/main" xmlns="" val="66646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Tíðni merki</a:t>
            </a:r>
            <a:r>
              <a:rPr lang="is-IS" baseline="0" dirty="0" smtClean="0"/>
              <a:t> frá skynjara er mælt í millisekúndum eða þúsundasta úr sekúndu.</a:t>
            </a:r>
          </a:p>
          <a:p>
            <a:endParaRPr lang="is-IS" baseline="0" dirty="0" smtClean="0"/>
          </a:p>
          <a:p>
            <a:r>
              <a:rPr lang="is-IS" dirty="0" smtClean="0"/>
              <a:t>Hátíðni</a:t>
            </a:r>
            <a:r>
              <a:rPr lang="is-IS" baseline="0" dirty="0" smtClean="0"/>
              <a:t> merki eru mjög stutt (mjó), hafa stutta púlsbreidd. </a:t>
            </a:r>
          </a:p>
          <a:p>
            <a:endParaRPr lang="is-IS" dirty="0" smtClean="0"/>
          </a:p>
          <a:p>
            <a:r>
              <a:rPr lang="is-IS" dirty="0" smtClean="0"/>
              <a:t>Lág</a:t>
            </a:r>
            <a:r>
              <a:rPr lang="is-IS" baseline="0" dirty="0" smtClean="0"/>
              <a:t>tíðni merki er löng (breið), hafa langa púlsbreidd. </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19</a:t>
            </a:fld>
            <a:endParaRPr lang="en-GB"/>
          </a:p>
        </p:txBody>
      </p:sp>
    </p:spTree>
    <p:extLst>
      <p:ext uri="{BB962C8B-B14F-4D97-AF65-F5344CB8AC3E}">
        <p14:creationId xmlns:p14="http://schemas.microsoft.com/office/powerpoint/2010/main" xmlns="" val="318679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Mögnun</a:t>
            </a:r>
            <a:r>
              <a:rPr lang="is-IS" baseline="0" dirty="0" smtClean="0"/>
              <a:t> merkis segir okkur hversu mikið spenna er til staðar í bylgjunni.</a:t>
            </a:r>
          </a:p>
          <a:p>
            <a:endParaRPr lang="is-IS" baseline="0" dirty="0" smtClean="0"/>
          </a:p>
          <a:p>
            <a:r>
              <a:rPr lang="is-IS" baseline="0" dirty="0" smtClean="0"/>
              <a:t>Mikil mögnunar merki hafa meiri spennu en bylgja með lágri mögnun.</a:t>
            </a:r>
          </a:p>
          <a:p>
            <a:endParaRPr lang="is-IS" baseline="0" dirty="0" smtClean="0"/>
          </a:p>
          <a:p>
            <a:r>
              <a:rPr lang="is-IS" baseline="0" dirty="0" smtClean="0"/>
              <a:t>Flest tölvurkerfi í ökutækjum vinna með mögnunar merki 3-5 voltum </a:t>
            </a:r>
          </a:p>
          <a:p>
            <a:endParaRPr lang="is-IS" baseline="0" dirty="0" smtClean="0"/>
          </a:p>
          <a:p>
            <a:r>
              <a:rPr lang="is-IS" dirty="0" smtClean="0"/>
              <a:t>Duty cycle eða</a:t>
            </a:r>
            <a:r>
              <a:rPr lang="is-IS" baseline="0" dirty="0" smtClean="0"/>
              <a:t> vinnu hringur er prósenta af </a:t>
            </a:r>
            <a:r>
              <a:rPr lang="is-IS" b="1" baseline="0" dirty="0" smtClean="0"/>
              <a:t>á(on)</a:t>
            </a:r>
            <a:r>
              <a:rPr lang="is-IS" baseline="0" dirty="0" smtClean="0"/>
              <a:t> tíma miðað við heildartíma vinnu hrings. </a:t>
            </a:r>
          </a:p>
          <a:p>
            <a:r>
              <a:rPr lang="is-IS" baseline="0" dirty="0" smtClean="0"/>
              <a:t>Einnig með púls breidd er hægt að nota vinnuhring til að mæla merki eða púlsa í prósentum. Til dæmis ef segulliði er sent fimmtíu prósentu vinnuhring, mun segluliðinn vera hafður á hálfan tíma og hinn tíman vera slökkvt á segluliðnum.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20</a:t>
            </a:fld>
            <a:endParaRPr lang="en-GB"/>
          </a:p>
        </p:txBody>
      </p:sp>
    </p:spTree>
    <p:extLst>
      <p:ext uri="{BB962C8B-B14F-4D97-AF65-F5344CB8AC3E}">
        <p14:creationId xmlns:p14="http://schemas.microsoft.com/office/powerpoint/2010/main" xmlns="" val="3524464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Það eru þrjú</a:t>
            </a:r>
            <a:r>
              <a:rPr lang="is-IS" baseline="0" dirty="0" smtClean="0"/>
              <a:t> stig virkni tölvustýringar </a:t>
            </a:r>
          </a:p>
          <a:p>
            <a:endParaRPr lang="is-IS" baseline="0" dirty="0" smtClean="0"/>
          </a:p>
          <a:p>
            <a:r>
              <a:rPr lang="is-IS" baseline="0" dirty="0" smtClean="0"/>
              <a:t>Input eða boðmerki inn, skynjarar ökutækist nema stöðu hluta, umhverfis ástand og senda rafboð sem tölvan getur notað</a:t>
            </a:r>
          </a:p>
          <a:p>
            <a:endParaRPr lang="is-IS" dirty="0" smtClean="0"/>
          </a:p>
          <a:p>
            <a:r>
              <a:rPr lang="is-IS" dirty="0" smtClean="0"/>
              <a:t>Processing</a:t>
            </a:r>
            <a:r>
              <a:rPr lang="is-IS" baseline="0" dirty="0" smtClean="0"/>
              <a:t> and storage (memory) eða vinnsla og geymsla</a:t>
            </a:r>
          </a:p>
          <a:p>
            <a:r>
              <a:rPr lang="is-IS" baseline="0" dirty="0" smtClean="0"/>
              <a:t>Tölvan ber saman boðmerki inn við gögn og stjórnunar viðmiðunargildum sem eru geymd í minni til að ákveða hvað aðgerð eigi að taka til að stýra stjórnrásum ökutækis.</a:t>
            </a:r>
          </a:p>
          <a:p>
            <a:r>
              <a:rPr lang="is-IS" baseline="0" dirty="0" smtClean="0"/>
              <a:t>Tölvan getur geymt í minni forrit og einnig geymt villukóda í minniskubbi.</a:t>
            </a:r>
          </a:p>
          <a:p>
            <a:endParaRPr lang="is-IS" baseline="0" dirty="0" smtClean="0"/>
          </a:p>
          <a:p>
            <a:r>
              <a:rPr lang="is-IS" baseline="0" dirty="0" smtClean="0"/>
              <a:t>Output eða útgangsboð </a:t>
            </a:r>
          </a:p>
          <a:p>
            <a:r>
              <a:rPr lang="is-IS" baseline="0" dirty="0" smtClean="0"/>
              <a:t>Tölvan framleiðir rafmagns útgangsboð sem eru notuð til að stýra seglulokum, vökvadælum, seguliðum eða öðrum virkjunarbúnað til að framkvæma hreyfi aðgerðir til að breytta virkni búnaðar svo að við fáum hámarks virkni og nýtinni úr ökutækinu.</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21</a:t>
            </a:fld>
            <a:endParaRPr lang="en-GB"/>
          </a:p>
        </p:txBody>
      </p:sp>
    </p:spTree>
    <p:extLst>
      <p:ext uri="{BB962C8B-B14F-4D97-AF65-F5344CB8AC3E}">
        <p14:creationId xmlns:p14="http://schemas.microsoft.com/office/powerpoint/2010/main" xmlns="" val="24448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is-IS" dirty="0" smtClean="0"/>
              <a:t>Ef</a:t>
            </a:r>
            <a:r>
              <a:rPr lang="is-IS" baseline="0" dirty="0" smtClean="0"/>
              <a:t> við snertum heitan hlut senda taugaendar boð í gegnum taugakerfi upp í heila sem metur boðinn eru hluturinn volgur eða brennandi heitur? Ef hann er brennandi heitur sendir heilinn boð í vöðvana og virkjar þá þannig að hlutnum er sleppt til að að koma í veg fyrir meiri skaða.</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a:t>
            </a:fld>
            <a:endParaRPr lang="en-GB"/>
          </a:p>
        </p:txBody>
      </p:sp>
    </p:spTree>
    <p:extLst>
      <p:ext uri="{BB962C8B-B14F-4D97-AF65-F5344CB8AC3E}">
        <p14:creationId xmlns:p14="http://schemas.microsoft.com/office/powerpoint/2010/main" xmlns="" val="158991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Flest</a:t>
            </a:r>
            <a:r>
              <a:rPr lang="is-IS" baseline="0" dirty="0" smtClean="0"/>
              <a:t>ir skynjarar eða nemar í ökutæki breyta umhverfis ástandi í rafboð. </a:t>
            </a:r>
          </a:p>
          <a:p>
            <a:r>
              <a:rPr lang="is-IS" baseline="0" dirty="0" smtClean="0"/>
              <a:t>Nemar eiga breyta einu form af merki yfir í annað form. Eins og augu, eyru, nef, fingur og fleirri skynfæri okkar gera skynjað ástand geta,</a:t>
            </a:r>
          </a:p>
          <a:p>
            <a:r>
              <a:rPr lang="is-IS" baseline="0" dirty="0" smtClean="0"/>
              <a:t>Skynjarar ökutækja gera greind ástand fólksbifreiða og vörubifreiða.</a:t>
            </a:r>
          </a:p>
          <a:p>
            <a:r>
              <a:rPr lang="is-IS" baseline="0" dirty="0" smtClean="0"/>
              <a:t>Tölvan notar merki á formi rafspennu fá skynjurum til að stýra virkunarbúnað</a:t>
            </a:r>
          </a:p>
          <a:p>
            <a:r>
              <a:rPr lang="is-IS" baseline="0" dirty="0" smtClean="0"/>
              <a:t>Hægt er að finna skynjara næstum allstaðar á ökutæki, en þó aðallega staðsettir á hreyfill ökutækis, aðrir eru staðsettir skiptingum, drifum, í pústkerfi, á hjólnafi, í og við eldsneytisgeymi, á fjöðrunarbúnað og á grindarbitum.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22</a:t>
            </a:fld>
            <a:endParaRPr lang="en-GB"/>
          </a:p>
        </p:txBody>
      </p:sp>
    </p:spTree>
    <p:extLst>
      <p:ext uri="{BB962C8B-B14F-4D97-AF65-F5344CB8AC3E}">
        <p14:creationId xmlns:p14="http://schemas.microsoft.com/office/powerpoint/2010/main" xmlns="" val="184971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Fólksbifreiðar</a:t>
            </a:r>
            <a:r>
              <a:rPr lang="is-IS" baseline="0" dirty="0" smtClean="0"/>
              <a:t> nota margar gerðir af skynjurum til að veita rafræn upplýsingar til þeirra mörgu tölvum sem eru í ökutækinu. Það er tugir sérstaka heiti fyrir skynjara í ökutæki. </a:t>
            </a:r>
          </a:p>
          <a:p>
            <a:r>
              <a:rPr lang="is-IS" baseline="0" dirty="0" smtClean="0"/>
              <a:t>Þó er hægt að flokka skynjarana í tvo flokka virkan skynjara (active sensor) og óvirka skynjara (passive sensor)</a:t>
            </a:r>
          </a:p>
          <a:p>
            <a:endParaRPr lang="is-IS" baseline="0" dirty="0" smtClean="0"/>
          </a:p>
          <a:p>
            <a:r>
              <a:rPr lang="is-IS" baseline="0" dirty="0" smtClean="0"/>
              <a:t>Virkur skynjari framleiðir sitt eigið merki á formi spennu (volt) þetta merki er fætt til tölvunar til greiningar. </a:t>
            </a:r>
          </a:p>
          <a:p>
            <a:r>
              <a:rPr lang="is-IS" baseline="0" dirty="0" smtClean="0"/>
              <a:t>Rafmagnsvírar fyrir virkan skynjara er oft skermaður til að verja merkin fyrir truflun eða breglun. </a:t>
            </a:r>
          </a:p>
          <a:p>
            <a:endParaRPr lang="is-IS" baseline="0" dirty="0" smtClean="0"/>
          </a:p>
          <a:p>
            <a:r>
              <a:rPr lang="is-IS" baseline="0" dirty="0" smtClean="0"/>
              <a:t>Óvirkur skynjari er breytilegur viðnámsskynjara. Spenna er fætt til skynjara frá tölvu, viðnám óvirkan skynjara breyttis eftir aðstæðum svo sem hitastig, þrýsting, hreyfingu og fleira. </a:t>
            </a:r>
          </a:p>
          <a:p>
            <a:r>
              <a:rPr lang="is-IS" baseline="0" dirty="0" smtClean="0"/>
              <a:t>Tölvan getur greint útkomu breytinga í voltum vegna breytinga á viðnáminu veldur.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23</a:t>
            </a:fld>
            <a:endParaRPr lang="en-GB"/>
          </a:p>
        </p:txBody>
      </p:sp>
    </p:spTree>
    <p:extLst>
      <p:ext uri="{BB962C8B-B14F-4D97-AF65-F5344CB8AC3E}">
        <p14:creationId xmlns:p14="http://schemas.microsoft.com/office/powerpoint/2010/main" xmlns="" val="3293318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Breytilegt viðnáms skynjari (</a:t>
            </a:r>
            <a:r>
              <a:rPr lang="is-IS" dirty="0" smtClean="0"/>
              <a:t>Variable</a:t>
            </a:r>
            <a:r>
              <a:rPr lang="is-IS" baseline="0" dirty="0" smtClean="0"/>
              <a:t> resistor sensor)</a:t>
            </a:r>
          </a:p>
          <a:p>
            <a:r>
              <a:rPr lang="is-IS" baseline="0" dirty="0" smtClean="0"/>
              <a:t>Þessi gerð af skynjara breytir innraviðnámi sínu þegar umhverfis ástand breytist,</a:t>
            </a:r>
          </a:p>
          <a:p>
            <a:r>
              <a:rPr lang="is-IS" baseline="0" dirty="0" smtClean="0"/>
              <a:t>Viðnámsgildi geta breyst eftir hitastigi, þrýsting og fleira,</a:t>
            </a:r>
          </a:p>
          <a:p>
            <a:r>
              <a:rPr lang="is-IS" baseline="0" dirty="0" smtClean="0"/>
              <a:t>Þetta er hliðræn skynjari </a:t>
            </a:r>
          </a:p>
          <a:p>
            <a:r>
              <a:rPr lang="is-IS" baseline="0" dirty="0" smtClean="0"/>
              <a:t>Dæmi um breytilegt viðnáms skynjara eru inngjafarspjaldstöðuskynjari og hitaskynjari</a:t>
            </a:r>
          </a:p>
          <a:p>
            <a:endParaRPr lang="is-IS" baseline="0" dirty="0" smtClean="0"/>
          </a:p>
          <a:p>
            <a:r>
              <a:rPr lang="is-IS" baseline="0" dirty="0" smtClean="0"/>
              <a:t>Stöðuskynjari (potentiometer) er breytilegur viðnámskynjari það koma þrjár tengingar inn í skynjaran, við eru með tvö víra sem tengjast í sitthvorn endan á viðnáminu en þriðji vírinn tengist snertuarminn sem rennur fram og til baka á föstu viðnámsbrautinni. Þessi gerið af skynjar er stýrir nákvæmar strauminn sem flæðir í gegnum sig en viðnám með tvem tengjum.</a:t>
            </a:r>
          </a:p>
          <a:p>
            <a:endParaRPr lang="is-IS" baseline="0" dirty="0" smtClean="0"/>
          </a:p>
          <a:p>
            <a:r>
              <a:rPr lang="is-IS" baseline="0" dirty="0" smtClean="0"/>
              <a:t>Hitaskynjarar (temperature sensors)</a:t>
            </a:r>
          </a:p>
          <a:p>
            <a:r>
              <a:rPr lang="is-IS" baseline="0" dirty="0" smtClean="0"/>
              <a:t>Eru notaðir til að skrá hitastig rafrænt, skynjari er notaður til að skynja lofthitastig, eldsneytishitastig og hitastig kælivökva. Inní skynjar er hálfleiðandi efni (rauði NTC) NTC (negative Temperature Coefficient) neikvæður hitastuðull sem sagt viðnámið verður lægra eftir hærra hitastigi. </a:t>
            </a:r>
          </a:p>
          <a:p>
            <a:r>
              <a:rPr lang="is-IS" baseline="0" dirty="0" smtClean="0"/>
              <a:t>Hægt er að prufa skynjara með fjölsviðsmæli. </a:t>
            </a:r>
          </a:p>
          <a:p>
            <a:endParaRPr lang="is-IS" baseline="0" dirty="0" smtClean="0"/>
          </a:p>
          <a:p>
            <a:endParaRPr lang="is-IS" baseline="0" dirty="0" smtClean="0"/>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24</a:t>
            </a:fld>
            <a:endParaRPr lang="en-GB"/>
          </a:p>
        </p:txBody>
      </p:sp>
    </p:spTree>
    <p:extLst>
      <p:ext uri="{BB962C8B-B14F-4D97-AF65-F5344CB8AC3E}">
        <p14:creationId xmlns:p14="http://schemas.microsoft.com/office/powerpoint/2010/main" xmlns="" val="1094502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Rofaskynjari (</a:t>
            </a:r>
            <a:r>
              <a:rPr lang="is-IS" dirty="0" smtClean="0"/>
              <a:t>Switching</a:t>
            </a:r>
            <a:r>
              <a:rPr lang="is-IS" baseline="0" dirty="0" smtClean="0"/>
              <a:t> sensor) </a:t>
            </a:r>
          </a:p>
          <a:p>
            <a:r>
              <a:rPr lang="is-IS" baseline="0" dirty="0" smtClean="0"/>
              <a:t>Þessi gerð af skynjara opnar og lokar rafrásina fyrir skynjara til að gefa merki til tölvu. Þrýstirofi í sjálfskiptingu, inngafarstöðurofi, viðvörnarskynjari fyrir loftbremsukerfi, olíuþrýstingsrofi og hitarofi er dæmi um gerð af notkun á þessum skynjara. </a:t>
            </a:r>
          </a:p>
          <a:p>
            <a:r>
              <a:rPr lang="is-IS" baseline="0" dirty="0" smtClean="0"/>
              <a:t>Rofaskynjari myndar stafrænt merki sem sagt á og af merki.</a:t>
            </a:r>
          </a:p>
          <a:p>
            <a:endParaRPr lang="is-IS" baseline="0" dirty="0" smtClean="0"/>
          </a:p>
          <a:p>
            <a:r>
              <a:rPr lang="is-IS" baseline="0" dirty="0" smtClean="0"/>
              <a:t>Hægt er að prufa virkni með fjölsviðsmæli.</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25</a:t>
            </a:fld>
            <a:endParaRPr lang="en-GB"/>
          </a:p>
        </p:txBody>
      </p:sp>
    </p:spTree>
    <p:extLst>
      <p:ext uri="{BB962C8B-B14F-4D97-AF65-F5344CB8AC3E}">
        <p14:creationId xmlns:p14="http://schemas.microsoft.com/office/powerpoint/2010/main" xmlns="" val="387070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Spann</a:t>
            </a:r>
            <a:r>
              <a:rPr lang="is-IS" baseline="0" dirty="0" smtClean="0"/>
              <a:t>skynjar (Inductive speed sensor, Magnetic sensor)</a:t>
            </a:r>
          </a:p>
          <a:p>
            <a:endParaRPr lang="is-IS" baseline="0" dirty="0" smtClean="0"/>
          </a:p>
          <a:p>
            <a:r>
              <a:rPr lang="is-IS" baseline="0" dirty="0" smtClean="0"/>
              <a:t>Kambhjól/púlsgjafahjól sem er járnsegulvirkur er komið fyrir á sveifarás, spannskynjari sem samanstendur af mjúkum járnkjarna og koparspólu (skynjara spólu) og sísegul er staðsettur við kambhjól og látinn skanna/nema röðunn tanna á kambhjóli. </a:t>
            </a:r>
          </a:p>
          <a:p>
            <a:r>
              <a:rPr lang="is-IS" baseline="0" dirty="0" smtClean="0"/>
              <a:t>Þegar sveifarásinn snýst fara tennurnar framhjá spannskynjaranum og við það verður sveiflubreyting í segulsviði sísegli og spannar upp riðspennu í koparspólu.</a:t>
            </a:r>
          </a:p>
          <a:p>
            <a:r>
              <a:rPr lang="is-IS" baseline="0" dirty="0" smtClean="0"/>
              <a:t>Stjórntölvan fyrir vél notar þessi boð til að fyrir snúningshraða vélar (RPM)</a:t>
            </a:r>
          </a:p>
          <a:p>
            <a:r>
              <a:rPr lang="is-IS" baseline="0" dirty="0" smtClean="0"/>
              <a:t>Ef staða sveifarás á að vera skrásett af spannskynjara þarf að taka eina tönn af kambhjóli svo það sé hægt að nota sem viðmiðunstöðu fyrir sveifarás.</a:t>
            </a:r>
          </a:p>
          <a:p>
            <a:r>
              <a:rPr lang="is-IS" baseline="0" dirty="0" smtClean="0"/>
              <a:t>Þetta stærra bil veldur stærri sveiflubreytingu í segulsviði sísegli og spannar og magnar upp stærri spennu sem vélartölvan notar til að staðsetja stöðu sveifarás t.d merki fyrir sílender eitt 108° á sveifaráshorni (crankshaft angle) fyrir efri dástöðu (TDC)</a:t>
            </a:r>
          </a:p>
          <a:p>
            <a:endParaRPr lang="is-IS" baseline="0" dirty="0" smtClean="0"/>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26</a:t>
            </a:fld>
            <a:endParaRPr lang="en-GB"/>
          </a:p>
        </p:txBody>
      </p:sp>
    </p:spTree>
    <p:extLst>
      <p:ext uri="{BB962C8B-B14F-4D97-AF65-F5344CB8AC3E}">
        <p14:creationId xmlns:p14="http://schemas.microsoft.com/office/powerpoint/2010/main" xmlns="" val="2517395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smtClean="0"/>
          </a:p>
          <a:p>
            <a:endParaRPr lang="is-IS" dirty="0" smtClean="0"/>
          </a:p>
          <a:p>
            <a:r>
              <a:rPr lang="is-IS" dirty="0" smtClean="0"/>
              <a:t>Bilunar</a:t>
            </a:r>
            <a:r>
              <a:rPr lang="is-IS" baseline="0" dirty="0" smtClean="0"/>
              <a:t>greining á spannskynjara </a:t>
            </a:r>
          </a:p>
          <a:p>
            <a:endParaRPr lang="is-IS" baseline="0" dirty="0" smtClean="0"/>
          </a:p>
          <a:p>
            <a:r>
              <a:rPr lang="is-IS" baseline="0" dirty="0" smtClean="0"/>
              <a:t>Notum fjölsviðsmæli eða sveiflusjá til að lesa út merki frá spannskynjara.</a:t>
            </a:r>
          </a:p>
          <a:p>
            <a:endParaRPr lang="is-IS" baseline="0" dirty="0" smtClean="0"/>
          </a:p>
          <a:p>
            <a:r>
              <a:rPr lang="is-IS" baseline="0" dirty="0" smtClean="0"/>
              <a:t>Aftengjum skynjaran og mælum viðnámið í koparspólu, viðnámið í spólunni á gróflega að vera á milli 500 til 1.500 ohm ef við lesum gildi eins og núll eða enga leiðni er þarf að endurnýja skynjara.</a:t>
            </a:r>
          </a:p>
          <a:p>
            <a:r>
              <a:rPr lang="is-IS" baseline="0" dirty="0" smtClean="0"/>
              <a:t>Athugið í mjög óliklegum tilvikum getur lægsta viðnámið verið um 200 ohm og það hæsta verið upp til 2.500 ohm</a:t>
            </a:r>
          </a:p>
          <a:p>
            <a:r>
              <a:rPr lang="is-IS" baseline="0" dirty="0" smtClean="0"/>
              <a:t>Athugið með bil á milli spannskynjara og púlshjóls á að vera á bilinu 0,8 til 1,5 mm</a:t>
            </a:r>
          </a:p>
          <a:p>
            <a:r>
              <a:rPr lang="is-IS" baseline="0" dirty="0" smtClean="0"/>
              <a:t>Athugið með hreinleika tengipinna skynjara (varðandi tæringu málms)</a:t>
            </a:r>
          </a:p>
          <a:p>
            <a:r>
              <a:rPr lang="is-IS" baseline="0" dirty="0" smtClean="0"/>
              <a:t>Athugið leiðni og ástands víra, samtengja, og tengipóla og ástands skerms fyrir vír.</a:t>
            </a:r>
          </a:p>
          <a:p>
            <a:r>
              <a:rPr lang="is-IS" baseline="0" dirty="0" smtClean="0"/>
              <a:t>Aftengið spannskynjar og hvort hann sé að framleiða riðspennu þegar verið ræsa hreyfil eða snúið hjólum fyrir ABS hjólhraðaskynjara, útgangs spennan á að vera milli eitt volt til tvö volt í riðspennu. Hægt er að búast við hærri spennu við hærri snúningshraða (rpm), einnig er hægt að framkvæma þess prófun með spannskynjaran tengdan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27</a:t>
            </a:fld>
            <a:endParaRPr lang="en-GB"/>
          </a:p>
        </p:txBody>
      </p:sp>
    </p:spTree>
    <p:extLst>
      <p:ext uri="{BB962C8B-B14F-4D97-AF65-F5344CB8AC3E}">
        <p14:creationId xmlns:p14="http://schemas.microsoft.com/office/powerpoint/2010/main" xmlns="" val="111469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a:t>
            </a:r>
            <a:r>
              <a:rPr lang="is-IS" baseline="0" dirty="0" smtClean="0"/>
              <a:t> skynjari (Hall effect-sensor)</a:t>
            </a:r>
          </a:p>
          <a:p>
            <a:r>
              <a:rPr lang="is-IS" baseline="0" dirty="0" smtClean="0"/>
              <a:t>Kostir Hall skynjara yfir spannskynjar er að Hall skynjari er fær um að nema og skrá mjög hægan snúningshraða miðað við spannskynjara.</a:t>
            </a:r>
          </a:p>
          <a:p>
            <a:r>
              <a:rPr lang="is-IS" baseline="0" dirty="0" smtClean="0"/>
              <a:t>Aðal íhlutri Hall skynjara er hálfleiðara plata með lögum þar sem fæði straumurinn streymir í gegn. Ef segulsvið er látið lenda með réttum horni á hálfleiðaran, sér segulsvið um að færa frjálsar rafeindir í aðra hlið hálfleiðarplötu myndar þar Hall spennu.</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Magn Hall spennu sem kemst áfram ræðst af krafta segulsviðs.</a:t>
            </a:r>
          </a:p>
          <a:p>
            <a:r>
              <a:rPr lang="is-IS" baseline="0" dirty="0" smtClean="0"/>
              <a:t>Hall skynar eru notaðir til að nema stöðu eða hreyfingu hlutar til dæmis Hjólhraða, snúningshraða sveifarás, stöðu knastás,sveifarás og inngjafarpedala.</a:t>
            </a:r>
          </a:p>
          <a:p>
            <a:endParaRPr lang="is-IS" baseline="0" dirty="0" smtClean="0"/>
          </a:p>
          <a:p>
            <a:endParaRPr lang="is-IS" dirty="0" smtClean="0"/>
          </a:p>
          <a:p>
            <a:endParaRPr lang="en-GB"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28</a:t>
            </a:fld>
            <a:endParaRPr lang="en-GB"/>
          </a:p>
        </p:txBody>
      </p:sp>
    </p:spTree>
    <p:extLst>
      <p:ext uri="{BB962C8B-B14F-4D97-AF65-F5344CB8AC3E}">
        <p14:creationId xmlns:p14="http://schemas.microsoft.com/office/powerpoint/2010/main" xmlns="" val="2252860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Athugð ólík spannskyjara þarf að hafa Hall skynjar tengdan svo hægt sé að bilunargreina hann.</a:t>
            </a:r>
          </a:p>
          <a:p>
            <a:r>
              <a:rPr lang="is-IS" baseline="0" dirty="0" smtClean="0"/>
              <a:t>Við bilunargreiningu á Hall skynjara skal skoða fæði spennun sem er oftast 5 volt til 12 volt, athuga bil á milli skynjar og púlshjóls eðilegt bil er á milli 0,8 til 1,5mm </a:t>
            </a:r>
          </a:p>
          <a:p>
            <a:r>
              <a:rPr lang="is-IS" baseline="0" dirty="0" smtClean="0"/>
              <a:t>Skoðið leiðni og ástand víra, samtengja og tengipóla.</a:t>
            </a:r>
          </a:p>
          <a:p>
            <a:r>
              <a:rPr lang="is-IS" baseline="0" dirty="0" smtClean="0"/>
              <a:t>Skoðið hreinleika tengipinna skynjara, gæti hafið myndast tæring á tengipinnum.</a:t>
            </a:r>
          </a:p>
          <a:p>
            <a:r>
              <a:rPr lang="is-IS" baseline="0" dirty="0" smtClean="0"/>
              <a:t>Skoðið að við fáum útgangsmerki frá Hall skynjar (ræsa hreyfil fyrir sveifaráskynjara eða snúa hjóli fyrir ABS skynjar)</a:t>
            </a:r>
          </a:p>
          <a:p>
            <a:endParaRPr lang="is-IS" dirty="0" smtClean="0"/>
          </a:p>
          <a:p>
            <a:r>
              <a:rPr lang="is-IS" dirty="0" smtClean="0"/>
              <a:t>Prófun</a:t>
            </a:r>
            <a:r>
              <a:rPr lang="is-IS" baseline="0" dirty="0" smtClean="0"/>
              <a:t> Hall skynjar notum við L.E.D prufuljós, fjölsviðsmæli (avo mæli), sveiflusjá,</a:t>
            </a:r>
          </a:p>
          <a:p>
            <a:r>
              <a:rPr lang="is-IS" baseline="0" dirty="0" smtClean="0"/>
              <a:t>Þegar við notum L.E.D prufljósið mun það blikka ef við erum að fá útgansmerki.</a:t>
            </a:r>
          </a:p>
          <a:p>
            <a:endParaRPr lang="is-IS" baseline="0" dirty="0" smtClean="0"/>
          </a:p>
          <a:p>
            <a:r>
              <a:rPr lang="is-IS" baseline="0" dirty="0" smtClean="0"/>
              <a:t>Ekki nota prufalampa með glóperu við að greinna virkni útgangsboða Hall skynjar, prufulampi með glóperu getur valdi auknu flæði rafstraum og eyðilagt Hall skynjaran</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29</a:t>
            </a:fld>
            <a:endParaRPr lang="en-GB"/>
          </a:p>
        </p:txBody>
      </p:sp>
    </p:spTree>
    <p:extLst>
      <p:ext uri="{BB962C8B-B14F-4D97-AF65-F5344CB8AC3E}">
        <p14:creationId xmlns:p14="http://schemas.microsoft.com/office/powerpoint/2010/main" xmlns="" val="3215815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í kveikjudeili</a:t>
            </a:r>
            <a:r>
              <a:rPr lang="is-IS" baseline="0" dirty="0" smtClean="0"/>
              <a:t> með rótor</a:t>
            </a:r>
          </a:p>
          <a:p>
            <a:r>
              <a:rPr lang="is-IS" baseline="0" dirty="0" smtClean="0"/>
              <a:t>Þessi skynjari saman stendur af hall rafall, sísegli og innbyggðri rafrás sem magnar upp og breytir hall spennu í kassabylgju merki sem er sent til tölvu.</a:t>
            </a:r>
          </a:p>
          <a:p>
            <a:r>
              <a:rPr lang="is-IS" baseline="0" dirty="0" smtClean="0"/>
              <a:t>Rótorinn er með flippum sem ferðast á milli bilsins milli  Hall rafalls og síseguls, ef flippinn er á milli Hall rafalls og sísegli skermmir flippinn segulsvið síseguls og við það er Hall spennan 0 volt. </a:t>
            </a:r>
          </a:p>
          <a:p>
            <a:r>
              <a:rPr lang="is-IS" baseline="0" dirty="0" smtClean="0"/>
              <a:t>Rótorinn snýst áfram og flipinn skermir ekki lengur segulsvið síseguls og getur þá haft áhrif á Hall rafall og Hall spennan myndast. </a:t>
            </a:r>
          </a:p>
          <a:p>
            <a:r>
              <a:rPr lang="is-IS" baseline="0" dirty="0" smtClean="0"/>
              <a:t>Fjöldi flipa er geymt í minni tölvu og getur þá tölvan reiknað út snúingshraðan út frá fjölda spennu breytinga.</a:t>
            </a:r>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30</a:t>
            </a:fld>
            <a:endParaRPr lang="en-GB"/>
          </a:p>
        </p:txBody>
      </p:sp>
    </p:spTree>
    <p:extLst>
      <p:ext uri="{BB962C8B-B14F-4D97-AF65-F5344CB8AC3E}">
        <p14:creationId xmlns:p14="http://schemas.microsoft.com/office/powerpoint/2010/main" xmlns="" val="154826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á knastás (Hall-effect</a:t>
            </a:r>
            <a:r>
              <a:rPr lang="is-IS" baseline="0" dirty="0" smtClean="0"/>
              <a:t> sensor on camshaft)</a:t>
            </a:r>
          </a:p>
          <a:p>
            <a:endParaRPr lang="is-IS" baseline="0" dirty="0" smtClean="0"/>
          </a:p>
          <a:p>
            <a:r>
              <a:rPr lang="is-IS" baseline="0" dirty="0" smtClean="0"/>
              <a:t>Saman stendur af hall rafall og innbyggðri rafrás fyrir mögnun á merki til tölvu, segulsvið sem sér um að framkalla Hall spennu er framleitt af segulplötu sem er festur á knástás. Þegar segulplatan fer framhjá Hall skynjara þá myndast Hall spenna.</a:t>
            </a:r>
          </a:p>
          <a:p>
            <a:r>
              <a:rPr lang="is-IS" baseline="0" dirty="0" smtClean="0"/>
              <a:t>Merki frá knastás er einungis notaður reikna út snúningshraða vélar í neyð, </a:t>
            </a:r>
          </a:p>
          <a:p>
            <a:r>
              <a:rPr lang="is-IS" baseline="0" dirty="0" smtClean="0"/>
              <a:t>knastásskynjari er notaður til að finna efridástöðu á sílender eitt svo hægt sé að gefa nákvæman kveikjutíma og sprautunartíma fyrir eldsneytis spíssa, tölvan sameinar merki frá snúninshraða sveifarás og stöðu knastás til að geta stillt og gefið réttan kveikjutíma fyrir hreyfill. </a:t>
            </a:r>
          </a:p>
          <a:p>
            <a:r>
              <a:rPr lang="is-IS" baseline="0" dirty="0" smtClean="0"/>
              <a:t>Ef viðmunarmerki á efridástöðu (Knastásskynjari) og viðmunarmerki á snúningshraða vélar (sveifarásskynjari)) stemma sendir tölvan boð til háspennukeflis og það spannar upp spennu sem við notum til að kveikja í eldsneytisblöndu í brunnahólfi með kertinu. Ef viðmunarmerki á snúningshraða vélar (sveifarásskynjari) kemur fram en ekkert viðmunarmerki á efridástöðu (knastásskynjari) þýðir að sveifarásinn er á milli púst og innsog slagi. </a:t>
            </a:r>
          </a:p>
          <a:p>
            <a:r>
              <a:rPr lang="is-IS" baseline="0" dirty="0" smtClean="0"/>
              <a:t>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31</a:t>
            </a:fld>
            <a:endParaRPr lang="en-GB"/>
          </a:p>
        </p:txBody>
      </p:sp>
    </p:spTree>
    <p:extLst>
      <p:ext uri="{BB962C8B-B14F-4D97-AF65-F5344CB8AC3E}">
        <p14:creationId xmlns:p14="http://schemas.microsoft.com/office/powerpoint/2010/main" xmlns="" val="146327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s-IS" dirty="0" smtClean="0"/>
              <a:t>Vegur á móti sliti á vélarhlutum tölvan er alltaf</a:t>
            </a:r>
            <a:r>
              <a:rPr lang="is-IS" baseline="0" dirty="0" smtClean="0"/>
              <a:t> að stilla blöndu og kveikjutíma hreyfils.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pPr marL="171450" indent="-171450">
              <a:buFont typeface="Arial" panose="020B0604020202020204" pitchFamily="34" charset="0"/>
              <a:buChar char="•"/>
            </a:pPr>
            <a:r>
              <a:rPr lang="is-IS" dirty="0" smtClean="0"/>
              <a:t>Tölvurstýringar eru  snöggar</a:t>
            </a:r>
            <a:r>
              <a:rPr lang="is-IS" baseline="0" dirty="0" smtClean="0"/>
              <a:t> að hugsa og beta breytt útgangsboðum á þúsunda hluta úr sekúndu, og geta breytt stillingu á hreyfill nánast samstundis.</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dregur úr eyðslu og mengun með því að „þefa“ afgasið af vél til að finna út hvort of mikið eða lítið eldsneyti sé að fara inn í vél.</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léttrir ökutækið vegna þess að vélrænar stýringar eru mun þyngri.</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Tölvur í ökutækjum hafa innbyggða bilunargreiningu geta nemið og skráð villu fyrir viðkomandi kerfi. Tölvan framleiðir bilunarkóda sem hægt er að lesinn af viðgerðamanni til auðvelda staðsetingu á bilun.</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Tölvurstýring geta aukið þægindi fyrir ökumann með því að stýra búnaði eins og loftfrískunarbúnaði, ljósabúnaði og fleira.</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Tölvustýring eykur öryggi með búnaði eins og ABS hemlavörn, Loftpúða, fjöðrun og fleiri kerfi.</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r>
              <a:rPr lang="is-IS" baseline="0" dirty="0" smtClean="0"/>
              <a:t>Tölvan getur bætt eða komið í veg fyrir skaða á hreyfil eða á öðrum búnað, einnig haldið ökutæki starfshæfu ef bilun kemur upp.</a:t>
            </a:r>
          </a:p>
          <a:p>
            <a:pPr marL="171450" indent="-171450">
              <a:buFont typeface="Arial" panose="020B0604020202020204" pitchFamily="34" charset="0"/>
              <a:buChar char="•"/>
            </a:pPr>
            <a:endParaRPr lang="is-IS"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a:t>
            </a:fld>
            <a:endParaRPr lang="en-GB"/>
          </a:p>
        </p:txBody>
      </p:sp>
    </p:spTree>
    <p:extLst>
      <p:ext uri="{BB962C8B-B14F-4D97-AF65-F5344CB8AC3E}">
        <p14:creationId xmlns:p14="http://schemas.microsoft.com/office/powerpoint/2010/main" xmlns="" val="394549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Hall skynjari á sveifarási</a:t>
            </a:r>
            <a:r>
              <a:rPr lang="is-IS" baseline="0" dirty="0" smtClean="0"/>
              <a:t> með púlshjóli (Hall-effect sensor on crankshaft with pulse generator wheel)</a:t>
            </a:r>
          </a:p>
          <a:p>
            <a:r>
              <a:rPr lang="is-IS" baseline="0" dirty="0" smtClean="0"/>
              <a:t>Þessi skynjar samanstendur að tvem Hall raföllum, sísegli og rafeindarrás sem metur Hall spennuna frá báðum Hall rafölum og magnar upp hall spennuna svo tölvan getur lesið merki spennuna.</a:t>
            </a:r>
          </a:p>
          <a:p>
            <a:r>
              <a:rPr lang="is-IS" baseline="0" dirty="0" smtClean="0"/>
              <a:t>Skynjarinn er staðsettur á sveifarás og sér um að nema púlshjól,</a:t>
            </a:r>
          </a:p>
          <a:p>
            <a:r>
              <a:rPr lang="is-IS" baseline="0" dirty="0" smtClean="0"/>
              <a:t>þegar flippinn fer framhjá skynjara sem er gerður úr járni hefur hann áhrif á segulsvið síseguls, sem magnar upp segulsviðið það fer eftir stöðu flippa hverus mikil mögnuinn verður.</a:t>
            </a:r>
          </a:p>
          <a:p>
            <a:r>
              <a:rPr lang="is-IS" dirty="0" smtClean="0"/>
              <a:t>Þessi breytting</a:t>
            </a:r>
            <a:r>
              <a:rPr lang="is-IS" baseline="0" dirty="0" smtClean="0"/>
              <a:t> á segulsvið hefur áhrif á Hall rafalla sem mynda þá missmunandi Hall spennu. </a:t>
            </a:r>
          </a:p>
          <a:p>
            <a:r>
              <a:rPr lang="is-IS" baseline="0" dirty="0" smtClean="0"/>
              <a:t>Rafeindarrás metur og sem tekur á móti Hall spennunni og magnar hana upp og sendir merki spennu til tölvu til greiningar.</a:t>
            </a:r>
          </a:p>
          <a:p>
            <a:r>
              <a:rPr lang="is-IS" baseline="0" dirty="0" smtClean="0"/>
              <a:t>Einnig er hægt að hafa viðmunarmerki á sveifarás fyrir Hall skynjara  með því að hafa lengara bil á milli flippa.</a:t>
            </a:r>
          </a:p>
          <a:p>
            <a:r>
              <a:rPr lang="is-IS" baseline="0" dirty="0" smtClean="0"/>
              <a:t>Einnig er að nota </a:t>
            </a:r>
            <a:r>
              <a:rPr lang="is-IS" dirty="0" smtClean="0"/>
              <a:t>Hall skynjari á sveifarási</a:t>
            </a:r>
            <a:r>
              <a:rPr lang="is-IS" baseline="0" dirty="0" smtClean="0"/>
              <a:t> með púlshjóli og </a:t>
            </a:r>
            <a:r>
              <a:rPr lang="is-IS" dirty="0" smtClean="0"/>
              <a:t>Hall skynjari á knastás til að ákveða</a:t>
            </a:r>
            <a:r>
              <a:rPr lang="is-IS" baseline="0" dirty="0" smtClean="0"/>
              <a:t> kveikutíma á eftridástöðu.</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32</a:t>
            </a:fld>
            <a:endParaRPr lang="en-GB"/>
          </a:p>
        </p:txBody>
      </p:sp>
    </p:spTree>
    <p:extLst>
      <p:ext uri="{BB962C8B-B14F-4D97-AF65-F5344CB8AC3E}">
        <p14:creationId xmlns:p14="http://schemas.microsoft.com/office/powerpoint/2010/main" xmlns="" val="1091852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a:t>
            </a:r>
            <a:r>
              <a:rPr lang="is-IS" baseline="0" dirty="0" smtClean="0"/>
              <a:t> sjáumvið skemmdir á púlshjól/kambhjól</a:t>
            </a:r>
          </a:p>
          <a:p>
            <a:endParaRPr lang="is-IS" baseline="0" dirty="0" smtClean="0"/>
          </a:p>
          <a:p>
            <a:r>
              <a:rPr lang="is-IS" baseline="0" dirty="0" smtClean="0"/>
              <a:t>Efsta kassabylgja er eðlilegt merki jaftna kassabylgju</a:t>
            </a:r>
          </a:p>
          <a:p>
            <a:r>
              <a:rPr lang="is-IS" baseline="0" dirty="0" smtClean="0"/>
              <a:t>Næsta er ef við höfum sprungu í púlshjóli þá er ójafna eða óhreint merki </a:t>
            </a:r>
          </a:p>
          <a:p>
            <a:r>
              <a:rPr lang="is-IS" baseline="0" dirty="0" smtClean="0"/>
              <a:t>Ef púlshjólið er skemmt eða afformað verður kassabylgjan þéttari </a:t>
            </a:r>
          </a:p>
          <a:p>
            <a:r>
              <a:rPr lang="is-IS" baseline="0" dirty="0" smtClean="0"/>
              <a:t>Óhreinin úr járni festast á milli tanna púlshjóls fáum við lengra merki </a:t>
            </a:r>
          </a:p>
          <a:p>
            <a:endParaRPr lang="is-IS" baseline="0"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33</a:t>
            </a:fld>
            <a:endParaRPr lang="en-GB"/>
          </a:p>
        </p:txBody>
      </p:sp>
    </p:spTree>
    <p:extLst>
      <p:ext uri="{BB962C8B-B14F-4D97-AF65-F5344CB8AC3E}">
        <p14:creationId xmlns:p14="http://schemas.microsoft.com/office/powerpoint/2010/main" xmlns="" val="2330413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Ljós skynjari (Optiacl</a:t>
            </a:r>
            <a:r>
              <a:rPr lang="is-IS" baseline="0" dirty="0" smtClean="0"/>
              <a:t> sensor) </a:t>
            </a:r>
          </a:p>
          <a:p>
            <a:r>
              <a:rPr lang="is-IS" baseline="0" dirty="0" smtClean="0"/>
              <a:t>Þessi gerð af skynjar notar ljósdíóðu og og ljósnæmadíóðu til að búa til stafræntmerki </a:t>
            </a:r>
            <a:r>
              <a:rPr lang="en-GB" baseline="0" dirty="0" err="1" smtClean="0"/>
              <a:t>hægt</a:t>
            </a:r>
            <a:r>
              <a:rPr lang="en-GB" baseline="0" dirty="0" smtClean="0"/>
              <a:t> </a:t>
            </a:r>
            <a:r>
              <a:rPr lang="en-GB" baseline="0" dirty="0" err="1" smtClean="0"/>
              <a:t>er</a:t>
            </a:r>
            <a:r>
              <a:rPr lang="en-GB" baseline="0" dirty="0" smtClean="0"/>
              <a:t> </a:t>
            </a:r>
            <a:r>
              <a:rPr lang="en-GB" baseline="0" dirty="0" err="1" smtClean="0"/>
              <a:t>að</a:t>
            </a:r>
            <a:r>
              <a:rPr lang="en-GB" baseline="0" dirty="0" smtClean="0"/>
              <a:t> nota </a:t>
            </a:r>
            <a:r>
              <a:rPr lang="en-GB" baseline="0" dirty="0" err="1" smtClean="0"/>
              <a:t>ljós</a:t>
            </a:r>
            <a:r>
              <a:rPr lang="en-GB" baseline="0" dirty="0" smtClean="0"/>
              <a:t> </a:t>
            </a:r>
            <a:r>
              <a:rPr lang="en-GB" baseline="0" dirty="0" err="1" smtClean="0"/>
              <a:t>skynjar</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nema</a:t>
            </a:r>
            <a:r>
              <a:rPr lang="en-GB" baseline="0" dirty="0" smtClean="0"/>
              <a:t> </a:t>
            </a:r>
            <a:r>
              <a:rPr lang="en-GB" baseline="0" dirty="0" err="1" smtClean="0"/>
              <a:t>snúning</a:t>
            </a:r>
            <a:r>
              <a:rPr lang="en-GB" baseline="0" dirty="0" smtClean="0"/>
              <a:t> </a:t>
            </a:r>
            <a:r>
              <a:rPr lang="en-GB" baseline="0" dirty="0" err="1" smtClean="0"/>
              <a:t>og</a:t>
            </a:r>
            <a:r>
              <a:rPr lang="en-GB" baseline="0" dirty="0" smtClean="0"/>
              <a:t> </a:t>
            </a:r>
            <a:r>
              <a:rPr lang="en-GB" baseline="0" dirty="0" err="1" smtClean="0"/>
              <a:t>hraða</a:t>
            </a:r>
            <a:r>
              <a:rPr lang="en-GB" baseline="0" dirty="0" smtClean="0"/>
              <a:t>. </a:t>
            </a:r>
          </a:p>
          <a:p>
            <a:r>
              <a:rPr lang="is-IS" baseline="0" dirty="0" smtClean="0"/>
              <a:t>Skynjarinn er notaður í sumum kveikjudeilum sem hraðaskynjari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34</a:t>
            </a:fld>
            <a:endParaRPr lang="en-GB"/>
          </a:p>
        </p:txBody>
      </p:sp>
    </p:spTree>
    <p:extLst>
      <p:ext uri="{BB962C8B-B14F-4D97-AF65-F5344CB8AC3E}">
        <p14:creationId xmlns:p14="http://schemas.microsoft.com/office/powerpoint/2010/main" xmlns="" val="3995776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Bankskynjari</a:t>
            </a:r>
            <a:r>
              <a:rPr lang="is-IS" baseline="0" dirty="0" smtClean="0"/>
              <a:t> (Knock sensor) </a:t>
            </a:r>
          </a:p>
          <a:p>
            <a:r>
              <a:rPr lang="is-IS" baseline="0" dirty="0" smtClean="0"/>
              <a:t>Hlutverk bankskynjar er að nema kveikjubank við bruna eldsneytisblöndu og koma í veg fyrir að fyrir það með því að seinnka kveikjutíma. </a:t>
            </a:r>
          </a:p>
          <a:p>
            <a:r>
              <a:rPr lang="is-IS" baseline="0" dirty="0" smtClean="0"/>
              <a:t>Eining á bankskynjari að reyna að hafa kveikutíma eins snemma og hægt er til að hámarka vélarafköst.</a:t>
            </a:r>
          </a:p>
          <a:p>
            <a:r>
              <a:rPr lang="is-IS" b="1" baseline="0" dirty="0" smtClean="0"/>
              <a:t>Það sem veldur kveikjubanki er:</a:t>
            </a:r>
          </a:p>
          <a:p>
            <a:pPr marL="171450" indent="-171450">
              <a:buFont typeface="Arial" panose="020B0604020202020204" pitchFamily="34" charset="0"/>
              <a:buChar char="•"/>
            </a:pPr>
            <a:r>
              <a:rPr lang="is-IS" baseline="0" dirty="0" smtClean="0"/>
              <a:t>Kveikjutími of snemma</a:t>
            </a:r>
          </a:p>
          <a:p>
            <a:pPr marL="171450" indent="-171450">
              <a:buFont typeface="Arial" panose="020B0604020202020204" pitchFamily="34" charset="0"/>
              <a:buChar char="•"/>
            </a:pPr>
            <a:r>
              <a:rPr lang="is-IS" baseline="0" dirty="0" smtClean="0"/>
              <a:t>Eldsneyti er með of lágt oktangildi</a:t>
            </a:r>
          </a:p>
          <a:p>
            <a:pPr marL="171450" indent="-171450">
              <a:buFont typeface="Arial" panose="020B0604020202020204" pitchFamily="34" charset="0"/>
              <a:buChar char="•"/>
            </a:pPr>
            <a:r>
              <a:rPr lang="is-IS" baseline="0" dirty="0" smtClean="0"/>
              <a:t>Vél er að ofhitan</a:t>
            </a:r>
          </a:p>
          <a:p>
            <a:pPr marL="171450" indent="-171450">
              <a:buFont typeface="Arial" panose="020B0604020202020204" pitchFamily="34" charset="0"/>
              <a:buChar char="•"/>
            </a:pPr>
            <a:r>
              <a:rPr lang="is-IS" baseline="0" dirty="0" smtClean="0"/>
              <a:t>Þjöppuhlutfall er of hátt</a:t>
            </a:r>
          </a:p>
          <a:p>
            <a:pPr marL="171450" indent="-171450">
              <a:buFont typeface="Arial" panose="020B0604020202020204" pitchFamily="34" charset="0"/>
              <a:buChar char="•"/>
            </a:pPr>
            <a:r>
              <a:rPr lang="is-IS" baseline="0" dirty="0" smtClean="0"/>
              <a:t>Ekki rétt blöndunarhlutfall á milli eldsneytis og lofts.</a:t>
            </a:r>
          </a:p>
          <a:p>
            <a:pPr marL="171450" indent="-171450">
              <a:buFont typeface="Arial" panose="020B0604020202020204" pitchFamily="34" charset="0"/>
              <a:buChar char="•"/>
            </a:pPr>
            <a:r>
              <a:rPr lang="is-IS" baseline="0" dirty="0" smtClean="0"/>
              <a:t>Of mikið álag á vél</a:t>
            </a:r>
          </a:p>
          <a:p>
            <a:pPr marL="171450" indent="-171450">
              <a:buFont typeface="Arial" panose="020B0604020202020204" pitchFamily="34" charset="0"/>
              <a:buChar char="•"/>
            </a:pPr>
            <a:endParaRPr lang="is-IS" baseline="0" dirty="0" smtClean="0"/>
          </a:p>
          <a:p>
            <a:pPr marL="0" indent="0">
              <a:buFont typeface="Arial" panose="020B0604020202020204" pitchFamily="34" charset="0"/>
              <a:buNone/>
            </a:pPr>
            <a:r>
              <a:rPr lang="is-IS" baseline="0" dirty="0" smtClean="0"/>
              <a:t>Ef myndast kveikjubank í sílender vegna mikils þrýstings munar á brunnarhólfi sem veldur því að vélarblokk vírbrar, bankskynjarinn er festur á vélarblokk og skynjar víbringinn.</a:t>
            </a:r>
          </a:p>
          <a:p>
            <a:pPr marL="0" indent="0">
              <a:buFont typeface="Arial" panose="020B0604020202020204" pitchFamily="34" charset="0"/>
              <a:buNone/>
            </a:pPr>
            <a:r>
              <a:rPr lang="is-IS" baseline="0" dirty="0" smtClean="0"/>
              <a:t>Efni að nafni piezokeramik verður fyrir þrýsting af skjálftaplötu sem hreyfist vegna víbrings.</a:t>
            </a:r>
          </a:p>
          <a:p>
            <a:pPr marL="0" indent="0">
              <a:buFont typeface="Arial" panose="020B0604020202020204" pitchFamily="34" charset="0"/>
              <a:buNone/>
            </a:pPr>
            <a:r>
              <a:rPr lang="is-IS" baseline="0" dirty="0" smtClean="0"/>
              <a:t>Hreyfingin skálftarplötu veldur því að piezokristalar spanna upp spennu sem fer í rafrás sem metur boðinn og ákveðið viðmiðunar gildi eru náð er merki um kveikjubank gefið</a:t>
            </a:r>
          </a:p>
          <a:p>
            <a:pPr marL="0" indent="0">
              <a:buFont typeface="Arial" panose="020B0604020202020204" pitchFamily="34" charset="0"/>
              <a:buNone/>
            </a:pPr>
            <a:r>
              <a:rPr lang="is-IS" baseline="0" dirty="0" smtClean="0"/>
              <a:t>Ef síendurtekinn kveikubank verða er kveikutími seinkað um 3° á sveifaraáshorni (CA=crankshaft angle) í samræmi við forritaðu viðmiðunar gildum (map value)</a:t>
            </a:r>
          </a:p>
          <a:p>
            <a:pPr marL="0" indent="0">
              <a:buFont typeface="Arial" panose="020B0604020202020204" pitchFamily="34" charset="0"/>
              <a:buNone/>
            </a:pPr>
            <a:r>
              <a:rPr lang="is-IS" baseline="0" dirty="0" smtClean="0"/>
              <a:t>Ef kveikjubank er en til staðar er kveikjutíma seinka aftur um 3° á sveifaraáshorni þangað til að kveikjubank hættir eða stjórnunar takmörkum er náð.</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Með kveikjubank stjórnun er mögulegt að nota 95 RON eldsneyti fyrir vélar sem eru hannaðar fyrir super plus 98 RON</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Ef stjórntölva fyrir vél greinir bilun í kerfi fyrir bankskynjara skiptir stjórntölvan niður í öryggis/björgunarkerfi fyrir vél (limp home save mode)</a:t>
            </a:r>
          </a:p>
          <a:p>
            <a:pPr marL="0" indent="0">
              <a:buFont typeface="Arial" panose="020B0604020202020204" pitchFamily="34" charset="0"/>
              <a:buNone/>
            </a:pPr>
            <a:r>
              <a:rPr lang="is-IS" baseline="0" dirty="0" smtClean="0"/>
              <a:t>Kveikjutími er seinkaður allsvaðalega til að koma í vegfyrir kveikjubank undir öllum kringumstæðum.</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is-IS" baseline="0" dirty="0" smtClean="0"/>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35</a:t>
            </a:fld>
            <a:endParaRPr lang="en-GB"/>
          </a:p>
        </p:txBody>
      </p:sp>
    </p:spTree>
    <p:extLst>
      <p:ext uri="{BB962C8B-B14F-4D97-AF65-F5344CB8AC3E}">
        <p14:creationId xmlns:p14="http://schemas.microsoft.com/office/powerpoint/2010/main" xmlns="" val="3380104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Sólarljóasa</a:t>
            </a:r>
            <a:r>
              <a:rPr lang="is-IS" baseline="0" dirty="0" smtClean="0"/>
              <a:t> skynjari (Solar sensor)</a:t>
            </a:r>
          </a:p>
          <a:p>
            <a:r>
              <a:rPr lang="is-IS" baseline="0" dirty="0" smtClean="0"/>
              <a:t>Þessi skynjari umbreytir sólarljósi beint í rafrænt merki, skynjarinn er búinn til úr hálfleiðandi efni sem breytir ljóseindir (sólarorku) jafnstraum.</a:t>
            </a:r>
          </a:p>
          <a:p>
            <a:r>
              <a:rPr lang="is-IS" baseline="0" dirty="0" smtClean="0"/>
              <a:t>Notað fyrir ljósabúnað ökutækja, loftfrískunarbúnað.</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36</a:t>
            </a:fld>
            <a:endParaRPr lang="en-GB"/>
          </a:p>
        </p:txBody>
      </p:sp>
    </p:spTree>
    <p:extLst>
      <p:ext uri="{BB962C8B-B14F-4D97-AF65-F5344CB8AC3E}">
        <p14:creationId xmlns:p14="http://schemas.microsoft.com/office/powerpoint/2010/main" xmlns="" val="1783268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Vinstra</a:t>
            </a:r>
            <a:r>
              <a:rPr lang="is-IS" baseline="0" dirty="0" smtClean="0"/>
              <a:t> megin eru skynjara t.d </a:t>
            </a:r>
            <a:r>
              <a:rPr lang="en-GB" sz="1200" b="1" i="0" kern="1200" dirty="0" smtClean="0">
                <a:solidFill>
                  <a:schemeClr val="tx1"/>
                </a:solidFill>
                <a:effectLst/>
                <a:latin typeface="+mn-lt"/>
                <a:ea typeface="+mn-ea"/>
                <a:cs typeface="+mn-cs"/>
              </a:rPr>
              <a:t>VCC</a:t>
            </a:r>
            <a:r>
              <a:rPr lang="en-GB" sz="1200" b="0" i="0" kern="1200" dirty="0" smtClean="0">
                <a:solidFill>
                  <a:schemeClr val="tx1"/>
                </a:solidFill>
                <a:effectLst/>
                <a:latin typeface="+mn-lt"/>
                <a:ea typeface="+mn-ea"/>
                <a:cs typeface="+mn-cs"/>
              </a:rPr>
              <a:t>: Viscous Converter Clutch </a:t>
            </a:r>
            <a:r>
              <a:rPr lang="is-IS" baseline="0" dirty="0" smtClean="0"/>
              <a:t>hitaskynjara hraðaskynjari og fleiri </a:t>
            </a:r>
          </a:p>
          <a:p>
            <a:r>
              <a:rPr lang="is-IS" baseline="0" dirty="0" smtClean="0"/>
              <a:t>Miðjun er tölvur, stjórnbúnaður, rafgeymir</a:t>
            </a:r>
          </a:p>
          <a:p>
            <a:r>
              <a:rPr lang="is-IS" baseline="0" dirty="0" smtClean="0"/>
              <a:t>Hægra megin er virknarbúnaður t.d gaumljós, háspennukefli, eldsneytisspíssa og fleiri.</a:t>
            </a:r>
          </a:p>
          <a:p>
            <a:r>
              <a:rPr lang="is-IS" baseline="0" dirty="0" smtClean="0"/>
              <a:t>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37</a:t>
            </a:fld>
            <a:endParaRPr lang="en-GB"/>
          </a:p>
        </p:txBody>
      </p:sp>
    </p:spTree>
    <p:extLst>
      <p:ext uri="{BB962C8B-B14F-4D97-AF65-F5344CB8AC3E}">
        <p14:creationId xmlns:p14="http://schemas.microsoft.com/office/powerpoint/2010/main" xmlns="" val="4194884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Viðmunar spenna (Reference</a:t>
            </a:r>
            <a:r>
              <a:rPr lang="is-IS" baseline="0" dirty="0" smtClean="0"/>
              <a:t> voltage)</a:t>
            </a:r>
          </a:p>
          <a:p>
            <a:r>
              <a:rPr lang="is-IS" baseline="0" dirty="0" smtClean="0"/>
              <a:t>Hefur skammstöfuna Vref á ensku</a:t>
            </a:r>
            <a:r>
              <a:rPr lang="en-GB" baseline="0" dirty="0" smtClean="0"/>
              <a:t> </a:t>
            </a:r>
          </a:p>
          <a:p>
            <a:r>
              <a:rPr lang="is-IS" baseline="0" dirty="0" smtClean="0"/>
              <a:t>Þetta er grunn rafspenna til að bera merki til tölvu.</a:t>
            </a:r>
          </a:p>
          <a:p>
            <a:r>
              <a:rPr lang="is-IS" baseline="0" dirty="0" smtClean="0"/>
              <a:t>Tölvan sendir viðmunarspennu til óvirkra skynjara sem notar spennuna til að búa til merki sem er sent til baka til tölvu til úrvinnslu.</a:t>
            </a:r>
          </a:p>
          <a:p>
            <a:r>
              <a:rPr lang="is-IS" baseline="0" dirty="0" smtClean="0"/>
              <a:t>Þörfinn á viðmunarspennu svo tölvan getur lesið úr breytingum sem verða á viðnámi í skynjara, tölvan les út breytingar á spennu og straumi.</a:t>
            </a:r>
          </a:p>
          <a:p>
            <a:r>
              <a:rPr lang="is-IS" baseline="0" dirty="0" smtClean="0"/>
              <a:t>Viðmunarspenna er oftast kringum 5 volt.</a:t>
            </a:r>
          </a:p>
          <a:p>
            <a:r>
              <a:rPr lang="is-IS" baseline="0" dirty="0" smtClean="0"/>
              <a:t>Tölvan breytir rafgeymisspennu niður í 5 volt svo jöfn og örugg framboð af jafnstraum er fætt til óvirkra skynjar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38</a:t>
            </a:fld>
            <a:endParaRPr lang="en-GB"/>
          </a:p>
        </p:txBody>
      </p:sp>
    </p:spTree>
    <p:extLst>
      <p:ext uri="{BB962C8B-B14F-4D97-AF65-F5344CB8AC3E}">
        <p14:creationId xmlns:p14="http://schemas.microsoft.com/office/powerpoint/2010/main" xmlns="" val="240439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Magnari sem</a:t>
            </a:r>
            <a:r>
              <a:rPr lang="is-IS" baseline="0" dirty="0" smtClean="0"/>
              <a:t> sér um að magn upp veikt hliðrænt merki og breyta því í stafrænt merki.</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39</a:t>
            </a:fld>
            <a:endParaRPr lang="en-GB"/>
          </a:p>
        </p:txBody>
      </p:sp>
    </p:spTree>
    <p:extLst>
      <p:ext uri="{BB962C8B-B14F-4D97-AF65-F5344CB8AC3E}">
        <p14:creationId xmlns:p14="http://schemas.microsoft.com/office/powerpoint/2010/main" xmlns="" val="2855183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Lofthita</a:t>
            </a:r>
            <a:r>
              <a:rPr lang="is-IS" baseline="0" dirty="0" smtClean="0"/>
              <a:t> skynjari við loftinntak (Intake air temperature senso) (IAT)</a:t>
            </a:r>
          </a:p>
          <a:p>
            <a:endParaRPr lang="is-IS" baseline="0" dirty="0" smtClean="0"/>
          </a:p>
          <a:p>
            <a:r>
              <a:rPr lang="is-IS" baseline="0" dirty="0" smtClean="0"/>
              <a:t>Þessi skynjari mælir lofthita við loftinntak á vél þegar loftið er dregið inn í soggrein. Og er oftast staðsetur við loftsíuboxið eða soggrein.</a:t>
            </a:r>
          </a:p>
          <a:p>
            <a:r>
              <a:rPr lang="is-IS" dirty="0" smtClean="0"/>
              <a:t>Vélar</a:t>
            </a:r>
            <a:r>
              <a:rPr lang="is-IS" baseline="0" dirty="0" smtClean="0"/>
              <a:t>tölvan notar upplýsingar um lofthitastig til að meta þéttleika loftsins svo tölvan getur haldi jafnvægi á blöndu lofts og eldsneytis.</a:t>
            </a:r>
          </a:p>
          <a:p>
            <a:r>
              <a:rPr lang="is-IS" baseline="0" dirty="0" smtClean="0"/>
              <a:t>Kaldara loft er þéttar en heitt loft, kalt loft þarf meira eldsneyti svo hægt sé að viðhalda hlutafalli lofts og eldsneyti.</a:t>
            </a:r>
          </a:p>
          <a:p>
            <a:endParaRPr lang="is-IS" baseline="0" dirty="0" smtClean="0"/>
          </a:p>
          <a:p>
            <a:r>
              <a:rPr lang="is-IS" baseline="0" dirty="0" smtClean="0"/>
              <a:t>Lofthita skynjari er hitanæmtviðnám sem fær fæðispennu (vegjulegas 5 volt) frá vélartölvu,</a:t>
            </a:r>
          </a:p>
          <a:p>
            <a:r>
              <a:rPr lang="is-IS" baseline="0" dirty="0" smtClean="0"/>
              <a:t>Lofthita skynjar eru oftast með neikvæðan hitastuðull NTC (</a:t>
            </a:r>
            <a:r>
              <a:rPr lang="en-GB" sz="1200" b="0" i="0" kern="1200" dirty="0" smtClean="0">
                <a:solidFill>
                  <a:schemeClr val="tx1"/>
                </a:solidFill>
                <a:effectLst/>
                <a:latin typeface="+mn-lt"/>
                <a:ea typeface="+mn-ea"/>
                <a:cs typeface="+mn-cs"/>
              </a:rPr>
              <a:t>negative temperature coefficient)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þýðir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að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viðnámið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verður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hærra</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kulda</a:t>
            </a:r>
            <a:r>
              <a:rPr lang="en-GB" sz="1200" b="0" i="0" kern="1200" baseline="0" dirty="0" smtClean="0">
                <a:solidFill>
                  <a:schemeClr val="tx1"/>
                </a:solidFill>
                <a:effectLst/>
                <a:latin typeface="+mn-lt"/>
                <a:ea typeface="+mn-ea"/>
                <a:cs typeface="+mn-cs"/>
              </a:rPr>
              <a:t> (ohm&gt;</a:t>
            </a:r>
            <a:r>
              <a:rPr lang="en-GB" sz="1200" b="0" i="0" kern="1200" baseline="0" dirty="0" err="1" smtClean="0">
                <a:solidFill>
                  <a:schemeClr val="tx1"/>
                </a:solidFill>
                <a:effectLst/>
                <a:latin typeface="+mn-lt"/>
                <a:ea typeface="+mn-ea"/>
                <a:cs typeface="+mn-cs"/>
              </a:rPr>
              <a:t>kuldi</a:t>
            </a:r>
            <a:r>
              <a:rPr lang="en-GB" sz="1200" b="0" i="0" kern="1200" baseline="0" dirty="0" smtClean="0">
                <a:solidFill>
                  <a:schemeClr val="tx1"/>
                </a:solidFill>
                <a:effectLst/>
                <a:latin typeface="+mn-lt"/>
                <a:ea typeface="+mn-ea"/>
                <a:cs typeface="+mn-cs"/>
              </a:rPr>
              <a:t>)</a:t>
            </a:r>
            <a:r>
              <a:rPr lang="en-GB" sz="1200" b="0" i="0" kern="1200" baseline="0" dirty="0" err="1" smtClean="0">
                <a:solidFill>
                  <a:schemeClr val="tx1"/>
                </a:solidFill>
                <a:effectLst/>
                <a:latin typeface="+mn-lt"/>
                <a:ea typeface="+mn-ea"/>
                <a:cs typeface="+mn-cs"/>
              </a:rPr>
              <a:t>en</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viðnámið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lækkar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við</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hærra</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hitastig</a:t>
            </a:r>
            <a:r>
              <a:rPr lang="en-GB" sz="1200" b="0" i="0" kern="1200" baseline="0" dirty="0" smtClean="0">
                <a:solidFill>
                  <a:schemeClr val="tx1"/>
                </a:solidFill>
                <a:effectLst/>
                <a:latin typeface="+mn-lt"/>
                <a:ea typeface="+mn-ea"/>
                <a:cs typeface="+mn-cs"/>
              </a:rPr>
              <a:t>(ohm&lt;</a:t>
            </a:r>
            <a:r>
              <a:rPr lang="en-GB" sz="1200" b="0" i="0" kern="1200" baseline="0" dirty="0" err="1" smtClean="0">
                <a:solidFill>
                  <a:schemeClr val="tx1"/>
                </a:solidFill>
                <a:effectLst/>
                <a:latin typeface="+mn-lt"/>
                <a:ea typeface="+mn-ea"/>
                <a:cs typeface="+mn-cs"/>
              </a:rPr>
              <a:t>hita</a:t>
            </a:r>
            <a:r>
              <a:rPr lang="en-GB" sz="1200" b="0" i="0" kern="1200" baseline="0" dirty="0" smtClean="0">
                <a:solidFill>
                  <a:schemeClr val="tx1"/>
                </a:solidFill>
                <a:effectLst/>
                <a:latin typeface="+mn-lt"/>
                <a:ea typeface="+mn-ea"/>
                <a:cs typeface="+mn-cs"/>
              </a:rPr>
              <a:t>)</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Önnur heiti</a:t>
            </a:r>
          </a:p>
          <a:p>
            <a:r>
              <a:rPr lang="en-GB" sz="1200" b="0" i="0" kern="1200" dirty="0" smtClean="0">
                <a:solidFill>
                  <a:schemeClr val="tx1"/>
                </a:solidFill>
                <a:effectLst/>
                <a:latin typeface="+mn-lt"/>
                <a:ea typeface="+mn-ea"/>
                <a:cs typeface="+mn-cs"/>
              </a:rPr>
              <a:t>Air Charge Temperature (ACT) sensor</a:t>
            </a:r>
          </a:p>
          <a:p>
            <a:r>
              <a:rPr lang="en-GB" sz="1200" b="0" i="0" kern="1200" dirty="0" smtClean="0">
                <a:solidFill>
                  <a:schemeClr val="tx1"/>
                </a:solidFill>
                <a:effectLst/>
                <a:latin typeface="+mn-lt"/>
                <a:ea typeface="+mn-ea"/>
                <a:cs typeface="+mn-cs"/>
              </a:rPr>
              <a:t>Vane Air Temperature (VAT) sensor</a:t>
            </a:r>
          </a:p>
          <a:p>
            <a:r>
              <a:rPr lang="en-GB" sz="1200" b="0" i="0" kern="1200" dirty="0" smtClean="0">
                <a:solidFill>
                  <a:schemeClr val="tx1"/>
                </a:solidFill>
                <a:effectLst/>
                <a:latin typeface="+mn-lt"/>
                <a:ea typeface="+mn-ea"/>
                <a:cs typeface="+mn-cs"/>
              </a:rPr>
              <a:t>Manifold Charging Temperature (MCT) sensor</a:t>
            </a:r>
          </a:p>
          <a:p>
            <a:r>
              <a:rPr lang="en-GB" sz="1200" b="0" i="0" kern="1200" dirty="0" smtClean="0">
                <a:solidFill>
                  <a:schemeClr val="tx1"/>
                </a:solidFill>
                <a:effectLst/>
                <a:latin typeface="+mn-lt"/>
                <a:ea typeface="+mn-ea"/>
                <a:cs typeface="+mn-cs"/>
              </a:rPr>
              <a:t>Manifold Air Temperature (MAT) sensor</a:t>
            </a:r>
          </a:p>
          <a:p>
            <a:r>
              <a:rPr lang="en-GB" sz="1200" b="0" i="0" kern="1200" dirty="0" smtClean="0">
                <a:solidFill>
                  <a:schemeClr val="tx1"/>
                </a:solidFill>
                <a:effectLst/>
                <a:latin typeface="+mn-lt"/>
                <a:ea typeface="+mn-ea"/>
                <a:cs typeface="+mn-cs"/>
              </a:rPr>
              <a:t>Charge Temperature Sensor (CTS)</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Ástæður bilana</a:t>
            </a:r>
          </a:p>
          <a:p>
            <a:endParaRPr lang="is-IS" sz="1200" b="0" i="0" kern="1200" baseline="0" dirty="0" smtClean="0">
              <a:solidFill>
                <a:schemeClr val="tx1"/>
              </a:solidFill>
              <a:effectLst/>
              <a:latin typeface="+mn-lt"/>
              <a:ea typeface="+mn-ea"/>
              <a:cs typeface="+mn-cs"/>
            </a:endParaRPr>
          </a:p>
          <a:p>
            <a:r>
              <a:rPr lang="is-IS" sz="1200" b="0" i="0" kern="1200" baseline="0" dirty="0" smtClean="0">
                <a:solidFill>
                  <a:schemeClr val="tx1"/>
                </a:solidFill>
                <a:effectLst/>
                <a:latin typeface="+mn-lt"/>
                <a:ea typeface="+mn-ea"/>
                <a:cs typeface="+mn-cs"/>
              </a:rPr>
              <a:t>Lofthita skynjari Loftinntaks orðið fyrir skemmdum þegar brunni verður í soggreinn (backfire). Sót og olíu óhreinindin sem safnast upp í soggrein setjast á skynjaran. </a:t>
            </a:r>
          </a:p>
          <a:p>
            <a:r>
              <a:rPr lang="is-IS" sz="1200" b="0" i="0" kern="1200" baseline="0" dirty="0" smtClean="0">
                <a:solidFill>
                  <a:schemeClr val="tx1"/>
                </a:solidFill>
                <a:effectLst/>
                <a:latin typeface="+mn-lt"/>
                <a:ea typeface="+mn-ea"/>
                <a:cs typeface="+mn-cs"/>
              </a:rPr>
              <a:t>Eiginleikar lofthitaskynjarinn gera hrörnað af völdum hita eða aldurs og getur valdið latari, hægri eða engu viðbragði við inngjöf.</a:t>
            </a:r>
          </a:p>
          <a:p>
            <a:r>
              <a:rPr lang="is-IS" sz="1200" b="0" i="0" kern="1200" baseline="0" dirty="0" smtClean="0">
                <a:solidFill>
                  <a:schemeClr val="tx1"/>
                </a:solidFill>
                <a:effectLst/>
                <a:latin typeface="+mn-lt"/>
                <a:ea typeface="+mn-ea"/>
                <a:cs typeface="+mn-cs"/>
              </a:rPr>
              <a:t>Ekki útiloka víraog tengi.</a:t>
            </a:r>
          </a:p>
          <a:p>
            <a:endParaRPr lang="is-IS" baseline="0" dirty="0" smtClean="0"/>
          </a:p>
          <a:p>
            <a:endParaRPr lang="is-IS" dirty="0" smtClean="0"/>
          </a:p>
          <a:p>
            <a:endParaRPr lang="is-IS" dirty="0" smtClean="0"/>
          </a:p>
          <a:p>
            <a:r>
              <a:rPr lang="en-GB" dirty="0" smtClean="0"/>
              <a:t>http://www.aa1car.com/library/air_temp_sensors.htm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41</a:t>
            </a:fld>
            <a:endParaRPr lang="en-GB"/>
          </a:p>
        </p:txBody>
      </p:sp>
    </p:spTree>
    <p:extLst>
      <p:ext uri="{BB962C8B-B14F-4D97-AF65-F5344CB8AC3E}">
        <p14:creationId xmlns:p14="http://schemas.microsoft.com/office/powerpoint/2010/main" xmlns="" val="782492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Rúmmál</a:t>
            </a:r>
            <a:r>
              <a:rPr lang="is-IS" baseline="0" dirty="0" smtClean="0"/>
              <a:t> l</a:t>
            </a:r>
            <a:r>
              <a:rPr lang="is-IS" dirty="0" smtClean="0"/>
              <a:t>oftflæði</a:t>
            </a:r>
            <a:r>
              <a:rPr lang="is-IS" baseline="0" dirty="0" smtClean="0"/>
              <a:t> skynjari (Volume airflow sensor) (Vane airflow sensor)</a:t>
            </a:r>
          </a:p>
          <a:p>
            <a:endParaRPr lang="is-IS" baseline="0" dirty="0" smtClean="0"/>
          </a:p>
          <a:p>
            <a:endParaRPr lang="is-IS" baseline="0" dirty="0" smtClean="0"/>
          </a:p>
          <a:p>
            <a:r>
              <a:rPr lang="is-IS" dirty="0" smtClean="0"/>
              <a:t>Rúmmál</a:t>
            </a:r>
            <a:r>
              <a:rPr lang="is-IS" baseline="0" dirty="0" smtClean="0"/>
              <a:t> l</a:t>
            </a:r>
            <a:r>
              <a:rPr lang="is-IS" dirty="0" smtClean="0"/>
              <a:t>oftflæði</a:t>
            </a:r>
            <a:r>
              <a:rPr lang="is-IS" baseline="0" dirty="0" smtClean="0"/>
              <a:t> skynjari er notað í fjöl-innsprautunar kerfi að nafni L-Jetronic sem var hannað af Bosch og er að finna í bílum frá árunum 1974-1989 en var mikið notað í evrópskum bílum á áttundaáratugnunum. </a:t>
            </a:r>
          </a:p>
          <a:p>
            <a:r>
              <a:rPr lang="is-IS" baseline="0" dirty="0" smtClean="0"/>
              <a:t>Önnur fyrirtæki fengu leyfi frá Bosch til að nota þessa hönnun (Lucas, Hitachi Automotive products, NipponDenso) </a:t>
            </a:r>
          </a:p>
          <a:p>
            <a:endParaRPr lang="is-IS" baseline="0" dirty="0" smtClean="0"/>
          </a:p>
          <a:p>
            <a:r>
              <a:rPr lang="is-IS" baseline="0" dirty="0" smtClean="0"/>
              <a:t>Hverning virkar </a:t>
            </a:r>
            <a:r>
              <a:rPr lang="is-IS" dirty="0" smtClean="0"/>
              <a:t>Rúmmál</a:t>
            </a:r>
            <a:r>
              <a:rPr lang="is-IS" baseline="0" dirty="0" smtClean="0"/>
              <a:t> l</a:t>
            </a:r>
            <a:r>
              <a:rPr lang="is-IS" dirty="0" smtClean="0"/>
              <a:t>oftflæði</a:t>
            </a:r>
            <a:r>
              <a:rPr lang="is-IS" baseline="0" dirty="0" smtClean="0"/>
              <a:t> skynjari?</a:t>
            </a:r>
          </a:p>
          <a:p>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Rúmmál</a:t>
            </a:r>
            <a:r>
              <a:rPr lang="is-IS" baseline="0" dirty="0" smtClean="0"/>
              <a:t> l</a:t>
            </a:r>
            <a:r>
              <a:rPr lang="is-IS" dirty="0" smtClean="0"/>
              <a:t>oftflæði</a:t>
            </a:r>
            <a:r>
              <a:rPr lang="is-IS" baseline="0" dirty="0" smtClean="0"/>
              <a:t> skynjari er staðsettur fyrir framan inngjafarspjald og aftan loftsíubox, það sér um að nema magn af lofti sem fer inná vél með því nota loftspjald sem er haldið uppi með fjöður eða gormi, öxull loftspjaldsins er tengdur við stöðuskynjar (</a:t>
            </a:r>
            <a:r>
              <a:rPr lang="en-GB" sz="1200" b="0" i="0" kern="1200" dirty="0" smtClean="0">
                <a:solidFill>
                  <a:schemeClr val="tx1"/>
                </a:solidFill>
                <a:effectLst/>
                <a:latin typeface="+mn-lt"/>
                <a:ea typeface="+mn-ea"/>
                <a:cs typeface="+mn-cs"/>
              </a:rPr>
              <a:t>potentiometer)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gefur</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hliðrænt</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merki</a:t>
            </a:r>
            <a:r>
              <a:rPr lang="en-GB" sz="1200" b="0" i="0" kern="1200" baseline="0" dirty="0" smtClean="0">
                <a:solidFill>
                  <a:schemeClr val="tx1"/>
                </a:solidFill>
                <a:effectLst/>
                <a:latin typeface="+mn-lt"/>
                <a:ea typeface="+mn-ea"/>
                <a:cs typeface="+mn-cs"/>
              </a:rPr>
              <a:t>.</a:t>
            </a:r>
            <a:endParaRPr lang="is-IS" baseline="0" dirty="0" smtClean="0"/>
          </a:p>
          <a:p>
            <a:r>
              <a:rPr lang="is-IS" baseline="0" dirty="0" smtClean="0"/>
              <a:t>Við inngöf eykst loftflæði inná vél þetta auka loftflæði ýtir við loftspjaldi og við það snýst upp á öxull sem loftspjald er festur á. Öxullin er tengun við stöðuskynjara sem gefur missmunandi viðnám við ákveðna stöðu t.d. 0 volt við lausagang og 5 volt við fulla inngjöf. Tölvan fær boð frá stöðuskynjarum og nota þau til að reikna út rétt hlutfall milli eldsneytis og loft.</a:t>
            </a:r>
          </a:p>
          <a:p>
            <a:endParaRPr lang="is-IS" baseline="0" dirty="0" smtClean="0"/>
          </a:p>
          <a:p>
            <a:r>
              <a:rPr lang="is-IS" baseline="0" dirty="0" smtClean="0"/>
              <a:t>Bilanir </a:t>
            </a:r>
          </a:p>
          <a:p>
            <a:r>
              <a:rPr lang="is-IS" dirty="0" smtClean="0"/>
              <a:t>Rúmmál</a:t>
            </a:r>
            <a:r>
              <a:rPr lang="is-IS" baseline="0" dirty="0" smtClean="0"/>
              <a:t> l</a:t>
            </a:r>
            <a:r>
              <a:rPr lang="is-IS" dirty="0" smtClean="0"/>
              <a:t>oftflæði</a:t>
            </a:r>
            <a:r>
              <a:rPr lang="is-IS" baseline="0" dirty="0" smtClean="0"/>
              <a:t> skynjari þolir ekki að fá falst loft. Falst loft er þegar loft kemst framhjá loftflæðiskynjara og er ekki talið með í útreikningi við blöndun á lofti og eldsneytis og er þá hlutfallið ekki rétt við það koma upp atiði sem hafa áhrif á vinnslu vélar eins og hik við inngjöf og kraftleysi við hröðun, veik blanda sem ekki er hægt brenna (misfire), grófur lausagangur.</a:t>
            </a:r>
          </a:p>
          <a:p>
            <a:endParaRPr lang="is-IS" baseline="0" dirty="0" smtClean="0"/>
          </a:p>
          <a:p>
            <a:r>
              <a:rPr lang="is-IS" baseline="0" dirty="0" smtClean="0"/>
              <a:t>Óhreinindi/slit sem valda að loftspjald er að festast eða nær ekki eðlilegri færsl.</a:t>
            </a:r>
          </a:p>
          <a:p>
            <a:r>
              <a:rPr lang="is-IS" baseline="0" dirty="0" smtClean="0"/>
              <a:t>Hægt er að prófa hvort að skynjarinn er að festast með því að ýta við gætilega á loftspjald og greinna hvort að spjald sé með stífa færslu eða festast, færsla loftspjalds á að vera jöfn og með jafnri mótsöðu. Ef loftspjald er að festast prufið að þrífa hann með blöndungarhreinsiefni ef það virkar ekki þarf að skipta um skynjaran.</a:t>
            </a:r>
          </a:p>
          <a:p>
            <a:endParaRPr lang="is-IS" baseline="0" dirty="0" smtClean="0"/>
          </a:p>
          <a:p>
            <a:r>
              <a:rPr lang="is-IS" baseline="0" dirty="0" smtClean="0"/>
              <a:t>Mæling skynjar </a:t>
            </a:r>
          </a:p>
          <a:p>
            <a:r>
              <a:rPr lang="is-IS" baseline="0" dirty="0" smtClean="0"/>
              <a:t>Viðmunarspenna inná skynjara er oftast 5volt, þegar loftspjald er í lokaðri stöðu er merki frá skynjarunum kringum 0,25 volt en í full opnri stöðu er merkið 4,5 volt hægt að nota fjölsviðsmæli og sveiflusjá til að lesa út merki frá skynjara. </a:t>
            </a:r>
          </a:p>
          <a:p>
            <a:r>
              <a:rPr lang="is-IS" baseline="0" dirty="0" smtClean="0"/>
              <a:t>Einungis er hægt að nota sveiflusjá til að sjá galla í merki frá skyjara vegna þess hvað þeir gera hratt, það sm veldur þessum göllum er skemmdur eða slit í viðnámsbraut. </a:t>
            </a:r>
          </a:p>
          <a:p>
            <a:r>
              <a:rPr lang="is-IS" baseline="0" dirty="0" smtClean="0"/>
              <a:t>Slit á viðnámsbraut verða oftast við 20% inngjöf.</a:t>
            </a:r>
          </a:p>
          <a:p>
            <a:r>
              <a:rPr lang="is-IS" baseline="0" dirty="0" smtClean="0"/>
              <a:t>Skynjari sem er í lagi á að hafa jafna og hægt og stígandi spennu breytingu frá lausagang og í fulla inngjöf. </a:t>
            </a:r>
          </a:p>
          <a:p>
            <a:endParaRPr lang="is-IS" baseline="0" dirty="0" smtClean="0"/>
          </a:p>
          <a:p>
            <a:endParaRPr lang="is-IS" baseline="0" dirty="0" smtClean="0"/>
          </a:p>
          <a:p>
            <a:r>
              <a:rPr lang="is-IS" baseline="0" dirty="0" smtClean="0"/>
              <a:t>http://www.aa1car.com/library/vaf_sensors.htm</a:t>
            </a:r>
          </a:p>
          <a:p>
            <a:r>
              <a:rPr lang="is-IS" baseline="0" dirty="0" smtClean="0"/>
              <a:t>https://en.wikipedia.org/wiki/Jetronic#L-Jetronic_.281974.E2.80.931989.29</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42</a:t>
            </a:fld>
            <a:endParaRPr lang="en-GB"/>
          </a:p>
        </p:txBody>
      </p:sp>
    </p:spTree>
    <p:extLst>
      <p:ext uri="{BB962C8B-B14F-4D97-AF65-F5344CB8AC3E}">
        <p14:creationId xmlns:p14="http://schemas.microsoft.com/office/powerpoint/2010/main" xmlns="" val="60571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Boð eða</a:t>
            </a:r>
            <a:r>
              <a:rPr lang="is-IS" baseline="0" dirty="0" smtClean="0"/>
              <a:t> merki frá og í tölvu er breytileg rafspenna yfir stuttu tímabili. </a:t>
            </a:r>
          </a:p>
          <a:p>
            <a:r>
              <a:rPr lang="is-IS" baseline="0" dirty="0" smtClean="0"/>
              <a:t>Rafspenna er á púls eða bylgjuformi og eru notuð til að flytja rafrængögn eða upplýsingar. </a:t>
            </a:r>
          </a:p>
          <a:p>
            <a:r>
              <a:rPr lang="is-IS" baseline="0" dirty="0" smtClean="0"/>
              <a:t>Þið þurfið að kannast við tölvuboð til að skilja virknni og þjónustu tölvukerfa.</a:t>
            </a:r>
          </a:p>
          <a:p>
            <a:r>
              <a:rPr lang="is-IS" baseline="0" dirty="0" smtClean="0"/>
              <a:t>Tölvuboð geta verið stafræn (kassalöguð form af merki, á og af merki) eða hliðrænt (Bylgjulagað from af merki, hægt og stígandi merki)</a:t>
            </a:r>
          </a:p>
          <a:p>
            <a:endParaRPr lang="is-IS" baseline="0" dirty="0" smtClean="0"/>
          </a:p>
          <a:p>
            <a:r>
              <a:rPr lang="is-IS" baseline="0" dirty="0" smtClean="0"/>
              <a:t>Stafræntmerki er á og af merki eins og er þegar kveikt og slökkvt er á rofa ótt og títt. Framleiðsla á spennu (volt) fer frá mest og minnst og mynda þannig kassabylgju. T.d merki frá Hall skynjara</a:t>
            </a:r>
          </a:p>
          <a:p>
            <a:endParaRPr lang="is-IS" baseline="0" dirty="0" smtClean="0"/>
          </a:p>
          <a:p>
            <a:r>
              <a:rPr lang="is-IS" baseline="0" dirty="0" smtClean="0"/>
              <a:t>Hliðræntmerki er merki sem eykur og minnkar spennu smá saman í styrk.</a:t>
            </a:r>
          </a:p>
          <a:p>
            <a:r>
              <a:rPr lang="is-IS" baseline="0" dirty="0" smtClean="0"/>
              <a:t>Við getu ímyndað okkur þegar við skrúfum upp og niðru birudeyfirofa í stofunni heima hjá okkur, ljósinn verður smá saman bjartar þegar við skrúfum rofan upp en dofnar á ljósinnu þegar við skrúfum rofan niður. </a:t>
            </a:r>
          </a:p>
          <a:p>
            <a:r>
              <a:rPr lang="is-IS" baseline="0" smtClean="0"/>
              <a:t>Dæmi um skyjara sem gefa frá sér hliðræntmerki eru hitaskynjarar og stöðuskynjarar.</a:t>
            </a:r>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6</a:t>
            </a:fld>
            <a:endParaRPr lang="en-GB"/>
          </a:p>
        </p:txBody>
      </p:sp>
    </p:spTree>
    <p:extLst>
      <p:ext uri="{BB962C8B-B14F-4D97-AF65-F5344CB8AC3E}">
        <p14:creationId xmlns:p14="http://schemas.microsoft.com/office/powerpoint/2010/main" xmlns="" val="3280110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Magn</a:t>
            </a:r>
            <a:r>
              <a:rPr lang="is-IS" baseline="0" dirty="0" smtClean="0"/>
              <a:t> loftflæði skynjari með glóþræði (Mass airflow sensor with) (MAF)</a:t>
            </a:r>
          </a:p>
          <a:p>
            <a:endParaRPr lang="is-IS" baseline="0" dirty="0" smtClean="0"/>
          </a:p>
          <a:p>
            <a:r>
              <a:rPr lang="is-IS" baseline="0" dirty="0" smtClean="0"/>
              <a:t>Skynjar mælir mælir bæði magn og þéttleika lofts sem streymi inn á vél.</a:t>
            </a:r>
          </a:p>
          <a:p>
            <a:r>
              <a:rPr lang="is-IS" baseline="0" dirty="0" smtClean="0"/>
              <a:t>Eining fyrir loft flæði er grömm á sekúndu (</a:t>
            </a:r>
            <a:r>
              <a:rPr lang="en-GB" sz="1200" b="0" i="0" kern="1200" dirty="0" smtClean="0">
                <a:solidFill>
                  <a:schemeClr val="tx1"/>
                </a:solidFill>
                <a:effectLst/>
                <a:latin typeface="+mn-lt"/>
                <a:ea typeface="+mn-ea"/>
                <a:cs typeface="+mn-cs"/>
              </a:rPr>
              <a:t>grams per second) (GPS)</a:t>
            </a:r>
            <a:endParaRPr lang="is-IS" baseline="0" dirty="0" smtClean="0"/>
          </a:p>
          <a:p>
            <a:endParaRPr lang="is-IS" baseline="0" dirty="0" smtClean="0"/>
          </a:p>
          <a:p>
            <a:r>
              <a:rPr lang="is-IS" baseline="0" dirty="0" smtClean="0"/>
              <a:t>Glóþráði sem er úr platínum er strengt í loftrás inná soggrein, þessi þráður vinnur sem skynjari. </a:t>
            </a:r>
          </a:p>
          <a:p>
            <a:r>
              <a:rPr lang="is-IS" baseline="0" dirty="0" smtClean="0"/>
              <a:t>Rafstraumi er hleypt á glóðþráðinn sem heldur honum um 100°C heitum, þessum þráði er strengt fyrir ofan lofthitaskynjar.</a:t>
            </a:r>
          </a:p>
          <a:p>
            <a:r>
              <a:rPr lang="is-IS" baseline="0" dirty="0" smtClean="0"/>
              <a:t>Loftstreymi inná vél er missmunandi eftir álagi á vél, þessi loftmassi sem er dreginn inn á vél og kælir glóðþráðinn og til að viðhalda 100°C hita á glóðþræði þarf að bæta við rafstraumi.</a:t>
            </a:r>
          </a:p>
          <a:p>
            <a:r>
              <a:rPr lang="is-IS" baseline="0" dirty="0" smtClean="0"/>
              <a:t>Til að stýra straummagni sem fer inná glóðþráð er aukið við rafspennu eða dregið úr henni, vélartölvan notar þessi breytingu á spennu til að reikna út rétt hlutfall blöndu eldsneytis og lofts.</a:t>
            </a:r>
          </a:p>
          <a:p>
            <a:r>
              <a:rPr lang="is-IS" baseline="0" dirty="0" smtClean="0"/>
              <a:t>Magn loftflæðis er mælt sirka 1000 sinnum á sekúndu.</a:t>
            </a:r>
          </a:p>
          <a:p>
            <a:r>
              <a:rPr lang="is-IS" baseline="0" dirty="0" smtClean="0"/>
              <a:t>Ef glóþráður slitnar skiptir vélartölvan fyrir neyðarstjórnun (Home safe mode, limp home mode) og gefur sér föst gildi.</a:t>
            </a:r>
          </a:p>
          <a:p>
            <a:r>
              <a:rPr lang="is-IS" baseline="0" dirty="0" smtClean="0"/>
              <a:t>Þar sem glóþráður er staðsettur í loftrás inná soggrein geta agnir festast við glóðþráð og óhreinkað hann, þessi óhreindi bregla útkomu mælingu. </a:t>
            </a:r>
          </a:p>
          <a:p>
            <a:r>
              <a:rPr lang="is-IS" baseline="0" dirty="0" smtClean="0"/>
              <a:t>Til að koma í vega fyrir uppsöfnun óhreininda sendir vélartölvan boð um að hita glóðþráð upp í 1000°C í örstuttan tíma í hvert skipt sem drepið er á vél.</a:t>
            </a:r>
          </a:p>
          <a:p>
            <a:endParaRPr lang="is-IS" baseline="0" dirty="0" smtClean="0"/>
          </a:p>
          <a:p>
            <a:r>
              <a:rPr lang="is-IS" baseline="0" dirty="0" smtClean="0"/>
              <a:t>Bilanir </a:t>
            </a:r>
          </a:p>
          <a:p>
            <a:r>
              <a:rPr lang="is-IS" baseline="0" dirty="0" smtClean="0"/>
              <a:t>Verkfæri: fjölsviðsmælir, sveiflusjá, sjónrænskoðun</a:t>
            </a:r>
          </a:p>
          <a:p>
            <a:r>
              <a:rPr lang="is-IS" baseline="0" dirty="0" smtClean="0"/>
              <a:t>Viðmunarspenna ekki eðlileg. </a:t>
            </a:r>
          </a:p>
          <a:p>
            <a:r>
              <a:rPr lang="is-IS" baseline="0" dirty="0" smtClean="0"/>
              <a:t>Óhreinn glóðþráður, bilun í hreinsirafrás. </a:t>
            </a:r>
          </a:p>
          <a:p>
            <a:r>
              <a:rPr lang="is-IS" baseline="0" dirty="0" smtClean="0"/>
              <a:t>Vél er ekki á tíma sem veldur því að brunni verður í soggreinn (Backfire)</a:t>
            </a:r>
          </a:p>
          <a:p>
            <a:r>
              <a:rPr lang="is-IS" baseline="0" dirty="0" smtClean="0"/>
              <a:t>Olía frá K&amp;N síu truflar mælingu</a:t>
            </a:r>
          </a:p>
          <a:p>
            <a:r>
              <a:rPr lang="is-IS" baseline="0" dirty="0" smtClean="0"/>
              <a:t>Galli í merki vegnar víbringar, gefið létt bank á skynjar og sjáið á sveiflusjá hvort við fá um galla (glitch) í merki frá skynjar og að vél gengur illa og missir úr slagi (misfire).</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Galli í merki vegna hita, hitið skynjar með hitablásar sjáið á sveiflusjá hvort við fá um galla (glitch) í merki frá skynjar og að vél gengur illa og missir úr slagi (misfire)..</a:t>
            </a:r>
          </a:p>
          <a:p>
            <a:endParaRPr lang="is-IS" baseline="0" dirty="0" smtClean="0"/>
          </a:p>
          <a:p>
            <a:endParaRPr lang="is-IS" baseline="0" dirty="0" smtClean="0"/>
          </a:p>
          <a:p>
            <a:r>
              <a:rPr lang="is-IS" b="1" baseline="0" dirty="0" smtClean="0"/>
              <a:t>Athugð ekki Hreinsa MAF skynjara þegar hann er tengdur.</a:t>
            </a:r>
          </a:p>
          <a:p>
            <a:endParaRPr lang="is-IS" b="1" baseline="0" dirty="0" smtClean="0"/>
          </a:p>
          <a:p>
            <a:endParaRPr lang="is-IS" b="1" baseline="0" dirty="0" smtClean="0"/>
          </a:p>
          <a:p>
            <a:endParaRPr lang="is-IS" b="1" baseline="0" dirty="0" smtClean="0"/>
          </a:p>
          <a:p>
            <a:r>
              <a:rPr lang="is-IS" baseline="0" dirty="0" smtClean="0"/>
              <a:t> </a:t>
            </a:r>
          </a:p>
          <a:p>
            <a:endParaRPr lang="is-IS" baseline="0" dirty="0" smtClean="0"/>
          </a:p>
          <a:p>
            <a:r>
              <a:rPr lang="en-GB" dirty="0" smtClean="0"/>
              <a:t>http://www.aa1car.com/library/maf_sensors.htm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43</a:t>
            </a:fld>
            <a:endParaRPr lang="en-GB"/>
          </a:p>
        </p:txBody>
      </p:sp>
    </p:spTree>
    <p:extLst>
      <p:ext uri="{BB962C8B-B14F-4D97-AF65-F5344CB8AC3E}">
        <p14:creationId xmlns:p14="http://schemas.microsoft.com/office/powerpoint/2010/main" xmlns="" val="870631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Notes Placeholder 2"/>
              <p:cNvSpPr>
                <a:spLocks noGrp="1"/>
              </p:cNvSpPr>
              <p:nvPr>
                <p:ph type="body" idx="1"/>
              </p:nvPr>
            </p:nvSpPr>
            <p:spPr/>
            <p:txBody>
              <a:bodyPr/>
              <a:lstStyle/>
              <a:p>
                <a:r>
                  <a:rPr lang="is-IS" dirty="0" smtClean="0"/>
                  <a:t>Magn loftflæði skynjari með heitri filmu (Hot film air mass sensor) (MAF)</a:t>
                </a:r>
              </a:p>
              <a:p>
                <a:endParaRPr lang="is-IS" dirty="0" smtClean="0"/>
              </a:p>
              <a:p>
                <a:r>
                  <a:rPr lang="is-IS" dirty="0" smtClean="0"/>
                  <a:t>Skynjarinn</a:t>
                </a:r>
                <a:r>
                  <a:rPr lang="is-IS" baseline="0" dirty="0" smtClean="0"/>
                  <a:t> er staðsetur fyrir aftan loftsíubox</a:t>
                </a:r>
              </a:p>
              <a:p>
                <a:r>
                  <a:rPr lang="is-IS" baseline="0" dirty="0" smtClean="0"/>
                  <a:t>Þrjú rafmagnsviðnám búa til skynjaran </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 (hitaeliment úr Platínum</a:t>
                </a:r>
                <a:r>
                  <a:rPr lang="is-IS" baseline="0" dirty="0" smtClean="0"/>
                  <a:t> filmu) </a:t>
                </a:r>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t>
                </a:r>
                <a:r>
                  <a:rPr lang="en-GB" dirty="0" err="1" smtClean="0"/>
                  <a:t>viðnám</a:t>
                </a:r>
                <a:r>
                  <a:rPr lang="en-GB" dirty="0" smtClean="0"/>
                  <a:t> (</a:t>
                </a:r>
                <a:r>
                  <a:rPr lang="en-GB" dirty="0" err="1" smtClean="0"/>
                  <a:t>lofthita</a:t>
                </a:r>
                <a:r>
                  <a:rPr lang="en-GB" dirty="0" smtClean="0"/>
                  <a:t> </a:t>
                </a:r>
                <a:r>
                  <a:rPr lang="en-GB" dirty="0" err="1" smtClean="0"/>
                  <a:t>eftir</a:t>
                </a:r>
                <a:r>
                  <a:rPr lang="en-GB" dirty="0" smtClean="0"/>
                  <a:t> </a:t>
                </a:r>
                <a:r>
                  <a:rPr lang="en-GB" dirty="0" err="1" smtClean="0"/>
                  <a:t>Hitamótstöðu</a:t>
                </a:r>
                <a:r>
                  <a:rPr lang="en-GB" dirty="0" smtClean="0"/>
                  <a:t>)</a:t>
                </a:r>
                <a:r>
                  <a:rPr lang="en-GB" baseline="0" dirty="0" smtClean="0"/>
                  <a:t> </a:t>
                </a:r>
                <a14:m>
                  <m:oMath xmlns:m="http://schemas.openxmlformats.org/officeDocument/2006/math">
                    <m:sSub>
                      <m:sSubPr>
                        <m:ctrlPr>
                          <a:rPr lang="en-GB" i="1">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en-GB" dirty="0" smtClean="0"/>
                  <a:t> = </a:t>
                </a:r>
                <a:r>
                  <a:rPr lang="en-GB" dirty="0" err="1" smtClean="0"/>
                  <a:t>Hitanæmt</a:t>
                </a:r>
                <a:r>
                  <a:rPr lang="en-GB" dirty="0" smtClean="0"/>
                  <a:t> </a:t>
                </a:r>
                <a:r>
                  <a:rPr lang="en-GB" dirty="0" err="1" smtClean="0"/>
                  <a:t>viðnám</a:t>
                </a:r>
                <a:r>
                  <a:rPr lang="en-GB" baseline="0" dirty="0" smtClean="0"/>
                  <a:t> (</a:t>
                </a:r>
                <a:r>
                  <a:rPr lang="en-GB" baseline="0" dirty="0" err="1" smtClean="0"/>
                  <a:t>lofthiti</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p>
              <a:p>
                <a:r>
                  <a:rPr lang="is-IS" baseline="0" dirty="0" smtClean="0"/>
                  <a:t>Þeir eru tengdir rökrásarafrás (electronics). Viðnámin eru þunnar filmur sem eru fest á keramikplötu. </a:t>
                </a:r>
              </a:p>
              <a:p>
                <a:r>
                  <a:rPr lang="is-IS" baseline="0" dirty="0" smtClean="0"/>
                  <a:t>Stjórnbúnaður í loftflæðiskynjara sér um að halda hitamótstöðu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baseline="0" dirty="0" smtClean="0"/>
                  <a:t> í 160°C með breytilegri spennu.</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is-IS" baseline="0" dirty="0" smtClean="0"/>
                  <a:t> Hitanæmt viðnám sér um að mæla hitastig loft áður en það kælir hitamótstöðuna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baseline="0" dirty="0" smtClean="0"/>
                  <a:t>.</a:t>
                </a:r>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 er kældur miss mikið</a:t>
                </a:r>
                <a:r>
                  <a:rPr lang="is-IS" baseline="0" dirty="0" smtClean="0"/>
                  <a:t> eftir loftflæði inn á soggrein.</a:t>
                </a:r>
              </a:p>
              <a:p>
                <a:r>
                  <a:rPr lang="is-IS" baseline="0" dirty="0" smtClean="0"/>
                  <a:t>Rökrásarafrás notar </a:t>
                </a:r>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t>
                </a:r>
                <a:r>
                  <a:rPr lang="en-GB" dirty="0" err="1" smtClean="0"/>
                  <a:t>viðnám</a:t>
                </a:r>
                <a:r>
                  <a:rPr lang="en-GB" dirty="0" smtClean="0"/>
                  <a:t> (</a:t>
                </a:r>
                <a:r>
                  <a:rPr lang="en-GB" dirty="0" err="1" smtClean="0"/>
                  <a:t>lofthita</a:t>
                </a:r>
                <a:r>
                  <a:rPr lang="en-GB" dirty="0" smtClean="0"/>
                  <a:t> </a:t>
                </a:r>
                <a:r>
                  <a:rPr lang="en-GB" dirty="0" err="1" smtClean="0"/>
                  <a:t>eftir</a:t>
                </a:r>
                <a:r>
                  <a:rPr lang="en-GB" dirty="0" smtClean="0"/>
                  <a:t> </a:t>
                </a:r>
                <a:r>
                  <a:rPr lang="en-GB" dirty="0" err="1" smtClean="0"/>
                  <a:t>Hitamótstöðu</a:t>
                </a:r>
                <a:r>
                  <a:rPr lang="en-GB" dirty="0" smtClean="0"/>
                  <a:t>)</a:t>
                </a:r>
                <a:r>
                  <a:rPr lang="en-GB" baseline="0" dirty="0" smtClean="0"/>
                  <a:t> </a:t>
                </a:r>
                <a:r>
                  <a:rPr lang="en-GB" baseline="0" dirty="0" err="1" smtClean="0"/>
                  <a:t>og</a:t>
                </a:r>
                <a:r>
                  <a:rPr lang="en-GB" baseline="0" dirty="0" smtClean="0"/>
                  <a:t> </a:t>
                </a:r>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is-IS" baseline="0" dirty="0" smtClean="0"/>
                  <a:t> </a:t>
                </a:r>
                <a:r>
                  <a:rPr lang="en-GB" dirty="0" smtClean="0"/>
                  <a:t>= Hitanæmt </a:t>
                </a:r>
                <a:r>
                  <a:rPr lang="en-GB" dirty="0" err="1" smtClean="0"/>
                  <a:t>viðnám</a:t>
                </a:r>
                <a:r>
                  <a:rPr lang="en-GB" baseline="0" dirty="0" smtClean="0"/>
                  <a:t> (</a:t>
                </a:r>
                <a:r>
                  <a:rPr lang="en-GB" baseline="0" dirty="0" err="1" smtClean="0"/>
                  <a:t>lofthiti</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ná</a:t>
                </a:r>
                <a:r>
                  <a:rPr lang="en-GB" baseline="0" dirty="0" smtClean="0"/>
                  <a:t> </a:t>
                </a:r>
                <a:r>
                  <a:rPr lang="en-GB" baseline="0" dirty="0" err="1" smtClean="0"/>
                  <a:t>hitastigi</a:t>
                </a:r>
                <a:r>
                  <a:rPr lang="en-GB" baseline="0" dirty="0" smtClean="0"/>
                  <a:t> á </a:t>
                </a:r>
                <a:r>
                  <a:rPr lang="en-GB" baseline="0" dirty="0" err="1" smtClean="0"/>
                  <a:t>hitamótstöðu</a:t>
                </a:r>
                <a:r>
                  <a:rPr lang="en-GB" baseline="0" dirty="0" smtClean="0"/>
                  <a:t> </a:t>
                </a:r>
                <a:r>
                  <a:rPr lang="en-GB" baseline="0" dirty="0" err="1" smtClean="0"/>
                  <a:t>aftur</a:t>
                </a:r>
                <a:r>
                  <a:rPr lang="en-GB" baseline="0" dirty="0" smtClean="0"/>
                  <a:t> </a:t>
                </a:r>
                <a:r>
                  <a:rPr lang="en-GB" baseline="0" dirty="0" err="1" smtClean="0"/>
                  <a:t>upp</a:t>
                </a:r>
                <a:r>
                  <a:rPr lang="en-GB" baseline="0" dirty="0" smtClean="0"/>
                  <a:t> í 160°C </a:t>
                </a:r>
                <a:r>
                  <a:rPr lang="en-GB" baseline="0" dirty="0" err="1" smtClean="0"/>
                  <a:t>eftir</a:t>
                </a:r>
                <a:r>
                  <a:rPr lang="en-GB" baseline="0" dirty="0" smtClean="0"/>
                  <a:t> </a:t>
                </a:r>
                <a:r>
                  <a:rPr lang="en-GB" baseline="0" dirty="0" err="1" smtClean="0"/>
                  <a:t>kælingu</a:t>
                </a:r>
                <a:r>
                  <a:rPr lang="en-GB" baseline="0" dirty="0" smtClean="0"/>
                  <a:t> </a:t>
                </a:r>
                <a:r>
                  <a:rPr lang="en-GB" baseline="0" dirty="0" err="1" smtClean="0"/>
                  <a:t>við</a:t>
                </a:r>
                <a:r>
                  <a:rPr lang="en-GB" baseline="0" dirty="0" smtClean="0"/>
                  <a:t> </a:t>
                </a:r>
                <a:r>
                  <a:rPr lang="en-GB" baseline="0" dirty="0" err="1" smtClean="0"/>
                  <a:t>þarf</a:t>
                </a:r>
                <a:r>
                  <a:rPr lang="en-GB" baseline="0" dirty="0" smtClean="0"/>
                  <a:t> </a:t>
                </a:r>
                <a:r>
                  <a:rPr lang="en-GB" baseline="0" dirty="0" err="1" smtClean="0"/>
                  <a:t>að</a:t>
                </a:r>
                <a:r>
                  <a:rPr lang="en-GB" baseline="0" dirty="0" smtClean="0"/>
                  <a:t> </a:t>
                </a:r>
                <a:r>
                  <a:rPr lang="en-GB" baseline="0" dirty="0" err="1" smtClean="0"/>
                  <a:t>senda</a:t>
                </a:r>
                <a:r>
                  <a:rPr lang="en-GB" baseline="0" dirty="0" smtClean="0"/>
                  <a:t> </a:t>
                </a:r>
                <a:r>
                  <a:rPr lang="en-GB" baseline="0" dirty="0" err="1" smtClean="0"/>
                  <a:t>spennu</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r>
                  <a:rPr lang="en-GB" baseline="0" dirty="0" err="1" smtClean="0"/>
                  <a:t>við</a:t>
                </a:r>
                <a:r>
                  <a:rPr lang="en-GB" baseline="0" dirty="0" smtClean="0"/>
                  <a:t> </a:t>
                </a:r>
                <a:r>
                  <a:rPr lang="en-GB" baseline="0" dirty="0" err="1" smtClean="0"/>
                  <a:t>það</a:t>
                </a:r>
                <a:r>
                  <a:rPr lang="en-GB" baseline="0" dirty="0" smtClean="0"/>
                  <a:t> </a:t>
                </a:r>
                <a:r>
                  <a:rPr lang="en-GB" baseline="0" dirty="0" err="1" smtClean="0"/>
                  <a:t>myndast</a:t>
                </a:r>
                <a:r>
                  <a:rPr lang="en-GB" baseline="0" dirty="0" smtClean="0"/>
                  <a:t> </a:t>
                </a:r>
                <a:r>
                  <a:rPr lang="en-GB" baseline="0" dirty="0" err="1" smtClean="0"/>
                  <a:t>stafrænt</a:t>
                </a:r>
                <a:r>
                  <a:rPr lang="en-GB" baseline="0" dirty="0" smtClean="0"/>
                  <a:t> (á </a:t>
                </a:r>
                <a:r>
                  <a:rPr lang="en-GB" baseline="0" dirty="0" err="1" smtClean="0"/>
                  <a:t>og</a:t>
                </a:r>
                <a:r>
                  <a:rPr lang="en-GB" baseline="0" dirty="0" smtClean="0"/>
                  <a:t> </a:t>
                </a:r>
                <a:r>
                  <a:rPr lang="en-GB" baseline="0" dirty="0" err="1" smtClean="0"/>
                  <a:t>af</a:t>
                </a:r>
                <a:r>
                  <a:rPr lang="en-GB" baseline="0" dirty="0" smtClean="0"/>
                  <a:t> </a:t>
                </a:r>
                <a:r>
                  <a:rPr lang="en-GB" baseline="0" dirty="0" err="1" smtClean="0"/>
                  <a:t>merki</a:t>
                </a:r>
                <a:r>
                  <a:rPr lang="en-GB" baseline="0" dirty="0" smtClean="0"/>
                  <a:t>) </a:t>
                </a:r>
                <a:r>
                  <a:rPr lang="en-GB" baseline="0" dirty="0" err="1" smtClean="0"/>
                  <a:t>þetta</a:t>
                </a:r>
                <a:r>
                  <a:rPr lang="en-GB" baseline="0" dirty="0" smtClean="0"/>
                  <a:t> </a:t>
                </a:r>
                <a:r>
                  <a:rPr lang="en-GB" baseline="0" dirty="0" err="1" smtClean="0"/>
                  <a:t>merki</a:t>
                </a:r>
                <a:r>
                  <a:rPr lang="en-GB" baseline="0" dirty="0" smtClean="0"/>
                  <a:t> </a:t>
                </a:r>
                <a:r>
                  <a:rPr lang="en-GB" baseline="0" dirty="0" err="1" smtClean="0"/>
                  <a:t>er</a:t>
                </a:r>
                <a:r>
                  <a:rPr lang="en-GB" baseline="0" dirty="0" smtClean="0"/>
                  <a:t> sent </a:t>
                </a:r>
                <a:r>
                  <a:rPr lang="en-GB" baseline="0" dirty="0" err="1" smtClean="0"/>
                  <a:t>til</a:t>
                </a:r>
                <a:r>
                  <a:rPr lang="en-GB" baseline="0" dirty="0" smtClean="0"/>
                  <a:t> </a:t>
                </a:r>
                <a:r>
                  <a:rPr lang="en-GB" baseline="0" dirty="0" err="1" smtClean="0"/>
                  <a:t>vélartölvu</a:t>
                </a:r>
                <a:r>
                  <a:rPr lang="en-GB" baseline="0" dirty="0" smtClean="0"/>
                  <a:t> </a:t>
                </a:r>
                <a:r>
                  <a:rPr lang="en-GB" baseline="0" dirty="0" err="1" smtClean="0"/>
                  <a:t>sem</a:t>
                </a:r>
                <a:r>
                  <a:rPr lang="en-GB" baseline="0" dirty="0" smtClean="0"/>
                  <a:t> les </a:t>
                </a:r>
                <a:r>
                  <a:rPr lang="en-GB" baseline="0" dirty="0" err="1" smtClean="0"/>
                  <a:t>úr</a:t>
                </a:r>
                <a:r>
                  <a:rPr lang="en-GB" baseline="0" dirty="0" smtClean="0"/>
                  <a:t> </a:t>
                </a:r>
                <a:r>
                  <a:rPr lang="en-GB" baseline="0" dirty="0" err="1" smtClean="0"/>
                  <a:t>því</a:t>
                </a:r>
                <a:r>
                  <a:rPr lang="en-GB" baseline="0" dirty="0" smtClean="0"/>
                  <a:t> </a:t>
                </a:r>
                <a:r>
                  <a:rPr lang="en-GB" baseline="0" dirty="0" err="1" smtClean="0"/>
                  <a:t>og</a:t>
                </a:r>
                <a:r>
                  <a:rPr lang="en-GB" baseline="0" dirty="0" smtClean="0"/>
                  <a:t> </a:t>
                </a:r>
                <a:r>
                  <a:rPr lang="en-GB" baseline="0" dirty="0" err="1" smtClean="0"/>
                  <a:t>notar</a:t>
                </a:r>
                <a:r>
                  <a:rPr lang="en-GB" baseline="0" dirty="0" smtClean="0"/>
                  <a:t> </a:t>
                </a:r>
                <a:r>
                  <a:rPr lang="en-GB" baseline="0" dirty="0" err="1" smtClean="0"/>
                  <a:t>það</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stilla</a:t>
                </a:r>
                <a:r>
                  <a:rPr lang="en-GB" baseline="0" dirty="0" smtClean="0"/>
                  <a:t> </a:t>
                </a:r>
                <a:r>
                  <a:rPr lang="en-GB" baseline="0" dirty="0" err="1" smtClean="0"/>
                  <a:t>hlutfall</a:t>
                </a:r>
                <a:r>
                  <a:rPr lang="en-GB" baseline="0" dirty="0" smtClean="0"/>
                  <a:t> </a:t>
                </a:r>
                <a:r>
                  <a:rPr lang="en-GB" baseline="0" dirty="0" err="1" smtClean="0"/>
                  <a:t>eldsneytis</a:t>
                </a:r>
                <a:r>
                  <a:rPr lang="en-GB" baseline="0" dirty="0" smtClean="0"/>
                  <a:t> </a:t>
                </a:r>
                <a:r>
                  <a:rPr lang="en-GB" baseline="0" dirty="0" err="1" smtClean="0"/>
                  <a:t>og</a:t>
                </a:r>
                <a:r>
                  <a:rPr lang="en-GB" baseline="0" dirty="0" smtClean="0"/>
                  <a:t> lofts.</a:t>
                </a:r>
              </a:p>
              <a:p>
                <a:r>
                  <a:rPr lang="is-IS" dirty="0" smtClean="0"/>
                  <a:t>Magn loftflæði skynjari með heitri filmu er</a:t>
                </a:r>
                <a:r>
                  <a:rPr lang="is-IS" baseline="0" dirty="0" smtClean="0"/>
                  <a:t> ekki eins viðkvæmur fyrir óhreinindum og </a:t>
                </a:r>
                <a:r>
                  <a:rPr lang="is-IS" dirty="0" smtClean="0"/>
                  <a:t>Magn loftflæði skynjari með glóþræði</a:t>
                </a:r>
                <a:endParaRPr lang="en-GB" baseline="0" dirty="0" smtClean="0"/>
              </a:p>
              <a:p>
                <a:endParaRPr lang="is-IS" baseline="0" dirty="0" smtClean="0"/>
              </a:p>
              <a:p>
                <a:endParaRPr lang="is-IS" baseline="0" dirty="0" smtClean="0"/>
              </a:p>
              <a:p>
                <a:r>
                  <a:rPr lang="en-GB" dirty="0" smtClean="0"/>
                  <a:t>http://www.aa1car.com/library/maf_sensors.htm</a:t>
                </a:r>
              </a:p>
              <a:p>
                <a:endParaRPr lang="is-IS" baseline="0" dirty="0" smtClean="0"/>
              </a:p>
              <a:p>
                <a:endParaRPr lang="en-GB" dirty="0"/>
              </a:p>
              <a:p>
                <a:endParaRPr lang="is-IS" dirty="0" smtClean="0"/>
              </a:p>
              <a:p>
                <a:endParaRPr lang="is-IS" dirty="0" smtClean="0"/>
              </a:p>
              <a:p>
                <a:endParaRPr lang="en-GB" dirty="0"/>
              </a:p>
            </p:txBody>
          </p:sp>
        </mc:Choice>
        <mc:Fallback>
          <p:sp>
            <p:nvSpPr>
              <p:cNvPr id="3" name="Notes Placeholder 2"/>
              <p:cNvSpPr>
                <a:spLocks noGrp="1"/>
              </p:cNvSpPr>
              <p:nvPr>
                <p:ph type="body" idx="1"/>
              </p:nvPr>
            </p:nvSpPr>
            <p:spPr/>
            <p:txBody>
              <a:bodyPr/>
              <a:lstStyle/>
              <a:p>
                <a:r>
                  <a:rPr lang="is-IS" dirty="0" smtClean="0"/>
                  <a:t>Magn loftflæði skynjari með heitri filmu (Hot film air mass sensor) (MAF)</a:t>
                </a:r>
              </a:p>
              <a:p>
                <a:endParaRPr lang="is-IS" dirty="0" smtClean="0"/>
              </a:p>
              <a:p>
                <a:r>
                  <a:rPr lang="is-IS" dirty="0" smtClean="0"/>
                  <a:t>Skynjarinn</a:t>
                </a:r>
                <a:r>
                  <a:rPr lang="is-IS" baseline="0" dirty="0" smtClean="0"/>
                  <a:t> er staðsetur fyrir aftan loftsíubox</a:t>
                </a:r>
              </a:p>
              <a:p>
                <a:r>
                  <a:rPr lang="is-IS" baseline="0" dirty="0" smtClean="0"/>
                  <a:t>Þrjú rafmagnsviðnám búa til skynjaran </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dirty="0" smtClean="0"/>
                  <a:t> = Hitamótstaða (hitaeliment úr Platínum</a:t>
                </a:r>
                <a:r>
                  <a:rPr lang="is-IS" baseline="0" dirty="0" smtClean="0"/>
                  <a:t> filmu) </a:t>
                </a:r>
                <a:r>
                  <a:rPr lang="is-IS" b="0" i="0" smtClean="0">
                    <a:latin typeface="Cambria Math" panose="02040503050406030204" pitchFamily="18" charset="0"/>
                  </a:rPr>
                  <a:t>𝑅</a:t>
                </a:r>
                <a:r>
                  <a:rPr lang="en-GB" b="0" i="0" smtClean="0">
                    <a:latin typeface="Cambria Math" panose="02040503050406030204" pitchFamily="18" charset="0"/>
                  </a:rPr>
                  <a:t>_</a:t>
                </a:r>
                <a:r>
                  <a:rPr lang="is-IS" b="0" i="0" smtClean="0">
                    <a:latin typeface="Cambria Math" panose="02040503050406030204" pitchFamily="18" charset="0"/>
                  </a:rPr>
                  <a:t>𝑆</a:t>
                </a:r>
                <a:r>
                  <a:rPr lang="en-GB" dirty="0" smtClean="0"/>
                  <a:t> = </a:t>
                </a:r>
                <a:r>
                  <a:rPr lang="en-GB" dirty="0" err="1" smtClean="0"/>
                  <a:t>Skynjara</a:t>
                </a:r>
                <a:r>
                  <a:rPr lang="en-GB" dirty="0" smtClean="0"/>
                  <a:t> </a:t>
                </a:r>
                <a:r>
                  <a:rPr lang="en-GB" dirty="0" err="1" smtClean="0"/>
                  <a:t>viðnám</a:t>
                </a:r>
                <a:r>
                  <a:rPr lang="en-GB" dirty="0" smtClean="0"/>
                  <a:t> (</a:t>
                </a:r>
                <a:r>
                  <a:rPr lang="en-GB" dirty="0" err="1" smtClean="0"/>
                  <a:t>lofthita</a:t>
                </a:r>
                <a:r>
                  <a:rPr lang="en-GB" dirty="0" smtClean="0"/>
                  <a:t> </a:t>
                </a:r>
                <a:r>
                  <a:rPr lang="en-GB" dirty="0" err="1" smtClean="0"/>
                  <a:t>eftir</a:t>
                </a:r>
                <a:r>
                  <a:rPr lang="en-GB" dirty="0" smtClean="0"/>
                  <a:t> </a:t>
                </a:r>
                <a:r>
                  <a:rPr lang="en-GB" dirty="0" err="1" smtClean="0"/>
                  <a:t>Hitamótstöðu</a:t>
                </a:r>
                <a:r>
                  <a:rPr lang="en-GB" dirty="0" smtClean="0"/>
                  <a:t>)</a:t>
                </a:r>
                <a:r>
                  <a:rPr lang="en-GB" baseline="0" dirty="0" smtClean="0"/>
                  <a:t> </a:t>
                </a:r>
                <a:r>
                  <a:rPr lang="is-IS" i="0">
                    <a:latin typeface="Cambria Math" panose="02040503050406030204" pitchFamily="18" charset="0"/>
                  </a:rPr>
                  <a:t>𝑅</a:t>
                </a:r>
                <a:r>
                  <a:rPr lang="en-GB" i="0">
                    <a:latin typeface="Cambria Math" panose="02040503050406030204" pitchFamily="18" charset="0"/>
                  </a:rPr>
                  <a:t>_</a:t>
                </a:r>
                <a:r>
                  <a:rPr lang="is-IS" b="0" i="0" smtClean="0">
                    <a:latin typeface="Cambria Math" panose="02040503050406030204" pitchFamily="18" charset="0"/>
                  </a:rPr>
                  <a:t>𝐿</a:t>
                </a:r>
                <a:r>
                  <a:rPr lang="en-GB" dirty="0" smtClean="0"/>
                  <a:t> = </a:t>
                </a:r>
                <a:r>
                  <a:rPr lang="en-GB" dirty="0" err="1" smtClean="0"/>
                  <a:t>Hitanæmt</a:t>
                </a:r>
                <a:r>
                  <a:rPr lang="en-GB" dirty="0" smtClean="0"/>
                  <a:t> </a:t>
                </a:r>
                <a:r>
                  <a:rPr lang="en-GB" dirty="0" err="1" smtClean="0"/>
                  <a:t>viðnám</a:t>
                </a:r>
                <a:r>
                  <a:rPr lang="en-GB" baseline="0" dirty="0" smtClean="0"/>
                  <a:t> (</a:t>
                </a:r>
                <a:r>
                  <a:rPr lang="en-GB" baseline="0" dirty="0" err="1" smtClean="0"/>
                  <a:t>lofthiti</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p>
              <a:p>
                <a:r>
                  <a:rPr lang="is-IS" baseline="0" dirty="0" smtClean="0"/>
                  <a:t>Þeir eru tengdir rökrásarafrás (electronics). Viðnámin eru þunnar filmur sem eru fest á keramikplötu. </a:t>
                </a:r>
              </a:p>
              <a:p>
                <a:r>
                  <a:rPr lang="is-IS" baseline="0" dirty="0" smtClean="0"/>
                  <a:t>Stjórnbúnaður í loftflæðiskynjara sér um að halda hitamótstöðu </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baseline="0" dirty="0" smtClean="0"/>
                  <a:t> í 160°C með breytilegri spennu.</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𝐿</a:t>
                </a:r>
                <a:r>
                  <a:rPr lang="is-IS" baseline="0" dirty="0" smtClean="0"/>
                  <a:t> Hitanæmt viðnám sér um að mæla hitastig loft áður en það kælir hitamótstöðuna </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baseline="0" dirty="0" smtClean="0"/>
                  <a:t>.</a:t>
                </a:r>
              </a:p>
              <a:p>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𝐻</a:t>
                </a:r>
                <a:r>
                  <a:rPr lang="is-IS" dirty="0" smtClean="0"/>
                  <a:t> = Hitamótstaða er kældur miss mikið</a:t>
                </a:r>
                <a:r>
                  <a:rPr lang="is-IS" baseline="0" dirty="0" smtClean="0"/>
                  <a:t> eftir loftflæði inn á soggrein.</a:t>
                </a:r>
              </a:p>
              <a:p>
                <a:r>
                  <a:rPr lang="is-IS" baseline="0" dirty="0" smtClean="0"/>
                  <a:t>Rökrásarafrás notar </a:t>
                </a:r>
                <a:r>
                  <a:rPr lang="is-IS" b="0" i="0" smtClean="0">
                    <a:latin typeface="Cambria Math" panose="02040503050406030204" pitchFamily="18" charset="0"/>
                  </a:rPr>
                  <a:t>𝑅</a:t>
                </a:r>
                <a:r>
                  <a:rPr lang="en-GB" b="0" i="0" smtClean="0">
                    <a:latin typeface="Cambria Math" panose="02040503050406030204" pitchFamily="18" charset="0"/>
                  </a:rPr>
                  <a:t>_</a:t>
                </a:r>
                <a:r>
                  <a:rPr lang="is-IS" b="0" i="0" smtClean="0">
                    <a:latin typeface="Cambria Math" panose="02040503050406030204" pitchFamily="18" charset="0"/>
                  </a:rPr>
                  <a:t>𝑆</a:t>
                </a:r>
                <a:r>
                  <a:rPr lang="en-GB" dirty="0" smtClean="0"/>
                  <a:t> = </a:t>
                </a:r>
                <a:r>
                  <a:rPr lang="en-GB" dirty="0" err="1" smtClean="0"/>
                  <a:t>Skynjara</a:t>
                </a:r>
                <a:r>
                  <a:rPr lang="en-GB" dirty="0" smtClean="0"/>
                  <a:t> </a:t>
                </a:r>
                <a:r>
                  <a:rPr lang="en-GB" dirty="0" err="1" smtClean="0"/>
                  <a:t>viðnám</a:t>
                </a:r>
                <a:r>
                  <a:rPr lang="en-GB" dirty="0" smtClean="0"/>
                  <a:t> (</a:t>
                </a:r>
                <a:r>
                  <a:rPr lang="en-GB" dirty="0" err="1" smtClean="0"/>
                  <a:t>lofthita</a:t>
                </a:r>
                <a:r>
                  <a:rPr lang="en-GB" dirty="0" smtClean="0"/>
                  <a:t> </a:t>
                </a:r>
                <a:r>
                  <a:rPr lang="en-GB" dirty="0" err="1" smtClean="0"/>
                  <a:t>eftir</a:t>
                </a:r>
                <a:r>
                  <a:rPr lang="en-GB" dirty="0" smtClean="0"/>
                  <a:t> </a:t>
                </a:r>
                <a:r>
                  <a:rPr lang="en-GB" dirty="0" err="1" smtClean="0"/>
                  <a:t>Hitamótstöðu</a:t>
                </a:r>
                <a:r>
                  <a:rPr lang="en-GB" dirty="0" smtClean="0"/>
                  <a:t>)</a:t>
                </a:r>
                <a:r>
                  <a:rPr lang="en-GB" baseline="0" dirty="0" smtClean="0"/>
                  <a:t> </a:t>
                </a:r>
                <a:r>
                  <a:rPr lang="en-GB" baseline="0" dirty="0" err="1" smtClean="0"/>
                  <a:t>og</a:t>
                </a:r>
                <a:r>
                  <a:rPr lang="en-GB" baseline="0" dirty="0" smtClean="0"/>
                  <a:t> </a:t>
                </a:r>
                <a:r>
                  <a:rPr lang="is-IS" i="0">
                    <a:latin typeface="Cambria Math" panose="02040503050406030204" pitchFamily="18" charset="0"/>
                  </a:rPr>
                  <a:t>𝑅</a:t>
                </a:r>
                <a:r>
                  <a:rPr lang="en-GB" i="0" smtClean="0">
                    <a:latin typeface="Cambria Math" panose="02040503050406030204" pitchFamily="18" charset="0"/>
                  </a:rPr>
                  <a:t>_</a:t>
                </a:r>
                <a:r>
                  <a:rPr lang="is-IS" b="0" i="0" smtClean="0">
                    <a:latin typeface="Cambria Math" panose="02040503050406030204" pitchFamily="18" charset="0"/>
                  </a:rPr>
                  <a:t>𝐿</a:t>
                </a:r>
                <a:r>
                  <a:rPr lang="is-IS" baseline="0" dirty="0" smtClean="0"/>
                  <a:t> </a:t>
                </a:r>
                <a:r>
                  <a:rPr lang="en-GB" dirty="0" smtClean="0"/>
                  <a:t>= Hitanæmt </a:t>
                </a:r>
                <a:r>
                  <a:rPr lang="en-GB" dirty="0" err="1" smtClean="0"/>
                  <a:t>viðnám</a:t>
                </a:r>
                <a:r>
                  <a:rPr lang="en-GB" baseline="0" dirty="0" smtClean="0"/>
                  <a:t> (</a:t>
                </a:r>
                <a:r>
                  <a:rPr lang="en-GB" baseline="0" dirty="0" err="1" smtClean="0"/>
                  <a:t>lofthiti</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ná</a:t>
                </a:r>
                <a:r>
                  <a:rPr lang="en-GB" baseline="0" dirty="0" smtClean="0"/>
                  <a:t> </a:t>
                </a:r>
                <a:r>
                  <a:rPr lang="en-GB" baseline="0" dirty="0" err="1" smtClean="0"/>
                  <a:t>hitastigi</a:t>
                </a:r>
                <a:r>
                  <a:rPr lang="en-GB" baseline="0" dirty="0" smtClean="0"/>
                  <a:t> á </a:t>
                </a:r>
                <a:r>
                  <a:rPr lang="en-GB" baseline="0" dirty="0" err="1" smtClean="0"/>
                  <a:t>hitamótstöðu</a:t>
                </a:r>
                <a:r>
                  <a:rPr lang="en-GB" baseline="0" dirty="0" smtClean="0"/>
                  <a:t> </a:t>
                </a:r>
                <a:r>
                  <a:rPr lang="en-GB" baseline="0" dirty="0" err="1" smtClean="0"/>
                  <a:t>aftur</a:t>
                </a:r>
                <a:r>
                  <a:rPr lang="en-GB" baseline="0" dirty="0" smtClean="0"/>
                  <a:t> </a:t>
                </a:r>
                <a:r>
                  <a:rPr lang="en-GB" baseline="0" dirty="0" err="1" smtClean="0"/>
                  <a:t>upp</a:t>
                </a:r>
                <a:r>
                  <a:rPr lang="en-GB" baseline="0" dirty="0" smtClean="0"/>
                  <a:t> í 160°C </a:t>
                </a:r>
                <a:r>
                  <a:rPr lang="en-GB" baseline="0" dirty="0" err="1" smtClean="0"/>
                  <a:t>eftir</a:t>
                </a:r>
                <a:r>
                  <a:rPr lang="en-GB" baseline="0" dirty="0" smtClean="0"/>
                  <a:t> </a:t>
                </a:r>
                <a:r>
                  <a:rPr lang="en-GB" baseline="0" dirty="0" err="1" smtClean="0"/>
                  <a:t>kælingu</a:t>
                </a:r>
                <a:r>
                  <a:rPr lang="en-GB" baseline="0" dirty="0" smtClean="0"/>
                  <a:t> </a:t>
                </a:r>
                <a:r>
                  <a:rPr lang="en-GB" baseline="0" dirty="0" err="1" smtClean="0"/>
                  <a:t>við</a:t>
                </a:r>
                <a:r>
                  <a:rPr lang="en-GB" baseline="0" dirty="0" smtClean="0"/>
                  <a:t> </a:t>
                </a:r>
                <a:r>
                  <a:rPr lang="en-GB" baseline="0" dirty="0" err="1" smtClean="0"/>
                  <a:t>þarf</a:t>
                </a:r>
                <a:r>
                  <a:rPr lang="en-GB" baseline="0" dirty="0" smtClean="0"/>
                  <a:t> </a:t>
                </a:r>
                <a:r>
                  <a:rPr lang="en-GB" baseline="0" dirty="0" err="1" smtClean="0"/>
                  <a:t>að</a:t>
                </a:r>
                <a:r>
                  <a:rPr lang="en-GB" baseline="0" dirty="0" smtClean="0"/>
                  <a:t> </a:t>
                </a:r>
                <a:r>
                  <a:rPr lang="en-GB" baseline="0" dirty="0" err="1" smtClean="0"/>
                  <a:t>senda</a:t>
                </a:r>
                <a:r>
                  <a:rPr lang="en-GB" baseline="0" dirty="0" smtClean="0"/>
                  <a:t> </a:t>
                </a:r>
                <a:r>
                  <a:rPr lang="en-GB" baseline="0" dirty="0" err="1" smtClean="0"/>
                  <a:t>spennu</a:t>
                </a:r>
                <a:r>
                  <a:rPr lang="en-GB" baseline="0" dirty="0" smtClean="0"/>
                  <a:t> </a:t>
                </a:r>
                <a:r>
                  <a:rPr lang="en-GB" baseline="0" dirty="0" err="1" smtClean="0"/>
                  <a:t>inná</a:t>
                </a:r>
                <a:r>
                  <a:rPr lang="en-GB" baseline="0" dirty="0" smtClean="0"/>
                  <a:t> </a:t>
                </a:r>
                <a:r>
                  <a:rPr lang="en-GB" baseline="0" dirty="0" err="1" smtClean="0"/>
                  <a:t>hitamótstöðu</a:t>
                </a:r>
                <a:r>
                  <a:rPr lang="en-GB" baseline="0" dirty="0" smtClean="0"/>
                  <a:t> </a:t>
                </a:r>
                <a:r>
                  <a:rPr lang="en-GB" baseline="0" dirty="0" err="1" smtClean="0"/>
                  <a:t>við</a:t>
                </a:r>
                <a:r>
                  <a:rPr lang="en-GB" baseline="0" dirty="0" smtClean="0"/>
                  <a:t> </a:t>
                </a:r>
                <a:r>
                  <a:rPr lang="en-GB" baseline="0" dirty="0" err="1" smtClean="0"/>
                  <a:t>það</a:t>
                </a:r>
                <a:r>
                  <a:rPr lang="en-GB" baseline="0" dirty="0" smtClean="0"/>
                  <a:t> </a:t>
                </a:r>
                <a:r>
                  <a:rPr lang="en-GB" baseline="0" dirty="0" err="1" smtClean="0"/>
                  <a:t>myndast</a:t>
                </a:r>
                <a:r>
                  <a:rPr lang="en-GB" baseline="0" dirty="0" smtClean="0"/>
                  <a:t> </a:t>
                </a:r>
                <a:r>
                  <a:rPr lang="en-GB" baseline="0" dirty="0" err="1" smtClean="0"/>
                  <a:t>stafrænt</a:t>
                </a:r>
                <a:r>
                  <a:rPr lang="en-GB" baseline="0" dirty="0" smtClean="0"/>
                  <a:t> (á </a:t>
                </a:r>
                <a:r>
                  <a:rPr lang="en-GB" baseline="0" dirty="0" err="1" smtClean="0"/>
                  <a:t>og</a:t>
                </a:r>
                <a:r>
                  <a:rPr lang="en-GB" baseline="0" dirty="0" smtClean="0"/>
                  <a:t> </a:t>
                </a:r>
                <a:r>
                  <a:rPr lang="en-GB" baseline="0" dirty="0" err="1" smtClean="0"/>
                  <a:t>af</a:t>
                </a:r>
                <a:r>
                  <a:rPr lang="en-GB" baseline="0" dirty="0" smtClean="0"/>
                  <a:t> </a:t>
                </a:r>
                <a:r>
                  <a:rPr lang="en-GB" baseline="0" dirty="0" err="1" smtClean="0"/>
                  <a:t>merki</a:t>
                </a:r>
                <a:r>
                  <a:rPr lang="en-GB" baseline="0" dirty="0" smtClean="0"/>
                  <a:t>) </a:t>
                </a:r>
                <a:r>
                  <a:rPr lang="en-GB" baseline="0" dirty="0" err="1" smtClean="0"/>
                  <a:t>þetta</a:t>
                </a:r>
                <a:r>
                  <a:rPr lang="en-GB" baseline="0" dirty="0" smtClean="0"/>
                  <a:t> </a:t>
                </a:r>
                <a:r>
                  <a:rPr lang="en-GB" baseline="0" dirty="0" err="1" smtClean="0"/>
                  <a:t>merki</a:t>
                </a:r>
                <a:r>
                  <a:rPr lang="en-GB" baseline="0" dirty="0" smtClean="0"/>
                  <a:t> </a:t>
                </a:r>
                <a:r>
                  <a:rPr lang="en-GB" baseline="0" dirty="0" err="1" smtClean="0"/>
                  <a:t>er</a:t>
                </a:r>
                <a:r>
                  <a:rPr lang="en-GB" baseline="0" dirty="0" smtClean="0"/>
                  <a:t> sent </a:t>
                </a:r>
                <a:r>
                  <a:rPr lang="en-GB" baseline="0" dirty="0" err="1" smtClean="0"/>
                  <a:t>til</a:t>
                </a:r>
                <a:r>
                  <a:rPr lang="en-GB" baseline="0" dirty="0" smtClean="0"/>
                  <a:t> </a:t>
                </a:r>
                <a:r>
                  <a:rPr lang="en-GB" baseline="0" dirty="0" err="1" smtClean="0"/>
                  <a:t>vélartölvu</a:t>
                </a:r>
                <a:r>
                  <a:rPr lang="en-GB" baseline="0" dirty="0" smtClean="0"/>
                  <a:t> </a:t>
                </a:r>
                <a:r>
                  <a:rPr lang="en-GB" baseline="0" dirty="0" err="1" smtClean="0"/>
                  <a:t>sem</a:t>
                </a:r>
                <a:r>
                  <a:rPr lang="en-GB" baseline="0" dirty="0" smtClean="0"/>
                  <a:t> les </a:t>
                </a:r>
                <a:r>
                  <a:rPr lang="en-GB" baseline="0" dirty="0" err="1" smtClean="0"/>
                  <a:t>úr</a:t>
                </a:r>
                <a:r>
                  <a:rPr lang="en-GB" baseline="0" dirty="0" smtClean="0"/>
                  <a:t> </a:t>
                </a:r>
                <a:r>
                  <a:rPr lang="en-GB" baseline="0" dirty="0" err="1" smtClean="0"/>
                  <a:t>því</a:t>
                </a:r>
                <a:r>
                  <a:rPr lang="en-GB" baseline="0" dirty="0" smtClean="0"/>
                  <a:t> </a:t>
                </a:r>
                <a:r>
                  <a:rPr lang="en-GB" baseline="0" dirty="0" err="1" smtClean="0"/>
                  <a:t>og</a:t>
                </a:r>
                <a:r>
                  <a:rPr lang="en-GB" baseline="0" dirty="0" smtClean="0"/>
                  <a:t> </a:t>
                </a:r>
                <a:r>
                  <a:rPr lang="en-GB" baseline="0" dirty="0" err="1" smtClean="0"/>
                  <a:t>notar</a:t>
                </a:r>
                <a:r>
                  <a:rPr lang="en-GB" baseline="0" dirty="0" smtClean="0"/>
                  <a:t> </a:t>
                </a:r>
                <a:r>
                  <a:rPr lang="en-GB" baseline="0" dirty="0" err="1" smtClean="0"/>
                  <a:t>það</a:t>
                </a:r>
                <a:r>
                  <a:rPr lang="en-GB" baseline="0" dirty="0" smtClean="0"/>
                  <a:t> </a:t>
                </a:r>
                <a:r>
                  <a:rPr lang="en-GB" baseline="0" dirty="0" err="1" smtClean="0"/>
                  <a:t>til</a:t>
                </a:r>
                <a:r>
                  <a:rPr lang="en-GB" baseline="0" dirty="0" smtClean="0"/>
                  <a:t> </a:t>
                </a:r>
                <a:r>
                  <a:rPr lang="en-GB" baseline="0" dirty="0" err="1" smtClean="0"/>
                  <a:t>að</a:t>
                </a:r>
                <a:r>
                  <a:rPr lang="en-GB" baseline="0" dirty="0" smtClean="0"/>
                  <a:t> </a:t>
                </a:r>
                <a:r>
                  <a:rPr lang="en-GB" baseline="0" dirty="0" err="1" smtClean="0"/>
                  <a:t>stilla</a:t>
                </a:r>
                <a:r>
                  <a:rPr lang="en-GB" baseline="0" dirty="0" smtClean="0"/>
                  <a:t> </a:t>
                </a:r>
                <a:r>
                  <a:rPr lang="en-GB" baseline="0" dirty="0" err="1" smtClean="0"/>
                  <a:t>hlutfall</a:t>
                </a:r>
                <a:r>
                  <a:rPr lang="en-GB" baseline="0" dirty="0" smtClean="0"/>
                  <a:t> </a:t>
                </a:r>
                <a:r>
                  <a:rPr lang="en-GB" baseline="0" dirty="0" err="1" smtClean="0"/>
                  <a:t>eldsneytis</a:t>
                </a:r>
                <a:r>
                  <a:rPr lang="en-GB" baseline="0" dirty="0" smtClean="0"/>
                  <a:t> </a:t>
                </a:r>
                <a:r>
                  <a:rPr lang="en-GB" baseline="0" dirty="0" err="1" smtClean="0"/>
                  <a:t>og</a:t>
                </a:r>
                <a:r>
                  <a:rPr lang="en-GB" baseline="0" dirty="0" smtClean="0"/>
                  <a:t> lofts.</a:t>
                </a:r>
              </a:p>
              <a:p>
                <a:r>
                  <a:rPr lang="is-IS" dirty="0" smtClean="0"/>
                  <a:t>Magn loftflæði skynjari með heitri filmu er</a:t>
                </a:r>
                <a:r>
                  <a:rPr lang="is-IS" baseline="0" dirty="0" smtClean="0"/>
                  <a:t> ekki eins viðkvæmur fyrir óhreinindum og </a:t>
                </a:r>
                <a:r>
                  <a:rPr lang="is-IS" dirty="0" smtClean="0"/>
                  <a:t>Magn loftflæði skynjari með glóþræði</a:t>
                </a:r>
                <a:endParaRPr lang="en-GB" baseline="0" dirty="0" smtClean="0"/>
              </a:p>
              <a:p>
                <a:endParaRPr lang="is-IS" baseline="0" dirty="0" smtClean="0"/>
              </a:p>
              <a:p>
                <a:endParaRPr lang="is-IS" baseline="0" dirty="0" smtClean="0"/>
              </a:p>
              <a:p>
                <a:r>
                  <a:rPr lang="en-GB" dirty="0" smtClean="0"/>
                  <a:t>http://www.aa1car.com/library/maf_sensors.htm</a:t>
                </a:r>
              </a:p>
              <a:p>
                <a:endParaRPr lang="is-IS" baseline="0" dirty="0" smtClean="0"/>
              </a:p>
              <a:p>
                <a:endParaRPr lang="en-GB" dirty="0"/>
              </a:p>
              <a:p>
                <a:endParaRPr lang="is-IS" dirty="0" smtClean="0"/>
              </a:p>
              <a:p>
                <a:endParaRPr lang="is-IS" dirty="0" smtClean="0"/>
              </a:p>
              <a:p>
                <a:endParaRPr lang="en-GB" dirty="0"/>
              </a:p>
            </p:txBody>
          </p:sp>
        </mc:Fallback>
      </mc:AlternateContent>
      <p:sp>
        <p:nvSpPr>
          <p:cNvPr id="4" name="Slide Number Placeholder 3"/>
          <p:cNvSpPr>
            <a:spLocks noGrp="1"/>
          </p:cNvSpPr>
          <p:nvPr>
            <p:ph type="sldNum" sz="quarter" idx="10"/>
          </p:nvPr>
        </p:nvSpPr>
        <p:spPr/>
        <p:txBody>
          <a:bodyPr/>
          <a:lstStyle/>
          <a:p>
            <a:fld id="{87F6F8E6-341C-450A-B9FB-A7C426EFB400}" type="slidenum">
              <a:rPr lang="en-GB" smtClean="0"/>
              <a:pPr/>
              <a:t>44</a:t>
            </a:fld>
            <a:endParaRPr lang="en-GB"/>
          </a:p>
        </p:txBody>
      </p:sp>
    </p:spTree>
    <p:extLst>
      <p:ext uri="{BB962C8B-B14F-4D97-AF65-F5344CB8AC3E}">
        <p14:creationId xmlns:p14="http://schemas.microsoft.com/office/powerpoint/2010/main" xmlns="" val="3002380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Hér sjáum við stafrænt merki úr</a:t>
            </a:r>
            <a:r>
              <a:rPr lang="is-IS" baseline="0" dirty="0" smtClean="0"/>
              <a:t> </a:t>
            </a:r>
            <a:r>
              <a:rPr lang="is-IS" dirty="0" smtClean="0"/>
              <a:t>loftflæði skynjara með heitri filmu </a:t>
            </a:r>
          </a:p>
          <a:p>
            <a:r>
              <a:rPr lang="is-IS" dirty="0" smtClean="0"/>
              <a:t>Önnur útfærsla er af loftflæði skynjari með heitri filmu þá</a:t>
            </a:r>
            <a:r>
              <a:rPr lang="is-IS" baseline="0" dirty="0" smtClean="0"/>
              <a:t> getur hún einnig skynjað bakflæði sem myndast þegar sogventlar lokast og myndar púlsandi loftflæði sem gefur ranga mælingu loftmagns. </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45</a:t>
            </a:fld>
            <a:endParaRPr lang="en-GB"/>
          </a:p>
        </p:txBody>
      </p:sp>
    </p:spTree>
    <p:extLst>
      <p:ext uri="{BB962C8B-B14F-4D97-AF65-F5344CB8AC3E}">
        <p14:creationId xmlns:p14="http://schemas.microsoft.com/office/powerpoint/2010/main" xmlns="" val="761611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Loftþrýstiskynjari</a:t>
            </a:r>
            <a:r>
              <a:rPr lang="is-IS" baseline="0" dirty="0" smtClean="0"/>
              <a:t> í soggrein (Manifold absolute pressure)(MAP)</a:t>
            </a:r>
          </a:p>
          <a:p>
            <a:endParaRPr lang="is-IS" dirty="0" smtClean="0"/>
          </a:p>
          <a:p>
            <a:r>
              <a:rPr lang="is-IS" dirty="0" smtClean="0"/>
              <a:t>Loftþrýstiskynjari</a:t>
            </a:r>
            <a:r>
              <a:rPr lang="is-IS" baseline="0" dirty="0" smtClean="0"/>
              <a:t> í soggrein er mikilvægur skynjari vegna þess að hann nemur álag á vél. </a:t>
            </a:r>
          </a:p>
          <a:p>
            <a:r>
              <a:rPr lang="is-IS" baseline="0" dirty="0" smtClean="0"/>
              <a:t>Skynjarinn býr til merki sen er í hlutfalli við undirþrýsting (vaccum) sem verður til í soggrein.</a:t>
            </a:r>
          </a:p>
          <a:p>
            <a:r>
              <a:rPr lang="is-IS" baseline="0" dirty="0" smtClean="0"/>
              <a:t>Vélartölvan notar þessar upplýsingar til að stilla kveikjutíma og opnunartíma á spíssa.</a:t>
            </a:r>
          </a:p>
          <a:p>
            <a:endParaRPr lang="is-IS" baseline="0" dirty="0" smtClean="0"/>
          </a:p>
          <a:p>
            <a:r>
              <a:rPr lang="is-IS" baseline="0" dirty="0" smtClean="0"/>
              <a:t>Þegar vél er að undir miklu álagi og inngjafaspjaldið er opnað að full fellur undirþrýsingurinn, vélinn sýgur inn meira loft við það þarf meira af eldsneyti til að halda blöndunar hlutfalli á milli eldsneyti og loft í jafnvægi. </a:t>
            </a:r>
          </a:p>
          <a:p>
            <a:r>
              <a:rPr lang="is-IS" baseline="0" dirty="0" smtClean="0"/>
              <a:t>Í raun þegar tölvan fær boð um mikið álag frá loftþrýstiskynjara, stillir tölvan blönduna örlítð ríkari en venjulega svo vél verði afl meiri. </a:t>
            </a:r>
          </a:p>
          <a:p>
            <a:r>
              <a:rPr lang="is-IS" baseline="0" dirty="0" smtClean="0"/>
              <a:t>Á sama tíma er tölvan að seinka kveikjutíma örlítið til að koma í veg fyrir kveikjubank sem getu valdið vélar skemmdum og haft áhrif á frammistöðu vélar.</a:t>
            </a:r>
          </a:p>
          <a:p>
            <a:endParaRPr lang="is-IS" baseline="0" dirty="0" smtClean="0"/>
          </a:p>
          <a:p>
            <a:r>
              <a:rPr lang="is-IS" baseline="0" dirty="0" smtClean="0"/>
              <a:t>Þegar aðstæður breytast og ökutækið er á jöfnum hraða eða að hæga á sér er vélinn undir litlu álagi og þarf þá minna afl frá vél. </a:t>
            </a:r>
          </a:p>
          <a:p>
            <a:r>
              <a:rPr lang="is-IS" baseline="0" dirty="0" smtClean="0"/>
              <a:t>Inngjafarspjald er ekki eins mikið opið eða jafnvel lokað sem veldur því að undirþrýstingurinn í soggrein eykst.</a:t>
            </a:r>
          </a:p>
          <a:p>
            <a:r>
              <a:rPr lang="is-IS" baseline="0" dirty="0" smtClean="0"/>
              <a:t>Loftþrýstiskynjarinn nemur þessa breytingu og vélartölvan fær ný boð um breytar ástand og bregst við því með að draga úr opnunartíma spíssa við það dregst úr eldsneytisnotkun einnig sér tölvan um að flýta kveikjutíma til að ná betri nýtingu á eldsneytinotkun.</a:t>
            </a:r>
          </a:p>
          <a:p>
            <a:endParaRPr lang="is-IS" baseline="0" dirty="0" smtClean="0"/>
          </a:p>
          <a:p>
            <a:r>
              <a:rPr lang="is-IS" baseline="0" dirty="0" smtClean="0"/>
              <a:t>Hvernig virkar l</a:t>
            </a:r>
            <a:r>
              <a:rPr lang="is-IS" dirty="0" smtClean="0"/>
              <a:t>oftþrýstiskynjari í soggrein?</a:t>
            </a:r>
          </a:p>
          <a:p>
            <a:endParaRPr lang="is-IS" baseline="0" dirty="0" smtClean="0"/>
          </a:p>
          <a:p>
            <a:r>
              <a:rPr lang="is-IS" baseline="0" dirty="0" smtClean="0"/>
              <a:t>Loftþrýstiskynjari samanstendur af tvem hólfum sem er aðskilið af sveiganlegri mebru.</a:t>
            </a:r>
          </a:p>
          <a:p>
            <a:r>
              <a:rPr lang="is-IS" baseline="0" dirty="0" smtClean="0"/>
              <a:t>Eitt hólfið er viðmunarloft sem er lokað hólf eða er með öndu við andrúmsloftið, hitt hólfið er er tengd við soggrein með slöngu eða skynjari er festur beint við sogrein. </a:t>
            </a:r>
          </a:p>
          <a:p>
            <a:r>
              <a:rPr lang="is-IS" baseline="0" dirty="0" smtClean="0"/>
              <a:t>Viðnám er ofnan á gúmmíhimnu og þegar þrýstingur verkar á gúmmíhimnu verður aflögun á viðnámi við það breytis mótstaðan í henni sem er rafeindarrás notar til að magna og búa til merki sem er svo sent til vélatölvu.</a:t>
            </a:r>
          </a:p>
          <a:p>
            <a:endParaRPr lang="is-IS" baseline="0" dirty="0" smtClean="0"/>
          </a:p>
          <a:p>
            <a:r>
              <a:rPr lang="is-IS" baseline="0" dirty="0" smtClean="0"/>
              <a:t>Hliðrænt loftþrýstiskynjari hefur þrjá víra ein er viðmuðunarspenna/fæðispenna 5 volt spenna frá tölvu, útgangs spenna/ merki til tölvu, er oftast 1-2 volt við lausagang en 4,5 volt við fulla inngjöf. </a:t>
            </a:r>
          </a:p>
          <a:p>
            <a:endParaRPr lang="is-IS" dirty="0" smtClean="0"/>
          </a:p>
          <a:p>
            <a:endParaRPr lang="is-IS" dirty="0" smtClean="0"/>
          </a:p>
          <a:p>
            <a:r>
              <a:rPr lang="en-GB" dirty="0" smtClean="0"/>
              <a:t>http://www.aa1car.com/library/map_sensors.htm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46</a:t>
            </a:fld>
            <a:endParaRPr lang="en-GB"/>
          </a:p>
        </p:txBody>
      </p:sp>
    </p:spTree>
    <p:extLst>
      <p:ext uri="{BB962C8B-B14F-4D97-AF65-F5344CB8AC3E}">
        <p14:creationId xmlns:p14="http://schemas.microsoft.com/office/powerpoint/2010/main" xmlns="" val="4118439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Ford BP/MAP sensors (barometric pressure/manifold absolute pressure) also measure load but produce a digital frequency signal rather than an </a:t>
            </a:r>
            <a:r>
              <a:rPr lang="en-GB" sz="1200" b="0" i="0" kern="1200" dirty="0" err="1" smtClean="0">
                <a:solidFill>
                  <a:schemeClr val="tx1"/>
                </a:solidFill>
                <a:effectLst/>
                <a:latin typeface="+mn-lt"/>
                <a:ea typeface="+mn-ea"/>
                <a:cs typeface="+mn-cs"/>
              </a:rPr>
              <a:t>analog</a:t>
            </a:r>
            <a:r>
              <a:rPr lang="en-GB" sz="1200" b="0" i="0" kern="1200" dirty="0" smtClean="0">
                <a:solidFill>
                  <a:schemeClr val="tx1"/>
                </a:solidFill>
                <a:effectLst/>
                <a:latin typeface="+mn-lt"/>
                <a:ea typeface="+mn-ea"/>
                <a:cs typeface="+mn-cs"/>
              </a:rPr>
              <a:t> voltage signal. This type of sensor has additional circuitry that creates a 5 volt "square wave" (on-off) voltage signal. The signal increases in frequency as vacuum drops.</a:t>
            </a:r>
          </a:p>
          <a:p>
            <a:r>
              <a:rPr lang="en-GB" sz="1200" b="0" i="0" kern="1200" dirty="0" smtClean="0">
                <a:solidFill>
                  <a:schemeClr val="tx1"/>
                </a:solidFill>
                <a:effectLst/>
                <a:latin typeface="+mn-lt"/>
                <a:ea typeface="+mn-ea"/>
                <a:cs typeface="+mn-cs"/>
              </a:rPr>
              <a:t>At idle or when decelerating, vacuum is high and the BP/MAP sensor output may drop to 100 Hz (</a:t>
            </a:r>
            <a:r>
              <a:rPr lang="en-GB" sz="1200" b="0" i="0" u="sng" kern="1200" dirty="0" smtClean="0">
                <a:solidFill>
                  <a:schemeClr val="tx1"/>
                </a:solidFill>
                <a:effectLst/>
                <a:latin typeface="+mn-lt"/>
                <a:ea typeface="+mn-ea"/>
                <a:cs typeface="+mn-cs"/>
              </a:rPr>
              <a:t>Hertz</a:t>
            </a:r>
            <a:r>
              <a:rPr lang="en-GB" sz="1200" b="0" i="0" kern="1200" dirty="0" smtClean="0">
                <a:solidFill>
                  <a:schemeClr val="tx1"/>
                </a:solidFill>
                <a:effectLst/>
                <a:latin typeface="+mn-lt"/>
                <a:ea typeface="+mn-ea"/>
                <a:cs typeface="+mn-cs"/>
              </a:rPr>
              <a:t>, or cycles per second) or less. At wide open throttle when there is almost no vacuum in the intake manifold, the sensor's output may jump to 150 Hz or higher. At zero vacuum (atmospheric pressure), a Ford BP/MAP sensor should read 159 Hz.</a:t>
            </a:r>
          </a:p>
          <a:p>
            <a:endParaRPr lang="is-IS" sz="1200" b="0" i="0" kern="1200" dirty="0" smtClean="0">
              <a:solidFill>
                <a:schemeClr val="tx1"/>
              </a:solidFill>
              <a:effectLst/>
              <a:latin typeface="+mn-lt"/>
              <a:ea typeface="+mn-ea"/>
              <a:cs typeface="+mn-cs"/>
            </a:endParaRPr>
          </a:p>
          <a:p>
            <a:r>
              <a:rPr lang="en-GB" sz="1200" b="0" i="1" kern="1200" dirty="0" smtClean="0">
                <a:solidFill>
                  <a:schemeClr val="tx1"/>
                </a:solidFill>
                <a:effectLst/>
                <a:latin typeface="+mn-lt"/>
                <a:ea typeface="+mn-ea"/>
                <a:cs typeface="+mn-cs"/>
              </a:rPr>
              <a:t>If you display the MAP sensor output on a Digital Storage Oscilloscope (DSO), this is</a:t>
            </a:r>
            <a:br>
              <a:rPr lang="en-GB" sz="1200" b="0" i="1" kern="1200" dirty="0" smtClean="0">
                <a:solidFill>
                  <a:schemeClr val="tx1"/>
                </a:solidFill>
                <a:effectLst/>
                <a:latin typeface="+mn-lt"/>
                <a:ea typeface="+mn-ea"/>
                <a:cs typeface="+mn-cs"/>
              </a:rPr>
            </a:br>
            <a:r>
              <a:rPr lang="en-GB" sz="1200" b="0" i="1" kern="1200" dirty="0" smtClean="0">
                <a:solidFill>
                  <a:schemeClr val="tx1"/>
                </a:solidFill>
                <a:effectLst/>
                <a:latin typeface="+mn-lt"/>
                <a:ea typeface="+mn-ea"/>
                <a:cs typeface="+mn-cs"/>
              </a:rPr>
              <a:t>what the waveform might look like as the throttle position, engine load and speed change.</a:t>
            </a:r>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47</a:t>
            </a:fld>
            <a:endParaRPr lang="en-GB"/>
          </a:p>
        </p:txBody>
      </p:sp>
    </p:spTree>
    <p:extLst>
      <p:ext uri="{BB962C8B-B14F-4D97-AF65-F5344CB8AC3E}">
        <p14:creationId xmlns:p14="http://schemas.microsoft.com/office/powerpoint/2010/main" xmlns="" val="3036401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Inngjafarspjaldstöðu skynjari </a:t>
            </a:r>
            <a:r>
              <a:rPr lang="en-GB" baseline="0" dirty="0" smtClean="0"/>
              <a:t>(Throttle position sensor)(TPS)</a:t>
            </a:r>
          </a:p>
          <a:p>
            <a:endParaRPr lang="is-IS" baseline="0" dirty="0" smtClean="0"/>
          </a:p>
          <a:p>
            <a:r>
              <a:rPr lang="is-IS" baseline="0" dirty="0" smtClean="0"/>
              <a:t>Inní skynjar er tvær viðnámsbrautir, snertur og öxull sem er festur við inngjafarspjald, í grunninn er þetta breytilegt viðnám. </a:t>
            </a:r>
          </a:p>
          <a:p>
            <a:r>
              <a:rPr lang="is-IS" baseline="0" dirty="0" smtClean="0"/>
              <a:t>Rafspenna er sent inná rafbrautinar og staða snertuna ákveða hversu mikið spennufallið verður, afgangs spennan er send til vélartölvu.</a:t>
            </a:r>
          </a:p>
          <a:p>
            <a:r>
              <a:rPr lang="is-IS" baseline="0" dirty="0" smtClean="0"/>
              <a:t>Vélartölvan nota þessi boð frá spjalstöðuskynjara, snúningshraða vélar og lofthita inná soggrein til að meta loftstreymi inná mótor.</a:t>
            </a:r>
          </a:p>
          <a:p>
            <a:r>
              <a:rPr lang="is-IS" baseline="0" dirty="0" smtClean="0"/>
              <a:t>Ef einnungis á að nota spjaldstöðuskynjar sem aðal álagsnema fyrir vél þarf að haf tvær viðnámsbrautir til að auka nákvæmni og áræðaleika skynjarans.</a:t>
            </a:r>
          </a:p>
          <a:p>
            <a:r>
              <a:rPr lang="is-IS" baseline="0" dirty="0" smtClean="0"/>
              <a:t>Ef á að nota annan skynjar sem aðal álagsnema t.d. MAP, MAF þá þjónar spjalstöðuskynjari sem skynjari fyrir hreyfivirkni inngjafaspjalds (opnunarhraða inngjafarspjald) stöðuskynjun (lokað, hálf opið eða fullopið inngjafarspjald) og ef bilun verður í aðal álagsnema þá er boð frá spjalstöðuskynjara notað til neyðar svo hægt sé að koma ökutækinu til hliðar (limp home mode)</a:t>
            </a:r>
            <a:endParaRPr lang="en-GB" baseline="0" dirty="0" smtClean="0"/>
          </a:p>
          <a:p>
            <a:r>
              <a:rPr lang="is-IS" baseline="0" dirty="0" smtClean="0"/>
              <a:t>http://www.aa1car.com/library/tps_sensors.htm</a:t>
            </a:r>
          </a:p>
        </p:txBody>
      </p:sp>
      <p:sp>
        <p:nvSpPr>
          <p:cNvPr id="4" name="Slide Number Placeholder 3"/>
          <p:cNvSpPr>
            <a:spLocks noGrp="1"/>
          </p:cNvSpPr>
          <p:nvPr>
            <p:ph type="sldNum" sz="quarter" idx="10"/>
          </p:nvPr>
        </p:nvSpPr>
        <p:spPr/>
        <p:txBody>
          <a:bodyPr/>
          <a:lstStyle/>
          <a:p>
            <a:fld id="{87F6F8E6-341C-450A-B9FB-A7C426EFB400}" type="slidenum">
              <a:rPr lang="en-GB" smtClean="0"/>
              <a:pPr/>
              <a:t>48</a:t>
            </a:fld>
            <a:endParaRPr lang="en-GB"/>
          </a:p>
        </p:txBody>
      </p:sp>
    </p:spTree>
    <p:extLst>
      <p:ext uri="{BB962C8B-B14F-4D97-AF65-F5344CB8AC3E}">
        <p14:creationId xmlns:p14="http://schemas.microsoft.com/office/powerpoint/2010/main" xmlns="" val="3785004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Sveifarásstöðu skynjari</a:t>
            </a:r>
            <a:r>
              <a:rPr lang="is-IS" baseline="0" dirty="0" smtClean="0"/>
              <a:t> (Crankshaft position sensor) (CKP)</a:t>
            </a:r>
          </a:p>
          <a:p>
            <a:r>
              <a:rPr lang="is-IS" baseline="0" dirty="0" smtClean="0"/>
              <a:t>Knastásstöðu skynjari (Camshaft position sensor) (CMP)</a:t>
            </a:r>
          </a:p>
          <a:p>
            <a:endParaRPr lang="is-IS" baseline="0" dirty="0" smtClean="0"/>
          </a:p>
          <a:p>
            <a:r>
              <a:rPr lang="is-IS" baseline="0" dirty="0" smtClean="0"/>
              <a:t>Þessir skynjari eru notaðir af vélutölvu til að stýra kveikjukerfi, skynjarnirnir segja til um stöðu sveifarás og knastás svo hægt er að gefa neista á rétt kerti og á réttum tíma.</a:t>
            </a:r>
          </a:p>
          <a:p>
            <a:endParaRPr lang="is-IS" baseline="0" dirty="0" smtClean="0"/>
          </a:p>
          <a:p>
            <a:r>
              <a:rPr lang="is-IS" baseline="0" dirty="0" smtClean="0"/>
              <a:t>http://www.aa1car.com/library/crank_sensors.htm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49</a:t>
            </a:fld>
            <a:endParaRPr lang="en-GB"/>
          </a:p>
        </p:txBody>
      </p:sp>
    </p:spTree>
    <p:extLst>
      <p:ext uri="{BB962C8B-B14F-4D97-AF65-F5344CB8AC3E}">
        <p14:creationId xmlns:p14="http://schemas.microsoft.com/office/powerpoint/2010/main" xmlns="" val="3336216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Hitaskynjari</a:t>
            </a:r>
            <a:r>
              <a:rPr lang="is-IS" baseline="0" dirty="0" smtClean="0"/>
              <a:t> fyrir kælivökva (Engine coolant temperature sensor) (ECT)</a:t>
            </a:r>
          </a:p>
          <a:p>
            <a:endParaRPr lang="is-IS" baseline="0" dirty="0" smtClean="0"/>
          </a:p>
          <a:p>
            <a:r>
              <a:rPr lang="is-IS" dirty="0" smtClean="0"/>
              <a:t>Hitaskynjari</a:t>
            </a:r>
            <a:r>
              <a:rPr lang="is-IS" baseline="0" dirty="0" smtClean="0"/>
              <a:t> fyrir kælivökva er tiltörulega einfaldur skynjari sem fylgist með </a:t>
            </a:r>
          </a:p>
          <a:p>
            <a:r>
              <a:rPr lang="is-IS" baseline="0" dirty="0" smtClean="0"/>
              <a:t>Hitastig kælivökva vélar. </a:t>
            </a:r>
          </a:p>
          <a:p>
            <a:r>
              <a:rPr lang="is-IS" baseline="0" dirty="0" smtClean="0"/>
              <a:t>Kælivökvi sem er inní vélarblokk og Strokksloki (cylinder head) sem dregur til sín hita frá sílendrum þegar vélinn gengur. </a:t>
            </a:r>
          </a:p>
          <a:p>
            <a:r>
              <a:rPr lang="is-IS" dirty="0" smtClean="0"/>
              <a:t>Hitaskynjari</a:t>
            </a:r>
            <a:r>
              <a:rPr lang="is-IS" baseline="0" dirty="0" smtClean="0"/>
              <a:t> fyrir kælivökva nemur breytingar á hitastigi og sendir merki til vélartölvu svo hún veit hvort vélin er köld, að hitna, á vinnsluhita eða að ofhitna.</a:t>
            </a:r>
          </a:p>
          <a:p>
            <a:endParaRPr lang="is-IS" baseline="0" dirty="0" smtClean="0"/>
          </a:p>
          <a:p>
            <a:r>
              <a:rPr lang="is-IS" dirty="0" smtClean="0"/>
              <a:t>Hitaskynjari</a:t>
            </a:r>
            <a:r>
              <a:rPr lang="is-IS" baseline="0" dirty="0" smtClean="0"/>
              <a:t> fyrir kælivökva er mjög mikilvægur skynjunari fyrir vélartölvu svo hún getur stýrt öllu stjórnkerfi fyrir vél eðlilega og náð sem bestu afköstum. </a:t>
            </a:r>
          </a:p>
          <a:p>
            <a:r>
              <a:rPr lang="is-IS" dirty="0" smtClean="0"/>
              <a:t>Hitaskynjari</a:t>
            </a:r>
            <a:r>
              <a:rPr lang="is-IS" baseline="0" dirty="0" smtClean="0"/>
              <a:t> fyrir kælivökva er oft kallaður höfuð skynjari (master sensor) vegna þessi hvað hann er mikilvægur.</a:t>
            </a:r>
          </a:p>
          <a:p>
            <a:endParaRPr lang="is-IS" baseline="0" dirty="0" smtClean="0"/>
          </a:p>
          <a:p>
            <a:r>
              <a:rPr lang="is-IS" baseline="0" dirty="0" smtClean="0"/>
              <a:t>Hvað hefur h</a:t>
            </a:r>
            <a:r>
              <a:rPr lang="is-IS" dirty="0" smtClean="0"/>
              <a:t>itaskynjari</a:t>
            </a:r>
            <a:r>
              <a:rPr lang="is-IS" baseline="0" dirty="0" smtClean="0"/>
              <a:t> fyrir kælivökva áhrif á vélarstjórnun/vélarstýringu</a:t>
            </a:r>
          </a:p>
          <a:p>
            <a:endParaRPr lang="is-IS" baseline="0" dirty="0" smtClean="0"/>
          </a:p>
          <a:p>
            <a:r>
              <a:rPr lang="is-IS" baseline="0" dirty="0" smtClean="0"/>
              <a:t>Kaldræsingu / innsogstilling á vélum með spíssum (Start up fuel enrichment on fuel injected engines)</a:t>
            </a:r>
          </a:p>
          <a:p>
            <a:r>
              <a:rPr lang="is-IS" baseline="0" dirty="0" smtClean="0"/>
              <a:t>Þegar vélar tölvan fær boð um hitaskynjar um að vél sé köld, eykur hún púls boð fyrir síssa ( á tíma) til að búa til ríka blöndu. Þetta veldur því að við fáum betri lausagang og kemur í veg fyrir hik við inngjöf.</a:t>
            </a:r>
          </a:p>
          <a:p>
            <a:r>
              <a:rPr lang="is-IS" baseline="0" dirty="0" smtClean="0"/>
              <a:t>Þegar vél nær vinsluhita veikir tölvan eldsneytisblönduna til að draga úr mengun og eyðslu. </a:t>
            </a:r>
          </a:p>
          <a:p>
            <a:r>
              <a:rPr lang="is-IS" baseline="0" dirty="0" smtClean="0"/>
              <a:t>Bilaður h</a:t>
            </a:r>
            <a:r>
              <a:rPr lang="is-IS" dirty="0" smtClean="0"/>
              <a:t>itaskynjari</a:t>
            </a:r>
            <a:r>
              <a:rPr lang="is-IS" baseline="0" dirty="0" smtClean="0"/>
              <a:t> fyrir kælivökva sem gefur alltaf boð um að vél sé köldu veldur því að vélartölvan heldur sig á innsogstillingu og eyðir óþarfa eldsneyti og megnar.</a:t>
            </a:r>
          </a:p>
          <a:p>
            <a:r>
              <a:rPr lang="is-IS" baseline="0" dirty="0" smtClean="0"/>
              <a:t>h</a:t>
            </a:r>
            <a:r>
              <a:rPr lang="is-IS" dirty="0" smtClean="0"/>
              <a:t>itaskynjari</a:t>
            </a:r>
            <a:r>
              <a:rPr lang="is-IS" baseline="0" dirty="0" smtClean="0"/>
              <a:t> fyrir kælivökva sem gefur alltaf boð um að vél sé heitt´veldru því að vélartölva gefur ekki ríka blöndu og vélinn á erfitt með að ganga, lélegur lausagangur, drepur á sig, og hik við inngjöf.</a:t>
            </a:r>
          </a:p>
          <a:p>
            <a:endParaRPr lang="is-IS" baseline="0" dirty="0" smtClean="0"/>
          </a:p>
          <a:p>
            <a:r>
              <a:rPr lang="is-IS" baseline="0" dirty="0" smtClean="0"/>
              <a:t>Flýta og seinka kveikjutími (spark advance and retard) </a:t>
            </a:r>
          </a:p>
          <a:p>
            <a:r>
              <a:rPr lang="is-IS" baseline="0" dirty="0" smtClean="0"/>
              <a:t>Flýtun kveikjutíma er oftast takmarkaður til að draga úr megnun, þangað til að vél nær vinnsluhita. Þetta hefur áhrif á afköst vélar og eyðslu.</a:t>
            </a:r>
          </a:p>
          <a:p>
            <a:endParaRPr lang="is-IS" baseline="0" dirty="0" smtClean="0"/>
          </a:p>
          <a:p>
            <a:r>
              <a:rPr lang="is-IS" baseline="0" dirty="0" smtClean="0"/>
              <a:t>Afgashringrás (Exhaust gas recirculation) (EGR) </a:t>
            </a:r>
          </a:p>
          <a:p>
            <a:r>
              <a:rPr lang="is-IS" baseline="0" dirty="0" smtClean="0"/>
              <a:t>Vélartölva leyfir ekki opnun á EGR ventli þangað til að vél hefur náð vinnsluhita.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Ef EGR ventil er opinn þegar vél er köld getur það valdið, lélegum lausagang, drepur á sig, og hik við inngjöf.</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Uppgufunarbúnaður fyrir eldsneytisgeymi (Evaporative emisson control canister purge)</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Uppgufun af eldsneytisgeymi er geymt í kolasíudós er ekki hreinsað þangað til að vél hefur ná vinnsluhita til að koma í veg fyrir vandamálum við keyrslu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Opun / lokuð hringur fyrir upplýsingum fyrir stjórnun á blöndu lofts og eldsneytis (open / close loop feedback control af air/fuel mixture).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Vélartölvan getur hunsað upplýsingar frá súrefnisskynjara varðandi ríka og veika blöndu, þangað til að hitastig kælivökva hefur náð ákveðnu stigi.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Þegar vél er köld mun vélartölvan haldan inni opinni hring (open loop) til að halda eldsneytsblöndu ríkri til að bæta gæði lausagangs og ekið er þegar vél er köld.</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Ef vélartölva fer ekki í lokað hring (close loop) þegar vél hefur ná vinnsluhita er blandan of rík, veldur óþarfa eyðslu eldsneytis og mengun. Þetta ástand getur einnig valdið það kerti verða sótug.</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Stjórnun á lausagangs hraða við upphitun á vél. (Idle speed during warm-up)</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 mun venjulega auka við súningshraða í lausagangi þegar vél er köld og henni er ræst til að koma í veg fyrir hún drepi á sér og bæta gæði lausagangs.</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Læsingu fyrir vökvakúplingu fyrir sjálfskiptingu (Transmission torque converter clutch lockup)</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Tölva fyrir skiptinu mun ekki læsa vökvakúpingu þangað til að vél hefur náð vinnslu hita. Til að auka keyrslugetu vélar þegar hún er köld.</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Stjórnun rafmóturum kælivifta fyrir kælivökva (operation of electric cooling fan)</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Vélartölvan mun hringrása kæliviftum sem sagt rafmótorar fara á og af til að stýra hitastigi kælivökva vélar, með því að nota upplýsingar frá hitaskynjara kælivökva. Hlutverk kæliviftu er mjög mikilvægt til að koma í veg fyrir að  vél ofhitni.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Athugið stundum getu verið notaður annar hitaskynjari til að ræsa eða stýra rafrás fyrir kæliviftu.</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Gerðir hitaskynjar</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Flestir h</a:t>
            </a:r>
            <a:r>
              <a:rPr lang="is-IS" dirty="0" smtClean="0"/>
              <a:t>itaskynjari fyrir kælivökva eru hitanæmt</a:t>
            </a:r>
            <a:r>
              <a:rPr lang="is-IS" baseline="0" dirty="0" smtClean="0"/>
              <a:t> viðnám og eru oftast með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neikvætt hitastuðull (negative temperature coefficient)</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viðmunarspenna/fæðispenna er oftast 5 volt en sumir hitaskynjar fyrir kælivökva hafa tvö svið sem þýðir þegar vél hefur náð ákveðnu hitastigi breytir vélartölvan viðmunarspennu svo skynjarinn getur lesið hitastig kælivökva með meiri nákvæmni.</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Staðsetninga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hitaskynjar fyrir kælavökva eru oftast staðsettir í húsi þar sem kælivatnslás er hýstur, stundum í strokkloki og einnig gera veruð tveir skynjara fyrir sitthvora hlið fyrir V6 eða V8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endParaRPr lang="is-IS" baseline="0" dirty="0" smtClean="0"/>
          </a:p>
          <a:p>
            <a:endParaRPr lang="is-IS" baseline="0" dirty="0" smtClean="0"/>
          </a:p>
          <a:p>
            <a:r>
              <a:rPr lang="en-GB" dirty="0" smtClean="0"/>
              <a:t>http://www.aa1car.com/library/coolant_sensors.htm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50</a:t>
            </a:fld>
            <a:endParaRPr lang="en-GB"/>
          </a:p>
        </p:txBody>
      </p:sp>
    </p:spTree>
    <p:extLst>
      <p:ext uri="{BB962C8B-B14F-4D97-AF65-F5344CB8AC3E}">
        <p14:creationId xmlns:p14="http://schemas.microsoft.com/office/powerpoint/2010/main" xmlns="" val="1351365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Bankskynjari</a:t>
            </a:r>
            <a:r>
              <a:rPr lang="is-IS" baseline="0" dirty="0" smtClean="0"/>
              <a:t> (Knock sensor) </a:t>
            </a:r>
          </a:p>
          <a:p>
            <a:r>
              <a:rPr lang="is-IS" baseline="0" dirty="0" smtClean="0"/>
              <a:t>Hlutverk bankskynjar er að nema kveikjubank við bruna eldsneytisblöndu og koma í veg fyrir að fyrir það með því að seinnka kveikjutíma. </a:t>
            </a:r>
          </a:p>
          <a:p>
            <a:r>
              <a:rPr lang="is-IS" baseline="0" dirty="0" smtClean="0"/>
              <a:t>Eining á bankskynjari að reyna að hafa kveikutíma eins snemma og hægt er til að hámarka vélarafköst.</a:t>
            </a:r>
          </a:p>
          <a:p>
            <a:r>
              <a:rPr lang="is-IS" b="1" baseline="0" dirty="0" smtClean="0"/>
              <a:t>Það sem veldur kveikjubanki er:</a:t>
            </a:r>
          </a:p>
          <a:p>
            <a:pPr marL="171450" indent="-171450">
              <a:buFont typeface="Arial" panose="020B0604020202020204" pitchFamily="34" charset="0"/>
              <a:buChar char="•"/>
            </a:pPr>
            <a:r>
              <a:rPr lang="is-IS" baseline="0" dirty="0" smtClean="0"/>
              <a:t>Kveikjutími of snemma</a:t>
            </a:r>
          </a:p>
          <a:p>
            <a:pPr marL="171450" indent="-171450">
              <a:buFont typeface="Arial" panose="020B0604020202020204" pitchFamily="34" charset="0"/>
              <a:buChar char="•"/>
            </a:pPr>
            <a:r>
              <a:rPr lang="is-IS" baseline="0" dirty="0" smtClean="0"/>
              <a:t>Eldsneyti er með of lágt oktangildi</a:t>
            </a:r>
          </a:p>
          <a:p>
            <a:pPr marL="171450" indent="-171450">
              <a:buFont typeface="Arial" panose="020B0604020202020204" pitchFamily="34" charset="0"/>
              <a:buChar char="•"/>
            </a:pPr>
            <a:r>
              <a:rPr lang="is-IS" baseline="0" dirty="0" smtClean="0"/>
              <a:t>Vél er að ofhitan</a:t>
            </a:r>
          </a:p>
          <a:p>
            <a:pPr marL="171450" indent="-171450">
              <a:buFont typeface="Arial" panose="020B0604020202020204" pitchFamily="34" charset="0"/>
              <a:buChar char="•"/>
            </a:pPr>
            <a:r>
              <a:rPr lang="is-IS" baseline="0" dirty="0" smtClean="0"/>
              <a:t>Þjöppuhlutfall er of hátt</a:t>
            </a:r>
          </a:p>
          <a:p>
            <a:pPr marL="171450" indent="-171450">
              <a:buFont typeface="Arial" panose="020B0604020202020204" pitchFamily="34" charset="0"/>
              <a:buChar char="•"/>
            </a:pPr>
            <a:r>
              <a:rPr lang="is-IS" baseline="0" dirty="0" smtClean="0"/>
              <a:t>Ekki rétt blöndunarhlutfall á milli eldsneytis og lofts.</a:t>
            </a:r>
          </a:p>
          <a:p>
            <a:pPr marL="171450" indent="-171450">
              <a:buFont typeface="Arial" panose="020B0604020202020204" pitchFamily="34" charset="0"/>
              <a:buChar char="•"/>
            </a:pPr>
            <a:r>
              <a:rPr lang="is-IS" baseline="0" dirty="0" smtClean="0"/>
              <a:t>Of mikið álag á vél</a:t>
            </a:r>
          </a:p>
          <a:p>
            <a:pPr marL="171450" indent="-171450">
              <a:buFont typeface="Arial" panose="020B0604020202020204" pitchFamily="34" charset="0"/>
              <a:buChar char="•"/>
            </a:pPr>
            <a:endParaRPr lang="is-IS" baseline="0" dirty="0" smtClean="0"/>
          </a:p>
          <a:p>
            <a:pPr marL="0" indent="0">
              <a:buFont typeface="Arial" panose="020B0604020202020204" pitchFamily="34" charset="0"/>
              <a:buNone/>
            </a:pPr>
            <a:r>
              <a:rPr lang="is-IS" baseline="0" dirty="0" smtClean="0"/>
              <a:t>Ef myndast kveikjubank í sílender vegna mikils þrýstings munar á brunnarhólfi sem veldur því að vélarblokk vírbrar, bankskynjarinn er festur á vélarblokk og skynjar víbringinn.</a:t>
            </a:r>
          </a:p>
          <a:p>
            <a:pPr marL="0" indent="0">
              <a:buFont typeface="Arial" panose="020B0604020202020204" pitchFamily="34" charset="0"/>
              <a:buNone/>
            </a:pPr>
            <a:r>
              <a:rPr lang="is-IS" baseline="0" dirty="0" smtClean="0"/>
              <a:t>Efni að nafni piezokeramik verður fyrir þrýsting af skjálftaplötu sem hreyfist vegna víbrings.</a:t>
            </a:r>
          </a:p>
          <a:p>
            <a:pPr marL="0" indent="0">
              <a:buFont typeface="Arial" panose="020B0604020202020204" pitchFamily="34" charset="0"/>
              <a:buNone/>
            </a:pPr>
            <a:r>
              <a:rPr lang="is-IS" baseline="0" dirty="0" smtClean="0"/>
              <a:t>Hreyfingin skálftarplötu veldur því að piezokristalar spanna upp spennu sem fer í rafrás sem metur boðinn og ákveðið viðmiðunar gildi eru náð er merki um kveikjubank gefið</a:t>
            </a:r>
          </a:p>
          <a:p>
            <a:pPr marL="0" indent="0">
              <a:buFont typeface="Arial" panose="020B0604020202020204" pitchFamily="34" charset="0"/>
              <a:buNone/>
            </a:pPr>
            <a:r>
              <a:rPr lang="is-IS" baseline="0" dirty="0" smtClean="0"/>
              <a:t>Ef síendurtekinn kveikubank verða er kveikutími seinkað um 3° á sveifaraáshorni (CA=crankshaft angle) í samræmi við forritaðu viðmiðunar gildum (map value)</a:t>
            </a:r>
          </a:p>
          <a:p>
            <a:pPr marL="0" indent="0">
              <a:buFont typeface="Arial" panose="020B0604020202020204" pitchFamily="34" charset="0"/>
              <a:buNone/>
            </a:pPr>
            <a:r>
              <a:rPr lang="is-IS" baseline="0" dirty="0" smtClean="0"/>
              <a:t>Ef kveikjubank er en til staðar er kveikjutíma seinka aftur um 3° á sveifaraáshorni þangað til að kveikjubank hættir eða stjórnunar takmörkum er náð.</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Með kveikjubank stjórnun er mögulegt að nota 95 RON eldsneyti fyrir vélar sem eru hannaðar fyrir super plus 98 RON</a:t>
            </a:r>
          </a:p>
          <a:p>
            <a:pPr marL="0" indent="0">
              <a:buFont typeface="Arial" panose="020B0604020202020204" pitchFamily="34" charset="0"/>
              <a:buNone/>
            </a:pPr>
            <a:endParaRPr lang="is-IS" baseline="0" dirty="0" smtClean="0"/>
          </a:p>
          <a:p>
            <a:pPr marL="0" indent="0">
              <a:buFont typeface="Arial" panose="020B0604020202020204" pitchFamily="34" charset="0"/>
              <a:buNone/>
            </a:pPr>
            <a:r>
              <a:rPr lang="is-IS" baseline="0" dirty="0" smtClean="0"/>
              <a:t>Ef stjórntölva fyrir vél greinir bilun í kerfi fyrir bankskynjara skiptir stjórntölvan niður í öryggis/björgunarkerfi fyrir vél (limp home save mode)</a:t>
            </a:r>
          </a:p>
          <a:p>
            <a:pPr marL="0" indent="0">
              <a:buFont typeface="Arial" panose="020B0604020202020204" pitchFamily="34" charset="0"/>
              <a:buNone/>
            </a:pPr>
            <a:r>
              <a:rPr lang="is-IS" baseline="0" dirty="0" smtClean="0"/>
              <a:t>Kveikjutími er seinkaður allsvaðalega til að koma í vegfyrir kveikjubank undir öllum kringumstæðum.</a:t>
            </a:r>
          </a:p>
          <a:p>
            <a:pPr marL="0" indent="0">
              <a:buFont typeface="Arial" panose="020B0604020202020204" pitchFamily="34" charset="0"/>
              <a:buNone/>
            </a:pPr>
            <a:endParaRPr lang="is-IS" baseline="0" dirty="0" smtClean="0"/>
          </a:p>
          <a:p>
            <a:pPr marL="0" indent="0">
              <a:buFont typeface="Arial" panose="020B0604020202020204" pitchFamily="34" charset="0"/>
              <a:buNone/>
            </a:pPr>
            <a:endParaRPr lang="is-IS" baseline="0" dirty="0" smtClean="0"/>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51</a:t>
            </a:fld>
            <a:endParaRPr lang="en-GB"/>
          </a:p>
        </p:txBody>
      </p:sp>
    </p:spTree>
    <p:extLst>
      <p:ext uri="{BB962C8B-B14F-4D97-AF65-F5344CB8AC3E}">
        <p14:creationId xmlns:p14="http://schemas.microsoft.com/office/powerpoint/2010/main" xmlns="" val="44944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Í </a:t>
            </a:r>
            <a:r>
              <a:rPr lang="en-GB" sz="1200" b="0" i="0" kern="1200" dirty="0" err="1" smtClean="0">
                <a:solidFill>
                  <a:schemeClr val="tx1"/>
                </a:solidFill>
                <a:effectLst/>
                <a:latin typeface="+mn-lt"/>
                <a:ea typeface="+mn-ea"/>
                <a:cs typeface="+mn-cs"/>
              </a:rPr>
              <a:t>sambandi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vélstýrikerfi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bílvéla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hugtökin</a:t>
            </a:r>
            <a:r>
              <a:rPr lang="en-GB" sz="1200" b="0" i="0" kern="1200" dirty="0" smtClean="0">
                <a:solidFill>
                  <a:schemeClr val="tx1"/>
                </a:solidFill>
                <a:effectLst/>
                <a:latin typeface="+mn-lt"/>
                <a:ea typeface="+mn-ea"/>
                <a:cs typeface="+mn-cs"/>
              </a:rPr>
              <a:t> ,,Open loop"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,,Closed loop"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ég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tekið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dæmi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blöndustýringu</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bílvél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gangsett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köld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samkvæmt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(Closed loop) </a:t>
            </a:r>
            <a:r>
              <a:rPr lang="en-GB" sz="1200" b="0" i="0" kern="1200" dirty="0" err="1" smtClean="0">
                <a:solidFill>
                  <a:schemeClr val="tx1"/>
                </a:solidFill>
                <a:effectLst/>
                <a:latin typeface="+mn-lt"/>
                <a:ea typeface="+mn-ea"/>
                <a:cs typeface="+mn-cs"/>
              </a:rPr>
              <a:t>enda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um nein </a:t>
            </a:r>
            <a:r>
              <a:rPr lang="en-GB" sz="1200" b="0" i="0" kern="1200" dirty="0" err="1" smtClean="0">
                <a:solidFill>
                  <a:schemeClr val="tx1"/>
                </a:solidFill>
                <a:effectLst/>
                <a:latin typeface="+mn-lt"/>
                <a:ea typeface="+mn-ea"/>
                <a:cs typeface="+mn-cs"/>
              </a:rPr>
              <a:t>nothæf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ræða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skynjurum</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vinnsluhita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breytist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háttur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tölvunnar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hún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nota </a:t>
            </a:r>
            <a:r>
              <a:rPr lang="en-GB" sz="1200" b="0" i="0" kern="1200" dirty="0" err="1" smtClean="0">
                <a:solidFill>
                  <a:schemeClr val="tx1"/>
                </a:solidFill>
                <a:effectLst/>
                <a:latin typeface="+mn-lt"/>
                <a:ea typeface="+mn-ea"/>
                <a:cs typeface="+mn-cs"/>
              </a:rPr>
              <a:t>breytur</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stað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hún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skiptir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önnur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breytan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boð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hitanema</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kælikerfi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o.s.frv</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kerfinu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stjórnað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ferli</a:t>
            </a:r>
            <a:r>
              <a:rPr lang="en-GB" sz="1200" b="0" i="0" kern="1200" dirty="0" smtClean="0">
                <a:solidFill>
                  <a:schemeClr val="tx1"/>
                </a:solidFill>
                <a:effectLst/>
                <a:latin typeface="+mn-lt"/>
                <a:ea typeface="+mn-ea"/>
                <a:cs typeface="+mn-cs"/>
              </a:rPr>
              <a:t> (Open loop).</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52</a:t>
            </a:fld>
            <a:endParaRPr lang="en-GB"/>
          </a:p>
        </p:txBody>
      </p:sp>
    </p:spTree>
    <p:extLst>
      <p:ext uri="{BB962C8B-B14F-4D97-AF65-F5344CB8AC3E}">
        <p14:creationId xmlns:p14="http://schemas.microsoft.com/office/powerpoint/2010/main" xmlns="" val="172044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Dæmi um skynjara sem gefa frá sér stafræntmerki er sveifarásstöðuskynjara með Hall-effect gerð sem sýnir snúningshraða vélar með 12 volta merki.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Tölvan ber saman merkinn fá sveifarás og knastás til að aðlaga og stilla inn kveikjutíma á hreyfill til að hámarka nýtinni og afls vélar.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7</a:t>
            </a:fld>
            <a:endParaRPr lang="en-GB"/>
          </a:p>
        </p:txBody>
      </p:sp>
    </p:spTree>
    <p:extLst>
      <p:ext uri="{BB962C8B-B14F-4D97-AF65-F5344CB8AC3E}">
        <p14:creationId xmlns:p14="http://schemas.microsoft.com/office/powerpoint/2010/main" xmlns="" val="2477780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Notes Placeholder 2"/>
              <p:cNvSpPr>
                <a:spLocks noGrp="1"/>
              </p:cNvSpPr>
              <p:nvPr>
                <p:ph type="body" idx="1"/>
              </p:nvPr>
            </p:nvSpPr>
            <p:spPr/>
            <p:txBody>
              <a:bodyPr/>
              <a:lstStyle/>
              <a:p>
                <a:r>
                  <a:rPr lang="is-IS" dirty="0" smtClean="0"/>
                  <a:t>Súrefnis</a:t>
                </a:r>
                <a:r>
                  <a:rPr lang="is-IS" baseline="0" dirty="0" smtClean="0"/>
                  <a:t> skynjar (Oxygen sensor) (O2)</a:t>
                </a:r>
              </a:p>
              <a:p>
                <a:endParaRPr lang="is-IS" baseline="0" dirty="0" smtClean="0"/>
              </a:p>
              <a:p>
                <a:r>
                  <a:rPr lang="is-IS" baseline="0" dirty="0" smtClean="0"/>
                  <a:t>Tölvustýring hreyfil þarfnast merki frá ýmsum skynjurm til að stýra virkni vélar, mengunarbúnaði og öðrum mikilvægum kerfum.</a:t>
                </a:r>
              </a:p>
              <a:p>
                <a:r>
                  <a:rPr lang="is-IS" baseline="0" dirty="0" smtClean="0"/>
                  <a:t>Skynjarinn þarf geta veit nákvæmt upplýsingar annars koma upp vandamál með virkni hreyfils, aukinn eldsneytisnotkun og mengun frá hreyfli eykst.</a:t>
                </a:r>
              </a:p>
              <a:p>
                <a:endParaRPr lang="is-IS" baseline="0" dirty="0" smtClean="0"/>
              </a:p>
              <a:p>
                <a:r>
                  <a:rPr lang="is-IS" baseline="0" dirty="0" smtClean="0"/>
                  <a:t>Súrefnisskynjari er ein af mikilvægum skynjurum í kerfi fyrir tölvustýringu hreyfils. </a:t>
                </a:r>
              </a:p>
              <a:p>
                <a:r>
                  <a:rPr lang="is-IS" baseline="0" dirty="0" smtClean="0"/>
                  <a:t>Enska heitið er </a:t>
                </a:r>
                <a:r>
                  <a:rPr lang="is-IS" dirty="0" smtClean="0"/>
                  <a:t>Oxygen sensor eða O2</a:t>
                </a:r>
                <a:r>
                  <a:rPr lang="is-IS" baseline="0" dirty="0" smtClean="0"/>
                  <a:t>  einning kallaður HO2 ef synjarinn er með hitaelementi (Heated oxygen sensor)</a:t>
                </a:r>
              </a:p>
              <a:p>
                <a:endParaRPr lang="is-IS" baseline="0" dirty="0" smtClean="0"/>
              </a:p>
              <a:p>
                <a:r>
                  <a:rPr lang="is-IS" baseline="0" dirty="0" smtClean="0"/>
                  <a:t>Súrefnisskynjari kom fyrst í ökutæki um árið 1976 frá Volvo</a:t>
                </a:r>
              </a:p>
              <a:p>
                <a:r>
                  <a:rPr lang="is-IS" baseline="0" dirty="0" smtClean="0"/>
                  <a:t>Ökutæki í Kaliforníufylki í Bandaríkunum var skilt að draga úr útblásturs megun árið 1980 við þá með lagsetningu var þörf á að hafa súrefniskynjar í ökutæki </a:t>
                </a:r>
              </a:p>
              <a:p>
                <a:r>
                  <a:rPr lang="is-IS" baseline="0" dirty="0" smtClean="0"/>
                  <a:t>Árið 1981 var kröfur um að skila að draga úr útblásturs megun ökutækja gert að lögum að öllum fylkjum í Bandaríknum, sem gerði súrefnisskynjaran að skildubúnaði í ökutæki með brunahreyfli.</a:t>
                </a:r>
              </a:p>
              <a:p>
                <a:endParaRPr lang="is-IS" baseline="0" dirty="0" smtClean="0"/>
              </a:p>
              <a:p>
                <a:r>
                  <a:rPr lang="is-IS" baseline="0" dirty="0" smtClean="0"/>
                  <a:t>Súrefnisskynjar er staðsettur í pústgrein til að skynja hvernsu mikið óbrunnið súrefni er í afgasi þegar afgasið streymir frá vél út í pústkerfi. </a:t>
                </a:r>
              </a:p>
              <a:p>
                <a:r>
                  <a:rPr lang="is-IS" baseline="0" dirty="0" smtClean="0"/>
                  <a:t>Með því að fylgjast með magni súrefnis í afgasi/útblæstri er hægt að meta eldsneytisblönduna. </a:t>
                </a:r>
              </a:p>
              <a:p>
                <a:r>
                  <a:rPr lang="is-IS" baseline="0" dirty="0" smtClean="0"/>
                  <a:t>Súrefnisskynjarinn segir tölvunni hvort eldsneytisblandan sé of rík (minna af súrefni) eða veik (meira af súrefni)</a:t>
                </a:r>
              </a:p>
              <a:p>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Súrefnisskynari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uppbyggður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úr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keramik</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efnu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sirkon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díoxíð</a:t>
                </a:r>
                <a:r>
                  <a:rPr lang="en-GB" sz="1200" kern="1200" dirty="0" smtClean="0">
                    <a:solidFill>
                      <a:schemeClr val="tx1"/>
                    </a:solidFill>
                    <a:effectLst/>
                    <a:latin typeface="+mn-lt"/>
                    <a:ea typeface="+mn-ea"/>
                    <a:cs typeface="+mn-cs"/>
                  </a:rPr>
                  <a:t> (zirconium dioxide)(</a:t>
                </a:r>
                <a14:m>
                  <m:oMath xmlns:m="http://schemas.openxmlformats.org/officeDocument/2006/math">
                    <m:sSub>
                      <m:sSubPr>
                        <m:ctrlPr>
                          <a:rPr lang="en-GB" sz="1200" i="1" kern="1200">
                            <a:solidFill>
                              <a:schemeClr val="tx1"/>
                            </a:solidFill>
                            <a:effectLst/>
                            <a:latin typeface="Cambria Math" panose="02040503050406030204" pitchFamily="18" charset="0"/>
                            <a:ea typeface="+mn-ea"/>
                            <a:cs typeface="+mn-cs"/>
                          </a:rPr>
                        </m:ctrlPr>
                      </m:sSubPr>
                      <m:e>
                        <m:r>
                          <m:rPr>
                            <m:sty m:val="p"/>
                          </m:rPr>
                          <a:rPr lang="en-GB" sz="1200" kern="1200">
                            <a:solidFill>
                              <a:schemeClr val="tx1"/>
                            </a:solidFill>
                            <a:effectLst/>
                            <a:latin typeface="Cambria Math" panose="02040503050406030204" pitchFamily="18" charset="0"/>
                            <a:ea typeface="+mn-ea"/>
                            <a:cs typeface="+mn-cs"/>
                          </a:rPr>
                          <m:t>ZrO</m:t>
                        </m:r>
                      </m:e>
                      <m:sub>
                        <m:r>
                          <a:rPr lang="en-GB" sz="1200" kern="1200">
                            <a:solidFill>
                              <a:schemeClr val="tx1"/>
                            </a:solidFill>
                            <a:effectLst/>
                            <a:latin typeface="Cambria Math" panose="02040503050406030204" pitchFamily="18" charset="0"/>
                            <a:ea typeface="+mn-ea"/>
                            <a:cs typeface="+mn-cs"/>
                          </a:rPr>
                          <m:t>2</m:t>
                        </m:r>
                      </m:sub>
                    </m:sSub>
                  </m:oMath>
                </a14:m>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húðað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þunnri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platinum (Pt) </a:t>
                </a:r>
                <a:r>
                  <a:rPr lang="en-GB" sz="1200" kern="1200" dirty="0" err="1">
                    <a:solidFill>
                      <a:schemeClr val="tx1"/>
                    </a:solidFill>
                    <a:effectLst/>
                    <a:latin typeface="+mn-lt"/>
                    <a:ea typeface="+mn-ea"/>
                    <a:cs typeface="+mn-cs"/>
                  </a:rPr>
                  <a:t>að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innan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utan</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Skynjarinn er hitaður upp með elementi til að ná upp fyrr virkni á skynjaran.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Afgas leikur um ytra yfirborð súrefnisskynjara, ytra platínulag er tengt út í hús skynjara og myndar mínus pól fyrir skynjaran.</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Andrúmsloft leikur um innra yfirborð súrefnisskynjara, innra platínulag er tengt með leiðara og myndar plús pól fyrir skynjara og færir vélartölvu merki um magn súrefnis í afgasi.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Þegar vinnsluhiti skynjaran er um 300°C verður keramikið leiðandi fyrir súrefnisatóm. Missmunur á magni súrefnisatóma í innra byrgði (andrúmsloft) og leifar af súrefnisatóm í afgasi mynda spennu sem er notað til að meta magn af súrefni í afgasi.</a:t>
                </a:r>
                <a:endParaRPr lang="is-IS" baseline="0" dirty="0" smtClean="0"/>
              </a:p>
              <a:p>
                <a:endParaRPr lang="is-IS" baseline="0" dirty="0" smtClean="0"/>
              </a:p>
              <a:p>
                <a:endParaRPr lang="is-IS" baseline="0" dirty="0" smtClean="0"/>
              </a:p>
              <a:p>
                <a:endParaRPr lang="is-IS" baseline="0" dirty="0" smtClean="0"/>
              </a:p>
              <a:p>
                <a:r>
                  <a:rPr lang="is-IS" baseline="0" dirty="0" smtClean="0"/>
                  <a:t>http://www.aa1car.com/library/o2sensor.htm</a:t>
                </a:r>
              </a:p>
              <a:p>
                <a:endParaRPr lang="en-GB" dirty="0"/>
              </a:p>
            </p:txBody>
          </p:sp>
        </mc:Choice>
        <mc:Fallback>
          <p:sp>
            <p:nvSpPr>
              <p:cNvPr id="3" name="Notes Placeholder 2"/>
              <p:cNvSpPr>
                <a:spLocks noGrp="1"/>
              </p:cNvSpPr>
              <p:nvPr>
                <p:ph type="body" idx="1"/>
              </p:nvPr>
            </p:nvSpPr>
            <p:spPr/>
            <p:txBody>
              <a:bodyPr/>
              <a:lstStyle/>
              <a:p>
                <a:r>
                  <a:rPr lang="is-IS" dirty="0" smtClean="0"/>
                  <a:t>Súrefnis</a:t>
                </a:r>
                <a:r>
                  <a:rPr lang="is-IS" baseline="0" dirty="0" smtClean="0"/>
                  <a:t> skynjar (Oxygen sensor) (O2)</a:t>
                </a:r>
              </a:p>
              <a:p>
                <a:endParaRPr lang="is-IS" baseline="0" dirty="0" smtClean="0"/>
              </a:p>
              <a:p>
                <a:r>
                  <a:rPr lang="is-IS" baseline="0" dirty="0" smtClean="0"/>
                  <a:t>Tölvustýring hreyfil þarfnast merki frá ýmsum skynjurm til að stýra virkni vélar, mengunarbúnaði og öðrum mikilvægum kerfum.</a:t>
                </a:r>
              </a:p>
              <a:p>
                <a:r>
                  <a:rPr lang="is-IS" baseline="0" dirty="0" smtClean="0"/>
                  <a:t>Skynjarinn þarf geta veit nákvæmt upplýsingar annars koma upp vandamál með virkni hreyfils, aukinn eldsneytisnotkun og mengun frá hreyfli eykst.</a:t>
                </a:r>
              </a:p>
              <a:p>
                <a:endParaRPr lang="is-IS" baseline="0" dirty="0" smtClean="0"/>
              </a:p>
              <a:p>
                <a:r>
                  <a:rPr lang="is-IS" baseline="0" dirty="0" smtClean="0"/>
                  <a:t>Súrefnisskynjari er ein af mikilvægum skynjurum í kerfi fyrir tölvustýringu hreyfils. </a:t>
                </a:r>
              </a:p>
              <a:p>
                <a:r>
                  <a:rPr lang="is-IS" baseline="0" dirty="0" smtClean="0"/>
                  <a:t>Enska heitið er </a:t>
                </a:r>
                <a:r>
                  <a:rPr lang="is-IS" dirty="0" smtClean="0"/>
                  <a:t>Oxygen sensor eða O2</a:t>
                </a:r>
                <a:r>
                  <a:rPr lang="is-IS" baseline="0" dirty="0" smtClean="0"/>
                  <a:t>  einning kallaður HO2 ef synjarinn er með hitaelementi (Heated oxygen sensor)</a:t>
                </a:r>
              </a:p>
              <a:p>
                <a:endParaRPr lang="is-IS" baseline="0" dirty="0" smtClean="0"/>
              </a:p>
              <a:p>
                <a:r>
                  <a:rPr lang="is-IS" baseline="0" dirty="0" smtClean="0"/>
                  <a:t>Súrefnisskynjari kom fyrst í ökutæki um árið 1976 frá Volvo</a:t>
                </a:r>
              </a:p>
              <a:p>
                <a:r>
                  <a:rPr lang="is-IS" baseline="0" dirty="0" smtClean="0"/>
                  <a:t>Ökutæki í Kaliforníufylki í Bandaríkunum var skilt að draga úr útblásturs megun árið 1980 við þá með lagsetningu var þörf á að hafa súrefniskynjar í ökutæki </a:t>
                </a:r>
              </a:p>
              <a:p>
                <a:r>
                  <a:rPr lang="is-IS" baseline="0" dirty="0" smtClean="0"/>
                  <a:t>Árið 1981 var kröfur um að skila að draga úr útblásturs megun ökutækja gert að lögum að öllum fylkjum í Bandaríknum, sem gerði súrefnisskynjaran að skildubúnaði í ökutæki með brunahreyfli.</a:t>
                </a:r>
              </a:p>
              <a:p>
                <a:endParaRPr lang="is-IS" baseline="0" dirty="0" smtClean="0"/>
              </a:p>
              <a:p>
                <a:r>
                  <a:rPr lang="is-IS" baseline="0" dirty="0" smtClean="0"/>
                  <a:t>Súrefnisskynjar er staðsettur í pústgrein til að skynja hvernsu mikið óbrunnið súrefni er í afgasi þegar afgasið streymir frá vél út í pústkerfi. </a:t>
                </a:r>
              </a:p>
              <a:p>
                <a:r>
                  <a:rPr lang="is-IS" baseline="0" dirty="0" smtClean="0"/>
                  <a:t>Með því að fylgjast með magni súrefnis í afgasi/útblæstri er hægt að meta eldsneytisblönduna. </a:t>
                </a:r>
              </a:p>
              <a:p>
                <a:r>
                  <a:rPr lang="is-IS" baseline="0" dirty="0" smtClean="0"/>
                  <a:t>Súrefnisskynjarinn segir tölvunni hvort eldsneytisblandan sé of rík (minna af súrefni) eða veik (meira af súrefni)</a:t>
                </a:r>
              </a:p>
              <a:p>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Súrefnisskynari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uppbyggður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úr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keramik</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efnu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sirkon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díoxíð</a:t>
                </a:r>
                <a:r>
                  <a:rPr lang="en-GB" sz="1200" kern="1200" dirty="0" smtClean="0">
                    <a:solidFill>
                      <a:schemeClr val="tx1"/>
                    </a:solidFill>
                    <a:effectLst/>
                    <a:latin typeface="+mn-lt"/>
                    <a:ea typeface="+mn-ea"/>
                    <a:cs typeface="+mn-cs"/>
                  </a:rPr>
                  <a:t> (zirconium dioxide)(</a:t>
                </a:r>
                <a:r>
                  <a:rPr lang="en-GB" sz="1200" i="0" kern="1200">
                    <a:solidFill>
                      <a:schemeClr val="tx1"/>
                    </a:solidFill>
                    <a:effectLst/>
                    <a:latin typeface="+mn-lt"/>
                    <a:ea typeface="+mn-ea"/>
                    <a:cs typeface="+mn-cs"/>
                  </a:rPr>
                  <a:t>ZrO_2</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húðað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þunnri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platinum (Pt) </a:t>
                </a:r>
                <a:r>
                  <a:rPr lang="en-GB" sz="1200" kern="1200" dirty="0" err="1">
                    <a:solidFill>
                      <a:schemeClr val="tx1"/>
                    </a:solidFill>
                    <a:effectLst/>
                    <a:latin typeface="+mn-lt"/>
                    <a:ea typeface="+mn-ea"/>
                    <a:cs typeface="+mn-cs"/>
                  </a:rPr>
                  <a:t>að</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innan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utan</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Skynjarinn er hitaður upp með elementi til að ná upp fyrr virkni á skynjaran.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Afgas leikur um ytra yfirborð súrefnisskynjara, ytra platínulag er tengt út í hús skynjara og myndar mínus pól fyrir skynjaran.</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Andrúmsloft leikur um innra yfirborð súrefnisskynjara, innra platínulag er tengt með leiðara og myndar plús pól fyrir skynjara og færir vélartölvu merki um magn súrefnis í afgasi.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baseline="0" dirty="0" smtClean="0">
                    <a:solidFill>
                      <a:schemeClr val="tx1"/>
                    </a:solidFill>
                    <a:effectLst/>
                    <a:latin typeface="+mn-lt"/>
                    <a:ea typeface="+mn-ea"/>
                    <a:cs typeface="+mn-cs"/>
                  </a:rPr>
                  <a:t>Þegar vinnsluhiti skynjaran er um 300°C verður keramikið leiðandi fyrir súrefnisatóm. Missmunur á magni súrefnisatóma í innra byrgði (andrúmsloft) og leifar af súrefnisatóm í afgasi mynda spennu sem er notað til að meta magn af súrefni í afgasi.</a:t>
                </a:r>
                <a:endParaRPr lang="is-IS" baseline="0" dirty="0" smtClean="0"/>
              </a:p>
              <a:p>
                <a:endParaRPr lang="is-IS" baseline="0" dirty="0" smtClean="0"/>
              </a:p>
              <a:p>
                <a:endParaRPr lang="is-IS" baseline="0" dirty="0" smtClean="0"/>
              </a:p>
              <a:p>
                <a:endParaRPr lang="is-IS" baseline="0" dirty="0" smtClean="0"/>
              </a:p>
              <a:p>
                <a:r>
                  <a:rPr lang="is-IS" baseline="0" dirty="0" smtClean="0"/>
                  <a:t>http://www.aa1car.com/library/o2sensor.htm</a:t>
                </a:r>
              </a:p>
              <a:p>
                <a:endParaRPr lang="en-GB" dirty="0"/>
              </a:p>
            </p:txBody>
          </p:sp>
        </mc:Fallback>
      </mc:AlternateContent>
      <p:sp>
        <p:nvSpPr>
          <p:cNvPr id="4" name="Slide Number Placeholder 3"/>
          <p:cNvSpPr>
            <a:spLocks noGrp="1"/>
          </p:cNvSpPr>
          <p:nvPr>
            <p:ph type="sldNum" sz="quarter" idx="10"/>
          </p:nvPr>
        </p:nvSpPr>
        <p:spPr/>
        <p:txBody>
          <a:bodyPr/>
          <a:lstStyle/>
          <a:p>
            <a:fld id="{87F6F8E6-341C-450A-B9FB-A7C426EFB400}" type="slidenum">
              <a:rPr lang="en-GB" smtClean="0"/>
              <a:pPr/>
              <a:t>53</a:t>
            </a:fld>
            <a:endParaRPr lang="en-GB"/>
          </a:p>
        </p:txBody>
      </p:sp>
    </p:spTree>
    <p:extLst>
      <p:ext uri="{BB962C8B-B14F-4D97-AF65-F5344CB8AC3E}">
        <p14:creationId xmlns:p14="http://schemas.microsoft.com/office/powerpoint/2010/main" xmlns="" val="32167855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kern="1200" dirty="0" smtClean="0">
                <a:solidFill>
                  <a:schemeClr val="tx1"/>
                </a:solidFill>
                <a:effectLst/>
                <a:latin typeface="+mn-lt"/>
                <a:ea typeface="+mn-ea"/>
                <a:cs typeface="+mn-cs"/>
              </a:rPr>
              <a:t>Ef</a:t>
            </a:r>
            <a:r>
              <a:rPr lang="is-IS" sz="1200" b="0" i="0" kern="1200" baseline="0" dirty="0" smtClean="0">
                <a:solidFill>
                  <a:schemeClr val="tx1"/>
                </a:solidFill>
                <a:effectLst/>
                <a:latin typeface="+mn-lt"/>
                <a:ea typeface="+mn-ea"/>
                <a:cs typeface="+mn-cs"/>
              </a:rPr>
              <a:t> súrfenisskynjri er í lagi færist merkið  frá 100mV (veik blandi) og upp í 800mV (Rík blanda) og endrutekur sig ótt og tít og meðal spennugdild er c.a 450 mV sem er lambda gildi 1</a:t>
            </a:r>
          </a:p>
          <a:p>
            <a:r>
              <a:rPr lang="is-IS" sz="1200" b="0" i="0" kern="1200" baseline="0" dirty="0" smtClean="0">
                <a:solidFill>
                  <a:schemeClr val="tx1"/>
                </a:solidFill>
                <a:effectLst/>
                <a:latin typeface="+mn-lt"/>
                <a:ea typeface="+mn-ea"/>
                <a:cs typeface="+mn-cs"/>
              </a:rPr>
              <a:t>Venjulega er tíðni merkis frá súrefnis skynjara meiri en 1Hz </a:t>
            </a:r>
          </a:p>
          <a:p>
            <a:r>
              <a:rPr lang="is-IS" sz="1200" b="0" i="0" kern="1200" baseline="0" dirty="0" smtClean="0">
                <a:solidFill>
                  <a:schemeClr val="tx1"/>
                </a:solidFill>
                <a:effectLst/>
                <a:latin typeface="+mn-lt"/>
                <a:ea typeface="+mn-ea"/>
                <a:cs typeface="+mn-cs"/>
              </a:rPr>
              <a:t>Súrefnisskynjar eru frekar sterkbyggðir skynjara en með aldrinum geta þeir farið að senda frá sér lat merki sem veldur meiri megnun í útblástri.</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Í </a:t>
            </a:r>
            <a:r>
              <a:rPr lang="en-GB" sz="1200" b="0" i="0" kern="1200" dirty="0" err="1" smtClean="0">
                <a:solidFill>
                  <a:schemeClr val="tx1"/>
                </a:solidFill>
                <a:effectLst/>
                <a:latin typeface="+mn-lt"/>
                <a:ea typeface="+mn-ea"/>
                <a:cs typeface="+mn-cs"/>
              </a:rPr>
              <a:t>tölvustýrðum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innsprautukerfum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ýrðu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eldsneytis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bruninn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vélinni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næst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fullkominn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þannig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vélarafl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sparneytni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séu</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hámarki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mengun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lágmarki</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Bensínblanda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brennur</a:t>
            </a:r>
            <a:r>
              <a:rPr lang="en-GB" sz="1200" b="0" i="0" kern="1200" dirty="0" smtClean="0">
                <a:solidFill>
                  <a:schemeClr val="tx1"/>
                </a:solidFill>
                <a:effectLst/>
                <a:latin typeface="+mn-lt"/>
                <a:ea typeface="+mn-ea"/>
                <a:cs typeface="+mn-cs"/>
              </a:rPr>
              <a:t> best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1 á </a:t>
            </a:r>
            <a:r>
              <a:rPr lang="en-GB" sz="1200" b="0" i="0" kern="1200" dirty="0" err="1" smtClean="0">
                <a:solidFill>
                  <a:schemeClr val="tx1"/>
                </a:solidFill>
                <a:effectLst/>
                <a:latin typeface="+mn-lt"/>
                <a:ea typeface="+mn-ea"/>
                <a:cs typeface="+mn-cs"/>
              </a:rPr>
              <a:t>móti</a:t>
            </a:r>
            <a:r>
              <a:rPr lang="en-GB" sz="1200" b="0" i="0" kern="1200" dirty="0" smtClean="0">
                <a:solidFill>
                  <a:schemeClr val="tx1"/>
                </a:solidFill>
                <a:effectLst/>
                <a:latin typeface="+mn-lt"/>
                <a:ea typeface="+mn-ea"/>
                <a:cs typeface="+mn-cs"/>
              </a:rPr>
              <a:t> 14,7 </a:t>
            </a:r>
            <a:r>
              <a:rPr lang="en-GB" sz="1200" b="0" i="0" kern="1200" dirty="0" err="1" smtClean="0">
                <a:solidFill>
                  <a:schemeClr val="tx1"/>
                </a:solidFill>
                <a:effectLst/>
                <a:latin typeface="+mn-lt"/>
                <a:ea typeface="+mn-ea"/>
                <a:cs typeface="+mn-cs"/>
              </a:rPr>
              <a:t>hluta</a:t>
            </a:r>
            <a:r>
              <a:rPr lang="en-GB" sz="1200" b="0" i="0" kern="1200" dirty="0" smtClean="0">
                <a:solidFill>
                  <a:schemeClr val="tx1"/>
                </a:solidFill>
                <a:effectLst/>
                <a:latin typeface="+mn-lt"/>
                <a:ea typeface="+mn-ea"/>
                <a:cs typeface="+mn-cs"/>
              </a:rPr>
              <a:t> lofts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hlutfall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nefnist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Stósíómetríski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mælikvarðinn</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frávikin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nefnist</a:t>
            </a:r>
            <a:r>
              <a:rPr lang="en-GB" sz="1200" b="0" i="0" kern="1200" dirty="0" smtClean="0">
                <a:solidFill>
                  <a:schemeClr val="tx1"/>
                </a:solidFill>
                <a:effectLst/>
                <a:latin typeface="+mn-lt"/>
                <a:ea typeface="+mn-ea"/>
                <a:cs typeface="+mn-cs"/>
              </a:rPr>
              <a:t> Lambda (</a:t>
            </a:r>
            <a:r>
              <a:rPr lang="en-GB" sz="1200" b="0" i="0" kern="1200" dirty="0" err="1" smtClean="0">
                <a:solidFill>
                  <a:schemeClr val="tx1"/>
                </a:solidFill>
                <a:effectLst/>
                <a:latin typeface="+mn-lt"/>
                <a:ea typeface="+mn-ea"/>
                <a:cs typeface="+mn-cs"/>
              </a:rPr>
              <a:t>táknað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gríska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bókstafnum</a:t>
            </a:r>
            <a:r>
              <a:rPr lang="en-GB" sz="1200" b="0" i="0" kern="1200" dirty="0" smtClean="0">
                <a:solidFill>
                  <a:schemeClr val="tx1"/>
                </a:solidFill>
                <a:effectLst/>
                <a:latin typeface="+mn-lt"/>
                <a:ea typeface="+mn-ea"/>
                <a:cs typeface="+mn-cs"/>
              </a:rPr>
              <a:t> Lambda).</a:t>
            </a:r>
          </a:p>
          <a:p>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hlutfallið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hagstæðast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stósíómetríksa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punktinum</a:t>
            </a:r>
            <a:r>
              <a:rPr lang="en-GB" sz="1200" b="0" i="0" kern="1200" dirty="0" smtClean="0">
                <a:solidFill>
                  <a:schemeClr val="tx1"/>
                </a:solidFill>
                <a:effectLst/>
                <a:latin typeface="+mn-lt"/>
                <a:ea typeface="+mn-ea"/>
                <a:cs typeface="+mn-cs"/>
              </a:rPr>
              <a:t> (1:14,7)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Lambda = 1. </a:t>
            </a:r>
          </a:p>
          <a:p>
            <a:r>
              <a:rPr lang="en-GB" sz="1200" b="0" i="0" kern="1200" dirty="0" smtClean="0">
                <a:solidFill>
                  <a:schemeClr val="tx1"/>
                </a:solidFill>
                <a:effectLst/>
                <a:latin typeface="+mn-lt"/>
                <a:ea typeface="+mn-ea"/>
                <a:cs typeface="+mn-cs"/>
              </a:rPr>
              <a:t>Of </a:t>
            </a:r>
            <a:r>
              <a:rPr lang="en-GB" sz="1200" b="0" i="0" kern="1200" dirty="0" err="1" smtClean="0">
                <a:solidFill>
                  <a:schemeClr val="tx1"/>
                </a:solidFill>
                <a:effectLst/>
                <a:latin typeface="+mn-lt"/>
                <a:ea typeface="+mn-ea"/>
                <a:cs typeface="+mn-cs"/>
              </a:rPr>
              <a:t>sterk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loft)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Lambda-</a:t>
            </a:r>
            <a:r>
              <a:rPr lang="en-GB" sz="1200" b="0" i="0" kern="1200" dirty="0" err="1" smtClean="0">
                <a:solidFill>
                  <a:schemeClr val="tx1"/>
                </a:solidFill>
                <a:effectLst/>
                <a:latin typeface="+mn-lt"/>
                <a:ea typeface="+mn-ea"/>
                <a:cs typeface="+mn-cs"/>
              </a:rPr>
              <a:t>gildi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undir</a:t>
            </a:r>
            <a:r>
              <a:rPr lang="en-GB" sz="1200" b="0" i="0" kern="1200" dirty="0" smtClean="0">
                <a:solidFill>
                  <a:schemeClr val="tx1"/>
                </a:solidFill>
                <a:effectLst/>
                <a:latin typeface="+mn-lt"/>
                <a:ea typeface="+mn-ea"/>
                <a:cs typeface="+mn-cs"/>
              </a:rPr>
              <a:t> 1,0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a:t>
            </a:r>
            <a:r>
              <a:rPr lang="en-GB" sz="1200" b="0" i="0" kern="1200" dirty="0" smtClean="0">
                <a:solidFill>
                  <a:schemeClr val="tx1"/>
                </a:solidFill>
                <a:effectLst/>
                <a:latin typeface="+mn-lt"/>
                <a:ea typeface="+mn-ea"/>
                <a:cs typeface="+mn-cs"/>
              </a:rPr>
              <a:t> 1,0. </a:t>
            </a:r>
          </a:p>
          <a:p>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fullkominn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ekkert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afgasinu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Svo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vill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leiðir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rafstraum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hægt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fylgjast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rafleiðni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útblæstrinum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mæliboðin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notar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tölva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reikna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styrk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bensínblöndunnar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til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blönduninni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eftir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forriti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Yfirleitt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hverri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pústgrein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þegar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beina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insprautun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V-</a:t>
            </a:r>
            <a:r>
              <a:rPr lang="en-GB" sz="1200" b="0" i="0" kern="1200" dirty="0" err="1" smtClean="0">
                <a:solidFill>
                  <a:schemeClr val="tx1"/>
                </a:solidFill>
                <a:effectLst/>
                <a:latin typeface="+mn-lt"/>
                <a:ea typeface="+mn-ea"/>
                <a:cs typeface="+mn-cs"/>
              </a:rPr>
              <a:t>vélar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yfirleitt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2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(Oxy-sensor).</a:t>
            </a:r>
          </a:p>
          <a:p>
            <a:r>
              <a:rPr lang="en-GB" sz="1200" b="0" i="0" kern="1200" dirty="0" err="1" smtClean="0">
                <a:solidFill>
                  <a:schemeClr val="tx1"/>
                </a:solidFill>
                <a:effectLst/>
                <a:latin typeface="+mn-lt"/>
                <a:ea typeface="+mn-ea"/>
                <a:cs typeface="+mn-cs"/>
              </a:rPr>
              <a:t>Súrefnisskynjarar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endast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misjafnlega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gæðum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verið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misjafnlega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varðir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gegn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ryðtæringu</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Klórgas-sambönd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eyðilagt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súrefnisskynjara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skyldi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aldrei</a:t>
            </a:r>
            <a:r>
              <a:rPr lang="en-GB" sz="1200" b="0" i="0" kern="1200" dirty="0" smtClean="0">
                <a:solidFill>
                  <a:schemeClr val="tx1"/>
                </a:solidFill>
                <a:effectLst/>
                <a:latin typeface="+mn-lt"/>
                <a:ea typeface="+mn-ea"/>
                <a:cs typeface="+mn-cs"/>
              </a:rPr>
              <a:t> nota </a:t>
            </a:r>
            <a:r>
              <a:rPr lang="en-GB" sz="1200" b="0" i="0" kern="1200" dirty="0" err="1" smtClean="0">
                <a:solidFill>
                  <a:schemeClr val="tx1"/>
                </a:solidFill>
                <a:effectLst/>
                <a:latin typeface="+mn-lt"/>
                <a:ea typeface="+mn-ea"/>
                <a:cs typeface="+mn-cs"/>
              </a:rPr>
              <a:t>sílikónkítti</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nálægt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loftinntaki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umbúðum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a:t>
            </a:r>
            <a:r>
              <a:rPr lang="en-GB" sz="1200" b="0" i="0" kern="1200" dirty="0" smtClean="0">
                <a:solidFill>
                  <a:schemeClr val="tx1"/>
                </a:solidFill>
                <a:effectLst/>
                <a:latin typeface="+mn-lt"/>
                <a:ea typeface="+mn-ea"/>
                <a:cs typeface="+mn-cs"/>
              </a:rPr>
              <a:t> standi ,,Oxy-sensor Safe".</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54</a:t>
            </a:fld>
            <a:endParaRPr lang="en-GB"/>
          </a:p>
        </p:txBody>
      </p:sp>
    </p:spTree>
    <p:extLst>
      <p:ext uri="{BB962C8B-B14F-4D97-AF65-F5344CB8AC3E}">
        <p14:creationId xmlns:p14="http://schemas.microsoft.com/office/powerpoint/2010/main" xmlns="" val="3415255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Hvarfakútur sér um að taka á</a:t>
            </a:r>
            <a:r>
              <a:rPr lang="is-IS" baseline="0" dirty="0" smtClean="0"/>
              <a:t> móti afgasi frá vél og hvarfa eitruð og skaðvænleg gastegundir í annað form að gastegund eða vökva.</a:t>
            </a:r>
            <a:endParaRPr lang="en-GB" baseline="0" dirty="0" smtClean="0"/>
          </a:p>
          <a:p>
            <a:pPr lvl="0"/>
            <a:r>
              <a:rPr lang="en-GB" sz="1200" kern="1200" dirty="0" err="1" smtClean="0">
                <a:solidFill>
                  <a:schemeClr val="tx1"/>
                </a:solidFill>
                <a:effectLst/>
                <a:latin typeface="+mn-lt"/>
                <a:ea typeface="+mn-ea"/>
                <a:cs typeface="+mn-cs"/>
              </a:rPr>
              <a:t>Nituroxíði</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(NOx)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súrefni</a:t>
            </a:r>
            <a:r>
              <a:rPr lang="en-GB" sz="1200" kern="1200" dirty="0" smtClean="0">
                <a:solidFill>
                  <a:schemeClr val="tx1"/>
                </a:solidFill>
                <a:effectLst/>
                <a:latin typeface="+mn-lt"/>
                <a:ea typeface="+mn-ea"/>
                <a:cs typeface="+mn-cs"/>
              </a:rPr>
              <a:t> (O2)</a:t>
            </a:r>
          </a:p>
          <a:p>
            <a:pPr lvl="0"/>
            <a:r>
              <a:rPr lang="en-GB" sz="1200" kern="1200" dirty="0" err="1" smtClean="0">
                <a:solidFill>
                  <a:schemeClr val="tx1"/>
                </a:solidFill>
                <a:effectLst/>
                <a:latin typeface="+mn-lt"/>
                <a:ea typeface="+mn-ea"/>
                <a:cs typeface="+mn-cs"/>
              </a:rPr>
              <a:t>Koloxý</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sót</a:t>
            </a:r>
            <a:r>
              <a:rPr lang="en-GB" sz="1200" kern="1200" dirty="0" smtClean="0">
                <a:solidFill>
                  <a:schemeClr val="tx1"/>
                </a:solidFill>
                <a:effectLst/>
                <a:latin typeface="+mn-lt"/>
                <a:ea typeface="+mn-ea"/>
                <a:cs typeface="+mn-cs"/>
              </a:rPr>
              <a:t>) (CO)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koldíoxíð</a:t>
            </a:r>
            <a:r>
              <a:rPr lang="en-GB" sz="1200" kern="1200" baseline="0" dirty="0" smtClean="0">
                <a:solidFill>
                  <a:schemeClr val="tx1"/>
                </a:solidFill>
                <a:effectLst/>
                <a:latin typeface="+mn-lt"/>
                <a:ea typeface="+mn-ea"/>
                <a:cs typeface="+mn-cs"/>
              </a:rPr>
              <a:t> (CO2)</a:t>
            </a:r>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Vetniskolefni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óbrunnið</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eldsneyti</a:t>
            </a:r>
            <a:r>
              <a:rPr lang="en-GB" sz="1200" kern="1200" dirty="0" smtClean="0">
                <a:solidFill>
                  <a:schemeClr val="tx1"/>
                </a:solidFill>
                <a:effectLst/>
                <a:latin typeface="+mn-lt"/>
                <a:ea typeface="+mn-ea"/>
                <a:cs typeface="+mn-cs"/>
              </a:rPr>
              <a:t>) (HC) </a:t>
            </a:r>
            <a:r>
              <a:rPr lang="en-GB" sz="1200" kern="1200" dirty="0" err="1" smtClean="0">
                <a:solidFill>
                  <a:schemeClr val="tx1"/>
                </a:solidFill>
                <a:effectLst/>
                <a:latin typeface="+mn-lt"/>
                <a:ea typeface="+mn-ea"/>
                <a:cs typeface="+mn-cs"/>
              </a:rPr>
              <a:t>umbreytist</a:t>
            </a:r>
            <a:r>
              <a:rPr lang="en-GB" sz="1200" kern="1200" dirty="0" smtClean="0">
                <a:solidFill>
                  <a:schemeClr val="tx1"/>
                </a:solidFill>
                <a:effectLst/>
                <a:latin typeface="+mn-lt"/>
                <a:ea typeface="+mn-ea"/>
                <a:cs typeface="+mn-cs"/>
              </a:rPr>
              <a:t> í </a:t>
            </a:r>
            <a:r>
              <a:rPr lang="en-GB" sz="1200" kern="1200" dirty="0" err="1" smtClean="0">
                <a:solidFill>
                  <a:schemeClr val="tx1"/>
                </a:solidFill>
                <a:effectLst/>
                <a:latin typeface="+mn-lt"/>
                <a:ea typeface="+mn-ea"/>
                <a:cs typeface="+mn-cs"/>
              </a:rPr>
              <a:t>koldíoxíð</a:t>
            </a:r>
            <a:r>
              <a:rPr lang="en-GB" sz="1200" kern="1200" baseline="0" dirty="0" smtClean="0">
                <a:solidFill>
                  <a:schemeClr val="tx1"/>
                </a:solidFill>
                <a:effectLst/>
                <a:latin typeface="+mn-lt"/>
                <a:ea typeface="+mn-ea"/>
                <a:cs typeface="+mn-cs"/>
              </a:rPr>
              <a:t> (CO2) </a:t>
            </a:r>
            <a:r>
              <a:rPr lang="en-GB" sz="1200" kern="1200" baseline="0" dirty="0" err="1" smtClean="0">
                <a:solidFill>
                  <a:schemeClr val="tx1"/>
                </a:solidFill>
                <a:effectLst/>
                <a:latin typeface="+mn-lt"/>
                <a:ea typeface="+mn-ea"/>
                <a:cs typeface="+mn-cs"/>
              </a:rPr>
              <a:t>og</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vatn</a:t>
            </a:r>
            <a:r>
              <a:rPr lang="en-GB" sz="1200" kern="1200" baseline="0" dirty="0" smtClean="0">
                <a:solidFill>
                  <a:schemeClr val="tx1"/>
                </a:solidFill>
                <a:effectLst/>
                <a:latin typeface="+mn-lt"/>
                <a:ea typeface="+mn-ea"/>
                <a:cs typeface="+mn-cs"/>
              </a:rPr>
              <a:t> (H2O)</a:t>
            </a:r>
          </a:p>
          <a:p>
            <a:pPr lvl="0"/>
            <a:endParaRPr lang="is-IS" sz="1200" kern="1200" baseline="0" dirty="0" smtClean="0">
              <a:solidFill>
                <a:schemeClr val="tx1"/>
              </a:solidFill>
              <a:effectLst/>
              <a:latin typeface="+mn-lt"/>
              <a:ea typeface="+mn-ea"/>
              <a:cs typeface="+mn-cs"/>
            </a:endParaRPr>
          </a:p>
          <a:p>
            <a:pPr lvl="0"/>
            <a:r>
              <a:rPr lang="is-IS" sz="1200" kern="1200" baseline="0" dirty="0" smtClean="0">
                <a:solidFill>
                  <a:schemeClr val="tx1"/>
                </a:solidFill>
                <a:effectLst/>
                <a:latin typeface="+mn-lt"/>
                <a:ea typeface="+mn-ea"/>
                <a:cs typeface="+mn-cs"/>
              </a:rPr>
              <a:t>Uppbygging hvarfakúts er að við höfum ytrabyrði úr plötustáli sem er formað í hringlaga hólk, inn í honum er sjálfur hvarfinn komið fyrir, </a:t>
            </a:r>
          </a:p>
          <a:p>
            <a:pPr lvl="0"/>
            <a:r>
              <a:rPr lang="is-IS" sz="1200" kern="1200" baseline="0" dirty="0" smtClean="0">
                <a:solidFill>
                  <a:schemeClr val="tx1"/>
                </a:solidFill>
                <a:effectLst/>
                <a:latin typeface="+mn-lt"/>
                <a:ea typeface="+mn-ea"/>
                <a:cs typeface="+mn-cs"/>
              </a:rPr>
              <a:t>hvarfinn samanstendur úr mörgum þúsundum agnarsmáum rásum sem minna á uppbygginu býflugnabús. Hvarfinn er úr keramiki eða stáli en í rásunum er komið fyrir grófu millilagi sem eykur yfirborðsflatarmál, húð af hvarfavirkjandi efni er lagt á millilagið.</a:t>
            </a:r>
          </a:p>
          <a:p>
            <a:pPr lvl="0"/>
            <a:r>
              <a:rPr lang="is-IS" sz="1200" kern="1200" baseline="0" dirty="0" smtClean="0">
                <a:solidFill>
                  <a:schemeClr val="tx1"/>
                </a:solidFill>
                <a:effectLst/>
                <a:latin typeface="+mn-lt"/>
                <a:ea typeface="+mn-ea"/>
                <a:cs typeface="+mn-cs"/>
              </a:rPr>
              <a:t>Hvarfavirkjandi efni sem kemur af stað efnabreytingum í </a:t>
            </a:r>
            <a:r>
              <a:rPr lang="en-GB" sz="1200" kern="1200" dirty="0" err="1" smtClean="0">
                <a:solidFill>
                  <a:schemeClr val="tx1"/>
                </a:solidFill>
                <a:effectLst/>
                <a:latin typeface="+mn-lt"/>
                <a:ea typeface="+mn-ea"/>
                <a:cs typeface="+mn-cs"/>
              </a:rPr>
              <a:t>Nituroxíði</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(NOx), </a:t>
            </a:r>
            <a:r>
              <a:rPr lang="en-GB" sz="1200" kern="1200" dirty="0" err="1" smtClean="0">
                <a:solidFill>
                  <a:schemeClr val="tx1"/>
                </a:solidFill>
                <a:effectLst/>
                <a:latin typeface="+mn-lt"/>
                <a:ea typeface="+mn-ea"/>
                <a:cs typeface="+mn-cs"/>
              </a:rPr>
              <a:t>Koloxý</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sót</a:t>
            </a:r>
            <a:r>
              <a:rPr lang="en-GB" sz="1200" kern="1200" dirty="0" smtClean="0">
                <a:solidFill>
                  <a:schemeClr val="tx1"/>
                </a:solidFill>
                <a:effectLst/>
                <a:latin typeface="+mn-lt"/>
                <a:ea typeface="+mn-ea"/>
                <a:cs typeface="+mn-cs"/>
              </a:rPr>
              <a:t>) (CO), </a:t>
            </a:r>
            <a:r>
              <a:rPr lang="en-GB" sz="1200" kern="1200" dirty="0" err="1" smtClean="0">
                <a:solidFill>
                  <a:schemeClr val="tx1"/>
                </a:solidFill>
                <a:effectLst/>
                <a:latin typeface="+mn-lt"/>
                <a:ea typeface="+mn-ea"/>
                <a:cs typeface="+mn-cs"/>
              </a:rPr>
              <a:t>Vetniskolefni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óbrunnið</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eldsneyti</a:t>
            </a:r>
            <a:r>
              <a:rPr lang="en-GB" sz="1200" kern="1200" dirty="0" smtClean="0">
                <a:solidFill>
                  <a:schemeClr val="tx1"/>
                </a:solidFill>
                <a:effectLst/>
                <a:latin typeface="+mn-lt"/>
                <a:ea typeface="+mn-ea"/>
                <a:cs typeface="+mn-cs"/>
              </a:rPr>
              <a:t>) (HC).</a:t>
            </a:r>
            <a:r>
              <a:rPr lang="en-GB" sz="1200" kern="1200" baseline="0" dirty="0" smtClean="0">
                <a:solidFill>
                  <a:schemeClr val="tx1"/>
                </a:solidFill>
                <a:effectLst/>
                <a:latin typeface="+mn-lt"/>
                <a:ea typeface="+mn-ea"/>
                <a:cs typeface="+mn-cs"/>
              </a:rPr>
              <a:t> </a:t>
            </a:r>
            <a:endParaRPr lang="is-IS" sz="1200" kern="1200" baseline="0" dirty="0" smtClean="0">
              <a:solidFill>
                <a:schemeClr val="tx1"/>
              </a:solidFill>
              <a:effectLst/>
              <a:latin typeface="+mn-lt"/>
              <a:ea typeface="+mn-ea"/>
              <a:cs typeface="+mn-cs"/>
            </a:endParaRPr>
          </a:p>
          <a:p>
            <a:pPr lvl="0"/>
            <a:r>
              <a:rPr lang="is-IS" sz="1200" kern="1200" baseline="0" dirty="0" smtClean="0">
                <a:solidFill>
                  <a:schemeClr val="tx1"/>
                </a:solidFill>
                <a:effectLst/>
                <a:latin typeface="+mn-lt"/>
                <a:ea typeface="+mn-ea"/>
                <a:cs typeface="+mn-cs"/>
              </a:rPr>
              <a:t>Hvarfanum er haldi föstum með hitaþolnu víra möskva.</a:t>
            </a:r>
          </a:p>
          <a:p>
            <a:pPr lvl="0"/>
            <a:r>
              <a:rPr lang="is-IS" sz="1200" kern="1200" baseline="0" dirty="0" smtClean="0">
                <a:solidFill>
                  <a:schemeClr val="tx1"/>
                </a:solidFill>
                <a:effectLst/>
                <a:latin typeface="+mn-lt"/>
                <a:ea typeface="+mn-ea"/>
                <a:cs typeface="+mn-cs"/>
              </a:rPr>
              <a:t>Hvarfi fer fyrist að virka við 300°C en vinnu hiti hvarfa er um 400-800°C ef vinnsluhiti hvarfa fer yfir 1000°C verður hann fyrir hitaskemmdum og rásirnar falla saman og hvarfinn stíflast og stíflar loftflæði afgas. Það sem getur valdi að vinnuhiti hvarfa fer yfir 1000°C er ef vél er að fá ranga eldsneytisblöndu (ríka blöndu) eða að ekki næst að kveikja í eldsneytisblöndu. Við það kemur mikið magn af bensíni kolvetni (CH4) inní hvarfa hann þarf á að hvafa(brenna) bensínið við það hitnar hvarfi um of og hann bráðnar.</a:t>
            </a:r>
            <a:endParaRPr lang="en-GB" sz="1200" kern="1200" dirty="0" smtClean="0">
              <a:solidFill>
                <a:schemeClr val="tx1"/>
              </a:solidFill>
              <a:effectLst/>
              <a:latin typeface="+mn-lt"/>
              <a:ea typeface="+mn-ea"/>
              <a:cs typeface="+mn-cs"/>
            </a:endParaRP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55</a:t>
            </a:fld>
            <a:endParaRPr lang="en-GB"/>
          </a:p>
        </p:txBody>
      </p:sp>
    </p:spTree>
    <p:extLst>
      <p:ext uri="{BB962C8B-B14F-4D97-AF65-F5344CB8AC3E}">
        <p14:creationId xmlns:p14="http://schemas.microsoft.com/office/powerpoint/2010/main" xmlns="" val="396005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56</a:t>
            </a:fld>
            <a:endParaRPr lang="en-GB"/>
          </a:p>
        </p:txBody>
      </p:sp>
    </p:spTree>
    <p:extLst>
      <p:ext uri="{BB962C8B-B14F-4D97-AF65-F5344CB8AC3E}">
        <p14:creationId xmlns:p14="http://schemas.microsoft.com/office/powerpoint/2010/main" xmlns="" val="746329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Hægagangsventil er notaður til að stýra</a:t>
            </a:r>
            <a:r>
              <a:rPr lang="is-IS" baseline="0" dirty="0" smtClean="0"/>
              <a:t> hægagangi vélar á lágum hraða og að halda stöðugum snúningshraða vélar í lausagangi, til dæmis þegar A/C kerfi ræst fellur snúningshraði vélar vélartölvan skynjar lægri snúningshraða og sendir merki til hægagangs ventil um að auka við opnun ventils.</a:t>
            </a:r>
          </a:p>
          <a:p>
            <a:r>
              <a:rPr lang="is-IS" baseline="0" dirty="0" smtClean="0"/>
              <a:t>Við það kemst meira loft inn á vél og snúnings hraði eykst. </a:t>
            </a:r>
          </a:p>
          <a:p>
            <a:endParaRPr lang="is-IS" baseline="0" dirty="0" smtClean="0"/>
          </a:p>
          <a:p>
            <a:r>
              <a:rPr lang="is-IS" baseline="0" dirty="0" smtClean="0"/>
              <a:t>Bilanir vegna óhreinind, vél gengur hraðar lausaganginn en venjulega, ventil stendur á sig og hleyptir of miklu magni af lofti inná vél.</a:t>
            </a:r>
          </a:p>
          <a:p>
            <a:r>
              <a:rPr lang="is-IS" baseline="0" dirty="0" smtClean="0"/>
              <a:t>Ef ventil er óvirku drepst á vél við lausagang.</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62</a:t>
            </a:fld>
            <a:endParaRPr lang="en-GB"/>
          </a:p>
        </p:txBody>
      </p:sp>
    </p:spTree>
    <p:extLst>
      <p:ext uri="{BB962C8B-B14F-4D97-AF65-F5344CB8AC3E}">
        <p14:creationId xmlns:p14="http://schemas.microsoft.com/office/powerpoint/2010/main" xmlns="" val="816053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Rafstýrt inngjafarspjald sér um að stýra</a:t>
            </a:r>
            <a:r>
              <a:rPr lang="is-IS" baseline="0" dirty="0" smtClean="0"/>
              <a:t> loftfæði inná vél með boðum frá vélartölvu.</a:t>
            </a:r>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Í inngjafar</a:t>
            </a:r>
            <a:r>
              <a:rPr lang="is-IS" baseline="0" dirty="0" smtClean="0"/>
              <a:t>pedali er tveir stöðuskynjara sem gefa vélartölvu merki um aukningu eða minnkun á snúningshraða vélar. </a:t>
            </a:r>
            <a:endParaRPr lang="en-GB" dirty="0" smtClean="0"/>
          </a:p>
          <a:p>
            <a:r>
              <a:rPr lang="is-IS" baseline="0" dirty="0" smtClean="0"/>
              <a:t>Inní r</a:t>
            </a:r>
            <a:r>
              <a:rPr lang="is-IS" dirty="0" smtClean="0"/>
              <a:t>afstýrðu inngjafarspjald er að finna rafmótor</a:t>
            </a:r>
            <a:r>
              <a:rPr lang="is-IS" baseline="0" dirty="0" smtClean="0"/>
              <a:t> sem er tengdur við inngjafarspjaldöxull með plast tannhjólum, stöðuskynjarar og rafeindarstjórnborð.</a:t>
            </a:r>
          </a:p>
          <a:p>
            <a:endParaRPr lang="is-IS" baseline="0" dirty="0" smtClean="0"/>
          </a:p>
          <a:p>
            <a:r>
              <a:rPr lang="is-IS" baseline="0" dirty="0" smtClean="0"/>
              <a:t>Með því að nota rafstýrt inngjafarspjald er hægagangsventil óþarf þar sem vélartölvan hefur beinan aðgagn að inngjafaspjald og notar það til að stýrar lausagangi vélar.</a:t>
            </a:r>
          </a:p>
          <a:p>
            <a:r>
              <a:rPr lang="is-IS" baseline="0" dirty="0" smtClean="0"/>
              <a:t>Rafstýrt inngjafarspjald er einnig notað sem hraðastillir (crus control)</a:t>
            </a:r>
          </a:p>
          <a:p>
            <a:endParaRPr lang="is-IS" baseline="0" dirty="0" smtClean="0"/>
          </a:p>
          <a:p>
            <a:r>
              <a:rPr lang="is-IS" baseline="0" dirty="0" smtClean="0"/>
              <a:t>Bilanir </a:t>
            </a:r>
          </a:p>
          <a:p>
            <a:r>
              <a:rPr lang="is-IS" baseline="0" dirty="0" smtClean="0"/>
              <a:t>Óhreinidi komast á milli setustöðu og inngjafarspjalds og við það er staða spjald ekki rétt. </a:t>
            </a:r>
          </a:p>
          <a:p>
            <a:endParaRPr lang="is-IS" baseline="0"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63</a:t>
            </a:fld>
            <a:endParaRPr lang="en-GB"/>
          </a:p>
        </p:txBody>
      </p:sp>
    </p:spTree>
    <p:extLst>
      <p:ext uri="{BB962C8B-B14F-4D97-AF65-F5344CB8AC3E}">
        <p14:creationId xmlns:p14="http://schemas.microsoft.com/office/powerpoint/2010/main" xmlns="" val="3610793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Vélar</a:t>
            </a:r>
            <a:r>
              <a:rPr lang="is-IS" baseline="0" dirty="0" smtClean="0"/>
              <a:t>tölvan stýrir spíssum með því að gefa þeim samband við jörð við það streymir rafstraumur í gegnum spólu sem myndar segul svið og við það lyftis nálinn inní spíssinum, þegar opnunartíma spíssa er lokið rífur vélartölvan jarðsamband fyrir spíssinn og við það spannast upp allt að 50 volt í rásinni þegar segulsviðið fellur, gætið að stillingu uppsetningu sveiflisjás þessi spönnun getur skemmt sveiflusjána ef hún er ekki varinn.</a:t>
            </a:r>
          </a:p>
          <a:p>
            <a:endParaRPr lang="is-IS" baseline="0" dirty="0" smtClean="0"/>
          </a:p>
          <a:p>
            <a:endParaRPr lang="is-IS" baseline="0" dirty="0" smtClean="0"/>
          </a:p>
          <a:p>
            <a:endParaRPr lang="is-IS" baseline="0" dirty="0" smtClean="0"/>
          </a:p>
          <a:p>
            <a:endParaRPr lang="is-IS" baseline="0" dirty="0" smtClean="0"/>
          </a:p>
          <a:p>
            <a:r>
              <a:rPr lang="en-GB" dirty="0" smtClean="0"/>
              <a:t>http://www.aa1car.com/library/fuel_injection_basics.htm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64</a:t>
            </a:fld>
            <a:endParaRPr lang="en-GB"/>
          </a:p>
        </p:txBody>
      </p:sp>
    </p:spTree>
    <p:extLst>
      <p:ext uri="{BB962C8B-B14F-4D97-AF65-F5344CB8AC3E}">
        <p14:creationId xmlns:p14="http://schemas.microsoft.com/office/powerpoint/2010/main" xmlns="" val="2533127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smtClean="0">
                <a:solidFill>
                  <a:schemeClr val="tx1"/>
                </a:solidFill>
                <a:effectLst/>
                <a:latin typeface="+mn-lt"/>
                <a:ea typeface="+mn-ea"/>
                <a:cs typeface="+mn-cs"/>
              </a:rPr>
              <a:t>Skammstöfunin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stendur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fyrir</a:t>
            </a:r>
            <a:r>
              <a:rPr lang="en-GB" sz="1200" b="0" i="0" kern="1200" dirty="0" smtClean="0">
                <a:solidFill>
                  <a:schemeClr val="tx1"/>
                </a:solidFill>
                <a:effectLst/>
                <a:latin typeface="+mn-lt"/>
                <a:ea typeface="+mn-ea"/>
                <a:cs typeface="+mn-cs"/>
              </a:rPr>
              <a:t> "Exhaust Gas Recirculation" </a:t>
            </a:r>
            <a:r>
              <a:rPr lang="en-GB" sz="1200" b="0" i="0" kern="1200" dirty="0" err="1" smtClean="0">
                <a:solidFill>
                  <a:schemeClr val="tx1"/>
                </a:solidFill>
                <a:effectLst/>
                <a:latin typeface="+mn-lt"/>
                <a:ea typeface="+mn-ea"/>
                <a:cs typeface="+mn-cs"/>
              </a:rPr>
              <a:t>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pústhringrás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mengunarvarnarbúnaður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bæði</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bensín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dísilvélum</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sjálfvirkur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búnaður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magni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ákveðið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ástand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aftur</a:t>
            </a:r>
            <a:r>
              <a:rPr lang="en-GB" sz="1200" b="0" i="0" kern="1200" dirty="0" smtClean="0">
                <a:solidFill>
                  <a:schemeClr val="tx1"/>
                </a:solidFill>
                <a:effectLst/>
                <a:latin typeface="+mn-lt"/>
                <a:ea typeface="+mn-ea"/>
                <a:cs typeface="+mn-cs"/>
              </a:rPr>
              <a:t> inn í </a:t>
            </a:r>
            <a:r>
              <a:rPr lang="en-GB" sz="1200" b="0" i="0" kern="1200" dirty="0" err="1" smtClean="0">
                <a:solidFill>
                  <a:schemeClr val="tx1"/>
                </a:solidFill>
                <a:effectLst/>
                <a:latin typeface="+mn-lt"/>
                <a:ea typeface="+mn-ea"/>
                <a:cs typeface="+mn-cs"/>
              </a:rPr>
              <a:t>brunahólf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gerir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stýrðum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loka</a:t>
            </a:r>
            <a:r>
              <a:rPr lang="en-GB" sz="1200" b="0" i="0" kern="1200" dirty="0" smtClean="0">
                <a:solidFill>
                  <a:schemeClr val="tx1"/>
                </a:solidFill>
                <a:effectLst/>
                <a:latin typeface="+mn-lt"/>
                <a:ea typeface="+mn-ea"/>
                <a:cs typeface="+mn-cs"/>
              </a:rPr>
              <a:t>.</a:t>
            </a:r>
          </a:p>
          <a:p>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inniheldur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lítið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ekkert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súrefni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veikari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blanda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lækkar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hitastig</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brunahólfunum</a:t>
            </a:r>
            <a:r>
              <a:rPr lang="en-GB" sz="1200" b="0" i="0" kern="1200" dirty="0" smtClean="0">
                <a:solidFill>
                  <a:schemeClr val="tx1"/>
                </a:solidFill>
                <a:effectLst/>
                <a:latin typeface="+mn-lt"/>
                <a:ea typeface="+mn-ea"/>
                <a:cs typeface="+mn-cs"/>
              </a:rPr>
              <a:t>. </a:t>
            </a:r>
          </a:p>
          <a:p>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hverja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gráðu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brunahiti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lækkar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myndast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minna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eitruðu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nituroxíði</a:t>
            </a:r>
            <a:r>
              <a:rPr lang="en-GB" sz="1200" b="0" i="0" kern="1200" dirty="0" smtClean="0">
                <a:solidFill>
                  <a:schemeClr val="tx1"/>
                </a:solidFill>
                <a:effectLst/>
                <a:latin typeface="+mn-lt"/>
                <a:ea typeface="+mn-ea"/>
                <a:cs typeface="+mn-cs"/>
              </a:rPr>
              <a:t> (NOx). </a:t>
            </a:r>
          </a:p>
          <a:p>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EGR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hvarfa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unnt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eyða</a:t>
            </a:r>
            <a:r>
              <a:rPr lang="en-GB" sz="1200" b="0" i="0" kern="1200" dirty="0" smtClean="0">
                <a:solidFill>
                  <a:schemeClr val="tx1"/>
                </a:solidFill>
                <a:effectLst/>
                <a:latin typeface="+mn-lt"/>
                <a:ea typeface="+mn-ea"/>
                <a:cs typeface="+mn-cs"/>
              </a:rPr>
              <a:t> um 99% </a:t>
            </a:r>
            <a:r>
              <a:rPr lang="en-GB" sz="1200" b="0" i="0" kern="1200" dirty="0" err="1" smtClean="0">
                <a:solidFill>
                  <a:schemeClr val="tx1"/>
                </a:solidFill>
                <a:effectLst/>
                <a:latin typeface="+mn-lt"/>
                <a:ea typeface="+mn-ea"/>
                <a:cs typeface="+mn-cs"/>
              </a:rPr>
              <a:t>nituroxíða</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Fram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þessu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EGR-</a:t>
            </a:r>
            <a:r>
              <a:rPr lang="en-GB" sz="1200" b="0" i="0" kern="1200" dirty="0" err="1" smtClean="0">
                <a:solidFill>
                  <a:schemeClr val="tx1"/>
                </a:solidFill>
                <a:effectLst/>
                <a:latin typeface="+mn-lt"/>
                <a:ea typeface="+mn-ea"/>
                <a:cs typeface="+mn-cs"/>
              </a:rPr>
              <a:t>búnaðurinn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dregið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hann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samhliða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seinkun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kveikjutíma</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bensínvél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seinkun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innspraututíma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olíuverks</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dísilvél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Nýjustu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lausar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þennan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ókost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og</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skila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fullu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afli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með</a:t>
            </a:r>
            <a:r>
              <a:rPr lang="en-GB" sz="1200" b="0" i="0" kern="1200" dirty="0" smtClean="0">
                <a:solidFill>
                  <a:schemeClr val="tx1"/>
                </a:solidFill>
                <a:effectLst/>
                <a:latin typeface="+mn-lt"/>
                <a:ea typeface="+mn-ea"/>
                <a:cs typeface="+mn-cs"/>
              </a:rPr>
              <a:t> EGR.</a:t>
            </a:r>
          </a:p>
          <a:p>
            <a:r>
              <a:rPr lang="en-GB" sz="1200" b="0" i="0" kern="1200" dirty="0" err="1" smtClean="0">
                <a:solidFill>
                  <a:schemeClr val="tx1"/>
                </a:solidFill>
                <a:effectLst/>
                <a:latin typeface="+mn-lt"/>
                <a:ea typeface="+mn-ea"/>
                <a:cs typeface="+mn-cs"/>
              </a:rPr>
              <a:t>Tæknin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fólgin</a:t>
            </a:r>
            <a:r>
              <a:rPr lang="en-GB" sz="1200" b="0" i="0" kern="1200" dirty="0" smtClean="0">
                <a:solidFill>
                  <a:schemeClr val="tx1"/>
                </a:solidFill>
                <a:effectLst/>
                <a:latin typeface="+mn-lt"/>
                <a:ea typeface="+mn-ea"/>
                <a:cs typeface="+mn-cs"/>
              </a:rPr>
              <a:t> í </a:t>
            </a:r>
            <a:r>
              <a:rPr lang="en-GB" sz="1200" b="0" i="0" kern="1200" dirty="0" err="1" smtClean="0">
                <a:solidFill>
                  <a:schemeClr val="tx1"/>
                </a:solidFill>
                <a:effectLst/>
                <a:latin typeface="+mn-lt"/>
                <a:ea typeface="+mn-ea"/>
                <a:cs typeface="+mn-cs"/>
              </a:rPr>
              <a:t>því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forkæla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útblásturinn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áður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honum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veitt</a:t>
            </a:r>
            <a:r>
              <a:rPr lang="en-GB" sz="1200" b="0" i="0" kern="1200" dirty="0" smtClean="0">
                <a:solidFill>
                  <a:schemeClr val="tx1"/>
                </a:solidFill>
                <a:effectLst/>
                <a:latin typeface="+mn-lt"/>
                <a:ea typeface="+mn-ea"/>
                <a:cs typeface="+mn-cs"/>
              </a:rPr>
              <a:t> inn í </a:t>
            </a:r>
            <a:r>
              <a:rPr lang="en-GB" sz="1200" b="0" i="0" kern="1200" dirty="0" err="1" smtClean="0">
                <a:solidFill>
                  <a:schemeClr val="tx1"/>
                </a:solidFill>
                <a:effectLst/>
                <a:latin typeface="+mn-lt"/>
                <a:ea typeface="+mn-ea"/>
                <a:cs typeface="+mn-cs"/>
              </a:rPr>
              <a:t>brunahólfin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Algengasta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bilun</a:t>
            </a:r>
            <a:r>
              <a:rPr lang="en-GB" sz="1200" b="0" i="0" kern="1200" dirty="0" smtClean="0">
                <a:solidFill>
                  <a:schemeClr val="tx1"/>
                </a:solidFill>
                <a:effectLst/>
                <a:latin typeface="+mn-lt"/>
                <a:ea typeface="+mn-ea"/>
                <a:cs typeface="+mn-cs"/>
              </a:rPr>
              <a:t> í EGR-</a:t>
            </a:r>
            <a:r>
              <a:rPr lang="en-GB" sz="1200" b="0" i="0" kern="1200" dirty="0" err="1" smtClean="0">
                <a:solidFill>
                  <a:schemeClr val="tx1"/>
                </a:solidFill>
                <a:effectLst/>
                <a:latin typeface="+mn-lt"/>
                <a:ea typeface="+mn-ea"/>
                <a:cs typeface="+mn-cs"/>
              </a:rPr>
              <a:t>búnaði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á </a:t>
            </a:r>
            <a:r>
              <a:rPr lang="en-GB" sz="1200" b="0" i="0" kern="1200" dirty="0" err="1" smtClean="0">
                <a:solidFill>
                  <a:schemeClr val="tx1"/>
                </a:solidFill>
                <a:effectLst/>
                <a:latin typeface="+mn-lt"/>
                <a:ea typeface="+mn-ea"/>
                <a:cs typeface="+mn-cs"/>
              </a:rPr>
              <a:t>ekki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vél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hefur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náð</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vinnsluhita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óþéttur</a:t>
            </a:r>
            <a:r>
              <a:rPr lang="en-GB" sz="1200" b="0" i="0" kern="1200" dirty="0" smtClean="0">
                <a:solidFill>
                  <a:schemeClr val="tx1"/>
                </a:solidFill>
                <a:effectLst/>
                <a:latin typeface="+mn-lt"/>
                <a:ea typeface="+mn-ea"/>
                <a:cs typeface="+mn-cs"/>
              </a:rPr>
              <a:t> EGR-</a:t>
            </a:r>
            <a:r>
              <a:rPr lang="en-GB" sz="1200" b="0" i="0" kern="1200" dirty="0" err="1" smtClean="0">
                <a:solidFill>
                  <a:schemeClr val="tx1"/>
                </a:solidFill>
                <a:effectLst/>
                <a:latin typeface="+mn-lt"/>
                <a:ea typeface="+mn-ea"/>
                <a:cs typeface="+mn-cs"/>
              </a:rPr>
              <a:t>loki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þá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veldur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gangtruflunum</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mestum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fyrst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eftir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gangsetningu</a:t>
            </a:r>
            <a:r>
              <a:rPr lang="en-GB" sz="1200" b="0" i="0" kern="1200" dirty="0" smtClean="0">
                <a:solidFill>
                  <a:schemeClr val="tx1"/>
                </a:solidFill>
                <a:effectLst/>
                <a:latin typeface="+mn-lt"/>
                <a:ea typeface="+mn-ea"/>
                <a:cs typeface="+mn-cs"/>
              </a:rPr>
              <a:t>.</a:t>
            </a:r>
          </a:p>
          <a:p>
            <a:endParaRPr lang="is-IS" sz="1200" b="0" i="0" kern="1200" dirty="0" smtClean="0">
              <a:solidFill>
                <a:schemeClr val="tx1"/>
              </a:solidFill>
              <a:effectLst/>
              <a:latin typeface="+mn-lt"/>
              <a:ea typeface="+mn-ea"/>
              <a:cs typeface="+mn-cs"/>
            </a:endParaRPr>
          </a:p>
          <a:p>
            <a:r>
              <a:rPr lang="en-GB" dirty="0" smtClean="0"/>
              <a:t>http://www.aa1car.com/library/egr.htm</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65</a:t>
            </a:fld>
            <a:endParaRPr lang="en-GB"/>
          </a:p>
        </p:txBody>
      </p:sp>
    </p:spTree>
    <p:extLst>
      <p:ext uri="{BB962C8B-B14F-4D97-AF65-F5344CB8AC3E}">
        <p14:creationId xmlns:p14="http://schemas.microsoft.com/office/powerpoint/2010/main" xmlns="" val="3086759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Vélartölva getur</a:t>
            </a:r>
            <a:r>
              <a:rPr lang="is-IS" baseline="0" dirty="0" smtClean="0"/>
              <a:t> fylgst með virkni rás með því að mæla og meta straumflæði í gegnum víra, stýringar og skynjara.</a:t>
            </a:r>
          </a:p>
          <a:p>
            <a:r>
              <a:rPr lang="is-IS" baseline="0" dirty="0" smtClean="0"/>
              <a:t>Til dæmis með því að skynja virkni eldsneytsisspíssa með því að nema flæði straum sem fara í spólur. Virka þá spólur sem skynjari fyrir rásina og ef vír til eldsneytisspíss fer í sundur eða spóla leiðir saman skynjar vélartölvan minni staumflæði til spíss við það er bilunarkóði búinn til og vélarljós ræst.</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66</a:t>
            </a:fld>
            <a:endParaRPr lang="en-GB"/>
          </a:p>
        </p:txBody>
      </p:sp>
    </p:spTree>
    <p:extLst>
      <p:ext uri="{BB962C8B-B14F-4D97-AF65-F5344CB8AC3E}">
        <p14:creationId xmlns:p14="http://schemas.microsoft.com/office/powerpoint/2010/main" xmlns="" val="2200673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Tölva er alment</a:t>
            </a:r>
            <a:r>
              <a:rPr lang="is-IS" baseline="0" dirty="0" smtClean="0"/>
              <a:t> heiti yfir flóknarafeindarás með forrituð hugbúnaði sem tekur inngangsboð sem fara í gegnum hugbúnaðinn sem vinnur úr upplýsingunum sem svo sendir út í stýringar.</a:t>
            </a:r>
          </a:p>
          <a:p>
            <a:r>
              <a:rPr lang="is-IS" baseline="0" dirty="0" smtClean="0"/>
              <a:t>Flamleiðendur ökutækja hafa mörg nöfn yfir vélartölvu.</a:t>
            </a:r>
          </a:p>
          <a:p>
            <a:r>
              <a:rPr lang="is-IS" baseline="0" dirty="0" smtClean="0"/>
              <a:t>Central processing unit (CPU)</a:t>
            </a:r>
          </a:p>
          <a:p>
            <a:r>
              <a:rPr lang="is-IS" baseline="0" dirty="0" smtClean="0"/>
              <a:t>Electronic control unit (ECU)</a:t>
            </a:r>
          </a:p>
          <a:p>
            <a:r>
              <a:rPr lang="is-IS" baseline="0" dirty="0" smtClean="0"/>
              <a:t>Electronic control module (ECM)</a:t>
            </a:r>
          </a:p>
          <a:p>
            <a:r>
              <a:rPr lang="is-IS" baseline="0" dirty="0" smtClean="0"/>
              <a:t>Engine control module (ECM)</a:t>
            </a:r>
          </a:p>
          <a:p>
            <a:r>
              <a:rPr lang="is-IS" baseline="0" dirty="0" smtClean="0"/>
              <a:t>Electronic control assembly (ECA)</a:t>
            </a:r>
          </a:p>
          <a:p>
            <a:r>
              <a:rPr lang="is-IS" baseline="0" dirty="0" smtClean="0"/>
              <a:t>Powertrain control module (PCM)</a:t>
            </a:r>
          </a:p>
          <a:p>
            <a:r>
              <a:rPr lang="is-IS" baseline="0" dirty="0" smtClean="0"/>
              <a:t>Vehicle control module (VCM)</a:t>
            </a:r>
          </a:p>
          <a:p>
            <a:r>
              <a:rPr lang="is-IS" baseline="0" dirty="0" smtClean="0"/>
              <a:t>Microprocessor</a:t>
            </a:r>
          </a:p>
          <a:p>
            <a:r>
              <a:rPr lang="is-IS" baseline="0" dirty="0" smtClean="0"/>
              <a:t>Logic module</a:t>
            </a:r>
          </a:p>
          <a:p>
            <a:endParaRPr lang="is-IS" baseline="0" dirty="0" smtClean="0"/>
          </a:p>
          <a:p>
            <a:r>
              <a:rPr lang="is-IS" baseline="0" dirty="0" smtClean="0"/>
              <a:t>Hafið þessi heiti hugfast þega þið eruð að lesa viðgerða bókum til að koma í veg fyrir rugling.</a:t>
            </a:r>
          </a:p>
        </p:txBody>
      </p:sp>
      <p:sp>
        <p:nvSpPr>
          <p:cNvPr id="4" name="Slide Number Placeholder 3"/>
          <p:cNvSpPr>
            <a:spLocks noGrp="1"/>
          </p:cNvSpPr>
          <p:nvPr>
            <p:ph type="sldNum" sz="quarter" idx="10"/>
          </p:nvPr>
        </p:nvSpPr>
        <p:spPr/>
        <p:txBody>
          <a:bodyPr/>
          <a:lstStyle/>
          <a:p>
            <a:fld id="{87F6F8E6-341C-450A-B9FB-A7C426EFB400}" type="slidenum">
              <a:rPr lang="en-GB" smtClean="0"/>
              <a:pPr/>
              <a:t>67</a:t>
            </a:fld>
            <a:endParaRPr lang="en-GB"/>
          </a:p>
        </p:txBody>
      </p:sp>
    </p:spTree>
    <p:extLst>
      <p:ext uri="{BB962C8B-B14F-4D97-AF65-F5344CB8AC3E}">
        <p14:creationId xmlns:p14="http://schemas.microsoft.com/office/powerpoint/2010/main" xmlns="" val="115593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Hliðrænt merki er</a:t>
            </a:r>
            <a:r>
              <a:rPr lang="is-IS" baseline="0" dirty="0" smtClean="0"/>
              <a:t> rafspenna (volt) sem breytis stig vaxandi.</a:t>
            </a:r>
          </a:p>
          <a:p>
            <a:r>
              <a:rPr lang="is-IS" baseline="0" dirty="0" smtClean="0"/>
              <a:t>Til dæmis er skynjari með innraviðnámi eins og hita, þýsti eða stöðuskynjari gefa frá sér hliðrænt merki í formi bylgju sem rís eða sýgur hægt og róleg eftir breytilegu hitastigi, þrýstingi og hreyfingu hlutar. </a:t>
            </a:r>
          </a:p>
          <a:p>
            <a:r>
              <a:rPr lang="is-IS" baseline="0" dirty="0" smtClean="0"/>
              <a:t>Þessar breytingar á viðnámi mun sjá til þessa að valda breytingu á rafspennu (volt) boðum.</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8</a:t>
            </a:fld>
            <a:endParaRPr lang="en-GB"/>
          </a:p>
        </p:txBody>
      </p:sp>
    </p:spTree>
    <p:extLst>
      <p:ext uri="{BB962C8B-B14F-4D97-AF65-F5344CB8AC3E}">
        <p14:creationId xmlns:p14="http://schemas.microsoft.com/office/powerpoint/2010/main" xmlns="" val="39722674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Stað</a:t>
            </a:r>
            <a:r>
              <a:rPr lang="is-IS" baseline="0" dirty="0" smtClean="0"/>
              <a:t>setning vélar tölvu er missmunandi er eru oftast staðsettar undir mælaborði til að verja viðkæman rafeindarbúnað tölvunar frá vélarhita, víbring og raka. </a:t>
            </a:r>
          </a:p>
          <a:p>
            <a:r>
              <a:rPr lang="is-IS" baseline="0" dirty="0" smtClean="0"/>
              <a:t>En sumar vélartölvur er búið að verja gegn hita, víbring og óhreinindum þá er hægt að hafa þær í vélarrými.</a:t>
            </a:r>
          </a:p>
          <a:p>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68</a:t>
            </a:fld>
            <a:endParaRPr lang="en-GB"/>
          </a:p>
        </p:txBody>
      </p:sp>
    </p:spTree>
    <p:extLst>
      <p:ext uri="{BB962C8B-B14F-4D97-AF65-F5344CB8AC3E}">
        <p14:creationId xmlns:p14="http://schemas.microsoft.com/office/powerpoint/2010/main" xmlns="" val="228337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Hægt er að sjá og</a:t>
            </a:r>
            <a:r>
              <a:rPr lang="is-IS" baseline="0" dirty="0" smtClean="0"/>
              <a:t> mæla þessi merki með sveiflusjá og bilunargreiningartölvu sem er með sveiflusjá virkni.</a:t>
            </a:r>
          </a:p>
          <a:p>
            <a:r>
              <a:rPr lang="is-IS" baseline="0" dirty="0" smtClean="0"/>
              <a:t>Ef sveiflusjá er tengd við skynjar sem framleiðir eða myndar rafspennu (volt), er lína sem kemur fram á skjá sem er merkið fá skynjara, lögun þessara bylgju er missmunandi eftir gerðum og virkni skynjara. </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9</a:t>
            </a:fld>
            <a:endParaRPr lang="en-GB"/>
          </a:p>
        </p:txBody>
      </p:sp>
    </p:spTree>
    <p:extLst>
      <p:ext uri="{BB962C8B-B14F-4D97-AF65-F5344CB8AC3E}">
        <p14:creationId xmlns:p14="http://schemas.microsoft.com/office/powerpoint/2010/main" xmlns="" val="154859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Það eru</a:t>
            </a:r>
            <a:r>
              <a:rPr lang="is-IS" baseline="0" dirty="0" smtClean="0"/>
              <a:t> til margar gerðir af bylgjulögun af rafboðum í báðum hliðrænu og stafrænu flokkunum.</a:t>
            </a:r>
          </a:p>
          <a:p>
            <a:endParaRPr lang="is-IS" baseline="0" dirty="0" smtClean="0"/>
          </a:p>
          <a:p>
            <a:r>
              <a:rPr lang="is-IS" dirty="0" smtClean="0"/>
              <a:t>-AC sínus bylgja </a:t>
            </a:r>
            <a:r>
              <a:rPr lang="is-IS" baseline="0" dirty="0" smtClean="0"/>
              <a:t>(Alternating current),</a:t>
            </a:r>
            <a:r>
              <a:rPr lang="is-IS" dirty="0" smtClean="0"/>
              <a:t> riðstaums sínus bylgja</a:t>
            </a:r>
            <a:endParaRPr lang="is-IS" baseline="0" dirty="0" smtClean="0"/>
          </a:p>
          <a:p>
            <a:r>
              <a:rPr lang="is-IS" baseline="0" dirty="0" smtClean="0"/>
              <a:t>Þessi bylga er með merki sem sveigist hægt og rólega upp og niður við núll voltinn. </a:t>
            </a:r>
          </a:p>
          <a:p>
            <a:r>
              <a:rPr lang="is-IS" baseline="0" dirty="0" smtClean="0"/>
              <a:t>Rafmagnið í heimilinu hjá okkur er riðstraums sínus bylgja með 230 volta hámarks hæð bylgjunar. Alternator (rafall) ökutækja er einnig riðstraums sínus bylgja sem er breytt í jafstraum DC (direct current)</a:t>
            </a:r>
            <a:endParaRPr lang="en-GB" dirty="0"/>
          </a:p>
        </p:txBody>
      </p:sp>
      <p:sp>
        <p:nvSpPr>
          <p:cNvPr id="4" name="Slide Number Placeholder 3"/>
          <p:cNvSpPr>
            <a:spLocks noGrp="1"/>
          </p:cNvSpPr>
          <p:nvPr>
            <p:ph type="sldNum" sz="quarter" idx="10"/>
          </p:nvPr>
        </p:nvSpPr>
        <p:spPr/>
        <p:txBody>
          <a:bodyPr/>
          <a:lstStyle/>
          <a:p>
            <a:fld id="{87F6F8E6-341C-450A-B9FB-A7C426EFB400}" type="slidenum">
              <a:rPr lang="en-GB" smtClean="0"/>
              <a:pPr/>
              <a:t>10</a:t>
            </a:fld>
            <a:endParaRPr lang="en-GB"/>
          </a:p>
        </p:txBody>
      </p:sp>
    </p:spTree>
    <p:extLst>
      <p:ext uri="{BB962C8B-B14F-4D97-AF65-F5344CB8AC3E}">
        <p14:creationId xmlns:p14="http://schemas.microsoft.com/office/powerpoint/2010/main" xmlns="" val="265129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DC sínus bylgja (Direct current),</a:t>
            </a:r>
            <a:r>
              <a:rPr lang="is-IS" baseline="0" dirty="0" smtClean="0"/>
              <a:t> jafstraum sínus bylgja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Þessi bylga er með merki sem sveigist hægt og rólega upp og niður ofan við núll voltinn. </a:t>
            </a:r>
          </a:p>
          <a:p>
            <a:endParaRPr lang="is-IS" dirty="0" smtClean="0"/>
          </a:p>
          <a:p>
            <a:r>
              <a:rPr lang="is-IS" dirty="0" smtClean="0"/>
              <a:t>Spannskynjar</a:t>
            </a:r>
            <a:r>
              <a:rPr lang="is-IS" baseline="0" dirty="0" smtClean="0"/>
              <a:t> (hraðaskynjarai) framleiða jafnstraums sínus bylgju t.d hjólhraðaskynjari fyrir ABS kerfi (læsivörn hemla) sveifarásskynjari (RPM). </a:t>
            </a:r>
          </a:p>
          <a:p>
            <a:r>
              <a:rPr lang="is-IS" baseline="0" dirty="0" smtClean="0"/>
              <a:t>Ef við myndum skoða merki frá spannskynjara með sveiflusjá þá væri hann að framleiða lágspennu jafnstraums sínus bylgju </a:t>
            </a:r>
          </a:p>
          <a:p>
            <a:endParaRPr lang="is-IS" dirty="0" smtClean="0"/>
          </a:p>
        </p:txBody>
      </p:sp>
      <p:sp>
        <p:nvSpPr>
          <p:cNvPr id="4" name="Slide Number Placeholder 3"/>
          <p:cNvSpPr>
            <a:spLocks noGrp="1"/>
          </p:cNvSpPr>
          <p:nvPr>
            <p:ph type="sldNum" sz="quarter" idx="10"/>
          </p:nvPr>
        </p:nvSpPr>
        <p:spPr/>
        <p:txBody>
          <a:bodyPr/>
          <a:lstStyle/>
          <a:p>
            <a:fld id="{87F6F8E6-341C-450A-B9FB-A7C426EFB400}" type="slidenum">
              <a:rPr lang="en-GB" smtClean="0"/>
              <a:pPr/>
              <a:t>11</a:t>
            </a:fld>
            <a:endParaRPr lang="en-GB"/>
          </a:p>
        </p:txBody>
      </p:sp>
    </p:spTree>
    <p:extLst>
      <p:ext uri="{BB962C8B-B14F-4D97-AF65-F5344CB8AC3E}">
        <p14:creationId xmlns:p14="http://schemas.microsoft.com/office/powerpoint/2010/main" xmlns="" val="2080613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363446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42523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55658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11417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318149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264930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226356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58893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216022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301072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5CFE-2A64-419E-85C4-345BEF5F09FE}" type="datetimeFigureOut">
              <a:rPr lang="en-GB" smtClean="0"/>
              <a:pPr/>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344342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85CFE-2A64-419E-85C4-345BEF5F09FE}" type="datetimeFigureOut">
              <a:rPr lang="en-GB" smtClean="0"/>
              <a:pPr/>
              <a:t>29/09/2022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CDAAB-28A1-49DF-A269-DCF22B25716C}" type="slidenum">
              <a:rPr lang="en-GB" smtClean="0"/>
              <a:pPr/>
              <a:t>‹#›</a:t>
            </a:fld>
            <a:endParaRPr lang="en-GB"/>
          </a:p>
        </p:txBody>
      </p:sp>
    </p:spTree>
    <p:extLst>
      <p:ext uri="{BB962C8B-B14F-4D97-AF65-F5344CB8AC3E}">
        <p14:creationId xmlns:p14="http://schemas.microsoft.com/office/powerpoint/2010/main" xmlns="" val="2095261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216"/>
            <a:ext cx="9144000" cy="1730590"/>
          </a:xfrm>
        </p:spPr>
        <p:txBody>
          <a:bodyPr>
            <a:normAutofit fontScale="90000"/>
          </a:bodyPr>
          <a:lstStyle/>
          <a:p>
            <a:r>
              <a:rPr lang="is-IS" dirty="0" smtClean="0"/>
              <a:t>BVHR 401 0007</a:t>
            </a:r>
            <a:br>
              <a:rPr lang="is-IS" dirty="0" smtClean="0"/>
            </a:br>
            <a:r>
              <a:rPr lang="is-IS" dirty="0" smtClean="0"/>
              <a:t>Hreyflar Tölvustýringar</a:t>
            </a:r>
            <a:endParaRPr lang="en-GB" dirty="0"/>
          </a:p>
        </p:txBody>
      </p:sp>
      <p:pic>
        <p:nvPicPr>
          <p:cNvPr id="4" name="Picture 3"/>
          <p:cNvPicPr>
            <a:picLocks noChangeAspect="1"/>
          </p:cNvPicPr>
          <p:nvPr/>
        </p:nvPicPr>
        <p:blipFill>
          <a:blip r:embed="rId2" cstate="print"/>
          <a:stretch>
            <a:fillRect/>
          </a:stretch>
        </p:blipFill>
        <p:spPr>
          <a:xfrm>
            <a:off x="3438525" y="2093806"/>
            <a:ext cx="5314950" cy="3762375"/>
          </a:xfrm>
          <a:prstGeom prst="rect">
            <a:avLst/>
          </a:prstGeom>
        </p:spPr>
      </p:pic>
    </p:spTree>
    <p:extLst>
      <p:ext uri="{BB962C8B-B14F-4D97-AF65-F5344CB8AC3E}">
        <p14:creationId xmlns:p14="http://schemas.microsoft.com/office/powerpoint/2010/main" xmlns="" val="3816743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Bylgjulögun (Waveform)</a:t>
            </a:r>
            <a:endParaRPr lang="en-GB" dirty="0"/>
          </a:p>
        </p:txBody>
      </p:sp>
      <p:sp>
        <p:nvSpPr>
          <p:cNvPr id="3" name="Content Placeholder 2"/>
          <p:cNvSpPr>
            <a:spLocks noGrp="1"/>
          </p:cNvSpPr>
          <p:nvPr>
            <p:ph sz="half" idx="1"/>
          </p:nvPr>
        </p:nvSpPr>
        <p:spPr>
          <a:xfrm>
            <a:off x="518984" y="1825625"/>
            <a:ext cx="10256108" cy="4351338"/>
          </a:xfrm>
        </p:spPr>
        <p:txBody>
          <a:bodyPr/>
          <a:lstStyle/>
          <a:p>
            <a:r>
              <a:rPr lang="is-IS" dirty="0" smtClean="0"/>
              <a:t>AC (Alternating current) sínus bylgja eða riðstraums sínus bylgja</a:t>
            </a:r>
          </a:p>
          <a:p>
            <a:r>
              <a:rPr lang="is-IS" dirty="0" smtClean="0"/>
              <a:t>Færist jaft og þétt upp og niður við 0 volt, miðlína bylgju er 0 volt</a:t>
            </a:r>
          </a:p>
          <a:p>
            <a:r>
              <a:rPr lang="is-IS" dirty="0" smtClean="0"/>
              <a:t>Notað í húsarafmagni </a:t>
            </a:r>
            <a:r>
              <a:rPr lang="en-GB" dirty="0" err="1" smtClean="0"/>
              <a:t>og</a:t>
            </a:r>
            <a:r>
              <a:rPr lang="en-GB" dirty="0" smtClean="0"/>
              <a:t> </a:t>
            </a:r>
            <a:r>
              <a:rPr lang="en-GB" dirty="0" err="1" smtClean="0"/>
              <a:t>alternatorum</a:t>
            </a:r>
            <a:r>
              <a:rPr lang="en-GB" dirty="0" smtClean="0"/>
              <a:t> </a:t>
            </a:r>
          </a:p>
          <a:p>
            <a:pPr marL="0" indent="0">
              <a:buNone/>
            </a:pPr>
            <a:endParaRPr lang="is-IS" dirty="0" smtClean="0"/>
          </a:p>
        </p:txBody>
      </p:sp>
      <p:pic>
        <p:nvPicPr>
          <p:cNvPr id="6" name="Picture 5"/>
          <p:cNvPicPr>
            <a:picLocks noChangeAspect="1"/>
          </p:cNvPicPr>
          <p:nvPr/>
        </p:nvPicPr>
        <p:blipFill>
          <a:blip r:embed="rId3" cstate="print"/>
          <a:stretch>
            <a:fillRect/>
          </a:stretch>
        </p:blipFill>
        <p:spPr>
          <a:xfrm>
            <a:off x="7093388" y="4429382"/>
            <a:ext cx="2444775" cy="1882518"/>
          </a:xfrm>
          <a:prstGeom prst="rect">
            <a:avLst/>
          </a:prstGeom>
        </p:spPr>
      </p:pic>
      <p:pic>
        <p:nvPicPr>
          <p:cNvPr id="8" name="Picture 7"/>
          <p:cNvPicPr>
            <a:picLocks noChangeAspect="1"/>
          </p:cNvPicPr>
          <p:nvPr/>
        </p:nvPicPr>
        <p:blipFill>
          <a:blip r:embed="rId4" cstate="print"/>
          <a:stretch>
            <a:fillRect/>
          </a:stretch>
        </p:blipFill>
        <p:spPr>
          <a:xfrm>
            <a:off x="9686665" y="2769488"/>
            <a:ext cx="1749146" cy="1732799"/>
          </a:xfrm>
          <a:prstGeom prst="rect">
            <a:avLst/>
          </a:prstGeom>
        </p:spPr>
      </p:pic>
      <p:pic>
        <p:nvPicPr>
          <p:cNvPr id="9" name="Picture 8"/>
          <p:cNvPicPr>
            <a:picLocks noChangeAspect="1"/>
          </p:cNvPicPr>
          <p:nvPr/>
        </p:nvPicPr>
        <p:blipFill>
          <a:blip r:embed="rId5" cstate="print"/>
          <a:stretch>
            <a:fillRect/>
          </a:stretch>
        </p:blipFill>
        <p:spPr>
          <a:xfrm>
            <a:off x="7183126" y="3000357"/>
            <a:ext cx="2265298" cy="1271062"/>
          </a:xfrm>
          <a:prstGeom prst="rect">
            <a:avLst/>
          </a:prstGeom>
        </p:spPr>
      </p:pic>
      <p:pic>
        <p:nvPicPr>
          <p:cNvPr id="10" name="Picture 9"/>
          <p:cNvPicPr>
            <a:picLocks noChangeAspect="1"/>
          </p:cNvPicPr>
          <p:nvPr/>
        </p:nvPicPr>
        <p:blipFill>
          <a:blip r:embed="rId6" cstate="print"/>
          <a:stretch>
            <a:fillRect/>
          </a:stretch>
        </p:blipFill>
        <p:spPr>
          <a:xfrm>
            <a:off x="518984" y="3950375"/>
            <a:ext cx="6515640" cy="2384169"/>
          </a:xfrm>
          <a:prstGeom prst="rect">
            <a:avLst/>
          </a:prstGeom>
        </p:spPr>
      </p:pic>
    </p:spTree>
    <p:extLst>
      <p:ext uri="{BB962C8B-B14F-4D97-AF65-F5344CB8AC3E}">
        <p14:creationId xmlns:p14="http://schemas.microsoft.com/office/powerpoint/2010/main" xmlns="" val="606615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493774"/>
            <a:ext cx="9022492" cy="4351338"/>
          </a:xfrm>
        </p:spPr>
        <p:txBody>
          <a:bodyPr/>
          <a:lstStyle/>
          <a:p>
            <a:r>
              <a:rPr lang="is-IS" dirty="0" smtClean="0"/>
              <a:t>DC </a:t>
            </a:r>
            <a:r>
              <a:rPr lang="is-IS" dirty="0"/>
              <a:t>(Direct current</a:t>
            </a:r>
            <a:r>
              <a:rPr lang="is-IS" dirty="0" smtClean="0"/>
              <a:t>) sínus bylgja eða jafstraums sínus bylgja</a:t>
            </a:r>
          </a:p>
          <a:p>
            <a:r>
              <a:rPr lang="is-IS" dirty="0" smtClean="0"/>
              <a:t>Færist jaft og þétt upp og niður fyrir ofan 0 volt</a:t>
            </a:r>
          </a:p>
          <a:p>
            <a:r>
              <a:rPr lang="is-IS" dirty="0" smtClean="0"/>
              <a:t>Nota í hraðskynjurum (Wheel speed sensor, CPS)</a:t>
            </a:r>
            <a:endParaRPr lang="en-GB" dirty="0"/>
          </a:p>
        </p:txBody>
      </p:sp>
      <p:pic>
        <p:nvPicPr>
          <p:cNvPr id="5" name="Picture 4"/>
          <p:cNvPicPr>
            <a:picLocks noChangeAspect="1"/>
          </p:cNvPicPr>
          <p:nvPr/>
        </p:nvPicPr>
        <p:blipFill>
          <a:blip r:embed="rId3" cstate="print"/>
          <a:stretch>
            <a:fillRect/>
          </a:stretch>
        </p:blipFill>
        <p:spPr>
          <a:xfrm>
            <a:off x="467489" y="3025127"/>
            <a:ext cx="5520389" cy="1894836"/>
          </a:xfrm>
          <a:prstGeom prst="rect">
            <a:avLst/>
          </a:prstGeom>
        </p:spPr>
      </p:pic>
      <p:pic>
        <p:nvPicPr>
          <p:cNvPr id="12" name="Picture 11"/>
          <p:cNvPicPr>
            <a:picLocks noChangeAspect="1"/>
          </p:cNvPicPr>
          <p:nvPr/>
        </p:nvPicPr>
        <p:blipFill>
          <a:blip r:embed="rId4" cstate="print"/>
          <a:stretch>
            <a:fillRect/>
          </a:stretch>
        </p:blipFill>
        <p:spPr>
          <a:xfrm>
            <a:off x="838200" y="4919964"/>
            <a:ext cx="4405653" cy="1938036"/>
          </a:xfrm>
          <a:prstGeom prst="rect">
            <a:avLst/>
          </a:prstGeom>
        </p:spPr>
      </p:pic>
      <p:pic>
        <p:nvPicPr>
          <p:cNvPr id="14" name="Picture 13"/>
          <p:cNvPicPr>
            <a:picLocks noChangeAspect="1"/>
          </p:cNvPicPr>
          <p:nvPr/>
        </p:nvPicPr>
        <p:blipFill>
          <a:blip r:embed="rId5" cstate="print"/>
          <a:stretch>
            <a:fillRect/>
          </a:stretch>
        </p:blipFill>
        <p:spPr>
          <a:xfrm>
            <a:off x="8229601" y="1952821"/>
            <a:ext cx="2900234" cy="4905179"/>
          </a:xfrm>
          <a:prstGeom prst="rect">
            <a:avLst/>
          </a:prstGeom>
        </p:spPr>
      </p:pic>
    </p:spTree>
    <p:extLst>
      <p:ext uri="{BB962C8B-B14F-4D97-AF65-F5344CB8AC3E}">
        <p14:creationId xmlns:p14="http://schemas.microsoft.com/office/powerpoint/2010/main" xmlns="" val="1642244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9541476" cy="4351338"/>
          </a:xfrm>
        </p:spPr>
        <p:txBody>
          <a:bodyPr/>
          <a:lstStyle/>
          <a:p>
            <a:r>
              <a:rPr lang="is-IS" dirty="0" smtClean="0"/>
              <a:t>DC (Dirrect current) kassa bylgja eða jafnstaums kassa bylgja</a:t>
            </a:r>
          </a:p>
          <a:p>
            <a:r>
              <a:rPr lang="is-IS" dirty="0" smtClean="0"/>
              <a:t>Á og af merki </a:t>
            </a:r>
          </a:p>
          <a:p>
            <a:r>
              <a:rPr lang="is-IS" dirty="0" smtClean="0"/>
              <a:t>Samskiptaboð í tölvu</a:t>
            </a:r>
          </a:p>
          <a:p>
            <a:r>
              <a:rPr lang="is-IS" dirty="0" smtClean="0"/>
              <a:t>Hall skynjari</a:t>
            </a:r>
            <a:endParaRPr lang="en-GB" dirty="0"/>
          </a:p>
        </p:txBody>
      </p:sp>
      <p:pic>
        <p:nvPicPr>
          <p:cNvPr id="5" name="Picture 4"/>
          <p:cNvPicPr>
            <a:picLocks noChangeAspect="1"/>
          </p:cNvPicPr>
          <p:nvPr/>
        </p:nvPicPr>
        <p:blipFill>
          <a:blip r:embed="rId3" cstate="print"/>
          <a:stretch>
            <a:fillRect/>
          </a:stretch>
        </p:blipFill>
        <p:spPr>
          <a:xfrm>
            <a:off x="4180521" y="2301558"/>
            <a:ext cx="6714459" cy="2225889"/>
          </a:xfrm>
          <a:prstGeom prst="rect">
            <a:avLst/>
          </a:prstGeom>
        </p:spPr>
      </p:pic>
      <p:pic>
        <p:nvPicPr>
          <p:cNvPr id="6" name="Picture 5"/>
          <p:cNvPicPr>
            <a:picLocks noChangeAspect="1"/>
          </p:cNvPicPr>
          <p:nvPr/>
        </p:nvPicPr>
        <p:blipFill>
          <a:blip r:embed="rId4" cstate="print"/>
          <a:stretch>
            <a:fillRect/>
          </a:stretch>
        </p:blipFill>
        <p:spPr>
          <a:xfrm>
            <a:off x="322896" y="4022833"/>
            <a:ext cx="5428680" cy="2452119"/>
          </a:xfrm>
          <a:prstGeom prst="rect">
            <a:avLst/>
          </a:prstGeom>
        </p:spPr>
      </p:pic>
      <p:pic>
        <p:nvPicPr>
          <p:cNvPr id="7" name="Picture 6"/>
          <p:cNvPicPr>
            <a:picLocks noChangeAspect="1"/>
          </p:cNvPicPr>
          <p:nvPr/>
        </p:nvPicPr>
        <p:blipFill>
          <a:blip r:embed="rId5" cstate="print"/>
          <a:stretch>
            <a:fillRect/>
          </a:stretch>
        </p:blipFill>
        <p:spPr>
          <a:xfrm>
            <a:off x="7849983" y="4354171"/>
            <a:ext cx="3723503" cy="2433662"/>
          </a:xfrm>
          <a:prstGeom prst="rect">
            <a:avLst/>
          </a:prstGeom>
        </p:spPr>
      </p:pic>
    </p:spTree>
    <p:extLst>
      <p:ext uri="{BB962C8B-B14F-4D97-AF65-F5344CB8AC3E}">
        <p14:creationId xmlns:p14="http://schemas.microsoft.com/office/powerpoint/2010/main" xmlns="" val="369507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Hall skynjari (Hall-effect pickup)</a:t>
            </a:r>
            <a:endParaRPr lang="en-GB" dirty="0"/>
          </a:p>
        </p:txBody>
      </p:sp>
      <p:sp>
        <p:nvSpPr>
          <p:cNvPr id="3" name="Content Placeholder 2"/>
          <p:cNvSpPr>
            <a:spLocks noGrp="1"/>
          </p:cNvSpPr>
          <p:nvPr>
            <p:ph sz="half" idx="1"/>
          </p:nvPr>
        </p:nvSpPr>
        <p:spPr/>
        <p:txBody>
          <a:bodyPr/>
          <a:lstStyle/>
          <a:p>
            <a:r>
              <a:rPr lang="is-IS" dirty="0" smtClean="0"/>
              <a:t>Framleiðir kassa bylgju </a:t>
            </a:r>
          </a:p>
          <a:p>
            <a:r>
              <a:rPr lang="is-IS" dirty="0" smtClean="0"/>
              <a:t>Inngangsspenna (5-8 volt)</a:t>
            </a:r>
          </a:p>
          <a:p>
            <a:r>
              <a:rPr lang="is-IS" dirty="0" smtClean="0"/>
              <a:t>Jörð</a:t>
            </a:r>
          </a:p>
          <a:p>
            <a:r>
              <a:rPr lang="is-IS" dirty="0" smtClean="0"/>
              <a:t>Merki (útgangsspennu)</a:t>
            </a:r>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591120" y="4082755"/>
            <a:ext cx="5428680" cy="2452119"/>
          </a:xfrm>
          <a:prstGeom prst="rect">
            <a:avLst/>
          </a:prstGeom>
        </p:spPr>
      </p:pic>
      <p:pic>
        <p:nvPicPr>
          <p:cNvPr id="6" name="Picture 5"/>
          <p:cNvPicPr>
            <a:picLocks noChangeAspect="1"/>
          </p:cNvPicPr>
          <p:nvPr/>
        </p:nvPicPr>
        <p:blipFill>
          <a:blip r:embed="rId4" cstate="print"/>
          <a:stretch>
            <a:fillRect/>
          </a:stretch>
        </p:blipFill>
        <p:spPr>
          <a:xfrm>
            <a:off x="7933037" y="1353545"/>
            <a:ext cx="3978875" cy="5328670"/>
          </a:xfrm>
          <a:prstGeom prst="rect">
            <a:avLst/>
          </a:prstGeom>
        </p:spPr>
      </p:pic>
      <p:pic>
        <p:nvPicPr>
          <p:cNvPr id="7" name="Picture 6"/>
          <p:cNvPicPr>
            <a:picLocks noChangeAspect="1"/>
          </p:cNvPicPr>
          <p:nvPr/>
        </p:nvPicPr>
        <p:blipFill>
          <a:blip r:embed="rId5" cstate="print"/>
          <a:stretch>
            <a:fillRect/>
          </a:stretch>
        </p:blipFill>
        <p:spPr>
          <a:xfrm>
            <a:off x="4933788" y="2226158"/>
            <a:ext cx="2999249" cy="1960293"/>
          </a:xfrm>
          <a:prstGeom prst="rect">
            <a:avLst/>
          </a:prstGeom>
        </p:spPr>
      </p:pic>
    </p:spTree>
    <p:extLst>
      <p:ext uri="{BB962C8B-B14F-4D97-AF65-F5344CB8AC3E}">
        <p14:creationId xmlns:p14="http://schemas.microsoft.com/office/powerpoint/2010/main" xmlns="" val="184350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4994189" cy="892861"/>
          </a:xfrm>
        </p:spPr>
        <p:txBody>
          <a:bodyPr/>
          <a:lstStyle/>
          <a:p>
            <a:r>
              <a:rPr lang="is-IS" dirty="0"/>
              <a:t>DC ramp wave eða jafstraums rampbylgja </a:t>
            </a:r>
          </a:p>
          <a:p>
            <a:endParaRPr lang="en-GB" dirty="0"/>
          </a:p>
        </p:txBody>
      </p:sp>
      <p:pic>
        <p:nvPicPr>
          <p:cNvPr id="5" name="Picture 4"/>
          <p:cNvPicPr>
            <a:picLocks noChangeAspect="1"/>
          </p:cNvPicPr>
          <p:nvPr/>
        </p:nvPicPr>
        <p:blipFill>
          <a:blip r:embed="rId3" cstate="print"/>
          <a:stretch>
            <a:fillRect/>
          </a:stretch>
        </p:blipFill>
        <p:spPr>
          <a:xfrm>
            <a:off x="838200" y="3756455"/>
            <a:ext cx="7501896" cy="2234171"/>
          </a:xfrm>
          <a:prstGeom prst="rect">
            <a:avLst/>
          </a:prstGeom>
        </p:spPr>
      </p:pic>
    </p:spTree>
    <p:extLst>
      <p:ext uri="{BB962C8B-B14F-4D97-AF65-F5344CB8AC3E}">
        <p14:creationId xmlns:p14="http://schemas.microsoft.com/office/powerpoint/2010/main" xmlns="" val="3832077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p:txBody>
          <a:bodyPr/>
          <a:lstStyle/>
          <a:p>
            <a:r>
              <a:rPr lang="is-IS" dirty="0"/>
              <a:t>Pulse wave eða Púls bylgja</a:t>
            </a:r>
            <a:endParaRPr lang="en-GB" dirty="0"/>
          </a:p>
        </p:txBody>
      </p:sp>
      <p:pic>
        <p:nvPicPr>
          <p:cNvPr id="5" name="Picture 4"/>
          <p:cNvPicPr>
            <a:picLocks noChangeAspect="1"/>
          </p:cNvPicPr>
          <p:nvPr/>
        </p:nvPicPr>
        <p:blipFill>
          <a:blip r:embed="rId3" cstate="print"/>
          <a:stretch>
            <a:fillRect/>
          </a:stretch>
        </p:blipFill>
        <p:spPr>
          <a:xfrm>
            <a:off x="838200" y="3290374"/>
            <a:ext cx="8038040" cy="2886589"/>
          </a:xfrm>
          <a:prstGeom prst="rect">
            <a:avLst/>
          </a:prstGeom>
        </p:spPr>
      </p:pic>
    </p:spTree>
    <p:extLst>
      <p:ext uri="{BB962C8B-B14F-4D97-AF65-F5344CB8AC3E}">
        <p14:creationId xmlns:p14="http://schemas.microsoft.com/office/powerpoint/2010/main" xmlns="" val="139903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9121346" cy="2029683"/>
          </a:xfrm>
        </p:spPr>
        <p:txBody>
          <a:bodyPr/>
          <a:lstStyle/>
          <a:p>
            <a:r>
              <a:rPr lang="is-IS" dirty="0"/>
              <a:t>Complex sine wave eða flókinn sínus bylgja </a:t>
            </a:r>
            <a:endParaRPr lang="en-GB" dirty="0"/>
          </a:p>
          <a:p>
            <a:endParaRPr lang="en-GB" dirty="0"/>
          </a:p>
        </p:txBody>
      </p:sp>
      <p:pic>
        <p:nvPicPr>
          <p:cNvPr id="5" name="Picture 4"/>
          <p:cNvPicPr>
            <a:picLocks noChangeAspect="1"/>
          </p:cNvPicPr>
          <p:nvPr/>
        </p:nvPicPr>
        <p:blipFill>
          <a:blip r:embed="rId3" cstate="print"/>
          <a:stretch>
            <a:fillRect/>
          </a:stretch>
        </p:blipFill>
        <p:spPr>
          <a:xfrm>
            <a:off x="838200" y="3855308"/>
            <a:ext cx="7424996" cy="2374389"/>
          </a:xfrm>
          <a:prstGeom prst="rect">
            <a:avLst/>
          </a:prstGeom>
        </p:spPr>
      </p:pic>
    </p:spTree>
    <p:extLst>
      <p:ext uri="{BB962C8B-B14F-4D97-AF65-F5344CB8AC3E}">
        <p14:creationId xmlns:p14="http://schemas.microsoft.com/office/powerpoint/2010/main" xmlns="" val="2375730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200" y="1825625"/>
            <a:ext cx="5181600" cy="892861"/>
          </a:xfrm>
        </p:spPr>
        <p:txBody>
          <a:bodyPr/>
          <a:lstStyle/>
          <a:p>
            <a:r>
              <a:rPr lang="is-IS" dirty="0"/>
              <a:t>Voice wave eða raddbylgja</a:t>
            </a:r>
            <a:endParaRPr lang="en-GB" dirty="0"/>
          </a:p>
        </p:txBody>
      </p:sp>
      <p:pic>
        <p:nvPicPr>
          <p:cNvPr id="5" name="Picture 4"/>
          <p:cNvPicPr>
            <a:picLocks noChangeAspect="1"/>
          </p:cNvPicPr>
          <p:nvPr/>
        </p:nvPicPr>
        <p:blipFill>
          <a:blip r:embed="rId3" cstate="print"/>
          <a:stretch>
            <a:fillRect/>
          </a:stretch>
        </p:blipFill>
        <p:spPr>
          <a:xfrm>
            <a:off x="838200" y="3583460"/>
            <a:ext cx="8082710" cy="2650782"/>
          </a:xfrm>
          <a:prstGeom prst="rect">
            <a:avLst/>
          </a:prstGeom>
        </p:spPr>
      </p:pic>
    </p:spTree>
    <p:extLst>
      <p:ext uri="{BB962C8B-B14F-4D97-AF65-F5344CB8AC3E}">
        <p14:creationId xmlns:p14="http://schemas.microsoft.com/office/powerpoint/2010/main" xmlns="" val="244192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Bylgjulögun (Waveform)</a:t>
            </a:r>
            <a:endParaRPr lang="en-GB" dirty="0"/>
          </a:p>
        </p:txBody>
      </p:sp>
      <p:sp>
        <p:nvSpPr>
          <p:cNvPr id="3" name="Content Placeholder 2"/>
          <p:cNvSpPr>
            <a:spLocks noGrp="1"/>
          </p:cNvSpPr>
          <p:nvPr>
            <p:ph sz="half" idx="1"/>
          </p:nvPr>
        </p:nvSpPr>
        <p:spPr>
          <a:xfrm>
            <a:off x="838199" y="1825625"/>
            <a:ext cx="10515601" cy="2029683"/>
          </a:xfrm>
        </p:spPr>
        <p:txBody>
          <a:bodyPr/>
          <a:lstStyle/>
          <a:p>
            <a:r>
              <a:rPr lang="is-IS" dirty="0"/>
              <a:t>DC (Dirrect current) noise wave eða jafstraums bylgja með </a:t>
            </a:r>
            <a:r>
              <a:rPr lang="is-IS" dirty="0" smtClean="0"/>
              <a:t>hávaða/truflun </a:t>
            </a:r>
            <a:endParaRPr lang="en-GB" dirty="0"/>
          </a:p>
          <a:p>
            <a:endParaRPr lang="en-GB" dirty="0"/>
          </a:p>
        </p:txBody>
      </p:sp>
      <p:pic>
        <p:nvPicPr>
          <p:cNvPr id="5" name="Picture 4"/>
          <p:cNvPicPr>
            <a:picLocks noChangeAspect="1"/>
          </p:cNvPicPr>
          <p:nvPr/>
        </p:nvPicPr>
        <p:blipFill>
          <a:blip r:embed="rId3" cstate="print"/>
          <a:stretch>
            <a:fillRect/>
          </a:stretch>
        </p:blipFill>
        <p:spPr>
          <a:xfrm>
            <a:off x="838199" y="3509319"/>
            <a:ext cx="7445082" cy="2414073"/>
          </a:xfrm>
          <a:prstGeom prst="rect">
            <a:avLst/>
          </a:prstGeom>
        </p:spPr>
      </p:pic>
    </p:spTree>
    <p:extLst>
      <p:ext uri="{BB962C8B-B14F-4D97-AF65-F5344CB8AC3E}">
        <p14:creationId xmlns:p14="http://schemas.microsoft.com/office/powerpoint/2010/main" xmlns="" val="3278414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Hreyfing merkja (Frequency)</a:t>
            </a:r>
            <a:endParaRPr lang="en-GB" dirty="0"/>
          </a:p>
        </p:txBody>
      </p:sp>
      <p:sp>
        <p:nvSpPr>
          <p:cNvPr id="3" name="Content Placeholder 2"/>
          <p:cNvSpPr>
            <a:spLocks noGrp="1"/>
          </p:cNvSpPr>
          <p:nvPr>
            <p:ph sz="half" idx="1"/>
          </p:nvPr>
        </p:nvSpPr>
        <p:spPr>
          <a:xfrm>
            <a:off x="335692" y="1871877"/>
            <a:ext cx="5760308" cy="4351338"/>
          </a:xfrm>
        </p:spPr>
        <p:txBody>
          <a:bodyPr/>
          <a:lstStyle/>
          <a:p>
            <a:r>
              <a:rPr lang="is-IS" dirty="0" smtClean="0"/>
              <a:t>Eining fyrir tíðni er Hz</a:t>
            </a:r>
          </a:p>
          <a:p>
            <a:r>
              <a:rPr lang="is-IS" dirty="0" smtClean="0"/>
              <a:t>Hátíðni merki (High frequency)</a:t>
            </a:r>
          </a:p>
          <a:p>
            <a:r>
              <a:rPr lang="is-IS" dirty="0" smtClean="0"/>
              <a:t>Lágtíðni merki (Low frequncy)</a:t>
            </a:r>
          </a:p>
          <a:p>
            <a:endParaRPr lang="en-GB" dirty="0"/>
          </a:p>
        </p:txBody>
      </p:sp>
      <p:pic>
        <p:nvPicPr>
          <p:cNvPr id="5" name="Picture 4"/>
          <p:cNvPicPr>
            <a:picLocks noChangeAspect="1"/>
          </p:cNvPicPr>
          <p:nvPr/>
        </p:nvPicPr>
        <p:blipFill>
          <a:blip r:embed="rId3" cstate="print"/>
          <a:stretch>
            <a:fillRect/>
          </a:stretch>
        </p:blipFill>
        <p:spPr>
          <a:xfrm>
            <a:off x="5758249" y="1825625"/>
            <a:ext cx="6450227" cy="5032375"/>
          </a:xfrm>
          <a:prstGeom prst="rect">
            <a:avLst/>
          </a:prstGeom>
        </p:spPr>
      </p:pic>
    </p:spTree>
    <p:extLst>
      <p:ext uri="{BB962C8B-B14F-4D97-AF65-F5344CB8AC3E}">
        <p14:creationId xmlns:p14="http://schemas.microsoft.com/office/powerpoint/2010/main" xmlns="" val="78448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Inngangur</a:t>
            </a:r>
            <a:endParaRPr lang="en-GB" dirty="0"/>
          </a:p>
        </p:txBody>
      </p:sp>
      <p:sp>
        <p:nvSpPr>
          <p:cNvPr id="3" name="Content Placeholder 2"/>
          <p:cNvSpPr>
            <a:spLocks noGrp="1"/>
          </p:cNvSpPr>
          <p:nvPr>
            <p:ph idx="1"/>
          </p:nvPr>
        </p:nvSpPr>
        <p:spPr/>
        <p:txBody>
          <a:bodyPr/>
          <a:lstStyle/>
          <a:p>
            <a:r>
              <a:rPr lang="is-IS" dirty="0"/>
              <a:t>Farið er </a:t>
            </a:r>
            <a:r>
              <a:rPr lang="is-IS" dirty="0" smtClean="0"/>
              <a:t>yfir:</a:t>
            </a:r>
          </a:p>
          <a:p>
            <a:pPr lvl="1"/>
            <a:r>
              <a:rPr lang="is-IS" dirty="0" smtClean="0"/>
              <a:t>gerð tölvustýrikerfa</a:t>
            </a:r>
          </a:p>
          <a:p>
            <a:pPr lvl="1"/>
            <a:r>
              <a:rPr lang="is-IS" dirty="0"/>
              <a:t>staðsetningu </a:t>
            </a:r>
            <a:r>
              <a:rPr lang="is-IS" dirty="0" smtClean="0"/>
              <a:t>íhluta, hlutverk </a:t>
            </a:r>
            <a:r>
              <a:rPr lang="is-IS" dirty="0"/>
              <a:t>þeirra og virkni </a:t>
            </a:r>
            <a:r>
              <a:rPr lang="is-IS" dirty="0" smtClean="0"/>
              <a:t>kerfanna</a:t>
            </a:r>
          </a:p>
          <a:p>
            <a:pPr lvl="1"/>
            <a:r>
              <a:rPr lang="is-IS" dirty="0"/>
              <a:t>aðferðir til að prófa </a:t>
            </a:r>
            <a:r>
              <a:rPr lang="is-IS" dirty="0" smtClean="0"/>
              <a:t>kerfin, </a:t>
            </a:r>
            <a:r>
              <a:rPr lang="is-IS" dirty="0"/>
              <a:t>bæði með sveiflusjá og </a:t>
            </a:r>
            <a:r>
              <a:rPr lang="is-IS" dirty="0" smtClean="0"/>
              <a:t>skanna</a:t>
            </a:r>
          </a:p>
          <a:p>
            <a:pPr lvl="1"/>
            <a:r>
              <a:rPr lang="is-IS" dirty="0"/>
              <a:t>hvaða atvik eða bilanir geti vakið bilanakóða </a:t>
            </a:r>
          </a:p>
          <a:p>
            <a:pPr lvl="1"/>
            <a:r>
              <a:rPr lang="is-IS" dirty="0" smtClean="0"/>
              <a:t>hvernig </a:t>
            </a:r>
            <a:r>
              <a:rPr lang="is-IS" dirty="0"/>
              <a:t>staðið skuli að viðgerð </a:t>
            </a:r>
            <a:r>
              <a:rPr lang="is-IS" dirty="0" smtClean="0"/>
              <a:t>kerfanna</a:t>
            </a:r>
          </a:p>
          <a:p>
            <a:pPr lvl="1"/>
            <a:r>
              <a:rPr lang="is-IS" dirty="0"/>
              <a:t>h</a:t>
            </a:r>
            <a:r>
              <a:rPr lang="is-IS" dirty="0" smtClean="0"/>
              <a:t>vað má og hvað má ekki í umgengni við kerfin</a:t>
            </a:r>
          </a:p>
          <a:p>
            <a:pPr lvl="1"/>
            <a:r>
              <a:rPr lang="is-IS" dirty="0" smtClean="0"/>
              <a:t>virkni netkerfis</a:t>
            </a:r>
            <a:r>
              <a:rPr lang="en-GB" dirty="0"/>
              <a:t> </a:t>
            </a:r>
            <a:r>
              <a:rPr lang="en-GB" dirty="0" smtClean="0"/>
              <a:t>(CAN) </a:t>
            </a:r>
            <a:r>
              <a:rPr lang="en-GB" dirty="0" err="1" smtClean="0"/>
              <a:t>og</a:t>
            </a:r>
            <a:r>
              <a:rPr lang="en-GB" dirty="0" smtClean="0"/>
              <a:t> </a:t>
            </a:r>
            <a:r>
              <a:rPr lang="en-GB" dirty="0" err="1" smtClean="0"/>
              <a:t>tengingu</a:t>
            </a:r>
            <a:r>
              <a:rPr lang="en-GB" dirty="0" smtClean="0"/>
              <a:t> </a:t>
            </a:r>
            <a:r>
              <a:rPr lang="en-GB" dirty="0" err="1" smtClean="0"/>
              <a:t>þess</a:t>
            </a:r>
            <a:r>
              <a:rPr lang="en-GB" dirty="0" smtClean="0"/>
              <a:t> </a:t>
            </a:r>
            <a:r>
              <a:rPr lang="en-GB" dirty="0" err="1" smtClean="0"/>
              <a:t>við</a:t>
            </a:r>
            <a:r>
              <a:rPr lang="en-GB" dirty="0" smtClean="0"/>
              <a:t> </a:t>
            </a:r>
            <a:r>
              <a:rPr lang="en-GB" dirty="0" err="1" smtClean="0"/>
              <a:t>hreyfistýringu</a:t>
            </a:r>
            <a:endParaRPr lang="is-IS" dirty="0" smtClean="0"/>
          </a:p>
        </p:txBody>
      </p:sp>
    </p:spTree>
    <p:extLst>
      <p:ext uri="{BB962C8B-B14F-4D97-AF65-F5344CB8AC3E}">
        <p14:creationId xmlns:p14="http://schemas.microsoft.com/office/powerpoint/2010/main" xmlns="" val="3619995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Hreyfing merkja (Amplitude)</a:t>
            </a:r>
            <a:endParaRPr lang="en-GB" dirty="0"/>
          </a:p>
        </p:txBody>
      </p:sp>
      <p:sp>
        <p:nvSpPr>
          <p:cNvPr id="3" name="Content Placeholder 2"/>
          <p:cNvSpPr>
            <a:spLocks noGrp="1"/>
          </p:cNvSpPr>
          <p:nvPr>
            <p:ph sz="half" idx="1"/>
          </p:nvPr>
        </p:nvSpPr>
        <p:spPr>
          <a:xfrm>
            <a:off x="368644" y="1822450"/>
            <a:ext cx="5803556" cy="4351338"/>
          </a:xfrm>
        </p:spPr>
        <p:txBody>
          <a:bodyPr/>
          <a:lstStyle/>
          <a:p>
            <a:r>
              <a:rPr lang="is-IS" dirty="0" smtClean="0"/>
              <a:t>Mögnun merkja (signal amplitude)</a:t>
            </a:r>
          </a:p>
          <a:p>
            <a:r>
              <a:rPr lang="is-IS" dirty="0" smtClean="0"/>
              <a:t>Mælt í voltum (V)</a:t>
            </a:r>
          </a:p>
          <a:p>
            <a:r>
              <a:rPr lang="is-IS" dirty="0" smtClean="0"/>
              <a:t>Tölvur vinna á 3-5 voltum</a:t>
            </a:r>
          </a:p>
          <a:p>
            <a:r>
              <a:rPr lang="is-IS" dirty="0" smtClean="0"/>
              <a:t>Vinnuhringur (Duty cycle)</a:t>
            </a:r>
          </a:p>
          <a:p>
            <a:pPr marL="0" indent="0">
              <a:buNone/>
            </a:pPr>
            <a:endParaRPr lang="is-IS" dirty="0"/>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5760308" y="1512059"/>
            <a:ext cx="5815914" cy="5345941"/>
          </a:xfrm>
          <a:prstGeom prst="rect">
            <a:avLst/>
          </a:prstGeom>
        </p:spPr>
      </p:pic>
    </p:spTree>
    <p:extLst>
      <p:ext uri="{BB962C8B-B14F-4D97-AF65-F5344CB8AC3E}">
        <p14:creationId xmlns:p14="http://schemas.microsoft.com/office/powerpoint/2010/main" xmlns="" val="1584062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Virkni tölvustýringar (computer control) </a:t>
            </a:r>
            <a:endParaRPr lang="en-GB" dirty="0"/>
          </a:p>
        </p:txBody>
      </p:sp>
      <p:sp>
        <p:nvSpPr>
          <p:cNvPr id="3" name="Content Placeholder 2"/>
          <p:cNvSpPr>
            <a:spLocks noGrp="1"/>
          </p:cNvSpPr>
          <p:nvPr>
            <p:ph sz="half" idx="1"/>
          </p:nvPr>
        </p:nvSpPr>
        <p:spPr>
          <a:xfrm>
            <a:off x="518984" y="1825625"/>
            <a:ext cx="5500816" cy="4351338"/>
          </a:xfrm>
        </p:spPr>
        <p:txBody>
          <a:bodyPr/>
          <a:lstStyle/>
          <a:p>
            <a:r>
              <a:rPr lang="is-IS" dirty="0"/>
              <a:t>Input eða boðmerki </a:t>
            </a:r>
            <a:r>
              <a:rPr lang="is-IS" dirty="0" smtClean="0"/>
              <a:t>inn</a:t>
            </a:r>
          </a:p>
          <a:p>
            <a:r>
              <a:rPr lang="is-IS" dirty="0"/>
              <a:t>Processing and storage (memory) eða vinnsla og </a:t>
            </a:r>
            <a:r>
              <a:rPr lang="is-IS" dirty="0" smtClean="0"/>
              <a:t>geymsla</a:t>
            </a:r>
          </a:p>
          <a:p>
            <a:r>
              <a:rPr lang="is-IS" dirty="0"/>
              <a:t>Output eða útgangsboð </a:t>
            </a:r>
          </a:p>
          <a:p>
            <a:endParaRPr lang="is-IS" dirty="0"/>
          </a:p>
          <a:p>
            <a:endParaRPr lang="en-GB" dirty="0"/>
          </a:p>
        </p:txBody>
      </p:sp>
      <p:pic>
        <p:nvPicPr>
          <p:cNvPr id="7" name="Picture 6"/>
          <p:cNvPicPr>
            <a:picLocks noChangeAspect="1"/>
          </p:cNvPicPr>
          <p:nvPr/>
        </p:nvPicPr>
        <p:blipFill>
          <a:blip r:embed="rId3" cstate="print"/>
          <a:stretch>
            <a:fillRect/>
          </a:stretch>
        </p:blipFill>
        <p:spPr>
          <a:xfrm>
            <a:off x="6019799" y="1690688"/>
            <a:ext cx="5002427" cy="3996192"/>
          </a:xfrm>
          <a:prstGeom prst="rect">
            <a:avLst/>
          </a:prstGeom>
        </p:spPr>
      </p:pic>
    </p:spTree>
    <p:extLst>
      <p:ext uri="{BB962C8B-B14F-4D97-AF65-F5344CB8AC3E}">
        <p14:creationId xmlns:p14="http://schemas.microsoft.com/office/powerpoint/2010/main" xmlns="" val="2256908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Skynjarar (sensor)</a:t>
            </a:r>
            <a:endParaRPr lang="en-GB" dirty="0"/>
          </a:p>
        </p:txBody>
      </p:sp>
      <p:sp>
        <p:nvSpPr>
          <p:cNvPr id="3" name="Content Placeholder 2"/>
          <p:cNvSpPr>
            <a:spLocks noGrp="1"/>
          </p:cNvSpPr>
          <p:nvPr>
            <p:ph sz="half" idx="1"/>
          </p:nvPr>
        </p:nvSpPr>
        <p:spPr>
          <a:xfrm>
            <a:off x="838200" y="1552576"/>
            <a:ext cx="5562600" cy="4351338"/>
          </a:xfrm>
        </p:spPr>
        <p:txBody>
          <a:bodyPr/>
          <a:lstStyle/>
          <a:p>
            <a:r>
              <a:rPr lang="is-IS" dirty="0" smtClean="0"/>
              <a:t>Skynjarar = nemar</a:t>
            </a:r>
          </a:p>
          <a:p>
            <a:r>
              <a:rPr lang="is-IS" dirty="0" smtClean="0"/>
              <a:t>Greina ástand ökutækja</a:t>
            </a:r>
          </a:p>
          <a:p>
            <a:r>
              <a:rPr lang="is-IS" dirty="0" smtClean="0"/>
              <a:t>Breyta umhverfis ástandi í rafboð</a:t>
            </a:r>
          </a:p>
          <a:p>
            <a:r>
              <a:rPr lang="is-IS" dirty="0" smtClean="0"/>
              <a:t>Staðsettir nær allstaðar á ökutæki</a:t>
            </a:r>
          </a:p>
          <a:p>
            <a:endParaRPr lang="en-GB" dirty="0"/>
          </a:p>
        </p:txBody>
      </p:sp>
      <p:pic>
        <p:nvPicPr>
          <p:cNvPr id="6" name="Picture 5"/>
          <p:cNvPicPr>
            <a:picLocks noChangeAspect="1"/>
          </p:cNvPicPr>
          <p:nvPr/>
        </p:nvPicPr>
        <p:blipFill>
          <a:blip r:embed="rId3" cstate="print"/>
          <a:stretch>
            <a:fillRect/>
          </a:stretch>
        </p:blipFill>
        <p:spPr>
          <a:xfrm>
            <a:off x="6400800" y="3188043"/>
            <a:ext cx="5573798" cy="3669957"/>
          </a:xfrm>
          <a:prstGeom prst="rect">
            <a:avLst/>
          </a:prstGeom>
        </p:spPr>
      </p:pic>
      <p:pic>
        <p:nvPicPr>
          <p:cNvPr id="7" name="Picture 6"/>
          <p:cNvPicPr>
            <a:picLocks noChangeAspect="1"/>
          </p:cNvPicPr>
          <p:nvPr/>
        </p:nvPicPr>
        <p:blipFill>
          <a:blip r:embed="rId4" cstate="print"/>
          <a:stretch>
            <a:fillRect/>
          </a:stretch>
        </p:blipFill>
        <p:spPr>
          <a:xfrm>
            <a:off x="1604319" y="3586260"/>
            <a:ext cx="2518333" cy="3271740"/>
          </a:xfrm>
          <a:prstGeom prst="rect">
            <a:avLst/>
          </a:prstGeom>
        </p:spPr>
      </p:pic>
      <p:pic>
        <p:nvPicPr>
          <p:cNvPr id="8" name="Picture 7"/>
          <p:cNvPicPr>
            <a:picLocks noChangeAspect="1"/>
          </p:cNvPicPr>
          <p:nvPr/>
        </p:nvPicPr>
        <p:blipFill>
          <a:blip r:embed="rId5" cstate="print"/>
          <a:stretch>
            <a:fillRect/>
          </a:stretch>
        </p:blipFill>
        <p:spPr>
          <a:xfrm>
            <a:off x="7401761" y="642938"/>
            <a:ext cx="3571875" cy="2095500"/>
          </a:xfrm>
          <a:prstGeom prst="rect">
            <a:avLst/>
          </a:prstGeom>
        </p:spPr>
      </p:pic>
    </p:spTree>
    <p:extLst>
      <p:ext uri="{BB962C8B-B14F-4D97-AF65-F5344CB8AC3E}">
        <p14:creationId xmlns:p14="http://schemas.microsoft.com/office/powerpoint/2010/main" xmlns="" val="4191926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Flokkun skynjara</a:t>
            </a:r>
            <a:endParaRPr lang="en-GB" dirty="0"/>
          </a:p>
        </p:txBody>
      </p:sp>
      <p:sp>
        <p:nvSpPr>
          <p:cNvPr id="3" name="Content Placeholder 2"/>
          <p:cNvSpPr>
            <a:spLocks noGrp="1"/>
          </p:cNvSpPr>
          <p:nvPr>
            <p:ph sz="half" idx="1"/>
          </p:nvPr>
        </p:nvSpPr>
        <p:spPr/>
        <p:txBody>
          <a:bodyPr/>
          <a:lstStyle/>
          <a:p>
            <a:r>
              <a:rPr lang="is-IS" dirty="0" smtClean="0"/>
              <a:t>virkur skynjari </a:t>
            </a:r>
            <a:r>
              <a:rPr lang="is-IS" dirty="0"/>
              <a:t>(active sensor) </a:t>
            </a:r>
            <a:endParaRPr lang="is-IS" dirty="0" smtClean="0"/>
          </a:p>
          <a:p>
            <a:r>
              <a:rPr lang="is-IS" dirty="0" smtClean="0"/>
              <a:t>óvirkur skynjari </a:t>
            </a:r>
            <a:r>
              <a:rPr lang="is-IS" dirty="0"/>
              <a:t>(passive sensor)</a:t>
            </a:r>
            <a:endParaRPr lang="en-GB" dirty="0"/>
          </a:p>
          <a:p>
            <a:endParaRPr lang="en-GB" dirty="0"/>
          </a:p>
        </p:txBody>
      </p:sp>
      <p:pic>
        <p:nvPicPr>
          <p:cNvPr id="5" name="Picture 4"/>
          <p:cNvPicPr>
            <a:picLocks noChangeAspect="1"/>
          </p:cNvPicPr>
          <p:nvPr/>
        </p:nvPicPr>
        <p:blipFill>
          <a:blip r:embed="rId3" cstate="print"/>
          <a:stretch>
            <a:fillRect/>
          </a:stretch>
        </p:blipFill>
        <p:spPr>
          <a:xfrm>
            <a:off x="6689124" y="491332"/>
            <a:ext cx="4276725" cy="2533650"/>
          </a:xfrm>
          <a:prstGeom prst="rect">
            <a:avLst/>
          </a:prstGeom>
        </p:spPr>
      </p:pic>
      <p:pic>
        <p:nvPicPr>
          <p:cNvPr id="6" name="Picture 5"/>
          <p:cNvPicPr>
            <a:picLocks noChangeAspect="1"/>
          </p:cNvPicPr>
          <p:nvPr/>
        </p:nvPicPr>
        <p:blipFill>
          <a:blip r:embed="rId4" cstate="print"/>
          <a:stretch>
            <a:fillRect/>
          </a:stretch>
        </p:blipFill>
        <p:spPr>
          <a:xfrm>
            <a:off x="838200" y="4195830"/>
            <a:ext cx="4549474" cy="1981133"/>
          </a:xfrm>
          <a:prstGeom prst="rect">
            <a:avLst/>
          </a:prstGeom>
        </p:spPr>
      </p:pic>
      <p:pic>
        <p:nvPicPr>
          <p:cNvPr id="7" name="Picture 6"/>
          <p:cNvPicPr>
            <a:picLocks noChangeAspect="1"/>
          </p:cNvPicPr>
          <p:nvPr/>
        </p:nvPicPr>
        <p:blipFill>
          <a:blip r:embed="rId5" cstate="print"/>
          <a:stretch>
            <a:fillRect/>
          </a:stretch>
        </p:blipFill>
        <p:spPr>
          <a:xfrm>
            <a:off x="5794353" y="3410465"/>
            <a:ext cx="6128070" cy="3100687"/>
          </a:xfrm>
          <a:prstGeom prst="rect">
            <a:avLst/>
          </a:prstGeom>
        </p:spPr>
      </p:pic>
    </p:spTree>
    <p:extLst>
      <p:ext uri="{BB962C8B-B14F-4D97-AF65-F5344CB8AC3E}">
        <p14:creationId xmlns:p14="http://schemas.microsoft.com/office/powerpoint/2010/main" xmlns="" val="3814409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247134" y="1825625"/>
            <a:ext cx="6030097" cy="4351338"/>
          </a:xfrm>
        </p:spPr>
        <p:txBody>
          <a:bodyPr/>
          <a:lstStyle/>
          <a:p>
            <a:r>
              <a:rPr lang="is-IS" dirty="0" smtClean="0"/>
              <a:t>Breytilegur </a:t>
            </a:r>
            <a:r>
              <a:rPr lang="is-IS" dirty="0"/>
              <a:t>viðnáms skynjari (Variable resistor sensor)</a:t>
            </a:r>
          </a:p>
          <a:p>
            <a:r>
              <a:rPr lang="is-IS" dirty="0" smtClean="0"/>
              <a:t>inngjafarspjaldstöðuskynjari </a:t>
            </a:r>
            <a:r>
              <a:rPr lang="is-IS" dirty="0"/>
              <a:t>og </a:t>
            </a:r>
            <a:r>
              <a:rPr lang="is-IS" dirty="0" smtClean="0"/>
              <a:t>hitaskynjari</a:t>
            </a:r>
          </a:p>
          <a:p>
            <a:r>
              <a:rPr lang="is-IS" dirty="0"/>
              <a:t>Stöðuskynjari (potentiometer) </a:t>
            </a:r>
          </a:p>
          <a:p>
            <a:r>
              <a:rPr lang="is-IS" dirty="0"/>
              <a:t>Hitaskynjarar (temperature sensors</a:t>
            </a:r>
            <a:r>
              <a:rPr lang="is-IS" dirty="0" smtClean="0"/>
              <a:t>)</a:t>
            </a:r>
          </a:p>
          <a:p>
            <a:r>
              <a:rPr lang="is-IS" dirty="0"/>
              <a:t>Hægt að athuga virkni með AVO mæli</a:t>
            </a:r>
            <a:endParaRPr lang="en-GB" dirty="0"/>
          </a:p>
          <a:p>
            <a:endParaRPr lang="is-IS" dirty="0"/>
          </a:p>
          <a:p>
            <a:endParaRPr lang="en-GB" dirty="0"/>
          </a:p>
        </p:txBody>
      </p:sp>
      <p:pic>
        <p:nvPicPr>
          <p:cNvPr id="6" name="Picture 5"/>
          <p:cNvPicPr>
            <a:picLocks noChangeAspect="1"/>
          </p:cNvPicPr>
          <p:nvPr/>
        </p:nvPicPr>
        <p:blipFill>
          <a:blip r:embed="rId3" cstate="print"/>
          <a:stretch>
            <a:fillRect/>
          </a:stretch>
        </p:blipFill>
        <p:spPr>
          <a:xfrm>
            <a:off x="9587707" y="2545492"/>
            <a:ext cx="2183027" cy="2994344"/>
          </a:xfrm>
          <a:prstGeom prst="rect">
            <a:avLst/>
          </a:prstGeom>
        </p:spPr>
      </p:pic>
      <p:pic>
        <p:nvPicPr>
          <p:cNvPr id="7" name="Picture 6"/>
          <p:cNvPicPr>
            <a:picLocks noChangeAspect="1"/>
          </p:cNvPicPr>
          <p:nvPr/>
        </p:nvPicPr>
        <p:blipFill>
          <a:blip r:embed="rId4" cstate="print"/>
          <a:stretch>
            <a:fillRect/>
          </a:stretch>
        </p:blipFill>
        <p:spPr>
          <a:xfrm>
            <a:off x="7461546" y="365125"/>
            <a:ext cx="4309188" cy="2180367"/>
          </a:xfrm>
          <a:prstGeom prst="rect">
            <a:avLst/>
          </a:prstGeom>
        </p:spPr>
      </p:pic>
      <p:pic>
        <p:nvPicPr>
          <p:cNvPr id="8" name="Picture 7"/>
          <p:cNvPicPr>
            <a:picLocks noChangeAspect="1"/>
          </p:cNvPicPr>
          <p:nvPr/>
        </p:nvPicPr>
        <p:blipFill>
          <a:blip r:embed="rId5" cstate="print"/>
          <a:stretch>
            <a:fillRect/>
          </a:stretch>
        </p:blipFill>
        <p:spPr>
          <a:xfrm>
            <a:off x="6070487" y="2711284"/>
            <a:ext cx="3272481" cy="1432223"/>
          </a:xfrm>
          <a:prstGeom prst="rect">
            <a:avLst/>
          </a:prstGeom>
        </p:spPr>
      </p:pic>
      <p:pic>
        <p:nvPicPr>
          <p:cNvPr id="9" name="Picture 8"/>
          <p:cNvPicPr>
            <a:picLocks noChangeAspect="1"/>
          </p:cNvPicPr>
          <p:nvPr/>
        </p:nvPicPr>
        <p:blipFill>
          <a:blip r:embed="rId6" cstate="print"/>
          <a:stretch>
            <a:fillRect/>
          </a:stretch>
        </p:blipFill>
        <p:spPr>
          <a:xfrm>
            <a:off x="6070487" y="4143507"/>
            <a:ext cx="3272481" cy="2107967"/>
          </a:xfrm>
          <a:prstGeom prst="rect">
            <a:avLst/>
          </a:prstGeom>
        </p:spPr>
      </p:pic>
    </p:spTree>
    <p:extLst>
      <p:ext uri="{BB962C8B-B14F-4D97-AF65-F5344CB8AC3E}">
        <p14:creationId xmlns:p14="http://schemas.microsoft.com/office/powerpoint/2010/main" xmlns="" val="1590470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72995" y="1552576"/>
            <a:ext cx="5846805" cy="4723456"/>
          </a:xfrm>
        </p:spPr>
        <p:txBody>
          <a:bodyPr>
            <a:normAutofit/>
          </a:bodyPr>
          <a:lstStyle/>
          <a:p>
            <a:r>
              <a:rPr lang="is-IS" dirty="0"/>
              <a:t>Rofaskynjari (Switching sensor) </a:t>
            </a:r>
            <a:endParaRPr lang="en-GB" dirty="0"/>
          </a:p>
          <a:p>
            <a:r>
              <a:rPr lang="is-IS" dirty="0" smtClean="0"/>
              <a:t>Stafrænt merki </a:t>
            </a:r>
          </a:p>
          <a:p>
            <a:r>
              <a:rPr lang="is-IS" dirty="0"/>
              <a:t>Þrýstirofi í </a:t>
            </a:r>
            <a:r>
              <a:rPr lang="is-IS" dirty="0" smtClean="0"/>
              <a:t>sjálfskiptingu</a:t>
            </a:r>
          </a:p>
          <a:p>
            <a:r>
              <a:rPr lang="is-IS" dirty="0" smtClean="0"/>
              <a:t>Inngafarstöðurofi</a:t>
            </a:r>
          </a:p>
          <a:p>
            <a:r>
              <a:rPr lang="is-IS" dirty="0" smtClean="0"/>
              <a:t>Viðvörnarskynjari</a:t>
            </a:r>
          </a:p>
          <a:p>
            <a:r>
              <a:rPr lang="is-IS" dirty="0" smtClean="0"/>
              <a:t>Olíuþrýstingsrofi</a:t>
            </a:r>
          </a:p>
          <a:p>
            <a:r>
              <a:rPr lang="is-IS" dirty="0" smtClean="0"/>
              <a:t>Hitarofi</a:t>
            </a:r>
          </a:p>
          <a:p>
            <a:r>
              <a:rPr lang="is-IS" dirty="0" smtClean="0"/>
              <a:t>Hægt að athuga virkni með AVO mæli</a:t>
            </a:r>
            <a:endParaRPr lang="en-GB" dirty="0"/>
          </a:p>
        </p:txBody>
      </p:sp>
      <p:pic>
        <p:nvPicPr>
          <p:cNvPr id="5" name="Picture 4"/>
          <p:cNvPicPr>
            <a:picLocks noChangeAspect="1"/>
          </p:cNvPicPr>
          <p:nvPr/>
        </p:nvPicPr>
        <p:blipFill>
          <a:blip r:embed="rId3" cstate="print"/>
          <a:stretch>
            <a:fillRect/>
          </a:stretch>
        </p:blipFill>
        <p:spPr>
          <a:xfrm>
            <a:off x="6237418" y="1228511"/>
            <a:ext cx="5954582" cy="2995205"/>
          </a:xfrm>
          <a:prstGeom prst="rect">
            <a:avLst/>
          </a:prstGeom>
        </p:spPr>
      </p:pic>
      <p:pic>
        <p:nvPicPr>
          <p:cNvPr id="6" name="Picture 5"/>
          <p:cNvPicPr>
            <a:picLocks noChangeAspect="1"/>
          </p:cNvPicPr>
          <p:nvPr/>
        </p:nvPicPr>
        <p:blipFill>
          <a:blip r:embed="rId4" cstate="print"/>
          <a:stretch>
            <a:fillRect/>
          </a:stretch>
        </p:blipFill>
        <p:spPr>
          <a:xfrm>
            <a:off x="6237418" y="4228967"/>
            <a:ext cx="5954582" cy="2554014"/>
          </a:xfrm>
          <a:prstGeom prst="rect">
            <a:avLst/>
          </a:prstGeom>
        </p:spPr>
      </p:pic>
    </p:spTree>
    <p:extLst>
      <p:ext uri="{BB962C8B-B14F-4D97-AF65-F5344CB8AC3E}">
        <p14:creationId xmlns:p14="http://schemas.microsoft.com/office/powerpoint/2010/main" xmlns="" val="1178012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72995" y="1454922"/>
            <a:ext cx="5999205" cy="4351338"/>
          </a:xfrm>
        </p:spPr>
        <p:txBody>
          <a:bodyPr/>
          <a:lstStyle/>
          <a:p>
            <a:r>
              <a:rPr lang="is-IS" dirty="0" smtClean="0"/>
              <a:t>Spannskynjari </a:t>
            </a:r>
            <a:r>
              <a:rPr lang="is-IS" dirty="0"/>
              <a:t>(Inductive speed sensor, Magnetic sensor</a:t>
            </a:r>
            <a:r>
              <a:rPr lang="is-IS" dirty="0" smtClean="0"/>
              <a:t>)</a:t>
            </a:r>
          </a:p>
          <a:p>
            <a:r>
              <a:rPr lang="is-IS" dirty="0" smtClean="0"/>
              <a:t>Framleiðir sína eigin rafspennu</a:t>
            </a:r>
          </a:p>
          <a:p>
            <a:r>
              <a:rPr lang="is-IS" dirty="0" smtClean="0"/>
              <a:t>Er virkur skynjari</a:t>
            </a:r>
          </a:p>
          <a:p>
            <a:r>
              <a:rPr lang="is-IS" dirty="0" smtClean="0"/>
              <a:t>Hliðrænt merki</a:t>
            </a:r>
          </a:p>
          <a:p>
            <a:r>
              <a:rPr lang="is-IS" dirty="0"/>
              <a:t>CPS (</a:t>
            </a:r>
            <a:r>
              <a:rPr lang="is-IS" dirty="0" smtClean="0"/>
              <a:t>Crankshaft </a:t>
            </a:r>
            <a:r>
              <a:rPr lang="is-IS" dirty="0"/>
              <a:t>position </a:t>
            </a:r>
            <a:r>
              <a:rPr lang="is-IS" dirty="0" smtClean="0"/>
              <a:t>sensor) Sveifarás stöðuskynjari</a:t>
            </a:r>
          </a:p>
          <a:p>
            <a:endParaRPr lang="en-GB" dirty="0"/>
          </a:p>
          <a:p>
            <a:endParaRPr lang="en-GB" dirty="0"/>
          </a:p>
        </p:txBody>
      </p:sp>
      <p:pic>
        <p:nvPicPr>
          <p:cNvPr id="5" name="Picture 4"/>
          <p:cNvPicPr>
            <a:picLocks noChangeAspect="1"/>
          </p:cNvPicPr>
          <p:nvPr/>
        </p:nvPicPr>
        <p:blipFill>
          <a:blip r:embed="rId3" cstate="print"/>
          <a:stretch>
            <a:fillRect/>
          </a:stretch>
        </p:blipFill>
        <p:spPr>
          <a:xfrm>
            <a:off x="6065985" y="148068"/>
            <a:ext cx="4502612" cy="2397424"/>
          </a:xfrm>
          <a:prstGeom prst="rect">
            <a:avLst/>
          </a:prstGeom>
        </p:spPr>
      </p:pic>
      <p:pic>
        <p:nvPicPr>
          <p:cNvPr id="6" name="Picture 5"/>
          <p:cNvPicPr>
            <a:picLocks noChangeAspect="1"/>
          </p:cNvPicPr>
          <p:nvPr/>
        </p:nvPicPr>
        <p:blipFill>
          <a:blip r:embed="rId4" cstate="print"/>
          <a:stretch>
            <a:fillRect/>
          </a:stretch>
        </p:blipFill>
        <p:spPr>
          <a:xfrm>
            <a:off x="6065986" y="2545492"/>
            <a:ext cx="4502612" cy="1810774"/>
          </a:xfrm>
          <a:prstGeom prst="rect">
            <a:avLst/>
          </a:prstGeom>
        </p:spPr>
      </p:pic>
      <p:pic>
        <p:nvPicPr>
          <p:cNvPr id="7" name="Picture 6"/>
          <p:cNvPicPr>
            <a:picLocks noChangeAspect="1"/>
          </p:cNvPicPr>
          <p:nvPr/>
        </p:nvPicPr>
        <p:blipFill>
          <a:blip r:embed="rId5" cstate="print"/>
          <a:stretch>
            <a:fillRect/>
          </a:stretch>
        </p:blipFill>
        <p:spPr>
          <a:xfrm>
            <a:off x="501051" y="4759482"/>
            <a:ext cx="4219230" cy="1992413"/>
          </a:xfrm>
          <a:prstGeom prst="rect">
            <a:avLst/>
          </a:prstGeom>
        </p:spPr>
      </p:pic>
      <p:pic>
        <p:nvPicPr>
          <p:cNvPr id="8" name="Picture 7"/>
          <p:cNvPicPr>
            <a:picLocks noChangeAspect="1"/>
          </p:cNvPicPr>
          <p:nvPr/>
        </p:nvPicPr>
        <p:blipFill>
          <a:blip r:embed="rId6" cstate="print"/>
          <a:stretch>
            <a:fillRect/>
          </a:stretch>
        </p:blipFill>
        <p:spPr>
          <a:xfrm>
            <a:off x="4695460" y="4759481"/>
            <a:ext cx="4632221" cy="1992413"/>
          </a:xfrm>
          <a:prstGeom prst="rect">
            <a:avLst/>
          </a:prstGeom>
        </p:spPr>
      </p:pic>
    </p:spTree>
    <p:extLst>
      <p:ext uri="{BB962C8B-B14F-4D97-AF65-F5344CB8AC3E}">
        <p14:creationId xmlns:p14="http://schemas.microsoft.com/office/powerpoint/2010/main" xmlns="" val="1061547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Prófun spannskynjara</a:t>
            </a:r>
            <a:endParaRPr lang="en-GB" dirty="0"/>
          </a:p>
        </p:txBody>
      </p:sp>
      <p:sp>
        <p:nvSpPr>
          <p:cNvPr id="3" name="Content Placeholder 2"/>
          <p:cNvSpPr>
            <a:spLocks noGrp="1"/>
          </p:cNvSpPr>
          <p:nvPr>
            <p:ph sz="half" idx="1"/>
          </p:nvPr>
        </p:nvSpPr>
        <p:spPr/>
        <p:txBody>
          <a:bodyPr/>
          <a:lstStyle/>
          <a:p>
            <a:r>
              <a:rPr lang="is-IS" dirty="0" smtClean="0"/>
              <a:t>Fjölsviðsmælir eða sveiflusjá</a:t>
            </a:r>
            <a:endParaRPr lang="is-IS" dirty="0"/>
          </a:p>
          <a:p>
            <a:r>
              <a:rPr lang="is-IS" dirty="0" smtClean="0"/>
              <a:t>Viðnám spólu 500-1.500 ohm</a:t>
            </a:r>
          </a:p>
          <a:p>
            <a:r>
              <a:rPr lang="is-IS" dirty="0" smtClean="0"/>
              <a:t>Bil á milli skynjara og púlshjóls 0,8-1,5mm</a:t>
            </a:r>
          </a:p>
          <a:p>
            <a:r>
              <a:rPr lang="is-IS" dirty="0" smtClean="0"/>
              <a:t>Athuga ástand víra, tenginga og skermun víra</a:t>
            </a:r>
            <a:endParaRPr lang="is-IS" dirty="0"/>
          </a:p>
          <a:p>
            <a:pPr marL="0" indent="0">
              <a:buNone/>
            </a:pPr>
            <a:endParaRPr lang="en-GB" dirty="0"/>
          </a:p>
        </p:txBody>
      </p:sp>
      <p:pic>
        <p:nvPicPr>
          <p:cNvPr id="5" name="Picture 4"/>
          <p:cNvPicPr>
            <a:picLocks noChangeAspect="1"/>
          </p:cNvPicPr>
          <p:nvPr/>
        </p:nvPicPr>
        <p:blipFill>
          <a:blip r:embed="rId3" cstate="print"/>
          <a:stretch>
            <a:fillRect/>
          </a:stretch>
        </p:blipFill>
        <p:spPr>
          <a:xfrm>
            <a:off x="6994053" y="365125"/>
            <a:ext cx="4359747" cy="4165019"/>
          </a:xfrm>
          <a:prstGeom prst="rect">
            <a:avLst/>
          </a:prstGeom>
        </p:spPr>
      </p:pic>
      <p:pic>
        <p:nvPicPr>
          <p:cNvPr id="7" name="Picture 6"/>
          <p:cNvPicPr>
            <a:picLocks noChangeAspect="1"/>
          </p:cNvPicPr>
          <p:nvPr/>
        </p:nvPicPr>
        <p:blipFill>
          <a:blip r:embed="rId4" cstate="print"/>
          <a:stretch>
            <a:fillRect/>
          </a:stretch>
        </p:blipFill>
        <p:spPr>
          <a:xfrm>
            <a:off x="2900994" y="4665081"/>
            <a:ext cx="5992976" cy="2192919"/>
          </a:xfrm>
          <a:prstGeom prst="rect">
            <a:avLst/>
          </a:prstGeom>
        </p:spPr>
      </p:pic>
    </p:spTree>
    <p:extLst>
      <p:ext uri="{BB962C8B-B14F-4D97-AF65-F5344CB8AC3E}">
        <p14:creationId xmlns:p14="http://schemas.microsoft.com/office/powerpoint/2010/main" xmlns="" val="399869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606512" y="1532345"/>
            <a:ext cx="6362699" cy="4351338"/>
          </a:xfrm>
        </p:spPr>
        <p:txBody>
          <a:bodyPr/>
          <a:lstStyle/>
          <a:p>
            <a:r>
              <a:rPr lang="is-IS" dirty="0"/>
              <a:t>Hall skynjari (Hall </a:t>
            </a:r>
            <a:r>
              <a:rPr lang="is-IS" dirty="0" smtClean="0"/>
              <a:t>effect-sensor)</a:t>
            </a:r>
          </a:p>
          <a:p>
            <a:r>
              <a:rPr lang="is-IS" dirty="0" smtClean="0"/>
              <a:t>Óvirkur skynjari </a:t>
            </a:r>
          </a:p>
          <a:p>
            <a:r>
              <a:rPr lang="is-IS" dirty="0" smtClean="0"/>
              <a:t>Stafrænt merki</a:t>
            </a:r>
          </a:p>
          <a:p>
            <a:r>
              <a:rPr lang="is-IS" dirty="0" smtClean="0"/>
              <a:t>Skynjar </a:t>
            </a:r>
            <a:r>
              <a:rPr lang="is-IS" dirty="0"/>
              <a:t>stöðu eða hreyfingu </a:t>
            </a:r>
            <a:r>
              <a:rPr lang="is-IS" dirty="0" smtClean="0"/>
              <a:t>hlutar </a:t>
            </a:r>
            <a:endParaRPr lang="en-GB" dirty="0"/>
          </a:p>
          <a:p>
            <a:r>
              <a:rPr lang="is-IS" dirty="0" smtClean="0"/>
              <a:t>Fæðuspenna inn á skynjara 5 eða 12 volt</a:t>
            </a:r>
          </a:p>
          <a:p>
            <a:endParaRPr lang="is-IS" dirty="0" smtClean="0"/>
          </a:p>
        </p:txBody>
      </p:sp>
      <p:pic>
        <p:nvPicPr>
          <p:cNvPr id="5" name="Picture 4"/>
          <p:cNvPicPr>
            <a:picLocks noChangeAspect="1"/>
          </p:cNvPicPr>
          <p:nvPr/>
        </p:nvPicPr>
        <p:blipFill>
          <a:blip r:embed="rId3" cstate="print"/>
          <a:stretch>
            <a:fillRect/>
          </a:stretch>
        </p:blipFill>
        <p:spPr>
          <a:xfrm>
            <a:off x="2948188" y="3954427"/>
            <a:ext cx="6213318" cy="2761474"/>
          </a:xfrm>
          <a:prstGeom prst="rect">
            <a:avLst/>
          </a:prstGeom>
        </p:spPr>
      </p:pic>
    </p:spTree>
    <p:extLst>
      <p:ext uri="{BB962C8B-B14F-4D97-AF65-F5344CB8AC3E}">
        <p14:creationId xmlns:p14="http://schemas.microsoft.com/office/powerpoint/2010/main" xmlns="" val="136027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Prófun Hall skynjara</a:t>
            </a:r>
            <a:endParaRPr lang="en-GB" dirty="0"/>
          </a:p>
        </p:txBody>
      </p:sp>
      <p:sp>
        <p:nvSpPr>
          <p:cNvPr id="3" name="Content Placeholder 2"/>
          <p:cNvSpPr>
            <a:spLocks noGrp="1"/>
          </p:cNvSpPr>
          <p:nvPr>
            <p:ph sz="half" idx="1"/>
          </p:nvPr>
        </p:nvSpPr>
        <p:spPr>
          <a:xfrm>
            <a:off x="838200" y="1825625"/>
            <a:ext cx="6773562" cy="4351338"/>
          </a:xfrm>
        </p:spPr>
        <p:txBody>
          <a:bodyPr/>
          <a:lstStyle/>
          <a:p>
            <a:r>
              <a:rPr lang="is-IS" dirty="0" smtClean="0"/>
              <a:t>Hafa skynjara tengdan </a:t>
            </a:r>
          </a:p>
          <a:p>
            <a:r>
              <a:rPr lang="is-IS" dirty="0" smtClean="0"/>
              <a:t>Fæðuspenna </a:t>
            </a:r>
            <a:r>
              <a:rPr lang="is-IS" dirty="0"/>
              <a:t>inn á skynjara 5 eða 12 volt</a:t>
            </a:r>
          </a:p>
          <a:p>
            <a:r>
              <a:rPr lang="is-IS" dirty="0" smtClean="0"/>
              <a:t>L.E.D prufulampi, fjölsviðsmælir, </a:t>
            </a:r>
          </a:p>
          <a:p>
            <a:pPr marL="0" indent="0">
              <a:buNone/>
            </a:pPr>
            <a:r>
              <a:rPr lang="is-IS" dirty="0"/>
              <a:t>s</a:t>
            </a:r>
            <a:r>
              <a:rPr lang="is-IS" dirty="0" smtClean="0"/>
              <a:t>veiflusjá.</a:t>
            </a:r>
          </a:p>
          <a:p>
            <a:r>
              <a:rPr lang="is-IS" dirty="0" smtClean="0"/>
              <a:t>Bil </a:t>
            </a:r>
            <a:r>
              <a:rPr lang="is-IS" dirty="0"/>
              <a:t>á milli skynjara og púlshjóls 0,8-1,5mm</a:t>
            </a:r>
          </a:p>
          <a:p>
            <a:pPr marL="0" indent="0">
              <a:buNone/>
            </a:pPr>
            <a:r>
              <a:rPr lang="is-IS" dirty="0"/>
              <a:t>Athuga ástand </a:t>
            </a:r>
            <a:r>
              <a:rPr lang="is-IS" dirty="0" smtClean="0"/>
              <a:t>víra og tenginga</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8605105" y="44107"/>
            <a:ext cx="3686175" cy="3905250"/>
          </a:xfrm>
          <a:prstGeom prst="rect">
            <a:avLst/>
          </a:prstGeom>
        </p:spPr>
      </p:pic>
      <p:pic>
        <p:nvPicPr>
          <p:cNvPr id="6" name="Picture 5"/>
          <p:cNvPicPr>
            <a:picLocks noChangeAspect="1"/>
          </p:cNvPicPr>
          <p:nvPr/>
        </p:nvPicPr>
        <p:blipFill>
          <a:blip r:embed="rId4" cstate="print"/>
          <a:stretch>
            <a:fillRect/>
          </a:stretch>
        </p:blipFill>
        <p:spPr>
          <a:xfrm>
            <a:off x="7451213" y="3403040"/>
            <a:ext cx="2307784" cy="3351304"/>
          </a:xfrm>
          <a:prstGeom prst="rect">
            <a:avLst/>
          </a:prstGeom>
        </p:spPr>
      </p:pic>
    </p:spTree>
    <p:extLst>
      <p:ext uri="{BB962C8B-B14F-4D97-AF65-F5344CB8AC3E}">
        <p14:creationId xmlns:p14="http://schemas.microsoft.com/office/powerpoint/2010/main" xmlns="" val="126678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Hvað er tölvustýring?</a:t>
            </a:r>
            <a:endParaRPr lang="en-GB" dirty="0"/>
          </a:p>
        </p:txBody>
      </p:sp>
      <p:sp>
        <p:nvSpPr>
          <p:cNvPr id="3" name="Content Placeholder 2"/>
          <p:cNvSpPr>
            <a:spLocks noGrp="1"/>
          </p:cNvSpPr>
          <p:nvPr>
            <p:ph idx="1"/>
          </p:nvPr>
        </p:nvSpPr>
        <p:spPr/>
        <p:txBody>
          <a:bodyPr/>
          <a:lstStyle/>
          <a:p>
            <a:r>
              <a:rPr lang="is-IS" dirty="0" smtClean="0"/>
              <a:t>Stjórntölva fyrir hreyfil (Heili) (ECM)</a:t>
            </a:r>
          </a:p>
          <a:p>
            <a:endParaRPr lang="en-GB" dirty="0"/>
          </a:p>
        </p:txBody>
      </p:sp>
      <p:pic>
        <p:nvPicPr>
          <p:cNvPr id="4" name="Picture 3"/>
          <p:cNvPicPr>
            <a:picLocks noChangeAspect="1"/>
          </p:cNvPicPr>
          <p:nvPr/>
        </p:nvPicPr>
        <p:blipFill>
          <a:blip r:embed="rId3" cstate="print"/>
          <a:stretch>
            <a:fillRect/>
          </a:stretch>
        </p:blipFill>
        <p:spPr>
          <a:xfrm>
            <a:off x="7427695" y="365125"/>
            <a:ext cx="2276475" cy="1724025"/>
          </a:xfrm>
          <a:prstGeom prst="rect">
            <a:avLst/>
          </a:prstGeom>
        </p:spPr>
      </p:pic>
      <p:pic>
        <p:nvPicPr>
          <p:cNvPr id="5" name="Picture 4"/>
          <p:cNvPicPr>
            <a:picLocks noChangeAspect="1"/>
          </p:cNvPicPr>
          <p:nvPr/>
        </p:nvPicPr>
        <p:blipFill>
          <a:blip r:embed="rId4" cstate="print"/>
          <a:stretch>
            <a:fillRect/>
          </a:stretch>
        </p:blipFill>
        <p:spPr>
          <a:xfrm>
            <a:off x="1402233" y="3016914"/>
            <a:ext cx="3314700" cy="2647950"/>
          </a:xfrm>
          <a:prstGeom prst="rect">
            <a:avLst/>
          </a:prstGeom>
        </p:spPr>
      </p:pic>
      <p:pic>
        <p:nvPicPr>
          <p:cNvPr id="6" name="Picture 5"/>
          <p:cNvPicPr>
            <a:picLocks noChangeAspect="1"/>
          </p:cNvPicPr>
          <p:nvPr/>
        </p:nvPicPr>
        <p:blipFill>
          <a:blip r:embed="rId5" cstate="print"/>
          <a:stretch>
            <a:fillRect/>
          </a:stretch>
        </p:blipFill>
        <p:spPr>
          <a:xfrm>
            <a:off x="6570446" y="2421602"/>
            <a:ext cx="3990975" cy="3838575"/>
          </a:xfrm>
          <a:prstGeom prst="rect">
            <a:avLst/>
          </a:prstGeom>
        </p:spPr>
      </p:pic>
    </p:spTree>
    <p:extLst>
      <p:ext uri="{BB962C8B-B14F-4D97-AF65-F5344CB8AC3E}">
        <p14:creationId xmlns:p14="http://schemas.microsoft.com/office/powerpoint/2010/main" xmlns="" val="3748959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Gerðir </a:t>
            </a:r>
            <a:r>
              <a:rPr lang="is-IS" dirty="0"/>
              <a:t>skynjara</a:t>
            </a:r>
            <a:endParaRPr lang="en-GB" dirty="0"/>
          </a:p>
        </p:txBody>
      </p:sp>
      <p:sp>
        <p:nvSpPr>
          <p:cNvPr id="3" name="Content Placeholder 2"/>
          <p:cNvSpPr>
            <a:spLocks noGrp="1"/>
          </p:cNvSpPr>
          <p:nvPr>
            <p:ph sz="half" idx="1"/>
          </p:nvPr>
        </p:nvSpPr>
        <p:spPr>
          <a:xfrm>
            <a:off x="838200" y="1825625"/>
            <a:ext cx="5883876" cy="4351338"/>
          </a:xfrm>
        </p:spPr>
        <p:txBody>
          <a:bodyPr/>
          <a:lstStyle/>
          <a:p>
            <a:r>
              <a:rPr lang="is-IS" dirty="0"/>
              <a:t>Hall skynjari í kveikjudeili með rótor</a:t>
            </a:r>
          </a:p>
          <a:p>
            <a:r>
              <a:rPr lang="is-IS" dirty="0" smtClean="0"/>
              <a:t>Magnar upp Hall spennu til að mynda kassabylgju merki.</a:t>
            </a:r>
          </a:p>
          <a:p>
            <a:r>
              <a:rPr lang="is-IS" dirty="0" smtClean="0"/>
              <a:t>Kassbylgju merkið er sent til tölvu</a:t>
            </a:r>
          </a:p>
          <a:p>
            <a:r>
              <a:rPr lang="is-IS" dirty="0" smtClean="0"/>
              <a:t>Fjöldi flipa er geymt í minni tölvu sem reiknar út snúningshaða</a:t>
            </a:r>
            <a:endParaRPr lang="en-GB" dirty="0"/>
          </a:p>
        </p:txBody>
      </p:sp>
      <p:pic>
        <p:nvPicPr>
          <p:cNvPr id="5" name="Picture 4"/>
          <p:cNvPicPr>
            <a:picLocks noChangeAspect="1"/>
          </p:cNvPicPr>
          <p:nvPr/>
        </p:nvPicPr>
        <p:blipFill>
          <a:blip r:embed="rId3" cstate="print"/>
          <a:stretch>
            <a:fillRect/>
          </a:stretch>
        </p:blipFill>
        <p:spPr>
          <a:xfrm>
            <a:off x="7210168" y="962823"/>
            <a:ext cx="4777946" cy="2053428"/>
          </a:xfrm>
          <a:prstGeom prst="rect">
            <a:avLst/>
          </a:prstGeom>
        </p:spPr>
      </p:pic>
      <p:pic>
        <p:nvPicPr>
          <p:cNvPr id="6" name="Picture 5"/>
          <p:cNvPicPr>
            <a:picLocks noChangeAspect="1"/>
          </p:cNvPicPr>
          <p:nvPr/>
        </p:nvPicPr>
        <p:blipFill>
          <a:blip r:embed="rId4" cstate="print"/>
          <a:stretch>
            <a:fillRect/>
          </a:stretch>
        </p:blipFill>
        <p:spPr>
          <a:xfrm>
            <a:off x="7210168" y="3016251"/>
            <a:ext cx="4777946" cy="3413708"/>
          </a:xfrm>
          <a:prstGeom prst="rect">
            <a:avLst/>
          </a:prstGeom>
        </p:spPr>
      </p:pic>
    </p:spTree>
    <p:extLst>
      <p:ext uri="{BB962C8B-B14F-4D97-AF65-F5344CB8AC3E}">
        <p14:creationId xmlns:p14="http://schemas.microsoft.com/office/powerpoint/2010/main" xmlns="" val="467955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97707" y="1825625"/>
            <a:ext cx="6419017" cy="4351338"/>
          </a:xfrm>
        </p:spPr>
        <p:txBody>
          <a:bodyPr/>
          <a:lstStyle/>
          <a:p>
            <a:r>
              <a:rPr lang="is-IS" dirty="0"/>
              <a:t>Hall skynjari á knastás (Hall-effect sensor on camshaft</a:t>
            </a:r>
            <a:r>
              <a:rPr lang="is-IS" dirty="0" smtClean="0"/>
              <a:t>)</a:t>
            </a:r>
          </a:p>
          <a:p>
            <a:r>
              <a:rPr lang="is-IS" dirty="0" smtClean="0"/>
              <a:t>Stafræn merki</a:t>
            </a:r>
          </a:p>
          <a:p>
            <a:r>
              <a:rPr lang="is-IS" dirty="0" smtClean="0"/>
              <a:t>Óvirkur skynjari</a:t>
            </a:r>
            <a:endParaRPr lang="is-IS" dirty="0"/>
          </a:p>
          <a:p>
            <a:r>
              <a:rPr lang="is-IS" dirty="0" smtClean="0"/>
              <a:t>Hall rafall, innbyggð rafrás fyrir mögnun á merki, segulplata á knastás</a:t>
            </a:r>
          </a:p>
          <a:p>
            <a:r>
              <a:rPr lang="is-IS" dirty="0" smtClean="0"/>
              <a:t>Skynjar efridástöðu (top dead center) </a:t>
            </a:r>
          </a:p>
          <a:p>
            <a:endParaRPr lang="is-IS" dirty="0" smtClean="0"/>
          </a:p>
          <a:p>
            <a:endParaRPr lang="is-IS" dirty="0"/>
          </a:p>
          <a:p>
            <a:endParaRPr lang="en-GB" dirty="0"/>
          </a:p>
        </p:txBody>
      </p:sp>
      <p:pic>
        <p:nvPicPr>
          <p:cNvPr id="5" name="Picture 4"/>
          <p:cNvPicPr>
            <a:picLocks noChangeAspect="1"/>
          </p:cNvPicPr>
          <p:nvPr/>
        </p:nvPicPr>
        <p:blipFill>
          <a:blip r:embed="rId3" cstate="print"/>
          <a:stretch>
            <a:fillRect/>
          </a:stretch>
        </p:blipFill>
        <p:spPr>
          <a:xfrm>
            <a:off x="7168819" y="137396"/>
            <a:ext cx="3632887" cy="1772674"/>
          </a:xfrm>
          <a:prstGeom prst="rect">
            <a:avLst/>
          </a:prstGeom>
        </p:spPr>
      </p:pic>
      <p:pic>
        <p:nvPicPr>
          <p:cNvPr id="6" name="Picture 5"/>
          <p:cNvPicPr>
            <a:picLocks noChangeAspect="1"/>
          </p:cNvPicPr>
          <p:nvPr/>
        </p:nvPicPr>
        <p:blipFill>
          <a:blip r:embed="rId4" cstate="print"/>
          <a:stretch>
            <a:fillRect/>
          </a:stretch>
        </p:blipFill>
        <p:spPr>
          <a:xfrm>
            <a:off x="7168819" y="1859202"/>
            <a:ext cx="3632887" cy="1563189"/>
          </a:xfrm>
          <a:prstGeom prst="rect">
            <a:avLst/>
          </a:prstGeom>
        </p:spPr>
      </p:pic>
      <p:pic>
        <p:nvPicPr>
          <p:cNvPr id="7" name="Picture 6"/>
          <p:cNvPicPr>
            <a:picLocks noChangeAspect="1"/>
          </p:cNvPicPr>
          <p:nvPr/>
        </p:nvPicPr>
        <p:blipFill>
          <a:blip r:embed="rId5" cstate="print"/>
          <a:stretch>
            <a:fillRect/>
          </a:stretch>
        </p:blipFill>
        <p:spPr>
          <a:xfrm>
            <a:off x="6616728" y="3422391"/>
            <a:ext cx="4737067" cy="3249988"/>
          </a:xfrm>
          <a:prstGeom prst="rect">
            <a:avLst/>
          </a:prstGeom>
        </p:spPr>
      </p:pic>
    </p:spTree>
    <p:extLst>
      <p:ext uri="{BB962C8B-B14F-4D97-AF65-F5344CB8AC3E}">
        <p14:creationId xmlns:p14="http://schemas.microsoft.com/office/powerpoint/2010/main" xmlns="" val="3777851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152400" y="1825625"/>
            <a:ext cx="6019800" cy="4351338"/>
          </a:xfrm>
        </p:spPr>
        <p:txBody>
          <a:bodyPr/>
          <a:lstStyle/>
          <a:p>
            <a:r>
              <a:rPr lang="is-IS" dirty="0"/>
              <a:t>Hall skynjari á sveifarási með púlshjóli (Hall-effect sensor on crankshaft with pulse generator wheel</a:t>
            </a:r>
            <a:r>
              <a:rPr lang="is-IS" dirty="0" smtClean="0"/>
              <a:t>)</a:t>
            </a:r>
          </a:p>
          <a:p>
            <a:r>
              <a:rPr lang="is-IS" dirty="0" smtClean="0"/>
              <a:t>Stafrænt merki</a:t>
            </a:r>
          </a:p>
          <a:p>
            <a:r>
              <a:rPr lang="is-IS" dirty="0" smtClean="0"/>
              <a:t>Óvirkur skynjari</a:t>
            </a:r>
          </a:p>
          <a:p>
            <a:r>
              <a:rPr lang="is-IS" dirty="0" smtClean="0"/>
              <a:t>Tveir Hall rafallar, sísegull, rafeindarrás sem metur Hall spennu</a:t>
            </a:r>
          </a:p>
          <a:p>
            <a:r>
              <a:rPr lang="is-IS" dirty="0" smtClean="0"/>
              <a:t>Nemur snúningshraða (RPM)</a:t>
            </a:r>
          </a:p>
          <a:p>
            <a:r>
              <a:rPr lang="is-IS" dirty="0" smtClean="0"/>
              <a:t>Nemur stöðu sveifarás</a:t>
            </a:r>
            <a:endParaRPr lang="en-GB" dirty="0"/>
          </a:p>
          <a:p>
            <a:endParaRPr lang="en-GB" dirty="0"/>
          </a:p>
        </p:txBody>
      </p:sp>
      <p:pic>
        <p:nvPicPr>
          <p:cNvPr id="5" name="Picture 4"/>
          <p:cNvPicPr>
            <a:picLocks noChangeAspect="1"/>
          </p:cNvPicPr>
          <p:nvPr/>
        </p:nvPicPr>
        <p:blipFill>
          <a:blip r:embed="rId3" cstate="print"/>
          <a:stretch>
            <a:fillRect/>
          </a:stretch>
        </p:blipFill>
        <p:spPr>
          <a:xfrm>
            <a:off x="6096001" y="365125"/>
            <a:ext cx="5712974" cy="3762032"/>
          </a:xfrm>
          <a:prstGeom prst="rect">
            <a:avLst/>
          </a:prstGeom>
        </p:spPr>
      </p:pic>
      <p:pic>
        <p:nvPicPr>
          <p:cNvPr id="6" name="Picture 5"/>
          <p:cNvPicPr>
            <a:picLocks noChangeAspect="1"/>
          </p:cNvPicPr>
          <p:nvPr/>
        </p:nvPicPr>
        <p:blipFill>
          <a:blip r:embed="rId4" cstate="print"/>
          <a:stretch>
            <a:fillRect/>
          </a:stretch>
        </p:blipFill>
        <p:spPr>
          <a:xfrm>
            <a:off x="6172200" y="4262094"/>
            <a:ext cx="5636775" cy="2436061"/>
          </a:xfrm>
          <a:prstGeom prst="rect">
            <a:avLst/>
          </a:prstGeom>
        </p:spPr>
      </p:pic>
    </p:spTree>
    <p:extLst>
      <p:ext uri="{BB962C8B-B14F-4D97-AF65-F5344CB8AC3E}">
        <p14:creationId xmlns:p14="http://schemas.microsoft.com/office/powerpoint/2010/main" xmlns="" val="4147216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is-IS" dirty="0" smtClean="0"/>
              <a:t>Skemmdir á púlshjóli</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1092227" y="914844"/>
            <a:ext cx="10100029" cy="5943156"/>
          </a:xfrm>
          <a:prstGeom prst="rect">
            <a:avLst/>
          </a:prstGeom>
        </p:spPr>
      </p:pic>
    </p:spTree>
    <p:extLst>
      <p:ext uri="{BB962C8B-B14F-4D97-AF65-F5344CB8AC3E}">
        <p14:creationId xmlns:p14="http://schemas.microsoft.com/office/powerpoint/2010/main" xmlns="" val="570624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p:txBody>
          <a:bodyPr/>
          <a:lstStyle/>
          <a:p>
            <a:r>
              <a:rPr lang="is-IS" dirty="0"/>
              <a:t>Ljós skynjari (Optiacl sensor) </a:t>
            </a:r>
            <a:endParaRPr lang="is-IS" dirty="0" smtClean="0"/>
          </a:p>
          <a:p>
            <a:r>
              <a:rPr lang="is-IS" dirty="0"/>
              <a:t>Notaður til að nema snúning og </a:t>
            </a:r>
            <a:r>
              <a:rPr lang="is-IS" dirty="0" smtClean="0"/>
              <a:t>hraða</a:t>
            </a:r>
          </a:p>
          <a:p>
            <a:r>
              <a:rPr lang="is-IS" dirty="0" smtClean="0"/>
              <a:t>Stafrænt merki </a:t>
            </a:r>
          </a:p>
          <a:p>
            <a:r>
              <a:rPr lang="is-IS" dirty="0" smtClean="0"/>
              <a:t>Óvirkur skynjari</a:t>
            </a:r>
          </a:p>
          <a:p>
            <a:endParaRPr lang="en-GB" dirty="0"/>
          </a:p>
        </p:txBody>
      </p:sp>
      <p:pic>
        <p:nvPicPr>
          <p:cNvPr id="5" name="Picture 4"/>
          <p:cNvPicPr>
            <a:picLocks noChangeAspect="1"/>
          </p:cNvPicPr>
          <p:nvPr/>
        </p:nvPicPr>
        <p:blipFill>
          <a:blip r:embed="rId3" cstate="print"/>
          <a:stretch>
            <a:fillRect/>
          </a:stretch>
        </p:blipFill>
        <p:spPr>
          <a:xfrm>
            <a:off x="3429000" y="2840422"/>
            <a:ext cx="4318661" cy="4017578"/>
          </a:xfrm>
          <a:prstGeom prst="rect">
            <a:avLst/>
          </a:prstGeom>
        </p:spPr>
      </p:pic>
      <p:pic>
        <p:nvPicPr>
          <p:cNvPr id="6" name="Picture 5"/>
          <p:cNvPicPr>
            <a:picLocks noChangeAspect="1"/>
          </p:cNvPicPr>
          <p:nvPr/>
        </p:nvPicPr>
        <p:blipFill>
          <a:blip r:embed="rId4" cstate="print"/>
          <a:stretch>
            <a:fillRect/>
          </a:stretch>
        </p:blipFill>
        <p:spPr>
          <a:xfrm>
            <a:off x="7820025" y="400008"/>
            <a:ext cx="4371975" cy="4676775"/>
          </a:xfrm>
          <a:prstGeom prst="rect">
            <a:avLst/>
          </a:prstGeom>
        </p:spPr>
      </p:pic>
    </p:spTree>
    <p:extLst>
      <p:ext uri="{BB962C8B-B14F-4D97-AF65-F5344CB8AC3E}">
        <p14:creationId xmlns:p14="http://schemas.microsoft.com/office/powerpoint/2010/main" xmlns="" val="4113160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p:txBody>
          <a:bodyPr/>
          <a:lstStyle/>
          <a:p>
            <a:r>
              <a:rPr lang="is-IS" dirty="0"/>
              <a:t>Bankskynjari (Knock sensor) </a:t>
            </a:r>
          </a:p>
          <a:p>
            <a:r>
              <a:rPr lang="is-IS" dirty="0" smtClean="0"/>
              <a:t>Hliðrænt merki</a:t>
            </a:r>
          </a:p>
          <a:p>
            <a:r>
              <a:rPr lang="is-IS" dirty="0" smtClean="0"/>
              <a:t>Virkur skynjari</a:t>
            </a:r>
          </a:p>
          <a:p>
            <a:r>
              <a:rPr lang="is-IS" dirty="0" smtClean="0"/>
              <a:t>Kemur í veg fyrir kveikjubank</a:t>
            </a:r>
          </a:p>
          <a:p>
            <a:r>
              <a:rPr lang="is-IS" dirty="0" smtClean="0"/>
              <a:t>Hámarkar afköst vélar</a:t>
            </a:r>
            <a:endParaRPr lang="en-GB" dirty="0"/>
          </a:p>
        </p:txBody>
      </p:sp>
      <p:pic>
        <p:nvPicPr>
          <p:cNvPr id="5" name="Picture 4"/>
          <p:cNvPicPr>
            <a:picLocks noChangeAspect="1"/>
          </p:cNvPicPr>
          <p:nvPr/>
        </p:nvPicPr>
        <p:blipFill>
          <a:blip r:embed="rId3" cstate="print"/>
          <a:stretch>
            <a:fillRect/>
          </a:stretch>
        </p:blipFill>
        <p:spPr>
          <a:xfrm>
            <a:off x="6096000" y="144789"/>
            <a:ext cx="6109318" cy="3069345"/>
          </a:xfrm>
          <a:prstGeom prst="rect">
            <a:avLst/>
          </a:prstGeom>
        </p:spPr>
      </p:pic>
      <p:pic>
        <p:nvPicPr>
          <p:cNvPr id="6" name="Picture 5"/>
          <p:cNvPicPr>
            <a:picLocks noChangeAspect="1"/>
          </p:cNvPicPr>
          <p:nvPr/>
        </p:nvPicPr>
        <p:blipFill>
          <a:blip r:embed="rId4" cstate="print"/>
          <a:stretch>
            <a:fillRect/>
          </a:stretch>
        </p:blipFill>
        <p:spPr>
          <a:xfrm>
            <a:off x="6919784" y="3214134"/>
            <a:ext cx="4669917" cy="3469424"/>
          </a:xfrm>
          <a:prstGeom prst="rect">
            <a:avLst/>
          </a:prstGeom>
        </p:spPr>
      </p:pic>
    </p:spTree>
    <p:extLst>
      <p:ext uri="{BB962C8B-B14F-4D97-AF65-F5344CB8AC3E}">
        <p14:creationId xmlns:p14="http://schemas.microsoft.com/office/powerpoint/2010/main" xmlns="" val="32632309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Gerðir skynjara</a:t>
            </a:r>
            <a:endParaRPr lang="en-GB" dirty="0"/>
          </a:p>
        </p:txBody>
      </p:sp>
      <p:sp>
        <p:nvSpPr>
          <p:cNvPr id="3" name="Content Placeholder 2"/>
          <p:cNvSpPr>
            <a:spLocks noGrp="1"/>
          </p:cNvSpPr>
          <p:nvPr>
            <p:ph sz="half" idx="1"/>
          </p:nvPr>
        </p:nvSpPr>
        <p:spPr>
          <a:xfrm>
            <a:off x="568411" y="1825625"/>
            <a:ext cx="5451389" cy="4351338"/>
          </a:xfrm>
        </p:spPr>
        <p:txBody>
          <a:bodyPr/>
          <a:lstStyle/>
          <a:p>
            <a:r>
              <a:rPr lang="is-IS" dirty="0" smtClean="0"/>
              <a:t>Sólarljósa </a:t>
            </a:r>
            <a:r>
              <a:rPr lang="is-IS" dirty="0"/>
              <a:t>skynjari (Solar sensor</a:t>
            </a:r>
            <a:r>
              <a:rPr lang="is-IS" dirty="0" smtClean="0"/>
              <a:t>)</a:t>
            </a:r>
          </a:p>
          <a:p>
            <a:r>
              <a:rPr lang="is-IS" dirty="0" smtClean="0"/>
              <a:t>Hliðræn merki</a:t>
            </a:r>
          </a:p>
          <a:p>
            <a:r>
              <a:rPr lang="is-IS" dirty="0" smtClean="0"/>
              <a:t>Virkur skynjari</a:t>
            </a:r>
          </a:p>
          <a:p>
            <a:r>
              <a:rPr lang="is-IS" dirty="0" smtClean="0"/>
              <a:t>Notað í ljósabúnað</a:t>
            </a:r>
          </a:p>
          <a:p>
            <a:r>
              <a:rPr lang="is-IS" dirty="0" smtClean="0"/>
              <a:t>Notað í Loftfrískunarbúnað</a:t>
            </a:r>
            <a:endParaRPr lang="is-IS" dirty="0"/>
          </a:p>
          <a:p>
            <a:endParaRPr lang="en-GB" dirty="0"/>
          </a:p>
        </p:txBody>
      </p:sp>
      <p:pic>
        <p:nvPicPr>
          <p:cNvPr id="5" name="Picture 4"/>
          <p:cNvPicPr>
            <a:picLocks noChangeAspect="1"/>
          </p:cNvPicPr>
          <p:nvPr/>
        </p:nvPicPr>
        <p:blipFill>
          <a:blip r:embed="rId3" cstate="print"/>
          <a:stretch>
            <a:fillRect/>
          </a:stretch>
        </p:blipFill>
        <p:spPr>
          <a:xfrm>
            <a:off x="9355324" y="3322016"/>
            <a:ext cx="2390775" cy="2771775"/>
          </a:xfrm>
          <a:prstGeom prst="rect">
            <a:avLst/>
          </a:prstGeom>
        </p:spPr>
      </p:pic>
      <p:pic>
        <p:nvPicPr>
          <p:cNvPr id="6" name="Picture 5"/>
          <p:cNvPicPr>
            <a:picLocks noChangeAspect="1"/>
          </p:cNvPicPr>
          <p:nvPr/>
        </p:nvPicPr>
        <p:blipFill>
          <a:blip r:embed="rId4" cstate="print"/>
          <a:stretch>
            <a:fillRect/>
          </a:stretch>
        </p:blipFill>
        <p:spPr>
          <a:xfrm>
            <a:off x="5949456" y="267860"/>
            <a:ext cx="5796643" cy="2802581"/>
          </a:xfrm>
          <a:prstGeom prst="rect">
            <a:avLst/>
          </a:prstGeom>
        </p:spPr>
      </p:pic>
      <p:pic>
        <p:nvPicPr>
          <p:cNvPr id="7" name="Picture 6"/>
          <p:cNvPicPr>
            <a:picLocks noChangeAspect="1"/>
          </p:cNvPicPr>
          <p:nvPr/>
        </p:nvPicPr>
        <p:blipFill>
          <a:blip r:embed="rId5" cstate="print"/>
          <a:stretch>
            <a:fillRect/>
          </a:stretch>
        </p:blipFill>
        <p:spPr>
          <a:xfrm>
            <a:off x="4957572" y="3322016"/>
            <a:ext cx="4397752" cy="3200400"/>
          </a:xfrm>
          <a:prstGeom prst="rect">
            <a:avLst/>
          </a:prstGeom>
        </p:spPr>
      </p:pic>
    </p:spTree>
    <p:extLst>
      <p:ext uri="{BB962C8B-B14F-4D97-AF65-F5344CB8AC3E}">
        <p14:creationId xmlns:p14="http://schemas.microsoft.com/office/powerpoint/2010/main" xmlns="" val="3490630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Blokkar teikning</a:t>
            </a:r>
            <a:endParaRPr lang="en-GB" dirty="0"/>
          </a:p>
        </p:txBody>
      </p:sp>
      <p:sp>
        <p:nvSpPr>
          <p:cNvPr id="3" name="Content Placeholder 2"/>
          <p:cNvSpPr>
            <a:spLocks noGrp="1"/>
          </p:cNvSpPr>
          <p:nvPr>
            <p:ph sz="half" idx="1"/>
          </p:nvPr>
        </p:nvSpPr>
        <p:spPr/>
        <p:txBody>
          <a:bodyPr/>
          <a:lstStyle/>
          <a:p>
            <a:r>
              <a:rPr lang="is-IS" dirty="0" smtClean="0"/>
              <a:t>Inntaka (Innput)</a:t>
            </a:r>
          </a:p>
          <a:p>
            <a:r>
              <a:rPr lang="is-IS" dirty="0" smtClean="0"/>
              <a:t>Vinnsla (Processing)</a:t>
            </a:r>
          </a:p>
          <a:p>
            <a:r>
              <a:rPr lang="is-IS" dirty="0" smtClean="0"/>
              <a:t>Útgangur (Output)</a:t>
            </a:r>
            <a:endParaRPr lang="en-GB" dirty="0"/>
          </a:p>
        </p:txBody>
      </p:sp>
      <p:pic>
        <p:nvPicPr>
          <p:cNvPr id="5" name="Picture 4"/>
          <p:cNvPicPr>
            <a:picLocks noChangeAspect="1"/>
          </p:cNvPicPr>
          <p:nvPr/>
        </p:nvPicPr>
        <p:blipFill>
          <a:blip r:embed="rId3" cstate="print"/>
          <a:stretch>
            <a:fillRect/>
          </a:stretch>
        </p:blipFill>
        <p:spPr>
          <a:xfrm>
            <a:off x="6019799" y="0"/>
            <a:ext cx="5647681" cy="6802103"/>
          </a:xfrm>
          <a:prstGeom prst="rect">
            <a:avLst/>
          </a:prstGeom>
        </p:spPr>
      </p:pic>
    </p:spTree>
    <p:extLst>
      <p:ext uri="{BB962C8B-B14F-4D97-AF65-F5344CB8AC3E}">
        <p14:creationId xmlns:p14="http://schemas.microsoft.com/office/powerpoint/2010/main" xmlns="" val="1910735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Viðmiðunarspenna</a:t>
            </a:r>
            <a:endParaRPr lang="en-GB" dirty="0"/>
          </a:p>
        </p:txBody>
      </p:sp>
      <p:sp>
        <p:nvSpPr>
          <p:cNvPr id="3" name="Content Placeholder 2"/>
          <p:cNvSpPr>
            <a:spLocks noGrp="1"/>
          </p:cNvSpPr>
          <p:nvPr>
            <p:ph sz="half" idx="1"/>
          </p:nvPr>
        </p:nvSpPr>
        <p:spPr>
          <a:xfrm>
            <a:off x="296562" y="1825625"/>
            <a:ext cx="10453816" cy="4351338"/>
          </a:xfrm>
        </p:spPr>
        <p:txBody>
          <a:bodyPr/>
          <a:lstStyle/>
          <a:p>
            <a:r>
              <a:rPr lang="is-IS" dirty="0" smtClean="0"/>
              <a:t>Viðmiðunarspenna </a:t>
            </a:r>
            <a:r>
              <a:rPr lang="is-IS" dirty="0"/>
              <a:t>(Reference voltage)</a:t>
            </a:r>
            <a:endParaRPr lang="en-GB" dirty="0"/>
          </a:p>
          <a:p>
            <a:r>
              <a:rPr lang="is-IS" dirty="0" smtClean="0"/>
              <a:t>Tölvan sendir viðmiðunarspennu til óvirkra skynjar</a:t>
            </a:r>
          </a:p>
          <a:p>
            <a:r>
              <a:rPr lang="is-IS" dirty="0" smtClean="0"/>
              <a:t>5volt </a:t>
            </a:r>
          </a:p>
          <a:p>
            <a:endParaRPr lang="en-GB" dirty="0"/>
          </a:p>
        </p:txBody>
      </p:sp>
      <p:pic>
        <p:nvPicPr>
          <p:cNvPr id="6" name="Picture 5"/>
          <p:cNvPicPr>
            <a:picLocks noChangeAspect="1"/>
          </p:cNvPicPr>
          <p:nvPr/>
        </p:nvPicPr>
        <p:blipFill>
          <a:blip r:embed="rId3" cstate="print"/>
          <a:stretch>
            <a:fillRect/>
          </a:stretch>
        </p:blipFill>
        <p:spPr>
          <a:xfrm>
            <a:off x="4497860" y="2930541"/>
            <a:ext cx="7447005" cy="3565404"/>
          </a:xfrm>
          <a:prstGeom prst="rect">
            <a:avLst/>
          </a:prstGeom>
        </p:spPr>
      </p:pic>
    </p:spTree>
    <p:extLst>
      <p:ext uri="{BB962C8B-B14F-4D97-AF65-F5344CB8AC3E}">
        <p14:creationId xmlns:p14="http://schemas.microsoft.com/office/powerpoint/2010/main" xmlns="" val="2412261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Mögnun á merki frá skynjara</a:t>
            </a:r>
            <a:endParaRPr lang="en-GB" dirty="0"/>
          </a:p>
        </p:txBody>
      </p:sp>
      <p:pic>
        <p:nvPicPr>
          <p:cNvPr id="5" name="Picture 4"/>
          <p:cNvPicPr>
            <a:picLocks noChangeAspect="1"/>
          </p:cNvPicPr>
          <p:nvPr/>
        </p:nvPicPr>
        <p:blipFill>
          <a:blip r:embed="rId3" cstate="print"/>
          <a:stretch>
            <a:fillRect/>
          </a:stretch>
        </p:blipFill>
        <p:spPr>
          <a:xfrm>
            <a:off x="2165521" y="1690688"/>
            <a:ext cx="7860957" cy="5070211"/>
          </a:xfrm>
          <a:prstGeom prst="rect">
            <a:avLst/>
          </a:prstGeom>
        </p:spPr>
      </p:pic>
    </p:spTree>
    <p:extLst>
      <p:ext uri="{BB962C8B-B14F-4D97-AF65-F5344CB8AC3E}">
        <p14:creationId xmlns:p14="http://schemas.microsoft.com/office/powerpoint/2010/main" xmlns="" val="2015372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Samlíking á tölvustýringu og taugakerfi í mannslíkama</a:t>
            </a:r>
            <a:endParaRPr lang="en-GB" dirty="0"/>
          </a:p>
        </p:txBody>
      </p:sp>
      <p:pic>
        <p:nvPicPr>
          <p:cNvPr id="4" name="Content Placeholder 3"/>
          <p:cNvPicPr>
            <a:picLocks noGrp="1" noChangeAspect="1"/>
          </p:cNvPicPr>
          <p:nvPr>
            <p:ph sz="half" idx="1"/>
          </p:nvPr>
        </p:nvPicPr>
        <p:blipFill>
          <a:blip r:embed="rId3" cstate="print"/>
          <a:stretch>
            <a:fillRect/>
          </a:stretch>
        </p:blipFill>
        <p:spPr>
          <a:xfrm>
            <a:off x="838200" y="1690688"/>
            <a:ext cx="4739574" cy="4932534"/>
          </a:xfrm>
          <a:prstGeom prst="rect">
            <a:avLst/>
          </a:prstGeom>
        </p:spPr>
      </p:pic>
      <p:sp>
        <p:nvSpPr>
          <p:cNvPr id="5" name="Content Placeholder 4"/>
          <p:cNvSpPr>
            <a:spLocks noGrp="1"/>
          </p:cNvSpPr>
          <p:nvPr>
            <p:ph sz="half" idx="2"/>
          </p:nvPr>
        </p:nvSpPr>
        <p:spPr>
          <a:xfrm>
            <a:off x="5577774" y="1825625"/>
            <a:ext cx="5776026" cy="4351338"/>
          </a:xfrm>
        </p:spPr>
        <p:txBody>
          <a:bodyPr/>
          <a:lstStyle/>
          <a:p>
            <a:r>
              <a:rPr lang="is-IS" dirty="0" smtClean="0"/>
              <a:t>Tölvan er heilinn</a:t>
            </a:r>
          </a:p>
          <a:p>
            <a:r>
              <a:rPr lang="is-IS" dirty="0" smtClean="0"/>
              <a:t>Rafmagnsvírar eru </a:t>
            </a:r>
            <a:r>
              <a:rPr lang="is-IS" dirty="0"/>
              <a:t>t</a:t>
            </a:r>
            <a:r>
              <a:rPr lang="is-IS" dirty="0" smtClean="0"/>
              <a:t>augakerfi </a:t>
            </a:r>
          </a:p>
          <a:p>
            <a:r>
              <a:rPr lang="is-IS" dirty="0" smtClean="0"/>
              <a:t>Skynjarar eru taugaendar</a:t>
            </a:r>
            <a:endParaRPr lang="en-GB" dirty="0"/>
          </a:p>
        </p:txBody>
      </p:sp>
    </p:spTree>
    <p:extLst>
      <p:ext uri="{BB962C8B-B14F-4D97-AF65-F5344CB8AC3E}">
        <p14:creationId xmlns:p14="http://schemas.microsoft.com/office/powerpoint/2010/main" xmlns="" val="3709880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Vélartölva, skynjarar og stýrirbúnaður</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838201" y="1825625"/>
            <a:ext cx="10515600" cy="4395284"/>
          </a:xfrm>
          <a:prstGeom prst="rect">
            <a:avLst/>
          </a:prstGeom>
        </p:spPr>
      </p:pic>
    </p:spTree>
    <p:extLst>
      <p:ext uri="{BB962C8B-B14F-4D97-AF65-F5344CB8AC3E}">
        <p14:creationId xmlns:p14="http://schemas.microsoft.com/office/powerpoint/2010/main" xmlns="" val="2696761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Lofthita skynjari við loftinntak </a:t>
            </a:r>
            <a:r>
              <a:rPr lang="is-IS" dirty="0" smtClean="0"/>
              <a:t/>
            </a:r>
            <a:br>
              <a:rPr lang="is-IS" dirty="0" smtClean="0"/>
            </a:br>
            <a:r>
              <a:rPr lang="is-IS" dirty="0" smtClean="0"/>
              <a:t>(</a:t>
            </a:r>
            <a:r>
              <a:rPr lang="is-IS" dirty="0"/>
              <a:t>Intake air temperature </a:t>
            </a:r>
            <a:r>
              <a:rPr lang="is-IS" dirty="0" smtClean="0"/>
              <a:t>sensor) </a:t>
            </a:r>
            <a:r>
              <a:rPr lang="is-IS" dirty="0"/>
              <a:t>(IAT)</a:t>
            </a:r>
            <a:endParaRPr lang="en-GB" dirty="0"/>
          </a:p>
        </p:txBody>
      </p:sp>
      <p:sp>
        <p:nvSpPr>
          <p:cNvPr id="3" name="Content Placeholder 2"/>
          <p:cNvSpPr>
            <a:spLocks noGrp="1"/>
          </p:cNvSpPr>
          <p:nvPr>
            <p:ph sz="half" idx="1"/>
          </p:nvPr>
        </p:nvSpPr>
        <p:spPr>
          <a:xfrm>
            <a:off x="0" y="1754744"/>
            <a:ext cx="5797378" cy="5103255"/>
          </a:xfrm>
        </p:spPr>
        <p:txBody>
          <a:bodyPr>
            <a:normAutofit/>
          </a:bodyPr>
          <a:lstStyle/>
          <a:p>
            <a:r>
              <a:rPr lang="is-IS" dirty="0" smtClean="0"/>
              <a:t>Hitanæmt viðnám</a:t>
            </a:r>
          </a:p>
          <a:p>
            <a:r>
              <a:rPr lang="is-IS" dirty="0"/>
              <a:t>Er oftast með neikvæðan </a:t>
            </a:r>
            <a:r>
              <a:rPr lang="is-IS" dirty="0" smtClean="0"/>
              <a:t>hitastuðul</a:t>
            </a:r>
          </a:p>
          <a:p>
            <a:r>
              <a:rPr lang="is-IS" dirty="0"/>
              <a:t>Óvirkur skynjari, hliðrænt </a:t>
            </a:r>
            <a:r>
              <a:rPr lang="is-IS" dirty="0" smtClean="0"/>
              <a:t>merki</a:t>
            </a:r>
          </a:p>
          <a:p>
            <a:r>
              <a:rPr lang="is-IS" dirty="0" smtClean="0"/>
              <a:t>Nemur lofthita í loftrás eða í soggrein</a:t>
            </a:r>
          </a:p>
          <a:p>
            <a:r>
              <a:rPr lang="is-IS" dirty="0" smtClean="0"/>
              <a:t> Notaður til að meta þéttleika lofts</a:t>
            </a:r>
          </a:p>
          <a:p>
            <a:r>
              <a:rPr lang="is-IS" dirty="0" smtClean="0"/>
              <a:t>Tölvan notar þessar upplýsingar til að stilla blöndu lofts og eldsneytis</a:t>
            </a:r>
          </a:p>
          <a:p>
            <a:r>
              <a:rPr lang="is-IS" dirty="0" smtClean="0"/>
              <a:t>Bilar vegna sóts, olíu, hita, aldurs</a:t>
            </a:r>
            <a:endParaRPr lang="en-GB" dirty="0"/>
          </a:p>
        </p:txBody>
      </p:sp>
      <p:pic>
        <p:nvPicPr>
          <p:cNvPr id="5" name="Picture 4"/>
          <p:cNvPicPr>
            <a:picLocks noChangeAspect="1"/>
          </p:cNvPicPr>
          <p:nvPr/>
        </p:nvPicPr>
        <p:blipFill>
          <a:blip r:embed="rId3" cstate="print"/>
          <a:stretch>
            <a:fillRect/>
          </a:stretch>
        </p:blipFill>
        <p:spPr>
          <a:xfrm>
            <a:off x="6096000" y="1825625"/>
            <a:ext cx="5743575" cy="3095625"/>
          </a:xfrm>
          <a:prstGeom prst="rect">
            <a:avLst/>
          </a:prstGeom>
        </p:spPr>
      </p:pic>
    </p:spTree>
    <p:extLst>
      <p:ext uri="{BB962C8B-B14F-4D97-AF65-F5344CB8AC3E}">
        <p14:creationId xmlns:p14="http://schemas.microsoft.com/office/powerpoint/2010/main" xmlns="" val="3901960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0832"/>
            <a:ext cx="10515600" cy="1034793"/>
          </a:xfrm>
        </p:spPr>
        <p:txBody>
          <a:bodyPr>
            <a:normAutofit fontScale="90000"/>
          </a:bodyPr>
          <a:lstStyle/>
          <a:p>
            <a:r>
              <a:rPr lang="is-IS" dirty="0" smtClean="0"/>
              <a:t>Rúmmáls loftflæði skynjari</a:t>
            </a:r>
            <a:br>
              <a:rPr lang="is-IS" dirty="0" smtClean="0"/>
            </a:br>
            <a:r>
              <a:rPr lang="is-IS" dirty="0" smtClean="0"/>
              <a:t>(Volume airflow sensor)</a:t>
            </a:r>
            <a:br>
              <a:rPr lang="is-IS" dirty="0" smtClean="0"/>
            </a:br>
            <a:r>
              <a:rPr lang="is-IS" dirty="0" smtClean="0"/>
              <a:t>(</a:t>
            </a:r>
            <a:r>
              <a:rPr lang="is-IS" dirty="0"/>
              <a:t>Vane airflow sensor)</a:t>
            </a:r>
            <a:br>
              <a:rPr lang="is-IS" dirty="0"/>
            </a:br>
            <a:r>
              <a:rPr lang="is-IS" dirty="0" smtClean="0"/>
              <a:t> </a:t>
            </a:r>
            <a:br>
              <a:rPr lang="is-IS" dirty="0" smtClean="0"/>
            </a:br>
            <a:endParaRPr lang="en-GB" dirty="0"/>
          </a:p>
        </p:txBody>
      </p:sp>
      <p:sp>
        <p:nvSpPr>
          <p:cNvPr id="3" name="Content Placeholder 2"/>
          <p:cNvSpPr>
            <a:spLocks noGrp="1"/>
          </p:cNvSpPr>
          <p:nvPr>
            <p:ph sz="half" idx="1"/>
          </p:nvPr>
        </p:nvSpPr>
        <p:spPr>
          <a:xfrm>
            <a:off x="197707" y="1825625"/>
            <a:ext cx="6269765" cy="4351338"/>
          </a:xfrm>
        </p:spPr>
        <p:txBody>
          <a:bodyPr>
            <a:normAutofit lnSpcReduction="10000"/>
          </a:bodyPr>
          <a:lstStyle/>
          <a:p>
            <a:r>
              <a:rPr lang="is-IS" dirty="0"/>
              <a:t>S</a:t>
            </a:r>
            <a:r>
              <a:rPr lang="is-IS" dirty="0" smtClean="0"/>
              <a:t>töðuskynjari </a:t>
            </a:r>
            <a:r>
              <a:rPr lang="is-IS" dirty="0"/>
              <a:t>(</a:t>
            </a:r>
            <a:r>
              <a:rPr lang="en-GB" dirty="0"/>
              <a:t>potentiometer</a:t>
            </a:r>
            <a:r>
              <a:rPr lang="en-GB" dirty="0" smtClean="0"/>
              <a:t>)</a:t>
            </a:r>
          </a:p>
          <a:p>
            <a:r>
              <a:rPr lang="en-GB" dirty="0" err="1" smtClean="0"/>
              <a:t>Hliðrænt</a:t>
            </a:r>
            <a:r>
              <a:rPr lang="en-GB" dirty="0" smtClean="0"/>
              <a:t> </a:t>
            </a:r>
            <a:r>
              <a:rPr lang="en-GB" dirty="0" err="1" smtClean="0"/>
              <a:t>merki</a:t>
            </a:r>
            <a:r>
              <a:rPr lang="en-GB" dirty="0" smtClean="0"/>
              <a:t> , </a:t>
            </a:r>
            <a:r>
              <a:rPr lang="en-GB" dirty="0" err="1" smtClean="0"/>
              <a:t>óvirkur</a:t>
            </a:r>
            <a:r>
              <a:rPr lang="en-GB" dirty="0" smtClean="0"/>
              <a:t> </a:t>
            </a:r>
            <a:r>
              <a:rPr lang="en-GB" dirty="0" err="1" smtClean="0"/>
              <a:t>skynjari</a:t>
            </a:r>
            <a:endParaRPr lang="en-GB" dirty="0" smtClean="0"/>
          </a:p>
          <a:p>
            <a:r>
              <a:rPr lang="en-GB" dirty="0" smtClean="0"/>
              <a:t> </a:t>
            </a:r>
            <a:r>
              <a:rPr lang="en-GB" dirty="0" err="1" smtClean="0"/>
              <a:t>Mælir</a:t>
            </a:r>
            <a:r>
              <a:rPr lang="en-GB" dirty="0" smtClean="0"/>
              <a:t> </a:t>
            </a:r>
            <a:r>
              <a:rPr lang="en-GB" dirty="0" err="1" smtClean="0"/>
              <a:t>loftflæði</a:t>
            </a:r>
            <a:r>
              <a:rPr lang="en-GB" dirty="0" smtClean="0"/>
              <a:t> inn á </a:t>
            </a:r>
            <a:r>
              <a:rPr lang="en-GB" dirty="0" err="1" smtClean="0"/>
              <a:t>vél</a:t>
            </a:r>
            <a:r>
              <a:rPr lang="en-GB" dirty="0" smtClean="0"/>
              <a:t> </a:t>
            </a:r>
            <a:r>
              <a:rPr lang="en-GB" dirty="0" err="1" smtClean="0"/>
              <a:t>svo</a:t>
            </a:r>
            <a:r>
              <a:rPr lang="en-GB" dirty="0" smtClean="0"/>
              <a:t> </a:t>
            </a:r>
            <a:r>
              <a:rPr lang="en-GB" dirty="0" err="1" smtClean="0"/>
              <a:t>vélartölvan</a:t>
            </a:r>
            <a:r>
              <a:rPr lang="en-GB" dirty="0" smtClean="0"/>
              <a:t> </a:t>
            </a:r>
            <a:r>
              <a:rPr lang="en-GB" dirty="0" err="1" smtClean="0"/>
              <a:t>geti</a:t>
            </a:r>
            <a:r>
              <a:rPr lang="en-GB" dirty="0" smtClean="0"/>
              <a:t> </a:t>
            </a:r>
            <a:r>
              <a:rPr lang="en-GB" dirty="0" err="1" smtClean="0"/>
              <a:t>reiknað</a:t>
            </a:r>
            <a:r>
              <a:rPr lang="en-GB" dirty="0" smtClean="0"/>
              <a:t> </a:t>
            </a:r>
            <a:r>
              <a:rPr lang="en-GB" dirty="0" err="1" smtClean="0"/>
              <a:t>út</a:t>
            </a:r>
            <a:r>
              <a:rPr lang="en-GB" dirty="0" smtClean="0"/>
              <a:t> </a:t>
            </a:r>
            <a:r>
              <a:rPr lang="en-GB" dirty="0" err="1" smtClean="0"/>
              <a:t>rétt</a:t>
            </a:r>
            <a:r>
              <a:rPr lang="en-GB" dirty="0" smtClean="0"/>
              <a:t> </a:t>
            </a:r>
            <a:r>
              <a:rPr lang="en-GB" dirty="0" err="1" smtClean="0"/>
              <a:t>blöndunarhlutfall</a:t>
            </a:r>
            <a:r>
              <a:rPr lang="en-GB" dirty="0" smtClean="0"/>
              <a:t> lofts </a:t>
            </a:r>
            <a:r>
              <a:rPr lang="en-GB" dirty="0" err="1" smtClean="0"/>
              <a:t>og</a:t>
            </a:r>
            <a:r>
              <a:rPr lang="en-GB" dirty="0" smtClean="0"/>
              <a:t> </a:t>
            </a:r>
            <a:r>
              <a:rPr lang="en-GB" dirty="0" err="1" smtClean="0"/>
              <a:t>eldsneytis</a:t>
            </a:r>
            <a:endParaRPr lang="en-GB" dirty="0" smtClean="0"/>
          </a:p>
          <a:p>
            <a:r>
              <a:rPr lang="is-IS" dirty="0"/>
              <a:t>Staðsetning aftan við loftsíubox</a:t>
            </a:r>
          </a:p>
          <a:p>
            <a:r>
              <a:rPr lang="is-IS" dirty="0" smtClean="0"/>
              <a:t>Bilanir vegna falst loft, óhreinda, slits eða loftspjald er að festast</a:t>
            </a:r>
          </a:p>
          <a:p>
            <a:r>
              <a:rPr lang="is-IS" dirty="0" smtClean="0"/>
              <a:t>Viðmiðunarspenna er oftast 5 volt, merki</a:t>
            </a:r>
          </a:p>
        </p:txBody>
      </p:sp>
      <p:pic>
        <p:nvPicPr>
          <p:cNvPr id="5" name="Picture 4"/>
          <p:cNvPicPr>
            <a:picLocks noChangeAspect="1"/>
          </p:cNvPicPr>
          <p:nvPr/>
        </p:nvPicPr>
        <p:blipFill>
          <a:blip r:embed="rId3" cstate="print"/>
          <a:stretch>
            <a:fillRect/>
          </a:stretch>
        </p:blipFill>
        <p:spPr>
          <a:xfrm>
            <a:off x="6467474" y="482360"/>
            <a:ext cx="5724525" cy="3057525"/>
          </a:xfrm>
          <a:prstGeom prst="rect">
            <a:avLst/>
          </a:prstGeom>
        </p:spPr>
      </p:pic>
      <p:pic>
        <p:nvPicPr>
          <p:cNvPr id="6" name="Picture 5"/>
          <p:cNvPicPr>
            <a:picLocks noChangeAspect="1"/>
          </p:cNvPicPr>
          <p:nvPr/>
        </p:nvPicPr>
        <p:blipFill>
          <a:blip r:embed="rId4" cstate="print"/>
          <a:stretch>
            <a:fillRect/>
          </a:stretch>
        </p:blipFill>
        <p:spPr>
          <a:xfrm>
            <a:off x="10774374" y="2176614"/>
            <a:ext cx="738004" cy="1012282"/>
          </a:xfrm>
          <a:prstGeom prst="rect">
            <a:avLst/>
          </a:prstGeom>
        </p:spPr>
      </p:pic>
      <p:pic>
        <p:nvPicPr>
          <p:cNvPr id="7" name="Picture 6"/>
          <p:cNvPicPr>
            <a:picLocks noChangeAspect="1"/>
          </p:cNvPicPr>
          <p:nvPr/>
        </p:nvPicPr>
        <p:blipFill>
          <a:blip r:embed="rId5" cstate="print"/>
          <a:stretch>
            <a:fillRect/>
          </a:stretch>
        </p:blipFill>
        <p:spPr>
          <a:xfrm>
            <a:off x="6467475" y="3539885"/>
            <a:ext cx="5724525" cy="3048620"/>
          </a:xfrm>
          <a:prstGeom prst="rect">
            <a:avLst/>
          </a:prstGeom>
        </p:spPr>
      </p:pic>
    </p:spTree>
    <p:extLst>
      <p:ext uri="{BB962C8B-B14F-4D97-AF65-F5344CB8AC3E}">
        <p14:creationId xmlns:p14="http://schemas.microsoft.com/office/powerpoint/2010/main" xmlns="" val="1055087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16" y="691412"/>
            <a:ext cx="10515600" cy="1325563"/>
          </a:xfrm>
        </p:spPr>
        <p:txBody>
          <a:bodyPr>
            <a:normAutofit fontScale="90000"/>
          </a:bodyPr>
          <a:lstStyle/>
          <a:p>
            <a:r>
              <a:rPr lang="is-IS" dirty="0" smtClean="0"/>
              <a:t>Loftflæðis </a:t>
            </a:r>
            <a:r>
              <a:rPr lang="is-IS" dirty="0"/>
              <a:t>magn skynjari m</a:t>
            </a:r>
            <a:r>
              <a:rPr lang="is-IS" dirty="0" smtClean="0"/>
              <a:t>eð glóþræði</a:t>
            </a:r>
            <a:br>
              <a:rPr lang="is-IS" dirty="0" smtClean="0"/>
            </a:br>
            <a:r>
              <a:rPr lang="is-IS" dirty="0" smtClean="0"/>
              <a:t>(</a:t>
            </a:r>
            <a:r>
              <a:rPr lang="is-IS" dirty="0"/>
              <a:t>Mass airflow </a:t>
            </a:r>
            <a:r>
              <a:rPr lang="is-IS" dirty="0" smtClean="0"/>
              <a:t>sensor ) (MAF)</a:t>
            </a:r>
            <a:br>
              <a:rPr lang="is-IS" dirty="0" smtClean="0"/>
            </a:br>
            <a:r>
              <a:rPr lang="en-GB" dirty="0"/>
              <a:t/>
            </a:r>
            <a:br>
              <a:rPr lang="en-GB" dirty="0"/>
            </a:br>
            <a:endParaRPr lang="en-GB" dirty="0"/>
          </a:p>
        </p:txBody>
      </p:sp>
      <p:sp>
        <p:nvSpPr>
          <p:cNvPr id="3" name="Content Placeholder 2"/>
          <p:cNvSpPr>
            <a:spLocks noGrp="1"/>
          </p:cNvSpPr>
          <p:nvPr>
            <p:ph sz="half" idx="1"/>
          </p:nvPr>
        </p:nvSpPr>
        <p:spPr>
          <a:xfrm>
            <a:off x="-1" y="1383958"/>
            <a:ext cx="7257421" cy="5349634"/>
          </a:xfrm>
        </p:spPr>
        <p:txBody>
          <a:bodyPr>
            <a:normAutofit/>
          </a:bodyPr>
          <a:lstStyle/>
          <a:p>
            <a:r>
              <a:rPr lang="is-IS" dirty="0" smtClean="0"/>
              <a:t>Glóðþráður sem er hitaður í 100°C, loftstreymið kælir þráð sem breytir rafspennu til að viðhalda hitastigi þráðar í 100°C. Vélartölva notar þessa spennubreytingu til að skynja magn loftflæðis inn á vél</a:t>
            </a:r>
          </a:p>
          <a:p>
            <a:r>
              <a:rPr lang="is-IS" dirty="0" smtClean="0"/>
              <a:t>Hliðrænt merki, óvirkur skynjari</a:t>
            </a:r>
          </a:p>
          <a:p>
            <a:r>
              <a:rPr lang="is-IS" dirty="0" smtClean="0"/>
              <a:t>Staðsetning aftan við loftsíubox</a:t>
            </a:r>
          </a:p>
          <a:p>
            <a:r>
              <a:rPr lang="is-IS" dirty="0" smtClean="0"/>
              <a:t>Bilanir: viðmunarspenna óeðlileg, óhreinindi, galli í merki vegna aldurs eða hita.</a:t>
            </a:r>
          </a:p>
          <a:p>
            <a:r>
              <a:rPr lang="is-IS" b="1" dirty="0"/>
              <a:t>Athugð ekki </a:t>
            </a:r>
            <a:r>
              <a:rPr lang="is-IS" b="1" dirty="0" smtClean="0"/>
              <a:t>hreinsa </a:t>
            </a:r>
            <a:r>
              <a:rPr lang="is-IS" b="1" dirty="0"/>
              <a:t>MAF skynjara þegar hann er tengdur.</a:t>
            </a:r>
          </a:p>
          <a:p>
            <a:endParaRPr lang="is-IS" dirty="0" smtClean="0"/>
          </a:p>
          <a:p>
            <a:endParaRPr lang="en-GB" dirty="0"/>
          </a:p>
        </p:txBody>
      </p:sp>
      <p:pic>
        <p:nvPicPr>
          <p:cNvPr id="5" name="Picture 4"/>
          <p:cNvPicPr>
            <a:picLocks noChangeAspect="1"/>
          </p:cNvPicPr>
          <p:nvPr/>
        </p:nvPicPr>
        <p:blipFill>
          <a:blip r:embed="rId3" cstate="print"/>
          <a:stretch>
            <a:fillRect/>
          </a:stretch>
        </p:blipFill>
        <p:spPr>
          <a:xfrm>
            <a:off x="7257420" y="691412"/>
            <a:ext cx="4506097" cy="3413710"/>
          </a:xfrm>
          <a:prstGeom prst="rect">
            <a:avLst/>
          </a:prstGeom>
        </p:spPr>
      </p:pic>
      <p:pic>
        <p:nvPicPr>
          <p:cNvPr id="7" name="Picture 6"/>
          <p:cNvPicPr>
            <a:picLocks noChangeAspect="1"/>
          </p:cNvPicPr>
          <p:nvPr/>
        </p:nvPicPr>
        <p:blipFill>
          <a:blip r:embed="rId4" cstate="print"/>
          <a:stretch>
            <a:fillRect/>
          </a:stretch>
        </p:blipFill>
        <p:spPr>
          <a:xfrm>
            <a:off x="7257420" y="4105122"/>
            <a:ext cx="4934580" cy="2628470"/>
          </a:xfrm>
          <a:prstGeom prst="rect">
            <a:avLst/>
          </a:prstGeom>
        </p:spPr>
      </p:pic>
    </p:spTree>
    <p:extLst>
      <p:ext uri="{BB962C8B-B14F-4D97-AF65-F5344CB8AC3E}">
        <p14:creationId xmlns:p14="http://schemas.microsoft.com/office/powerpoint/2010/main" xmlns="" val="2088699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L</a:t>
            </a:r>
            <a:r>
              <a:rPr lang="is-IS" dirty="0" smtClean="0"/>
              <a:t>oftflæði magn skynjari með heitri filmu </a:t>
            </a:r>
            <a:br>
              <a:rPr lang="is-IS" dirty="0" smtClean="0"/>
            </a:br>
            <a:r>
              <a:rPr lang="is-IS" dirty="0" smtClean="0"/>
              <a:t>(Hot film air mass sensor)(MAF)</a:t>
            </a:r>
            <a:endParaRPr lang="en-GB" dirty="0"/>
          </a:p>
        </p:txBody>
      </p:sp>
      <p:sp>
        <p:nvSpPr>
          <p:cNvPr id="3" name="Content Placeholder 2"/>
          <p:cNvSpPr>
            <a:spLocks noGrp="1"/>
          </p:cNvSpPr>
          <p:nvPr>
            <p:ph sz="half" idx="1"/>
          </p:nvPr>
        </p:nvSpPr>
        <p:spPr>
          <a:xfrm>
            <a:off x="154033" y="1690688"/>
            <a:ext cx="7917183" cy="4234624"/>
          </a:xfrm>
        </p:spPr>
        <p:txBody>
          <a:bodyPr>
            <a:normAutofit/>
          </a:bodyPr>
          <a:lstStyle/>
          <a:p>
            <a:r>
              <a:rPr lang="is-IS" dirty="0" smtClean="0"/>
              <a:t>Loftflæði inn á vél kælir hitamótstöðu, spennubreyting er notuð til að nema magn loftflæðis inná vél</a:t>
            </a:r>
          </a:p>
          <a:p>
            <a:r>
              <a:rPr lang="is-IS" dirty="0" smtClean="0"/>
              <a:t>Stafrænt merki, óvirkur skynjari</a:t>
            </a:r>
          </a:p>
          <a:p>
            <a:r>
              <a:rPr lang="is-IS" dirty="0"/>
              <a:t>Staðsetning aftan við loftsíubox</a:t>
            </a:r>
          </a:p>
          <a:p>
            <a:r>
              <a:rPr lang="is-IS" dirty="0" smtClean="0"/>
              <a:t>Bilanir: </a:t>
            </a:r>
            <a:r>
              <a:rPr lang="is-IS" dirty="0"/>
              <a:t>viðmunarspenna óeðlileg, óhreinindi, galli í merki vegna aldurs eða hita.</a:t>
            </a:r>
          </a:p>
          <a:p>
            <a:r>
              <a:rPr lang="is-IS" b="1" dirty="0"/>
              <a:t>Athugð ekki </a:t>
            </a:r>
            <a:r>
              <a:rPr lang="is-IS" b="1" dirty="0" smtClean="0"/>
              <a:t>hreinsa </a:t>
            </a:r>
            <a:r>
              <a:rPr lang="is-IS" b="1" dirty="0"/>
              <a:t>MAF skynjara þegar hann er tengdur.</a:t>
            </a:r>
          </a:p>
          <a:p>
            <a:endParaRPr lang="en-GB" dirty="0"/>
          </a:p>
        </p:txBody>
      </p:sp>
      <p:pic>
        <p:nvPicPr>
          <p:cNvPr id="5" name="Picture 4"/>
          <p:cNvPicPr>
            <a:picLocks noChangeAspect="1"/>
          </p:cNvPicPr>
          <p:nvPr/>
        </p:nvPicPr>
        <p:blipFill>
          <a:blip r:embed="rId3" cstate="print"/>
          <a:stretch>
            <a:fillRect/>
          </a:stretch>
        </p:blipFill>
        <p:spPr>
          <a:xfrm>
            <a:off x="8071217" y="1205729"/>
            <a:ext cx="4102834" cy="3044995"/>
          </a:xfrm>
          <a:prstGeom prst="rect">
            <a:avLst/>
          </a:prstGeom>
        </p:spPr>
      </p:pic>
      <p:pic>
        <p:nvPicPr>
          <p:cNvPr id="6" name="Picture 5"/>
          <p:cNvPicPr>
            <a:picLocks noChangeAspect="1"/>
          </p:cNvPicPr>
          <p:nvPr/>
        </p:nvPicPr>
        <p:blipFill>
          <a:blip r:embed="rId4" cstate="print"/>
          <a:stretch>
            <a:fillRect/>
          </a:stretch>
        </p:blipFill>
        <p:spPr>
          <a:xfrm>
            <a:off x="8071217" y="4250724"/>
            <a:ext cx="4102834" cy="2532796"/>
          </a:xfrm>
          <a:prstGeom prst="rect">
            <a:avLst/>
          </a:prstGeom>
        </p:spPr>
      </p:pic>
      <mc:AlternateContent xmlns:mc="http://schemas.openxmlformats.org/markup-compatibility/2006">
        <mc:Choice xmlns:a14="http://schemas.microsoft.com/office/drawing/2010/main" xmlns="" Requires="a14">
          <p:sp>
            <p:nvSpPr>
              <p:cNvPr id="7" name="TextBox 6"/>
              <p:cNvSpPr txBox="1"/>
              <p:nvPr/>
            </p:nvSpPr>
            <p:spPr>
              <a:xfrm>
                <a:off x="5849385" y="5517122"/>
                <a:ext cx="2392247" cy="1200329"/>
              </a:xfrm>
              <a:prstGeom prst="rect">
                <a:avLst/>
              </a:prstGeom>
              <a:noFill/>
            </p:spPr>
            <p:txBody>
              <a:bodyPr wrap="square" rtlCol="0">
                <a:spAutoFit/>
              </a:bodyPr>
              <a:lstStyle/>
              <a:p>
                <a:endParaRPr lang="is-IS" dirty="0"/>
              </a:p>
              <a:p>
                <a14:m>
                  <m:oMath xmlns:m="http://schemas.openxmlformats.org/officeDocument/2006/math">
                    <m:sSub>
                      <m:sSubPr>
                        <m:ctrlPr>
                          <a:rPr lang="en-GB" i="1" smtClean="0">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𝐻</m:t>
                        </m:r>
                      </m:sub>
                    </m:sSub>
                  </m:oMath>
                </a14:m>
                <a:r>
                  <a:rPr lang="is-IS" dirty="0" smtClean="0"/>
                  <a:t> = Hitamótstaða</a:t>
                </a:r>
              </a:p>
              <a:p>
                <a14:m>
                  <m:oMath xmlns:m="http://schemas.openxmlformats.org/officeDocument/2006/math">
                    <m:sSub>
                      <m:sSubPr>
                        <m:ctrlPr>
                          <a:rPr lang="en-GB" i="1" smtClean="0">
                            <a:latin typeface="Cambria Math" panose="02040503050406030204" pitchFamily="18" charset="0"/>
                          </a:rPr>
                        </m:ctrlPr>
                      </m:sSubPr>
                      <m:e>
                        <m:r>
                          <a:rPr lang="is-IS" b="0" i="1" smtClean="0">
                            <a:latin typeface="Cambria Math" panose="02040503050406030204" pitchFamily="18" charset="0"/>
                          </a:rPr>
                          <m:t>𝑅</m:t>
                        </m:r>
                      </m:e>
                      <m:sub>
                        <m:r>
                          <a:rPr lang="is-IS" b="0" i="1" smtClean="0">
                            <a:latin typeface="Cambria Math" panose="02040503050406030204" pitchFamily="18" charset="0"/>
                          </a:rPr>
                          <m:t>𝑆</m:t>
                        </m:r>
                      </m:sub>
                    </m:sSub>
                  </m:oMath>
                </a14:m>
                <a:r>
                  <a:rPr lang="en-GB" dirty="0" smtClean="0"/>
                  <a:t> = </a:t>
                </a:r>
                <a:r>
                  <a:rPr lang="en-GB" dirty="0" err="1" smtClean="0"/>
                  <a:t>Skynjara</a:t>
                </a:r>
                <a:r>
                  <a:rPr lang="en-GB" dirty="0" smtClean="0"/>
                  <a:t> </a:t>
                </a:r>
                <a:r>
                  <a:rPr lang="en-GB" dirty="0" err="1" smtClean="0"/>
                  <a:t>viðnám</a:t>
                </a:r>
                <a:endParaRPr lang="en-GB" dirty="0" smtClean="0"/>
              </a:p>
              <a:p>
                <a14:m>
                  <m:oMath xmlns:m="http://schemas.openxmlformats.org/officeDocument/2006/math">
                    <m:sSub>
                      <m:sSubPr>
                        <m:ctrlPr>
                          <a:rPr lang="en-GB" i="1">
                            <a:latin typeface="Cambria Math" panose="02040503050406030204" pitchFamily="18" charset="0"/>
                          </a:rPr>
                        </m:ctrlPr>
                      </m:sSubPr>
                      <m:e>
                        <m:r>
                          <a:rPr lang="is-IS" i="1">
                            <a:latin typeface="Cambria Math" panose="02040503050406030204" pitchFamily="18" charset="0"/>
                          </a:rPr>
                          <m:t>𝑅</m:t>
                        </m:r>
                      </m:e>
                      <m:sub>
                        <m:r>
                          <a:rPr lang="is-IS" b="0" i="1" smtClean="0">
                            <a:latin typeface="Cambria Math" panose="02040503050406030204" pitchFamily="18" charset="0"/>
                          </a:rPr>
                          <m:t>𝐿</m:t>
                        </m:r>
                      </m:sub>
                    </m:sSub>
                  </m:oMath>
                </a14:m>
                <a:r>
                  <a:rPr lang="en-GB" dirty="0" smtClean="0"/>
                  <a:t> = </a:t>
                </a:r>
                <a:r>
                  <a:rPr lang="en-GB" dirty="0" err="1" smtClean="0"/>
                  <a:t>Hitanæmt</a:t>
                </a:r>
                <a:r>
                  <a:rPr lang="en-GB" dirty="0" smtClean="0"/>
                  <a:t> </a:t>
                </a:r>
                <a:r>
                  <a:rPr lang="en-GB" dirty="0" err="1" smtClean="0"/>
                  <a:t>viðnám</a:t>
                </a:r>
                <a:endParaRPr lang="en-GB" dirty="0"/>
              </a:p>
            </p:txBody>
          </p:sp>
        </mc:Choice>
        <mc:Fallback>
          <p:sp>
            <p:nvSpPr>
              <p:cNvPr id="7" name="TextBox 6"/>
              <p:cNvSpPr txBox="1">
                <a:spLocks noRot="1" noChangeAspect="1" noMove="1" noResize="1" noEditPoints="1" noAdjustHandles="1" noChangeArrowheads="1" noChangeShapeType="1" noTextEdit="1"/>
              </p:cNvSpPr>
              <p:nvPr/>
            </p:nvSpPr>
            <p:spPr>
              <a:xfrm>
                <a:off x="5849385" y="5517122"/>
                <a:ext cx="2392247" cy="1200329"/>
              </a:xfrm>
              <a:prstGeom prst="rect">
                <a:avLst/>
              </a:prstGeom>
              <a:blipFill rotWithShape="0">
                <a:blip r:embed="rId5" cstate="print"/>
                <a:stretch>
                  <a:fillRect b="-7107"/>
                </a:stretch>
              </a:blipFill>
            </p:spPr>
            <p:txBody>
              <a:bodyPr/>
              <a:lstStyle/>
              <a:p>
                <a:r>
                  <a:rPr lang="en-GB">
                    <a:noFill/>
                  </a:rPr>
                  <a:t> </a:t>
                </a:r>
              </a:p>
            </p:txBody>
          </p:sp>
        </mc:Fallback>
      </mc:AlternateContent>
    </p:spTree>
    <p:extLst>
      <p:ext uri="{BB962C8B-B14F-4D97-AF65-F5344CB8AC3E}">
        <p14:creationId xmlns:p14="http://schemas.microsoft.com/office/powerpoint/2010/main" xmlns="" val="40543584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Loftflæðis </a:t>
            </a:r>
            <a:r>
              <a:rPr lang="is-IS" dirty="0"/>
              <a:t>magn </a:t>
            </a:r>
            <a:r>
              <a:rPr lang="is-IS" dirty="0" smtClean="0"/>
              <a:t>skynjari </a:t>
            </a:r>
            <a:r>
              <a:rPr lang="is-IS" dirty="0"/>
              <a:t>með heitri filmu </a:t>
            </a:r>
            <a:br>
              <a:rPr lang="is-IS" dirty="0"/>
            </a:br>
            <a:r>
              <a:rPr lang="is-IS" dirty="0"/>
              <a:t>(Hot film air mass sensor)(MAF)</a:t>
            </a:r>
            <a:endParaRPr lang="en-GB" dirty="0"/>
          </a:p>
        </p:txBody>
      </p:sp>
      <p:pic>
        <p:nvPicPr>
          <p:cNvPr id="5" name="Picture 4"/>
          <p:cNvPicPr>
            <a:picLocks noChangeAspect="1"/>
          </p:cNvPicPr>
          <p:nvPr/>
        </p:nvPicPr>
        <p:blipFill>
          <a:blip r:embed="rId3" cstate="print"/>
          <a:stretch>
            <a:fillRect/>
          </a:stretch>
        </p:blipFill>
        <p:spPr>
          <a:xfrm>
            <a:off x="6638544" y="2078022"/>
            <a:ext cx="5224272" cy="4779978"/>
          </a:xfrm>
          <a:prstGeom prst="rect">
            <a:avLst/>
          </a:prstGeom>
        </p:spPr>
      </p:pic>
      <p:pic>
        <p:nvPicPr>
          <p:cNvPr id="6" name="Picture 5"/>
          <p:cNvPicPr>
            <a:picLocks noChangeAspect="1"/>
          </p:cNvPicPr>
          <p:nvPr/>
        </p:nvPicPr>
        <p:blipFill>
          <a:blip r:embed="rId4" cstate="print"/>
          <a:stretch>
            <a:fillRect/>
          </a:stretch>
        </p:blipFill>
        <p:spPr>
          <a:xfrm>
            <a:off x="457200" y="1680954"/>
            <a:ext cx="5431536" cy="5151862"/>
          </a:xfrm>
          <a:prstGeom prst="rect">
            <a:avLst/>
          </a:prstGeom>
        </p:spPr>
      </p:pic>
    </p:spTree>
    <p:extLst>
      <p:ext uri="{BB962C8B-B14F-4D97-AF65-F5344CB8AC3E}">
        <p14:creationId xmlns:p14="http://schemas.microsoft.com/office/powerpoint/2010/main" xmlns="" val="2865892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Loftþrýstiskynjari í </a:t>
            </a:r>
            <a:r>
              <a:rPr lang="is-IS" dirty="0" smtClean="0"/>
              <a:t>soggrein</a:t>
            </a:r>
            <a:br>
              <a:rPr lang="is-IS" dirty="0" smtClean="0"/>
            </a:br>
            <a:r>
              <a:rPr lang="is-IS" dirty="0" smtClean="0"/>
              <a:t>(</a:t>
            </a:r>
            <a:r>
              <a:rPr lang="is-IS" dirty="0"/>
              <a:t>Manifold absolute pressure)(MAP</a:t>
            </a:r>
            <a:r>
              <a:rPr lang="is-IS" dirty="0" smtClean="0"/>
              <a:t>)</a:t>
            </a:r>
            <a:br>
              <a:rPr lang="is-IS" dirty="0" smtClean="0"/>
            </a:br>
            <a:endParaRPr lang="en-GB" dirty="0"/>
          </a:p>
        </p:txBody>
      </p:sp>
      <p:sp>
        <p:nvSpPr>
          <p:cNvPr id="3" name="Content Placeholder 2"/>
          <p:cNvSpPr>
            <a:spLocks noGrp="1"/>
          </p:cNvSpPr>
          <p:nvPr>
            <p:ph sz="half" idx="1"/>
          </p:nvPr>
        </p:nvSpPr>
        <p:spPr>
          <a:xfrm>
            <a:off x="160020" y="1825625"/>
            <a:ext cx="5897880" cy="4351338"/>
          </a:xfrm>
        </p:spPr>
        <p:txBody>
          <a:bodyPr/>
          <a:lstStyle/>
          <a:p>
            <a:r>
              <a:rPr lang="is-IS" dirty="0" smtClean="0"/>
              <a:t>Viðnám breytist eftir aflögun</a:t>
            </a:r>
            <a:endParaRPr lang="is-IS" dirty="0"/>
          </a:p>
          <a:p>
            <a:r>
              <a:rPr lang="is-IS" dirty="0" smtClean="0"/>
              <a:t>Óvirku skynjari</a:t>
            </a:r>
          </a:p>
          <a:p>
            <a:r>
              <a:rPr lang="is-IS" dirty="0" smtClean="0"/>
              <a:t>Hliðrænt og stafrænt merki</a:t>
            </a:r>
          </a:p>
          <a:p>
            <a:r>
              <a:rPr lang="is-IS" dirty="0" smtClean="0"/>
              <a:t>Geta verið hliðrænt og stafrænt merki</a:t>
            </a:r>
          </a:p>
          <a:p>
            <a:r>
              <a:rPr lang="is-IS" dirty="0" smtClean="0"/>
              <a:t>Notaður til að nema álag á vél</a:t>
            </a:r>
          </a:p>
          <a:p>
            <a:r>
              <a:rPr lang="is-IS" dirty="0" smtClean="0"/>
              <a:t>Staðsettur á soggrein eða festur við hvalbak og slanga tengd á milli</a:t>
            </a:r>
          </a:p>
        </p:txBody>
      </p:sp>
      <p:pic>
        <p:nvPicPr>
          <p:cNvPr id="5" name="Picture 4"/>
          <p:cNvPicPr>
            <a:picLocks noChangeAspect="1"/>
          </p:cNvPicPr>
          <p:nvPr/>
        </p:nvPicPr>
        <p:blipFill>
          <a:blip r:embed="rId3" cstate="print"/>
          <a:stretch>
            <a:fillRect/>
          </a:stretch>
        </p:blipFill>
        <p:spPr>
          <a:xfrm>
            <a:off x="6311851" y="1459865"/>
            <a:ext cx="5529248" cy="1985200"/>
          </a:xfrm>
          <a:prstGeom prst="rect">
            <a:avLst/>
          </a:prstGeom>
        </p:spPr>
      </p:pic>
      <p:pic>
        <p:nvPicPr>
          <p:cNvPr id="6" name="Picture 5"/>
          <p:cNvPicPr>
            <a:picLocks noChangeAspect="1"/>
          </p:cNvPicPr>
          <p:nvPr/>
        </p:nvPicPr>
        <p:blipFill>
          <a:blip r:embed="rId4" cstate="print"/>
          <a:stretch>
            <a:fillRect/>
          </a:stretch>
        </p:blipFill>
        <p:spPr>
          <a:xfrm>
            <a:off x="6311851" y="3420593"/>
            <a:ext cx="5529248" cy="2764624"/>
          </a:xfrm>
          <a:prstGeom prst="rect">
            <a:avLst/>
          </a:prstGeom>
        </p:spPr>
      </p:pic>
    </p:spTree>
    <p:extLst>
      <p:ext uri="{BB962C8B-B14F-4D97-AF65-F5344CB8AC3E}">
        <p14:creationId xmlns:p14="http://schemas.microsoft.com/office/powerpoint/2010/main" xmlns="" val="1417559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Loftþrýstiskynjari í soggrein</a:t>
            </a:r>
            <a:br>
              <a:rPr lang="is-IS" dirty="0"/>
            </a:br>
            <a:r>
              <a:rPr lang="is-IS" dirty="0"/>
              <a:t>(Manifold absolute pressure)(MAP</a:t>
            </a:r>
            <a:r>
              <a:rPr lang="is-IS" dirty="0" smtClean="0"/>
              <a:t>)</a:t>
            </a:r>
            <a:br>
              <a:rPr lang="is-IS" dirty="0" smtClean="0"/>
            </a:br>
            <a:endParaRPr lang="en-GB" dirty="0"/>
          </a:p>
        </p:txBody>
      </p:sp>
      <p:pic>
        <p:nvPicPr>
          <p:cNvPr id="5" name="Picture 4"/>
          <p:cNvPicPr>
            <a:picLocks noChangeAspect="1"/>
          </p:cNvPicPr>
          <p:nvPr/>
        </p:nvPicPr>
        <p:blipFill>
          <a:blip r:embed="rId3" cstate="print"/>
          <a:stretch>
            <a:fillRect/>
          </a:stretch>
        </p:blipFill>
        <p:spPr>
          <a:xfrm>
            <a:off x="447675" y="2482056"/>
            <a:ext cx="5724525" cy="3038475"/>
          </a:xfrm>
          <a:prstGeom prst="rect">
            <a:avLst/>
          </a:prstGeom>
        </p:spPr>
      </p:pic>
      <p:pic>
        <p:nvPicPr>
          <p:cNvPr id="6" name="Picture 5"/>
          <p:cNvPicPr>
            <a:picLocks noChangeAspect="1"/>
          </p:cNvPicPr>
          <p:nvPr/>
        </p:nvPicPr>
        <p:blipFill>
          <a:blip r:embed="rId4" cstate="print"/>
          <a:stretch>
            <a:fillRect/>
          </a:stretch>
        </p:blipFill>
        <p:spPr>
          <a:xfrm>
            <a:off x="6172200" y="2482056"/>
            <a:ext cx="5695950" cy="3057525"/>
          </a:xfrm>
          <a:prstGeom prst="rect">
            <a:avLst/>
          </a:prstGeom>
        </p:spPr>
      </p:pic>
    </p:spTree>
    <p:extLst>
      <p:ext uri="{BB962C8B-B14F-4D97-AF65-F5344CB8AC3E}">
        <p14:creationId xmlns:p14="http://schemas.microsoft.com/office/powerpoint/2010/main" xmlns="" val="24966500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smtClean="0"/>
              <a:t>Inngafarspjaldstöðu skynjari</a:t>
            </a:r>
            <a:br>
              <a:rPr lang="is-IS" dirty="0" smtClean="0"/>
            </a:br>
            <a:r>
              <a:rPr lang="en-GB" dirty="0"/>
              <a:t>(Throttle position sensor)(TPS)</a:t>
            </a:r>
            <a:br>
              <a:rPr lang="en-GB" dirty="0"/>
            </a:br>
            <a:endParaRPr lang="en-GB" dirty="0"/>
          </a:p>
        </p:txBody>
      </p:sp>
      <p:sp>
        <p:nvSpPr>
          <p:cNvPr id="3" name="Content Placeholder 2"/>
          <p:cNvSpPr>
            <a:spLocks noGrp="1"/>
          </p:cNvSpPr>
          <p:nvPr>
            <p:ph sz="half" idx="1"/>
          </p:nvPr>
        </p:nvSpPr>
        <p:spPr>
          <a:xfrm>
            <a:off x="228600" y="1690688"/>
            <a:ext cx="5791200" cy="4486275"/>
          </a:xfrm>
        </p:spPr>
        <p:txBody>
          <a:bodyPr/>
          <a:lstStyle/>
          <a:p>
            <a:r>
              <a:rPr lang="is-IS" dirty="0" smtClean="0"/>
              <a:t>Breytilegt viðnám </a:t>
            </a:r>
          </a:p>
          <a:p>
            <a:r>
              <a:rPr lang="is-IS" dirty="0" smtClean="0"/>
              <a:t>Óvirkur skynjari</a:t>
            </a:r>
          </a:p>
          <a:p>
            <a:r>
              <a:rPr lang="is-IS" dirty="0" smtClean="0"/>
              <a:t>Hliðrænt merki</a:t>
            </a:r>
          </a:p>
          <a:p>
            <a:r>
              <a:rPr lang="is-IS" dirty="0" smtClean="0"/>
              <a:t>Notaður sem álagsnemi </a:t>
            </a:r>
          </a:p>
          <a:p>
            <a:r>
              <a:rPr lang="is-IS" dirty="0" smtClean="0"/>
              <a:t>Staðsettur við inngjafarspjald</a:t>
            </a:r>
            <a:endParaRPr lang="en-GB" dirty="0"/>
          </a:p>
          <a:p>
            <a:endParaRPr lang="is-IS" dirty="0" smtClean="0"/>
          </a:p>
        </p:txBody>
      </p:sp>
      <p:pic>
        <p:nvPicPr>
          <p:cNvPr id="5" name="Picture 4"/>
          <p:cNvPicPr>
            <a:picLocks noChangeAspect="1"/>
          </p:cNvPicPr>
          <p:nvPr/>
        </p:nvPicPr>
        <p:blipFill>
          <a:blip r:embed="rId3" cstate="print"/>
          <a:stretch>
            <a:fillRect/>
          </a:stretch>
        </p:blipFill>
        <p:spPr>
          <a:xfrm>
            <a:off x="6057900" y="1692529"/>
            <a:ext cx="4015740" cy="2031888"/>
          </a:xfrm>
          <a:prstGeom prst="rect">
            <a:avLst/>
          </a:prstGeom>
        </p:spPr>
      </p:pic>
      <p:pic>
        <p:nvPicPr>
          <p:cNvPr id="6" name="Picture 5"/>
          <p:cNvPicPr>
            <a:picLocks noChangeAspect="1"/>
          </p:cNvPicPr>
          <p:nvPr/>
        </p:nvPicPr>
        <p:blipFill>
          <a:blip r:embed="rId4" cstate="print"/>
          <a:stretch>
            <a:fillRect/>
          </a:stretch>
        </p:blipFill>
        <p:spPr>
          <a:xfrm>
            <a:off x="10073639" y="1690688"/>
            <a:ext cx="1482691" cy="2033729"/>
          </a:xfrm>
          <a:prstGeom prst="rect">
            <a:avLst/>
          </a:prstGeom>
        </p:spPr>
      </p:pic>
      <p:pic>
        <p:nvPicPr>
          <p:cNvPr id="7" name="Picture 6"/>
          <p:cNvPicPr>
            <a:picLocks noChangeAspect="1"/>
          </p:cNvPicPr>
          <p:nvPr/>
        </p:nvPicPr>
        <p:blipFill>
          <a:blip r:embed="rId5" cstate="print"/>
          <a:stretch>
            <a:fillRect/>
          </a:stretch>
        </p:blipFill>
        <p:spPr>
          <a:xfrm>
            <a:off x="6057900" y="3724417"/>
            <a:ext cx="5498430" cy="2931887"/>
          </a:xfrm>
          <a:prstGeom prst="rect">
            <a:avLst/>
          </a:prstGeom>
        </p:spPr>
      </p:pic>
    </p:spTree>
    <p:extLst>
      <p:ext uri="{BB962C8B-B14F-4D97-AF65-F5344CB8AC3E}">
        <p14:creationId xmlns:p14="http://schemas.microsoft.com/office/powerpoint/2010/main" xmlns="" val="11350539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0079"/>
            <a:ext cx="10515600" cy="1691639"/>
          </a:xfrm>
        </p:spPr>
        <p:txBody>
          <a:bodyPr>
            <a:noAutofit/>
          </a:bodyPr>
          <a:lstStyle/>
          <a:p>
            <a:r>
              <a:rPr lang="is-IS" sz="3600" dirty="0"/>
              <a:t>Sveifarásstöðu </a:t>
            </a:r>
            <a:r>
              <a:rPr lang="is-IS" sz="3600" dirty="0" smtClean="0"/>
              <a:t>skynjari</a:t>
            </a:r>
            <a:br>
              <a:rPr lang="is-IS" sz="3600" dirty="0" smtClean="0"/>
            </a:br>
            <a:r>
              <a:rPr lang="is-IS" sz="3600" dirty="0" smtClean="0"/>
              <a:t>(</a:t>
            </a:r>
            <a:r>
              <a:rPr lang="is-IS" sz="3600" dirty="0"/>
              <a:t>Crankshaft position sensor) (CKP)</a:t>
            </a:r>
            <a:br>
              <a:rPr lang="is-IS" sz="3600" dirty="0"/>
            </a:br>
            <a:r>
              <a:rPr lang="is-IS" sz="3600" dirty="0"/>
              <a:t>Knastásstöðu </a:t>
            </a:r>
            <a:r>
              <a:rPr lang="is-IS" sz="3600" dirty="0" smtClean="0"/>
              <a:t>skynjari</a:t>
            </a:r>
            <a:br>
              <a:rPr lang="is-IS" sz="3600" dirty="0" smtClean="0"/>
            </a:br>
            <a:r>
              <a:rPr lang="is-IS" sz="3600" dirty="0" smtClean="0"/>
              <a:t>(Camshaft </a:t>
            </a:r>
            <a:r>
              <a:rPr lang="is-IS" sz="3600" dirty="0"/>
              <a:t>position sensor) (CMP)</a:t>
            </a:r>
            <a:br>
              <a:rPr lang="is-IS" sz="3600" dirty="0"/>
            </a:br>
            <a:endParaRPr lang="en-GB" sz="3600" dirty="0"/>
          </a:p>
        </p:txBody>
      </p:sp>
      <p:sp>
        <p:nvSpPr>
          <p:cNvPr id="3" name="Content Placeholder 2"/>
          <p:cNvSpPr>
            <a:spLocks noGrp="1"/>
          </p:cNvSpPr>
          <p:nvPr>
            <p:ph sz="half" idx="1"/>
          </p:nvPr>
        </p:nvSpPr>
        <p:spPr>
          <a:xfrm>
            <a:off x="0" y="2377438"/>
            <a:ext cx="5459839" cy="3845243"/>
          </a:xfrm>
        </p:spPr>
        <p:txBody>
          <a:bodyPr/>
          <a:lstStyle/>
          <a:p>
            <a:r>
              <a:rPr lang="is-IS" dirty="0" smtClean="0"/>
              <a:t>Gerðir: Hall og spannskynjar</a:t>
            </a:r>
          </a:p>
          <a:p>
            <a:r>
              <a:rPr lang="is-IS" dirty="0" smtClean="0"/>
              <a:t>Staðsetning sveifarásskynjara</a:t>
            </a:r>
            <a:r>
              <a:rPr lang="en-GB" dirty="0" smtClean="0"/>
              <a:t> á </a:t>
            </a:r>
            <a:r>
              <a:rPr lang="en-GB" dirty="0" err="1" smtClean="0"/>
              <a:t>trissuhjóli</a:t>
            </a:r>
            <a:r>
              <a:rPr lang="en-GB" dirty="0" smtClean="0"/>
              <a:t> </a:t>
            </a:r>
            <a:r>
              <a:rPr lang="en-GB" dirty="0" err="1" smtClean="0"/>
              <a:t>eða</a:t>
            </a:r>
            <a:r>
              <a:rPr lang="en-GB" dirty="0" smtClean="0"/>
              <a:t> </a:t>
            </a:r>
            <a:r>
              <a:rPr lang="en-GB" dirty="0" err="1" smtClean="0"/>
              <a:t>kasthjóli</a:t>
            </a:r>
            <a:endParaRPr lang="en-GB" dirty="0"/>
          </a:p>
          <a:p>
            <a:r>
              <a:rPr lang="is-IS" dirty="0"/>
              <a:t>Staðsetning </a:t>
            </a:r>
            <a:r>
              <a:rPr lang="is-IS" dirty="0" smtClean="0"/>
              <a:t>knastásskynjara</a:t>
            </a:r>
            <a:r>
              <a:rPr lang="en-GB" dirty="0" smtClean="0"/>
              <a:t> </a:t>
            </a:r>
            <a:r>
              <a:rPr lang="en-GB" dirty="0" err="1" smtClean="0"/>
              <a:t>framan</a:t>
            </a:r>
            <a:r>
              <a:rPr lang="en-GB" dirty="0" smtClean="0"/>
              <a:t> á </a:t>
            </a:r>
            <a:r>
              <a:rPr lang="en-GB" dirty="0" err="1" smtClean="0"/>
              <a:t>tímahjóli</a:t>
            </a:r>
            <a:r>
              <a:rPr lang="en-GB" dirty="0" smtClean="0"/>
              <a:t> </a:t>
            </a:r>
            <a:r>
              <a:rPr lang="en-GB" dirty="0" err="1" smtClean="0"/>
              <a:t>eða</a:t>
            </a:r>
            <a:r>
              <a:rPr lang="en-GB" dirty="0" smtClean="0"/>
              <a:t> </a:t>
            </a:r>
            <a:r>
              <a:rPr lang="en-GB" dirty="0" err="1" smtClean="0"/>
              <a:t>aftan</a:t>
            </a:r>
            <a:r>
              <a:rPr lang="en-GB" dirty="0" smtClean="0"/>
              <a:t> á </a:t>
            </a:r>
            <a:r>
              <a:rPr lang="en-GB" dirty="0" err="1" smtClean="0"/>
              <a:t>ás</a:t>
            </a:r>
            <a:endParaRPr lang="is-IS" dirty="0" smtClean="0"/>
          </a:p>
        </p:txBody>
      </p:sp>
      <p:pic>
        <p:nvPicPr>
          <p:cNvPr id="5" name="Content Placeholder 4"/>
          <p:cNvPicPr>
            <a:picLocks noGrp="1" noChangeAspect="1"/>
          </p:cNvPicPr>
          <p:nvPr>
            <p:ph sz="half" idx="2"/>
          </p:nvPr>
        </p:nvPicPr>
        <p:blipFill>
          <a:blip r:embed="rId3" cstate="print"/>
          <a:stretch>
            <a:fillRect/>
          </a:stretch>
        </p:blipFill>
        <p:spPr>
          <a:xfrm>
            <a:off x="5459839" y="2331718"/>
            <a:ext cx="6732161" cy="3360422"/>
          </a:xfrm>
          <a:prstGeom prst="rect">
            <a:avLst/>
          </a:prstGeom>
        </p:spPr>
      </p:pic>
      <p:pic>
        <p:nvPicPr>
          <p:cNvPr id="4" name="Picture 3"/>
          <p:cNvPicPr>
            <a:picLocks noChangeAspect="1"/>
          </p:cNvPicPr>
          <p:nvPr/>
        </p:nvPicPr>
        <p:blipFill>
          <a:blip r:embed="rId4" cstate="print"/>
          <a:stretch>
            <a:fillRect/>
          </a:stretch>
        </p:blipFill>
        <p:spPr>
          <a:xfrm>
            <a:off x="8993038" y="29458"/>
            <a:ext cx="2779862" cy="2129256"/>
          </a:xfrm>
          <a:prstGeom prst="rect">
            <a:avLst/>
          </a:prstGeom>
        </p:spPr>
      </p:pic>
      <p:pic>
        <p:nvPicPr>
          <p:cNvPr id="6" name="Picture 5"/>
          <p:cNvPicPr>
            <a:picLocks noChangeAspect="1"/>
          </p:cNvPicPr>
          <p:nvPr/>
        </p:nvPicPr>
        <p:blipFill>
          <a:blip r:embed="rId5" cstate="print"/>
          <a:stretch>
            <a:fillRect/>
          </a:stretch>
        </p:blipFill>
        <p:spPr>
          <a:xfrm>
            <a:off x="279191" y="4669155"/>
            <a:ext cx="4741384" cy="2082118"/>
          </a:xfrm>
          <a:prstGeom prst="rect">
            <a:avLst/>
          </a:prstGeom>
        </p:spPr>
      </p:pic>
    </p:spTree>
    <p:extLst>
      <p:ext uri="{BB962C8B-B14F-4D97-AF65-F5344CB8AC3E}">
        <p14:creationId xmlns:p14="http://schemas.microsoft.com/office/powerpoint/2010/main" xmlns="" val="401685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Kostir við tölvustýringu</a:t>
            </a:r>
            <a:endParaRPr lang="en-GB" dirty="0"/>
          </a:p>
        </p:txBody>
      </p:sp>
      <p:sp>
        <p:nvSpPr>
          <p:cNvPr id="3" name="Content Placeholder 2"/>
          <p:cNvSpPr>
            <a:spLocks noGrp="1"/>
          </p:cNvSpPr>
          <p:nvPr>
            <p:ph sz="half" idx="1"/>
          </p:nvPr>
        </p:nvSpPr>
        <p:spPr>
          <a:xfrm>
            <a:off x="838200" y="1825625"/>
            <a:ext cx="5580888" cy="4351338"/>
          </a:xfrm>
        </p:spPr>
        <p:txBody>
          <a:bodyPr>
            <a:normAutofit lnSpcReduction="10000"/>
          </a:bodyPr>
          <a:lstStyle/>
          <a:p>
            <a:r>
              <a:rPr lang="is-IS" dirty="0" smtClean="0"/>
              <a:t>Vegur á móti sliti á vélarhlutum</a:t>
            </a:r>
          </a:p>
          <a:p>
            <a:r>
              <a:rPr lang="is-IS" dirty="0" smtClean="0"/>
              <a:t>Snöggar aðgerðir</a:t>
            </a:r>
          </a:p>
          <a:p>
            <a:r>
              <a:rPr lang="is-IS" dirty="0" smtClean="0"/>
              <a:t>Eykur nýtni á eldsneyti og dregur úr mengun</a:t>
            </a:r>
          </a:p>
          <a:p>
            <a:r>
              <a:rPr lang="is-IS" dirty="0" smtClean="0"/>
              <a:t>Ökutæki eru léttari</a:t>
            </a:r>
          </a:p>
          <a:p>
            <a:r>
              <a:rPr lang="is-IS" dirty="0" smtClean="0"/>
              <a:t>I</a:t>
            </a:r>
            <a:r>
              <a:rPr lang="is-IS" baseline="0" dirty="0" smtClean="0"/>
              <a:t>nnbyggð bilunargreining </a:t>
            </a:r>
          </a:p>
          <a:p>
            <a:r>
              <a:rPr lang="is-IS" dirty="0" smtClean="0"/>
              <a:t>Aukin þægindi</a:t>
            </a:r>
          </a:p>
          <a:p>
            <a:r>
              <a:rPr lang="is-IS" dirty="0" smtClean="0"/>
              <a:t>Aukið öryggi</a:t>
            </a:r>
          </a:p>
          <a:p>
            <a:r>
              <a:rPr lang="is-IS" dirty="0" smtClean="0"/>
              <a:t>Verndar búnað</a:t>
            </a:r>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5833872" y="3152456"/>
            <a:ext cx="6078042" cy="3354573"/>
          </a:xfrm>
          <a:prstGeom prst="rect">
            <a:avLst/>
          </a:prstGeom>
        </p:spPr>
      </p:pic>
    </p:spTree>
    <p:extLst>
      <p:ext uri="{BB962C8B-B14F-4D97-AF65-F5344CB8AC3E}">
        <p14:creationId xmlns:p14="http://schemas.microsoft.com/office/powerpoint/2010/main" xmlns="" val="677410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a:t>Hitaskynjari fyrir </a:t>
            </a:r>
            <a:r>
              <a:rPr lang="is-IS" smtClean="0"/>
              <a:t>kælivökva</a:t>
            </a:r>
            <a:br>
              <a:rPr lang="is-IS" smtClean="0"/>
            </a:br>
            <a:r>
              <a:rPr lang="is-IS" smtClean="0"/>
              <a:t>(</a:t>
            </a:r>
            <a:r>
              <a:rPr lang="is-IS"/>
              <a:t>Engine coolant temperature sensor) (ECT)</a:t>
            </a:r>
            <a:r>
              <a:rPr lang="en-GB"/>
              <a:t/>
            </a:r>
            <a:br>
              <a:rPr lang="en-GB"/>
            </a:br>
            <a:endParaRPr lang="en-GB"/>
          </a:p>
        </p:txBody>
      </p:sp>
      <p:sp>
        <p:nvSpPr>
          <p:cNvPr id="3" name="Content Placeholder 2"/>
          <p:cNvSpPr>
            <a:spLocks noGrp="1"/>
          </p:cNvSpPr>
          <p:nvPr>
            <p:ph sz="half" idx="1"/>
          </p:nvPr>
        </p:nvSpPr>
        <p:spPr>
          <a:xfrm>
            <a:off x="222422" y="1825625"/>
            <a:ext cx="5873578" cy="4351338"/>
          </a:xfrm>
        </p:spPr>
        <p:txBody>
          <a:bodyPr/>
          <a:lstStyle/>
          <a:p>
            <a:r>
              <a:rPr lang="is-IS" dirty="0" smtClean="0"/>
              <a:t>Hitanæmt viðnám</a:t>
            </a:r>
            <a:endParaRPr lang="en-GB" dirty="0"/>
          </a:p>
          <a:p>
            <a:r>
              <a:rPr lang="is-IS" dirty="0"/>
              <a:t>Óvirkur skynjari, hliðrænt </a:t>
            </a:r>
            <a:r>
              <a:rPr lang="is-IS" dirty="0" smtClean="0"/>
              <a:t>merki</a:t>
            </a:r>
          </a:p>
          <a:p>
            <a:r>
              <a:rPr lang="is-IS" dirty="0"/>
              <a:t>Er oftast með neikvæðan </a:t>
            </a:r>
            <a:r>
              <a:rPr lang="is-IS" dirty="0" smtClean="0"/>
              <a:t>hitastuðul</a:t>
            </a:r>
            <a:endParaRPr lang="is-IS" dirty="0"/>
          </a:p>
          <a:p>
            <a:r>
              <a:rPr lang="is-IS" dirty="0" smtClean="0"/>
              <a:t>Mjög mikilvægur skynjari</a:t>
            </a:r>
          </a:p>
          <a:p>
            <a:r>
              <a:rPr lang="is-IS" dirty="0" smtClean="0"/>
              <a:t>Gefur upplýsingar til að stýra :</a:t>
            </a:r>
          </a:p>
          <a:p>
            <a:pPr lvl="1"/>
            <a:r>
              <a:rPr lang="is-IS" dirty="0" smtClean="0"/>
              <a:t>Kaldræsing, kveikjutíma, EGR o.fl.</a:t>
            </a:r>
          </a:p>
          <a:p>
            <a:r>
              <a:rPr lang="is-IS" dirty="0" smtClean="0"/>
              <a:t>Staðsetning oftast við kælivatnslás</a:t>
            </a:r>
          </a:p>
          <a:p>
            <a:endParaRPr lang="is-IS" dirty="0"/>
          </a:p>
          <a:p>
            <a:endParaRPr lang="en-GB" dirty="0"/>
          </a:p>
        </p:txBody>
      </p:sp>
      <p:pic>
        <p:nvPicPr>
          <p:cNvPr id="5" name="Picture 4"/>
          <p:cNvPicPr>
            <a:picLocks noChangeAspect="1"/>
          </p:cNvPicPr>
          <p:nvPr/>
        </p:nvPicPr>
        <p:blipFill>
          <a:blip r:embed="rId3" cstate="print"/>
          <a:stretch>
            <a:fillRect/>
          </a:stretch>
        </p:blipFill>
        <p:spPr>
          <a:xfrm>
            <a:off x="6096000" y="1825625"/>
            <a:ext cx="6096000" cy="3282462"/>
          </a:xfrm>
          <a:prstGeom prst="rect">
            <a:avLst/>
          </a:prstGeom>
        </p:spPr>
      </p:pic>
    </p:spTree>
    <p:extLst>
      <p:ext uri="{BB962C8B-B14F-4D97-AF65-F5344CB8AC3E}">
        <p14:creationId xmlns:p14="http://schemas.microsoft.com/office/powerpoint/2010/main" xmlns="" val="2349479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Bankskynjari (Knock sensor) </a:t>
            </a:r>
          </a:p>
        </p:txBody>
      </p:sp>
      <p:sp>
        <p:nvSpPr>
          <p:cNvPr id="3" name="Content Placeholder 2"/>
          <p:cNvSpPr>
            <a:spLocks noGrp="1"/>
          </p:cNvSpPr>
          <p:nvPr>
            <p:ph sz="half" idx="1"/>
          </p:nvPr>
        </p:nvSpPr>
        <p:spPr/>
        <p:txBody>
          <a:bodyPr/>
          <a:lstStyle/>
          <a:p>
            <a:r>
              <a:rPr lang="is-IS" dirty="0"/>
              <a:t>Bankskynjari (Knock sensor) </a:t>
            </a:r>
          </a:p>
          <a:p>
            <a:r>
              <a:rPr lang="is-IS" dirty="0" smtClean="0"/>
              <a:t>Hliðrænt merki</a:t>
            </a:r>
          </a:p>
          <a:p>
            <a:r>
              <a:rPr lang="is-IS" dirty="0" smtClean="0"/>
              <a:t>Virkur skynjari</a:t>
            </a:r>
          </a:p>
          <a:p>
            <a:r>
              <a:rPr lang="is-IS" dirty="0" smtClean="0"/>
              <a:t>Kemur í veg fyrir kveikjubank</a:t>
            </a:r>
          </a:p>
          <a:p>
            <a:r>
              <a:rPr lang="is-IS" dirty="0" smtClean="0"/>
              <a:t>Hámarkar afköst vélar</a:t>
            </a:r>
            <a:endParaRPr lang="en-GB" dirty="0"/>
          </a:p>
        </p:txBody>
      </p:sp>
      <p:pic>
        <p:nvPicPr>
          <p:cNvPr id="5" name="Picture 4"/>
          <p:cNvPicPr>
            <a:picLocks noChangeAspect="1"/>
          </p:cNvPicPr>
          <p:nvPr/>
        </p:nvPicPr>
        <p:blipFill>
          <a:blip r:embed="rId3" cstate="print"/>
          <a:stretch>
            <a:fillRect/>
          </a:stretch>
        </p:blipFill>
        <p:spPr>
          <a:xfrm>
            <a:off x="5459581" y="3255473"/>
            <a:ext cx="6083606" cy="3056427"/>
          </a:xfrm>
          <a:prstGeom prst="rect">
            <a:avLst/>
          </a:prstGeom>
        </p:spPr>
      </p:pic>
      <p:pic>
        <p:nvPicPr>
          <p:cNvPr id="6" name="Picture 5"/>
          <p:cNvPicPr>
            <a:picLocks noChangeAspect="1"/>
          </p:cNvPicPr>
          <p:nvPr/>
        </p:nvPicPr>
        <p:blipFill>
          <a:blip r:embed="rId4" cstate="print"/>
          <a:stretch>
            <a:fillRect/>
          </a:stretch>
        </p:blipFill>
        <p:spPr>
          <a:xfrm>
            <a:off x="7693974" y="395776"/>
            <a:ext cx="3849213" cy="2859697"/>
          </a:xfrm>
          <a:prstGeom prst="rect">
            <a:avLst/>
          </a:prstGeom>
        </p:spPr>
      </p:pic>
    </p:spTree>
    <p:extLst>
      <p:ext uri="{BB962C8B-B14F-4D97-AF65-F5344CB8AC3E}">
        <p14:creationId xmlns:p14="http://schemas.microsoft.com/office/powerpoint/2010/main" xmlns="" val="15819198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Hvað</a:t>
            </a:r>
            <a:r>
              <a:rPr lang="en-GB" dirty="0"/>
              <a:t> </a:t>
            </a:r>
            <a:r>
              <a:rPr lang="en-GB" dirty="0" err="1"/>
              <a:t>er</a:t>
            </a:r>
            <a:r>
              <a:rPr lang="en-GB" dirty="0"/>
              <a:t> </a:t>
            </a:r>
            <a:r>
              <a:rPr lang="en-GB" dirty="0" smtClean="0"/>
              <a:t>Open loop </a:t>
            </a:r>
            <a:r>
              <a:rPr lang="en-GB" dirty="0" err="1" smtClean="0"/>
              <a:t>og</a:t>
            </a:r>
            <a:r>
              <a:rPr lang="en-GB" dirty="0" smtClean="0"/>
              <a:t> Closed loop?</a:t>
            </a:r>
            <a:br>
              <a:rPr lang="en-GB" dirty="0" smtClean="0"/>
            </a:b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1700842" y="1195885"/>
            <a:ext cx="8167777" cy="5610818"/>
          </a:xfrm>
          <a:prstGeom prst="rect">
            <a:avLst/>
          </a:prstGeom>
        </p:spPr>
      </p:pic>
    </p:spTree>
    <p:extLst>
      <p:ext uri="{BB962C8B-B14F-4D97-AF65-F5344CB8AC3E}">
        <p14:creationId xmlns:p14="http://schemas.microsoft.com/office/powerpoint/2010/main" xmlns="" val="6528064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r>
              <a:rPr lang="is-IS" dirty="0" smtClean="0"/>
              <a:t>)</a:t>
            </a:r>
            <a:br>
              <a:rPr lang="is-IS" dirty="0" smtClean="0"/>
            </a:br>
            <a:endParaRPr lang="en-GB" dirty="0"/>
          </a:p>
        </p:txBody>
      </p:sp>
      <p:sp>
        <p:nvSpPr>
          <p:cNvPr id="3" name="Content Placeholder 2"/>
          <p:cNvSpPr>
            <a:spLocks noGrp="1"/>
          </p:cNvSpPr>
          <p:nvPr>
            <p:ph sz="half" idx="1"/>
          </p:nvPr>
        </p:nvSpPr>
        <p:spPr/>
        <p:txBody>
          <a:bodyPr/>
          <a:lstStyle/>
          <a:p>
            <a:r>
              <a:rPr lang="is-IS" dirty="0" smtClean="0"/>
              <a:t>Virkur skynjari </a:t>
            </a:r>
            <a:r>
              <a:rPr lang="en-GB" dirty="0" smtClean="0"/>
              <a:t>(</a:t>
            </a:r>
            <a:r>
              <a:rPr lang="en-GB" dirty="0" err="1" smtClean="0"/>
              <a:t>framleiðir</a:t>
            </a:r>
            <a:r>
              <a:rPr lang="en-GB" dirty="0" smtClean="0"/>
              <a:t> volt)</a:t>
            </a:r>
          </a:p>
          <a:p>
            <a:r>
              <a:rPr lang="is-IS" dirty="0" smtClean="0"/>
              <a:t>Hliðrænt merki</a:t>
            </a:r>
          </a:p>
          <a:p>
            <a:r>
              <a:rPr lang="is-IS" dirty="0" smtClean="0"/>
              <a:t>Staðsettur í pústgrein </a:t>
            </a:r>
          </a:p>
          <a:p>
            <a:r>
              <a:rPr lang="is-IS" dirty="0" smtClean="0"/>
              <a:t>Hjálpar vélartölvu að stýra  blöndunarhlutfalli lofts og eldsneytis</a:t>
            </a:r>
          </a:p>
          <a:p>
            <a:endParaRPr lang="is-IS" dirty="0" smtClean="0"/>
          </a:p>
        </p:txBody>
      </p:sp>
      <p:pic>
        <p:nvPicPr>
          <p:cNvPr id="4" name="Picture 3"/>
          <p:cNvPicPr>
            <a:picLocks noChangeAspect="1"/>
          </p:cNvPicPr>
          <p:nvPr/>
        </p:nvPicPr>
        <p:blipFill>
          <a:blip r:embed="rId3" cstate="print"/>
          <a:stretch>
            <a:fillRect/>
          </a:stretch>
        </p:blipFill>
        <p:spPr>
          <a:xfrm>
            <a:off x="6772275" y="1027906"/>
            <a:ext cx="4581525" cy="5562600"/>
          </a:xfrm>
          <a:prstGeom prst="rect">
            <a:avLst/>
          </a:prstGeom>
        </p:spPr>
      </p:pic>
    </p:spTree>
    <p:extLst>
      <p:ext uri="{BB962C8B-B14F-4D97-AF65-F5344CB8AC3E}">
        <p14:creationId xmlns:p14="http://schemas.microsoft.com/office/powerpoint/2010/main" xmlns="" val="35526496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r>
              <a:rPr lang="is-IS" dirty="0" smtClean="0"/>
              <a:t>)</a:t>
            </a:r>
            <a:br>
              <a:rPr lang="is-IS" dirty="0" smtClean="0"/>
            </a:br>
            <a:endParaRPr lang="en-GB" dirty="0"/>
          </a:p>
        </p:txBody>
      </p:sp>
      <p:pic>
        <p:nvPicPr>
          <p:cNvPr id="5" name="Picture 4"/>
          <p:cNvPicPr>
            <a:picLocks noChangeAspect="1"/>
          </p:cNvPicPr>
          <p:nvPr/>
        </p:nvPicPr>
        <p:blipFill>
          <a:blip r:embed="rId3" cstate="print"/>
          <a:stretch>
            <a:fillRect/>
          </a:stretch>
        </p:blipFill>
        <p:spPr>
          <a:xfrm>
            <a:off x="6648024" y="2025016"/>
            <a:ext cx="5342045" cy="3442334"/>
          </a:xfrm>
          <a:prstGeom prst="rect">
            <a:avLst/>
          </a:prstGeom>
        </p:spPr>
      </p:pic>
      <p:pic>
        <p:nvPicPr>
          <p:cNvPr id="6" name="Picture 5"/>
          <p:cNvPicPr>
            <a:picLocks noChangeAspect="1"/>
          </p:cNvPicPr>
          <p:nvPr/>
        </p:nvPicPr>
        <p:blipFill>
          <a:blip r:embed="rId4" cstate="print"/>
          <a:stretch>
            <a:fillRect/>
          </a:stretch>
        </p:blipFill>
        <p:spPr>
          <a:xfrm>
            <a:off x="203033" y="2025017"/>
            <a:ext cx="6444991" cy="3442333"/>
          </a:xfrm>
          <a:prstGeom prst="rect">
            <a:avLst/>
          </a:prstGeom>
        </p:spPr>
      </p:pic>
    </p:spTree>
    <p:extLst>
      <p:ext uri="{BB962C8B-B14F-4D97-AF65-F5344CB8AC3E}">
        <p14:creationId xmlns:p14="http://schemas.microsoft.com/office/powerpoint/2010/main" xmlns="" val="25387379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Hvarfakútur (catalyst)</a:t>
            </a:r>
            <a:endParaRPr lang="en-GB" dirty="0"/>
          </a:p>
        </p:txBody>
      </p:sp>
      <p:sp>
        <p:nvSpPr>
          <p:cNvPr id="3" name="Content Placeholder 2"/>
          <p:cNvSpPr>
            <a:spLocks noGrp="1"/>
          </p:cNvSpPr>
          <p:nvPr>
            <p:ph sz="half" idx="1"/>
          </p:nvPr>
        </p:nvSpPr>
        <p:spPr>
          <a:xfrm>
            <a:off x="207034" y="1825625"/>
            <a:ext cx="5812766" cy="4351338"/>
          </a:xfrm>
        </p:spPr>
        <p:txBody>
          <a:bodyPr>
            <a:normAutofit/>
          </a:bodyPr>
          <a:lstStyle/>
          <a:p>
            <a:r>
              <a:rPr lang="is-IS" dirty="0" smtClean="0"/>
              <a:t>Umbreytir hættulegu gasi</a:t>
            </a:r>
          </a:p>
          <a:p>
            <a:pPr lvl="0"/>
            <a:r>
              <a:rPr lang="en-GB" dirty="0" err="1" smtClean="0"/>
              <a:t>Nituroxíð</a:t>
            </a:r>
            <a:r>
              <a:rPr lang="en-GB" dirty="0" smtClean="0"/>
              <a:t> </a:t>
            </a:r>
            <a:r>
              <a:rPr lang="en-GB" dirty="0"/>
              <a:t>(NOx) </a:t>
            </a:r>
            <a:r>
              <a:rPr lang="en-GB" dirty="0" err="1"/>
              <a:t>umbreytist</a:t>
            </a:r>
            <a:r>
              <a:rPr lang="en-GB" dirty="0"/>
              <a:t> í </a:t>
            </a:r>
            <a:r>
              <a:rPr lang="en-GB" dirty="0" err="1"/>
              <a:t>súrefni</a:t>
            </a:r>
            <a:r>
              <a:rPr lang="en-GB" dirty="0"/>
              <a:t> (O2)</a:t>
            </a:r>
          </a:p>
          <a:p>
            <a:pPr lvl="0"/>
            <a:r>
              <a:rPr lang="en-GB" dirty="0" err="1" smtClean="0"/>
              <a:t>Koloxíð</a:t>
            </a:r>
            <a:r>
              <a:rPr lang="en-GB" dirty="0" smtClean="0"/>
              <a:t> </a:t>
            </a:r>
            <a:r>
              <a:rPr lang="en-GB" dirty="0"/>
              <a:t>(</a:t>
            </a:r>
            <a:r>
              <a:rPr lang="en-GB" dirty="0" err="1"/>
              <a:t>sót</a:t>
            </a:r>
            <a:r>
              <a:rPr lang="en-GB" dirty="0"/>
              <a:t>) (CO) </a:t>
            </a:r>
            <a:r>
              <a:rPr lang="en-GB" dirty="0" err="1"/>
              <a:t>umbreytist</a:t>
            </a:r>
            <a:r>
              <a:rPr lang="en-GB" dirty="0"/>
              <a:t> í </a:t>
            </a:r>
            <a:r>
              <a:rPr lang="en-GB" dirty="0" err="1"/>
              <a:t>koldíoxíð</a:t>
            </a:r>
            <a:r>
              <a:rPr lang="en-GB" dirty="0"/>
              <a:t> (CO2)</a:t>
            </a:r>
          </a:p>
          <a:p>
            <a:pPr lvl="0"/>
            <a:r>
              <a:rPr lang="en-GB" dirty="0" err="1"/>
              <a:t>Kolvetni</a:t>
            </a:r>
            <a:r>
              <a:rPr lang="en-GB" dirty="0"/>
              <a:t> (</a:t>
            </a:r>
            <a:r>
              <a:rPr lang="en-GB" dirty="0" err="1"/>
              <a:t>óbrunnið</a:t>
            </a:r>
            <a:r>
              <a:rPr lang="en-GB" dirty="0"/>
              <a:t> </a:t>
            </a:r>
            <a:r>
              <a:rPr lang="en-GB" dirty="0" err="1"/>
              <a:t>eldsneyti</a:t>
            </a:r>
            <a:r>
              <a:rPr lang="en-GB" dirty="0"/>
              <a:t>) (CH) </a:t>
            </a:r>
            <a:r>
              <a:rPr lang="en-GB" dirty="0" err="1"/>
              <a:t>umbreytist</a:t>
            </a:r>
            <a:r>
              <a:rPr lang="en-GB" dirty="0"/>
              <a:t> í </a:t>
            </a:r>
            <a:r>
              <a:rPr lang="en-GB" dirty="0" err="1"/>
              <a:t>koldíoxíð</a:t>
            </a:r>
            <a:r>
              <a:rPr lang="en-GB" dirty="0"/>
              <a:t> (CO2) </a:t>
            </a:r>
            <a:r>
              <a:rPr lang="en-GB" dirty="0" err="1"/>
              <a:t>og</a:t>
            </a:r>
            <a:r>
              <a:rPr lang="en-GB" dirty="0"/>
              <a:t> </a:t>
            </a:r>
            <a:r>
              <a:rPr lang="en-GB" dirty="0" err="1"/>
              <a:t>vatn</a:t>
            </a:r>
            <a:r>
              <a:rPr lang="en-GB" dirty="0"/>
              <a:t> (H2O</a:t>
            </a:r>
            <a:r>
              <a:rPr lang="en-GB" dirty="0" smtClean="0"/>
              <a:t>)</a:t>
            </a:r>
            <a:endParaRPr lang="is-IS" dirty="0" smtClean="0"/>
          </a:p>
          <a:p>
            <a:r>
              <a:rPr lang="is-IS" dirty="0" smtClean="0"/>
              <a:t>Vinnuhiti um 400-800°C</a:t>
            </a:r>
            <a:endParaRPr lang="en-GB" dirty="0"/>
          </a:p>
        </p:txBody>
      </p:sp>
      <p:pic>
        <p:nvPicPr>
          <p:cNvPr id="6" name="Picture 5"/>
          <p:cNvPicPr>
            <a:picLocks noChangeAspect="1"/>
          </p:cNvPicPr>
          <p:nvPr/>
        </p:nvPicPr>
        <p:blipFill>
          <a:blip r:embed="rId3" cstate="print"/>
          <a:stretch>
            <a:fillRect/>
          </a:stretch>
        </p:blipFill>
        <p:spPr>
          <a:xfrm>
            <a:off x="6096000" y="1825625"/>
            <a:ext cx="5903539" cy="4268713"/>
          </a:xfrm>
          <a:prstGeom prst="rect">
            <a:avLst/>
          </a:prstGeom>
        </p:spPr>
      </p:pic>
    </p:spTree>
    <p:extLst>
      <p:ext uri="{BB962C8B-B14F-4D97-AF65-F5344CB8AC3E}">
        <p14:creationId xmlns:p14="http://schemas.microsoft.com/office/powerpoint/2010/main" xmlns="" val="2045811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3" cstate="print"/>
          <a:stretch>
            <a:fillRect/>
          </a:stretch>
        </p:blipFill>
        <p:spPr>
          <a:xfrm>
            <a:off x="2804160" y="1530668"/>
            <a:ext cx="6050280" cy="2276127"/>
          </a:xfrm>
          <a:prstGeom prst="rect">
            <a:avLst/>
          </a:prstGeom>
        </p:spPr>
      </p:pic>
      <p:pic>
        <p:nvPicPr>
          <p:cNvPr id="6" name="Picture 5"/>
          <p:cNvPicPr>
            <a:picLocks noChangeAspect="1"/>
          </p:cNvPicPr>
          <p:nvPr/>
        </p:nvPicPr>
        <p:blipFill>
          <a:blip r:embed="rId4" cstate="print"/>
          <a:stretch>
            <a:fillRect/>
          </a:stretch>
        </p:blipFill>
        <p:spPr>
          <a:xfrm>
            <a:off x="2804161" y="3806795"/>
            <a:ext cx="6016880" cy="2939489"/>
          </a:xfrm>
          <a:prstGeom prst="rect">
            <a:avLst/>
          </a:prstGeom>
        </p:spPr>
      </p:pic>
    </p:spTree>
    <p:extLst>
      <p:ext uri="{BB962C8B-B14F-4D97-AF65-F5344CB8AC3E}">
        <p14:creationId xmlns:p14="http://schemas.microsoft.com/office/powerpoint/2010/main" xmlns="" val="17576279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2" cstate="print"/>
          <a:stretch>
            <a:fillRect/>
          </a:stretch>
        </p:blipFill>
        <p:spPr>
          <a:xfrm>
            <a:off x="478814" y="1255059"/>
            <a:ext cx="11234372" cy="5351930"/>
          </a:xfrm>
          <a:prstGeom prst="rect">
            <a:avLst/>
          </a:prstGeom>
        </p:spPr>
      </p:pic>
    </p:spTree>
    <p:extLst>
      <p:ext uri="{BB962C8B-B14F-4D97-AF65-F5344CB8AC3E}">
        <p14:creationId xmlns:p14="http://schemas.microsoft.com/office/powerpoint/2010/main" xmlns="" val="2453088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Súrefnisskynjar </a:t>
            </a:r>
            <a:r>
              <a:rPr lang="is-IS" dirty="0"/>
              <a:t>(Oxygen sensor) (O2)</a:t>
            </a:r>
            <a:br>
              <a:rPr lang="is-IS" dirty="0"/>
            </a:br>
            <a:endParaRPr lang="en-GB" dirty="0"/>
          </a:p>
        </p:txBody>
      </p:sp>
      <p:pic>
        <p:nvPicPr>
          <p:cNvPr id="5" name="Picture 4"/>
          <p:cNvPicPr>
            <a:picLocks noChangeAspect="1"/>
          </p:cNvPicPr>
          <p:nvPr/>
        </p:nvPicPr>
        <p:blipFill>
          <a:blip r:embed="rId2" cstate="print"/>
          <a:stretch>
            <a:fillRect/>
          </a:stretch>
        </p:blipFill>
        <p:spPr>
          <a:xfrm>
            <a:off x="0" y="1869982"/>
            <a:ext cx="8124825" cy="3228975"/>
          </a:xfrm>
          <a:prstGeom prst="rect">
            <a:avLst/>
          </a:prstGeom>
        </p:spPr>
      </p:pic>
      <p:pic>
        <p:nvPicPr>
          <p:cNvPr id="7" name="Picture 6"/>
          <p:cNvPicPr>
            <a:picLocks noChangeAspect="1"/>
          </p:cNvPicPr>
          <p:nvPr/>
        </p:nvPicPr>
        <p:blipFill>
          <a:blip r:embed="rId3" cstate="print"/>
          <a:stretch>
            <a:fillRect/>
          </a:stretch>
        </p:blipFill>
        <p:spPr>
          <a:xfrm>
            <a:off x="8134350" y="1869982"/>
            <a:ext cx="4057650" cy="3343275"/>
          </a:xfrm>
          <a:prstGeom prst="rect">
            <a:avLst/>
          </a:prstGeom>
        </p:spPr>
      </p:pic>
    </p:spTree>
    <p:extLst>
      <p:ext uri="{BB962C8B-B14F-4D97-AF65-F5344CB8AC3E}">
        <p14:creationId xmlns:p14="http://schemas.microsoft.com/office/powerpoint/2010/main" xmlns="" val="28388988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s-IS" dirty="0"/>
              <a:t>Stjórnbúnaður sem vélartölva </a:t>
            </a:r>
            <a:r>
              <a:rPr lang="is-IS" dirty="0" smtClean="0"/>
              <a:t>stýrir</a:t>
            </a:r>
            <a:br>
              <a:rPr lang="is-IS" dirty="0" smtClean="0"/>
            </a:br>
            <a:r>
              <a:rPr lang="is-IS" dirty="0" smtClean="0"/>
              <a:t>(electronic control of single-point injection)</a:t>
            </a:r>
            <a:r>
              <a:rPr lang="is-IS" dirty="0"/>
              <a:t/>
            </a:r>
            <a:br>
              <a:rPr lang="is-IS" dirty="0"/>
            </a:b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481012" y="1339056"/>
            <a:ext cx="11382375" cy="5324475"/>
          </a:xfrm>
          <a:prstGeom prst="rect">
            <a:avLst/>
          </a:prstGeom>
        </p:spPr>
      </p:pic>
    </p:spTree>
    <p:extLst>
      <p:ext uri="{BB962C8B-B14F-4D97-AF65-F5344CB8AC3E}">
        <p14:creationId xmlns:p14="http://schemas.microsoft.com/office/powerpoint/2010/main" xmlns="" val="3301700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Boð/merki frá og í tölvu (Computer Signal)</a:t>
            </a:r>
            <a:endParaRPr lang="en-GB" dirty="0"/>
          </a:p>
        </p:txBody>
      </p:sp>
      <p:sp>
        <p:nvSpPr>
          <p:cNvPr id="3" name="Content Placeholder 2"/>
          <p:cNvSpPr>
            <a:spLocks noGrp="1"/>
          </p:cNvSpPr>
          <p:nvPr>
            <p:ph sz="half" idx="1"/>
          </p:nvPr>
        </p:nvSpPr>
        <p:spPr>
          <a:xfrm>
            <a:off x="444843" y="1825625"/>
            <a:ext cx="6376087" cy="4351338"/>
          </a:xfrm>
        </p:spPr>
        <p:txBody>
          <a:bodyPr/>
          <a:lstStyle/>
          <a:p>
            <a:r>
              <a:rPr lang="is-IS" dirty="0" smtClean="0"/>
              <a:t>Merki frá og til tölvu er spenna (volt)</a:t>
            </a:r>
          </a:p>
          <a:p>
            <a:pPr marL="0" indent="0">
              <a:buNone/>
            </a:pPr>
            <a:endParaRPr lang="is-IS" dirty="0"/>
          </a:p>
          <a:p>
            <a:pPr marL="0" indent="0">
              <a:buNone/>
            </a:pPr>
            <a:endParaRPr lang="en-GB" dirty="0"/>
          </a:p>
        </p:txBody>
      </p:sp>
      <p:sp>
        <p:nvSpPr>
          <p:cNvPr id="4" name="Content Placeholder 3"/>
          <p:cNvSpPr>
            <a:spLocks noGrp="1"/>
          </p:cNvSpPr>
          <p:nvPr>
            <p:ph sz="half" idx="2"/>
          </p:nvPr>
        </p:nvSpPr>
        <p:spPr>
          <a:xfrm>
            <a:off x="838200" y="5878813"/>
            <a:ext cx="10802528" cy="744580"/>
          </a:xfrm>
        </p:spPr>
        <p:txBody>
          <a:bodyPr/>
          <a:lstStyle/>
          <a:p>
            <a:pPr marL="0" indent="0">
              <a:buNone/>
            </a:pPr>
            <a:r>
              <a:rPr lang="is-IS" dirty="0" smtClean="0"/>
              <a:t>	Stafrænt merki				Hliðrænt merki</a:t>
            </a:r>
            <a:endParaRPr lang="en-GB" dirty="0"/>
          </a:p>
        </p:txBody>
      </p:sp>
      <p:pic>
        <p:nvPicPr>
          <p:cNvPr id="5" name="Picture 4"/>
          <p:cNvPicPr>
            <a:picLocks noChangeAspect="1"/>
          </p:cNvPicPr>
          <p:nvPr/>
        </p:nvPicPr>
        <p:blipFill>
          <a:blip r:embed="rId3" cstate="print"/>
          <a:stretch>
            <a:fillRect/>
          </a:stretch>
        </p:blipFill>
        <p:spPr>
          <a:xfrm>
            <a:off x="444843" y="2272055"/>
            <a:ext cx="5302624" cy="3458477"/>
          </a:xfrm>
          <a:prstGeom prst="rect">
            <a:avLst/>
          </a:prstGeom>
        </p:spPr>
      </p:pic>
      <p:pic>
        <p:nvPicPr>
          <p:cNvPr id="8" name="Picture 7"/>
          <p:cNvPicPr>
            <a:picLocks noChangeAspect="1"/>
          </p:cNvPicPr>
          <p:nvPr/>
        </p:nvPicPr>
        <p:blipFill>
          <a:blip r:embed="rId4" cstate="print"/>
          <a:stretch>
            <a:fillRect/>
          </a:stretch>
        </p:blipFill>
        <p:spPr>
          <a:xfrm>
            <a:off x="5747467" y="2216555"/>
            <a:ext cx="5893261" cy="3271328"/>
          </a:xfrm>
          <a:prstGeom prst="rect">
            <a:avLst/>
          </a:prstGeom>
        </p:spPr>
      </p:pic>
    </p:spTree>
    <p:extLst>
      <p:ext uri="{BB962C8B-B14F-4D97-AF65-F5344CB8AC3E}">
        <p14:creationId xmlns:p14="http://schemas.microsoft.com/office/powerpoint/2010/main" xmlns="" val="624964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403"/>
            <a:ext cx="10515600" cy="1325563"/>
          </a:xfrm>
        </p:spPr>
        <p:txBody>
          <a:bodyPr/>
          <a:lstStyle/>
          <a:p>
            <a:r>
              <a:rPr lang="is-IS" sz="4000" dirty="0"/>
              <a:t>Stjórnbúnaður sem vélartölva stýrir</a:t>
            </a:r>
            <a:br>
              <a:rPr lang="is-IS" sz="4000" dirty="0"/>
            </a:br>
            <a:r>
              <a:rPr lang="is-IS" sz="4000" dirty="0" smtClean="0"/>
              <a:t>(LH-Motoronic fuel injectors</a:t>
            </a:r>
            <a:r>
              <a:rPr lang="is-IS" dirty="0" smtClean="0"/>
              <a:t>)</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cstate="print"/>
          <a:stretch>
            <a:fillRect/>
          </a:stretch>
        </p:blipFill>
        <p:spPr>
          <a:xfrm>
            <a:off x="2176463" y="1473966"/>
            <a:ext cx="7145337" cy="5365778"/>
          </a:xfrm>
          <a:prstGeom prst="rect">
            <a:avLst/>
          </a:prstGeom>
        </p:spPr>
      </p:pic>
    </p:spTree>
    <p:extLst>
      <p:ext uri="{BB962C8B-B14F-4D97-AF65-F5344CB8AC3E}">
        <p14:creationId xmlns:p14="http://schemas.microsoft.com/office/powerpoint/2010/main" xmlns="" val="2564055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is-IS" sz="4000" dirty="0" smtClean="0"/>
              <a:t>Stjórnbúnaður sem vélartölva stýrir</a:t>
            </a:r>
            <a:r>
              <a:rPr lang="is-IS" dirty="0" smtClean="0"/>
              <a:t/>
            </a:r>
            <a:br>
              <a:rPr lang="is-IS" dirty="0" smtClean="0"/>
            </a:br>
            <a:r>
              <a:rPr lang="is-IS" dirty="0" smtClean="0"/>
              <a:t>(Electronic control of ME-Motronic)</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dirty="0"/>
          </a:p>
        </p:txBody>
      </p:sp>
      <p:pic>
        <p:nvPicPr>
          <p:cNvPr id="6" name="Picture 5"/>
          <p:cNvPicPr>
            <a:picLocks noChangeAspect="1"/>
          </p:cNvPicPr>
          <p:nvPr/>
        </p:nvPicPr>
        <p:blipFill>
          <a:blip r:embed="rId2" cstate="print"/>
          <a:stretch>
            <a:fillRect/>
          </a:stretch>
        </p:blipFill>
        <p:spPr>
          <a:xfrm>
            <a:off x="3014663" y="1325563"/>
            <a:ext cx="6123549" cy="5532437"/>
          </a:xfrm>
          <a:prstGeom prst="rect">
            <a:avLst/>
          </a:prstGeom>
        </p:spPr>
      </p:pic>
    </p:spTree>
    <p:extLst>
      <p:ext uri="{BB962C8B-B14F-4D97-AF65-F5344CB8AC3E}">
        <p14:creationId xmlns:p14="http://schemas.microsoft.com/office/powerpoint/2010/main" xmlns="" val="35819532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Rafstýrður </a:t>
            </a:r>
            <a:r>
              <a:rPr lang="is-IS" dirty="0"/>
              <a:t>hægagangs ventil </a:t>
            </a:r>
            <a:r>
              <a:rPr lang="is-IS" dirty="0" smtClean="0"/>
              <a:t/>
            </a:r>
            <a:br>
              <a:rPr lang="is-IS" dirty="0" smtClean="0"/>
            </a:br>
            <a:r>
              <a:rPr lang="is-IS" dirty="0" smtClean="0"/>
              <a:t>(idle </a:t>
            </a:r>
            <a:r>
              <a:rPr lang="is-IS" dirty="0"/>
              <a:t>air </a:t>
            </a:r>
            <a:r>
              <a:rPr lang="is-IS" dirty="0" smtClean="0"/>
              <a:t>control valve) (IAC)</a:t>
            </a:r>
            <a:endParaRPr lang="en-GB" dirty="0"/>
          </a:p>
        </p:txBody>
      </p:sp>
      <p:sp>
        <p:nvSpPr>
          <p:cNvPr id="3" name="Content Placeholder 2"/>
          <p:cNvSpPr>
            <a:spLocks noGrp="1"/>
          </p:cNvSpPr>
          <p:nvPr>
            <p:ph sz="half" idx="1"/>
          </p:nvPr>
        </p:nvSpPr>
        <p:spPr/>
        <p:txBody>
          <a:bodyPr/>
          <a:lstStyle/>
          <a:p>
            <a:r>
              <a:rPr lang="is-IS" dirty="0" smtClean="0"/>
              <a:t>Aðgerðarmótor </a:t>
            </a:r>
          </a:p>
          <a:p>
            <a:r>
              <a:rPr lang="is-IS" dirty="0" smtClean="0"/>
              <a:t>Stýrður af vélartölvu</a:t>
            </a:r>
          </a:p>
          <a:p>
            <a:r>
              <a:rPr lang="is-IS" dirty="0" smtClean="0"/>
              <a:t>Heldur jöfnum lausagangi við mismunandi álag.</a:t>
            </a:r>
          </a:p>
          <a:p>
            <a:r>
              <a:rPr lang="is-IS" dirty="0" smtClean="0"/>
              <a:t>Staðsettur í inngjafarspjaldhúsi</a:t>
            </a:r>
            <a:endParaRPr lang="en-GB" dirty="0"/>
          </a:p>
        </p:txBody>
      </p:sp>
      <p:sp>
        <p:nvSpPr>
          <p:cNvPr id="4" name="Content Placeholder 3"/>
          <p:cNvSpPr>
            <a:spLocks noGrp="1"/>
          </p:cNvSpPr>
          <p:nvPr>
            <p:ph sz="half" idx="2"/>
          </p:nvPr>
        </p:nvSpPr>
        <p:spPr/>
        <p:txBody>
          <a:bodyPr/>
          <a:lstStyle/>
          <a:p>
            <a:endParaRPr lang="en-GB"/>
          </a:p>
        </p:txBody>
      </p:sp>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6172200" y="1825625"/>
            <a:ext cx="5181600" cy="3298466"/>
          </a:xfrm>
          <a:prstGeom prst="rect">
            <a:avLst/>
          </a:prstGeom>
        </p:spPr>
      </p:pic>
    </p:spTree>
    <p:extLst>
      <p:ext uri="{BB962C8B-B14F-4D97-AF65-F5344CB8AC3E}">
        <p14:creationId xmlns:p14="http://schemas.microsoft.com/office/powerpoint/2010/main" xmlns="" val="3060700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Rafstýrt inngjafarspjald</a:t>
            </a:r>
            <a:endParaRPr lang="en-GB" dirty="0"/>
          </a:p>
        </p:txBody>
      </p:sp>
      <p:sp>
        <p:nvSpPr>
          <p:cNvPr id="3" name="Content Placeholder 2"/>
          <p:cNvSpPr>
            <a:spLocks noGrp="1"/>
          </p:cNvSpPr>
          <p:nvPr>
            <p:ph sz="half" idx="1"/>
          </p:nvPr>
        </p:nvSpPr>
        <p:spPr/>
        <p:txBody>
          <a:bodyPr/>
          <a:lstStyle/>
          <a:p>
            <a:r>
              <a:rPr lang="is-IS" dirty="0" smtClean="0"/>
              <a:t>Aðgerðarmótor </a:t>
            </a:r>
          </a:p>
          <a:p>
            <a:r>
              <a:rPr lang="is-IS" dirty="0" smtClean="0"/>
              <a:t>Stýrður </a:t>
            </a:r>
            <a:r>
              <a:rPr lang="is-IS" dirty="0"/>
              <a:t>af </a:t>
            </a:r>
            <a:r>
              <a:rPr lang="is-IS" dirty="0" smtClean="0"/>
              <a:t>vélartölvu með boðum frá inngjafarpedala</a:t>
            </a:r>
          </a:p>
          <a:p>
            <a:r>
              <a:rPr lang="is-IS" dirty="0" smtClean="0"/>
              <a:t>Stýrir flæði lofts inná vél</a:t>
            </a:r>
          </a:p>
          <a:p>
            <a:endParaRPr lang="is-IS" dirty="0"/>
          </a:p>
          <a:p>
            <a:endParaRPr lang="is-IS" dirty="0"/>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6189012" y="317384"/>
            <a:ext cx="5698188" cy="2746608"/>
          </a:xfrm>
          <a:prstGeom prst="rect">
            <a:avLst/>
          </a:prstGeom>
        </p:spPr>
      </p:pic>
      <p:pic>
        <p:nvPicPr>
          <p:cNvPr id="7" name="Picture 6"/>
          <p:cNvPicPr>
            <a:picLocks noChangeAspect="1"/>
          </p:cNvPicPr>
          <p:nvPr/>
        </p:nvPicPr>
        <p:blipFill>
          <a:blip r:embed="rId4" cstate="print"/>
          <a:stretch>
            <a:fillRect/>
          </a:stretch>
        </p:blipFill>
        <p:spPr>
          <a:xfrm>
            <a:off x="6189012" y="3269558"/>
            <a:ext cx="5698188" cy="2859355"/>
          </a:xfrm>
          <a:prstGeom prst="rect">
            <a:avLst/>
          </a:prstGeom>
        </p:spPr>
      </p:pic>
    </p:spTree>
    <p:extLst>
      <p:ext uri="{BB962C8B-B14F-4D97-AF65-F5344CB8AC3E}">
        <p14:creationId xmlns:p14="http://schemas.microsoft.com/office/powerpoint/2010/main" xmlns="" val="3628352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Eldsneytisspíssar (fuel injector)</a:t>
            </a:r>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pic>
        <p:nvPicPr>
          <p:cNvPr id="5" name="Picture 4"/>
          <p:cNvPicPr>
            <a:picLocks noChangeAspect="1"/>
          </p:cNvPicPr>
          <p:nvPr/>
        </p:nvPicPr>
        <p:blipFill>
          <a:blip r:embed="rId3" cstate="print"/>
          <a:stretch>
            <a:fillRect/>
          </a:stretch>
        </p:blipFill>
        <p:spPr>
          <a:xfrm>
            <a:off x="6172200" y="2377940"/>
            <a:ext cx="5267163" cy="3246707"/>
          </a:xfrm>
          <a:prstGeom prst="rect">
            <a:avLst/>
          </a:prstGeom>
        </p:spPr>
      </p:pic>
      <p:pic>
        <p:nvPicPr>
          <p:cNvPr id="6" name="Picture 5"/>
          <p:cNvPicPr>
            <a:picLocks noChangeAspect="1"/>
          </p:cNvPicPr>
          <p:nvPr/>
        </p:nvPicPr>
        <p:blipFill>
          <a:blip r:embed="rId4" cstate="print"/>
          <a:stretch>
            <a:fillRect/>
          </a:stretch>
        </p:blipFill>
        <p:spPr>
          <a:xfrm>
            <a:off x="196970" y="2728605"/>
            <a:ext cx="5899030" cy="2545375"/>
          </a:xfrm>
          <a:prstGeom prst="rect">
            <a:avLst/>
          </a:prstGeom>
        </p:spPr>
      </p:pic>
    </p:spTree>
    <p:extLst>
      <p:ext uri="{BB962C8B-B14F-4D97-AF65-F5344CB8AC3E}">
        <p14:creationId xmlns:p14="http://schemas.microsoft.com/office/powerpoint/2010/main" xmlns="" val="502113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Content Placeholder 2"/>
              <p:cNvSpPr>
                <a:spLocks noGrp="1"/>
              </p:cNvSpPr>
              <p:nvPr>
                <p:ph sz="half" idx="1"/>
              </p:nvPr>
            </p:nvSpPr>
            <p:spPr>
              <a:xfrm>
                <a:off x="379563" y="1825625"/>
                <a:ext cx="5640238" cy="4351338"/>
              </a:xfrm>
            </p:spPr>
            <p:txBody>
              <a:bodyPr>
                <a:normAutofit lnSpcReduction="10000"/>
              </a:bodyPr>
              <a:lstStyle/>
              <a:p>
                <a:r>
                  <a:rPr lang="is-IS" dirty="0" smtClean="0"/>
                  <a:t>Stýrt af vélartölvu</a:t>
                </a:r>
                <a:endParaRPr lang="en-GB" dirty="0" smtClean="0"/>
              </a:p>
              <a:p>
                <a:r>
                  <a:rPr lang="en-GB" dirty="0" err="1" smtClean="0"/>
                  <a:t>Mengunarvarnarbúnaður</a:t>
                </a:r>
                <a:endParaRPr lang="en-GB" dirty="0" smtClean="0"/>
              </a:p>
              <a:p>
                <a:r>
                  <a:rPr lang="en-GB" dirty="0"/>
                  <a:t>í </a:t>
                </a:r>
                <a:r>
                  <a:rPr lang="en-GB" dirty="0" err="1"/>
                  <a:t>bensín</a:t>
                </a:r>
                <a:r>
                  <a:rPr lang="en-GB" dirty="0"/>
                  <a:t>- </a:t>
                </a:r>
                <a:r>
                  <a:rPr lang="en-GB" dirty="0" err="1"/>
                  <a:t>og</a:t>
                </a:r>
                <a:r>
                  <a:rPr lang="en-GB" dirty="0"/>
                  <a:t> </a:t>
                </a:r>
                <a:r>
                  <a:rPr lang="en-GB" dirty="0" err="1" smtClean="0"/>
                  <a:t>dísilvélum</a:t>
                </a:r>
                <a:endParaRPr lang="en-GB" dirty="0" smtClean="0"/>
              </a:p>
              <a:p>
                <a:r>
                  <a:rPr lang="is-IS" dirty="0" smtClean="0"/>
                  <a:t>Veitir afgasi í sogreinn</a:t>
                </a:r>
              </a:p>
              <a:p>
                <a:r>
                  <a:rPr lang="is-IS" dirty="0" smtClean="0"/>
                  <a:t>Lækkar hitastig í brunahólfum</a:t>
                </a:r>
              </a:p>
              <a:p>
                <a:r>
                  <a:rPr lang="is-IS" dirty="0" smtClean="0"/>
                  <a:t>Dregur úr myndun </a:t>
                </a:r>
                <a:r>
                  <a:rPr lang="is-IS" dirty="0" smtClean="0"/>
                  <a:t>nituroxíðs(</a:t>
                </a:r>
                <a14:m>
                  <m:oMath xmlns:m="http://schemas.openxmlformats.org/officeDocument/2006/math">
                    <m:sSub>
                      <m:sSubPr>
                        <m:ctrlPr>
                          <a:rPr lang="is-IS" i="1" smtClean="0">
                            <a:latin typeface="Cambria Math" panose="02040503050406030204" pitchFamily="18" charset="0"/>
                          </a:rPr>
                        </m:ctrlPr>
                      </m:sSubPr>
                      <m:e>
                        <m:r>
                          <m:rPr>
                            <m:sty m:val="p"/>
                          </m:rPr>
                          <a:rPr lang="is-IS" b="0" i="0" smtClean="0">
                            <a:latin typeface="Cambria Math" panose="02040503050406030204" pitchFamily="18" charset="0"/>
                          </a:rPr>
                          <m:t>NO</m:t>
                        </m:r>
                      </m:e>
                      <m:sub>
                        <m:r>
                          <m:rPr>
                            <m:sty m:val="p"/>
                          </m:rPr>
                          <a:rPr lang="is-IS" b="0" i="0" smtClean="0">
                            <a:latin typeface="Cambria Math" panose="02040503050406030204" pitchFamily="18" charset="0"/>
                          </a:rPr>
                          <m:t>x</m:t>
                        </m:r>
                      </m:sub>
                    </m:sSub>
                  </m:oMath>
                </a14:m>
                <a:r>
                  <a:rPr lang="en-GB" dirty="0" smtClean="0"/>
                  <a:t>)</a:t>
                </a:r>
              </a:p>
              <a:p>
                <a:r>
                  <a:rPr lang="is-IS" dirty="0" smtClean="0"/>
                  <a:t>Algeng bilun </a:t>
                </a:r>
              </a:p>
              <a:p>
                <a:r>
                  <a:rPr lang="is-IS" dirty="0" smtClean="0"/>
                  <a:t>EGR ventil stendur á sér</a:t>
                </a:r>
              </a:p>
              <a:p>
                <a:r>
                  <a:rPr lang="is-IS" dirty="0"/>
                  <a:t>S</a:t>
                </a:r>
                <a:r>
                  <a:rPr lang="is-IS" dirty="0" smtClean="0"/>
                  <a:t>tífla í rás</a:t>
                </a:r>
                <a:endParaRPr lang="en-GB" dirty="0" smtClean="0"/>
              </a:p>
              <a:p>
                <a:endParaRPr lang="en-GB" dirty="0" smtClean="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379563" y="1825625"/>
                <a:ext cx="5640238" cy="4351338"/>
              </a:xfrm>
              <a:blipFill rotWithShape="0">
                <a:blip r:embed="rId3" cstate="print"/>
                <a:stretch>
                  <a:fillRect l="-1944" t="-3081" b="-280"/>
                </a:stretch>
              </a:blipFill>
            </p:spPr>
            <p:txBody>
              <a:bodyPr/>
              <a:lstStyle/>
              <a:p>
                <a:r>
                  <a:rPr lang="en-GB">
                    <a:noFill/>
                  </a:rPr>
                  <a:t> </a:t>
                </a:r>
              </a:p>
            </p:txBody>
          </p:sp>
        </mc:Fallback>
      </mc:AlternateContent>
      <p:pic>
        <p:nvPicPr>
          <p:cNvPr id="2" name="Content Placeholder 1"/>
          <p:cNvPicPr>
            <a:picLocks noGrp="1" noChangeAspect="1"/>
          </p:cNvPicPr>
          <p:nvPr>
            <p:ph sz="half" idx="2"/>
          </p:nvPr>
        </p:nvPicPr>
        <p:blipFill>
          <a:blip r:embed="rId4" cstate="print"/>
          <a:stretch>
            <a:fillRect/>
          </a:stretch>
        </p:blipFill>
        <p:spPr>
          <a:xfrm>
            <a:off x="5778260" y="1413864"/>
            <a:ext cx="6264512" cy="4763099"/>
          </a:xfrm>
          <a:prstGeom prst="rect">
            <a:avLst/>
          </a:prstGeom>
        </p:spPr>
      </p:pic>
      <p:sp>
        <p:nvSpPr>
          <p:cNvPr id="5" name="Title 4"/>
          <p:cNvSpPr>
            <a:spLocks noGrp="1"/>
          </p:cNvSpPr>
          <p:nvPr>
            <p:ph type="title"/>
          </p:nvPr>
        </p:nvSpPr>
        <p:spPr/>
        <p:txBody>
          <a:bodyPr/>
          <a:lstStyle/>
          <a:p>
            <a:r>
              <a:rPr lang="en-GB" dirty="0" err="1" smtClean="0"/>
              <a:t>Pústhringrás</a:t>
            </a:r>
            <a:r>
              <a:rPr lang="en-GB" dirty="0" smtClean="0"/>
              <a:t> (Exhaust gas recirculation)(EGR)</a:t>
            </a:r>
            <a:br>
              <a:rPr lang="en-GB" dirty="0" smtClean="0"/>
            </a:br>
            <a:endParaRPr lang="en-GB" dirty="0"/>
          </a:p>
        </p:txBody>
      </p:sp>
    </p:spTree>
    <p:extLst>
      <p:ext uri="{BB962C8B-B14F-4D97-AF65-F5344CB8AC3E}">
        <p14:creationId xmlns:p14="http://schemas.microsoft.com/office/powerpoint/2010/main" xmlns="" val="99500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Skynjar virkni rása</a:t>
            </a:r>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3" cstate="print"/>
          <a:stretch>
            <a:fillRect/>
          </a:stretch>
        </p:blipFill>
        <p:spPr>
          <a:xfrm>
            <a:off x="2581275" y="2324894"/>
            <a:ext cx="6877050" cy="3352800"/>
          </a:xfrm>
          <a:prstGeom prst="rect">
            <a:avLst/>
          </a:prstGeom>
        </p:spPr>
      </p:pic>
    </p:spTree>
    <p:extLst>
      <p:ext uri="{BB962C8B-B14F-4D97-AF65-F5344CB8AC3E}">
        <p14:creationId xmlns:p14="http://schemas.microsoft.com/office/powerpoint/2010/main" xmlns="" val="2010542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Vélartölva (Engine control module) (ECM)</a:t>
            </a:r>
            <a:endParaRPr lang="en-GB" dirty="0"/>
          </a:p>
        </p:txBody>
      </p:sp>
      <p:sp>
        <p:nvSpPr>
          <p:cNvPr id="3" name="Content Placeholder 2"/>
          <p:cNvSpPr>
            <a:spLocks noGrp="1"/>
          </p:cNvSpPr>
          <p:nvPr>
            <p:ph sz="half" idx="1"/>
          </p:nvPr>
        </p:nvSpPr>
        <p:spPr/>
        <p:txBody>
          <a:bodyPr>
            <a:normAutofit lnSpcReduction="10000"/>
          </a:bodyPr>
          <a:lstStyle/>
          <a:p>
            <a:pPr marL="0" indent="0">
              <a:buNone/>
            </a:pPr>
            <a:r>
              <a:rPr lang="is-IS" dirty="0"/>
              <a:t>Central processing unit (CPU)</a:t>
            </a:r>
          </a:p>
          <a:p>
            <a:pPr marL="0" indent="0">
              <a:buNone/>
            </a:pPr>
            <a:r>
              <a:rPr lang="is-IS" dirty="0"/>
              <a:t>Electronic control unit (ECU)</a:t>
            </a:r>
          </a:p>
          <a:p>
            <a:pPr marL="0" indent="0">
              <a:buNone/>
            </a:pPr>
            <a:r>
              <a:rPr lang="is-IS" dirty="0"/>
              <a:t>Electronic control module (ECM)</a:t>
            </a:r>
          </a:p>
          <a:p>
            <a:pPr marL="0" indent="0">
              <a:buNone/>
            </a:pPr>
            <a:r>
              <a:rPr lang="is-IS" dirty="0"/>
              <a:t>Engine control module (ECM)</a:t>
            </a:r>
          </a:p>
          <a:p>
            <a:pPr marL="0" indent="0">
              <a:buNone/>
            </a:pPr>
            <a:r>
              <a:rPr lang="is-IS" dirty="0"/>
              <a:t>Electronic control assembly (ECA)</a:t>
            </a:r>
          </a:p>
          <a:p>
            <a:pPr marL="0" indent="0">
              <a:buNone/>
            </a:pPr>
            <a:r>
              <a:rPr lang="is-IS" dirty="0"/>
              <a:t>Powertrain control module (PCM)</a:t>
            </a:r>
          </a:p>
          <a:p>
            <a:pPr marL="0" indent="0">
              <a:buNone/>
            </a:pPr>
            <a:r>
              <a:rPr lang="is-IS" dirty="0"/>
              <a:t>Vehicle control module (VCM</a:t>
            </a:r>
            <a:r>
              <a:rPr lang="is-IS" dirty="0" smtClean="0"/>
              <a:t>)</a:t>
            </a:r>
          </a:p>
          <a:p>
            <a:pPr marL="0" indent="0">
              <a:buNone/>
            </a:pPr>
            <a:r>
              <a:rPr lang="is-IS" dirty="0"/>
              <a:t>Microprocessor</a:t>
            </a:r>
          </a:p>
          <a:p>
            <a:pPr marL="0" indent="0">
              <a:buNone/>
            </a:pPr>
            <a:r>
              <a:rPr lang="is-IS" dirty="0"/>
              <a:t>Logic module</a:t>
            </a:r>
          </a:p>
          <a:p>
            <a:pPr marL="0" indent="0">
              <a:buNone/>
            </a:pPr>
            <a:endParaRPr lang="is-IS" dirty="0"/>
          </a:p>
          <a:p>
            <a:endParaRPr lang="en-GB" dirty="0"/>
          </a:p>
        </p:txBody>
      </p:sp>
      <p:pic>
        <p:nvPicPr>
          <p:cNvPr id="5" name="Content Placeholder 4"/>
          <p:cNvPicPr>
            <a:picLocks noGrp="1" noChangeAspect="1"/>
          </p:cNvPicPr>
          <p:nvPr>
            <p:ph sz="half" idx="2"/>
          </p:nvPr>
        </p:nvPicPr>
        <p:blipFill>
          <a:blip r:embed="rId3" cstate="print"/>
          <a:stretch>
            <a:fillRect/>
          </a:stretch>
        </p:blipFill>
        <p:spPr>
          <a:xfrm>
            <a:off x="6096000" y="1690688"/>
            <a:ext cx="5304857" cy="4017486"/>
          </a:xfrm>
          <a:prstGeom prst="rect">
            <a:avLst/>
          </a:prstGeom>
        </p:spPr>
      </p:pic>
    </p:spTree>
    <p:extLst>
      <p:ext uri="{BB962C8B-B14F-4D97-AF65-F5344CB8AC3E}">
        <p14:creationId xmlns:p14="http://schemas.microsoft.com/office/powerpoint/2010/main" xmlns="" val="87479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Staðsetning vélartölvu </a:t>
            </a:r>
            <a:endParaRPr lang="en-GB" dirty="0"/>
          </a:p>
        </p:txBody>
      </p:sp>
      <p:sp>
        <p:nvSpPr>
          <p:cNvPr id="3" name="Content Placeholder 2"/>
          <p:cNvSpPr>
            <a:spLocks noGrp="1"/>
          </p:cNvSpPr>
          <p:nvPr>
            <p:ph sz="half" idx="1"/>
          </p:nvPr>
        </p:nvSpPr>
        <p:spPr/>
        <p:txBody>
          <a:bodyPr/>
          <a:lstStyle/>
          <a:p>
            <a:r>
              <a:rPr lang="is-IS" dirty="0" smtClean="0"/>
              <a:t>Undir mælaborði</a:t>
            </a:r>
          </a:p>
          <a:p>
            <a:r>
              <a:rPr lang="is-IS" dirty="0" smtClean="0"/>
              <a:t>Í vélarrými </a:t>
            </a:r>
          </a:p>
          <a:p>
            <a:endParaRPr lang="en-GB" dirty="0"/>
          </a:p>
        </p:txBody>
      </p:sp>
      <p:pic>
        <p:nvPicPr>
          <p:cNvPr id="5" name="Picture 4"/>
          <p:cNvPicPr>
            <a:picLocks noChangeAspect="1"/>
          </p:cNvPicPr>
          <p:nvPr/>
        </p:nvPicPr>
        <p:blipFill>
          <a:blip r:embed="rId3" cstate="print"/>
          <a:stretch>
            <a:fillRect/>
          </a:stretch>
        </p:blipFill>
        <p:spPr>
          <a:xfrm>
            <a:off x="6312217" y="1690687"/>
            <a:ext cx="5041583" cy="4274659"/>
          </a:xfrm>
          <a:prstGeom prst="rect">
            <a:avLst/>
          </a:prstGeom>
        </p:spPr>
      </p:pic>
    </p:spTree>
    <p:extLst>
      <p:ext uri="{BB962C8B-B14F-4D97-AF65-F5344CB8AC3E}">
        <p14:creationId xmlns:p14="http://schemas.microsoft.com/office/powerpoint/2010/main" xmlns="" val="27078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Stafrænt merki (Digital signal)</a:t>
            </a:r>
            <a:endParaRPr lang="en-GB" dirty="0"/>
          </a:p>
        </p:txBody>
      </p:sp>
      <p:sp>
        <p:nvSpPr>
          <p:cNvPr id="3" name="Content Placeholder 2"/>
          <p:cNvSpPr>
            <a:spLocks noGrp="1"/>
          </p:cNvSpPr>
          <p:nvPr>
            <p:ph sz="half" idx="1"/>
          </p:nvPr>
        </p:nvSpPr>
        <p:spPr/>
        <p:txBody>
          <a:bodyPr/>
          <a:lstStyle/>
          <a:p>
            <a:r>
              <a:rPr lang="is-IS" dirty="0" smtClean="0"/>
              <a:t>Merkið er spenna (volt)</a:t>
            </a:r>
          </a:p>
          <a:p>
            <a:r>
              <a:rPr lang="is-IS" dirty="0" smtClean="0"/>
              <a:t>Kassalagað form  </a:t>
            </a:r>
          </a:p>
          <a:p>
            <a:r>
              <a:rPr lang="is-IS" dirty="0" smtClean="0"/>
              <a:t>Má líkja við rofa sem fer á og af </a:t>
            </a:r>
          </a:p>
          <a:p>
            <a:r>
              <a:rPr lang="is-IS" dirty="0" smtClean="0"/>
              <a:t>Skipunarboð 0 og 1</a:t>
            </a:r>
            <a:endParaRPr lang="is-IS" dirty="0"/>
          </a:p>
        </p:txBody>
      </p:sp>
      <p:pic>
        <p:nvPicPr>
          <p:cNvPr id="5" name="Content Placeholder 4"/>
          <p:cNvPicPr>
            <a:picLocks noGrp="1" noChangeAspect="1"/>
          </p:cNvPicPr>
          <p:nvPr>
            <p:ph sz="half" idx="2"/>
          </p:nvPr>
        </p:nvPicPr>
        <p:blipFill>
          <a:blip r:embed="rId3" cstate="print"/>
          <a:stretch>
            <a:fillRect/>
          </a:stretch>
        </p:blipFill>
        <p:spPr>
          <a:xfrm>
            <a:off x="6598500" y="1690688"/>
            <a:ext cx="5202975" cy="4351337"/>
          </a:xfrm>
          <a:prstGeom prst="rect">
            <a:avLst/>
          </a:prstGeom>
        </p:spPr>
      </p:pic>
      <p:pic>
        <p:nvPicPr>
          <p:cNvPr id="6" name="Picture 5"/>
          <p:cNvPicPr>
            <a:picLocks noChangeAspect="1"/>
          </p:cNvPicPr>
          <p:nvPr/>
        </p:nvPicPr>
        <p:blipFill>
          <a:blip r:embed="rId4" cstate="print"/>
          <a:stretch>
            <a:fillRect/>
          </a:stretch>
        </p:blipFill>
        <p:spPr>
          <a:xfrm>
            <a:off x="563510" y="4014958"/>
            <a:ext cx="6034990" cy="2392822"/>
          </a:xfrm>
          <a:prstGeom prst="rect">
            <a:avLst/>
          </a:prstGeom>
        </p:spPr>
      </p:pic>
    </p:spTree>
    <p:extLst>
      <p:ext uri="{BB962C8B-B14F-4D97-AF65-F5344CB8AC3E}">
        <p14:creationId xmlns:p14="http://schemas.microsoft.com/office/powerpoint/2010/main" xmlns="" val="116983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Hliðrænt merki (Analog signal)</a:t>
            </a:r>
            <a:endParaRPr lang="en-GB" dirty="0"/>
          </a:p>
        </p:txBody>
      </p:sp>
      <p:sp>
        <p:nvSpPr>
          <p:cNvPr id="3" name="Content Placeholder 2"/>
          <p:cNvSpPr>
            <a:spLocks noGrp="1"/>
          </p:cNvSpPr>
          <p:nvPr>
            <p:ph sz="half" idx="1"/>
          </p:nvPr>
        </p:nvSpPr>
        <p:spPr/>
        <p:txBody>
          <a:bodyPr>
            <a:normAutofit/>
          </a:bodyPr>
          <a:lstStyle/>
          <a:p>
            <a:r>
              <a:rPr lang="is-IS" dirty="0"/>
              <a:t>Merkið er spenna (volt)</a:t>
            </a:r>
          </a:p>
          <a:p>
            <a:r>
              <a:rPr lang="is-IS" dirty="0" smtClean="0"/>
              <a:t>Bylgjulagað form</a:t>
            </a:r>
          </a:p>
          <a:p>
            <a:r>
              <a:rPr lang="is-IS" dirty="0" smtClean="0"/>
              <a:t>Má líkja við birtudeyfirofa sem er skrúfaður upp og niður</a:t>
            </a:r>
            <a:endParaRPr lang="en-GB" dirty="0"/>
          </a:p>
        </p:txBody>
      </p:sp>
      <p:sp>
        <p:nvSpPr>
          <p:cNvPr id="4" name="Content Placeholder 3"/>
          <p:cNvSpPr>
            <a:spLocks noGrp="1"/>
          </p:cNvSpPr>
          <p:nvPr>
            <p:ph sz="half" idx="2"/>
          </p:nvPr>
        </p:nvSpPr>
        <p:spPr>
          <a:xfrm>
            <a:off x="5692346" y="4893168"/>
            <a:ext cx="5181600" cy="1630909"/>
          </a:xfrm>
        </p:spPr>
        <p:txBody>
          <a:bodyPr>
            <a:normAutofit/>
          </a:bodyPr>
          <a:lstStyle/>
          <a:p>
            <a:pPr marL="0" indent="0">
              <a:buNone/>
            </a:pPr>
            <a:r>
              <a:rPr lang="is-IS" dirty="0" smtClean="0"/>
              <a:t>Spannskynjari </a:t>
            </a:r>
          </a:p>
          <a:p>
            <a:pPr marL="0" indent="0">
              <a:buNone/>
            </a:pPr>
            <a:endParaRPr lang="is-IS" dirty="0"/>
          </a:p>
          <a:p>
            <a:pPr marL="0" indent="0">
              <a:buNone/>
            </a:pPr>
            <a:r>
              <a:rPr lang="is-IS" dirty="0" smtClean="0"/>
              <a:t>Hliðrænt merki frá spannskynjara</a:t>
            </a:r>
            <a:endParaRPr lang="en-GB" dirty="0"/>
          </a:p>
        </p:txBody>
      </p:sp>
      <p:pic>
        <p:nvPicPr>
          <p:cNvPr id="5" name="Picture 4"/>
          <p:cNvPicPr>
            <a:picLocks noChangeAspect="1"/>
          </p:cNvPicPr>
          <p:nvPr/>
        </p:nvPicPr>
        <p:blipFill>
          <a:blip r:embed="rId3" cstate="print"/>
          <a:stretch>
            <a:fillRect/>
          </a:stretch>
        </p:blipFill>
        <p:spPr>
          <a:xfrm>
            <a:off x="6096000" y="1646707"/>
            <a:ext cx="5411083" cy="2881142"/>
          </a:xfrm>
          <a:prstGeom prst="rect">
            <a:avLst/>
          </a:prstGeom>
        </p:spPr>
      </p:pic>
      <p:pic>
        <p:nvPicPr>
          <p:cNvPr id="6" name="Picture 5"/>
          <p:cNvPicPr>
            <a:picLocks noChangeAspect="1"/>
          </p:cNvPicPr>
          <p:nvPr/>
        </p:nvPicPr>
        <p:blipFill>
          <a:blip r:embed="rId4" cstate="print"/>
          <a:stretch>
            <a:fillRect/>
          </a:stretch>
        </p:blipFill>
        <p:spPr>
          <a:xfrm>
            <a:off x="156313" y="3909351"/>
            <a:ext cx="5536033" cy="2226376"/>
          </a:xfrm>
          <a:prstGeom prst="rect">
            <a:avLst/>
          </a:prstGeom>
        </p:spPr>
      </p:pic>
    </p:spTree>
    <p:extLst>
      <p:ext uri="{BB962C8B-B14F-4D97-AF65-F5344CB8AC3E}">
        <p14:creationId xmlns:p14="http://schemas.microsoft.com/office/powerpoint/2010/main" xmlns="" val="4274568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Hvernig sjáum við þessi merki?</a:t>
            </a:r>
            <a:endParaRPr lang="en-GB" dirty="0"/>
          </a:p>
        </p:txBody>
      </p:sp>
      <p:sp>
        <p:nvSpPr>
          <p:cNvPr id="3" name="Content Placeholder 2"/>
          <p:cNvSpPr>
            <a:spLocks noGrp="1"/>
          </p:cNvSpPr>
          <p:nvPr>
            <p:ph sz="half" idx="1"/>
          </p:nvPr>
        </p:nvSpPr>
        <p:spPr>
          <a:xfrm>
            <a:off x="838199" y="1825625"/>
            <a:ext cx="8263986" cy="4351338"/>
          </a:xfrm>
        </p:spPr>
        <p:txBody>
          <a:bodyPr>
            <a:normAutofit/>
          </a:bodyPr>
          <a:lstStyle/>
          <a:p>
            <a:r>
              <a:rPr lang="is-IS" dirty="0" smtClean="0"/>
              <a:t>Sveiflusjá (oscilscope)</a:t>
            </a:r>
          </a:p>
          <a:p>
            <a:r>
              <a:rPr lang="is-IS" dirty="0" smtClean="0"/>
              <a:t>OBD 2 lesari með innbyggða sveiflusjá (scan tool)</a:t>
            </a:r>
            <a:endParaRPr lang="en-GB" dirty="0"/>
          </a:p>
        </p:txBody>
      </p:sp>
      <p:sp>
        <p:nvSpPr>
          <p:cNvPr id="4" name="Content Placeholder 3"/>
          <p:cNvSpPr>
            <a:spLocks noGrp="1"/>
          </p:cNvSpPr>
          <p:nvPr>
            <p:ph sz="half" idx="2"/>
          </p:nvPr>
        </p:nvSpPr>
        <p:spPr>
          <a:xfrm>
            <a:off x="838199" y="6010855"/>
            <a:ext cx="10813869" cy="664437"/>
          </a:xfrm>
        </p:spPr>
        <p:txBody>
          <a:bodyPr>
            <a:normAutofit/>
          </a:bodyPr>
          <a:lstStyle/>
          <a:p>
            <a:pPr marL="0" indent="0">
              <a:buNone/>
            </a:pPr>
            <a:r>
              <a:rPr lang="is-IS" dirty="0" smtClean="0"/>
              <a:t>		Sveiflusjáir og skannar fyrir bilunargreinigu í bílum </a:t>
            </a:r>
            <a:endParaRPr lang="en-GB" dirty="0"/>
          </a:p>
        </p:txBody>
      </p:sp>
      <p:pic>
        <p:nvPicPr>
          <p:cNvPr id="10" name="Picture 9"/>
          <p:cNvPicPr>
            <a:picLocks noChangeAspect="1"/>
          </p:cNvPicPr>
          <p:nvPr/>
        </p:nvPicPr>
        <p:blipFill>
          <a:blip r:embed="rId3" cstate="print"/>
          <a:stretch>
            <a:fillRect/>
          </a:stretch>
        </p:blipFill>
        <p:spPr>
          <a:xfrm>
            <a:off x="9454148" y="2612571"/>
            <a:ext cx="2408661" cy="3290182"/>
          </a:xfrm>
          <a:prstGeom prst="rect">
            <a:avLst/>
          </a:prstGeom>
        </p:spPr>
      </p:pic>
      <p:pic>
        <p:nvPicPr>
          <p:cNvPr id="11" name="Picture 10"/>
          <p:cNvPicPr>
            <a:picLocks noChangeAspect="1"/>
          </p:cNvPicPr>
          <p:nvPr/>
        </p:nvPicPr>
        <p:blipFill>
          <a:blip r:embed="rId4" cstate="print"/>
          <a:stretch>
            <a:fillRect/>
          </a:stretch>
        </p:blipFill>
        <p:spPr>
          <a:xfrm>
            <a:off x="291278" y="3260725"/>
            <a:ext cx="4332972" cy="2651264"/>
          </a:xfrm>
          <a:prstGeom prst="rect">
            <a:avLst/>
          </a:prstGeom>
        </p:spPr>
      </p:pic>
      <p:pic>
        <p:nvPicPr>
          <p:cNvPr id="13" name="Picture 12"/>
          <p:cNvPicPr>
            <a:picLocks noChangeAspect="1"/>
          </p:cNvPicPr>
          <p:nvPr/>
        </p:nvPicPr>
        <p:blipFill>
          <a:blip r:embed="rId5" cstate="print"/>
          <a:stretch>
            <a:fillRect/>
          </a:stretch>
        </p:blipFill>
        <p:spPr>
          <a:xfrm>
            <a:off x="4702627" y="3161013"/>
            <a:ext cx="4399558" cy="2683730"/>
          </a:xfrm>
          <a:prstGeom prst="rect">
            <a:avLst/>
          </a:prstGeom>
        </p:spPr>
      </p:pic>
    </p:spTree>
    <p:extLst>
      <p:ext uri="{BB962C8B-B14F-4D97-AF65-F5344CB8AC3E}">
        <p14:creationId xmlns:p14="http://schemas.microsoft.com/office/powerpoint/2010/main" xmlns="" val="3340598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15354</TotalTime>
  <Words>9750</Words>
  <Application>Microsoft Office PowerPoint</Application>
  <PresentationFormat>Custom</PresentationFormat>
  <Paragraphs>887</Paragraphs>
  <Slides>68</Slides>
  <Notes>60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BVHR 401 0007 Hreyflar Tölvustýringar</vt:lpstr>
      <vt:lpstr>Inngangur</vt:lpstr>
      <vt:lpstr>Hvað er tölvustýring?</vt:lpstr>
      <vt:lpstr>Samlíking á tölvustýringu og taugakerfi í mannslíkama</vt:lpstr>
      <vt:lpstr>Kostir við tölvustýringu</vt:lpstr>
      <vt:lpstr>Boð/merki frá og í tölvu (Computer Signal)</vt:lpstr>
      <vt:lpstr>Stafrænt merki (Digital signal)</vt:lpstr>
      <vt:lpstr>Hliðrænt merki (Analog signal)</vt:lpstr>
      <vt:lpstr>Hvernig sjáum við þessi merki?</vt:lpstr>
      <vt:lpstr>Bylgjulögun (Waveform)</vt:lpstr>
      <vt:lpstr>Bylgjulögun (Waveform)</vt:lpstr>
      <vt:lpstr>Bylgjulögun (Waveform)</vt:lpstr>
      <vt:lpstr>Hall skynjari (Hall-effect pickup)</vt:lpstr>
      <vt:lpstr>Bylgjulögun (Waveform)</vt:lpstr>
      <vt:lpstr>Bylgjulögun (Waveform)</vt:lpstr>
      <vt:lpstr>Bylgjulögun (Waveform)</vt:lpstr>
      <vt:lpstr>Bylgjulögun (Waveform)</vt:lpstr>
      <vt:lpstr>Bylgjulögun (Waveform)</vt:lpstr>
      <vt:lpstr>Hreyfing merkja (Frequency)</vt:lpstr>
      <vt:lpstr>Hreyfing merkja (Amplitude)</vt:lpstr>
      <vt:lpstr>Virkni tölvustýringar (computer control) </vt:lpstr>
      <vt:lpstr>Skynjarar (sensor)</vt:lpstr>
      <vt:lpstr>Flokkun skynjara</vt:lpstr>
      <vt:lpstr>Gerðir skynjara</vt:lpstr>
      <vt:lpstr>Gerðir skynjara</vt:lpstr>
      <vt:lpstr>Gerðir skynjara</vt:lpstr>
      <vt:lpstr>Prófun spannskynjara</vt:lpstr>
      <vt:lpstr>Gerðir skynjara</vt:lpstr>
      <vt:lpstr>Prófun Hall skynjara</vt:lpstr>
      <vt:lpstr>Gerðir skynjara</vt:lpstr>
      <vt:lpstr>Gerðir skynjara</vt:lpstr>
      <vt:lpstr>Gerðir skynjara</vt:lpstr>
      <vt:lpstr>Skemmdir á púlshjóli</vt:lpstr>
      <vt:lpstr>Gerðir skynjara</vt:lpstr>
      <vt:lpstr>Gerðir skynjara</vt:lpstr>
      <vt:lpstr>Gerðir skynjara</vt:lpstr>
      <vt:lpstr>Blokkar teikning</vt:lpstr>
      <vt:lpstr>Viðmiðunarspenna</vt:lpstr>
      <vt:lpstr>Mögnun á merki frá skynjara</vt:lpstr>
      <vt:lpstr>Vélartölva, skynjarar og stýrirbúnaður</vt:lpstr>
      <vt:lpstr>Lofthita skynjari við loftinntak  (Intake air temperature sensor) (IAT)</vt:lpstr>
      <vt:lpstr>Rúmmáls loftflæði skynjari (Volume airflow sensor) (Vane airflow sensor)   </vt:lpstr>
      <vt:lpstr>Loftflæðis magn skynjari með glóþræði (Mass airflow sensor ) (MAF)  </vt:lpstr>
      <vt:lpstr>Loftflæði magn skynjari með heitri filmu  (Hot film air mass sensor)(MAF)</vt:lpstr>
      <vt:lpstr>Loftflæðis magn skynjari með heitri filmu  (Hot film air mass sensor)(MAF)</vt:lpstr>
      <vt:lpstr>Loftþrýstiskynjari í soggrein (Manifold absolute pressure)(MAP) </vt:lpstr>
      <vt:lpstr>Loftþrýstiskynjari í soggrein (Manifold absolute pressure)(MAP) </vt:lpstr>
      <vt:lpstr>Inngafarspjaldstöðu skynjari (Throttle position sensor)(TPS) </vt:lpstr>
      <vt:lpstr>Sveifarásstöðu skynjari (Crankshaft position sensor) (CKP) Knastásstöðu skynjari (Camshaft position sensor) (CMP) </vt:lpstr>
      <vt:lpstr>Hitaskynjari fyrir kælivökva (Engine coolant temperature sensor) (ECT) </vt:lpstr>
      <vt:lpstr>Bankskynjari (Knock sensor) </vt:lpstr>
      <vt:lpstr>Hvað er Open loop og Closed loop? </vt:lpstr>
      <vt:lpstr>Súrefnisskynjar (Oxygen sensor) (O2) </vt:lpstr>
      <vt:lpstr>Súrefnisskynjar (Oxygen sensor) (O2) </vt:lpstr>
      <vt:lpstr>Hvarfakútur (catalyst)</vt:lpstr>
      <vt:lpstr>Súrefnisskynjar (Oxygen sensor) (O2) </vt:lpstr>
      <vt:lpstr>Súrefnisskynjar (Oxygen sensor) (O2) </vt:lpstr>
      <vt:lpstr>Súrefnisskynjar (Oxygen sensor) (O2) </vt:lpstr>
      <vt:lpstr>Stjórnbúnaður sem vélartölva stýrir (electronic control of single-point injection) </vt:lpstr>
      <vt:lpstr>Stjórnbúnaður sem vélartölva stýrir (LH-Motoronic fuel injectors)</vt:lpstr>
      <vt:lpstr>Stjórnbúnaður sem vélartölva stýrir (Electronic control of ME-Motronic)</vt:lpstr>
      <vt:lpstr>Rafstýrður hægagangs ventil  (idle air control valve) (IAC)</vt:lpstr>
      <vt:lpstr>Rafstýrt inngjafarspjald</vt:lpstr>
      <vt:lpstr>Eldsneytisspíssar (fuel injector)</vt:lpstr>
      <vt:lpstr>Pústhringrás (Exhaust gas recirculation)(EGR) </vt:lpstr>
      <vt:lpstr>Skynjar virkni rása</vt:lpstr>
      <vt:lpstr>Vélartölva (Engine control module) (ECM)</vt:lpstr>
      <vt:lpstr>Staðsetning vélartölvu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BVHR 401 0007 Hreyflar Tölvustýringar</dc:title>
  <dc:creator>Friðrik Halldórsson</dc:creator>
  <cp:lastModifiedBy>Asgeir</cp:lastModifiedBy>
  <cp:revision>290</cp:revision>
  <dcterms:created xsi:type="dcterms:W3CDTF">2016-01-20T09:03:00Z</dcterms:created>
  <dcterms:modified xsi:type="dcterms:W3CDTF">2022-09-29T21:10:18Z</dcterms:modified>
</cp:coreProperties>
</file>