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96" d="100"/>
          <a:sy n="96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9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2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3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8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9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7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5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5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7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7914B-AD64-4F62-84FD-942FA6626859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DA903-DF60-4D09-A64B-99236B932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8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/>
              <a:t>Kafli 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/>
              <a:t>Evrópskt efnahagssvæði - 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1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EES samningurinn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Samningurinn um Evrópskt efnahagssvæði (EES)</a:t>
            </a:r>
          </a:p>
          <a:p>
            <a:pPr lvl="1"/>
            <a:r>
              <a:rPr lang="is-IS" dirty="0"/>
              <a:t>Undirritaður 1992 – Tók gildi í byrjun árs 1994</a:t>
            </a:r>
          </a:p>
          <a:p>
            <a:pPr lvl="1"/>
            <a:r>
              <a:rPr lang="is-IS" dirty="0"/>
              <a:t>31 land standa á bak við samninginn (3 EFTA + 28 ES)</a:t>
            </a:r>
          </a:p>
          <a:p>
            <a:pPr lvl="1"/>
            <a:r>
              <a:rPr lang="is-IS" dirty="0"/>
              <a:t>Opnar leið inn á innri markað Evrópusambandsins</a:t>
            </a:r>
          </a:p>
          <a:p>
            <a:pPr lvl="1"/>
            <a:r>
              <a:rPr lang="is-IS" dirty="0" err="1"/>
              <a:t>Frelsin</a:t>
            </a:r>
            <a:r>
              <a:rPr lang="is-IS" dirty="0"/>
              <a:t> fjögur</a:t>
            </a:r>
          </a:p>
          <a:p>
            <a:pPr lvl="2"/>
            <a:r>
              <a:rPr lang="is-IS" dirty="0"/>
              <a:t>Frjálst flæði vöru</a:t>
            </a:r>
          </a:p>
          <a:p>
            <a:pPr lvl="2"/>
            <a:r>
              <a:rPr lang="is-IS" dirty="0"/>
              <a:t>Frjálst flæði þjónustu</a:t>
            </a:r>
          </a:p>
          <a:p>
            <a:pPr lvl="2"/>
            <a:r>
              <a:rPr lang="is-IS" dirty="0"/>
              <a:t>Frjálst flæði vinnuafls</a:t>
            </a:r>
          </a:p>
          <a:p>
            <a:pPr lvl="2"/>
            <a:r>
              <a:rPr lang="is-IS" dirty="0"/>
              <a:t>Frjálst flæði fjármagns</a:t>
            </a:r>
          </a:p>
          <a:p>
            <a:pPr lvl="1"/>
            <a:r>
              <a:rPr lang="is-IS" dirty="0"/>
              <a:t>Gagnkvæmur búseturéttur</a:t>
            </a:r>
          </a:p>
        </p:txBody>
      </p:sp>
    </p:spTree>
    <p:extLst>
      <p:ext uri="{BB962C8B-B14F-4D97-AF65-F5344CB8AC3E}">
        <p14:creationId xmlns:p14="http://schemas.microsoft.com/office/powerpoint/2010/main" val="7151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EES samningurinn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/>
              <a:t>Einn vinnumarkaður</a:t>
            </a:r>
          </a:p>
          <a:p>
            <a:pPr lvl="1"/>
            <a:r>
              <a:rPr lang="is-IS" dirty="0"/>
              <a:t>Maður má leita sér að vinnu hvar sem er innan svæðisins og takist það innan þriggja mánaða má viðkomandi og fjölskylda hans hefja búsetu í því landi og njóta fullra réttinda</a:t>
            </a:r>
          </a:p>
          <a:p>
            <a:r>
              <a:rPr lang="is-IS" dirty="0"/>
              <a:t>Einn þjónustumarkaður</a:t>
            </a:r>
          </a:p>
          <a:p>
            <a:pPr lvl="1"/>
            <a:r>
              <a:rPr lang="is-IS" dirty="0"/>
              <a:t>Hægt er að stofna fyrirtæki í einhverju þessara landa og hefja rekstur þar.  Arkitekt, smiður, hárgreiðslumeistarar, iðnaðarmenn… geta stofnað til reksturs í þessum löndum</a:t>
            </a:r>
          </a:p>
          <a:p>
            <a:r>
              <a:rPr lang="is-IS" dirty="0"/>
              <a:t>Einn vörumarkaður</a:t>
            </a:r>
          </a:p>
          <a:p>
            <a:pPr lvl="1"/>
            <a:r>
              <a:rPr lang="is-IS" dirty="0"/>
              <a:t>Allir tollar og hömlur í viðskiptum milli landanna afnumið</a:t>
            </a:r>
          </a:p>
          <a:p>
            <a:r>
              <a:rPr lang="is-IS" dirty="0"/>
              <a:t>Einn fjármagnsmarkaður</a:t>
            </a:r>
          </a:p>
          <a:p>
            <a:pPr lvl="1"/>
            <a:r>
              <a:rPr lang="is-IS" dirty="0"/>
              <a:t>Hægt er að flytja peninga á milli landanna t.d. til að kaupa hlutabréf í erlendum fyrirtækjum, kaupa skuldabréf, geyma peningana í erlendum banka eða reisa fyrirtæki frá grunni erlendis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97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EES samningurinn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Felur í sér að ýmislegt er sameiginlegt á öllu svæðinu</a:t>
            </a:r>
          </a:p>
          <a:p>
            <a:pPr lvl="1"/>
            <a:r>
              <a:rPr lang="is-IS" dirty="0"/>
              <a:t>frelsi í viðskiptum</a:t>
            </a:r>
          </a:p>
          <a:p>
            <a:pPr lvl="1"/>
            <a:r>
              <a:rPr lang="is-IS" dirty="0"/>
              <a:t>Réttindi fólks eru sameiginleg</a:t>
            </a:r>
          </a:p>
          <a:p>
            <a:pPr lvl="2"/>
            <a:r>
              <a:rPr lang="is-IS" dirty="0"/>
              <a:t>T.d. félagsleg lágmarksréttindi</a:t>
            </a:r>
          </a:p>
          <a:p>
            <a:pPr lvl="1"/>
            <a:r>
              <a:rPr lang="is-IS" dirty="0"/>
              <a:t>Reglur eru sameiginlegar, t.d.</a:t>
            </a:r>
          </a:p>
          <a:p>
            <a:pPr lvl="2"/>
            <a:r>
              <a:rPr lang="is-IS" dirty="0"/>
              <a:t>Samkeppnisreglur</a:t>
            </a:r>
          </a:p>
          <a:p>
            <a:pPr lvl="2"/>
            <a:r>
              <a:rPr lang="is-IS" dirty="0"/>
              <a:t>Reglur um neytendavernd</a:t>
            </a:r>
          </a:p>
          <a:p>
            <a:pPr lvl="2"/>
            <a:r>
              <a:rPr lang="is-IS" dirty="0"/>
              <a:t>Reglur um umhverfisvernd</a:t>
            </a:r>
          </a:p>
          <a:p>
            <a:pPr lvl="2"/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57357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EES samningurinn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err="1"/>
              <a:t>Undanþágur</a:t>
            </a:r>
            <a:r>
              <a:rPr lang="is-IS" dirty="0"/>
              <a:t> Íslendinga frá samningnum</a:t>
            </a:r>
          </a:p>
          <a:p>
            <a:pPr lvl="1"/>
            <a:r>
              <a:rPr lang="is-IS" dirty="0"/>
              <a:t>Ef flutningi útlendinga (af EES svæðinu) hingað til lands geti stafað félagsleg </a:t>
            </a:r>
            <a:r>
              <a:rPr lang="is-IS" dirty="0" err="1"/>
              <a:t>röskun</a:t>
            </a:r>
            <a:r>
              <a:rPr lang="is-IS" dirty="0"/>
              <a:t>, má takmarka flutning útlendinga til landsins</a:t>
            </a:r>
          </a:p>
          <a:p>
            <a:pPr lvl="2"/>
            <a:r>
              <a:rPr lang="is-IS" dirty="0"/>
              <a:t>Hvað ef t.d. 100.000 </a:t>
            </a:r>
            <a:r>
              <a:rPr lang="is-IS" dirty="0" err="1"/>
              <a:t>mið-evrópubúar</a:t>
            </a:r>
            <a:r>
              <a:rPr lang="is-IS" dirty="0"/>
              <a:t> myndu flytjast til Íslands?</a:t>
            </a:r>
          </a:p>
          <a:p>
            <a:pPr lvl="2"/>
            <a:r>
              <a:rPr lang="is-IS" dirty="0"/>
              <a:t>Og hvað ef þeir myndu allir flytja </a:t>
            </a:r>
            <a:r>
              <a:rPr lang="is-IS" dirty="0" err="1"/>
              <a:t>út</a:t>
            </a:r>
            <a:r>
              <a:rPr lang="is-IS" dirty="0"/>
              <a:t> á land (ekki til stór-Reykjavíkursvæðisins)?</a:t>
            </a:r>
          </a:p>
          <a:p>
            <a:pPr lvl="1"/>
            <a:r>
              <a:rPr lang="is-IS" dirty="0"/>
              <a:t>Útlendingar (af EES svæðinu) mega ekki starfa við </a:t>
            </a:r>
            <a:r>
              <a:rPr lang="is-IS" dirty="0" err="1"/>
              <a:t>löggæslu</a:t>
            </a:r>
            <a:r>
              <a:rPr lang="en-US" dirty="0"/>
              <a:t>, í </a:t>
            </a:r>
            <a:r>
              <a:rPr lang="en-US" dirty="0" err="1"/>
              <a:t>landhelgisgæslunni</a:t>
            </a:r>
            <a:r>
              <a:rPr lang="en-US" dirty="0"/>
              <a:t>,</a:t>
            </a:r>
            <a:r>
              <a:rPr lang="is-IS" dirty="0"/>
              <a:t> í stjórnarráðinu eða dómskerfinu</a:t>
            </a:r>
          </a:p>
          <a:p>
            <a:pPr lvl="1"/>
            <a:r>
              <a:rPr lang="is-IS" dirty="0"/>
              <a:t>Útlendingar mega ekki kaupa hér land nema</a:t>
            </a:r>
          </a:p>
          <a:p>
            <a:pPr lvl="2"/>
            <a:r>
              <a:rPr lang="is-IS" dirty="0"/>
              <a:t>Þeir hafi búið hér í minnst 5 ár</a:t>
            </a:r>
          </a:p>
          <a:p>
            <a:pPr lvl="2"/>
            <a:r>
              <a:rPr lang="is-IS" dirty="0"/>
              <a:t>Ætli sér að nýta landið til búskapar</a:t>
            </a:r>
          </a:p>
          <a:p>
            <a:pPr lvl="1"/>
            <a:r>
              <a:rPr lang="is-IS" dirty="0"/>
              <a:t>Útlendingar mega ekki fjárfesta í íslenskum sjávarútvegsfyrirtækjum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27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EES samningurinn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Samstarf og samráð EFTA ríkjanna við ESB fer fram í </a:t>
            </a:r>
            <a:r>
              <a:rPr lang="is-IS" dirty="0" err="1"/>
              <a:t>Brussel</a:t>
            </a:r>
            <a:r>
              <a:rPr lang="is-IS" dirty="0"/>
              <a:t> (</a:t>
            </a:r>
            <a:r>
              <a:rPr lang="is-IS" dirty="0" err="1"/>
              <a:t>sameginlega</a:t>
            </a:r>
            <a:r>
              <a:rPr lang="is-IS" dirty="0"/>
              <a:t> EES nefndin)</a:t>
            </a:r>
          </a:p>
          <a:p>
            <a:pPr lvl="1"/>
            <a:r>
              <a:rPr lang="is-IS" dirty="0"/>
              <a:t>Hittist einu sinni í mánuði</a:t>
            </a:r>
          </a:p>
          <a:p>
            <a:pPr lvl="1"/>
            <a:r>
              <a:rPr lang="is-IS" dirty="0"/>
              <a:t>Hefur fimm fastanefndir</a:t>
            </a:r>
          </a:p>
          <a:p>
            <a:pPr lvl="2"/>
            <a:r>
              <a:rPr lang="is-IS" dirty="0"/>
              <a:t>Nefnd um frjáls vöruviðskipti</a:t>
            </a:r>
          </a:p>
          <a:p>
            <a:pPr lvl="2"/>
            <a:r>
              <a:rPr lang="is-IS" dirty="0"/>
              <a:t>Nefnd um þjónustu- og fjármagnsviðskipti</a:t>
            </a:r>
          </a:p>
          <a:p>
            <a:pPr lvl="2"/>
            <a:r>
              <a:rPr lang="is-IS" dirty="0"/>
              <a:t>Nefnd um frjálsan atvinnu- og búseturétt</a:t>
            </a:r>
          </a:p>
          <a:p>
            <a:pPr lvl="2"/>
            <a:r>
              <a:rPr lang="is-IS" dirty="0"/>
              <a:t>Nefnd um málefni sem falla utan svokallað </a:t>
            </a:r>
            <a:r>
              <a:rPr lang="is-IS" dirty="0" err="1"/>
              <a:t>fjórfrelsi</a:t>
            </a:r>
            <a:endParaRPr lang="is-IS" dirty="0"/>
          </a:p>
          <a:p>
            <a:pPr lvl="2"/>
            <a:r>
              <a:rPr lang="is-IS" dirty="0"/>
              <a:t>Nefnd um stofnanir og lagaleg álitamál</a:t>
            </a:r>
          </a:p>
          <a:p>
            <a:pPr lvl="1"/>
            <a:r>
              <a:rPr lang="is-IS" dirty="0"/>
              <a:t>Einnig starfa fjöldi starfshópa á vegum þessa samstarfs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80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EES samningurinn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Ef breytingar eru gerðar innan ESB sem snerta samninginn þá</a:t>
            </a:r>
          </a:p>
          <a:p>
            <a:pPr lvl="1"/>
            <a:r>
              <a:rPr lang="is-IS" dirty="0"/>
              <a:t>Fjallar Sameiginlega EES nefndin um breytingarnar</a:t>
            </a:r>
          </a:p>
          <a:p>
            <a:pPr lvl="2"/>
            <a:r>
              <a:rPr lang="is-IS" dirty="0"/>
              <a:t>Samþykki nefndin breytingarnar, þá taka </a:t>
            </a:r>
            <a:r>
              <a:rPr lang="is-IS" dirty="0" err="1"/>
              <a:t>þær</a:t>
            </a:r>
            <a:r>
              <a:rPr lang="is-IS" dirty="0"/>
              <a:t> gildi í aðildarlöndum EES</a:t>
            </a:r>
          </a:p>
          <a:p>
            <a:pPr lvl="3"/>
            <a:r>
              <a:rPr lang="is-IS" dirty="0"/>
              <a:t>Ef breytingarnar snerta reglugerðir á Íslandi, þá taka </a:t>
            </a:r>
            <a:r>
              <a:rPr lang="is-IS" dirty="0" err="1"/>
              <a:t>þær</a:t>
            </a:r>
            <a:r>
              <a:rPr lang="is-IS" dirty="0"/>
              <a:t> hér gildi strax</a:t>
            </a:r>
          </a:p>
          <a:p>
            <a:pPr lvl="3"/>
            <a:r>
              <a:rPr lang="is-IS" dirty="0"/>
              <a:t>Ef þörf er á lagabreytingum á Íslandi þá gilda breytingarnar ekki hér nema Alþingi samþykki </a:t>
            </a:r>
            <a:r>
              <a:rPr lang="is-IS" dirty="0" err="1"/>
              <a:t>þær</a:t>
            </a:r>
            <a:endParaRPr lang="is-IS" dirty="0"/>
          </a:p>
          <a:p>
            <a:pPr lvl="2"/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7319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Lokahnykkurinn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Fimmtudagur 29. nóvember</a:t>
            </a:r>
          </a:p>
          <a:p>
            <a:pPr lvl="1"/>
            <a:r>
              <a:rPr lang="is-IS" dirty="0"/>
              <a:t>Upprifjun </a:t>
            </a:r>
            <a:r>
              <a:rPr lang="is-IS" dirty="0" err="1"/>
              <a:t>úr</a:t>
            </a:r>
            <a:r>
              <a:rPr lang="is-IS" dirty="0"/>
              <a:t> kafla 19 – 25 (sleppa kafla 24)</a:t>
            </a:r>
          </a:p>
          <a:p>
            <a:r>
              <a:rPr lang="is-IS" dirty="0"/>
              <a:t>Þriðjudagur 4. desember</a:t>
            </a:r>
          </a:p>
          <a:p>
            <a:pPr lvl="1"/>
            <a:r>
              <a:rPr lang="is-IS" dirty="0"/>
              <a:t>Kaflapróf </a:t>
            </a:r>
            <a:r>
              <a:rPr lang="is-IS" dirty="0" err="1"/>
              <a:t>úr</a:t>
            </a:r>
            <a:r>
              <a:rPr lang="is-IS" dirty="0"/>
              <a:t> kafla 19 – 25 (sleppa kafla 24)</a:t>
            </a:r>
          </a:p>
          <a:p>
            <a:r>
              <a:rPr lang="is-IS" dirty="0"/>
              <a:t>Miðvikudagur 5. desember</a:t>
            </a:r>
            <a:endParaRPr lang="en-US" dirty="0"/>
          </a:p>
          <a:p>
            <a:pPr lvl="1"/>
            <a:r>
              <a:rPr lang="is-IS" dirty="0"/>
              <a:t>Yfirferð yfir kaflaprófið</a:t>
            </a:r>
          </a:p>
          <a:p>
            <a:pPr lvl="1"/>
            <a:r>
              <a:rPr lang="is-IS" dirty="0"/>
              <a:t>Smá upprifjun</a:t>
            </a:r>
          </a:p>
          <a:p>
            <a:r>
              <a:rPr lang="is-IS" dirty="0"/>
              <a:t>Fimmtudagur 6. desember</a:t>
            </a:r>
          </a:p>
          <a:p>
            <a:pPr lvl="1"/>
            <a:r>
              <a:rPr lang="is-IS"/>
              <a:t>Alsherjar upprifjun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952765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477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Kafli 25</vt:lpstr>
      <vt:lpstr>EES samningurinn</vt:lpstr>
      <vt:lpstr>EES samningurinn</vt:lpstr>
      <vt:lpstr>EES samningurinn</vt:lpstr>
      <vt:lpstr>EES samningurinn</vt:lpstr>
      <vt:lpstr>EES samningurinn</vt:lpstr>
      <vt:lpstr>EES samningurinn</vt:lpstr>
      <vt:lpstr>Lokahnykkurinn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25</dc:title>
  <dc:creator>Hilmar Friðjónsson</dc:creator>
  <cp:lastModifiedBy>Hilmar Friðjónsson</cp:lastModifiedBy>
  <cp:revision>16</cp:revision>
  <dcterms:created xsi:type="dcterms:W3CDTF">2018-11-28T11:23:09Z</dcterms:created>
  <dcterms:modified xsi:type="dcterms:W3CDTF">2018-11-29T11:05:58Z</dcterms:modified>
</cp:coreProperties>
</file>