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saveSubsetFonts="1">
  <p:sldMasterIdLst>
    <p:sldMasterId r:id="rId4" id="2147483648"/>
  </p:sldMasterIdLst>
  <p:sldIdLst>
    <p:sldId r:id="rId5" id="256"/>
    <p:sldId r:id="rId6" id="257"/>
    <p:sldId r:id="rId7" id="258"/>
    <p:sldId r:id="rId8" id="259"/>
    <p:sldId r:id="rId9" id="260"/>
    <p:sldId r:id="rId10" id="261"/>
    <p:sldId r:id="rId11" id="262"/>
    <p:sldId r:id="rId12" id="263"/>
    <p:sldId r:id="rId13" id="264"/>
    <p:sldId r:id="rId14" id="265"/>
    <p:sldId r:id="rId15" id="266"/>
    <p:sldId r:id="rId16" id="267"/>
    <p:sldId r:id="rId17" id="268"/>
    <p:sldId r:id="rId18" id="269"/>
    <p:sldId r:id="rId19" id="270"/>
    <p:sldId r:id="rId20" id="271"/>
    <p:sldId r:id="rId21" id="272"/>
    <p:sldId r:id="rId22" id="273"/>
    <p:sldId r:id="rId23" id="274"/>
  </p:sldIdLst>
  <p:sldSz cx="12192000" cy="6858000"/>
  <p:notesSz xmlns:c="http://schemas.openxmlformats.org/drawingml/2006/chart" xmlns:pic="http://schemas.openxmlformats.org/drawingml/2006/picture" xmlns:dgm="http://schemas.openxmlformats.org/drawingml/2006/diagram" cx="6858000" cy="9144000"/>
  <p:defaultTextStyle xmlns:c="http://schemas.openxmlformats.org/drawingml/2006/chart" xmlns:pic="http://schemas.openxmlformats.org/drawingml/2006/picture" xmlns:dgm="http://schemas.openxmlformats.org/drawingml/2006/diagram">
    <a:defPPr>
      <a:defRPr lang="en-US">
        <a:uFillTx/>
      </a:defRPr>
    </a:defPPr>
    <a:lvl1pPr algn="l" defTabSz="914400" eaLnBrk="1" hangingPunct="1" latinLnBrk="0" marL="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/>
</file>

<file path=ppt/tableStyles.xml><?xml version="1.0" encoding="utf-8"?>
<a:tblStyleLst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def="{5C22544A-7EE6-4342-B048-85BDC9FD1C3A}"/>
</file>

<file path=ppt/viewProps.xml><?xml version="1.0" encoding="utf-8"?>
<p:view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normalViewPr horzBarState="maximized">
    <p:restoredLeft autoAdjust="0" sz="15987"/>
    <p:restoredTop sz="94660"/>
  </p:normalViewPr>
  <p:slideViewPr>
    <p:cSldViewPr snapToGrid="0">
      <p:cViewPr varScale="1">
        <p:scale xmlns:c="http://schemas.openxmlformats.org/drawingml/2006/chart" xmlns:pic="http://schemas.openxmlformats.org/drawingml/2006/picture" xmlns:dgm="http://schemas.openxmlformats.org/drawingml/2006/diagram">
          <a:sx d="100" n="113"/>
          <a:sy d="100" n="113"/>
        </p:scale>
        <p:origin xmlns:c="http://schemas.openxmlformats.org/drawingml/2006/chart" xmlns:pic="http://schemas.openxmlformats.org/drawingml/2006/picture" xmlns:dgm="http://schemas.openxmlformats.org/drawingml/2006/diagram" x="372" y="96"/>
      </p:cViewPr>
    </p:cSldViewPr>
  </p:slideViewPr>
  <p:notesTextViewPr>
    <p:cViewPr>
      <p:scale xmlns:c="http://schemas.openxmlformats.org/drawingml/2006/chart" xmlns:pic="http://schemas.openxmlformats.org/drawingml/2006/picture" xmlns:dgm="http://schemas.openxmlformats.org/drawingml/2006/diagram">
        <a:sx d="1" n="1"/>
        <a:sy d="1" n="1"/>
      </p:scale>
      <p:origin xmlns:c="http://schemas.openxmlformats.org/drawingml/2006/chart" xmlns:pic="http://schemas.openxmlformats.org/drawingml/2006/picture" xmlns:dgm="http://schemas.openxmlformats.org/drawingml/2006/diagram" x="0" y="0"/>
    </p:cViewPr>
  </p:notesTextViewPr>
  <p:gridSpacing xmlns:c="http://schemas.openxmlformats.org/drawingml/2006/chart" xmlns:pic="http://schemas.openxmlformats.org/drawingml/2006/picture" xmlns:dgm="http://schemas.openxmlformats.org/drawingml/2006/diagram" cx="72008" cy="72008"/>
</p:viewPr>
</file>

<file path=ppt/_rels/presentation.xml.rels><?xml version="1.0" standalone="yes" ?><Relationships xmlns="http://schemas.openxmlformats.org/package/2006/relationships"><Relationship Id="rId1" Target="presProps.xml" Type="http://schemas.openxmlformats.org/officeDocument/2006/relationships/presProps"></Relationship><Relationship Id="rId2" Target="tableStyles.xml" Type="http://schemas.openxmlformats.org/officeDocument/2006/relationships/tableStyles"></Relationship><Relationship Id="rId3" Target="viewProps.xml" Type="http://schemas.openxmlformats.org/officeDocument/2006/relationships/viewProps"></Relationship><Relationship Id="rId4" Target="slideMasters/slideMaster1.xml" Type="http://schemas.openxmlformats.org/officeDocument/2006/relationships/slideMaster"></Relationship><Relationship Id="rId5" Target="slides/slide1.xml" Type="http://schemas.openxmlformats.org/officeDocument/2006/relationships/slide"></Relationship><Relationship Id="rId6" Target="slides/slide2.xml" Type="http://schemas.openxmlformats.org/officeDocument/2006/relationships/slide"></Relationship><Relationship Id="rId7" Target="slides/slide3.xml" Type="http://schemas.openxmlformats.org/officeDocument/2006/relationships/slide"></Relationship><Relationship Id="rId8" Target="slides/slide4.xml" Type="http://schemas.openxmlformats.org/officeDocument/2006/relationships/slide"></Relationship><Relationship Id="rId9" Target="slides/slide5.xml" Type="http://schemas.openxmlformats.org/officeDocument/2006/relationships/slide"></Relationship><Relationship Id="rId10" Target="slides/slide6.xml" Type="http://schemas.openxmlformats.org/officeDocument/2006/relationships/slide"></Relationship><Relationship Id="rId11" Target="slides/slide7.xml" Type="http://schemas.openxmlformats.org/officeDocument/2006/relationships/slide"></Relationship><Relationship Id="rId12" Target="slides/slide8.xml" Type="http://schemas.openxmlformats.org/officeDocument/2006/relationships/slide"></Relationship><Relationship Id="rId13" Target="slides/slide9.xml" Type="http://schemas.openxmlformats.org/officeDocument/2006/relationships/slide"></Relationship><Relationship Id="rId14" Target="slides/slide10.xml" Type="http://schemas.openxmlformats.org/officeDocument/2006/relationships/slide"></Relationship><Relationship Id="rId15" Target="slides/slide11.xml" Type="http://schemas.openxmlformats.org/officeDocument/2006/relationships/slide"></Relationship><Relationship Id="rId16" Target="slides/slide12.xml" Type="http://schemas.openxmlformats.org/officeDocument/2006/relationships/slide"></Relationship><Relationship Id="rId17" Target="slides/slide13.xml" Type="http://schemas.openxmlformats.org/officeDocument/2006/relationships/slide"></Relationship><Relationship Id="rId18" Target="slides/slide14.xml" Type="http://schemas.openxmlformats.org/officeDocument/2006/relationships/slide"></Relationship><Relationship Id="rId19" Target="slides/slide15.xml" Type="http://schemas.openxmlformats.org/officeDocument/2006/relationships/slide"></Relationship><Relationship Id="rId20" Target="slides/slide16.xml" Type="http://schemas.openxmlformats.org/officeDocument/2006/relationships/slide"></Relationship><Relationship Id="rId21" Target="slides/slide17.xml" Type="http://schemas.openxmlformats.org/officeDocument/2006/relationships/slide"></Relationship><Relationship Id="rId22" Target="slides/slide18.xml" Type="http://schemas.openxmlformats.org/officeDocument/2006/relationships/slide"></Relationship><Relationship Id="rId23" Target="slides/slide19.xml" Type="http://schemas.openxmlformats.org/officeDocument/2006/relationships/slide"></Relationship><Relationship Id="rId24" Target="theme/theme1.xml" Type="http://schemas.openxmlformats.org/officeDocument/2006/relationships/theme"></Relationship></Relationships>
</file>

<file path=ppt/slideLayouts/_rels/slideLayout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0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2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3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4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5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6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7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8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9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slideLayout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">
  <p:cSld name="Title Slide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ctr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524000" y="1122363"/>
            <a:ext cx="9144000" cy="2387600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Subtitle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sub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524000" y="3602038"/>
            <a:ext cx="9144000" cy="1655762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algn="ctr" indent="0" marL="0">
              <a:buNone/>
              <a:defRPr sz="2400">
                <a:uFillTx/>
              </a:defRPr>
            </a:lvl1pPr>
            <a:lvl2pPr algn="ctr" indent="0" marL="457200">
              <a:buNone/>
              <a:defRPr sz="2000">
                <a:uFillTx/>
              </a:defRPr>
            </a:lvl2pPr>
            <a:lvl3pPr algn="ctr" indent="0" marL="914400">
              <a:buNone/>
              <a:defRPr sz="1800">
                <a:uFillTx/>
              </a:defRPr>
            </a:lvl3pPr>
            <a:lvl4pPr algn="ctr" indent="0" marL="1371600">
              <a:buNone/>
              <a:defRPr sz="1600">
                <a:uFillTx/>
              </a:defRPr>
            </a:lvl4pPr>
            <a:lvl5pPr algn="ctr" indent="0" marL="1828800">
              <a:buNone/>
              <a:defRPr sz="1600">
                <a:uFillTx/>
              </a:defRPr>
            </a:lvl5pPr>
            <a:lvl6pPr algn="ctr" indent="0" marL="2286000">
              <a:buNone/>
              <a:defRPr sz="1600">
                <a:uFillTx/>
              </a:defRPr>
            </a:lvl6pPr>
            <a:lvl7pPr algn="ctr" indent="0" marL="2743200">
              <a:buNone/>
              <a:defRPr sz="1600">
                <a:uFillTx/>
              </a:defRPr>
            </a:lvl7pPr>
            <a:lvl8pPr algn="ctr" indent="0" marL="3200400">
              <a:buNone/>
              <a:defRPr sz="1600">
                <a:uFillTx/>
              </a:defRPr>
            </a:lvl8pPr>
            <a:lvl9pPr algn="ctr" indent="0" marL="3657600">
              <a:buNone/>
              <a:defRPr sz="1600">
                <a:uFillTx/>
              </a:defRPr>
            </a:lvl9pPr>
          </a:lstStyle>
          <a:p>
            <a:r>
              <a:rPr lang="en-US">
                <a:uFillTx/>
              </a:rPr>
              <a:t>Click to edit Master subtitle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0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vertTx">
  <p:cSld name="Title and Vertical Tex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Vertical 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orient="vert" type="body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 vert="eaVert"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vertTitleAndTx">
  <p:cSld name="Vertical Title and Tex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Vertical 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orient="vert"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724900" y="365125"/>
            <a:ext cx="2628900" cy="581183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vert="eaVert"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Vertical 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orient="vert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8200" y="365125"/>
            <a:ext cx="7734300" cy="581183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vert="eaVert"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">
  <p:cSld name="Title and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secHead">
  <p:cSld name="Section Header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1850" y="1709738"/>
            <a:ext cx="10515600" cy="2852737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1850" y="4589463"/>
            <a:ext cx="10515600" cy="1500187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">
  <p:cSld name="Two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sz="half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8200" y="1825625"/>
            <a:ext cx="5181600" cy="435133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Content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172200" y="1825625"/>
            <a:ext cx="5181600" cy="435133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Date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Foot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Slide Number 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TxTwoObj">
  <p:cSld name="Comparison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9788" y="365125"/>
            <a:ext cx="10515600" cy="1325563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9788" y="1681163"/>
            <a:ext cx="5157787" cy="823912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indent="0" marL="0">
              <a:buNone/>
              <a:defRPr b="1" sz="2400">
                <a:uFillTx/>
              </a:defRPr>
            </a:lvl1pPr>
            <a:lvl2pPr indent="0" marL="457200">
              <a:buNone/>
              <a:defRPr b="1" sz="2000">
                <a:uFillTx/>
              </a:defRPr>
            </a:lvl2pPr>
            <a:lvl3pPr indent="0" marL="914400">
              <a:buNone/>
              <a:defRPr b="1" sz="1800">
                <a:uFillTx/>
              </a:defRPr>
            </a:lvl3pPr>
            <a:lvl4pPr indent="0" marL="1371600">
              <a:buNone/>
              <a:defRPr b="1" sz="1600">
                <a:uFillTx/>
              </a:defRPr>
            </a:lvl4pPr>
            <a:lvl5pPr indent="0" marL="1828800">
              <a:buNone/>
              <a:defRPr b="1" sz="1600">
                <a:uFillTx/>
              </a:defRPr>
            </a:lvl5pPr>
            <a:lvl6pPr indent="0" marL="2286000">
              <a:buNone/>
              <a:defRPr b="1" sz="1600">
                <a:uFillTx/>
              </a:defRPr>
            </a:lvl6pPr>
            <a:lvl7pPr indent="0" marL="2743200">
              <a:buNone/>
              <a:defRPr b="1" sz="1600">
                <a:uFillTx/>
              </a:defRPr>
            </a:lvl7pPr>
            <a:lvl8pPr indent="0" marL="3200400">
              <a:buNone/>
              <a:defRPr b="1" sz="1600">
                <a:uFillTx/>
              </a:defRPr>
            </a:lvl8pPr>
            <a:lvl9pPr indent="0" marL="3657600">
              <a:buNone/>
              <a:defRPr b="1" sz="16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Content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9788" y="2505075"/>
            <a:ext cx="5157787" cy="368458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Text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3" sz="quarter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172200" y="1681163"/>
            <a:ext cx="5183188" cy="823912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 indent="0" marL="0">
              <a:buNone/>
              <a:defRPr b="1" sz="2400">
                <a:uFillTx/>
              </a:defRPr>
            </a:lvl1pPr>
            <a:lvl2pPr indent="0" marL="457200">
              <a:buNone/>
              <a:defRPr b="1" sz="2000">
                <a:uFillTx/>
              </a:defRPr>
            </a:lvl2pPr>
            <a:lvl3pPr indent="0" marL="914400">
              <a:buNone/>
              <a:defRPr b="1" sz="1800">
                <a:uFillTx/>
              </a:defRPr>
            </a:lvl3pPr>
            <a:lvl4pPr indent="0" marL="1371600">
              <a:buNone/>
              <a:defRPr b="1" sz="1600">
                <a:uFillTx/>
              </a:defRPr>
            </a:lvl4pPr>
            <a:lvl5pPr indent="0" marL="1828800">
              <a:buNone/>
              <a:defRPr b="1" sz="1600">
                <a:uFillTx/>
              </a:defRPr>
            </a:lvl5pPr>
            <a:lvl6pPr indent="0" marL="2286000">
              <a:buNone/>
              <a:defRPr b="1" sz="1600">
                <a:uFillTx/>
              </a:defRPr>
            </a:lvl6pPr>
            <a:lvl7pPr indent="0" marL="2743200">
              <a:buNone/>
              <a:defRPr b="1" sz="1600">
                <a:uFillTx/>
              </a:defRPr>
            </a:lvl7pPr>
            <a:lvl8pPr indent="0" marL="3200400">
              <a:buNone/>
              <a:defRPr b="1" sz="1600">
                <a:uFillTx/>
              </a:defRPr>
            </a:lvl8pPr>
            <a:lvl9pPr indent="0" marL="3657600">
              <a:buNone/>
              <a:defRPr b="1" sz="16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Content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4" sz="quarte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172200" y="2505075"/>
            <a:ext cx="5183188" cy="368458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Date 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8" name="Footer Placeholder 7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9" name="Slide Number Placeholder 8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Only">
  <p:cSld name="Title Only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Date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Footer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Slide Numb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7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blank">
  <p:cSld name="Blank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Date 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Footer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Slide Number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8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Tx">
  <p:cSld name="Content with Caption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9788" y="457200"/>
            <a:ext cx="3932237" cy="1600200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>
              <a:defRPr sz="32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83188" y="987425"/>
            <a:ext cx="6172200" cy="487362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Text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9788" y="2057400"/>
            <a:ext cx="3932237" cy="381158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indent="0" marL="0">
              <a:buNone/>
              <a:defRPr sz="1600">
                <a:uFillTx/>
              </a:defRPr>
            </a:lvl1pPr>
            <a:lvl2pPr indent="0" marL="457200">
              <a:buNone/>
              <a:defRPr sz="1400">
                <a:uFillTx/>
              </a:defRPr>
            </a:lvl2pPr>
            <a:lvl3pPr indent="0" marL="914400">
              <a:buNone/>
              <a:defRPr sz="1200">
                <a:uFillTx/>
              </a:defRPr>
            </a:lvl3pPr>
            <a:lvl4pPr indent="0" marL="1371600">
              <a:buNone/>
              <a:defRPr sz="1000">
                <a:uFillTx/>
              </a:defRPr>
            </a:lvl4pPr>
            <a:lvl5pPr indent="0" marL="1828800">
              <a:buNone/>
              <a:defRPr sz="1000">
                <a:uFillTx/>
              </a:defRPr>
            </a:lvl5pPr>
            <a:lvl6pPr indent="0" marL="2286000">
              <a:buNone/>
              <a:defRPr sz="1000">
                <a:uFillTx/>
              </a:defRPr>
            </a:lvl6pPr>
            <a:lvl7pPr indent="0" marL="2743200">
              <a:buNone/>
              <a:defRPr sz="1000">
                <a:uFillTx/>
              </a:defRPr>
            </a:lvl7pPr>
            <a:lvl8pPr indent="0" marL="3200400">
              <a:buNone/>
              <a:defRPr sz="1000">
                <a:uFillTx/>
              </a:defRPr>
            </a:lvl8pPr>
            <a:lvl9pPr indent="0" marL="3657600">
              <a:buNone/>
              <a:defRPr sz="10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Date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Foot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Slide Number 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9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picTx">
  <p:cSld name="Picture with Caption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9788" y="457200"/>
            <a:ext cx="3932237" cy="1600200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 anchor="b"/>
          <a:lstStyle>
            <a:lvl1pPr>
              <a:defRPr sz="32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Picture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pic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83188" y="987425"/>
            <a:ext cx="6172200" cy="4873625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indent="0" marL="0">
              <a:buNone/>
              <a:defRPr sz="3200">
                <a:uFillTx/>
              </a:defRPr>
            </a:lvl1pPr>
            <a:lvl2pPr indent="0" marL="457200">
              <a:buNone/>
              <a:defRPr sz="2800">
                <a:uFillTx/>
              </a:defRPr>
            </a:lvl2pPr>
            <a:lvl3pPr indent="0" marL="914400">
              <a:buNone/>
              <a:defRPr sz="2400">
                <a:uFillTx/>
              </a:defRPr>
            </a:lvl3pPr>
            <a:lvl4pPr indent="0" marL="1371600">
              <a:buNone/>
              <a:defRPr sz="2000">
                <a:uFillTx/>
              </a:defRPr>
            </a:lvl4pPr>
            <a:lvl5pPr indent="0" marL="1828800">
              <a:buNone/>
              <a:defRPr sz="2000">
                <a:uFillTx/>
              </a:defRPr>
            </a:lvl5pPr>
            <a:lvl6pPr indent="0" marL="2286000">
              <a:buNone/>
              <a:defRPr sz="2000">
                <a:uFillTx/>
              </a:defRPr>
            </a:lvl6pPr>
            <a:lvl7pPr indent="0" marL="2743200">
              <a:buNone/>
              <a:defRPr sz="2000">
                <a:uFillTx/>
              </a:defRPr>
            </a:lvl7pPr>
            <a:lvl8pPr indent="0" marL="3200400">
              <a:buNone/>
              <a:defRPr sz="2000">
                <a:uFillTx/>
              </a:defRPr>
            </a:lvl8pPr>
            <a:lvl9pPr indent="0" marL="3657600">
              <a:buNone/>
              <a:defRPr sz="2000">
                <a:uFillTx/>
              </a:defRPr>
            </a:lvl9pPr>
          </a:lstStyle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Text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9788" y="2057400"/>
            <a:ext cx="3932237" cy="381158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/>
          <a:lstStyle>
            <a:lvl1pPr indent="0" marL="0">
              <a:buNone/>
              <a:defRPr sz="1600">
                <a:uFillTx/>
              </a:defRPr>
            </a:lvl1pPr>
            <a:lvl2pPr indent="0" marL="457200">
              <a:buNone/>
              <a:defRPr sz="1400">
                <a:uFillTx/>
              </a:defRPr>
            </a:lvl2pPr>
            <a:lvl3pPr indent="0" marL="914400">
              <a:buNone/>
              <a:defRPr sz="1200">
                <a:uFillTx/>
              </a:defRPr>
            </a:lvl3pPr>
            <a:lvl4pPr indent="0" marL="1371600">
              <a:buNone/>
              <a:defRPr sz="1000">
                <a:uFillTx/>
              </a:defRPr>
            </a:lvl4pPr>
            <a:lvl5pPr indent="0" marL="1828800">
              <a:buNone/>
              <a:defRPr sz="1000">
                <a:uFillTx/>
              </a:defRPr>
            </a:lvl5pPr>
            <a:lvl6pPr indent="0" marL="2286000">
              <a:buNone/>
              <a:defRPr sz="1000">
                <a:uFillTx/>
              </a:defRPr>
            </a:lvl6pPr>
            <a:lvl7pPr indent="0" marL="2743200">
              <a:buNone/>
              <a:defRPr sz="1000">
                <a:uFillTx/>
              </a:defRPr>
            </a:lvl7pPr>
            <a:lvl8pPr indent="0" marL="3200400">
              <a:buNone/>
              <a:defRPr sz="1000">
                <a:uFillTx/>
              </a:defRPr>
            </a:lvl8pPr>
            <a:lvl9pPr indent="0" marL="3657600">
              <a:buNone/>
              <a:defRPr sz="10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Date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0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Foot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1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7" name="Slide Number 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2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Masters/_rels/slideMaster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Relationship Id="rId2" Target="../slideLayouts/slideLayout2.xml" Type="http://schemas.openxmlformats.org/officeDocument/2006/relationships/slideLayout"></Relationship><Relationship Id="rId3" Target="../slideLayouts/slideLayout3.xml" Type="http://schemas.openxmlformats.org/officeDocument/2006/relationships/slideLayout"></Relationship><Relationship Id="rId4" Target="../slideLayouts/slideLayout4.xml" Type="http://schemas.openxmlformats.org/officeDocument/2006/relationships/slideLayout"></Relationship><Relationship Id="rId5" Target="../slideLayouts/slideLayout5.xml" Type="http://schemas.openxmlformats.org/officeDocument/2006/relationships/slideLayout"></Relationship><Relationship Id="rId6" Target="../slideLayouts/slideLayout6.xml" Type="http://schemas.openxmlformats.org/officeDocument/2006/relationships/slideLayout"></Relationship><Relationship Id="rId7" Target="../slideLayouts/slideLayout7.xml" Type="http://schemas.openxmlformats.org/officeDocument/2006/relationships/slideLayout"></Relationship><Relationship Id="rId8" Target="../slideLayouts/slideLayout8.xml" Type="http://schemas.openxmlformats.org/officeDocument/2006/relationships/slideLayout"></Relationship><Relationship Id="rId9" Target="../slideLayouts/slideLayout9.xml" Type="http://schemas.openxmlformats.org/officeDocument/2006/relationships/slideLayout"></Relationship><Relationship Id="rId10" Target="../slideLayouts/slideLayout10.xml" Type="http://schemas.openxmlformats.org/officeDocument/2006/relationships/slideLayout"></Relationship><Relationship Id="rId11" Target="../slideLayouts/slideLayout11.xml" Type="http://schemas.openxmlformats.org/officeDocument/2006/relationships/slideLayout"></Relationship><Relationship Id="rId12" Target="../theme/theme1.xml" Type="http://schemas.openxmlformats.org/officeDocument/2006/relationships/theme"></Relationship></Relationships>
</file>

<file path=ppt/slideMasters/slideMaster1.xml><?xml version="1.0" encoding="utf-8"?>
<p:sldMaste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bg>
      <p:bgRef xmlns:c="http://schemas.openxmlformats.org/drawingml/2006/chart" xmlns:pic="http://schemas.openxmlformats.org/drawingml/2006/picture" xmlns:dgm="http://schemas.openxmlformats.org/drawingml/2006/diagram" idx="1001">
        <a:schemeClr val="bg1"/>
      </p:bgRef>
    </p:bg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8200" y="365125"/>
            <a:ext cx="10515600" cy="1325563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>
            <a:normAutofit/>
          </a:bodyPr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8200" y="1825625"/>
            <a:ext cx="10515600" cy="4351338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45720" lIns="91440" rIns="91440" rtlCol="0" tIns="45720" vert="horz">
            <a:normAutofit/>
          </a:bodyPr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Date 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2" sz="half" type="dt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38200" y="6356350"/>
            <a:ext cx="2743200" cy="365125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DCE13350-A8CF-4E5B-BB5B-F62BC8C66EE7}" type="datetimeFigureOut">
              <a:rPr lang="en-US" smtClean="0">
                <a:uFillTx/>
              </a:rPr>
              <a:t>11/29/18</a:t>
            </a:fld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" name="Footer 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3" sz="quarter" type="ft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038600" y="6356350"/>
            <a:ext cx="4114800" cy="365125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Slide Number 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4" sz="quarter" type="sldNum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8610600" y="6356350"/>
            <a:ext cx="2743200" cy="365125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FC862629-A762-4427-B131-DE8EE9957066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 xmlns:c="http://schemas.openxmlformats.org/drawingml/2006/chart" xmlns:pic="http://schemas.openxmlformats.org/drawingml/2006/picture" xmlns:dgm="http://schemas.openxmlformats.org/drawingml/2006/diagram" accent1="accent1" accent2="accent2" accent3="accent3" accent4="accent4" accent5="accent5" accent6="accent6" bg1="lt1" bg2="lt2" folHlink="folHlink" hlink="hlink" tx1="dk1" tx2="dk2"/>
  <p:sldLayoutIdLst>
    <p:sldLayoutId r:id="rId1" id="2147483661"/>
    <p:sldLayoutId r:id="rId2" id="2147483662"/>
    <p:sldLayoutId r:id="rId3" id="2147483663"/>
    <p:sldLayoutId r:id="rId4" id="2147483664"/>
    <p:sldLayoutId r:id="rId5" id="2147483665"/>
    <p:sldLayoutId r:id="rId6" id="2147483666"/>
    <p:sldLayoutId r:id="rId7" id="2147483667"/>
    <p:sldLayoutId r:id="rId8" id="2147483668"/>
    <p:sldLayoutId r:id="rId9" id="2147483669"/>
    <p:sldLayoutId r:id="rId10" id="2147483670"/>
    <p:sldLayoutId r:id="rId11" id="2147483671"/>
  </p:sldLayoutIdLst>
  <p:txStyles>
    <p:titleStyle xmlns:c="http://schemas.openxmlformats.org/drawingml/2006/chart" xmlns:pic="http://schemas.openxmlformats.org/drawingml/2006/picture" xmlns:dgm="http://schemas.openxmlformats.org/drawingml/2006/diagram"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 xmlns:c="http://schemas.openxmlformats.org/drawingml/2006/chart" xmlns:pic="http://schemas.openxmlformats.org/drawingml/2006/picture" xmlns:dgm="http://schemas.openxmlformats.org/drawingml/2006/diagram"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 xmlns:c="http://schemas.openxmlformats.org/drawingml/2006/chart" xmlns:pic="http://schemas.openxmlformats.org/drawingml/2006/picture" xmlns:dgm="http://schemas.openxmlformats.org/drawingml/2006/diagram">
      <a:defPPr>
        <a:defRPr lang="en-US">
          <a:uFillTx/>
        </a:defRPr>
      </a:defPPr>
      <a:lvl1pPr algn="l" defTabSz="914400" eaLnBrk="1" hangingPunct="1" latinLnBrk="0" marL="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10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1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http://www.evropuvefur.is/" TargetMode="External" Type="http://schemas.openxmlformats.org/officeDocument/2006/relationships/hyperlink"></Relationship></Relationships>
</file>

<file path=ppt/slides/_rels/slide12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https://www.evropuvefur.is/svar.php?id=60019" TargetMode="External" Type="http://schemas.openxmlformats.org/officeDocument/2006/relationships/hyperlink"></Relationship></Relationships>
</file>

<file path=ppt/slides/_rels/slide13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4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Relationship Id="rId2" Target="https://www.evropuvefur.is/svar.php?id=64268" TargetMode="External" Type="http://schemas.openxmlformats.org/officeDocument/2006/relationships/hyperlink"></Relationship></Relationships>
</file>

<file path=ppt/slides/_rels/slide15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6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7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8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9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3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4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5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6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7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8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9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slide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ctr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Kafli 23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Subtitle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 type="sub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- Leiðtogaráðið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Leiðtogaráðið</a:t>
            </a:r>
          </a:p>
          <a:p>
            <a:pPr lvl="1"/>
            <a:r>
              <a:rPr dirty="0" lang="is-IS">
                <a:uFillTx/>
              </a:rPr>
              <a:t>Í ráðinu eiga sæti</a:t>
            </a:r>
          </a:p>
          <a:p>
            <a:pPr lvl="2"/>
            <a:r>
              <a:rPr dirty="0" lang="is-IS">
                <a:uFillTx/>
              </a:rPr>
              <a:t>Forsætisráðherrar aðildarlandanna</a:t>
            </a:r>
          </a:p>
          <a:p>
            <a:pPr lvl="2"/>
            <a:r>
              <a:rPr dirty="0" lang="is-IS">
                <a:uFillTx/>
              </a:rPr>
              <a:t>Forseti framkvæmdarstjórnarinnar</a:t>
            </a:r>
          </a:p>
          <a:p>
            <a:pPr lvl="2"/>
            <a:r>
              <a:rPr dirty="0" lang="is-IS">
                <a:uFillTx/>
              </a:rPr>
              <a:t>Einnig sitja utanríkisráðherrar aðildarlandanna fundi ráðsins og einn af fimm varaforsetum framkvæmdarstjórnarinnar</a:t>
            </a:r>
          </a:p>
          <a:p>
            <a:pPr lvl="2"/>
            <a:r>
              <a:rPr dirty="0" lang="is-IS">
                <a:uFillTx/>
              </a:rPr>
              <a:t>Fundir haldnir 2x á ári, í </a:t>
            </a:r>
            <a:r>
              <a:rPr dirty="0" err="1" lang="is-IS">
                <a:uFillTx/>
              </a:rPr>
              <a:t>Brussel</a:t>
            </a:r>
            <a:endParaRPr dirty="0" lang="is-IS">
              <a:uFillTx/>
            </a:endParaRPr>
          </a:p>
          <a:p>
            <a:pPr lvl="1"/>
            <a:r>
              <a:rPr dirty="0" lang="is-IS">
                <a:uFillTx/>
              </a:rPr>
              <a:t>Hlutverk:</a:t>
            </a:r>
          </a:p>
          <a:p>
            <a:pPr lvl="2"/>
            <a:r>
              <a:rPr dirty="0" lang="is-IS">
                <a:uFillTx/>
              </a:rPr>
              <a:t>Stefnumótun – Samhæfing á núverandi stefnu og mótun framtíðarstefnu sambandsins</a:t>
            </a:r>
          </a:p>
          <a:p>
            <a:pPr lvl="2"/>
            <a:r>
              <a:rPr dirty="0" lang="is-IS">
                <a:uFillTx/>
              </a:rPr>
              <a:t>Greiðir </a:t>
            </a:r>
            <a:r>
              <a:rPr dirty="0" err="1" lang="is-IS">
                <a:uFillTx/>
              </a:rPr>
              <a:t>úr</a:t>
            </a:r>
            <a:r>
              <a:rPr dirty="0" lang="is-IS">
                <a:uFillTx/>
              </a:rPr>
              <a:t> ágreiningsmálum sem ekki tókst að leysa </a:t>
            </a:r>
            <a:r>
              <a:rPr dirty="0" err="1" lang="is-IS">
                <a:uFillTx/>
              </a:rPr>
              <a:t>úr</a:t>
            </a:r>
            <a:r>
              <a:rPr dirty="0" lang="is-IS">
                <a:uFillTx/>
              </a:rPr>
              <a:t> í Ráðinu (áður Ráðherraráðið)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- Ráðið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Ráðið (áður Ráðherraráðið – Fundar bæði í </a:t>
            </a:r>
            <a:r>
              <a:rPr dirty="0" err="1" lang="is-IS">
                <a:uFillTx/>
              </a:rPr>
              <a:t>Brussel</a:t>
            </a:r>
            <a:r>
              <a:rPr dirty="0" lang="is-IS">
                <a:uFillTx/>
              </a:rPr>
              <a:t> og </a:t>
            </a:r>
            <a:r>
              <a:rPr dirty="0" err="1" lang="is-IS">
                <a:uFillTx/>
              </a:rPr>
              <a:t>Lúxemburg</a:t>
            </a:r>
            <a:r>
              <a:rPr dirty="0" lang="is-IS">
                <a:uFillTx/>
              </a:rPr>
              <a:t>)</a:t>
            </a:r>
          </a:p>
          <a:p>
            <a:pPr lvl="1"/>
            <a:r>
              <a:rPr dirty="0" lang="is-IS">
                <a:uFillTx/>
              </a:rPr>
              <a:t>Fer með löggjafarvald ESB – Svipað og Alþingi Íslendinga</a:t>
            </a:r>
          </a:p>
          <a:p>
            <a:pPr lvl="1"/>
            <a:r>
              <a:rPr dirty="0" lang="is-IS">
                <a:uFillTx/>
              </a:rPr>
              <a:t>Þegar fjallað er um lagabreytingar í einstökum málaflokkum, þá mæta allir ráðherrar aðildalandanna í viðkomandi málaflokki og greiða atkvæði</a:t>
            </a:r>
          </a:p>
          <a:p>
            <a:pPr lvl="2"/>
            <a:r>
              <a:rPr dirty="0" lang="is-IS">
                <a:uFillTx/>
              </a:rPr>
              <a:t>Landbúnaðarráðherrar fjalla um landbúnaðarmál o.s.frv.</a:t>
            </a:r>
          </a:p>
          <a:p>
            <a:pPr lvl="1"/>
            <a:r>
              <a:rPr dirty="0" lang="is-IS">
                <a:uFillTx/>
              </a:rPr>
              <a:t>Aðildarlönd skiptast á með að fara með forsæti í Ráðinu (í 6 mánuði í senn)</a:t>
            </a:r>
          </a:p>
          <a:p>
            <a:pPr lvl="2"/>
            <a:r>
              <a:rPr dirty="0" lang="is-IS">
                <a:uFillTx/>
              </a:rPr>
              <a:t>Næstu 18 mánuðir eru alltaf útfærðir af þeim þremur þjóðum sem fara samliggjandi með forsætið </a:t>
            </a:r>
            <a:r>
              <a:rPr dirty="0" lang="is-IS" sz="1800">
                <a:uFillTx/>
              </a:rPr>
              <a:t>(</a:t>
            </a:r>
            <a:r>
              <a:rPr dirty="0" lang="is-IS" sz="1800">
                <a:uFillTx/>
                <a:hlinkClick r:id="rId2"/>
              </a:rPr>
              <a:t>www.evropuvefur.is</a:t>
            </a:r>
            <a:r>
              <a:rPr dirty="0" lang="is-IS" sz="1800">
                <a:uFillTx/>
              </a:rPr>
              <a:t> )</a:t>
            </a:r>
          </a:p>
          <a:p>
            <a:pPr lvl="1"/>
            <a:r>
              <a:rPr dirty="0" err="1" lang="is-IS" sz="2200">
                <a:uFillTx/>
              </a:rPr>
              <a:t>Lissabon</a:t>
            </a:r>
            <a:r>
              <a:rPr dirty="0" lang="is-IS" sz="2200">
                <a:uFillTx/>
              </a:rPr>
              <a:t> sáttmálinn</a:t>
            </a:r>
          </a:p>
          <a:p>
            <a:pPr lvl="2"/>
            <a:r>
              <a:rPr dirty="0" lang="is-IS" sz="1800">
                <a:uFillTx/>
              </a:rPr>
              <a:t>Fjögur stærstu ríkin (Þýskaland, Frakkland, Ítalía og Bretland) gætu í sameiningu stoppað mál eða komið málum i gegnum Ráðið.  Áður þurftu löndin fjögur aðstoð frá tveimur ríkjum til viðbótar. </a:t>
            </a:r>
            <a:endParaRPr dirty="0" lang="en-US" sz="180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- Ráðið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err="1" lang="en-US">
                <a:uFillTx/>
              </a:rPr>
              <a:t>Ráðið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tekur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ákvarðanir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eftir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þremur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leiðum</a:t>
            </a:r>
            <a:r>
              <a:rPr dirty="0" lang="en-US">
                <a:uFillTx/>
              </a:rPr>
              <a:t> í </a:t>
            </a:r>
            <a:r>
              <a:rPr dirty="0" err="1" lang="en-US">
                <a:uFillTx/>
              </a:rPr>
              <a:t>samræmi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við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sáttmála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sambandsins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og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eru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þær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háðar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því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hvaða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málefni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til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umræðu</a:t>
            </a:r>
            <a:r>
              <a:rPr dirty="0" lang="en-US">
                <a:uFillTx/>
              </a:rPr>
              <a:t>:</a:t>
            </a:r>
          </a:p>
          <a:p>
            <a:pPr lvl="1"/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Með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einföldum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meirihluta</a:t>
            </a:r>
            <a:r>
              <a:rPr dirty="0" lang="en-US">
                <a:uFillTx/>
              </a:rPr>
              <a:t> (51% </a:t>
            </a:r>
            <a:r>
              <a:rPr dirty="0" err="1" lang="en-US">
                <a:uFillTx/>
              </a:rPr>
              <a:t>atkvæða</a:t>
            </a:r>
            <a:r>
              <a:rPr dirty="0" lang="en-US">
                <a:uFillTx/>
              </a:rPr>
              <a:t>) </a:t>
            </a:r>
            <a:r>
              <a:rPr dirty="0" err="1" lang="en-US">
                <a:uFillTx/>
              </a:rPr>
              <a:t>þegar</a:t>
            </a:r>
            <a:r>
              <a:rPr dirty="0" lang="en-US">
                <a:uFillTx/>
              </a:rPr>
              <a:t> um </a:t>
            </a:r>
            <a:r>
              <a:rPr dirty="0" err="1" lang="en-US">
                <a:uFillTx/>
              </a:rPr>
              <a:t>ræðir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atriði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varða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málsmeðferð</a:t>
            </a:r>
            <a:r>
              <a:rPr dirty="0" lang="en-US">
                <a:uFillTx/>
              </a:rPr>
              <a:t>.</a:t>
            </a:r>
          </a:p>
          <a:p>
            <a:pPr lvl="1"/>
            <a:r>
              <a:rPr dirty="0" err="1" lang="en-US">
                <a:uFillTx/>
              </a:rPr>
              <a:t>Með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auknum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meirihluta</a:t>
            </a:r>
            <a:r>
              <a:rPr dirty="0" lang="en-US">
                <a:uFillTx/>
              </a:rPr>
              <a:t> (73,9% </a:t>
            </a:r>
            <a:r>
              <a:rPr dirty="0" err="1" lang="en-US">
                <a:uFillTx/>
              </a:rPr>
              <a:t>atkvæða</a:t>
            </a:r>
            <a:r>
              <a:rPr dirty="0" lang="en-US">
                <a:uFillTx/>
              </a:rPr>
              <a:t>) </a:t>
            </a:r>
            <a:r>
              <a:rPr dirty="0" err="1" lang="en-US">
                <a:uFillTx/>
              </a:rPr>
              <a:t>þegar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ákvarðanir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varða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innri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markaðinn</a:t>
            </a:r>
            <a:r>
              <a:rPr dirty="0" lang="en-US">
                <a:uFillTx/>
              </a:rPr>
              <a:t>, </a:t>
            </a:r>
            <a:r>
              <a:rPr dirty="0" err="1" lang="en-US">
                <a:uFillTx/>
              </a:rPr>
              <a:t>efnahagsmál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og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viðskipti</a:t>
            </a:r>
            <a:r>
              <a:rPr dirty="0" lang="en-US">
                <a:uFillTx/>
              </a:rPr>
              <a:t>. </a:t>
            </a:r>
            <a:r>
              <a:rPr dirty="0" err="1" lang="en-US">
                <a:uFillTx/>
              </a:rPr>
              <a:t>Aðildarríkin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hafa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þá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misjafnlega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mörg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atkvæði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íbúafjölda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þeirra</a:t>
            </a:r>
            <a:r>
              <a:rPr dirty="0" lang="en-US">
                <a:uFillTx/>
              </a:rPr>
              <a:t>, </a:t>
            </a:r>
            <a:r>
              <a:rPr dirty="0" err="1" lang="en-US">
                <a:uFillTx/>
              </a:rPr>
              <a:t>allt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frá</a:t>
            </a:r>
            <a:r>
              <a:rPr dirty="0" lang="en-US">
                <a:uFillTx/>
              </a:rPr>
              <a:t> 3 </a:t>
            </a:r>
            <a:r>
              <a:rPr dirty="0" err="1" lang="en-US">
                <a:uFillTx/>
              </a:rPr>
              <a:t>upp</a:t>
            </a:r>
            <a:r>
              <a:rPr dirty="0" lang="en-US">
                <a:uFillTx/>
              </a:rPr>
              <a:t> í 29.</a:t>
            </a:r>
          </a:p>
          <a:p>
            <a:pPr lvl="1"/>
            <a:r>
              <a:rPr dirty="0" err="1" lang="en-US">
                <a:uFillTx/>
              </a:rPr>
              <a:t>Með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einróma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samþykki</a:t>
            </a:r>
            <a:r>
              <a:rPr dirty="0" lang="en-US">
                <a:uFillTx/>
              </a:rPr>
              <a:t> (100% </a:t>
            </a:r>
            <a:r>
              <a:rPr dirty="0" err="1" lang="en-US">
                <a:uFillTx/>
              </a:rPr>
              <a:t>atkvæða</a:t>
            </a:r>
            <a:r>
              <a:rPr dirty="0" lang="en-US">
                <a:uFillTx/>
              </a:rPr>
              <a:t>) </a:t>
            </a:r>
            <a:r>
              <a:rPr dirty="0" err="1" lang="en-US">
                <a:uFillTx/>
              </a:rPr>
              <a:t>þegar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ákvarðanir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varða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utanríkis</a:t>
            </a:r>
            <a:r>
              <a:rPr dirty="0" lang="en-US">
                <a:uFillTx/>
              </a:rPr>
              <a:t>- </a:t>
            </a:r>
            <a:r>
              <a:rPr dirty="0" err="1" lang="en-US">
                <a:uFillTx/>
              </a:rPr>
              <a:t>og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varnarmál</a:t>
            </a:r>
            <a:r>
              <a:rPr dirty="0" lang="en-US">
                <a:uFillTx/>
              </a:rPr>
              <a:t>, </a:t>
            </a:r>
            <a:r>
              <a:rPr dirty="0" err="1" lang="en-US">
                <a:uFillTx/>
              </a:rPr>
              <a:t>samvinnu</a:t>
            </a:r>
            <a:r>
              <a:rPr dirty="0" lang="en-US">
                <a:uFillTx/>
              </a:rPr>
              <a:t> í </a:t>
            </a:r>
            <a:r>
              <a:rPr dirty="0" err="1" lang="en-US">
                <a:uFillTx/>
              </a:rPr>
              <a:t>dóms</a:t>
            </a:r>
            <a:r>
              <a:rPr dirty="0" lang="en-US">
                <a:uFillTx/>
              </a:rPr>
              <a:t>- </a:t>
            </a:r>
            <a:r>
              <a:rPr dirty="0" err="1" lang="en-US">
                <a:uFillTx/>
              </a:rPr>
              <a:t>og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lögreglumálum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og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skattamál</a:t>
            </a:r>
            <a:r>
              <a:rPr dirty="0" lang="en-US">
                <a:uFillTx/>
              </a:rPr>
              <a:t> </a:t>
            </a:r>
            <a:r>
              <a:rPr dirty="0" lang="is-IS" sz="1800">
                <a:uFillTx/>
              </a:rPr>
              <a:t>(</a:t>
            </a:r>
            <a:r>
              <a:rPr dirty="0" lang="is-IS" sz="1800">
                <a:uFillTx/>
                <a:hlinkClick r:id="rId2"/>
              </a:rPr>
              <a:t>https://www.evropuvefur.is/svar.php?id=60019</a:t>
            </a:r>
            <a:r>
              <a:rPr dirty="0" lang="is-IS" sz="1800">
                <a:uFillTx/>
              </a:rPr>
              <a:t> )</a:t>
            </a:r>
            <a:endParaRPr dirty="0" lang="en-US" sz="1800">
              <a:uFillTx/>
            </a:endParaRPr>
          </a:p>
          <a:p>
            <a:pPr lvl="1"/>
            <a:endParaRPr dirty="0" lang="en-US">
              <a:uFillTx/>
            </a:endParaRPr>
          </a:p>
          <a:p>
            <a:pPr lvl="1"/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- Framkvæmdastjórnin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92500" lnSpcReduction="20000"/>
          </a:bodyPr>
          <a:lstStyle/>
          <a:p>
            <a:r>
              <a:rPr dirty="0" lang="is-IS">
                <a:uFillTx/>
              </a:rPr>
              <a:t>Framkvæmdastjórn Evrópusambandsins</a:t>
            </a:r>
          </a:p>
          <a:p>
            <a:pPr lvl="1"/>
            <a:r>
              <a:rPr dirty="0" lang="is-IS">
                <a:uFillTx/>
              </a:rPr>
              <a:t>Fer með framkvæmdavald sambandsins – Svipað og Ríkisstjórn Íslands</a:t>
            </a:r>
          </a:p>
          <a:p>
            <a:pPr lvl="2"/>
            <a:r>
              <a:rPr dirty="0" lang="is-IS">
                <a:uFillTx/>
              </a:rPr>
              <a:t>Fundar í </a:t>
            </a:r>
            <a:r>
              <a:rPr dirty="0" err="1" lang="is-IS">
                <a:uFillTx/>
              </a:rPr>
              <a:t>Brussel</a:t>
            </a:r>
            <a:r>
              <a:rPr dirty="0" lang="is-IS">
                <a:uFillTx/>
              </a:rPr>
              <a:t> og </a:t>
            </a:r>
            <a:r>
              <a:rPr dirty="0" err="1" lang="is-IS">
                <a:uFillTx/>
              </a:rPr>
              <a:t>Strassborg</a:t>
            </a:r>
            <a:endParaRPr dirty="0" lang="is-IS">
              <a:uFillTx/>
            </a:endParaRPr>
          </a:p>
          <a:p>
            <a:pPr lvl="1"/>
            <a:r>
              <a:rPr dirty="0" lang="is-IS">
                <a:uFillTx/>
              </a:rPr>
              <a:t>Er sjálfstæð og óháð aðildarríkjunum</a:t>
            </a:r>
          </a:p>
          <a:p>
            <a:pPr lvl="1"/>
            <a:r>
              <a:rPr dirty="0" lang="is-IS">
                <a:uFillTx/>
              </a:rPr>
              <a:t>Hlutverk:</a:t>
            </a:r>
          </a:p>
          <a:p>
            <a:pPr lvl="2"/>
            <a:r>
              <a:rPr dirty="0" lang="is-IS">
                <a:uFillTx/>
              </a:rPr>
              <a:t>Gætir sameiginlegra hagsmuna sambandsins</a:t>
            </a:r>
          </a:p>
          <a:p>
            <a:pPr lvl="2"/>
            <a:r>
              <a:rPr dirty="0" lang="is-IS">
                <a:uFillTx/>
              </a:rPr>
              <a:t>Hefur frumkvæði að nýrri löggjöf</a:t>
            </a:r>
          </a:p>
          <a:p>
            <a:pPr lvl="2"/>
            <a:r>
              <a:rPr dirty="0" lang="is-IS">
                <a:uFillTx/>
              </a:rPr>
              <a:t>S</a:t>
            </a:r>
            <a:r>
              <a:rPr dirty="0" err="1" lang="en-US">
                <a:uFillTx/>
              </a:rPr>
              <a:t>týrir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daglegri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framkvæmd</a:t>
            </a:r>
            <a:r>
              <a:rPr dirty="0" lang="en-US">
                <a:uFillTx/>
              </a:rPr>
              <a:t> á </a:t>
            </a:r>
            <a:r>
              <a:rPr dirty="0" err="1" lang="en-US">
                <a:uFillTx/>
              </a:rPr>
              <a:t>stefnum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sambandsins</a:t>
            </a:r>
            <a:endParaRPr dirty="0" lang="en-US">
              <a:uFillTx/>
            </a:endParaRPr>
          </a:p>
          <a:p>
            <a:pPr lvl="2"/>
            <a:r>
              <a:rPr dirty="0" err="1" lang="en-US">
                <a:uFillTx/>
              </a:rPr>
              <a:t>Stýrir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ráðstöfun</a:t>
            </a:r>
            <a:r>
              <a:rPr dirty="0" lang="en-US">
                <a:uFillTx/>
              </a:rPr>
              <a:t> á </a:t>
            </a:r>
            <a:r>
              <a:rPr dirty="0" err="1" lang="en-US">
                <a:uFillTx/>
              </a:rPr>
              <a:t>fjármunum</a:t>
            </a:r>
            <a:endParaRPr dirty="0" lang="en-US">
              <a:uFillTx/>
            </a:endParaRPr>
          </a:p>
          <a:p>
            <a:pPr lvl="2"/>
            <a:r>
              <a:rPr dirty="0" err="1" lang="en-US">
                <a:uFillTx/>
              </a:rPr>
              <a:t>Hefur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eftirlit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með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beitingu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sáttmála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sambandsins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og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afleiddum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reglum</a:t>
            </a:r>
            <a:endParaRPr dirty="0" lang="en-US">
              <a:uFillTx/>
            </a:endParaRPr>
          </a:p>
          <a:p>
            <a:pPr lvl="1"/>
            <a:r>
              <a:rPr dirty="0" lang="en-US">
                <a:uFillTx/>
              </a:rPr>
              <a:t>28 </a:t>
            </a:r>
            <a:r>
              <a:rPr dirty="0" err="1" lang="en-US">
                <a:uFillTx/>
              </a:rPr>
              <a:t>framkvæmdastjórar</a:t>
            </a:r>
            <a:r>
              <a:rPr dirty="0" lang="en-US">
                <a:uFillTx/>
              </a:rPr>
              <a:t> (</a:t>
            </a:r>
            <a:r>
              <a:rPr dirty="0" err="1" lang="en-US">
                <a:uFillTx/>
              </a:rPr>
              <a:t>Ráðherrar</a:t>
            </a:r>
            <a:r>
              <a:rPr dirty="0" lang="en-US">
                <a:uFillTx/>
              </a:rPr>
              <a:t>), </a:t>
            </a:r>
            <a:r>
              <a:rPr dirty="0" err="1" lang="en-US">
                <a:uFillTx/>
              </a:rPr>
              <a:t>einn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frá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hverju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aðildarríki</a:t>
            </a:r>
            <a:r>
              <a:rPr dirty="0" lang="en-US">
                <a:uFillTx/>
              </a:rPr>
              <a:t>, </a:t>
            </a:r>
            <a:r>
              <a:rPr dirty="0" err="1" lang="en-US">
                <a:uFillTx/>
              </a:rPr>
              <a:t>og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fer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einn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þeirra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með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hlutverk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forseta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framkvæmdastjórnarinnar</a:t>
            </a:r>
            <a:r>
              <a:rPr dirty="0" lang="en-US">
                <a:uFillTx/>
              </a:rPr>
              <a:t>. </a:t>
            </a:r>
          </a:p>
          <a:p>
            <a:pPr lvl="2"/>
            <a:r>
              <a:rPr dirty="0" err="1" lang="en-US">
                <a:uFillTx/>
              </a:rPr>
              <a:t>Forseti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ber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ábyrgð</a:t>
            </a:r>
            <a:r>
              <a:rPr dirty="0" lang="en-US">
                <a:uFillTx/>
              </a:rPr>
              <a:t> á </a:t>
            </a:r>
            <a:r>
              <a:rPr dirty="0" err="1" lang="en-US">
                <a:uFillTx/>
              </a:rPr>
              <a:t>því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að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úthluta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embættum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til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framkvæmdastjóranna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eftir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málefnasviðum</a:t>
            </a:r>
            <a:endParaRPr dirty="0" lang="en-US">
              <a:uFillTx/>
            </a:endParaRPr>
          </a:p>
          <a:p>
            <a:pPr lvl="2"/>
            <a:r>
              <a:rPr dirty="0" lang="is-IS">
                <a:uFillTx/>
              </a:rPr>
              <a:t>Evrópuþingið þarf að samþykkja skipan framkvæmdastjóranna</a:t>
            </a:r>
          </a:p>
          <a:p>
            <a:pPr lvl="2"/>
            <a:endParaRPr dirty="0" lang="is-IS">
              <a:uFillTx/>
            </a:endParaRPr>
          </a:p>
          <a:p>
            <a:pPr lvl="1"/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- Dómstóll ESB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Dómstóll Evrópusambandsins – áður Evrópudómstóllinn</a:t>
            </a:r>
          </a:p>
          <a:p>
            <a:pPr lvl="1"/>
            <a:r>
              <a:rPr dirty="0" lang="is-IS">
                <a:uFillTx/>
              </a:rPr>
              <a:t>28 dómarar, einn frá hverju aðildarríki í sex ár í senn</a:t>
            </a:r>
          </a:p>
          <a:p>
            <a:pPr lvl="1"/>
            <a:r>
              <a:rPr dirty="0" err="1" lang="en-US">
                <a:uFillTx/>
              </a:rPr>
              <a:t>Túlkun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Dómstóls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Evrópusambandsins</a:t>
            </a:r>
            <a:r>
              <a:rPr dirty="0" lang="en-US">
                <a:uFillTx/>
              </a:rPr>
              <a:t> á </a:t>
            </a:r>
            <a:r>
              <a:rPr dirty="0" err="1" lang="en-US">
                <a:uFillTx/>
              </a:rPr>
              <a:t>Evrópurétti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bindandi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fyrir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aðildarríkin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og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eru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fordæmi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hans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því</a:t>
            </a:r>
            <a:r>
              <a:rPr dirty="0" lang="en-US">
                <a:uFillTx/>
              </a:rPr>
              <a:t> afar </a:t>
            </a:r>
            <a:r>
              <a:rPr dirty="0" err="1" lang="en-US">
                <a:uFillTx/>
              </a:rPr>
              <a:t>mikilvæg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réttarheimild</a:t>
            </a:r>
            <a:endParaRPr dirty="0" lang="en-US">
              <a:uFillTx/>
            </a:endParaRPr>
          </a:p>
          <a:p>
            <a:pPr lvl="1"/>
            <a:r>
              <a:rPr dirty="0" lang="en-US">
                <a:uFillTx/>
                <a:hlinkClick r:id="rId2" tooltip="EES-ríkin"/>
              </a:rPr>
              <a:t>EES-</a:t>
            </a:r>
            <a:r>
              <a:rPr dirty="0" err="1" lang="en-US">
                <a:uFillTx/>
                <a:hlinkClick r:id="rId2" tooltip="EES-ríkin"/>
              </a:rPr>
              <a:t>ríkin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skuldbindi</a:t>
            </a:r>
            <a:r>
              <a:rPr dirty="0" lang="en-US">
                <a:uFillTx/>
              </a:rPr>
              <a:t> sig </a:t>
            </a:r>
            <a:r>
              <a:rPr dirty="0" err="1" lang="en-US">
                <a:uFillTx/>
              </a:rPr>
              <a:t>til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að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skýra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og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beita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ákvæðum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samningsins</a:t>
            </a:r>
            <a:r>
              <a:rPr dirty="0" lang="en-US">
                <a:uFillTx/>
              </a:rPr>
              <a:t> í </a:t>
            </a:r>
            <a:r>
              <a:rPr dirty="0" err="1" lang="en-US">
                <a:uFillTx/>
              </a:rPr>
              <a:t>samræmi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við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úrskurði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og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dóma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Dómstóls</a:t>
            </a:r>
            <a:r>
              <a:rPr dirty="0" lang="en-US">
                <a:uFillTx/>
              </a:rPr>
              <a:t> ESB</a:t>
            </a:r>
          </a:p>
          <a:p>
            <a:r>
              <a:rPr dirty="0" lang="is-IS">
                <a:uFillTx/>
              </a:rPr>
              <a:t>Hlutverk:</a:t>
            </a:r>
          </a:p>
          <a:p>
            <a:pPr lvl="1"/>
            <a:r>
              <a:rPr dirty="0" lang="is-IS">
                <a:uFillTx/>
              </a:rPr>
              <a:t>Sjá um að framkvæmd aðildarríkjanna á sáttmálum sambandsins </a:t>
            </a:r>
            <a:r>
              <a:rPr dirty="0" err="1" lang="is-IS">
                <a:uFillTx/>
              </a:rPr>
              <a:t>sé</a:t>
            </a:r>
            <a:r>
              <a:rPr dirty="0" lang="is-IS">
                <a:uFillTx/>
              </a:rPr>
              <a:t> í samræmi við lög og reglur</a:t>
            </a:r>
          </a:p>
          <a:p>
            <a:pPr lvl="1"/>
            <a:r>
              <a:rPr dirty="0" lang="is-IS">
                <a:uFillTx/>
              </a:rPr>
              <a:t>Túlkun laganna </a:t>
            </a:r>
            <a:r>
              <a:rPr dirty="0" err="1" lang="is-IS">
                <a:uFillTx/>
              </a:rPr>
              <a:t>sé</a:t>
            </a:r>
            <a:r>
              <a:rPr dirty="0" lang="is-IS">
                <a:uFillTx/>
              </a:rPr>
              <a:t> sú sama í öllum aðildarríkjunum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- Evrópuþingið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err="1" lang="is-IS">
                <a:uFillTx/>
              </a:rPr>
              <a:t>Dfdfa</a:t>
            </a:r>
            <a:endParaRPr dirty="0" lang="is-IS">
              <a:uFillTx/>
            </a:endParaRPr>
          </a:p>
          <a:p>
            <a:r>
              <a:rPr dirty="0" lang="is-IS">
                <a:uFillTx/>
              </a:rPr>
              <a:t>Hlutverk:</a:t>
            </a:r>
          </a:p>
          <a:p>
            <a:pPr lvl="1"/>
            <a:r>
              <a:rPr dirty="0" lang="is-IS">
                <a:uFillTx/>
              </a:rPr>
              <a:t>Fer með löggjafarvald sambandsins</a:t>
            </a:r>
          </a:p>
          <a:p>
            <a:pPr lvl="1"/>
            <a:r>
              <a:rPr dirty="0" lang="is-IS">
                <a:uFillTx/>
              </a:rPr>
              <a:t>Fer með eftirlit með störfum Ráðsins og Framkvæmdastjórnarinnar</a:t>
            </a:r>
          </a:p>
          <a:p>
            <a:pPr lvl="1"/>
            <a:r>
              <a:rPr dirty="0" lang="is-IS">
                <a:uFillTx/>
              </a:rPr>
              <a:t>Þingið þarf að samþykkja fjárlög sambandsins</a:t>
            </a:r>
          </a:p>
          <a:p>
            <a:pPr lvl="1"/>
            <a:r>
              <a:rPr dirty="0" lang="is-IS">
                <a:uFillTx/>
              </a:rPr>
              <a:t>Þingmenn kosnir í beinni kosningu í aðildarríkjunum</a:t>
            </a:r>
          </a:p>
          <a:p>
            <a:pPr lvl="2"/>
            <a:r>
              <a:rPr dirty="0" lang="is-IS">
                <a:uFillTx/>
              </a:rPr>
              <a:t>765 þingmenn, til fimm ára í senn</a:t>
            </a:r>
          </a:p>
          <a:p>
            <a:pPr lvl="2"/>
            <a:r>
              <a:rPr dirty="0" lang="is-IS">
                <a:uFillTx/>
              </a:rPr>
              <a:t>Fjöldi þingmanna ríkis fer eftir fjölda íbúa hvers ríkis fyrir sig, </a:t>
            </a:r>
            <a:r>
              <a:rPr dirty="0" err="1" lang="is-IS">
                <a:uFillTx/>
              </a:rPr>
              <a:t>þó</a:t>
            </a:r>
            <a:r>
              <a:rPr dirty="0" lang="is-IS">
                <a:uFillTx/>
              </a:rPr>
              <a:t> ekki í beinu hlutfalli</a:t>
            </a:r>
          </a:p>
          <a:p>
            <a:pPr lvl="3"/>
            <a:r>
              <a:rPr dirty="0" err="1" lang="is-IS">
                <a:uFillTx/>
              </a:rPr>
              <a:t>Lissabon</a:t>
            </a:r>
            <a:r>
              <a:rPr dirty="0" lang="is-IS">
                <a:uFillTx/>
              </a:rPr>
              <a:t> samþykktin gerir ráð fyrir 6 – 96 þingmönnum fyrir hvert aðildarríki</a:t>
            </a:r>
          </a:p>
          <a:p>
            <a:pPr lvl="2"/>
            <a:r>
              <a:rPr dirty="0" err="1" lang="en-US">
                <a:uFillTx/>
              </a:rPr>
              <a:t>Þingmenn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Evrópuþingsins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skiptast</a:t>
            </a:r>
            <a:r>
              <a:rPr dirty="0" lang="en-US">
                <a:uFillTx/>
              </a:rPr>
              <a:t> í </a:t>
            </a:r>
            <a:r>
              <a:rPr dirty="0" err="1" lang="en-US">
                <a:uFillTx/>
              </a:rPr>
              <a:t>fylkingar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eftir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stjórnmálastefnum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en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ekki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ríkjum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– </a:t>
            </a:r>
            <a:r>
              <a:rPr dirty="0" err="1" lang="is-IS">
                <a:uFillTx/>
              </a:rPr>
              <a:t>Maastricht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lnSpcReduction="10000"/>
          </a:bodyPr>
          <a:lstStyle/>
          <a:p>
            <a:r>
              <a:rPr dirty="0" err="1" lang="is-IS">
                <a:uFillTx/>
              </a:rPr>
              <a:t>Maastricht</a:t>
            </a:r>
            <a:r>
              <a:rPr dirty="0" lang="is-IS">
                <a:uFillTx/>
              </a:rPr>
              <a:t> samkomulagið (1992)</a:t>
            </a:r>
          </a:p>
          <a:p>
            <a:pPr lvl="1"/>
            <a:r>
              <a:rPr dirty="0" lang="is-IS">
                <a:uFillTx/>
              </a:rPr>
              <a:t>Viðbót við Rómarsáttmálann – Vísar veginn til aukinnar sameiningar Evrópu</a:t>
            </a:r>
          </a:p>
          <a:p>
            <a:pPr lvl="2"/>
            <a:r>
              <a:rPr dirty="0" lang="is-IS">
                <a:uFillTx/>
              </a:rPr>
              <a:t>Evrópubandalagið </a:t>
            </a:r>
            <a:r>
              <a:rPr dirty="0" err="1" lang="is-IS">
                <a:uFillTx/>
              </a:rPr>
              <a:t>hét</a:t>
            </a:r>
            <a:r>
              <a:rPr dirty="0" lang="is-IS">
                <a:uFillTx/>
              </a:rPr>
              <a:t> nú Evrópusambandið</a:t>
            </a:r>
          </a:p>
          <a:p>
            <a:pPr lvl="2"/>
            <a:r>
              <a:rPr dirty="0" lang="is-IS">
                <a:uFillTx/>
              </a:rPr>
              <a:t>Evran og Seðlabanki Evrópu</a:t>
            </a:r>
          </a:p>
          <a:p>
            <a:pPr lvl="3"/>
            <a:r>
              <a:rPr dirty="0" lang="is-IS">
                <a:uFillTx/>
              </a:rPr>
              <a:t>Evran (2002) – Sameiginlegur gjaldmiðill sambandsins</a:t>
            </a:r>
            <a:endParaRPr dirty="0" lang="en-US">
              <a:uFillTx/>
            </a:endParaRPr>
          </a:p>
          <a:p>
            <a:pPr lvl="3"/>
            <a:r>
              <a:rPr dirty="0" lang="is-IS">
                <a:uFillTx/>
              </a:rPr>
              <a:t>Aðildarlöndin þurftu að vera hluti að Evrópska myntkerfinu</a:t>
            </a:r>
          </a:p>
          <a:p>
            <a:pPr lvl="3"/>
            <a:r>
              <a:rPr dirty="0" lang="is-IS">
                <a:uFillTx/>
              </a:rPr>
              <a:t>Aðildarlöndin þurftu að uppfylla ströng efnahagsleg skilyrði um verðbólgu, vexti, halla ríkissjóðs og skuldsetningu</a:t>
            </a:r>
          </a:p>
          <a:p>
            <a:pPr lvl="3"/>
            <a:r>
              <a:rPr dirty="0" lang="is-IS">
                <a:uFillTx/>
              </a:rPr>
              <a:t>Seðlabanki Evrópu (1998) – Ákveður sameiginlega vexti fyrir allt Evrusvæðið</a:t>
            </a:r>
          </a:p>
          <a:p>
            <a:pPr lvl="2"/>
            <a:r>
              <a:rPr dirty="0" lang="is-IS">
                <a:uFillTx/>
              </a:rPr>
              <a:t>Evrópskur borgararéttur</a:t>
            </a:r>
          </a:p>
          <a:p>
            <a:pPr lvl="3"/>
            <a:r>
              <a:rPr dirty="0" lang="is-IS">
                <a:uFillTx/>
              </a:rPr>
              <a:t>Ríkisborgari í einu landi sem býr í öðru landi sambandsins má kjósa til sveitastjórnar í því landi sem hann býr (þótt hann </a:t>
            </a:r>
            <a:r>
              <a:rPr dirty="0" err="1" lang="is-IS">
                <a:uFillTx/>
              </a:rPr>
              <a:t>sé</a:t>
            </a:r>
            <a:r>
              <a:rPr dirty="0" lang="is-IS">
                <a:uFillTx/>
              </a:rPr>
              <a:t> ekki ríkisborgari þar)</a:t>
            </a:r>
          </a:p>
          <a:p>
            <a:pPr lvl="4"/>
            <a:r>
              <a:rPr dirty="0" lang="is-IS">
                <a:uFillTx/>
              </a:rPr>
              <a:t>Dani sem býr í Þýskalandi má kjósa í Þýskum </a:t>
            </a:r>
            <a:r>
              <a:rPr dirty="0" err="1" lang="is-IS">
                <a:uFillTx/>
              </a:rPr>
              <a:t>sveitastjornarkosningum</a:t>
            </a:r>
            <a:r>
              <a:rPr dirty="0" lang="is-IS">
                <a:uFillTx/>
              </a:rPr>
              <a:t> og einnig má hann kjósa Þýska fulltrúa á Evrópuþinginu, en hann má ekki kjósa til Þýska þingsins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– </a:t>
            </a:r>
            <a:r>
              <a:rPr dirty="0" err="1" lang="is-IS">
                <a:uFillTx/>
              </a:rPr>
              <a:t>Maastrict</a:t>
            </a:r>
            <a:r>
              <a:rPr dirty="0" lang="is-IS">
                <a:uFillTx/>
              </a:rPr>
              <a:t> (framhald)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err="1" lang="is-IS">
                <a:uFillTx/>
              </a:rPr>
              <a:t>Maastricht</a:t>
            </a:r>
            <a:r>
              <a:rPr dirty="0" lang="is-IS">
                <a:uFillTx/>
              </a:rPr>
              <a:t> samkomulagið (1992)</a:t>
            </a:r>
          </a:p>
          <a:p>
            <a:pPr lvl="1"/>
            <a:r>
              <a:rPr dirty="0" lang="is-IS">
                <a:uFillTx/>
              </a:rPr>
              <a:t>Viðbót við Rómarsáttmálann…</a:t>
            </a:r>
          </a:p>
          <a:p>
            <a:pPr lvl="2"/>
            <a:r>
              <a:rPr dirty="0" lang="is-IS">
                <a:uFillTx/>
              </a:rPr>
              <a:t>Evrópuþingið styrkt og eflt</a:t>
            </a:r>
            <a:endParaRPr dirty="0" lang="en-US">
              <a:uFillTx/>
            </a:endParaRPr>
          </a:p>
          <a:p>
            <a:pPr lvl="3"/>
            <a:r>
              <a:rPr dirty="0" lang="is-IS">
                <a:uFillTx/>
              </a:rPr>
              <a:t>Þarf t.d. að samþykkja alla alþjóðasamninga</a:t>
            </a:r>
          </a:p>
          <a:p>
            <a:pPr lvl="2"/>
            <a:r>
              <a:rPr dirty="0" lang="is-IS">
                <a:uFillTx/>
              </a:rPr>
              <a:t>Verkefnum Evrópusambandsins fjölgaði.  Hlutverkið var útvíkkað</a:t>
            </a:r>
          </a:p>
          <a:p>
            <a:pPr lvl="2"/>
            <a:r>
              <a:rPr dirty="0" lang="is-IS">
                <a:uFillTx/>
              </a:rPr>
              <a:t>Sameiginlegur her (hluti af </a:t>
            </a:r>
            <a:r>
              <a:rPr dirty="0" err="1" lang="is-IS">
                <a:uFillTx/>
              </a:rPr>
              <a:t>útvíkkun</a:t>
            </a:r>
            <a:r>
              <a:rPr dirty="0" lang="is-IS">
                <a:uFillTx/>
              </a:rPr>
              <a:t> sambandsins)</a:t>
            </a:r>
          </a:p>
          <a:p>
            <a:pPr lvl="2"/>
            <a:r>
              <a:rPr dirty="0" lang="is-IS">
                <a:uFillTx/>
              </a:rPr>
              <a:t>Lög um réttindi og skyldur launafólks og málefni innflytjendur samræmd innan sambandsins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- Evran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Evran</a:t>
            </a:r>
          </a:p>
          <a:p>
            <a:pPr lvl="1"/>
            <a:r>
              <a:rPr dirty="0" lang="is-IS">
                <a:uFillTx/>
              </a:rPr>
              <a:t>Gengi evrunnar er það sama hvar sem er í Evrópusambandinu (fast gengi)</a:t>
            </a:r>
          </a:p>
          <a:p>
            <a:pPr lvl="2"/>
            <a:r>
              <a:rPr dirty="0" lang="is-IS">
                <a:uFillTx/>
              </a:rPr>
              <a:t>Annars ræður framboð og eftirspurn á markaði gengi evrunnar (gengið fljótandi)</a:t>
            </a:r>
          </a:p>
          <a:p>
            <a:pPr lvl="1"/>
            <a:r>
              <a:rPr dirty="0" lang="is-IS">
                <a:uFillTx/>
              </a:rPr>
              <a:t>Aðildarlöndin þurftu að vera hluti að Evrópska myntkerfinu</a:t>
            </a:r>
          </a:p>
          <a:p>
            <a:pPr lvl="1"/>
            <a:r>
              <a:rPr dirty="0" lang="is-IS">
                <a:uFillTx/>
              </a:rPr>
              <a:t>Aðildarlöndin þurftu að uppfylla ströng efnahagsleg skilyrði um lága verðbólgu, lága vexti, lítinn halla ríkissjóðs og lága skuldsetningu</a:t>
            </a:r>
          </a:p>
          <a:p>
            <a:r>
              <a:rPr dirty="0" lang="is-IS">
                <a:uFillTx/>
              </a:rPr>
              <a:t>Ef Ísland vill taka upp evru þarf Ísland að</a:t>
            </a:r>
          </a:p>
          <a:p>
            <a:pPr lvl="1"/>
            <a:r>
              <a:rPr dirty="0" lang="is-IS">
                <a:uFillTx/>
              </a:rPr>
              <a:t>Ganga í Evrópusambandið</a:t>
            </a:r>
          </a:p>
          <a:p>
            <a:pPr lvl="1"/>
            <a:r>
              <a:rPr dirty="0" lang="is-IS">
                <a:uFillTx/>
              </a:rPr>
              <a:t>Vera aðilli að myntkerfinu og tengja krónuna við evru í tvö ár</a:t>
            </a:r>
          </a:p>
          <a:p>
            <a:pPr lvl="2"/>
            <a:r>
              <a:rPr dirty="0" lang="is-IS">
                <a:uFillTx/>
              </a:rPr>
              <a:t>Gengi krónunnar má þá ekki flökta meir en 15% á þessum tveimur árum</a:t>
            </a:r>
          </a:p>
          <a:p>
            <a:pPr lvl="1"/>
            <a:r>
              <a:rPr dirty="0" lang="is-IS">
                <a:uFillTx/>
              </a:rPr>
              <a:t>Sömu skilyrðin varðandi verðbólgu, vexti, halla ríkissjóðs og skuldsetninguna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- Evran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10000"/>
          </a:bodyPr>
          <a:lstStyle/>
          <a:p>
            <a:r>
              <a:rPr dirty="0" lang="is-IS">
                <a:uFillTx/>
              </a:rPr>
              <a:t>Kostir sameiginlegarar myntar</a:t>
            </a:r>
          </a:p>
          <a:p>
            <a:pPr lvl="1"/>
            <a:r>
              <a:rPr dirty="0" lang="is-IS">
                <a:uFillTx/>
              </a:rPr>
              <a:t>Miklir peningar sparast í viðskiptum innan Evru landanna</a:t>
            </a:r>
          </a:p>
          <a:p>
            <a:pPr lvl="1"/>
            <a:r>
              <a:rPr dirty="0" lang="is-IS">
                <a:uFillTx/>
              </a:rPr>
              <a:t>Allur verðsamanburður milli Evru landanna verður auðveldari</a:t>
            </a:r>
          </a:p>
          <a:p>
            <a:pPr lvl="1"/>
            <a:r>
              <a:rPr dirty="0" err="1" lang="is-IS">
                <a:uFillTx/>
              </a:rPr>
              <a:t>Gengisóvissa</a:t>
            </a:r>
            <a:r>
              <a:rPr dirty="0" lang="is-IS">
                <a:uFillTx/>
              </a:rPr>
              <a:t> og gengisáhætta minnkar í viðskiptum milli landa</a:t>
            </a:r>
          </a:p>
          <a:p>
            <a:pPr lvl="1"/>
            <a:r>
              <a:rPr dirty="0" lang="is-IS">
                <a:uFillTx/>
              </a:rPr>
              <a:t>Hagvöxtur eykst vegna minni verðbólgu og lægri vaxta á stóru efnahagssvæði</a:t>
            </a:r>
          </a:p>
          <a:p>
            <a:pPr lvl="1"/>
            <a:r>
              <a:rPr dirty="0" err="1" lang="is-IS">
                <a:uFillTx/>
              </a:rPr>
              <a:t>Stórt</a:t>
            </a:r>
            <a:r>
              <a:rPr dirty="0" lang="is-IS">
                <a:uFillTx/>
              </a:rPr>
              <a:t> efnahagssvæði án tolla dregur að sér fjárfesta</a:t>
            </a:r>
          </a:p>
          <a:p>
            <a:pPr lvl="1"/>
            <a:r>
              <a:rPr dirty="0" lang="is-IS">
                <a:uFillTx/>
              </a:rPr>
              <a:t>Lítil efnahagssvæði verða stöðugri með Evruna sem bakhjarl</a:t>
            </a:r>
          </a:p>
          <a:p>
            <a:r>
              <a:rPr dirty="0" lang="is-IS">
                <a:uFillTx/>
              </a:rPr>
              <a:t>Ókostir sameiginlegrar myntar</a:t>
            </a:r>
          </a:p>
          <a:p>
            <a:pPr lvl="1"/>
            <a:r>
              <a:rPr dirty="0" lang="is-IS">
                <a:uFillTx/>
              </a:rPr>
              <a:t>Það er </a:t>
            </a:r>
            <a:r>
              <a:rPr dirty="0" err="1" lang="is-IS">
                <a:uFillTx/>
              </a:rPr>
              <a:t>dýrt</a:t>
            </a:r>
            <a:r>
              <a:rPr dirty="0" lang="is-IS">
                <a:uFillTx/>
              </a:rPr>
              <a:t> að taka upp nýjan gjaldmiðil</a:t>
            </a:r>
          </a:p>
          <a:p>
            <a:pPr lvl="1"/>
            <a:r>
              <a:rPr dirty="0" lang="is-IS">
                <a:uFillTx/>
              </a:rPr>
              <a:t>Efnahagslegt misræmi getur átt sér stað innan sambandsins</a:t>
            </a:r>
          </a:p>
          <a:p>
            <a:pPr lvl="2"/>
            <a:r>
              <a:rPr dirty="0" lang="is-IS">
                <a:uFillTx/>
              </a:rPr>
              <a:t>Samdráttur í Þýskalandi en uppgangur á Írlandi</a:t>
            </a:r>
          </a:p>
          <a:p>
            <a:pPr lvl="2"/>
            <a:r>
              <a:rPr dirty="0" lang="is-IS">
                <a:uFillTx/>
              </a:rPr>
              <a:t>Vaxtastig er ákveðið fyrir allt sambandið þrátt fyrir </a:t>
            </a:r>
            <a:r>
              <a:rPr lang="is-IS">
                <a:uFillTx/>
              </a:rPr>
              <a:t>að aðildarlöndin </a:t>
            </a:r>
            <a:r>
              <a:rPr dirty="0" lang="is-IS">
                <a:uFillTx/>
              </a:rPr>
              <a:t>séu misjafnlega stödd efnahagslega</a:t>
            </a:r>
          </a:p>
          <a:p>
            <a:pPr lvl="2"/>
            <a:r>
              <a:rPr dirty="0" lang="is-IS">
                <a:uFillTx/>
              </a:rPr>
              <a:t>Einstök aðildarlönd geta ekki beitt t.d. fjárlögum til að minnka atvinnuleysi í viðkomandi löndum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85000" lnSpcReduction="20000"/>
          </a:bodyPr>
          <a:lstStyle/>
          <a:p>
            <a:r>
              <a:rPr dirty="0" lang="is-IS">
                <a:uFillTx/>
              </a:rPr>
              <a:t>Kolabandalagið (París 1952)</a:t>
            </a:r>
          </a:p>
          <a:p>
            <a:r>
              <a:rPr dirty="0" lang="is-IS">
                <a:uFillTx/>
              </a:rPr>
              <a:t>Efnahagsbandalag Evrópu (EBE)</a:t>
            </a:r>
          </a:p>
          <a:p>
            <a:pPr lvl="1"/>
            <a:r>
              <a:rPr dirty="0" lang="is-IS">
                <a:uFillTx/>
              </a:rPr>
              <a:t>Stofnað í Róm (1957 – Rómarsáttmálinn – Tók til starfa 1958)</a:t>
            </a:r>
          </a:p>
          <a:p>
            <a:pPr lvl="1"/>
            <a:r>
              <a:rPr dirty="0" lang="is-IS">
                <a:uFillTx/>
              </a:rPr>
              <a:t>Sex lönd stofnaðilar:</a:t>
            </a:r>
          </a:p>
          <a:p>
            <a:pPr lvl="2"/>
            <a:r>
              <a:rPr dirty="0" lang="is-IS">
                <a:uFillTx/>
              </a:rPr>
              <a:t>Frakkland, Vestur Þýskaland, Ítalía, Holland, Belgía og Lúxemborg</a:t>
            </a:r>
          </a:p>
          <a:p>
            <a:pPr lvl="1"/>
            <a:r>
              <a:rPr dirty="0" lang="is-IS">
                <a:uFillTx/>
              </a:rPr>
              <a:t>Meginástæður stofnunarinnar</a:t>
            </a:r>
          </a:p>
          <a:p>
            <a:pPr lvl="2"/>
            <a:r>
              <a:rPr dirty="0" lang="is-IS">
                <a:uFillTx/>
              </a:rPr>
              <a:t>Óskin um frið – Viðskiptaleg- og efnahagsleg tengsl drægju </a:t>
            </a:r>
            <a:r>
              <a:rPr dirty="0" err="1" lang="is-IS">
                <a:uFillTx/>
              </a:rPr>
              <a:t>úr</a:t>
            </a:r>
            <a:r>
              <a:rPr dirty="0" lang="is-IS">
                <a:uFillTx/>
              </a:rPr>
              <a:t> líkum á styrjöld í Evrópu</a:t>
            </a:r>
          </a:p>
          <a:p>
            <a:pPr lvl="2"/>
            <a:r>
              <a:rPr dirty="0" lang="is-IS">
                <a:uFillTx/>
              </a:rPr>
              <a:t>Vera efnahagslegt </a:t>
            </a:r>
            <a:r>
              <a:rPr dirty="0" err="1" lang="is-IS">
                <a:uFillTx/>
              </a:rPr>
              <a:t>mótvægisafl</a:t>
            </a:r>
            <a:r>
              <a:rPr dirty="0" lang="is-IS">
                <a:uFillTx/>
              </a:rPr>
              <a:t> gegn Bandaríkjunum</a:t>
            </a:r>
          </a:p>
          <a:p>
            <a:pPr lvl="2"/>
            <a:r>
              <a:rPr dirty="0" lang="is-IS">
                <a:uFillTx/>
              </a:rPr>
              <a:t>Vera efnahagslegt </a:t>
            </a:r>
            <a:r>
              <a:rPr dirty="0" err="1" lang="is-IS">
                <a:uFillTx/>
              </a:rPr>
              <a:t>mótvægisafl</a:t>
            </a:r>
            <a:r>
              <a:rPr dirty="0" lang="is-IS">
                <a:uFillTx/>
              </a:rPr>
              <a:t> gegn Sovétríkjunum og </a:t>
            </a:r>
            <a:r>
              <a:rPr dirty="0" err="1" lang="is-IS">
                <a:uFillTx/>
              </a:rPr>
              <a:t>Austur-Evrópu</a:t>
            </a:r>
            <a:endParaRPr dirty="0" lang="is-IS">
              <a:uFillTx/>
            </a:endParaRPr>
          </a:p>
          <a:p>
            <a:pPr lvl="1"/>
            <a:r>
              <a:rPr dirty="0" lang="is-IS">
                <a:uFillTx/>
              </a:rPr>
              <a:t>Auk þess</a:t>
            </a:r>
            <a:r>
              <a:rPr dirty="0" lang="en-US">
                <a:uFillTx/>
              </a:rPr>
              <a:t> </a:t>
            </a:r>
            <a:r>
              <a:rPr dirty="0" err="1" lang="en-US">
                <a:uFillTx/>
              </a:rPr>
              <a:t>sem</a:t>
            </a:r>
            <a:endParaRPr dirty="0" lang="en-US">
              <a:uFillTx/>
            </a:endParaRPr>
          </a:p>
          <a:p>
            <a:pPr lvl="2"/>
            <a:r>
              <a:rPr dirty="0" lang="is-IS">
                <a:uFillTx/>
              </a:rPr>
              <a:t>Sérhæfing og stærri markaður leiðir af sér bætt lífskjör fyrir íbúana</a:t>
            </a:r>
          </a:p>
          <a:p>
            <a:pPr lvl="2"/>
            <a:r>
              <a:rPr dirty="0" lang="is-IS">
                <a:uFillTx/>
              </a:rPr>
              <a:t>Lægra vöruverð </a:t>
            </a:r>
            <a:r>
              <a:rPr dirty="0" err="1" lang="is-IS">
                <a:uFillTx/>
              </a:rPr>
              <a:t>bætir</a:t>
            </a:r>
            <a:r>
              <a:rPr dirty="0" lang="is-IS">
                <a:uFillTx/>
              </a:rPr>
              <a:t> samkeppnisstöðu aðildarlandanna við önnur lönd</a:t>
            </a:r>
          </a:p>
          <a:p>
            <a:pPr lvl="2"/>
            <a:r>
              <a:rPr dirty="0" lang="is-IS">
                <a:uFillTx/>
              </a:rPr>
              <a:t>Erlendar fjárfestingar aukast vegna stærðar markaðssvæðisins</a:t>
            </a:r>
          </a:p>
          <a:p>
            <a:pPr lvl="2"/>
            <a:r>
              <a:rPr dirty="0" lang="is-IS">
                <a:uFillTx/>
              </a:rPr>
              <a:t>Framleiðsluþættir verða hagkvæmari</a:t>
            </a:r>
          </a:p>
          <a:p>
            <a:pPr lvl="2"/>
            <a:r>
              <a:rPr dirty="0" lang="is-IS">
                <a:uFillTx/>
              </a:rPr>
              <a:t>Stærri markaður leiðir til aukins frumkvæðis og </a:t>
            </a:r>
            <a:r>
              <a:rPr dirty="0" err="1" lang="is-IS">
                <a:uFillTx/>
              </a:rPr>
              <a:t>nýsköpunnar</a:t>
            </a:r>
            <a:endParaRPr dirty="0" lang="is-I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1073465" y="764315"/>
            <a:ext cx="10515600" cy="4351338"/>
          </a:xfrm>
        </p:spPr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92500" lnSpcReduction="20000"/>
          </a:bodyPr>
          <a:lstStyle/>
          <a:p>
            <a:r>
              <a:rPr dirty="0" lang="is-IS">
                <a:uFillTx/>
              </a:rPr>
              <a:t>Evrópubandalagið (EB - 1967)</a:t>
            </a:r>
          </a:p>
          <a:p>
            <a:pPr lvl="1"/>
            <a:r>
              <a:rPr dirty="0" err="1" lang="is-IS">
                <a:uFillTx/>
              </a:rPr>
              <a:t>Ný</a:t>
            </a:r>
            <a:r>
              <a:rPr dirty="0" lang="is-IS">
                <a:uFillTx/>
              </a:rPr>
              <a:t> lönd bættust við</a:t>
            </a:r>
          </a:p>
          <a:p>
            <a:pPr lvl="2"/>
            <a:r>
              <a:rPr dirty="0" lang="is-IS">
                <a:uFillTx/>
              </a:rPr>
              <a:t>Bretland, Írland og Danmörk (1973)</a:t>
            </a:r>
          </a:p>
          <a:p>
            <a:pPr lvl="2"/>
            <a:r>
              <a:rPr dirty="0" lang="is-IS">
                <a:uFillTx/>
              </a:rPr>
              <a:t>Grikkland (1981)</a:t>
            </a:r>
          </a:p>
          <a:p>
            <a:pPr lvl="2"/>
            <a:r>
              <a:rPr dirty="0" lang="is-IS">
                <a:uFillTx/>
              </a:rPr>
              <a:t>Spánn, Portúgal (1986)</a:t>
            </a:r>
          </a:p>
          <a:p>
            <a:pPr lvl="2"/>
            <a:r>
              <a:rPr dirty="0" lang="is-IS">
                <a:uFillTx/>
              </a:rPr>
              <a:t>Austur og Vestur Þýskaland sameinaðist í eitt ríki og </a:t>
            </a:r>
            <a:endParaRPr dirty="0" lang="en-US">
              <a:uFillTx/>
            </a:endParaRPr>
          </a:p>
          <a:p>
            <a:r>
              <a:rPr dirty="0" lang="is-IS">
                <a:uFillTx/>
              </a:rPr>
              <a:t>Evrópusambandið (ESB – 1992)</a:t>
            </a:r>
          </a:p>
          <a:p>
            <a:pPr lvl="1"/>
            <a:r>
              <a:rPr dirty="0" err="1" lang="is-IS">
                <a:uFillTx/>
              </a:rPr>
              <a:t>Ný</a:t>
            </a:r>
            <a:r>
              <a:rPr dirty="0" lang="is-IS">
                <a:uFillTx/>
              </a:rPr>
              <a:t> lönd bættust við</a:t>
            </a:r>
          </a:p>
          <a:p>
            <a:pPr lvl="2"/>
            <a:r>
              <a:rPr dirty="0" lang="is-IS">
                <a:uFillTx/>
              </a:rPr>
              <a:t>Finnland, </a:t>
            </a:r>
            <a:r>
              <a:rPr dirty="0" err="1" lang="is-IS">
                <a:uFillTx/>
              </a:rPr>
              <a:t>Svíðjóð</a:t>
            </a:r>
            <a:r>
              <a:rPr dirty="0" lang="is-IS">
                <a:uFillTx/>
              </a:rPr>
              <a:t>, Austurríki (1995)</a:t>
            </a:r>
          </a:p>
          <a:p>
            <a:pPr lvl="2"/>
            <a:r>
              <a:rPr dirty="0" lang="is-IS">
                <a:uFillTx/>
              </a:rPr>
              <a:t>Pólland, Ungverjaland, Tékkland, Eistland, Lettland, Litháen, Kýpur, Malta, Slóvenía, </a:t>
            </a:r>
            <a:r>
              <a:rPr dirty="0" err="1" lang="is-IS">
                <a:uFillTx/>
              </a:rPr>
              <a:t>Slóvekía</a:t>
            </a:r>
            <a:r>
              <a:rPr dirty="0" lang="is-IS">
                <a:uFillTx/>
              </a:rPr>
              <a:t> (2004)</a:t>
            </a:r>
          </a:p>
          <a:p>
            <a:pPr lvl="2"/>
            <a:r>
              <a:rPr dirty="0" lang="is-IS">
                <a:uFillTx/>
              </a:rPr>
              <a:t>Búlgaría, Rúmenía (2007)</a:t>
            </a:r>
          </a:p>
          <a:p>
            <a:pPr lvl="2"/>
            <a:r>
              <a:rPr dirty="0" lang="is-IS">
                <a:uFillTx/>
              </a:rPr>
              <a:t>Króatía (2013)</a:t>
            </a:r>
          </a:p>
          <a:p>
            <a:pPr lvl="1"/>
            <a:r>
              <a:rPr dirty="0" lang="is-IS">
                <a:uFillTx/>
              </a:rPr>
              <a:t>Samtals 28 lönd með um 500 milljónir íbúa (stærsta viðskiptaheild í heimi)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Rómarsáttmálinn - Stefnumið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lnSpcReduction="10000"/>
          </a:bodyPr>
          <a:lstStyle/>
          <a:p>
            <a:r>
              <a:rPr dirty="0" lang="is-IS">
                <a:uFillTx/>
              </a:rPr>
              <a:t>Aðildarríkin skulu fella niður tolla og viðskiptahömlur sín á milli en reisa múra utan þeirra</a:t>
            </a:r>
          </a:p>
          <a:p>
            <a:r>
              <a:rPr dirty="0" lang="is-IS">
                <a:uFillTx/>
              </a:rPr>
              <a:t>Eftirtaldir markaðir skulu vera sameiginlegir (</a:t>
            </a:r>
            <a:r>
              <a:rPr dirty="0" err="1" lang="is-IS">
                <a:uFillTx/>
              </a:rPr>
              <a:t>fjórfrelsið</a:t>
            </a:r>
            <a:r>
              <a:rPr dirty="0" lang="is-IS">
                <a:uFillTx/>
              </a:rPr>
              <a:t>)	</a:t>
            </a:r>
          </a:p>
          <a:p>
            <a:pPr lvl="1"/>
            <a:r>
              <a:rPr dirty="0" lang="is-IS">
                <a:uFillTx/>
              </a:rPr>
              <a:t>Vinnumarkaðurinn</a:t>
            </a:r>
          </a:p>
          <a:p>
            <a:pPr lvl="1"/>
            <a:r>
              <a:rPr dirty="0" lang="is-IS">
                <a:uFillTx/>
              </a:rPr>
              <a:t>Fjármagnsmarkaðurinn</a:t>
            </a:r>
          </a:p>
          <a:p>
            <a:pPr lvl="1"/>
            <a:r>
              <a:rPr dirty="0" lang="is-IS">
                <a:uFillTx/>
              </a:rPr>
              <a:t>Þjónustumarkaðurinn</a:t>
            </a:r>
          </a:p>
          <a:p>
            <a:pPr lvl="1"/>
            <a:r>
              <a:rPr dirty="0" lang="is-IS">
                <a:uFillTx/>
              </a:rPr>
              <a:t>Vörumarkaðurinn</a:t>
            </a:r>
          </a:p>
          <a:p>
            <a:r>
              <a:rPr dirty="0" lang="is-IS">
                <a:uFillTx/>
              </a:rPr>
              <a:t>Eftirtaldar stefnur aðildarríkjanna skulu vera sameiginlegar</a:t>
            </a:r>
          </a:p>
          <a:p>
            <a:pPr lvl="1"/>
            <a:r>
              <a:rPr dirty="0" lang="is-IS">
                <a:uFillTx/>
              </a:rPr>
              <a:t>Landbúnaðarstefna</a:t>
            </a:r>
          </a:p>
          <a:p>
            <a:pPr lvl="1"/>
            <a:r>
              <a:rPr dirty="0" lang="is-IS">
                <a:uFillTx/>
              </a:rPr>
              <a:t>Viðskiptastefna</a:t>
            </a:r>
          </a:p>
          <a:p>
            <a:r>
              <a:rPr dirty="0" lang="is-IS">
                <a:uFillTx/>
              </a:rPr>
              <a:t>Stefnt skal að efla samkeppni og draga </a:t>
            </a:r>
            <a:r>
              <a:rPr dirty="0" err="1" lang="is-IS">
                <a:uFillTx/>
              </a:rPr>
              <a:t>úr</a:t>
            </a:r>
            <a:r>
              <a:rPr dirty="0" lang="is-IS">
                <a:uFillTx/>
              </a:rPr>
              <a:t> einokun innan sambandsins</a:t>
            </a:r>
          </a:p>
          <a:p>
            <a:endParaRPr dirty="0" lang="is-IS">
              <a:uFillTx/>
            </a:endParaRPr>
          </a:p>
          <a:p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/>
          </a:bodyPr>
          <a:lstStyle/>
          <a:p>
            <a:r>
              <a:rPr dirty="0" lang="is-IS">
                <a:uFillTx/>
              </a:rPr>
              <a:t>Kostir</a:t>
            </a:r>
          </a:p>
          <a:p>
            <a:pPr lvl="1"/>
            <a:r>
              <a:rPr dirty="0" lang="is-IS">
                <a:uFillTx/>
              </a:rPr>
              <a:t>Viðskiptamyndun – Þegar nýr aðili að sambandinu kaupir vörur ódýrar eftir inngöng í sambandið en hann gerði fyrir inngöngu</a:t>
            </a:r>
          </a:p>
          <a:p>
            <a:pPr lvl="2"/>
            <a:r>
              <a:rPr dirty="0" lang="is-IS">
                <a:uFillTx/>
              </a:rPr>
              <a:t>Við inngöngu myndu tollar lækka og jafnvel hverfa.  Sama með aðrar viðskiptahamlanir</a:t>
            </a:r>
          </a:p>
          <a:p>
            <a:r>
              <a:rPr dirty="0" lang="is-IS">
                <a:uFillTx/>
              </a:rPr>
              <a:t>Gallar</a:t>
            </a:r>
          </a:p>
          <a:p>
            <a:pPr lvl="1"/>
            <a:r>
              <a:rPr dirty="0" lang="is-IS">
                <a:uFillTx/>
              </a:rPr>
              <a:t>Viðskiptafráhvarf – Þegar nýr aðili að sambandinu kaupir vörur dýrari eftir inngöngu í sambandið en hann gerði fyrir inngöngu</a:t>
            </a:r>
          </a:p>
          <a:p>
            <a:pPr lvl="2"/>
            <a:r>
              <a:rPr dirty="0" lang="is-IS">
                <a:uFillTx/>
              </a:rPr>
              <a:t>Bretland keypti matvörur frá Samveldislöndunum áður en það gekk í sambandið og greiddi þá lægra verð fyrir matvörur en það gerði eftir inngönguna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Tollabandalög – Bætt lífskjör</a:t>
            </a:r>
          </a:p>
          <a:p>
            <a:pPr lvl="1"/>
            <a:r>
              <a:rPr dirty="0" lang="is-IS">
                <a:uFillTx/>
              </a:rPr>
              <a:t>Stofnuð til að </a:t>
            </a:r>
            <a:r>
              <a:rPr dirty="0" err="1" lang="is-IS">
                <a:uFillTx/>
              </a:rPr>
              <a:t>bæta</a:t>
            </a:r>
            <a:r>
              <a:rPr dirty="0" lang="is-IS">
                <a:uFillTx/>
              </a:rPr>
              <a:t> lífskjör íbúa</a:t>
            </a:r>
          </a:p>
          <a:p>
            <a:pPr lvl="2"/>
            <a:r>
              <a:rPr dirty="0" lang="is-IS">
                <a:uFillTx/>
              </a:rPr>
              <a:t>Sérhæfing innan þeirra eykst</a:t>
            </a:r>
          </a:p>
          <a:p>
            <a:pPr lvl="2"/>
            <a:r>
              <a:rPr dirty="0" lang="is-IS">
                <a:uFillTx/>
              </a:rPr>
              <a:t>Aukin hagkvæmni</a:t>
            </a:r>
          </a:p>
          <a:p>
            <a:pPr lvl="1"/>
            <a:r>
              <a:rPr dirty="0" lang="is-IS">
                <a:uFillTx/>
              </a:rPr>
              <a:t>Ávinningurinn er mestur ef þjóðirnar eru líkar</a:t>
            </a:r>
          </a:p>
          <a:p>
            <a:pPr lvl="2"/>
            <a:r>
              <a:rPr dirty="0" lang="is-IS">
                <a:uFillTx/>
              </a:rPr>
              <a:t>Ísland er hráefnaframleiðandi.  Ábati Íslendinga yrði því mestur gagnvart öðrum þjóðum sem eru hráefnisframleiðendur</a:t>
            </a:r>
          </a:p>
          <a:p>
            <a:pPr lvl="1"/>
            <a:r>
              <a:rPr dirty="0" lang="is-IS">
                <a:uFillTx/>
              </a:rPr>
              <a:t>Viðskipti Íslendinga við ESB</a:t>
            </a:r>
          </a:p>
          <a:p>
            <a:pPr lvl="2"/>
            <a:r>
              <a:rPr dirty="0" lang="is-IS">
                <a:uFillTx/>
              </a:rPr>
              <a:t>Innflutningur (2005): 61,6% </a:t>
            </a:r>
          </a:p>
          <a:p>
            <a:pPr lvl="2"/>
            <a:r>
              <a:rPr dirty="0" lang="is-IS">
                <a:uFillTx/>
              </a:rPr>
              <a:t>Útflutningur (2005): 74,6%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Tollabandalög – Menningarleg einangrun</a:t>
            </a:r>
          </a:p>
          <a:p>
            <a:pPr lvl="1"/>
            <a:r>
              <a:rPr dirty="0" lang="is-IS">
                <a:uFillTx/>
              </a:rPr>
              <a:t>Lönd sem eru stór, með „ásættanleg“ lífskjör og eru sjálfum sér nógar á flestum sviðum eiga það til að einangrast efnahagslega og menningalega</a:t>
            </a:r>
          </a:p>
          <a:p>
            <a:r>
              <a:rPr dirty="0" lang="is-IS">
                <a:uFillTx/>
              </a:rPr>
              <a:t>Tollabandalög – Pólitískt valdaafsal</a:t>
            </a:r>
          </a:p>
          <a:p>
            <a:pPr lvl="1"/>
            <a:r>
              <a:rPr dirty="0" lang="is-IS">
                <a:uFillTx/>
              </a:rPr>
              <a:t>Valdið er flutt frá einstökum þjóðum til stofnanna ESB (Ráðherraráð, Framkvæmdastjórn og Leiðtogaráð)</a:t>
            </a:r>
          </a:p>
          <a:p>
            <a:r>
              <a:rPr dirty="0" lang="is-IS">
                <a:uFillTx/>
              </a:rPr>
              <a:t>Tollabandalög - Yfirþjóðlegt vald</a:t>
            </a:r>
          </a:p>
          <a:p>
            <a:pPr lvl="1"/>
            <a:r>
              <a:rPr dirty="0" lang="is-IS">
                <a:uFillTx/>
              </a:rPr>
              <a:t>Lög ESB eru æðri lögum einstakra landa.  </a:t>
            </a:r>
          </a:p>
          <a:p>
            <a:pPr lvl="1"/>
            <a:r>
              <a:rPr dirty="0" lang="is-IS">
                <a:uFillTx/>
              </a:rPr>
              <a:t>Á </a:t>
            </a:r>
            <a:r>
              <a:rPr lang="is-IS">
                <a:uFillTx/>
              </a:rPr>
              <a:t>að mestu við </a:t>
            </a:r>
            <a:r>
              <a:rPr dirty="0" lang="is-IS">
                <a:uFillTx/>
              </a:rPr>
              <a:t>um allt EES svæðið (ekki Sviss)</a:t>
            </a:r>
          </a:p>
          <a:p>
            <a:endParaRPr dirty="0" lang="is-IS">
              <a:uFillTx/>
            </a:endParaRPr>
          </a:p>
          <a:p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>
            <a:normAutofit fontScale="92500" lnSpcReduction="10000"/>
          </a:bodyPr>
          <a:lstStyle/>
          <a:p>
            <a:r>
              <a:rPr dirty="0" lang="is-IS">
                <a:uFillTx/>
              </a:rPr>
              <a:t>Ísland og ESB</a:t>
            </a:r>
          </a:p>
          <a:p>
            <a:pPr lvl="1"/>
            <a:r>
              <a:rPr dirty="0" lang="is-IS">
                <a:uFillTx/>
              </a:rPr>
              <a:t>Sumir telja að smáþjóð eins og Íslendingum væri styrkur að aðild vegna stuðnings ESB</a:t>
            </a:r>
          </a:p>
          <a:p>
            <a:pPr lvl="1"/>
            <a:r>
              <a:rPr dirty="0" lang="is-IS">
                <a:uFillTx/>
              </a:rPr>
              <a:t>Aðgangur að ýmsum rannsóknum og upplýsingum innan ESB væri ómögulegur án aðildar að ESB.  Rannsóknir sem Ísland hefði ekki bolmagn til að takast á við vegna smæðar</a:t>
            </a:r>
          </a:p>
          <a:p>
            <a:pPr lvl="1"/>
            <a:r>
              <a:rPr dirty="0" lang="is-IS">
                <a:uFillTx/>
              </a:rPr>
              <a:t>Sjávarútvegsstefna ESB vandamál?</a:t>
            </a:r>
          </a:p>
          <a:p>
            <a:pPr lvl="2"/>
            <a:r>
              <a:rPr dirty="0" lang="is-IS">
                <a:uFillTx/>
              </a:rPr>
              <a:t>Fiskimiðin yrðu sameiginleg eign sambandslandanna</a:t>
            </a:r>
          </a:p>
          <a:p>
            <a:pPr lvl="2"/>
            <a:r>
              <a:rPr dirty="0" lang="is-IS">
                <a:uFillTx/>
              </a:rPr>
              <a:t>Sumir segja að við getum samt haldið áfram að veiða okkar fisk því réttur til veiða byggist á veiðireynslu undanfarinna ára</a:t>
            </a:r>
          </a:p>
          <a:p>
            <a:pPr lvl="2"/>
            <a:r>
              <a:rPr dirty="0" err="1" lang="is-IS">
                <a:uFillTx/>
              </a:rPr>
              <a:t>Undanþágur</a:t>
            </a:r>
            <a:r>
              <a:rPr dirty="0" lang="is-IS">
                <a:uFillTx/>
              </a:rPr>
              <a:t> hafa verið veittar vegna sérstöðu landa.  </a:t>
            </a:r>
            <a:br>
              <a:rPr dirty="0" lang="is-IS">
                <a:uFillTx/>
              </a:rPr>
            </a:br>
            <a:r>
              <a:rPr dirty="0" lang="is-IS">
                <a:uFillTx/>
              </a:rPr>
              <a:t>Er það mögulegt varðandi sjávarútveginn okkar?  Um það er deilt</a:t>
            </a:r>
          </a:p>
          <a:p>
            <a:pPr lvl="1"/>
            <a:r>
              <a:rPr dirty="0" lang="is-IS">
                <a:uFillTx/>
              </a:rPr>
              <a:t>Samningur um inngöngu þyrfti að vera á borðinu, þá fyrst gætum við áttað okkur á því hvort innganga Íslands í ESB </a:t>
            </a:r>
            <a:r>
              <a:rPr dirty="0" err="1" lang="is-IS">
                <a:uFillTx/>
              </a:rPr>
              <a:t>sé</a:t>
            </a:r>
            <a:r>
              <a:rPr dirty="0" lang="is-IS">
                <a:uFillTx/>
              </a:rPr>
              <a:t> Íslendingum hagstæð eða ekki</a:t>
            </a:r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Evrópusambandið - Stofnanir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Conten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idx="1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r>
              <a:rPr dirty="0" lang="is-IS">
                <a:uFillTx/>
              </a:rPr>
              <a:t>Höfuðstöðvar - Stofnanir</a:t>
            </a:r>
          </a:p>
          <a:p>
            <a:pPr lvl="1"/>
            <a:r>
              <a:rPr dirty="0" err="1" lang="is-IS">
                <a:uFillTx/>
              </a:rPr>
              <a:t>Brussel</a:t>
            </a:r>
            <a:r>
              <a:rPr dirty="0" lang="is-IS">
                <a:uFillTx/>
              </a:rPr>
              <a:t> – Ráðið (áður ráðherraráðið), Leiðtogaráðið, Framkvæmdastjórnin, Efnahags- &amp; félagsmálanefnd, Svæðanefndin</a:t>
            </a:r>
          </a:p>
          <a:p>
            <a:pPr lvl="1"/>
            <a:r>
              <a:rPr dirty="0" err="1" lang="is-IS">
                <a:uFillTx/>
              </a:rPr>
              <a:t>Strassborg</a:t>
            </a:r>
            <a:r>
              <a:rPr dirty="0" lang="is-IS">
                <a:uFillTx/>
              </a:rPr>
              <a:t> – Evrópuþingið</a:t>
            </a:r>
          </a:p>
          <a:p>
            <a:pPr lvl="1"/>
            <a:r>
              <a:rPr dirty="0" err="1" lang="is-IS">
                <a:uFillTx/>
              </a:rPr>
              <a:t>Lúxemburg</a:t>
            </a:r>
            <a:r>
              <a:rPr dirty="0" lang="is-IS">
                <a:uFillTx/>
              </a:rPr>
              <a:t> – Dómstóll Evrópusambandsins, Endurskoðunarrétturinn, Fjárfestingarbanki Evrópu</a:t>
            </a:r>
          </a:p>
          <a:p>
            <a:pPr lvl="1"/>
            <a:r>
              <a:rPr dirty="0" err="1" lang="is-IS">
                <a:uFillTx/>
              </a:rPr>
              <a:t>Frankfurt</a:t>
            </a:r>
            <a:r>
              <a:rPr dirty="0" lang="is-IS">
                <a:uFillTx/>
              </a:rPr>
              <a:t> </a:t>
            </a:r>
            <a:r>
              <a:rPr dirty="0" err="1" lang="is-IS">
                <a:uFillTx/>
              </a:rPr>
              <a:t>am</a:t>
            </a:r>
            <a:r>
              <a:rPr dirty="0" lang="is-IS">
                <a:uFillTx/>
              </a:rPr>
              <a:t> </a:t>
            </a:r>
            <a:r>
              <a:rPr dirty="0" err="1" lang="is-IS">
                <a:uFillTx/>
              </a:rPr>
              <a:t>Main</a:t>
            </a:r>
            <a:r>
              <a:rPr dirty="0" lang="is-IS">
                <a:uFillTx/>
              </a:rPr>
              <a:t> – Seðlabanki Evrópu</a:t>
            </a:r>
          </a:p>
          <a:p>
            <a:endParaRPr dirty="0" lang="en-US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theme/theme1.xml><?xml version="1.0" encoding="utf-8"?>
<a:theme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panose="020F0302020204030204"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1505</Words>
  <Application>Microsoft Office PowerPoint</Application>
  <PresentationFormat>Widescreen</PresentationFormat>
  <Paragraphs>185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Kafli 23</vt:lpstr>
      <vt:lpstr>Evrópusambandið</vt:lpstr>
      <vt:lpstr>Evrópusambandið</vt:lpstr>
      <vt:lpstr>Rómarsáttmálinn - Stefnumið</vt:lpstr>
      <vt:lpstr>Evrópusambandið</vt:lpstr>
      <vt:lpstr>Evrópusambandið</vt:lpstr>
      <vt:lpstr>Evrópusambandið</vt:lpstr>
      <vt:lpstr>Evrópusambandið</vt:lpstr>
      <vt:lpstr>Evrópusambandið - Stofnanir</vt:lpstr>
      <vt:lpstr>Evrópusambandið - Leiðtogaráðið</vt:lpstr>
      <vt:lpstr>Evrópusambandið - Ráðið</vt:lpstr>
      <vt:lpstr>Evrópusambandið - Ráðið</vt:lpstr>
      <vt:lpstr>Evrópusambandið - Framkvæmdastjórnin</vt:lpstr>
      <vt:lpstr>Evrópusambandið - Dómstóll ESB</vt:lpstr>
      <vt:lpstr>Evrópusambandið - Evrópuþingið</vt:lpstr>
      <vt:lpstr>Evrópusambandið – Maastricht</vt:lpstr>
      <vt:lpstr>Evrópusambandið – Maastrict (framhald)</vt:lpstr>
      <vt:lpstr>Evrópusambandið - Evran</vt:lpstr>
      <vt:lpstr>Evrópusambandið - Evran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Kafli 23</dc:title>
  <dc:creator>Hilmar Friðjónsson</dc:creator>
  <cp:lastModifiedBy>Hilmar Friðjónsson</cp:lastModifiedBy>
  <cp:revision>31</cp:revision>
  <dcterms:created xsi:type="dcterms:W3CDTF">2018-11-21T12:35:27Z</dcterms:created>
  <dcterms:modified xsi:type="dcterms:W3CDTF">2018-11-29T11:03:40Z</dcterms:modified>
</cp:coreProperties>
</file>