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5775-B495-4230-808D-1E72B6CDB621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51A7D-0064-4884-945F-442363264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478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5775-B495-4230-808D-1E72B6CDB621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51A7D-0064-4884-945F-442363264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740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5775-B495-4230-808D-1E72B6CDB621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51A7D-0064-4884-945F-442363264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395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5775-B495-4230-808D-1E72B6CDB621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51A7D-0064-4884-945F-442363264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648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5775-B495-4230-808D-1E72B6CDB621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51A7D-0064-4884-945F-442363264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321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5775-B495-4230-808D-1E72B6CDB621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51A7D-0064-4884-945F-442363264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663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5775-B495-4230-808D-1E72B6CDB621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51A7D-0064-4884-945F-442363264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390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5775-B495-4230-808D-1E72B6CDB621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51A7D-0064-4884-945F-442363264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480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5775-B495-4230-808D-1E72B6CDB621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51A7D-0064-4884-945F-442363264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065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5775-B495-4230-808D-1E72B6CDB621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51A7D-0064-4884-945F-442363264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877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5775-B495-4230-808D-1E72B6CDB621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51A7D-0064-4884-945F-442363264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95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35775-B495-4230-808D-1E72B6CDB621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51A7D-0064-4884-945F-442363264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694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s-IS" dirty="0" smtClean="0"/>
              <a:t>Kafli 22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s-IS" dirty="0" smtClean="0"/>
              <a:t>Fríverslunarsamtök Evrópu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37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EFTA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s-IS" dirty="0" smtClean="0"/>
              <a:t>Fríverslunarsamtök Evrópu (</a:t>
            </a:r>
            <a:r>
              <a:rPr lang="is-IS" dirty="0" err="1" smtClean="0"/>
              <a:t>European</a:t>
            </a:r>
            <a:r>
              <a:rPr lang="is-IS" dirty="0" smtClean="0"/>
              <a:t> </a:t>
            </a:r>
            <a:r>
              <a:rPr lang="is-IS" dirty="0" err="1" smtClean="0"/>
              <a:t>Free</a:t>
            </a:r>
            <a:r>
              <a:rPr lang="is-IS" dirty="0" smtClean="0"/>
              <a:t> </a:t>
            </a:r>
            <a:r>
              <a:rPr lang="is-IS" dirty="0" err="1" smtClean="0"/>
              <a:t>Trade</a:t>
            </a:r>
            <a:r>
              <a:rPr lang="is-IS" dirty="0" smtClean="0"/>
              <a:t> </a:t>
            </a:r>
            <a:r>
              <a:rPr lang="is-IS" dirty="0" err="1" smtClean="0"/>
              <a:t>Association</a:t>
            </a:r>
            <a:r>
              <a:rPr lang="is-IS" dirty="0" smtClean="0"/>
              <a:t> - 1959)</a:t>
            </a:r>
          </a:p>
          <a:p>
            <a:pPr lvl="1"/>
            <a:r>
              <a:rPr lang="is-IS" dirty="0" smtClean="0"/>
              <a:t>Stofnaðilar:</a:t>
            </a:r>
          </a:p>
          <a:p>
            <a:pPr lvl="2"/>
            <a:r>
              <a:rPr lang="is-IS" dirty="0" smtClean="0"/>
              <a:t>Bretland, Svíþjóð, Danmörk, Noregur, Austurríki, Sviss, Portúgal</a:t>
            </a:r>
          </a:p>
          <a:p>
            <a:pPr lvl="1"/>
            <a:r>
              <a:rPr lang="is-IS" dirty="0" smtClean="0"/>
              <a:t>Bættust seinna við:</a:t>
            </a:r>
          </a:p>
          <a:p>
            <a:pPr lvl="2"/>
            <a:r>
              <a:rPr lang="is-IS" dirty="0" smtClean="0"/>
              <a:t>Ísland (1970), Finnland (1986), </a:t>
            </a:r>
            <a:r>
              <a:rPr lang="is-IS" dirty="0" err="1" smtClean="0"/>
              <a:t>Lichtenstein</a:t>
            </a:r>
            <a:r>
              <a:rPr lang="is-IS" dirty="0" smtClean="0"/>
              <a:t> (1991)</a:t>
            </a:r>
          </a:p>
          <a:p>
            <a:pPr lvl="2"/>
            <a:r>
              <a:rPr lang="is-IS" dirty="0" smtClean="0"/>
              <a:t>Þjóðirnar </a:t>
            </a:r>
            <a:r>
              <a:rPr lang="is-IS" dirty="0" err="1" smtClean="0"/>
              <a:t>óttuðust</a:t>
            </a:r>
            <a:r>
              <a:rPr lang="is-IS" dirty="0" smtClean="0"/>
              <a:t> yfirþjóðlegt vald EBE og treystu sér því ekki þar inn</a:t>
            </a:r>
          </a:p>
          <a:p>
            <a:pPr lvl="1"/>
            <a:r>
              <a:rPr lang="is-IS" dirty="0" smtClean="0"/>
              <a:t>Í dag eru þjóðirnar 4.</a:t>
            </a:r>
          </a:p>
          <a:p>
            <a:pPr lvl="2"/>
            <a:r>
              <a:rPr lang="is-IS" dirty="0" smtClean="0"/>
              <a:t>Ísland, Noregur, Sviss, </a:t>
            </a:r>
            <a:r>
              <a:rPr lang="is-IS" dirty="0" err="1" smtClean="0"/>
              <a:t>Lichtenstein</a:t>
            </a:r>
            <a:endParaRPr lang="is-IS" dirty="0" smtClean="0"/>
          </a:p>
          <a:p>
            <a:pPr lvl="2"/>
            <a:r>
              <a:rPr lang="is-IS" dirty="0" smtClean="0"/>
              <a:t>Aðrar þjóðir hafa gengið í Evrópusambandið (stofnað 1957)</a:t>
            </a:r>
          </a:p>
          <a:p>
            <a:pPr lvl="1"/>
            <a:r>
              <a:rPr lang="is-IS" dirty="0" smtClean="0"/>
              <a:t>Höfuðstöðvar EFTA eru í </a:t>
            </a:r>
            <a:r>
              <a:rPr lang="is-IS" dirty="0" err="1" smtClean="0"/>
              <a:t>Genf</a:t>
            </a:r>
            <a:r>
              <a:rPr lang="is-IS" dirty="0" smtClean="0"/>
              <a:t> í Sviss</a:t>
            </a:r>
          </a:p>
          <a:p>
            <a:pPr lvl="2"/>
            <a:r>
              <a:rPr lang="is-IS" dirty="0" smtClean="0"/>
              <a:t>Aðildarlönd hafa þar fastafulltrúa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06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EFTA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s-IS" dirty="0" smtClean="0"/>
              <a:t>Markmið</a:t>
            </a:r>
          </a:p>
          <a:p>
            <a:pPr lvl="1"/>
            <a:r>
              <a:rPr lang="is-IS" dirty="0" smtClean="0"/>
              <a:t>Koma á frjálsri verslun milli landanna með afnámi tolla og viðskiptahafta á iðnvarningi</a:t>
            </a:r>
          </a:p>
          <a:p>
            <a:pPr lvl="1"/>
            <a:r>
              <a:rPr lang="is-IS" dirty="0" smtClean="0"/>
              <a:t>Gera fríverslunarsamninga við lönd utan EFTA</a:t>
            </a:r>
          </a:p>
          <a:p>
            <a:pPr lvl="1"/>
            <a:r>
              <a:rPr lang="is-IS" dirty="0" smtClean="0"/>
              <a:t>Aðstoða við að viðhalda samningnum um Evrópska Efnahagssvæðið (EES)</a:t>
            </a:r>
          </a:p>
          <a:p>
            <a:r>
              <a:rPr lang="is-IS" dirty="0" smtClean="0"/>
              <a:t>Megináherslan</a:t>
            </a:r>
          </a:p>
          <a:p>
            <a:pPr lvl="1"/>
            <a:r>
              <a:rPr lang="is-IS" dirty="0" smtClean="0"/>
              <a:t>Var að fella niður tolla á iðnvarningi</a:t>
            </a:r>
          </a:p>
          <a:p>
            <a:pPr lvl="2"/>
            <a:r>
              <a:rPr lang="is-IS" dirty="0" smtClean="0"/>
              <a:t>Seinna voru tollar felldir niður á sjávarafurðum og landbúnaðarafurðum</a:t>
            </a:r>
          </a:p>
          <a:p>
            <a:pPr lvl="1"/>
            <a:r>
              <a:rPr lang="is-IS" dirty="0" smtClean="0"/>
              <a:t>Ef vara var ekki framleidd í aðildarlandi þá þurfti ekki að fella niður tolla</a:t>
            </a:r>
          </a:p>
          <a:p>
            <a:r>
              <a:rPr lang="is-IS" dirty="0" smtClean="0"/>
              <a:t>EFTA leggur ekki tolla á viðskipti við lönd utan aðildarlandanna.  Slíkt er í hönd einstakra landa.</a:t>
            </a:r>
          </a:p>
        </p:txBody>
      </p:sp>
    </p:spTree>
    <p:extLst>
      <p:ext uri="{BB962C8B-B14F-4D97-AF65-F5344CB8AC3E}">
        <p14:creationId xmlns:p14="http://schemas.microsoft.com/office/powerpoint/2010/main" val="136051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EFTA ráðið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Aðalstofnun EFTA er EFTA ráðið</a:t>
            </a:r>
          </a:p>
          <a:p>
            <a:pPr lvl="1"/>
            <a:r>
              <a:rPr lang="is-IS" dirty="0" smtClean="0"/>
              <a:t>Funda tvisvar í mánuði</a:t>
            </a:r>
          </a:p>
          <a:p>
            <a:pPr lvl="2"/>
            <a:r>
              <a:rPr lang="is-IS" dirty="0" smtClean="0"/>
              <a:t>Utanríkisráðherrar ríkjanna funda tvisvar á ári</a:t>
            </a:r>
          </a:p>
          <a:p>
            <a:pPr lvl="1"/>
            <a:r>
              <a:rPr lang="is-IS" dirty="0" smtClean="0"/>
              <a:t>Hlutverk ráðsins er:</a:t>
            </a:r>
          </a:p>
          <a:p>
            <a:pPr lvl="2"/>
            <a:r>
              <a:rPr lang="is-IS" smtClean="0"/>
              <a:t>Að tryggja </a:t>
            </a:r>
            <a:r>
              <a:rPr lang="is-IS" dirty="0" smtClean="0"/>
              <a:t>viðskipti milli landanna á grundvelli sanngjarnrar samkeppni</a:t>
            </a:r>
          </a:p>
          <a:p>
            <a:pPr lvl="2"/>
            <a:r>
              <a:rPr lang="is-IS" dirty="0" smtClean="0"/>
              <a:t>Að greiða fyrir tengslum við önnur ríki, ríkjasambönd og alþjóðastofnanir</a:t>
            </a:r>
          </a:p>
          <a:p>
            <a:pPr lvl="2"/>
            <a:r>
              <a:rPr lang="is-IS" dirty="0" smtClean="0"/>
              <a:t>Að hafa eftirlit með framkvæmd samningsins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291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EFTA og Ísland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Ísland varð aðili 1970</a:t>
            </a:r>
          </a:p>
          <a:p>
            <a:pPr lvl="1"/>
            <a:r>
              <a:rPr lang="is-IS" dirty="0" smtClean="0"/>
              <a:t>Fékk 10 ára aðlögunartímabil – Tollar felldir niður smátt og smátt</a:t>
            </a:r>
          </a:p>
          <a:p>
            <a:pPr lvl="2"/>
            <a:r>
              <a:rPr lang="is-IS" dirty="0" smtClean="0"/>
              <a:t>Innréttingariðnaðurinn nánast hvarf á Íslandi</a:t>
            </a:r>
          </a:p>
          <a:p>
            <a:pPr lvl="2"/>
            <a:r>
              <a:rPr lang="is-IS" dirty="0" err="1" smtClean="0"/>
              <a:t>Sælgætisiðnaðurinn</a:t>
            </a:r>
            <a:r>
              <a:rPr lang="is-IS" dirty="0" smtClean="0"/>
              <a:t> varð fyrir höggi en náði sér aftur á strik</a:t>
            </a:r>
          </a:p>
          <a:p>
            <a:pPr lvl="2"/>
            <a:r>
              <a:rPr lang="is-IS" dirty="0" smtClean="0"/>
              <a:t>Lítil lönd með litla framleiðslu </a:t>
            </a:r>
            <a:r>
              <a:rPr lang="is-IS" dirty="0" err="1" smtClean="0"/>
              <a:t>réðu</a:t>
            </a:r>
            <a:r>
              <a:rPr lang="is-IS" dirty="0" smtClean="0"/>
              <a:t> ekki við stór lönd sem fjöldaframleiddu í miklu magni</a:t>
            </a:r>
          </a:p>
          <a:p>
            <a:r>
              <a:rPr lang="is-IS" dirty="0" smtClean="0"/>
              <a:t>Evrópska Efnahagssvæðið (EES – 1992)</a:t>
            </a:r>
          </a:p>
          <a:p>
            <a:pPr lvl="1"/>
            <a:r>
              <a:rPr lang="is-IS" smtClean="0"/>
              <a:t>Samningur </a:t>
            </a:r>
            <a:r>
              <a:rPr lang="is-IS" dirty="0" smtClean="0"/>
              <a:t>milli þriggja EFTA landa og ESB (Sviss ekki með)</a:t>
            </a:r>
          </a:p>
          <a:p>
            <a:pPr lvl="2"/>
            <a:r>
              <a:rPr lang="is-IS" dirty="0" smtClean="0"/>
              <a:t>Áður höfðu verið gerðir tvíhliða samningar (1973) </a:t>
            </a:r>
          </a:p>
          <a:p>
            <a:pPr lvl="1"/>
            <a:r>
              <a:rPr lang="is-IS" dirty="0" smtClean="0"/>
              <a:t>Endanlegur </a:t>
            </a:r>
            <a:r>
              <a:rPr lang="is-IS" dirty="0" smtClean="0"/>
              <a:t>samningur staðfestur hér á Íslandi 1. jan. 1994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126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Evrópska efnahagssvæðið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Með samningnum urðu</a:t>
            </a:r>
          </a:p>
          <a:p>
            <a:pPr lvl="1"/>
            <a:r>
              <a:rPr lang="is-IS" dirty="0" smtClean="0"/>
              <a:t>EFTA löndin hluti af innri markaði Evrópusambandsins</a:t>
            </a:r>
          </a:p>
          <a:p>
            <a:pPr lvl="1"/>
            <a:r>
              <a:rPr lang="is-IS" dirty="0" smtClean="0"/>
              <a:t>Til „</a:t>
            </a:r>
            <a:r>
              <a:rPr lang="is-IS" dirty="0" err="1" smtClean="0"/>
              <a:t>frelsin</a:t>
            </a:r>
            <a:r>
              <a:rPr lang="is-IS" dirty="0" smtClean="0"/>
              <a:t> fjögur“</a:t>
            </a:r>
          </a:p>
          <a:p>
            <a:pPr lvl="2"/>
            <a:r>
              <a:rPr lang="is-IS" dirty="0" smtClean="0"/>
              <a:t>Frjáls för vinnuafls</a:t>
            </a:r>
          </a:p>
          <a:p>
            <a:pPr lvl="2"/>
            <a:r>
              <a:rPr lang="is-IS" dirty="0" smtClean="0"/>
              <a:t>Frjáls för fjármagns</a:t>
            </a:r>
          </a:p>
          <a:p>
            <a:pPr lvl="2"/>
            <a:r>
              <a:rPr lang="is-IS" dirty="0" smtClean="0"/>
              <a:t>Frjáls för vöru</a:t>
            </a:r>
          </a:p>
          <a:p>
            <a:pPr lvl="2"/>
            <a:r>
              <a:rPr lang="is-IS" dirty="0" smtClean="0"/>
              <a:t>Frjáls för þjónustu</a:t>
            </a:r>
          </a:p>
          <a:p>
            <a:pPr lvl="1"/>
            <a:r>
              <a:rPr lang="is-IS" dirty="0" smtClean="0"/>
              <a:t>Starf EFTA vegna samningsins fer fram á skrifstofu EFTA í </a:t>
            </a:r>
            <a:r>
              <a:rPr lang="is-IS" dirty="0" err="1" smtClean="0"/>
              <a:t>Brussel</a:t>
            </a:r>
            <a:r>
              <a:rPr lang="is-IS" dirty="0" smtClean="0"/>
              <a:t>, Belgíu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252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349</Words>
  <Application>Microsoft Office PowerPoint</Application>
  <PresentationFormat>Widescreen</PresentationFormat>
  <Paragraphs>51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Kafli 22</vt:lpstr>
      <vt:lpstr>EFTA</vt:lpstr>
      <vt:lpstr>EFTA</vt:lpstr>
      <vt:lpstr>EFTA ráðið</vt:lpstr>
      <vt:lpstr>EFTA og Ísland</vt:lpstr>
      <vt:lpstr>Evrópska efnahagssvæðið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Kafli 22</dc:title>
  <dc:creator>Hilmar Friðjónsson</dc:creator>
  <cp:lastModifiedBy>Hilmar Friðjónsson</cp:lastModifiedBy>
  <cp:revision>10</cp:revision>
  <dcterms:created xsi:type="dcterms:W3CDTF">2018-11-19T21:05:19Z</dcterms:created>
  <dcterms:modified xsi:type="dcterms:W3CDTF">2018-11-21T21:27:26Z</dcterms:modified>
</cp:coreProperties>
</file>