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0DB47-0E78-4711-89B2-FB09BC4781E8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D484B-072B-406B-AA4D-10B487047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06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0DB47-0E78-4711-89B2-FB09BC4781E8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D484B-072B-406B-AA4D-10B487047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70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0DB47-0E78-4711-89B2-FB09BC4781E8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D484B-072B-406B-AA4D-10B487047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072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0DB47-0E78-4711-89B2-FB09BC4781E8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D484B-072B-406B-AA4D-10B487047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486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0DB47-0E78-4711-89B2-FB09BC4781E8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D484B-072B-406B-AA4D-10B487047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080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0DB47-0E78-4711-89B2-FB09BC4781E8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D484B-072B-406B-AA4D-10B487047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936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0DB47-0E78-4711-89B2-FB09BC4781E8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D484B-072B-406B-AA4D-10B487047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803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0DB47-0E78-4711-89B2-FB09BC4781E8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D484B-072B-406B-AA4D-10B487047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511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0DB47-0E78-4711-89B2-FB09BC4781E8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D484B-072B-406B-AA4D-10B487047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814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0DB47-0E78-4711-89B2-FB09BC4781E8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D484B-072B-406B-AA4D-10B487047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197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0DB47-0E78-4711-89B2-FB09BC4781E8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D484B-072B-406B-AA4D-10B487047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921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00DB47-0E78-4711-89B2-FB09BC4781E8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6D484B-072B-406B-AA4D-10B487047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123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s-IS" dirty="0" smtClean="0"/>
              <a:t>Kafli 21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s-IS" dirty="0" smtClean="0"/>
              <a:t>Uppruni og ástæður frjálsra viðskipta landa </a:t>
            </a:r>
            <a:r>
              <a:rPr lang="is-IS" dirty="0"/>
              <a:t>á</a:t>
            </a:r>
            <a:r>
              <a:rPr lang="is-IS" dirty="0" smtClean="0"/>
              <a:t> milli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993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Kaupauðgisstefnan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 smtClean="0"/>
              <a:t>Allsráðandi á 17. og 18. öld</a:t>
            </a:r>
          </a:p>
          <a:p>
            <a:r>
              <a:rPr lang="is-IS" dirty="0" smtClean="0"/>
              <a:t>Þjóðernissinnuð stefna</a:t>
            </a:r>
          </a:p>
          <a:p>
            <a:r>
              <a:rPr lang="is-IS" dirty="0" smtClean="0"/>
              <a:t>Gullsöfnun var sögð leiðin til hagsældar</a:t>
            </a:r>
          </a:p>
          <a:p>
            <a:r>
              <a:rPr lang="is-IS" dirty="0" smtClean="0"/>
              <a:t>Útflutningur mikilvæg leið til að afla gulls</a:t>
            </a:r>
          </a:p>
          <a:p>
            <a:r>
              <a:rPr lang="is-IS" dirty="0" smtClean="0"/>
              <a:t>Innflutningur var óæskilegur og í raun illa </a:t>
            </a:r>
            <a:r>
              <a:rPr lang="is-IS" dirty="0" err="1" smtClean="0"/>
              <a:t>séður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8924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Lögmálið um algera yfirburði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 smtClean="0"/>
              <a:t>Ein þjóð hefur yfirburði yfir annarri þjóð í að framleiða vöru</a:t>
            </a:r>
          </a:p>
          <a:p>
            <a:pPr lvl="1"/>
            <a:r>
              <a:rPr lang="is-IS" dirty="0" smtClean="0"/>
              <a:t>Dæmi á </a:t>
            </a:r>
            <a:r>
              <a:rPr lang="is-IS" dirty="0" err="1" smtClean="0"/>
              <a:t>bls</a:t>
            </a:r>
            <a:r>
              <a:rPr lang="is-IS" dirty="0" smtClean="0"/>
              <a:t> 200 – 203</a:t>
            </a:r>
          </a:p>
          <a:p>
            <a:pPr lvl="2"/>
            <a:r>
              <a:rPr lang="is-IS" dirty="0" smtClean="0"/>
              <a:t>10 manns vinna í hvoru landinu – 5 í fiski og 5 í grænmeti</a:t>
            </a:r>
          </a:p>
          <a:p>
            <a:pPr lvl="1"/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3205" y="3111465"/>
            <a:ext cx="6208995" cy="2187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2961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Lögmálið um sambærilega yfirburði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/>
              <a:t>Ein þjóð hefur yfirburði yfir annarri þjóð í að framleiða vöru</a:t>
            </a:r>
          </a:p>
          <a:p>
            <a:pPr lvl="1"/>
            <a:r>
              <a:rPr lang="is-IS" dirty="0"/>
              <a:t>Dæmi á </a:t>
            </a:r>
            <a:r>
              <a:rPr lang="is-IS" dirty="0" err="1"/>
              <a:t>bls</a:t>
            </a:r>
            <a:r>
              <a:rPr lang="is-IS" dirty="0"/>
              <a:t> 200 – </a:t>
            </a:r>
            <a:r>
              <a:rPr lang="is-IS" dirty="0" smtClean="0"/>
              <a:t>203</a:t>
            </a:r>
          </a:p>
          <a:p>
            <a:pPr lvl="2"/>
            <a:r>
              <a:rPr lang="is-IS" dirty="0" smtClean="0"/>
              <a:t>10 </a:t>
            </a:r>
            <a:r>
              <a:rPr lang="is-IS" dirty="0"/>
              <a:t>manns vinna í hvoru landinu – 5 í fiski og 5 í </a:t>
            </a:r>
            <a:r>
              <a:rPr lang="is-IS" dirty="0" smtClean="0"/>
              <a:t>grænmeti</a:t>
            </a:r>
            <a:endParaRPr lang="is-I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3093" y="3071658"/>
            <a:ext cx="6170774" cy="3105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6795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Helstu ástæður utanríkisviðskipta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 smtClean="0"/>
              <a:t>Framleiðsluþáttum er misskipt milli landa</a:t>
            </a:r>
          </a:p>
          <a:p>
            <a:pPr lvl="1"/>
            <a:r>
              <a:rPr lang="is-IS" dirty="0" smtClean="0"/>
              <a:t>Við Ísland eru gjöful fiskimið en t.d. lítið af olíu að vinna</a:t>
            </a:r>
          </a:p>
          <a:p>
            <a:r>
              <a:rPr lang="is-IS" dirty="0" smtClean="0"/>
              <a:t>Mikil afköst leiða af sér lægra vöruverð</a:t>
            </a:r>
          </a:p>
          <a:p>
            <a:pPr lvl="1"/>
            <a:r>
              <a:rPr lang="is-IS" dirty="0" smtClean="0"/>
              <a:t>Fjölmenn ríki geta framleitt meira magn og fyrir lægra verð en fámenn ríki</a:t>
            </a:r>
          </a:p>
          <a:p>
            <a:r>
              <a:rPr lang="is-IS" dirty="0" smtClean="0"/>
              <a:t>Fólk vill fjölbreytt vöruúrval og fjölbreytta þjónustu</a:t>
            </a:r>
          </a:p>
          <a:p>
            <a:pPr lvl="1"/>
            <a:r>
              <a:rPr lang="is-IS" dirty="0" smtClean="0"/>
              <a:t>Franska osta og frönsk rauðvín, japanska bíla, </a:t>
            </a:r>
            <a:r>
              <a:rPr lang="is-IS" dirty="0" err="1" smtClean="0"/>
              <a:t>Iphone</a:t>
            </a:r>
            <a:r>
              <a:rPr lang="is-IS" dirty="0" smtClean="0"/>
              <a:t>, Samsung…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278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GATT samkomulagið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s-IS" dirty="0" smtClean="0"/>
              <a:t>Almennur tolla- og viðskiptasamningur (GATT)</a:t>
            </a:r>
          </a:p>
          <a:p>
            <a:pPr lvl="1"/>
            <a:r>
              <a:rPr lang="is-IS" dirty="0" smtClean="0"/>
              <a:t>Staðfestur 1947 (23 lönd – Ísland varð aðili 1968)</a:t>
            </a:r>
          </a:p>
          <a:p>
            <a:pPr lvl="1"/>
            <a:r>
              <a:rPr lang="is-IS" dirty="0" smtClean="0"/>
              <a:t>Markmiðið var að auka viðskipti milli landa með því að </a:t>
            </a:r>
          </a:p>
          <a:p>
            <a:pPr lvl="2"/>
            <a:r>
              <a:rPr lang="is-IS" dirty="0" smtClean="0"/>
              <a:t>Lækka tolla</a:t>
            </a:r>
          </a:p>
          <a:p>
            <a:pPr lvl="2"/>
            <a:r>
              <a:rPr lang="is-IS" dirty="0" smtClean="0"/>
              <a:t>Afnema viðskiptahömlur milli aðildarlanda</a:t>
            </a:r>
          </a:p>
          <a:p>
            <a:pPr lvl="1"/>
            <a:r>
              <a:rPr lang="is-IS" dirty="0" smtClean="0"/>
              <a:t>Bestu kjörin</a:t>
            </a:r>
          </a:p>
          <a:p>
            <a:pPr lvl="2"/>
            <a:r>
              <a:rPr lang="is-IS" dirty="0" smtClean="0"/>
              <a:t>Viðskiptafríðindi sem veitast einu aðildarríki samningsins, skulu sjálfkrafa einnig veitast öðrum aðildarríkjum</a:t>
            </a:r>
          </a:p>
          <a:p>
            <a:pPr lvl="2"/>
            <a:r>
              <a:rPr lang="is-IS" dirty="0" smtClean="0"/>
              <a:t>Ekki má gera upp á milli aðildarríkja samningsins</a:t>
            </a:r>
          </a:p>
          <a:p>
            <a:pPr lvl="2"/>
            <a:r>
              <a:rPr lang="is-IS" dirty="0" smtClean="0"/>
              <a:t>3 </a:t>
            </a:r>
            <a:r>
              <a:rPr lang="is-IS" dirty="0" err="1" smtClean="0"/>
              <a:t>undanþágur</a:t>
            </a:r>
            <a:r>
              <a:rPr lang="is-IS" dirty="0" smtClean="0"/>
              <a:t> frá bestu kjörunum</a:t>
            </a:r>
            <a:r>
              <a:rPr lang="en-US" dirty="0" smtClean="0"/>
              <a:t>:</a:t>
            </a:r>
          </a:p>
          <a:p>
            <a:pPr lvl="3"/>
            <a:r>
              <a:rPr lang="is-IS" dirty="0" smtClean="0"/>
              <a:t>Tollabandalög og fríverslunarsvæði (ES, EFTA og EES) mega gera betur við sín aðildarlönd en við önnur lönd utan svæðisins</a:t>
            </a:r>
          </a:p>
          <a:p>
            <a:pPr lvl="3"/>
            <a:r>
              <a:rPr lang="is-IS" dirty="0" smtClean="0"/>
              <a:t>Fátækar þjóðir fá vissar </a:t>
            </a:r>
            <a:r>
              <a:rPr lang="is-IS" dirty="0" err="1" smtClean="0"/>
              <a:t>undanþágur</a:t>
            </a:r>
            <a:endParaRPr lang="is-IS" dirty="0" smtClean="0"/>
          </a:p>
          <a:p>
            <a:pPr lvl="3"/>
            <a:r>
              <a:rPr lang="is-IS" dirty="0" smtClean="0"/>
              <a:t>Þjóðir sem þurft hafa að berjast við langvarandi viðskiptahalla mega tímabundið setja kvóta á innflutning</a:t>
            </a:r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3726089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Alþjóðaviðskiptastofnunin (WTO)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s-IS" dirty="0" smtClean="0"/>
              <a:t>Stofnuð 1995 (Yfirtók GATT samkomulagið)</a:t>
            </a:r>
          </a:p>
          <a:p>
            <a:pPr lvl="1"/>
            <a:r>
              <a:rPr lang="is-IS" dirty="0" smtClean="0"/>
              <a:t>Grundvallarmarkmið stofnunarinnar:</a:t>
            </a:r>
          </a:p>
          <a:p>
            <a:pPr lvl="2"/>
            <a:r>
              <a:rPr lang="is-IS" dirty="0" smtClean="0"/>
              <a:t>Stuðla að hagvexti og efnahagslegri þróun aðildarlandanna</a:t>
            </a:r>
          </a:p>
          <a:p>
            <a:pPr lvl="2"/>
            <a:r>
              <a:rPr lang="is-IS" dirty="0" smtClean="0"/>
              <a:t>Auka frjálsræði í heimsviðskiptum</a:t>
            </a:r>
          </a:p>
          <a:p>
            <a:pPr lvl="2"/>
            <a:r>
              <a:rPr lang="is-IS" dirty="0" smtClean="0"/>
              <a:t>Tryggja réttaröryggi í heimsviðskiptum</a:t>
            </a:r>
          </a:p>
          <a:p>
            <a:pPr lvl="1"/>
            <a:r>
              <a:rPr lang="is-IS" dirty="0" smtClean="0"/>
              <a:t>Höndlar viðskiptasamninga um</a:t>
            </a:r>
          </a:p>
          <a:p>
            <a:pPr lvl="2"/>
            <a:r>
              <a:rPr lang="is-IS" dirty="0" smtClean="0"/>
              <a:t>Iðnvarning (GATT)</a:t>
            </a:r>
          </a:p>
          <a:p>
            <a:pPr lvl="2"/>
            <a:r>
              <a:rPr lang="is-IS" dirty="0" smtClean="0"/>
              <a:t>Landbúnaðarvörur</a:t>
            </a:r>
          </a:p>
          <a:p>
            <a:pPr lvl="2"/>
            <a:r>
              <a:rPr lang="is-IS" dirty="0" smtClean="0"/>
              <a:t>Þjónustu</a:t>
            </a:r>
          </a:p>
          <a:p>
            <a:pPr lvl="2"/>
            <a:r>
              <a:rPr lang="is-IS" dirty="0" smtClean="0"/>
              <a:t>Hugverk</a:t>
            </a:r>
          </a:p>
          <a:p>
            <a:pPr lvl="1"/>
            <a:r>
              <a:rPr lang="is-IS" dirty="0" smtClean="0"/>
              <a:t>Leysir </a:t>
            </a:r>
            <a:r>
              <a:rPr lang="is-IS" dirty="0" err="1" smtClean="0"/>
              <a:t>úr</a:t>
            </a:r>
            <a:r>
              <a:rPr lang="is-IS" dirty="0" smtClean="0"/>
              <a:t> deilumálum aðildarríkjanna</a:t>
            </a:r>
          </a:p>
          <a:p>
            <a:pPr lvl="1"/>
            <a:r>
              <a:rPr lang="is-IS" dirty="0" smtClean="0"/>
              <a:t>Eftirlitsstofnun með hvort samingar </a:t>
            </a:r>
            <a:r>
              <a:rPr lang="is-IS" smtClean="0"/>
              <a:t>séu haldnir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2139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329</Words>
  <Application>Microsoft Office PowerPoint</Application>
  <PresentationFormat>Widescreen</PresentationFormat>
  <Paragraphs>49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Kafli 21</vt:lpstr>
      <vt:lpstr>Kaupauðgisstefnan</vt:lpstr>
      <vt:lpstr>Lögmálið um algera yfirburði</vt:lpstr>
      <vt:lpstr>Lögmálið um sambærilega yfirburði</vt:lpstr>
      <vt:lpstr>Helstu ástæður utanríkisviðskipta</vt:lpstr>
      <vt:lpstr>GATT samkomulagið</vt:lpstr>
      <vt:lpstr>Alþjóðaviðskiptastofnunin (WTO)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Kafli 21</dc:title>
  <dc:creator>Hilmar Friðjónsson</dc:creator>
  <cp:lastModifiedBy>Hilmar Friðjónsson</cp:lastModifiedBy>
  <cp:revision>11</cp:revision>
  <dcterms:created xsi:type="dcterms:W3CDTF">2018-11-16T10:46:49Z</dcterms:created>
  <dcterms:modified xsi:type="dcterms:W3CDTF">2018-11-19T21:03:58Z</dcterms:modified>
</cp:coreProperties>
</file>