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5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4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5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8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4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3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9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7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2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9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A17E9-6027-451E-9873-BA2F2E75BB8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5487E-3545-4704-BBD0-2BCA7F79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2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Kafli 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Alþjóðagjaldeyrissjóðurinn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Alþjóðagjaldeyrissjóðurinn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999" y="1825625"/>
            <a:ext cx="10888133" cy="4351338"/>
          </a:xfrm>
        </p:spPr>
        <p:txBody>
          <a:bodyPr/>
          <a:lstStyle/>
          <a:p>
            <a:r>
              <a:rPr lang="is-IS" dirty="0" smtClean="0"/>
              <a:t>Stofnaður 1946 af 39 löndum (stofnmeðlimir – 185 lönd meðlimir í dag)</a:t>
            </a:r>
          </a:p>
          <a:p>
            <a:pPr lvl="1"/>
            <a:r>
              <a:rPr lang="is-IS" smtClean="0"/>
              <a:t>Tilgangur/Hlutverk:</a:t>
            </a:r>
            <a:endParaRPr lang="is-IS" dirty="0" smtClean="0"/>
          </a:p>
          <a:p>
            <a:pPr lvl="2"/>
            <a:r>
              <a:rPr lang="is-IS" dirty="0" smtClean="0"/>
              <a:t>Auka samvinnu í peningamálum</a:t>
            </a:r>
          </a:p>
          <a:p>
            <a:pPr lvl="2"/>
            <a:r>
              <a:rPr lang="is-IS" dirty="0" smtClean="0"/>
              <a:t>Efla stöðugleika í gengismálum</a:t>
            </a:r>
          </a:p>
          <a:p>
            <a:pPr lvl="2"/>
            <a:r>
              <a:rPr lang="is-IS" dirty="0" smtClean="0"/>
              <a:t>Stuðla að hagvexti og fullri atvinnu</a:t>
            </a:r>
          </a:p>
          <a:p>
            <a:pPr lvl="2"/>
            <a:r>
              <a:rPr lang="is-IS" dirty="0" smtClean="0"/>
              <a:t>Auðvelda viðskipti milli landa</a:t>
            </a:r>
          </a:p>
          <a:p>
            <a:pPr lvl="2"/>
            <a:r>
              <a:rPr lang="is-IS" dirty="0" err="1" smtClean="0"/>
              <a:t>Bæta</a:t>
            </a:r>
            <a:r>
              <a:rPr lang="is-IS" dirty="0" smtClean="0"/>
              <a:t> lífskjör í heiminum</a:t>
            </a:r>
          </a:p>
          <a:p>
            <a:pPr lvl="2"/>
            <a:r>
              <a:rPr lang="is-IS" dirty="0" smtClean="0"/>
              <a:t>Veita aðildarlöndum tímabundna aðstoð í erfiðleikum sínum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Alþjóðagjaldeyrissjóðurinn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Hver þjóð leggur  í upphafi fram ákveðinn  kvóta í sjóðinn</a:t>
            </a:r>
          </a:p>
          <a:p>
            <a:r>
              <a:rPr lang="is-IS" dirty="0" smtClean="0"/>
              <a:t>Atkvæðamagn í stjórn sjóðsins ræðst af þessum kvóta</a:t>
            </a:r>
          </a:p>
          <a:p>
            <a:pPr lvl="1"/>
            <a:r>
              <a:rPr lang="is-IS" dirty="0" smtClean="0"/>
              <a:t>Til að fá aðstoð frá sjóðnum þarf samþykki 85% atkvæða sjóðsins</a:t>
            </a:r>
          </a:p>
          <a:p>
            <a:pPr lvl="1"/>
            <a:r>
              <a:rPr lang="is-IS" dirty="0" smtClean="0"/>
              <a:t>Land sem ræður &lt;15% (Bandaríkin, mögulega ES) hefur neitunarvald</a:t>
            </a:r>
          </a:p>
          <a:p>
            <a:r>
              <a:rPr lang="is-IS" dirty="0" smtClean="0"/>
              <a:t>Getur fengið lánaða upphæð sem er jafnhá kvótanum án skilyrða</a:t>
            </a:r>
          </a:p>
          <a:p>
            <a:pPr lvl="1"/>
            <a:r>
              <a:rPr lang="is-IS" dirty="0" smtClean="0"/>
              <a:t>Kvóti hvers lands tekur mið af verðmæti utanríkisviðskipta þess</a:t>
            </a:r>
          </a:p>
          <a:p>
            <a:pPr lvl="2"/>
            <a:r>
              <a:rPr lang="is-IS" dirty="0" smtClean="0"/>
              <a:t>Stórþjóðir leggja fram </a:t>
            </a:r>
            <a:r>
              <a:rPr lang="is-IS" dirty="0" err="1" smtClean="0"/>
              <a:t>hæstar</a:t>
            </a:r>
            <a:r>
              <a:rPr lang="is-IS" dirty="0" smtClean="0"/>
              <a:t> upphæðirnar í sjóðinn</a:t>
            </a:r>
          </a:p>
          <a:p>
            <a:r>
              <a:rPr lang="is-IS" dirty="0" smtClean="0"/>
              <a:t>Þurfi land </a:t>
            </a:r>
            <a:r>
              <a:rPr lang="is-IS" dirty="0" err="1" smtClean="0"/>
              <a:t>hærri</a:t>
            </a:r>
            <a:r>
              <a:rPr lang="is-IS" dirty="0" smtClean="0"/>
              <a:t> lán en sem nemur kvóta þess fylgir því skilyrði</a:t>
            </a:r>
          </a:p>
          <a:p>
            <a:r>
              <a:rPr lang="is-IS" dirty="0" smtClean="0"/>
              <a:t>Grunngjaldmiðill sjóðsins:</a:t>
            </a:r>
          </a:p>
          <a:p>
            <a:pPr lvl="1"/>
            <a:r>
              <a:rPr lang="is-IS" dirty="0" smtClean="0"/>
              <a:t>sérstök dráttarréttindi (SDR) – Virkar eins og hver annar gjaldmiðill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Alþjóðagjaldeyrissjóðurinn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Í kreppunni (1929 – 1932) jókst vantrú fólks á verðgildi peninga</a:t>
            </a:r>
          </a:p>
          <a:p>
            <a:pPr lvl="1"/>
            <a:r>
              <a:rPr lang="is-IS" dirty="0" smtClean="0"/>
              <a:t>Heimsmarkaðsverð </a:t>
            </a:r>
            <a:r>
              <a:rPr lang="is-IS" dirty="0" err="1" smtClean="0"/>
              <a:t>drógst</a:t>
            </a:r>
            <a:r>
              <a:rPr lang="is-IS" dirty="0" smtClean="0"/>
              <a:t> saman um 48%</a:t>
            </a:r>
          </a:p>
          <a:p>
            <a:pPr lvl="1"/>
            <a:r>
              <a:rPr lang="is-IS" dirty="0" smtClean="0"/>
              <a:t>Verðmæti utanríkisverslunar </a:t>
            </a:r>
            <a:r>
              <a:rPr lang="is-IS" dirty="0" err="1" smtClean="0"/>
              <a:t>drógst</a:t>
            </a:r>
            <a:r>
              <a:rPr lang="is-IS" dirty="0" smtClean="0"/>
              <a:t> saman um 63%</a:t>
            </a:r>
          </a:p>
          <a:p>
            <a:pPr lvl="1"/>
            <a:r>
              <a:rPr lang="is-IS" dirty="0" smtClean="0"/>
              <a:t>Eftirspurn eftir gulli jókst – Fólk vildi losa sig við peningaseðlana</a:t>
            </a:r>
          </a:p>
          <a:p>
            <a:pPr lvl="2"/>
            <a:r>
              <a:rPr lang="is-IS" dirty="0" smtClean="0"/>
              <a:t>Verð gulls hækkaði</a:t>
            </a:r>
          </a:p>
          <a:p>
            <a:pPr lvl="2"/>
            <a:r>
              <a:rPr lang="is-IS" dirty="0" smtClean="0"/>
              <a:t>Í </a:t>
            </a:r>
            <a:r>
              <a:rPr lang="is-IS" dirty="0" err="1" smtClean="0"/>
              <a:t>Bretton</a:t>
            </a:r>
            <a:r>
              <a:rPr lang="is-IS" dirty="0" smtClean="0"/>
              <a:t> </a:t>
            </a:r>
            <a:r>
              <a:rPr lang="is-IS" dirty="0" err="1" smtClean="0"/>
              <a:t>Woods</a:t>
            </a:r>
            <a:r>
              <a:rPr lang="is-IS" dirty="0" smtClean="0"/>
              <a:t> (1944) varð að samkomulagi að slíta bæri gulltengingu gjaldmiðlanna.  Einungis dollarinn hefði tengingu við gull en aðrir gjaldmiðlar tengdust dollar (3/4 alls gullforða heimsins var þá í Bandaríkjunum)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64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Alþjóðagjaldeyrissjóðurinn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Fastgengiskerfið (tengt </a:t>
            </a:r>
            <a:r>
              <a:rPr lang="is-IS" dirty="0" err="1" smtClean="0"/>
              <a:t>Bretton</a:t>
            </a:r>
            <a:r>
              <a:rPr lang="is-IS" dirty="0" smtClean="0"/>
              <a:t> </a:t>
            </a:r>
            <a:r>
              <a:rPr lang="is-IS" dirty="0" err="1" smtClean="0"/>
              <a:t>Woods</a:t>
            </a:r>
            <a:r>
              <a:rPr lang="is-IS" dirty="0" smtClean="0"/>
              <a:t> samkomulaginu)</a:t>
            </a:r>
          </a:p>
          <a:p>
            <a:pPr lvl="1"/>
            <a:r>
              <a:rPr lang="is-IS" dirty="0" smtClean="0"/>
              <a:t>Dollar tengist við gull – Aðrir gjaldmiðlar tengdust dollar</a:t>
            </a:r>
          </a:p>
          <a:p>
            <a:pPr lvl="1"/>
            <a:r>
              <a:rPr lang="is-IS" dirty="0" smtClean="0"/>
              <a:t>Ef viðskiptahalli ætlaði að vera viðvarandi þá gátu aðildarþjóðir sjóðsins fengið lán til að lagfæra viðskiptahallann</a:t>
            </a:r>
          </a:p>
          <a:p>
            <a:r>
              <a:rPr lang="is-IS" dirty="0" smtClean="0"/>
              <a:t>Nóvember 1971 – </a:t>
            </a:r>
            <a:r>
              <a:rPr lang="is-IS" dirty="0" err="1" smtClean="0"/>
              <a:t>The</a:t>
            </a:r>
            <a:r>
              <a:rPr lang="is-IS" dirty="0" smtClean="0"/>
              <a:t> </a:t>
            </a:r>
            <a:r>
              <a:rPr lang="is-IS" dirty="0" err="1" smtClean="0"/>
              <a:t>Nixon</a:t>
            </a:r>
            <a:r>
              <a:rPr lang="is-IS" dirty="0" smtClean="0"/>
              <a:t> </a:t>
            </a:r>
            <a:r>
              <a:rPr lang="is-IS" dirty="0" err="1" smtClean="0"/>
              <a:t>shock</a:t>
            </a:r>
            <a:endParaRPr lang="is-IS" dirty="0" smtClean="0"/>
          </a:p>
          <a:p>
            <a:pPr lvl="1"/>
            <a:r>
              <a:rPr lang="is-IS" dirty="0" smtClean="0"/>
              <a:t>Tenging dollarans við gull afnumin og gengi hans gefið frjálst.  Framboð og eftirspurn </a:t>
            </a:r>
            <a:r>
              <a:rPr lang="is-IS" dirty="0" err="1" smtClean="0"/>
              <a:t>réðu</a:t>
            </a:r>
            <a:r>
              <a:rPr lang="is-IS" dirty="0" smtClean="0"/>
              <a:t> þá öllu um verð hans;  verðið var látið fljóta</a:t>
            </a:r>
          </a:p>
          <a:p>
            <a:pPr lvl="2"/>
            <a:r>
              <a:rPr lang="is-IS" dirty="0" smtClean="0"/>
              <a:t>Allir gjaldmiðlar sem tengdust við dollar urðu í raun einnig fljótandi</a:t>
            </a:r>
          </a:p>
          <a:p>
            <a:pPr lvl="1"/>
            <a:r>
              <a:rPr lang="is-IS" dirty="0" smtClean="0"/>
              <a:t>Sjóðurinn leyfði nú aðildarþjóðunum að velja sér aðferð að skrá gengi gjaldmiðla sinna.  Nema </a:t>
            </a:r>
            <a:r>
              <a:rPr lang="is-IS" dirty="0" err="1" smtClean="0"/>
              <a:t>þær</a:t>
            </a:r>
            <a:r>
              <a:rPr lang="is-IS" dirty="0" smtClean="0"/>
              <a:t> máttu ekki tengja gjaldmiðilinn við gull og urðu að veita nákvæmar upplýsingar um aðferðir sínar í gengismálum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Alþjóðagjaldeyrissjóðurinn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Verksvið sjóðsins hefur breyst í gegnum árin</a:t>
            </a:r>
          </a:p>
          <a:p>
            <a:pPr lvl="1"/>
            <a:r>
              <a:rPr lang="is-IS" dirty="0" smtClean="0"/>
              <a:t>Hlutverkið hefur víkkað í gegnum árin</a:t>
            </a:r>
          </a:p>
          <a:p>
            <a:pPr lvl="2"/>
            <a:r>
              <a:rPr lang="is-IS" dirty="0" smtClean="0"/>
              <a:t>Sjóðnum ber nú að skylda til að líta á allar </a:t>
            </a:r>
            <a:r>
              <a:rPr lang="is-IS" dirty="0" err="1" smtClean="0"/>
              <a:t>þær</a:t>
            </a:r>
            <a:r>
              <a:rPr lang="is-IS" dirty="0" smtClean="0"/>
              <a:t> efnahagsstærðir sem hafa áhrif á gengisskráninguna á hverjum tíma</a:t>
            </a:r>
          </a:p>
          <a:p>
            <a:pPr lvl="1"/>
            <a:r>
              <a:rPr lang="is-IS" dirty="0" smtClean="0"/>
              <a:t>Sjóðurinn lánar enn þjóðum sem eru í vanda.  Í staðinn krefst hann</a:t>
            </a:r>
          </a:p>
          <a:p>
            <a:pPr lvl="2"/>
            <a:r>
              <a:rPr lang="is-IS" dirty="0" smtClean="0"/>
              <a:t>Að þjóðirnar geri gagngerar breytingar á efnahagsstefnu sinni til að höggva að rótum vandans</a:t>
            </a:r>
          </a:p>
          <a:p>
            <a:pPr lvl="2"/>
            <a:r>
              <a:rPr lang="is-IS" dirty="0" smtClean="0"/>
              <a:t>Að þjóðirnar veiti ítarlegra upplýsinga um stefnu þeirra í peningamálum</a:t>
            </a:r>
          </a:p>
          <a:p>
            <a:pPr lvl="2"/>
            <a:r>
              <a:rPr lang="is-IS" dirty="0" smtClean="0"/>
              <a:t>Að þjóðirnar setji ekki hömlur á viðskipti með gjaldeyri sín á milli</a:t>
            </a:r>
          </a:p>
          <a:p>
            <a:pPr lvl="1"/>
            <a:r>
              <a:rPr lang="is-IS" dirty="0" smtClean="0"/>
              <a:t>Sjóðurinn hefur verið ásakaður um </a:t>
            </a:r>
          </a:p>
          <a:p>
            <a:pPr lvl="2"/>
            <a:r>
              <a:rPr lang="is-IS" dirty="0" smtClean="0"/>
              <a:t>að taka ekki tillit til </a:t>
            </a:r>
            <a:r>
              <a:rPr lang="is-IS" dirty="0" err="1" smtClean="0"/>
              <a:t>ólíkra</a:t>
            </a:r>
            <a:r>
              <a:rPr lang="is-IS" dirty="0" smtClean="0"/>
              <a:t> aðstæðna ríkra og fátækra þjóða. </a:t>
            </a:r>
          </a:p>
          <a:p>
            <a:pPr lvl="2"/>
            <a:r>
              <a:rPr lang="is-IS" dirty="0"/>
              <a:t>a</a:t>
            </a:r>
            <a:r>
              <a:rPr lang="is-IS" dirty="0" smtClean="0"/>
              <a:t>ð hafa beitt sér í pólitískum aðgerðum, sérstaklega á tímum kalda stríðsins</a:t>
            </a:r>
          </a:p>
        </p:txBody>
      </p:sp>
    </p:spTree>
    <p:extLst>
      <p:ext uri="{BB962C8B-B14F-4D97-AF65-F5344CB8AC3E}">
        <p14:creationId xmlns:p14="http://schemas.microsoft.com/office/powerpoint/2010/main" val="21001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445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Kafli 20</vt:lpstr>
      <vt:lpstr>Alþjóðagjaldeyrissjóðurinn</vt:lpstr>
      <vt:lpstr>Alþjóðagjaldeyrissjóðurinn</vt:lpstr>
      <vt:lpstr>Alþjóðagjaldeyrissjóðurinn</vt:lpstr>
      <vt:lpstr>Alþjóðagjaldeyrissjóðurinn</vt:lpstr>
      <vt:lpstr>Alþjóðagjaldeyrissjóðurinn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20</dc:title>
  <dc:creator>Hilmar Friðjónsson</dc:creator>
  <cp:lastModifiedBy>Hilmar Friðjónsson</cp:lastModifiedBy>
  <cp:revision>14</cp:revision>
  <dcterms:created xsi:type="dcterms:W3CDTF">2018-11-14T18:45:03Z</dcterms:created>
  <dcterms:modified xsi:type="dcterms:W3CDTF">2018-11-30T22:35:09Z</dcterms:modified>
</cp:coreProperties>
</file>