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9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8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6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2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1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1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4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8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5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929CB-5675-4168-9666-C95D7AF70687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3F21-C1D4-4E7B-A3FB-D154D51DDD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3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Kafli 19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Greiðslujöfnuðurinn og gengi krónunnar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Í 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Þjóðir skrá í dag gjaldeyri sinn ýmist í</a:t>
            </a:r>
          </a:p>
          <a:p>
            <a:pPr lvl="1"/>
            <a:r>
              <a:rPr lang="is-IS" dirty="0" smtClean="0"/>
              <a:t>Fastgengiskerfi</a:t>
            </a:r>
          </a:p>
          <a:p>
            <a:pPr lvl="1"/>
            <a:r>
              <a:rPr lang="is-IS" dirty="0" smtClean="0"/>
              <a:t>Fljótandi gengiskerfi</a:t>
            </a:r>
          </a:p>
          <a:p>
            <a:pPr lvl="1"/>
            <a:r>
              <a:rPr lang="is-IS" dirty="0" smtClean="0"/>
              <a:t>Blanda af þessu tvennu (Gengið fest en fær að flökta innan ákveðins svigrúms)</a:t>
            </a:r>
          </a:p>
          <a:p>
            <a:r>
              <a:rPr lang="is-IS" dirty="0" smtClean="0"/>
              <a:t>Gull</a:t>
            </a:r>
          </a:p>
          <a:p>
            <a:pPr lvl="1"/>
            <a:r>
              <a:rPr lang="is-IS" dirty="0" smtClean="0"/>
              <a:t>Var algengur miðill í viðskiptum milli landa (fyrir síðari heimsstyrjöld)</a:t>
            </a:r>
          </a:p>
          <a:p>
            <a:pPr lvl="1"/>
            <a:r>
              <a:rPr lang="is-IS" dirty="0" smtClean="0"/>
              <a:t>Seðlar voru þá bara ávísanir á gull</a:t>
            </a:r>
          </a:p>
          <a:p>
            <a:pPr lvl="1"/>
            <a:r>
              <a:rPr lang="is-IS" dirty="0" smtClean="0"/>
              <a:t>Gullfótakerfið</a:t>
            </a:r>
          </a:p>
          <a:p>
            <a:pPr lvl="2"/>
            <a:r>
              <a:rPr lang="is-IS" dirty="0" smtClean="0"/>
              <a:t>Allir gjaldmiðlar tengdir við gull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Viðskiptahalli við útlönd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Aðgerðir til að minnka viðskiptahalla</a:t>
            </a:r>
          </a:p>
          <a:p>
            <a:pPr lvl="1"/>
            <a:r>
              <a:rPr lang="is-IS" dirty="0" smtClean="0"/>
              <a:t>Eyðslubreytandi aðgerðir</a:t>
            </a:r>
          </a:p>
          <a:p>
            <a:pPr lvl="2"/>
            <a:r>
              <a:rPr lang="is-IS" dirty="0" smtClean="0"/>
              <a:t>Fá almenning og fyrirtæki til að færa eyðslu sína frá innfluttum vörum yfir í innlendar vörur – Tengt samdráttartímum</a:t>
            </a:r>
          </a:p>
          <a:p>
            <a:pPr lvl="3"/>
            <a:r>
              <a:rPr lang="is-IS" dirty="0" smtClean="0"/>
              <a:t>Innflutningur bannaður tímabundið</a:t>
            </a:r>
          </a:p>
          <a:p>
            <a:pPr lvl="3"/>
            <a:r>
              <a:rPr lang="is-IS" dirty="0" smtClean="0"/>
              <a:t>Innlendar vörur greiddar niður</a:t>
            </a:r>
          </a:p>
          <a:p>
            <a:pPr lvl="3"/>
            <a:r>
              <a:rPr lang="is-IS" dirty="0" smtClean="0"/>
              <a:t>Tollar og aðflutningsgjöld</a:t>
            </a:r>
          </a:p>
          <a:p>
            <a:pPr lvl="3"/>
            <a:r>
              <a:rPr lang="is-IS" dirty="0" smtClean="0"/>
              <a:t>Hvatningaraðgerðir – Kaupum Íslenskt</a:t>
            </a:r>
          </a:p>
          <a:p>
            <a:pPr lvl="1"/>
            <a:r>
              <a:rPr lang="is-IS" dirty="0" smtClean="0"/>
              <a:t>Eyðsluminnkandi aðgerðir</a:t>
            </a:r>
          </a:p>
          <a:p>
            <a:pPr lvl="2"/>
            <a:r>
              <a:rPr lang="is-IS" dirty="0" smtClean="0"/>
              <a:t>Fá almenning og fyrirtæki til að minnka heildareyðslu sína almennt og þannig draga </a:t>
            </a:r>
            <a:r>
              <a:rPr lang="is-IS" dirty="0" err="1" smtClean="0"/>
              <a:t>úr</a:t>
            </a:r>
            <a:r>
              <a:rPr lang="is-IS" dirty="0" smtClean="0"/>
              <a:t> innflutningi (draga </a:t>
            </a:r>
            <a:r>
              <a:rPr lang="is-IS" dirty="0" err="1" smtClean="0"/>
              <a:t>úr</a:t>
            </a:r>
            <a:r>
              <a:rPr lang="is-IS" dirty="0" smtClean="0"/>
              <a:t> kaupmætti almennings) – Tengt </a:t>
            </a:r>
            <a:r>
              <a:rPr lang="is-IS" dirty="0" err="1" smtClean="0"/>
              <a:t>þennslutímum</a:t>
            </a:r>
            <a:endParaRPr lang="is-IS" dirty="0" smtClean="0"/>
          </a:p>
          <a:p>
            <a:pPr lvl="3"/>
            <a:r>
              <a:rPr lang="is-IS" dirty="0" smtClean="0"/>
              <a:t>Skattahækkanir (bæði á tekjur og eyðslu)</a:t>
            </a:r>
          </a:p>
          <a:p>
            <a:pPr lvl="3"/>
            <a:r>
              <a:rPr lang="is-IS" dirty="0" smtClean="0"/>
              <a:t>Hækka verð á opinberri þjónustu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Erlend lántaka - skuldasöfnun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Of mikil erlend lántaka - skuldasöfnun</a:t>
            </a:r>
          </a:p>
          <a:p>
            <a:pPr lvl="1"/>
            <a:r>
              <a:rPr lang="is-IS" dirty="0" smtClean="0"/>
              <a:t>Eykur vaxtabirgði og þyngir afborganir af lánum</a:t>
            </a:r>
          </a:p>
          <a:p>
            <a:pPr lvl="2"/>
            <a:r>
              <a:rPr lang="is-IS" dirty="0" smtClean="0"/>
              <a:t>Greiðslubyrði</a:t>
            </a:r>
            <a:r>
              <a:rPr lang="is-IS" dirty="0" smtClean="0"/>
              <a:t>: </a:t>
            </a:r>
          </a:p>
          <a:p>
            <a:pPr lvl="3"/>
            <a:r>
              <a:rPr lang="is-IS" dirty="0" smtClean="0"/>
              <a:t>hlutfall </a:t>
            </a:r>
            <a:r>
              <a:rPr lang="is-IS" dirty="0" err="1" smtClean="0"/>
              <a:t>útfluningstekna</a:t>
            </a:r>
            <a:r>
              <a:rPr lang="is-IS" dirty="0" smtClean="0"/>
              <a:t> sem þjóðin þarf að nota á ári hverju til að greiða vexti og afborganir af löngum erlendum lánum</a:t>
            </a:r>
          </a:p>
          <a:p>
            <a:pPr lvl="3"/>
            <a:r>
              <a:rPr lang="is-IS" dirty="0" smtClean="0"/>
              <a:t>Árið 2006 var hlutfallið 84,3% (hlutfal útflutningstekna okkar sem fóru í að greiða vexti og afborganir af löngum erlendum lánum)</a:t>
            </a:r>
          </a:p>
          <a:p>
            <a:pPr lvl="4"/>
            <a:r>
              <a:rPr lang="is-IS" dirty="0" smtClean="0"/>
              <a:t>Þetta háa hlutfall </a:t>
            </a:r>
            <a:r>
              <a:rPr lang="is-IS" dirty="0" err="1" smtClean="0"/>
              <a:t>þýddi</a:t>
            </a:r>
            <a:r>
              <a:rPr lang="is-IS" dirty="0" smtClean="0"/>
              <a:t> að erfitt var að greiða fyrir innfluttar vörur án þess að safna skuldum.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4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Greiðslujöfnuðurinn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Greiðslujöfnuðurinn</a:t>
            </a:r>
          </a:p>
          <a:p>
            <a:pPr lvl="1"/>
            <a:r>
              <a:rPr lang="is-IS" dirty="0" smtClean="0"/>
              <a:t>Allar greiðslur sem koma inn til landsins eða fara </a:t>
            </a:r>
            <a:r>
              <a:rPr lang="is-IS" dirty="0" err="1" smtClean="0"/>
              <a:t>út</a:t>
            </a:r>
            <a:r>
              <a:rPr lang="is-IS" dirty="0" smtClean="0"/>
              <a:t> </a:t>
            </a:r>
            <a:r>
              <a:rPr lang="is-IS" dirty="0" err="1" smtClean="0"/>
              <a:t>úr</a:t>
            </a:r>
            <a:r>
              <a:rPr lang="is-IS" dirty="0" smtClean="0"/>
              <a:t> landinu, í erlendum gjaldeyri</a:t>
            </a:r>
          </a:p>
          <a:p>
            <a:pPr lvl="1"/>
            <a:r>
              <a:rPr lang="is-IS" dirty="0" smtClean="0"/>
              <a:t>Eru skráðar í bókhaldinu </a:t>
            </a:r>
            <a:r>
              <a:rPr lang="is-IS" dirty="0" err="1" smtClean="0"/>
              <a:t>hjá</a:t>
            </a:r>
            <a:r>
              <a:rPr lang="is-IS" dirty="0" smtClean="0"/>
              <a:t> Seðlabankanum sem heitir greiðslujöfnuður</a:t>
            </a:r>
          </a:p>
          <a:p>
            <a:pPr lvl="2"/>
            <a:r>
              <a:rPr lang="is-IS" dirty="0" smtClean="0"/>
              <a:t>Lokaniðurstaða þessa reiknings kallast líka greiðslujöfnuður</a:t>
            </a:r>
          </a:p>
          <a:p>
            <a:pPr lvl="1"/>
            <a:r>
              <a:rPr lang="is-IS" dirty="0" smtClean="0"/>
              <a:t>Greiðslujöfnuðurinn skiptist í tvennt</a:t>
            </a:r>
          </a:p>
          <a:p>
            <a:pPr lvl="2"/>
            <a:r>
              <a:rPr lang="is-IS" dirty="0" smtClean="0"/>
              <a:t>Viðskiptajöfnuður (skiptist í tvennt)</a:t>
            </a:r>
          </a:p>
          <a:p>
            <a:pPr lvl="3"/>
            <a:r>
              <a:rPr lang="is-IS" dirty="0" smtClean="0"/>
              <a:t>Vöruskiptajöfnuður</a:t>
            </a:r>
          </a:p>
          <a:p>
            <a:pPr lvl="3"/>
            <a:r>
              <a:rPr lang="is-IS" dirty="0" smtClean="0"/>
              <a:t>Þjónustujöfnuður</a:t>
            </a:r>
          </a:p>
          <a:p>
            <a:pPr lvl="2"/>
            <a:r>
              <a:rPr lang="is-IS" dirty="0" smtClean="0"/>
              <a:t>Fjármagnsjöfnuður (skiptist í tvennt)</a:t>
            </a:r>
          </a:p>
          <a:p>
            <a:pPr lvl="3"/>
            <a:r>
              <a:rPr lang="is-IS" dirty="0" smtClean="0"/>
              <a:t>Fjármagnshreyfingar </a:t>
            </a:r>
            <a:r>
              <a:rPr lang="is-IS" dirty="0" err="1" smtClean="0"/>
              <a:t>út</a:t>
            </a:r>
            <a:r>
              <a:rPr lang="is-IS" dirty="0" smtClean="0"/>
              <a:t> </a:t>
            </a:r>
            <a:r>
              <a:rPr lang="is-IS" dirty="0" err="1" smtClean="0"/>
              <a:t>úr</a:t>
            </a:r>
            <a:r>
              <a:rPr lang="is-IS" dirty="0" smtClean="0"/>
              <a:t> landinu</a:t>
            </a:r>
          </a:p>
          <a:p>
            <a:pPr lvl="3"/>
            <a:r>
              <a:rPr lang="is-IS" dirty="0" smtClean="0"/>
              <a:t>Fjármagnshreyfingar inn í landið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Fjármagnsjöfnuður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Dæmi um fjármagnsflutninga (inn í landið)</a:t>
            </a:r>
          </a:p>
          <a:p>
            <a:pPr lvl="1"/>
            <a:r>
              <a:rPr lang="is-IS" dirty="0" smtClean="0"/>
              <a:t>Erlendar lántökur</a:t>
            </a:r>
          </a:p>
          <a:p>
            <a:pPr lvl="1"/>
            <a:r>
              <a:rPr lang="is-IS" dirty="0" smtClean="0"/>
              <a:t>Greiðslur til erlendra sendiráða sem eru staðsett á Íslandi</a:t>
            </a:r>
          </a:p>
          <a:p>
            <a:pPr lvl="1"/>
            <a:r>
              <a:rPr lang="is-IS" dirty="0" smtClean="0"/>
              <a:t>Greiðslur til erlendra námsmanna sem stunda nám á Íslandi</a:t>
            </a:r>
          </a:p>
          <a:p>
            <a:pPr lvl="1"/>
            <a:r>
              <a:rPr lang="is-IS" dirty="0" smtClean="0"/>
              <a:t>Greiðslur vegna fjárfestinga erlendra aðila á Íslandi</a:t>
            </a:r>
          </a:p>
          <a:p>
            <a:pPr lvl="1"/>
            <a:r>
              <a:rPr lang="is-IS" dirty="0" smtClean="0"/>
              <a:t>Styrkir erlendra aðila til Íslenskra aðila</a:t>
            </a:r>
          </a:p>
          <a:p>
            <a:r>
              <a:rPr lang="is-IS" dirty="0"/>
              <a:t>Dæmi um fjármagnsflutninga </a:t>
            </a:r>
            <a:r>
              <a:rPr lang="is-IS" dirty="0" smtClean="0"/>
              <a:t>(</a:t>
            </a:r>
            <a:r>
              <a:rPr lang="is-IS" dirty="0" err="1" smtClean="0"/>
              <a:t>út</a:t>
            </a:r>
            <a:r>
              <a:rPr lang="is-IS" dirty="0" smtClean="0"/>
              <a:t> </a:t>
            </a:r>
            <a:r>
              <a:rPr lang="is-IS" dirty="0" err="1" smtClean="0"/>
              <a:t>úr</a:t>
            </a:r>
            <a:r>
              <a:rPr lang="is-IS" dirty="0" smtClean="0"/>
              <a:t> landinu)</a:t>
            </a:r>
          </a:p>
          <a:p>
            <a:pPr lvl="1"/>
            <a:r>
              <a:rPr lang="is-IS" dirty="0" smtClean="0"/>
              <a:t>Afborganir okkar af erlendum lánum</a:t>
            </a:r>
          </a:p>
          <a:p>
            <a:pPr lvl="1"/>
            <a:r>
              <a:rPr lang="is-IS" dirty="0" smtClean="0"/>
              <a:t>Greiðslna til íslenskra námsmanna erlendis</a:t>
            </a:r>
          </a:p>
          <a:p>
            <a:pPr lvl="1"/>
            <a:r>
              <a:rPr lang="is-IS" dirty="0" smtClean="0"/>
              <a:t>Fjárfestingar Íslendinga erlendis</a:t>
            </a:r>
          </a:p>
          <a:p>
            <a:pPr lvl="1"/>
            <a:r>
              <a:rPr lang="is-IS" dirty="0" smtClean="0"/>
              <a:t>Þróunaraðstoð Íslendinga erlendis</a:t>
            </a:r>
          </a:p>
          <a:p>
            <a:pPr lvl="1"/>
            <a:r>
              <a:rPr lang="is-IS" dirty="0" smtClean="0"/>
              <a:t>Greiðsla til ýmissa alþjóðlegra stofnanna sem Ísland er aðili að</a:t>
            </a:r>
            <a:endParaRPr lang="is-I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4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Greiðslujöfnuðurinn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Hagstæður Greiðslujöfnuður</a:t>
            </a:r>
          </a:p>
          <a:p>
            <a:pPr lvl="1"/>
            <a:r>
              <a:rPr lang="is-IS" dirty="0" smtClean="0"/>
              <a:t>Heildarviðskipti við útlönd eru okkur hagstæð.  Meira flutt </a:t>
            </a:r>
            <a:r>
              <a:rPr lang="is-IS" dirty="0" err="1" smtClean="0"/>
              <a:t>út</a:t>
            </a:r>
            <a:r>
              <a:rPr lang="is-IS" dirty="0" smtClean="0"/>
              <a:t> en til landsins</a:t>
            </a:r>
          </a:p>
          <a:p>
            <a:pPr lvl="2"/>
            <a:r>
              <a:rPr lang="is-IS" dirty="0" smtClean="0"/>
              <a:t>Vöruskiptajöfnuður – Meira flutt </a:t>
            </a:r>
            <a:r>
              <a:rPr lang="is-IS" dirty="0" err="1" smtClean="0"/>
              <a:t>út</a:t>
            </a:r>
            <a:r>
              <a:rPr lang="is-IS" dirty="0" smtClean="0"/>
              <a:t> af vörum en til landsins</a:t>
            </a:r>
          </a:p>
          <a:p>
            <a:pPr lvl="2"/>
            <a:r>
              <a:rPr lang="is-IS" dirty="0" smtClean="0"/>
              <a:t>Þjónustujöfnuður – Meiri þjónusta seld erlendis en er aðkeypt erlendis frá</a:t>
            </a:r>
          </a:p>
          <a:p>
            <a:r>
              <a:rPr lang="is-IS" dirty="0" err="1" smtClean="0"/>
              <a:t>Óhagstæður</a:t>
            </a:r>
            <a:r>
              <a:rPr lang="is-IS" dirty="0" smtClean="0"/>
              <a:t> Greiðslujöfnuður</a:t>
            </a:r>
          </a:p>
          <a:p>
            <a:pPr lvl="1"/>
            <a:r>
              <a:rPr lang="is-IS" dirty="0"/>
              <a:t>Heildarviðskipti við útlönd eru okkur </a:t>
            </a:r>
            <a:r>
              <a:rPr lang="is-IS" dirty="0" err="1" smtClean="0"/>
              <a:t>óhagstæð</a:t>
            </a:r>
            <a:r>
              <a:rPr lang="is-IS" dirty="0"/>
              <a:t>.  Meira flutt </a:t>
            </a:r>
            <a:r>
              <a:rPr lang="is-IS" dirty="0" smtClean="0"/>
              <a:t>inn til landsins en </a:t>
            </a:r>
            <a:r>
              <a:rPr lang="is-IS" dirty="0" err="1" smtClean="0"/>
              <a:t>út</a:t>
            </a:r>
            <a:r>
              <a:rPr lang="is-IS" dirty="0" smtClean="0"/>
              <a:t> til annarra landa</a:t>
            </a:r>
            <a:endParaRPr lang="is-IS" dirty="0"/>
          </a:p>
          <a:p>
            <a:pPr lvl="2"/>
            <a:r>
              <a:rPr lang="is-IS" dirty="0"/>
              <a:t>Vöruskiptajöfnuður – Meira flutt </a:t>
            </a:r>
            <a:r>
              <a:rPr lang="is-IS" dirty="0" smtClean="0"/>
              <a:t>inn til landsins af vörum </a:t>
            </a:r>
            <a:r>
              <a:rPr lang="is-IS" dirty="0"/>
              <a:t>en </a:t>
            </a:r>
            <a:r>
              <a:rPr lang="is-IS" dirty="0" err="1" smtClean="0"/>
              <a:t>út</a:t>
            </a:r>
            <a:r>
              <a:rPr lang="is-IS" dirty="0" smtClean="0"/>
              <a:t> til annarra landa</a:t>
            </a:r>
            <a:endParaRPr lang="is-IS" dirty="0"/>
          </a:p>
          <a:p>
            <a:pPr lvl="2"/>
            <a:r>
              <a:rPr lang="is-IS" dirty="0"/>
              <a:t>Þjónustujöfnuður – Meiri þjónusta </a:t>
            </a:r>
            <a:r>
              <a:rPr lang="is-IS" dirty="0" smtClean="0"/>
              <a:t>keypt erlendis frá en </a:t>
            </a:r>
            <a:r>
              <a:rPr lang="is-IS" dirty="0"/>
              <a:t>er </a:t>
            </a:r>
            <a:r>
              <a:rPr lang="is-IS" dirty="0" smtClean="0"/>
              <a:t>seld </a:t>
            </a:r>
            <a:r>
              <a:rPr lang="is-IS" smtClean="0"/>
              <a:t>til annarra landa</a:t>
            </a:r>
            <a:endParaRPr lang="is-IS" dirty="0"/>
          </a:p>
          <a:p>
            <a:pPr marL="0" indent="0">
              <a:buNone/>
            </a:pP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8499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Gjaldeyrisvarasjóður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Gjaldeyrisvarasjóður</a:t>
            </a:r>
          </a:p>
          <a:p>
            <a:pPr lvl="1"/>
            <a:r>
              <a:rPr lang="is-IS" dirty="0" smtClean="0"/>
              <a:t>Sjóður í eigu þjóðarinnar og er í erlendri mynt (dollar, evrur, pund, </a:t>
            </a:r>
            <a:r>
              <a:rPr lang="is-IS" dirty="0" err="1" smtClean="0"/>
              <a:t>yen</a:t>
            </a:r>
            <a:r>
              <a:rPr lang="is-IS" dirty="0" smtClean="0"/>
              <a:t>…)</a:t>
            </a:r>
          </a:p>
          <a:p>
            <a:pPr lvl="1"/>
            <a:r>
              <a:rPr lang="is-IS" dirty="0" smtClean="0"/>
              <a:t>Er notaður til að greiða </a:t>
            </a:r>
            <a:r>
              <a:rPr lang="is-IS" dirty="0" err="1" smtClean="0"/>
              <a:t>úr</a:t>
            </a:r>
            <a:r>
              <a:rPr lang="is-IS" dirty="0" smtClean="0"/>
              <a:t> ef </a:t>
            </a:r>
            <a:r>
              <a:rPr lang="is-IS" dirty="0" err="1" smtClean="0"/>
              <a:t>ójafnvægi</a:t>
            </a:r>
            <a:r>
              <a:rPr lang="is-IS" dirty="0" smtClean="0"/>
              <a:t> myndast í utanríkisviðskiptum</a:t>
            </a:r>
          </a:p>
          <a:p>
            <a:pPr lvl="2"/>
            <a:r>
              <a:rPr lang="is-IS" dirty="0" smtClean="0"/>
              <a:t>Gömul en góð regla: stærð sjóðsins </a:t>
            </a:r>
            <a:r>
              <a:rPr lang="is-IS" dirty="0" err="1" smtClean="0"/>
              <a:t>sé</a:t>
            </a:r>
            <a:r>
              <a:rPr lang="is-IS" dirty="0" smtClean="0"/>
              <a:t> u.þ.b. Jafnstór þriggja mánaða </a:t>
            </a:r>
            <a:r>
              <a:rPr lang="is-IS" dirty="0" err="1" smtClean="0"/>
              <a:t>innflutninsverðmæti</a:t>
            </a:r>
            <a:r>
              <a:rPr lang="is-IS" dirty="0" smtClean="0"/>
              <a:t> </a:t>
            </a:r>
          </a:p>
          <a:p>
            <a:pPr lvl="1"/>
            <a:r>
              <a:rPr lang="is-IS" dirty="0" smtClean="0"/>
              <a:t>Sjóðurinn er byggður á traustum gjaldmiðlum (fleiri en einn gjaldmiðill)</a:t>
            </a:r>
          </a:p>
          <a:p>
            <a:pPr lvl="2"/>
            <a:r>
              <a:rPr lang="is-IS" dirty="0" smtClean="0"/>
              <a:t>Þessi sjóður þarf að geta tekið breytingum því styrkur gjaldmiðlanna breytist bæði til skamms tíma og til langs tíma.  Því er ekki óeðlilegt að samsetning sjóðsins taki breytingum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5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Krónan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Gengi krónunnar er verð hennar, reiknað í erlendum gjaldmiðlum</a:t>
            </a:r>
            <a:endParaRPr lang="en-US" dirty="0" smtClean="0"/>
          </a:p>
          <a:p>
            <a:r>
              <a:rPr lang="is-IS" dirty="0" smtClean="0"/>
              <a:t>Fastgengiskerfi</a:t>
            </a:r>
          </a:p>
          <a:p>
            <a:pPr lvl="1"/>
            <a:r>
              <a:rPr lang="is-IS" dirty="0" smtClean="0"/>
              <a:t>Gengisfelling - Gengi krónunnar fellt í einum rykk um t.d. 10%</a:t>
            </a:r>
          </a:p>
          <a:p>
            <a:pPr lvl="1"/>
            <a:r>
              <a:rPr lang="is-IS" dirty="0" smtClean="0"/>
              <a:t>Gengissig – Gengi krónunnar lækkað smátt og smátt (gengið </a:t>
            </a:r>
            <a:r>
              <a:rPr lang="is-IS" dirty="0" err="1" smtClean="0"/>
              <a:t>sígur</a:t>
            </a:r>
            <a:r>
              <a:rPr lang="is-IS" dirty="0" smtClean="0"/>
              <a:t>)</a:t>
            </a:r>
          </a:p>
          <a:p>
            <a:r>
              <a:rPr lang="is-IS" dirty="0" smtClean="0"/>
              <a:t>Afleiðingar </a:t>
            </a:r>
            <a:r>
              <a:rPr lang="is-IS" dirty="0" err="1" smtClean="0"/>
              <a:t>gengislækkunnar</a:t>
            </a:r>
            <a:r>
              <a:rPr lang="is-IS" dirty="0" smtClean="0"/>
              <a:t> krónunnar</a:t>
            </a:r>
          </a:p>
          <a:p>
            <a:pPr lvl="1"/>
            <a:r>
              <a:rPr lang="is-IS" dirty="0" smtClean="0"/>
              <a:t>Verð innfluttra vara og þjónustu hækkar sem nemur gengishækkuninni</a:t>
            </a:r>
          </a:p>
          <a:p>
            <a:pPr lvl="1"/>
            <a:r>
              <a:rPr lang="is-IS" dirty="0" smtClean="0"/>
              <a:t>Kaupmáttur launa minnkar ef laun hækka ekki í takt við verðlagið</a:t>
            </a:r>
          </a:p>
          <a:p>
            <a:pPr lvl="1"/>
            <a:r>
              <a:rPr lang="is-IS" dirty="0" smtClean="0"/>
              <a:t>Útflutningsgreinarnar auka tekjur sínar í </a:t>
            </a:r>
            <a:r>
              <a:rPr lang="is-IS" dirty="0" err="1" smtClean="0"/>
              <a:t>krónum</a:t>
            </a:r>
            <a:r>
              <a:rPr lang="is-IS" dirty="0" smtClean="0"/>
              <a:t> talið (</a:t>
            </a:r>
            <a:r>
              <a:rPr lang="is-IS" dirty="0" err="1" smtClean="0"/>
              <a:t>sjávarútv</a:t>
            </a:r>
            <a:r>
              <a:rPr lang="is-IS" dirty="0" smtClean="0"/>
              <a:t>. og </a:t>
            </a:r>
            <a:r>
              <a:rPr lang="is-IS" dirty="0" err="1" smtClean="0"/>
              <a:t>ferðaþj</a:t>
            </a:r>
            <a:r>
              <a:rPr lang="is-IS" dirty="0" smtClean="0"/>
              <a:t>.)</a:t>
            </a:r>
          </a:p>
          <a:p>
            <a:pPr lvl="1"/>
            <a:r>
              <a:rPr lang="is-IS" dirty="0" smtClean="0"/>
              <a:t>Erlendar skuldir okkar hækka í </a:t>
            </a:r>
            <a:r>
              <a:rPr lang="is-IS" dirty="0" err="1" smtClean="0"/>
              <a:t>krónum</a:t>
            </a:r>
            <a:r>
              <a:rPr lang="is-IS" dirty="0" smtClean="0"/>
              <a:t> talið</a:t>
            </a:r>
          </a:p>
        </p:txBody>
      </p:sp>
    </p:spTree>
    <p:extLst>
      <p:ext uri="{BB962C8B-B14F-4D97-AF65-F5344CB8AC3E}">
        <p14:creationId xmlns:p14="http://schemas.microsoft.com/office/powerpoint/2010/main" val="3580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Krónan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Afleiðingar </a:t>
            </a:r>
            <a:r>
              <a:rPr lang="is-IS" dirty="0" smtClean="0"/>
              <a:t>gengishækkunnar </a:t>
            </a:r>
            <a:r>
              <a:rPr lang="is-IS" dirty="0"/>
              <a:t>krónunnar</a:t>
            </a:r>
          </a:p>
          <a:p>
            <a:pPr lvl="1"/>
            <a:r>
              <a:rPr lang="is-IS" dirty="0" smtClean="0"/>
              <a:t>Verð á innflutningi lækkar sem nemur gengislækkuninni</a:t>
            </a:r>
          </a:p>
          <a:p>
            <a:pPr lvl="1"/>
            <a:r>
              <a:rPr lang="is-IS" dirty="0" smtClean="0"/>
              <a:t>Kaupmáttur launa hækkar, ef innflutningsverð lækkar v/gengishækkunarinnar</a:t>
            </a:r>
          </a:p>
          <a:p>
            <a:pPr lvl="1"/>
            <a:r>
              <a:rPr lang="is-IS" dirty="0" smtClean="0"/>
              <a:t>Tekjur útflutningsgreinanna minnka sem nemur gengishækkuninni</a:t>
            </a:r>
          </a:p>
          <a:p>
            <a:pPr lvl="1"/>
            <a:r>
              <a:rPr lang="is-IS" dirty="0" smtClean="0"/>
              <a:t>Erlendar skuldir lækka í </a:t>
            </a:r>
            <a:r>
              <a:rPr lang="is-IS" dirty="0" err="1" smtClean="0"/>
              <a:t>krónum</a:t>
            </a:r>
            <a:r>
              <a:rPr lang="is-IS" dirty="0" smtClean="0"/>
              <a:t> talið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6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Gengiskerfi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Fljótandi/frjálst gengi (2001 – í dag)</a:t>
            </a:r>
          </a:p>
          <a:p>
            <a:pPr lvl="1"/>
            <a:r>
              <a:rPr lang="is-IS" dirty="0" smtClean="0"/>
              <a:t>Framboð og eftirspurn ákvarða verð krónunnar</a:t>
            </a:r>
          </a:p>
          <a:p>
            <a:pPr lvl="2"/>
            <a:r>
              <a:rPr lang="is-IS" dirty="0" smtClean="0"/>
              <a:t>Höftin frá því eftir hrun settu </a:t>
            </a:r>
            <a:r>
              <a:rPr lang="is-IS" dirty="0" err="1" smtClean="0"/>
              <a:t>þó</a:t>
            </a:r>
            <a:r>
              <a:rPr lang="is-IS" dirty="0" smtClean="0"/>
              <a:t> verslun með gjaldeyri þröngar skorður</a:t>
            </a:r>
          </a:p>
          <a:p>
            <a:pPr lvl="2"/>
            <a:r>
              <a:rPr lang="is-IS" dirty="0" smtClean="0"/>
              <a:t>Í dag eru þau höft að mestu farin.  Enn er </a:t>
            </a:r>
            <a:r>
              <a:rPr lang="is-IS" dirty="0" err="1" smtClean="0"/>
              <a:t>þó</a:t>
            </a:r>
            <a:r>
              <a:rPr lang="is-IS" dirty="0" smtClean="0"/>
              <a:t> bindiskylda í ákveðin tíma á erlenda aðila sem eiga krónur</a:t>
            </a:r>
          </a:p>
          <a:p>
            <a:r>
              <a:rPr lang="is-IS" dirty="0" smtClean="0"/>
              <a:t>Eftirspurn eftir </a:t>
            </a:r>
            <a:r>
              <a:rPr lang="is-IS" dirty="0" err="1" smtClean="0"/>
              <a:t>krónum</a:t>
            </a:r>
            <a:r>
              <a:rPr lang="is-IS" dirty="0" smtClean="0"/>
              <a:t> – Skapar framboð á erlendum gjaldeyri</a:t>
            </a:r>
          </a:p>
          <a:p>
            <a:pPr lvl="1"/>
            <a:r>
              <a:rPr lang="is-IS" dirty="0" smtClean="0"/>
              <a:t>Dæmi: Austurríski bankinn (2007) bauð krónubréf til sölu</a:t>
            </a:r>
          </a:p>
          <a:p>
            <a:r>
              <a:rPr lang="is-IS" dirty="0" smtClean="0"/>
              <a:t>Til hvers kaupa menn gjaldeyri fyrir krónur?</a:t>
            </a:r>
          </a:p>
          <a:p>
            <a:pPr lvl="1"/>
            <a:r>
              <a:rPr lang="is-IS" dirty="0" smtClean="0"/>
              <a:t>Til að borga fyrir vörur og þjónustu erlendis frá</a:t>
            </a:r>
          </a:p>
          <a:p>
            <a:pPr lvl="1"/>
            <a:r>
              <a:rPr lang="is-IS" dirty="0" smtClean="0"/>
              <a:t>Til að kaupa erlend verðbréf (skuldabréf og hlutabréf)</a:t>
            </a:r>
          </a:p>
          <a:p>
            <a:pPr lvl="2"/>
            <a:r>
              <a:rPr lang="is-IS" dirty="0" err="1" smtClean="0"/>
              <a:t>Lífeyrissjóðir</a:t>
            </a:r>
            <a:r>
              <a:rPr lang="is-IS" dirty="0" smtClean="0"/>
              <a:t>, fjárfestingar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Gengiskerfi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Fastgengiskerfi</a:t>
            </a:r>
          </a:p>
          <a:p>
            <a:pPr lvl="1"/>
            <a:r>
              <a:rPr lang="is-IS" dirty="0" smtClean="0"/>
              <a:t>Gengi gjaldmiðla fest gagnvart öðrum gjaldmiðlum (</a:t>
            </a:r>
            <a:r>
              <a:rPr lang="is-IS" dirty="0" err="1" smtClean="0"/>
              <a:t>Bretton</a:t>
            </a:r>
            <a:r>
              <a:rPr lang="is-IS" dirty="0" smtClean="0"/>
              <a:t> </a:t>
            </a:r>
            <a:r>
              <a:rPr lang="is-IS" dirty="0" err="1" smtClean="0"/>
              <a:t>Woods</a:t>
            </a:r>
            <a:r>
              <a:rPr lang="is-IS" dirty="0" smtClean="0"/>
              <a:t> samkomulagið og stofnun Alþjóða Gjaldeyrissjóðsins (AG) - 1944)</a:t>
            </a:r>
          </a:p>
          <a:p>
            <a:pPr lvl="2"/>
            <a:r>
              <a:rPr lang="is-IS" dirty="0" smtClean="0"/>
              <a:t>Dollarinn eini gjaldmiðillinn sem tengdur var við gull</a:t>
            </a:r>
          </a:p>
          <a:p>
            <a:pPr lvl="2"/>
            <a:r>
              <a:rPr lang="is-IS" dirty="0" smtClean="0"/>
              <a:t>AG lánaði þjóðum í skammtímavanda gjaldeyri</a:t>
            </a:r>
          </a:p>
          <a:p>
            <a:pPr lvl="2"/>
            <a:r>
              <a:rPr lang="is-IS" dirty="0" smtClean="0"/>
              <a:t>Seðlabankar keyptu og seldu gjaldeyri til að viðhalda föstu gengi</a:t>
            </a:r>
          </a:p>
          <a:p>
            <a:pPr lvl="3"/>
            <a:r>
              <a:rPr lang="is-IS" dirty="0" smtClean="0"/>
              <a:t>Halli á viðskiptajöfnuði -&gt; Gengi lækkar -&gt; Landið tekur erlend lán til kaupa á eigin gjaldmiðli</a:t>
            </a:r>
            <a:br>
              <a:rPr lang="is-IS" dirty="0" smtClean="0"/>
            </a:br>
            <a:r>
              <a:rPr lang="is-IS" dirty="0" smtClean="0"/>
              <a:t> -&gt; Viðskiptajöfnuðurinn lagast -&gt; Gengið hækkar á </a:t>
            </a:r>
            <a:r>
              <a:rPr lang="is-IS" dirty="0" err="1" smtClean="0"/>
              <a:t>ný</a:t>
            </a:r>
            <a:endParaRPr lang="is-IS" dirty="0" smtClean="0"/>
          </a:p>
          <a:p>
            <a:pPr lvl="3"/>
            <a:r>
              <a:rPr lang="is-IS" dirty="0" smtClean="0"/>
              <a:t>Viðskiptajöfnuður í + -&gt; Gengið hækkar -&gt; Landið selur gjaldeyri -&gt; Viðskiptajöfnuður lagast</a:t>
            </a:r>
            <a:br>
              <a:rPr lang="is-IS" dirty="0" smtClean="0"/>
            </a:br>
            <a:r>
              <a:rPr lang="is-IS" dirty="0" smtClean="0"/>
              <a:t>-&gt; Gengið lækkar á </a:t>
            </a:r>
            <a:r>
              <a:rPr lang="is-IS" dirty="0" err="1" smtClean="0"/>
              <a:t>ný</a:t>
            </a:r>
            <a:endParaRPr lang="is-IS" dirty="0" smtClean="0"/>
          </a:p>
          <a:p>
            <a:pPr lvl="1"/>
            <a:r>
              <a:rPr lang="is-IS" dirty="0" smtClean="0"/>
              <a:t>Fastgengiskerfið var aflagt 1971 (</a:t>
            </a:r>
            <a:r>
              <a:rPr lang="is-IS" dirty="0" err="1" smtClean="0"/>
              <a:t>Nixon</a:t>
            </a:r>
            <a:r>
              <a:rPr lang="is-IS" dirty="0" smtClean="0"/>
              <a:t>)</a:t>
            </a:r>
          </a:p>
          <a:p>
            <a:pPr lvl="2"/>
            <a:r>
              <a:rPr lang="is-IS" dirty="0" smtClean="0"/>
              <a:t>Gengi dollars gefið frjálst – Tenging dollars við gull afnumin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3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798</Words>
  <Application>Microsoft Office PowerPoint</Application>
  <PresentationFormat>Widescreen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Kafli 19</vt:lpstr>
      <vt:lpstr>Greiðslujöfnuðurinn</vt:lpstr>
      <vt:lpstr>Fjármagnsjöfnuður</vt:lpstr>
      <vt:lpstr>Greiðslujöfnuðurinn</vt:lpstr>
      <vt:lpstr>Gjaldeyrisvarasjóður</vt:lpstr>
      <vt:lpstr>Krónan</vt:lpstr>
      <vt:lpstr>Krónan</vt:lpstr>
      <vt:lpstr>Gengiskerfi</vt:lpstr>
      <vt:lpstr>Gengiskerfi</vt:lpstr>
      <vt:lpstr>Í dag</vt:lpstr>
      <vt:lpstr>Viðskiptahalli við útlönd</vt:lpstr>
      <vt:lpstr>Erlend lántaka - skuldasöfnun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19</dc:title>
  <dc:creator>Hilmar Friðjónsson</dc:creator>
  <cp:lastModifiedBy>Hilmar Friðjónsson</cp:lastModifiedBy>
  <cp:revision>18</cp:revision>
  <dcterms:created xsi:type="dcterms:W3CDTF">2018-11-07T21:58:19Z</dcterms:created>
  <dcterms:modified xsi:type="dcterms:W3CDTF">2018-11-30T22:34:09Z</dcterms:modified>
</cp:coreProperties>
</file>