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6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Droid Sans" pitchFamily="2"/>
              <a:cs typeface="Lohit 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Droid Sans" pitchFamily="2"/>
              <a:cs typeface="Lohit 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Droid Sans" pitchFamily="2"/>
              <a:cs typeface="Lohit 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994F7DFB-5AD2-4C1A-B990-E040FCBF46CA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Droid Sans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91517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BDB2B978-2AEE-4DAF-971E-D6B6432368F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5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F7A1C47-AD10-4D37-9F57-120F9E5F6944}" type="slidenum">
              <a:t>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77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8ECDDAE-D879-4083-B1ED-DCCD074A932A}" type="slidenum">
              <a:t>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7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6E6961D-B4D0-4EAC-8A8A-4B4F754A8C1B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88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FFFDEA5-DBD7-49B1-A546-8488BFFDD910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43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15066F5-3921-4659-825F-1D13D74B3A74}" type="slidenum">
              <a:t>5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52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A2B68D5-4859-497F-B676-F2069B31EF36}" type="slidenum">
              <a:t>6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42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891803A-6505-4C36-8677-E8CD9E6EC8B5}" type="slidenum">
              <a:t>8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70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7E99F9-92DB-4D73-8307-DDA3F752D05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343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0E63F0-DFD1-4086-BAAA-AF390B41795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42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BCC67A-46FB-403C-95BB-D1AB0F8A29F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55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513C7F-F895-412B-BB7E-0E516D30443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5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69A61F-333B-44CB-AA48-B0530B6CCE7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93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359275" cy="4384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768475"/>
            <a:ext cx="4359275" cy="4384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07226BE-6E51-47D3-996A-BDE0E42066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09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598FF9A-0F46-43EB-84AF-5162C6E3EFB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58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57A8EB2-BDAA-45A8-A20B-89D9AFDA11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70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E4699ED-181E-4BB6-8777-E320069464D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55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5EB68A-ADB2-43CA-A13C-4EC12C4A474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4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B9C506-4238-4F39-818D-2B4DA9BA223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2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8870040" cy="438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F960F929-3D57-4F0F-888E-DE98DC312037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en-US" sz="4400" b="0" i="0" u="none" strike="noStrike" kern="1200">
          <a:ln>
            <a:noFill/>
          </a:ln>
          <a:latin typeface="Arial" pitchFamily="18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en-US" sz="3200" b="0" i="0" u="none" strike="noStrike" kern="1200">
          <a:ln>
            <a:noFill/>
          </a:ln>
          <a:latin typeface="Arial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503999" y="4116236"/>
            <a:ext cx="9071640" cy="1262160"/>
          </a:xfrm>
        </p:spPr>
        <p:txBody>
          <a:bodyPr/>
          <a:lstStyle/>
          <a:p>
            <a:pPr lvl="0"/>
            <a:r>
              <a:rPr lang="en-US" dirty="0"/>
              <a:t>17. </a:t>
            </a:r>
            <a:r>
              <a:rPr lang="en-US" dirty="0" err="1"/>
              <a:t>Kafli</a:t>
            </a:r>
            <a:endParaRPr lang="en-US" dirty="0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4294967295"/>
          </p:nvPr>
        </p:nvSpPr>
        <p:spPr>
          <a:xfrm>
            <a:off x="503999" y="5289754"/>
            <a:ext cx="8870040" cy="863725"/>
          </a:xfrm>
        </p:spPr>
        <p:txBody>
          <a:bodyPr anchor="ctr"/>
          <a:lstStyle/>
          <a:p>
            <a:pPr lvl="0" algn="ctr"/>
            <a:r>
              <a:rPr lang="en-US" dirty="0" err="1"/>
              <a:t>Verðbólgan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dirty="0" err="1"/>
              <a:t>Verðbólga</a:t>
            </a:r>
            <a:endParaRPr lang="en-US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 dirty="0" err="1"/>
              <a:t>Verðbólga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hækkun</a:t>
            </a:r>
            <a:r>
              <a:rPr lang="en-US" dirty="0"/>
              <a:t> á </a:t>
            </a:r>
            <a:r>
              <a:rPr lang="en-US" dirty="0" err="1"/>
              <a:t>almennu</a:t>
            </a:r>
            <a:r>
              <a:rPr lang="en-US" dirty="0"/>
              <a:t> </a:t>
            </a:r>
            <a:r>
              <a:rPr lang="en-US" dirty="0" err="1"/>
              <a:t>verðlagi</a:t>
            </a:r>
            <a:endParaRPr lang="en-US" dirty="0"/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 dirty="0" err="1">
                <a:latin typeface="Arial" pitchFamily="18"/>
              </a:rPr>
              <a:t>Mæld</a:t>
            </a:r>
            <a:r>
              <a:rPr lang="en-US" sz="3200" dirty="0">
                <a:latin typeface="Arial" pitchFamily="18"/>
              </a:rPr>
              <a:t> </a:t>
            </a:r>
            <a:r>
              <a:rPr lang="en-US" sz="3200" dirty="0" err="1">
                <a:latin typeface="Arial" pitchFamily="18"/>
              </a:rPr>
              <a:t>með</a:t>
            </a:r>
            <a:r>
              <a:rPr lang="en-US" sz="3200" dirty="0">
                <a:latin typeface="Arial" pitchFamily="18"/>
              </a:rPr>
              <a:t> </a:t>
            </a:r>
            <a:r>
              <a:rPr lang="en-US" sz="3200" dirty="0" err="1">
                <a:latin typeface="Arial" pitchFamily="18"/>
              </a:rPr>
              <a:t>vísitölu</a:t>
            </a:r>
            <a:r>
              <a:rPr lang="en-US" sz="3200" dirty="0">
                <a:latin typeface="Arial" pitchFamily="18"/>
              </a:rPr>
              <a:t> </a:t>
            </a:r>
            <a:r>
              <a:rPr lang="en-US" sz="3200" dirty="0" err="1">
                <a:latin typeface="Arial" pitchFamily="18"/>
              </a:rPr>
              <a:t>neysluvöruverðlags</a:t>
            </a:r>
            <a:endParaRPr lang="en-US" sz="3200" dirty="0">
              <a:latin typeface="Arial" pitchFamily="18"/>
            </a:endParaRPr>
          </a:p>
          <a:p>
            <a:pPr lvl="0">
              <a:buSzPct val="45000"/>
              <a:buFont typeface="StarSymbol"/>
              <a:buChar char="●"/>
            </a:pPr>
            <a:r>
              <a:rPr lang="en-US" dirty="0" err="1"/>
              <a:t>Helstu</a:t>
            </a:r>
            <a:r>
              <a:rPr lang="en-US" dirty="0"/>
              <a:t> </a:t>
            </a:r>
            <a:r>
              <a:rPr lang="en-US" dirty="0" err="1"/>
              <a:t>orsakir</a:t>
            </a:r>
            <a:r>
              <a:rPr lang="en-US" dirty="0"/>
              <a:t> </a:t>
            </a:r>
            <a:r>
              <a:rPr lang="en-US" dirty="0" err="1"/>
              <a:t>verðbólgunnar</a:t>
            </a:r>
            <a:endParaRPr lang="en-US" dirty="0"/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 dirty="0" err="1">
                <a:latin typeface="Arial" pitchFamily="18"/>
              </a:rPr>
              <a:t>Ef</a:t>
            </a:r>
            <a:r>
              <a:rPr lang="en-US" sz="3200" dirty="0">
                <a:latin typeface="Arial" pitchFamily="18"/>
              </a:rPr>
              <a:t> </a:t>
            </a:r>
            <a:r>
              <a:rPr lang="en-US" sz="3200" dirty="0" err="1">
                <a:latin typeface="Arial" pitchFamily="18"/>
              </a:rPr>
              <a:t>eftirspurn</a:t>
            </a:r>
            <a:r>
              <a:rPr lang="en-US" sz="3200" dirty="0">
                <a:latin typeface="Arial" pitchFamily="18"/>
              </a:rPr>
              <a:t> á </a:t>
            </a:r>
            <a:r>
              <a:rPr lang="en-US" sz="3200" dirty="0" err="1">
                <a:latin typeface="Arial" pitchFamily="18"/>
              </a:rPr>
              <a:t>markaði</a:t>
            </a:r>
            <a:r>
              <a:rPr lang="en-US" sz="3200" dirty="0">
                <a:latin typeface="Arial" pitchFamily="18"/>
              </a:rPr>
              <a:t> </a:t>
            </a:r>
            <a:r>
              <a:rPr lang="en-US" sz="3200" dirty="0" err="1">
                <a:latin typeface="Arial" pitchFamily="18"/>
              </a:rPr>
              <a:t>eykst</a:t>
            </a:r>
            <a:r>
              <a:rPr lang="en-US" sz="3200" dirty="0">
                <a:latin typeface="Arial" pitchFamily="18"/>
              </a:rPr>
              <a:t> </a:t>
            </a:r>
            <a:r>
              <a:rPr lang="en-US" sz="3200" dirty="0" err="1">
                <a:latin typeface="Arial" pitchFamily="18"/>
              </a:rPr>
              <a:t>þá</a:t>
            </a:r>
            <a:r>
              <a:rPr lang="en-US" sz="3200" dirty="0">
                <a:latin typeface="Arial" pitchFamily="18"/>
              </a:rPr>
              <a:t> </a:t>
            </a:r>
            <a:r>
              <a:rPr lang="en-US" sz="3200" dirty="0" err="1">
                <a:latin typeface="Arial" pitchFamily="18"/>
              </a:rPr>
              <a:t>hækkar</a:t>
            </a:r>
            <a:r>
              <a:rPr lang="en-US" sz="3200" dirty="0">
                <a:latin typeface="Arial" pitchFamily="18"/>
              </a:rPr>
              <a:t> </a:t>
            </a:r>
            <a:r>
              <a:rPr lang="en-US" sz="3200" dirty="0" err="1">
                <a:latin typeface="Arial" pitchFamily="18"/>
              </a:rPr>
              <a:t>verð</a:t>
            </a:r>
            <a:endParaRPr lang="en-US" sz="3200" dirty="0">
              <a:latin typeface="Arial" pitchFamily="18"/>
            </a:endParaRP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3200" dirty="0" err="1">
                <a:latin typeface="Arial" pitchFamily="18"/>
              </a:rPr>
              <a:t>Ef</a:t>
            </a:r>
            <a:r>
              <a:rPr lang="en-US" sz="3200" dirty="0">
                <a:latin typeface="Arial" pitchFamily="18"/>
              </a:rPr>
              <a:t> </a:t>
            </a:r>
            <a:r>
              <a:rPr lang="en-US" sz="3200" dirty="0" err="1">
                <a:latin typeface="Arial" pitchFamily="18"/>
              </a:rPr>
              <a:t>framboð</a:t>
            </a:r>
            <a:r>
              <a:rPr lang="en-US" sz="3200" dirty="0">
                <a:latin typeface="Arial" pitchFamily="18"/>
              </a:rPr>
              <a:t> </a:t>
            </a:r>
            <a:r>
              <a:rPr lang="en-US" sz="3200" dirty="0" err="1">
                <a:latin typeface="Arial" pitchFamily="18"/>
              </a:rPr>
              <a:t>minnkar</a:t>
            </a:r>
            <a:r>
              <a:rPr lang="en-US" sz="3200" dirty="0">
                <a:latin typeface="Arial" pitchFamily="18"/>
              </a:rPr>
              <a:t> </a:t>
            </a:r>
            <a:r>
              <a:rPr lang="en-US" sz="3200" dirty="0" err="1">
                <a:latin typeface="Arial" pitchFamily="18"/>
              </a:rPr>
              <a:t>þá</a:t>
            </a:r>
            <a:r>
              <a:rPr lang="en-US" sz="3200" dirty="0">
                <a:latin typeface="Arial" pitchFamily="18"/>
              </a:rPr>
              <a:t> </a:t>
            </a:r>
            <a:r>
              <a:rPr lang="en-US" sz="3200" dirty="0" err="1">
                <a:latin typeface="Arial" pitchFamily="18"/>
              </a:rPr>
              <a:t>hækkar</a:t>
            </a:r>
            <a:r>
              <a:rPr lang="en-US" sz="3200" dirty="0">
                <a:latin typeface="Arial" pitchFamily="18"/>
              </a:rPr>
              <a:t> </a:t>
            </a:r>
            <a:r>
              <a:rPr lang="en-US" sz="3200" dirty="0" err="1">
                <a:latin typeface="Arial" pitchFamily="18"/>
              </a:rPr>
              <a:t>verð</a:t>
            </a:r>
            <a:endParaRPr lang="en-US" sz="3200" dirty="0">
              <a:latin typeface="Arial" pitchFamily="18"/>
            </a:endParaRPr>
          </a:p>
          <a:p>
            <a:pPr lvl="0">
              <a:buSzPct val="45000"/>
              <a:buFont typeface="StarSymbol"/>
              <a:buChar char="●"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936560"/>
          </a:xfrm>
        </p:spPr>
        <p:txBody>
          <a:bodyPr/>
          <a:lstStyle/>
          <a:p>
            <a:pPr marL="571500" indent="-571500">
              <a:buSzPct val="75000"/>
              <a:buFont typeface="Arial" panose="020B0604020202020204" pitchFamily="34" charset="0"/>
              <a:buChar char="•"/>
            </a:pPr>
            <a:r>
              <a:rPr lang="en-US" dirty="0" err="1" smtClean="0">
                <a:latin typeface="Arial" pitchFamily="18"/>
              </a:rPr>
              <a:t>Orsakast</a:t>
            </a:r>
            <a:r>
              <a:rPr lang="en-US" dirty="0" smtClean="0">
                <a:latin typeface="Arial" pitchFamily="18"/>
              </a:rPr>
              <a:t> </a:t>
            </a:r>
            <a:r>
              <a:rPr lang="en-US" dirty="0" err="1">
                <a:latin typeface="Arial" pitchFamily="18"/>
              </a:rPr>
              <a:t>af</a:t>
            </a:r>
            <a:r>
              <a:rPr lang="en-US" dirty="0">
                <a:latin typeface="Arial" pitchFamily="18"/>
              </a:rPr>
              <a:t> </a:t>
            </a:r>
            <a:r>
              <a:rPr lang="en-US" dirty="0" err="1">
                <a:latin typeface="Arial" pitchFamily="18"/>
              </a:rPr>
              <a:t>aukinni</a:t>
            </a:r>
            <a:r>
              <a:rPr lang="en-US" dirty="0">
                <a:latin typeface="Arial" pitchFamily="18"/>
              </a:rPr>
              <a:t> </a:t>
            </a:r>
            <a:r>
              <a:rPr lang="en-US" dirty="0" err="1">
                <a:latin typeface="Arial" pitchFamily="18"/>
              </a:rPr>
              <a:t>eftirspurn</a:t>
            </a:r>
            <a:r>
              <a:rPr lang="en-US" dirty="0">
                <a:latin typeface="Arial" pitchFamily="18"/>
              </a:rPr>
              <a:t> í </a:t>
            </a:r>
            <a:r>
              <a:rPr lang="en-US" dirty="0" err="1">
                <a:latin typeface="Arial" pitchFamily="18"/>
              </a:rPr>
              <a:t>hagkerfinu</a:t>
            </a:r>
            <a:endParaRPr lang="en-US" dirty="0">
              <a:latin typeface="Arial" pitchFamily="18"/>
            </a:endParaRPr>
          </a:p>
          <a:p>
            <a:pPr lvl="2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</a:pPr>
            <a:r>
              <a:rPr lang="en-US" sz="2800" dirty="0" err="1">
                <a:latin typeface="Arial" pitchFamily="18"/>
              </a:rPr>
              <a:t>Neytendur</a:t>
            </a:r>
            <a:r>
              <a:rPr lang="en-US" sz="2800" dirty="0">
                <a:latin typeface="Arial" pitchFamily="18"/>
              </a:rPr>
              <a:t>, </a:t>
            </a:r>
            <a:r>
              <a:rPr lang="en-US" sz="2800" dirty="0" err="1">
                <a:latin typeface="Arial" pitchFamily="18"/>
              </a:rPr>
              <a:t>fyrirtæki</a:t>
            </a:r>
            <a:r>
              <a:rPr lang="en-US" sz="2800" dirty="0">
                <a:latin typeface="Arial" pitchFamily="18"/>
              </a:rPr>
              <a:t>, </a:t>
            </a:r>
            <a:r>
              <a:rPr lang="en-US" sz="2800" dirty="0" err="1">
                <a:latin typeface="Arial" pitchFamily="18"/>
              </a:rPr>
              <a:t>hið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opinbera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og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útlendingar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geta</a:t>
            </a:r>
            <a:r>
              <a:rPr lang="en-US" sz="2800" dirty="0">
                <a:latin typeface="Arial" pitchFamily="18"/>
              </a:rPr>
              <a:t> haft </a:t>
            </a:r>
            <a:r>
              <a:rPr lang="en-US" sz="2800" dirty="0" err="1">
                <a:latin typeface="Arial" pitchFamily="18"/>
              </a:rPr>
              <a:t>áhrif</a:t>
            </a:r>
            <a:r>
              <a:rPr lang="en-US" sz="2800" dirty="0">
                <a:latin typeface="Arial" pitchFamily="18"/>
              </a:rPr>
              <a:t> á </a:t>
            </a:r>
            <a:r>
              <a:rPr lang="en-US" sz="2800" dirty="0" err="1">
                <a:latin typeface="Arial" pitchFamily="18"/>
              </a:rPr>
              <a:t>eftirspurnina</a:t>
            </a:r>
            <a:endParaRPr lang="en-US" sz="2800" dirty="0">
              <a:latin typeface="Arial" pitchFamily="18"/>
            </a:endParaRPr>
          </a:p>
          <a:p>
            <a:pPr lvl="2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</a:pPr>
            <a:r>
              <a:rPr lang="en-US" sz="2800" dirty="0" err="1">
                <a:latin typeface="Arial" pitchFamily="18"/>
              </a:rPr>
              <a:t>Hvernig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er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hægt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að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draga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úr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eftirspurnarverðbólgu</a:t>
            </a:r>
            <a:r>
              <a:rPr lang="en-US" sz="2800" dirty="0">
                <a:latin typeface="Arial" pitchFamily="18"/>
              </a:rPr>
              <a:t>?</a:t>
            </a:r>
          </a:p>
          <a:p>
            <a:pPr lvl="3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2400" dirty="0" err="1">
                <a:latin typeface="Arial" pitchFamily="18"/>
              </a:rPr>
              <a:t>T.d</a:t>
            </a:r>
            <a:r>
              <a:rPr lang="en-US" sz="2400" dirty="0">
                <a:latin typeface="Arial" pitchFamily="18"/>
              </a:rPr>
              <a:t>. </a:t>
            </a:r>
            <a:r>
              <a:rPr lang="en-US" sz="2400" dirty="0" err="1">
                <a:latin typeface="Arial" pitchFamily="18"/>
              </a:rPr>
              <a:t>hækka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skatta</a:t>
            </a:r>
            <a:r>
              <a:rPr lang="en-US" sz="2400" dirty="0">
                <a:latin typeface="Arial" pitchFamily="18"/>
              </a:rPr>
              <a:t>, </a:t>
            </a:r>
            <a:r>
              <a:rPr lang="en-US" sz="2400" dirty="0" err="1">
                <a:latin typeface="Arial" pitchFamily="18"/>
              </a:rPr>
              <a:t>draga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úr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útgjöldum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hins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opinbera</a:t>
            </a:r>
            <a:r>
              <a:rPr lang="en-US" sz="2400" dirty="0">
                <a:latin typeface="Arial" pitchFamily="18"/>
              </a:rPr>
              <a:t>, </a:t>
            </a:r>
            <a:r>
              <a:rPr lang="en-US" sz="2400" dirty="0" err="1">
                <a:latin typeface="Arial" pitchFamily="18"/>
              </a:rPr>
              <a:t>hækka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vexti</a:t>
            </a:r>
            <a:endParaRPr lang="en-US" sz="2400" dirty="0">
              <a:latin typeface="Arial" pitchFamily="18"/>
            </a:endParaRPr>
          </a:p>
          <a:p>
            <a:pPr lvl="3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2400" dirty="0" err="1">
                <a:latin typeface="Arial" pitchFamily="18"/>
              </a:rPr>
              <a:t>Gallar</a:t>
            </a:r>
            <a:r>
              <a:rPr lang="en-US" sz="2400" dirty="0">
                <a:latin typeface="Arial" pitchFamily="18"/>
              </a:rPr>
              <a:t>: </a:t>
            </a:r>
            <a:endParaRPr lang="en-US" sz="2400" dirty="0" smtClean="0">
              <a:latin typeface="Arial" pitchFamily="18"/>
            </a:endParaRPr>
          </a:p>
          <a:p>
            <a:pPr lvl="4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2400" dirty="0" err="1" smtClean="0">
                <a:latin typeface="Arial" pitchFamily="18"/>
              </a:rPr>
              <a:t>Getur</a:t>
            </a:r>
            <a:r>
              <a:rPr lang="en-US" sz="2400" dirty="0" smtClean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skapað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atvinnuleysi</a:t>
            </a:r>
            <a:r>
              <a:rPr lang="en-US" sz="2400" dirty="0">
                <a:latin typeface="Arial" pitchFamily="18"/>
              </a:rPr>
              <a:t> </a:t>
            </a:r>
          </a:p>
          <a:p>
            <a:pPr lvl="4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2400" dirty="0" err="1" smtClean="0">
                <a:latin typeface="Arial" pitchFamily="18"/>
              </a:rPr>
              <a:t>Dregið</a:t>
            </a:r>
            <a:r>
              <a:rPr lang="en-US" sz="2400" dirty="0" smtClean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úr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hagvexti</a:t>
            </a:r>
            <a:endParaRPr lang="en-US" sz="2400" dirty="0">
              <a:latin typeface="Arial" pitchFamily="1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ctr" rtl="0" hangingPunct="0">
              <a:tabLst/>
              <a:defRPr lang="en-US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dirty="0" err="1" smtClean="0">
                <a:solidFill>
                  <a:sysClr val="windowText" lastClr="000000"/>
                </a:solidFill>
              </a:rPr>
              <a:t>Fyrri</a:t>
            </a:r>
            <a:r>
              <a:rPr lang="en-US" dirty="0" smtClean="0">
                <a:solidFill>
                  <a:sysClr val="windowText" lastClr="000000"/>
                </a:solidFill>
              </a:rPr>
              <a:t> </a:t>
            </a:r>
            <a:r>
              <a:rPr lang="en-US" dirty="0" err="1" smtClean="0">
                <a:solidFill>
                  <a:sysClr val="windowText" lastClr="000000"/>
                </a:solidFill>
              </a:rPr>
              <a:t>verðbólgukenningar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915304" cy="4384440"/>
          </a:xfrm>
        </p:spPr>
        <p:txBody>
          <a:bodyPr/>
          <a:lstStyle/>
          <a:p>
            <a:pPr marL="571500" indent="-571500">
              <a:buSzPct val="75000"/>
              <a:buFont typeface="Arial" panose="020B0604020202020204" pitchFamily="34" charset="0"/>
              <a:buChar char="•"/>
            </a:pPr>
            <a:r>
              <a:rPr lang="en-US" sz="3600" dirty="0" err="1" smtClean="0">
                <a:latin typeface="Arial" pitchFamily="18"/>
              </a:rPr>
              <a:t>Orsakast</a:t>
            </a:r>
            <a:r>
              <a:rPr lang="en-US" sz="3600" dirty="0" smtClean="0">
                <a:latin typeface="Arial" pitchFamily="18"/>
              </a:rPr>
              <a:t> </a:t>
            </a:r>
            <a:r>
              <a:rPr lang="en-US" sz="3600" dirty="0" err="1">
                <a:latin typeface="Arial" pitchFamily="18"/>
              </a:rPr>
              <a:t>af</a:t>
            </a:r>
            <a:r>
              <a:rPr lang="en-US" sz="3600" dirty="0">
                <a:latin typeface="Arial" pitchFamily="18"/>
              </a:rPr>
              <a:t> </a:t>
            </a:r>
            <a:r>
              <a:rPr lang="en-US" sz="3600" dirty="0" err="1">
                <a:latin typeface="Arial" pitchFamily="18"/>
              </a:rPr>
              <a:t>verðhækkunum</a:t>
            </a:r>
            <a:r>
              <a:rPr lang="en-US" sz="3600" dirty="0">
                <a:latin typeface="Arial" pitchFamily="18"/>
              </a:rPr>
              <a:t> á </a:t>
            </a:r>
            <a:r>
              <a:rPr lang="en-US" sz="3600" dirty="0" err="1">
                <a:latin typeface="Arial" pitchFamily="18"/>
              </a:rPr>
              <a:t>kostnaðarliðum</a:t>
            </a:r>
            <a:r>
              <a:rPr lang="en-US" sz="3600" dirty="0">
                <a:latin typeface="Arial" pitchFamily="18"/>
              </a:rPr>
              <a:t> í </a:t>
            </a:r>
            <a:r>
              <a:rPr lang="en-US" sz="3600" dirty="0" err="1">
                <a:latin typeface="Arial" pitchFamily="18"/>
              </a:rPr>
              <a:t>framleiðslunni</a:t>
            </a:r>
            <a:endParaRPr lang="en-US" sz="3600" dirty="0">
              <a:latin typeface="Arial" pitchFamily="18"/>
            </a:endParaRPr>
          </a:p>
          <a:p>
            <a:pPr lvl="2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</a:pPr>
            <a:r>
              <a:rPr lang="en-US" sz="2800" dirty="0" err="1">
                <a:latin typeface="Arial" pitchFamily="18"/>
              </a:rPr>
              <a:t>Helstu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kostnaður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framleiðenda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eru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laun</a:t>
            </a:r>
            <a:r>
              <a:rPr lang="en-US" sz="2800" dirty="0">
                <a:latin typeface="Arial" pitchFamily="18"/>
              </a:rPr>
              <a:t>, </a:t>
            </a:r>
            <a:r>
              <a:rPr lang="en-US" sz="2800" dirty="0" err="1">
                <a:latin typeface="Arial" pitchFamily="18"/>
              </a:rPr>
              <a:t>hráefni</a:t>
            </a:r>
            <a:r>
              <a:rPr lang="en-US" sz="2800" dirty="0">
                <a:latin typeface="Arial" pitchFamily="18"/>
              </a:rPr>
              <a:t>, </a:t>
            </a:r>
            <a:r>
              <a:rPr lang="en-US" sz="2800" dirty="0" err="1">
                <a:latin typeface="Arial" pitchFamily="18"/>
              </a:rPr>
              <a:t>leiga</a:t>
            </a:r>
            <a:r>
              <a:rPr lang="en-US" sz="2800" dirty="0">
                <a:latin typeface="Arial" pitchFamily="18"/>
              </a:rPr>
              <a:t>, </a:t>
            </a:r>
            <a:r>
              <a:rPr lang="en-US" sz="2800" dirty="0" err="1">
                <a:latin typeface="Arial" pitchFamily="18"/>
              </a:rPr>
              <a:t>afskriftir</a:t>
            </a:r>
            <a:r>
              <a:rPr lang="en-US" sz="2800" dirty="0">
                <a:latin typeface="Arial" pitchFamily="18"/>
              </a:rPr>
              <a:t>, </a:t>
            </a:r>
            <a:r>
              <a:rPr lang="en-US" sz="2800" dirty="0" err="1">
                <a:latin typeface="Arial" pitchFamily="18"/>
              </a:rPr>
              <a:t>vextir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og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skattar</a:t>
            </a:r>
            <a:endParaRPr lang="en-US" sz="2800" dirty="0">
              <a:latin typeface="Arial" pitchFamily="18"/>
            </a:endParaRPr>
          </a:p>
          <a:p>
            <a:pPr lvl="2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</a:pPr>
            <a:r>
              <a:rPr lang="en-US" sz="2800" dirty="0" err="1">
                <a:latin typeface="Arial" pitchFamily="18"/>
              </a:rPr>
              <a:t>Fyrirtæki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velta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auknum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kostnaði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út</a:t>
            </a:r>
            <a:r>
              <a:rPr lang="en-US" sz="2800" dirty="0">
                <a:latin typeface="Arial" pitchFamily="18"/>
              </a:rPr>
              <a:t> í </a:t>
            </a:r>
            <a:r>
              <a:rPr lang="en-US" sz="2800" dirty="0" err="1">
                <a:latin typeface="Arial" pitchFamily="18"/>
              </a:rPr>
              <a:t>verðlagið</a:t>
            </a:r>
            <a:endParaRPr lang="en-US" sz="2800" dirty="0">
              <a:latin typeface="Arial" pitchFamily="18"/>
            </a:endParaRPr>
          </a:p>
          <a:p>
            <a:pPr lvl="3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2400" dirty="0" err="1">
                <a:latin typeface="Arial" pitchFamily="18"/>
              </a:rPr>
              <a:t>Stundum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er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það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ekki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mögulegt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t.d</a:t>
            </a:r>
            <a:r>
              <a:rPr lang="en-US" sz="2400" dirty="0">
                <a:latin typeface="Arial" pitchFamily="18"/>
              </a:rPr>
              <a:t>. </a:t>
            </a:r>
            <a:r>
              <a:rPr lang="en-US" sz="2400" dirty="0" err="1">
                <a:latin typeface="Arial" pitchFamily="18"/>
              </a:rPr>
              <a:t>vegna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mikillar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samkeppni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og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fyrirtækin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verða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að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hætta</a:t>
            </a:r>
            <a:r>
              <a:rPr lang="en-US" sz="2400" dirty="0">
                <a:latin typeface="Arial" pitchFamily="18"/>
              </a:rPr>
              <a:t> </a:t>
            </a:r>
            <a:r>
              <a:rPr lang="en-US" sz="2400" dirty="0" err="1">
                <a:latin typeface="Arial" pitchFamily="18"/>
              </a:rPr>
              <a:t>starfsemi</a:t>
            </a:r>
            <a:endParaRPr lang="en-US" sz="2400" dirty="0">
              <a:latin typeface="Arial" pitchFamily="18"/>
            </a:endParaRPr>
          </a:p>
          <a:p>
            <a:pPr lvl="2" hangingPunct="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</a:pPr>
            <a:endParaRPr lang="en-US" sz="3200" dirty="0">
              <a:latin typeface="Arial" pitchFamily="1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ctr" rtl="0" hangingPunct="0">
              <a:tabLst/>
              <a:defRPr lang="en-US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dirty="0" err="1" smtClean="0">
                <a:solidFill>
                  <a:sysClr val="windowText" lastClr="000000"/>
                </a:solidFill>
              </a:rPr>
              <a:t>Kostnaðarverðbólga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 dirty="0" err="1" smtClean="0"/>
              <a:t>Launaverðbólga</a:t>
            </a:r>
            <a:endParaRPr lang="en-US" dirty="0" smtClean="0"/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2800" dirty="0" err="1" smtClean="0">
                <a:latin typeface="Arial" pitchFamily="18"/>
              </a:rPr>
              <a:t>Launahækkanir</a:t>
            </a:r>
            <a:r>
              <a:rPr lang="en-US" sz="2800" dirty="0" smtClean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sem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fyrirtækin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geta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ekki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tekið</a:t>
            </a:r>
            <a:r>
              <a:rPr lang="en-US" sz="2800" dirty="0">
                <a:latin typeface="Arial" pitchFamily="18"/>
              </a:rPr>
              <a:t> á sig </a:t>
            </a:r>
            <a:r>
              <a:rPr lang="en-US" sz="2800" dirty="0" err="1">
                <a:latin typeface="Arial" pitchFamily="18"/>
              </a:rPr>
              <a:t>nema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með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því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að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hækka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vöruverð</a:t>
            </a:r>
            <a:endParaRPr lang="en-US" sz="2800" dirty="0">
              <a:latin typeface="Arial" pitchFamily="18"/>
            </a:endParaRP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2800" dirty="0" err="1">
                <a:latin typeface="Arial" pitchFamily="18"/>
              </a:rPr>
              <a:t>Þegar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launahækkanirnar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fara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út</a:t>
            </a:r>
            <a:r>
              <a:rPr lang="en-US" sz="2800" dirty="0">
                <a:latin typeface="Arial" pitchFamily="18"/>
              </a:rPr>
              <a:t> í </a:t>
            </a:r>
            <a:r>
              <a:rPr lang="en-US" sz="2800" dirty="0" err="1">
                <a:latin typeface="Arial" pitchFamily="18"/>
              </a:rPr>
              <a:t>verðlagið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verður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afleiðingin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kostnaðarverðbólga</a:t>
            </a:r>
            <a:endParaRPr lang="en-US" sz="2800" dirty="0">
              <a:latin typeface="Arial" pitchFamily="18"/>
            </a:endParaRPr>
          </a:p>
          <a:p>
            <a:pPr lvl="0">
              <a:buSzPct val="45000"/>
              <a:buFont typeface="StarSymbol"/>
              <a:buChar char="●"/>
            </a:pPr>
            <a:r>
              <a:rPr lang="en-US" dirty="0" err="1"/>
              <a:t>Kostnaðarverðbólga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stundum</a:t>
            </a:r>
            <a:r>
              <a:rPr lang="en-US" dirty="0"/>
              <a:t> </a:t>
            </a:r>
            <a:r>
              <a:rPr lang="en-US" dirty="0" err="1"/>
              <a:t>innflutt</a:t>
            </a:r>
            <a:endParaRPr lang="en-US" dirty="0"/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2800" dirty="0" err="1">
                <a:latin typeface="Arial" pitchFamily="18"/>
              </a:rPr>
              <a:t>T.d</a:t>
            </a:r>
            <a:r>
              <a:rPr lang="en-US" sz="2800" dirty="0">
                <a:latin typeface="Arial" pitchFamily="18"/>
              </a:rPr>
              <a:t>. </a:t>
            </a:r>
            <a:r>
              <a:rPr lang="en-US" sz="2800" dirty="0" err="1">
                <a:latin typeface="Arial" pitchFamily="18"/>
              </a:rPr>
              <a:t>hækkandi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verð</a:t>
            </a:r>
            <a:r>
              <a:rPr lang="en-US" sz="2800" dirty="0">
                <a:latin typeface="Arial" pitchFamily="18"/>
              </a:rPr>
              <a:t> á </a:t>
            </a:r>
            <a:r>
              <a:rPr lang="en-US" sz="2800" dirty="0" err="1">
                <a:latin typeface="Arial" pitchFamily="18"/>
              </a:rPr>
              <a:t>olíu</a:t>
            </a:r>
            <a:r>
              <a:rPr lang="en-US" sz="2800" dirty="0">
                <a:latin typeface="Arial" pitchFamily="18"/>
              </a:rPr>
              <a:t> &gt; </a:t>
            </a:r>
            <a:r>
              <a:rPr lang="en-US" sz="2800" dirty="0" err="1">
                <a:latin typeface="Arial" pitchFamily="18"/>
              </a:rPr>
              <a:t>þá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hækkar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kostnaður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heimila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og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fyrirtækja</a:t>
            </a:r>
            <a:r>
              <a:rPr lang="en-US" sz="2800" dirty="0">
                <a:latin typeface="Arial" pitchFamily="18"/>
              </a:rPr>
              <a:t> í </a:t>
            </a:r>
            <a:r>
              <a:rPr lang="en-US" sz="2800" dirty="0" err="1">
                <a:latin typeface="Arial" pitchFamily="18"/>
              </a:rPr>
              <a:t>landinu</a:t>
            </a:r>
            <a:r>
              <a:rPr lang="en-US" sz="2800" dirty="0">
                <a:latin typeface="Arial" pitchFamily="18"/>
              </a:rPr>
              <a:t> &gt; </a:t>
            </a:r>
            <a:r>
              <a:rPr lang="en-US" sz="2800" dirty="0" err="1">
                <a:latin typeface="Arial" pitchFamily="18"/>
              </a:rPr>
              <a:t>verð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hækkar</a:t>
            </a:r>
            <a:r>
              <a:rPr lang="en-US" sz="2800" dirty="0">
                <a:latin typeface="Arial" pitchFamily="18"/>
              </a:rPr>
              <a:t> á </a:t>
            </a:r>
            <a:r>
              <a:rPr lang="en-US" sz="2800" dirty="0" err="1">
                <a:latin typeface="Arial" pitchFamily="18"/>
              </a:rPr>
              <a:t>þeim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vörum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sem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fyrirtækin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framleiða</a:t>
            </a:r>
            <a:r>
              <a:rPr lang="en-US" sz="2800" dirty="0">
                <a:latin typeface="Arial" pitchFamily="18"/>
              </a:rPr>
              <a:t> í </a:t>
            </a:r>
            <a:r>
              <a:rPr lang="en-US" sz="2800" dirty="0" err="1">
                <a:latin typeface="Arial" pitchFamily="18"/>
              </a:rPr>
              <a:t>kjölfar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olíuverðhækkunarinnar</a:t>
            </a:r>
            <a:endParaRPr lang="en-US" sz="2800" dirty="0">
              <a:latin typeface="Arial" pitchFamily="18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ctr" rtl="0" hangingPunct="0">
              <a:tabLst/>
              <a:defRPr lang="en-US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dirty="0" err="1" smtClean="0">
                <a:solidFill>
                  <a:sysClr val="windowText" lastClr="000000"/>
                </a:solidFill>
              </a:rPr>
              <a:t>Launaverðbólga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 dirty="0" err="1"/>
              <a:t>Þetta</a:t>
            </a:r>
            <a:r>
              <a:rPr lang="en-US" dirty="0"/>
              <a:t> á </a:t>
            </a:r>
            <a:r>
              <a:rPr lang="en-US" dirty="0" err="1"/>
              <a:t>einnig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um </a:t>
            </a:r>
            <a:r>
              <a:rPr lang="en-US" dirty="0" err="1"/>
              <a:t>gengislækkanir</a:t>
            </a:r>
            <a:endParaRPr lang="en-US" dirty="0"/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2800" dirty="0" err="1">
                <a:latin typeface="Arial" pitchFamily="18"/>
              </a:rPr>
              <a:t>Þá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verður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allur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innflutningur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dýrari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og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verðlag</a:t>
            </a:r>
            <a:r>
              <a:rPr lang="en-US" sz="2800" dirty="0">
                <a:latin typeface="Arial" pitchFamily="18"/>
              </a:rPr>
              <a:t> á </a:t>
            </a:r>
            <a:r>
              <a:rPr lang="en-US" sz="2800" dirty="0" err="1">
                <a:latin typeface="Arial" pitchFamily="18"/>
              </a:rPr>
              <a:t>innfluttum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vörum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hækkar</a:t>
            </a:r>
            <a:endParaRPr lang="en-US" sz="2800" dirty="0">
              <a:latin typeface="Arial" pitchFamily="18"/>
            </a:endParaRPr>
          </a:p>
          <a:p>
            <a:pPr lvl="0">
              <a:buSzPct val="45000"/>
              <a:buFont typeface="StarSymbol"/>
              <a:buChar char="●"/>
            </a:pPr>
            <a:r>
              <a:rPr lang="en-US" dirty="0" err="1"/>
              <a:t>Af</a:t>
            </a:r>
            <a:r>
              <a:rPr lang="en-US" dirty="0"/>
              <a:t> </a:t>
            </a:r>
            <a:r>
              <a:rPr lang="en-US" dirty="0" err="1"/>
              <a:t>hverju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okkur</a:t>
            </a:r>
            <a:r>
              <a:rPr lang="en-US" dirty="0"/>
              <a:t> </a:t>
            </a:r>
            <a:r>
              <a:rPr lang="en-US" dirty="0" err="1"/>
              <a:t>illa</a:t>
            </a:r>
            <a:r>
              <a:rPr lang="en-US" dirty="0"/>
              <a:t> </a:t>
            </a:r>
            <a:r>
              <a:rPr lang="en-US" dirty="0" err="1"/>
              <a:t>við</a:t>
            </a:r>
            <a:r>
              <a:rPr lang="en-US" dirty="0"/>
              <a:t> </a:t>
            </a:r>
            <a:r>
              <a:rPr lang="en-US" dirty="0" err="1"/>
              <a:t>verðbólguna</a:t>
            </a:r>
            <a:r>
              <a:rPr lang="en-US" dirty="0"/>
              <a:t>?</a:t>
            </a: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2800" dirty="0" err="1">
                <a:latin typeface="Arial" pitchFamily="18"/>
              </a:rPr>
              <a:t>Menn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óttast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áhrif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hennar</a:t>
            </a:r>
            <a:r>
              <a:rPr lang="en-US" sz="2800" dirty="0">
                <a:latin typeface="Arial" pitchFamily="18"/>
              </a:rPr>
              <a:t> á </a:t>
            </a:r>
            <a:r>
              <a:rPr lang="en-US" sz="2800" dirty="0" err="1">
                <a:latin typeface="Arial" pitchFamily="18"/>
              </a:rPr>
              <a:t>tekju</a:t>
            </a:r>
            <a:r>
              <a:rPr lang="en-US" sz="2800" dirty="0">
                <a:latin typeface="Arial" pitchFamily="18"/>
              </a:rPr>
              <a:t>- </a:t>
            </a:r>
            <a:r>
              <a:rPr lang="en-US" sz="2800" dirty="0" err="1">
                <a:latin typeface="Arial" pitchFamily="18"/>
              </a:rPr>
              <a:t>og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eignaskiptingu</a:t>
            </a:r>
            <a:r>
              <a:rPr lang="en-US" sz="2800" dirty="0">
                <a:latin typeface="Arial" pitchFamily="18"/>
              </a:rPr>
              <a:t> í </a:t>
            </a:r>
            <a:r>
              <a:rPr lang="en-US" sz="2800" dirty="0" err="1">
                <a:latin typeface="Arial" pitchFamily="18"/>
              </a:rPr>
              <a:t>landinu</a:t>
            </a:r>
            <a:endParaRPr lang="en-US" sz="2800" dirty="0">
              <a:latin typeface="Arial" pitchFamily="18"/>
            </a:endParaRP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2800" dirty="0" err="1">
                <a:latin typeface="Arial" pitchFamily="18"/>
              </a:rPr>
              <a:t>Menn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óttast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áhrif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hennar</a:t>
            </a:r>
            <a:r>
              <a:rPr lang="en-US" sz="2800" dirty="0">
                <a:latin typeface="Arial" pitchFamily="18"/>
              </a:rPr>
              <a:t> á </a:t>
            </a:r>
            <a:r>
              <a:rPr lang="en-US" sz="2800" dirty="0" err="1">
                <a:latin typeface="Arial" pitchFamily="18"/>
              </a:rPr>
              <a:t>viðskiptajöfnuðinn</a:t>
            </a:r>
            <a:endParaRPr lang="en-US" sz="2800" dirty="0">
              <a:latin typeface="Arial" pitchFamily="18"/>
            </a:endParaRPr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2800" dirty="0" err="1">
                <a:latin typeface="Arial" pitchFamily="18"/>
              </a:rPr>
              <a:t>Menn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óttast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áhrif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hennar</a:t>
            </a:r>
            <a:r>
              <a:rPr lang="en-US" sz="2800" dirty="0">
                <a:latin typeface="Arial" pitchFamily="18"/>
              </a:rPr>
              <a:t> á </a:t>
            </a:r>
            <a:r>
              <a:rPr lang="en-US" sz="2800" dirty="0" err="1">
                <a:latin typeface="Arial" pitchFamily="18"/>
              </a:rPr>
              <a:t>hagvöxtinn</a:t>
            </a:r>
            <a:endParaRPr lang="en-US" sz="2800" dirty="0">
              <a:latin typeface="Arial" pitchFamily="1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ctr" rtl="0" hangingPunct="0">
              <a:tabLst/>
              <a:defRPr lang="en-US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is-IS" dirty="0" smtClean="0">
                <a:solidFill>
                  <a:sysClr val="windowText" lastClr="000000"/>
                </a:solidFill>
              </a:rPr>
              <a:t>Lækkun gengis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Gengisbreytingar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4088894"/>
            <a:ext cx="1423885" cy="512608"/>
          </a:xfrm>
        </p:spPr>
        <p:txBody>
          <a:bodyPr/>
          <a:lstStyle/>
          <a:p>
            <a:r>
              <a:rPr lang="is-IS" dirty="0" smtClean="0"/>
              <a:t>USD $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4088893"/>
            <a:ext cx="1149913" cy="512609"/>
          </a:xfrm>
        </p:spPr>
        <p:txBody>
          <a:bodyPr/>
          <a:lstStyle/>
          <a:p>
            <a:r>
              <a:rPr lang="is-IS" dirty="0" smtClean="0"/>
              <a:t>ÍKR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868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441E-6 1.46157E-6 L -0.00031 -0.19845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-99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4" grpId="1" build="p"/>
      <p:bldP spid="4" grpId="2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503999" y="1769040"/>
            <a:ext cx="8870040" cy="4384440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en-US" dirty="0" err="1"/>
              <a:t>Önnur</a:t>
            </a:r>
            <a:r>
              <a:rPr lang="en-US" dirty="0"/>
              <a:t> </a:t>
            </a:r>
            <a:r>
              <a:rPr lang="en-US" dirty="0" err="1"/>
              <a:t>tilgáta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verðbólga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fylgifiskur</a:t>
            </a:r>
            <a:r>
              <a:rPr lang="en-US" dirty="0"/>
              <a:t> </a:t>
            </a:r>
            <a:r>
              <a:rPr lang="en-US" dirty="0" err="1"/>
              <a:t>hagvaxtar</a:t>
            </a:r>
            <a:endParaRPr lang="en-US" dirty="0"/>
          </a:p>
          <a:p>
            <a:pPr lvl="1" hangingPunct="0">
              <a:spcBef>
                <a:spcPts val="0"/>
              </a:spcBef>
              <a:spcAft>
                <a:spcPts val="1417"/>
              </a:spcAft>
              <a:buSzPct val="75000"/>
              <a:buFont typeface="StarSymbol"/>
              <a:buChar char="–"/>
            </a:pPr>
            <a:r>
              <a:rPr lang="en-US" sz="2800" dirty="0" err="1">
                <a:latin typeface="Arial" pitchFamily="18"/>
              </a:rPr>
              <a:t>Orsakar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ekki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hagvöxtinn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en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fylgir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með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aukinni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þenslu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og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fullri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atvinnu</a:t>
            </a:r>
            <a:r>
              <a:rPr lang="en-US" sz="2800" dirty="0">
                <a:latin typeface="Arial" pitchFamily="18"/>
              </a:rPr>
              <a:t> &gt; </a:t>
            </a:r>
            <a:r>
              <a:rPr lang="en-US" sz="2800" dirty="0" err="1">
                <a:latin typeface="Arial" pitchFamily="18"/>
              </a:rPr>
              <a:t>aukinna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>
                <a:latin typeface="Arial" pitchFamily="18"/>
              </a:rPr>
              <a:t>fjárfestinga</a:t>
            </a:r>
            <a:r>
              <a:rPr lang="en-US" sz="2800" dirty="0">
                <a:latin typeface="Arial" pitchFamily="18"/>
              </a:rPr>
              <a:t> &gt; </a:t>
            </a:r>
            <a:r>
              <a:rPr lang="en-US" sz="2800" dirty="0" err="1">
                <a:latin typeface="Arial" pitchFamily="18"/>
              </a:rPr>
              <a:t>aukins</a:t>
            </a:r>
            <a:r>
              <a:rPr lang="en-US" sz="2800" dirty="0">
                <a:latin typeface="Arial" pitchFamily="18"/>
              </a:rPr>
              <a:t> </a:t>
            </a:r>
            <a:r>
              <a:rPr lang="en-US" sz="2800" dirty="0" err="1" smtClean="0">
                <a:latin typeface="Arial" pitchFamily="18"/>
              </a:rPr>
              <a:t>hagvaxtar</a:t>
            </a:r>
            <a:endParaRPr lang="en-US" sz="2800" dirty="0">
              <a:latin typeface="Arial" pitchFamily="18"/>
            </a:endParaRPr>
          </a:p>
          <a:p>
            <a:pPr lvl="0">
              <a:buSzPct val="45000"/>
              <a:buFont typeface="StarSymbol"/>
              <a:buChar char="●"/>
            </a:pPr>
            <a:r>
              <a:rPr lang="en-US" dirty="0" err="1"/>
              <a:t>Flestir</a:t>
            </a:r>
            <a:r>
              <a:rPr lang="en-US" dirty="0"/>
              <a:t> </a:t>
            </a:r>
            <a:r>
              <a:rPr lang="en-US" dirty="0" err="1"/>
              <a:t>hagfræðingar</a:t>
            </a:r>
            <a:r>
              <a:rPr lang="en-US" dirty="0"/>
              <a:t> </a:t>
            </a:r>
            <a:r>
              <a:rPr lang="en-US" dirty="0" err="1"/>
              <a:t>telja</a:t>
            </a:r>
            <a:r>
              <a:rPr lang="en-US" dirty="0"/>
              <a:t> </a:t>
            </a:r>
            <a:r>
              <a:rPr lang="en-US" dirty="0" err="1"/>
              <a:t>að</a:t>
            </a:r>
            <a:r>
              <a:rPr lang="en-US" dirty="0"/>
              <a:t> </a:t>
            </a:r>
            <a:r>
              <a:rPr lang="en-US" dirty="0" err="1"/>
              <a:t>aukning</a:t>
            </a:r>
            <a:r>
              <a:rPr lang="en-US" dirty="0"/>
              <a:t> á </a:t>
            </a:r>
            <a:r>
              <a:rPr lang="en-US" dirty="0" err="1"/>
              <a:t>peningamagni</a:t>
            </a:r>
            <a:r>
              <a:rPr lang="en-US" dirty="0"/>
              <a:t> í </a:t>
            </a:r>
            <a:r>
              <a:rPr lang="en-US" dirty="0" err="1"/>
              <a:t>umferð</a:t>
            </a:r>
            <a:r>
              <a:rPr lang="en-US" dirty="0"/>
              <a:t> </a:t>
            </a:r>
            <a:r>
              <a:rPr lang="en-US" dirty="0" err="1"/>
              <a:t>sé</a:t>
            </a:r>
            <a:r>
              <a:rPr lang="en-US" dirty="0"/>
              <a:t> </a:t>
            </a:r>
            <a:r>
              <a:rPr lang="en-US" dirty="0" err="1"/>
              <a:t>orsök</a:t>
            </a:r>
            <a:r>
              <a:rPr lang="en-US" dirty="0"/>
              <a:t> </a:t>
            </a:r>
            <a:r>
              <a:rPr lang="en-US" dirty="0" err="1"/>
              <a:t>verðbólgunnar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lvl1pPr algn="ctr" rtl="0" hangingPunct="0">
              <a:tabLst/>
              <a:defRPr lang="en-US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dirty="0" err="1" smtClean="0">
                <a:solidFill>
                  <a:sysClr val="windowText" lastClr="000000"/>
                </a:solidFill>
              </a:rPr>
              <a:t>Verðbólga</a:t>
            </a:r>
            <a:r>
              <a:rPr lang="en-US" dirty="0" smtClean="0">
                <a:solidFill>
                  <a:sysClr val="windowText" lastClr="000000"/>
                </a:solidFill>
              </a:rPr>
              <a:t> - </a:t>
            </a:r>
            <a:r>
              <a:rPr lang="en-US" dirty="0" err="1" smtClean="0">
                <a:solidFill>
                  <a:sysClr val="windowText" lastClr="000000"/>
                </a:solidFill>
              </a:rPr>
              <a:t>Hagvöxtur</a:t>
            </a:r>
            <a:endParaRPr lang="en-US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284</Words>
  <Application>Microsoft Office PowerPoint</Application>
  <PresentationFormat>Widescreen</PresentationFormat>
  <Paragraphs>48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DejaVu Sans</vt:lpstr>
      <vt:lpstr>Droid Sans</vt:lpstr>
      <vt:lpstr>Lohit Hindi</vt:lpstr>
      <vt:lpstr>StarSymbol</vt:lpstr>
      <vt:lpstr>Times New Roman</vt:lpstr>
      <vt:lpstr>Default</vt:lpstr>
      <vt:lpstr>17. Kafli</vt:lpstr>
      <vt:lpstr>Verðbólga</vt:lpstr>
      <vt:lpstr>PowerPoint Presentation</vt:lpstr>
      <vt:lpstr>PowerPoint Presentation</vt:lpstr>
      <vt:lpstr>PowerPoint Presentation</vt:lpstr>
      <vt:lpstr>PowerPoint Presentation</vt:lpstr>
      <vt:lpstr>Gengisbreytingar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17. Kafli</dc:title>
  <dc:creator>Katrin Hardardottir</dc:creator>
  <cp:lastModifiedBy>Hilmar Friðjónsson</cp:lastModifiedBy>
  <cp:revision>10</cp:revision>
  <cp:lastPrinted>2013-11-12T11:25:22Z</cp:lastPrinted>
  <dcterms:created xsi:type="dcterms:W3CDTF">2013-11-12T08:48:54Z</dcterms:created>
  <dcterms:modified xsi:type="dcterms:W3CDTF">2018-11-01T09:10:16Z</dcterms:modified>
</cp:coreProperties>
</file>