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33BD8-8422-4C70-91AC-B76D668C7402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C7B37-E3D2-41C4-9FED-5083A53AE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650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33BD8-8422-4C70-91AC-B76D668C7402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C7B37-E3D2-41C4-9FED-5083A53AE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699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33BD8-8422-4C70-91AC-B76D668C7402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C7B37-E3D2-41C4-9FED-5083A53AE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741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33BD8-8422-4C70-91AC-B76D668C7402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C7B37-E3D2-41C4-9FED-5083A53AE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817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33BD8-8422-4C70-91AC-B76D668C7402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C7B37-E3D2-41C4-9FED-5083A53AE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107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33BD8-8422-4C70-91AC-B76D668C7402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C7B37-E3D2-41C4-9FED-5083A53AE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788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33BD8-8422-4C70-91AC-B76D668C7402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C7B37-E3D2-41C4-9FED-5083A53AE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588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33BD8-8422-4C70-91AC-B76D668C7402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C7B37-E3D2-41C4-9FED-5083A53AE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203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33BD8-8422-4C70-91AC-B76D668C7402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C7B37-E3D2-41C4-9FED-5083A53AE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719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33BD8-8422-4C70-91AC-B76D668C7402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C7B37-E3D2-41C4-9FED-5083A53AE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529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33BD8-8422-4C70-91AC-B76D668C7402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C7B37-E3D2-41C4-9FED-5083A53AE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496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033BD8-8422-4C70-91AC-B76D668C7402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EC7B37-E3D2-41C4-9FED-5083A53AE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436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s-IS" smtClean="0"/>
              <a:t>Kafli </a:t>
            </a:r>
            <a:r>
              <a:rPr lang="is-IS" smtClean="0"/>
              <a:t>16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s-IS" dirty="0" smtClean="0"/>
              <a:t>John </a:t>
            </a:r>
            <a:r>
              <a:rPr lang="is-IS" dirty="0" err="1" smtClean="0"/>
              <a:t>Maynard</a:t>
            </a:r>
            <a:r>
              <a:rPr lang="is-IS" dirty="0" smtClean="0"/>
              <a:t> </a:t>
            </a:r>
            <a:r>
              <a:rPr lang="is-IS" dirty="0" err="1" smtClean="0"/>
              <a:t>Keynes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835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John </a:t>
            </a:r>
            <a:r>
              <a:rPr lang="is-IS" dirty="0" err="1" smtClean="0"/>
              <a:t>Maynard</a:t>
            </a:r>
            <a:r>
              <a:rPr lang="is-IS" dirty="0" smtClean="0"/>
              <a:t> </a:t>
            </a:r>
            <a:r>
              <a:rPr lang="is-IS" dirty="0" err="1" smtClean="0"/>
              <a:t>Keynes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 smtClean="0"/>
              <a:t>Fæddur 1883.  Dáinn 1946</a:t>
            </a:r>
          </a:p>
          <a:p>
            <a:r>
              <a:rPr lang="is-IS" dirty="0" smtClean="0"/>
              <a:t>Stærðfræðingur</a:t>
            </a:r>
          </a:p>
          <a:p>
            <a:r>
              <a:rPr lang="is-IS" dirty="0" smtClean="0"/>
              <a:t>Seðlabankastjóri, leikhússtjóri, ritstjóri, kennari</a:t>
            </a:r>
          </a:p>
          <a:p>
            <a:r>
              <a:rPr lang="is-IS" dirty="0" smtClean="0"/>
              <a:t>Einn merkasti hagfræðingur tuttugustu aldarinnar</a:t>
            </a:r>
          </a:p>
          <a:p>
            <a:endParaRPr lang="is-IS" dirty="0" smtClean="0"/>
          </a:p>
          <a:p>
            <a:pPr lvl="1"/>
            <a:r>
              <a:rPr lang="is-IS" i="1" dirty="0" smtClean="0"/>
              <a:t>Það er bara eitt sem ég </a:t>
            </a:r>
            <a:r>
              <a:rPr lang="is-IS" i="1" dirty="0" err="1" smtClean="0"/>
              <a:t>sé</a:t>
            </a:r>
            <a:r>
              <a:rPr lang="is-IS" i="1" dirty="0" smtClean="0"/>
              <a:t> eftir í lífinu og það er að hafa ekki drukkið meira kampavín </a:t>
            </a:r>
            <a:r>
              <a:rPr lang="is-IS" sz="800" dirty="0" smtClean="0"/>
              <a:t>(John </a:t>
            </a:r>
            <a:r>
              <a:rPr lang="is-IS" sz="800" dirty="0" err="1" smtClean="0"/>
              <a:t>Maynard</a:t>
            </a:r>
            <a:r>
              <a:rPr lang="is-IS" sz="800" dirty="0" smtClean="0"/>
              <a:t> </a:t>
            </a:r>
            <a:r>
              <a:rPr lang="is-IS" sz="800" dirty="0" err="1" smtClean="0"/>
              <a:t>Keynes</a:t>
            </a:r>
            <a:r>
              <a:rPr lang="is-IS" sz="800" dirty="0" smtClean="0"/>
              <a:t>)</a:t>
            </a:r>
          </a:p>
          <a:p>
            <a:pPr lvl="1"/>
            <a:r>
              <a:rPr lang="is-IS" i="1" dirty="0" smtClean="0"/>
              <a:t>„In </a:t>
            </a:r>
            <a:r>
              <a:rPr lang="is-IS" i="1" dirty="0" err="1" smtClean="0"/>
              <a:t>the</a:t>
            </a:r>
            <a:r>
              <a:rPr lang="is-IS" i="1" dirty="0" smtClean="0"/>
              <a:t> </a:t>
            </a:r>
            <a:r>
              <a:rPr lang="is-IS" i="1" dirty="0" err="1" smtClean="0"/>
              <a:t>long</a:t>
            </a:r>
            <a:r>
              <a:rPr lang="is-IS" i="1" dirty="0" smtClean="0"/>
              <a:t> </a:t>
            </a:r>
            <a:r>
              <a:rPr lang="is-IS" i="1" dirty="0" err="1" smtClean="0"/>
              <a:t>run</a:t>
            </a:r>
            <a:r>
              <a:rPr lang="is-IS" i="1" dirty="0" smtClean="0"/>
              <a:t> </a:t>
            </a:r>
            <a:r>
              <a:rPr lang="is-IS" i="1" dirty="0" err="1" smtClean="0"/>
              <a:t>we</a:t>
            </a:r>
            <a:r>
              <a:rPr lang="is-IS" i="1" dirty="0" smtClean="0"/>
              <a:t> </a:t>
            </a:r>
            <a:r>
              <a:rPr lang="is-IS" i="1" dirty="0" err="1" smtClean="0"/>
              <a:t>will</a:t>
            </a:r>
            <a:r>
              <a:rPr lang="is-IS" i="1" dirty="0" smtClean="0"/>
              <a:t> all </a:t>
            </a:r>
            <a:r>
              <a:rPr lang="is-IS" i="1" dirty="0" err="1" smtClean="0"/>
              <a:t>be</a:t>
            </a:r>
            <a:r>
              <a:rPr lang="is-IS" i="1" dirty="0" smtClean="0"/>
              <a:t> </a:t>
            </a:r>
            <a:r>
              <a:rPr lang="is-IS" i="1" dirty="0" err="1" smtClean="0"/>
              <a:t>dead</a:t>
            </a:r>
            <a:r>
              <a:rPr lang="is-IS" i="1" dirty="0" smtClean="0"/>
              <a:t>“ </a:t>
            </a:r>
            <a:r>
              <a:rPr lang="is-IS" sz="800" dirty="0" smtClean="0"/>
              <a:t>(John </a:t>
            </a:r>
            <a:r>
              <a:rPr lang="is-IS" sz="800" dirty="0" err="1" smtClean="0"/>
              <a:t>Maynard</a:t>
            </a:r>
            <a:r>
              <a:rPr lang="is-IS" sz="800" dirty="0" smtClean="0"/>
              <a:t> </a:t>
            </a:r>
            <a:r>
              <a:rPr lang="is-IS" sz="800" dirty="0" err="1" smtClean="0"/>
              <a:t>Keynes</a:t>
            </a:r>
            <a:r>
              <a:rPr lang="is-IS" sz="800" dirty="0" smtClean="0"/>
              <a:t>)</a:t>
            </a:r>
          </a:p>
          <a:p>
            <a:endParaRPr lang="is-I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630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John </a:t>
            </a:r>
            <a:r>
              <a:rPr lang="is-IS" dirty="0" err="1" smtClean="0"/>
              <a:t>Maynard</a:t>
            </a:r>
            <a:r>
              <a:rPr lang="is-IS" dirty="0" smtClean="0"/>
              <a:t> </a:t>
            </a:r>
            <a:r>
              <a:rPr lang="is-IS" dirty="0" err="1" smtClean="0"/>
              <a:t>Keynes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 smtClean="0"/>
              <a:t>Bókin </a:t>
            </a:r>
            <a:r>
              <a:rPr lang="is-IS" dirty="0" err="1" smtClean="0"/>
              <a:t>The</a:t>
            </a:r>
            <a:r>
              <a:rPr lang="is-IS" dirty="0" smtClean="0"/>
              <a:t> </a:t>
            </a:r>
            <a:r>
              <a:rPr lang="is-IS" dirty="0" err="1" smtClean="0"/>
              <a:t>Economic</a:t>
            </a:r>
            <a:r>
              <a:rPr lang="is-IS" dirty="0" smtClean="0"/>
              <a:t> </a:t>
            </a:r>
            <a:r>
              <a:rPr lang="is-IS" dirty="0" err="1" smtClean="0"/>
              <a:t>consequences</a:t>
            </a:r>
            <a:r>
              <a:rPr lang="is-IS" dirty="0" smtClean="0"/>
              <a:t> of </a:t>
            </a:r>
            <a:r>
              <a:rPr lang="is-IS" dirty="0" err="1" smtClean="0"/>
              <a:t>the</a:t>
            </a:r>
            <a:r>
              <a:rPr lang="is-IS" dirty="0" smtClean="0"/>
              <a:t> </a:t>
            </a:r>
            <a:r>
              <a:rPr lang="is-IS" dirty="0" err="1" smtClean="0"/>
              <a:t>peace</a:t>
            </a:r>
            <a:r>
              <a:rPr lang="is-IS" dirty="0" smtClean="0"/>
              <a:t> (1919)</a:t>
            </a:r>
          </a:p>
          <a:p>
            <a:pPr lvl="1"/>
            <a:r>
              <a:rPr lang="is-IS" dirty="0" smtClean="0"/>
              <a:t>Talar m.a. um skelfilegar afleiðingar af Versalasamningunum</a:t>
            </a:r>
          </a:p>
          <a:p>
            <a:pPr lvl="1"/>
            <a:r>
              <a:rPr lang="is-IS" dirty="0" smtClean="0"/>
              <a:t>Sumir telja að þar hafi hann spáð fyrir seinni heimstyrjöldinni</a:t>
            </a:r>
          </a:p>
          <a:p>
            <a:r>
              <a:rPr lang="is-IS" dirty="0" smtClean="0"/>
              <a:t>Tekju- &amp; eignaskipting</a:t>
            </a:r>
          </a:p>
          <a:p>
            <a:pPr lvl="1"/>
            <a:r>
              <a:rPr lang="is-IS" dirty="0" smtClean="0"/>
              <a:t>Í byrjun 19. aldar</a:t>
            </a:r>
          </a:p>
          <a:p>
            <a:pPr lvl="2"/>
            <a:r>
              <a:rPr lang="is-IS" dirty="0" err="1" smtClean="0"/>
              <a:t>Auðugir</a:t>
            </a:r>
            <a:r>
              <a:rPr lang="is-IS" dirty="0" smtClean="0"/>
              <a:t> landeigendur og fjármagnseigendur voru þeir einu sem gátu sparað og notuðu þá sparnaðinn til fjárfestinga.  Sparifjáreigandinn og fjárfestinn voru „sami“ aðilinn</a:t>
            </a:r>
          </a:p>
          <a:p>
            <a:pPr lvl="1"/>
            <a:r>
              <a:rPr lang="is-IS" dirty="0" smtClean="0"/>
              <a:t>Um miðja 19. öld</a:t>
            </a:r>
          </a:p>
          <a:p>
            <a:pPr lvl="2"/>
            <a:r>
              <a:rPr lang="is-IS" dirty="0" smtClean="0"/>
              <a:t>Fjármunir landeigenda og fjármagnseigenda dugar ekki til lengur. Fleiri stéttir geta sparað og því er leitað í vasa þeirra einnig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93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Adam Smith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 smtClean="0"/>
              <a:t>Adam Smith</a:t>
            </a:r>
          </a:p>
          <a:p>
            <a:pPr lvl="1"/>
            <a:r>
              <a:rPr lang="is-IS" dirty="0" smtClean="0"/>
              <a:t>Sagði að auðlegð þjóða væri hvorki gull </a:t>
            </a:r>
            <a:r>
              <a:rPr lang="is-IS" dirty="0" err="1" smtClean="0"/>
              <a:t>né</a:t>
            </a:r>
            <a:r>
              <a:rPr lang="is-IS" dirty="0" smtClean="0"/>
              <a:t> aðrir dýrir málmar.  Það væru tekjur þjóðarinnar hverju sinni sem  ráð því hvernig þjóð farnast.  Þessar tekjur eru ekki stöðugar.</a:t>
            </a:r>
          </a:p>
          <a:p>
            <a:pPr lvl="1"/>
            <a:r>
              <a:rPr lang="is-IS" dirty="0" smtClean="0"/>
              <a:t>Hringrásin var þessi:</a:t>
            </a:r>
          </a:p>
          <a:p>
            <a:pPr lvl="2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8590" y="3725332"/>
            <a:ext cx="4441477" cy="2586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129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Kreppan 1929 - 1939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 smtClean="0"/>
              <a:t>Eðlilegasta hugmyndin var að:</a:t>
            </a:r>
          </a:p>
          <a:p>
            <a:pPr lvl="1"/>
            <a:r>
              <a:rPr lang="is-IS" dirty="0" smtClean="0"/>
              <a:t>Sparnaður ykist -&gt; Fjárfestingar væru í lágmarki -&gt; Vextir lækkuðu -&gt; Fjárfestingar færu aftur af stað.</a:t>
            </a:r>
          </a:p>
          <a:p>
            <a:r>
              <a:rPr lang="is-IS" dirty="0" smtClean="0"/>
              <a:t>Þetta gerðist ekki</a:t>
            </a:r>
          </a:p>
          <a:p>
            <a:pPr lvl="1"/>
            <a:r>
              <a:rPr lang="is-IS" dirty="0" smtClean="0"/>
              <a:t>Sparnaðurinn - Enginn gat sparað</a:t>
            </a:r>
          </a:p>
          <a:p>
            <a:pPr lvl="1"/>
            <a:r>
              <a:rPr lang="is-IS" dirty="0" smtClean="0"/>
              <a:t>Fjárfestingar – Enginn vildi fjárfesta</a:t>
            </a:r>
          </a:p>
          <a:p>
            <a:r>
              <a:rPr lang="is-IS" dirty="0" smtClean="0"/>
              <a:t>Markaðurinn leysti ekki vandan</a:t>
            </a:r>
          </a:p>
          <a:p>
            <a:pPr lvl="1"/>
            <a:r>
              <a:rPr lang="is-IS" dirty="0" smtClean="0"/>
              <a:t>Niðurstaðan: Lækka launin og auka sparnað </a:t>
            </a:r>
          </a:p>
          <a:p>
            <a:pPr lvl="1"/>
            <a:r>
              <a:rPr lang="is-IS" dirty="0" smtClean="0"/>
              <a:t>Þetta gekk ekki upp; atvinnuleysið jókst og varð meira en nokkru sinni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438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err="1" smtClean="0"/>
              <a:t>Keyneíska</a:t>
            </a:r>
            <a:r>
              <a:rPr lang="is-IS" dirty="0" smtClean="0"/>
              <a:t> byltingin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 smtClean="0"/>
              <a:t>Eftirspurn eftir vinnuafli er afleidd eftirspurn</a:t>
            </a:r>
          </a:p>
          <a:p>
            <a:pPr lvl="1"/>
            <a:r>
              <a:rPr lang="is-IS" dirty="0" smtClean="0"/>
              <a:t>Það væri eftirspurn eftir vörum og þjónustu sem byggi til eftirspurn eftir vinnuafli</a:t>
            </a:r>
          </a:p>
          <a:p>
            <a:pPr lvl="1"/>
            <a:r>
              <a:rPr lang="is-IS" dirty="0" smtClean="0"/>
              <a:t>Fjárfestingar fyrirtækja tækju ekki bara mið af vöxtum heldur líka væntingum</a:t>
            </a:r>
          </a:p>
          <a:p>
            <a:pPr lvl="2"/>
            <a:r>
              <a:rPr lang="is-IS" dirty="0" smtClean="0"/>
              <a:t>Í kreppunni var lítil bjartsýni og framtíðarsýnin frekar </a:t>
            </a:r>
            <a:r>
              <a:rPr lang="is-IS" dirty="0" err="1" smtClean="0"/>
              <a:t>dim</a:t>
            </a:r>
            <a:endParaRPr lang="en-US" dirty="0" smtClean="0"/>
          </a:p>
          <a:p>
            <a:pPr lvl="2"/>
            <a:r>
              <a:rPr lang="is-IS" dirty="0" smtClean="0"/>
              <a:t>Eftirspurn var lítil – Gamlar vélar voru t.d. ekki endurnýjaðar ef </a:t>
            </a:r>
            <a:r>
              <a:rPr lang="is-IS" dirty="0" err="1" smtClean="0"/>
              <a:t>þær</a:t>
            </a:r>
            <a:r>
              <a:rPr lang="is-IS" dirty="0" smtClean="0"/>
              <a:t> ónýttust</a:t>
            </a:r>
          </a:p>
          <a:p>
            <a:pPr lvl="2"/>
            <a:r>
              <a:rPr lang="is-IS" dirty="0" err="1" smtClean="0"/>
              <a:t>Keynes</a:t>
            </a:r>
            <a:r>
              <a:rPr lang="is-IS" dirty="0" smtClean="0"/>
              <a:t> treysti ekki á að markaðurinn myndi leiðrétta myndina.   Það tæki of langan tíma.  Í þessu samhengi sagði hann þessi fleygu orð: </a:t>
            </a:r>
            <a:r>
              <a:rPr lang="is-IS" i="1" dirty="0" smtClean="0"/>
              <a:t>„In </a:t>
            </a:r>
            <a:r>
              <a:rPr lang="is-IS" i="1" dirty="0" err="1" smtClean="0"/>
              <a:t>the</a:t>
            </a:r>
            <a:r>
              <a:rPr lang="is-IS" i="1" dirty="0" smtClean="0"/>
              <a:t> </a:t>
            </a:r>
            <a:r>
              <a:rPr lang="is-IS" i="1" dirty="0" err="1" smtClean="0"/>
              <a:t>long</a:t>
            </a:r>
            <a:r>
              <a:rPr lang="is-IS" i="1" dirty="0" smtClean="0"/>
              <a:t> </a:t>
            </a:r>
            <a:r>
              <a:rPr lang="is-IS" i="1" dirty="0" err="1" smtClean="0"/>
              <a:t>run</a:t>
            </a:r>
            <a:r>
              <a:rPr lang="is-IS" i="1" dirty="0" smtClean="0"/>
              <a:t> </a:t>
            </a:r>
            <a:r>
              <a:rPr lang="is-IS" i="1" dirty="0" err="1" smtClean="0"/>
              <a:t>we</a:t>
            </a:r>
            <a:r>
              <a:rPr lang="is-IS" i="1" dirty="0" smtClean="0"/>
              <a:t> </a:t>
            </a:r>
            <a:r>
              <a:rPr lang="is-IS" i="1" dirty="0" err="1" smtClean="0"/>
              <a:t>will</a:t>
            </a:r>
            <a:r>
              <a:rPr lang="is-IS" i="1" dirty="0" smtClean="0"/>
              <a:t> all </a:t>
            </a:r>
            <a:r>
              <a:rPr lang="is-IS" i="1" dirty="0" err="1" smtClean="0"/>
              <a:t>be</a:t>
            </a:r>
            <a:r>
              <a:rPr lang="is-IS" i="1" dirty="0" smtClean="0"/>
              <a:t> </a:t>
            </a:r>
            <a:r>
              <a:rPr lang="is-IS" i="1" dirty="0" err="1" smtClean="0"/>
              <a:t>dead</a:t>
            </a:r>
            <a:r>
              <a:rPr lang="is-IS" i="1" dirty="0" smtClean="0"/>
              <a:t>“</a:t>
            </a:r>
            <a:endParaRPr lang="is-IS" dirty="0" smtClean="0"/>
          </a:p>
        </p:txBody>
      </p:sp>
    </p:spTree>
    <p:extLst>
      <p:ext uri="{BB962C8B-B14F-4D97-AF65-F5344CB8AC3E}">
        <p14:creationId xmlns:p14="http://schemas.microsoft.com/office/powerpoint/2010/main" val="3184755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Hagkerfið - Lyfta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 smtClean="0"/>
              <a:t>Hagkerfið er eins og lyfta – hún getur stöðvast hvar sem er</a:t>
            </a:r>
          </a:p>
          <a:p>
            <a:pPr lvl="2"/>
            <a:r>
              <a:rPr lang="is-IS" dirty="0" smtClean="0"/>
              <a:t>Ef lyftan stoppar þá verður það að vera ríkisvaldið sem komi henni af stað aftur</a:t>
            </a:r>
          </a:p>
          <a:p>
            <a:pPr lvl="2"/>
            <a:r>
              <a:rPr lang="is-IS" dirty="0" smtClean="0"/>
              <a:t>Ekki er hægt að treysta á eitthvert sjálfstýrandi afl á markaðnum til að gera það.  Það tekur of langan tíma</a:t>
            </a:r>
          </a:p>
          <a:p>
            <a:pPr lvl="1"/>
            <a:r>
              <a:rPr lang="is-IS" dirty="0" smtClean="0"/>
              <a:t>Á samdráttar tímum: </a:t>
            </a:r>
          </a:p>
          <a:p>
            <a:pPr lvl="2"/>
            <a:r>
              <a:rPr lang="is-IS" dirty="0" smtClean="0"/>
              <a:t>Auka þarf tekjur almennings og þannig skapa eftirspurn eftir vöru </a:t>
            </a:r>
            <a:r>
              <a:rPr lang="is-IS" smtClean="0"/>
              <a:t>og þjónustu</a:t>
            </a:r>
            <a:endParaRPr lang="is-IS" dirty="0" smtClean="0"/>
          </a:p>
          <a:p>
            <a:pPr lvl="1"/>
            <a:r>
              <a:rPr lang="is-IS" dirty="0" smtClean="0"/>
              <a:t>Á </a:t>
            </a:r>
            <a:r>
              <a:rPr lang="is-IS" dirty="0" err="1" smtClean="0"/>
              <a:t>þennslutímum</a:t>
            </a:r>
            <a:r>
              <a:rPr lang="is-IS" dirty="0" smtClean="0"/>
              <a:t>:</a:t>
            </a:r>
          </a:p>
          <a:p>
            <a:pPr lvl="2"/>
            <a:r>
              <a:rPr lang="is-IS" dirty="0" smtClean="0"/>
              <a:t>Draga </a:t>
            </a:r>
            <a:r>
              <a:rPr lang="is-IS" dirty="0" err="1" smtClean="0"/>
              <a:t>úr</a:t>
            </a:r>
            <a:r>
              <a:rPr lang="is-IS" dirty="0" smtClean="0"/>
              <a:t> tekjum almennings og minnka eftirspurn eftir vörum og þjónustu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731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430</Words>
  <Application>Microsoft Office PowerPoint</Application>
  <PresentationFormat>Widescreen</PresentationFormat>
  <Paragraphs>47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Kafli 16</vt:lpstr>
      <vt:lpstr>John Maynard Keynes</vt:lpstr>
      <vt:lpstr>John Maynard Keynes</vt:lpstr>
      <vt:lpstr>Adam Smith</vt:lpstr>
      <vt:lpstr>Kreppan 1929 - 1939</vt:lpstr>
      <vt:lpstr>Keyneíska byltingin</vt:lpstr>
      <vt:lpstr>Hagkerfið - Lyfta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Kafli 15</dc:title>
  <dc:creator>Hilmar Friðjónsson</dc:creator>
  <cp:lastModifiedBy>Hilmar Friðjónsson</cp:lastModifiedBy>
  <cp:revision>8</cp:revision>
  <dcterms:created xsi:type="dcterms:W3CDTF">2018-10-31T12:52:47Z</dcterms:created>
  <dcterms:modified xsi:type="dcterms:W3CDTF">2018-10-31T14:30:27Z</dcterms:modified>
</cp:coreProperties>
</file>