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81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5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99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8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452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89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14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6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84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2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52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044F8-5F6D-4463-AB11-E6DD76A98739}" type="datetimeFigureOut">
              <a:rPr lang="en-US" smtClean="0"/>
              <a:t>11/7/2018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CE3B9-7C61-4592-AFCC-F84C5F54E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1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agstofa.is/utgafur/utgafa/vinnumarkadur/vinnumarkadur-a-3-arsfjordungi-2017/" TargetMode="External"/><Relationship Id="rId2" Type="http://schemas.openxmlformats.org/officeDocument/2006/relationships/hyperlink" Target="https://brunnur.stjr.is/ees.nsf/385499142c7e4810002567590058573a/360CF11D49C20DF600256B410055E76D/$file/300R1897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s-IS" dirty="0" smtClean="0"/>
              <a:t>Kafli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s-IS" sz="3200" dirty="0" smtClean="0"/>
              <a:t>Atvinnuleysi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061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Jafnvægisatvinnuleysisstig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Skammtíma - &amp; langtíma atvinnuleysi</a:t>
            </a:r>
          </a:p>
          <a:p>
            <a:r>
              <a:rPr lang="is-IS" dirty="0" smtClean="0"/>
              <a:t>NAIRU – Jafnvægisatvinnuleysisstig</a:t>
            </a:r>
          </a:p>
          <a:p>
            <a:pPr lvl="1"/>
            <a:r>
              <a:rPr lang="is-IS" dirty="0" smtClean="0"/>
              <a:t>Þar sem verðbólga er stöðug og jafnvægi ríkir á vinnumarkaði</a:t>
            </a:r>
          </a:p>
          <a:p>
            <a:pPr lvl="2"/>
            <a:r>
              <a:rPr lang="is-IS" dirty="0" smtClean="0"/>
              <a:t>Stigið ákvarðast af hversu sveigjanlegur vinnumarkaðurinn er</a:t>
            </a:r>
          </a:p>
          <a:p>
            <a:pPr lvl="2"/>
            <a:r>
              <a:rPr lang="is-IS" dirty="0" smtClean="0"/>
              <a:t>Áhrifaþættir á jafnvægisatvinnuleysisstigið</a:t>
            </a:r>
          </a:p>
          <a:p>
            <a:pPr lvl="3"/>
            <a:r>
              <a:rPr lang="is-IS" dirty="0" smtClean="0"/>
              <a:t>Mismunur lægstu launa og atvinnuleysisbóta</a:t>
            </a:r>
          </a:p>
          <a:p>
            <a:pPr lvl="3"/>
            <a:r>
              <a:rPr lang="is-IS" dirty="0" smtClean="0"/>
              <a:t>Lög og reglur um uppsagnir og mannaráðningar</a:t>
            </a:r>
          </a:p>
          <a:p>
            <a:pPr lvl="3"/>
            <a:r>
              <a:rPr lang="is-IS" dirty="0" smtClean="0"/>
              <a:t>Skipulag vinnumarkaðsins</a:t>
            </a:r>
          </a:p>
          <a:p>
            <a:pPr lvl="3"/>
            <a:r>
              <a:rPr lang="is-IS" dirty="0" smtClean="0"/>
              <a:t>Launaákvarðanir o.s.frv.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94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Jafnvægisatvinnuleysisstig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Viðurkenndar aðferðir hagfræðinnar (eldir hugmyndir)</a:t>
            </a:r>
            <a:r>
              <a:rPr lang="en-US" dirty="0" smtClean="0"/>
              <a:t> </a:t>
            </a:r>
            <a:r>
              <a:rPr lang="en-US" dirty="0" err="1" smtClean="0"/>
              <a:t>sögðu</a:t>
            </a:r>
            <a:endParaRPr lang="en-US" dirty="0" smtClean="0"/>
          </a:p>
          <a:p>
            <a:pPr lvl="1"/>
            <a:r>
              <a:rPr lang="is-IS" dirty="0" smtClean="0"/>
              <a:t>Jafnvægisatvinnuleysisstigið er óháð heildareftirspurninni, </a:t>
            </a:r>
            <a:r>
              <a:rPr lang="is-IS" dirty="0" err="1" smtClean="0"/>
              <a:t>þ.a.l</a:t>
            </a:r>
            <a:r>
              <a:rPr lang="is-IS" dirty="0" smtClean="0"/>
              <a:t>. Hefur eftirspurn til skamms tíma engin áhrif á atvinnuleysið til langs tíma</a:t>
            </a:r>
          </a:p>
          <a:p>
            <a:pPr lvl="1"/>
            <a:r>
              <a:rPr lang="is-IS" dirty="0" smtClean="0"/>
              <a:t>Hugmyndir </a:t>
            </a:r>
            <a:r>
              <a:rPr lang="is-IS" dirty="0" err="1" smtClean="0"/>
              <a:t>Keynes</a:t>
            </a:r>
            <a:r>
              <a:rPr lang="is-IS" dirty="0" smtClean="0"/>
              <a:t> myndu því…</a:t>
            </a:r>
          </a:p>
          <a:p>
            <a:pPr lvl="2"/>
            <a:r>
              <a:rPr lang="is-IS" dirty="0" smtClean="0"/>
              <a:t>Auka verðbólguna því lægri skattar og aukin útgjöld myndu bara hækka verðlag og minnka atvinnuleysi einungis til skamms tíma en svo myndi atvinnuleysisstigið leita aftur í gamla farið.</a:t>
            </a:r>
          </a:p>
          <a:p>
            <a:pPr lvl="1"/>
            <a:r>
              <a:rPr lang="is-IS" dirty="0" smtClean="0"/>
              <a:t>Frá kreppunni miklu (1929 – 1939) hefur verið deilt um aðferðir hagfræðinnar þegar kemur að atvinuleysi, þ.e. hver séu áhrif peningamálastefnunnar á atvinnuleysi.  </a:t>
            </a:r>
            <a:r>
              <a:rPr lang="is-IS" dirty="0" err="1" smtClean="0"/>
              <a:t>Ólíkar</a:t>
            </a:r>
            <a:r>
              <a:rPr lang="is-IS" dirty="0" smtClean="0"/>
              <a:t> leiðir hafa verið farnar og er ljóst að áhrif þenslumyndandi aðgerða í kreppu eru jákvæð, bæði til </a:t>
            </a:r>
            <a:r>
              <a:rPr lang="is-IS" smtClean="0"/>
              <a:t>skamms tíma og langs tíma </a:t>
            </a:r>
            <a:endParaRPr lang="is-IS" dirty="0" smtClean="0"/>
          </a:p>
        </p:txBody>
      </p:sp>
    </p:spTree>
    <p:extLst>
      <p:ext uri="{BB962C8B-B14F-4D97-AF65-F5344CB8AC3E}">
        <p14:creationId xmlns:p14="http://schemas.microsoft.com/office/powerpoint/2010/main" val="2549485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Atvinnuleysi - Skilgreiningar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Vinnuafl</a:t>
            </a:r>
          </a:p>
          <a:p>
            <a:pPr lvl="1"/>
            <a:r>
              <a:rPr lang="is-IS" dirty="0" smtClean="0"/>
              <a:t>Allir vinnandi menn í landinu á aldrinum 16 - 67 ára 	</a:t>
            </a:r>
          </a:p>
          <a:p>
            <a:pPr lvl="2"/>
            <a:r>
              <a:rPr lang="is-IS" dirty="0" smtClean="0">
                <a:hlinkClick r:id="rId2"/>
              </a:rPr>
              <a:t>Alþjóða vinnumálastofnunin </a:t>
            </a:r>
            <a:r>
              <a:rPr lang="is-IS" dirty="0" smtClean="0"/>
              <a:t>miðar við 15 - 74 ára aldur</a:t>
            </a:r>
          </a:p>
          <a:p>
            <a:pPr lvl="2"/>
            <a:r>
              <a:rPr lang="is-IS" dirty="0" smtClean="0">
                <a:hlinkClick r:id="rId3"/>
              </a:rPr>
              <a:t>Hagstofan </a:t>
            </a:r>
            <a:r>
              <a:rPr lang="is-IS" dirty="0" smtClean="0"/>
              <a:t>miðar í dag við 16 – 74 ára aldur		</a:t>
            </a:r>
          </a:p>
          <a:p>
            <a:pPr lvl="1"/>
            <a:r>
              <a:rPr lang="is-IS" dirty="0" smtClean="0"/>
              <a:t>Námsmenn teljast ekki til vinnuaflsins</a:t>
            </a:r>
          </a:p>
          <a:p>
            <a:pPr lvl="1"/>
            <a:r>
              <a:rPr lang="is-IS" dirty="0" smtClean="0"/>
              <a:t>Aldraðir (&gt;74 ára) og börn (&lt;15 ára) teljast ekki til vinnuaflsins</a:t>
            </a:r>
          </a:p>
          <a:p>
            <a:r>
              <a:rPr lang="is-IS" dirty="0" smtClean="0"/>
              <a:t>Atvinnulausir</a:t>
            </a:r>
          </a:p>
          <a:p>
            <a:pPr lvl="1"/>
            <a:r>
              <a:rPr lang="is-IS" dirty="0" smtClean="0"/>
              <a:t>Allir þeir sem vilja vinna en fá ekki vinnu við sitt hæfi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52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Samdráttartímabil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Atvinnuleysi er meira þegar er samdráttartímabil</a:t>
            </a:r>
          </a:p>
          <a:p>
            <a:r>
              <a:rPr lang="is-IS" dirty="0" smtClean="0"/>
              <a:t>Til er fullt af góðum hagstjórnaraðgerðum sem ganga </a:t>
            </a:r>
            <a:r>
              <a:rPr lang="is-IS" dirty="0" err="1" smtClean="0"/>
              <a:t>út</a:t>
            </a:r>
            <a:r>
              <a:rPr lang="is-IS" dirty="0" smtClean="0"/>
              <a:t> á að minnka atvinnuleysið</a:t>
            </a:r>
          </a:p>
          <a:p>
            <a:pPr lvl="1"/>
            <a:r>
              <a:rPr lang="is-IS" dirty="0" err="1" smtClean="0"/>
              <a:t>Þær</a:t>
            </a:r>
            <a:r>
              <a:rPr lang="is-IS" dirty="0" smtClean="0"/>
              <a:t> ganga </a:t>
            </a:r>
            <a:r>
              <a:rPr lang="is-IS" dirty="0" err="1" smtClean="0"/>
              <a:t>út</a:t>
            </a:r>
            <a:r>
              <a:rPr lang="is-IS" dirty="0" smtClean="0"/>
              <a:t> á</a:t>
            </a:r>
          </a:p>
          <a:p>
            <a:pPr lvl="2"/>
            <a:r>
              <a:rPr lang="is-IS" dirty="0" smtClean="0"/>
              <a:t>Auka eftirspurn í hagkerfinu</a:t>
            </a:r>
          </a:p>
          <a:p>
            <a:pPr lvl="2"/>
            <a:r>
              <a:rPr lang="is-IS" dirty="0" smtClean="0"/>
              <a:t>Lækka skatta</a:t>
            </a:r>
          </a:p>
          <a:p>
            <a:pPr lvl="2"/>
            <a:r>
              <a:rPr lang="is-IS" dirty="0" smtClean="0"/>
              <a:t>Auka ríkisútgjöld</a:t>
            </a:r>
          </a:p>
          <a:p>
            <a:pPr lvl="1"/>
            <a:r>
              <a:rPr lang="is-IS" dirty="0" smtClean="0"/>
              <a:t>Margar þessara aðgerða eiga sér upphaf í heimskreppunni 1929-1939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3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Heimskreppan (1929-1939)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smtClean="0"/>
              <a:t>Bretland</a:t>
            </a:r>
            <a:endParaRPr lang="is-IS" dirty="0" smtClean="0"/>
          </a:p>
          <a:p>
            <a:pPr lvl="1"/>
            <a:r>
              <a:rPr lang="is-IS" dirty="0" smtClean="0"/>
              <a:t>25% atvinnuleysi</a:t>
            </a:r>
          </a:p>
          <a:p>
            <a:pPr lvl="2"/>
            <a:r>
              <a:rPr lang="is-IS" dirty="0" err="1" smtClean="0"/>
              <a:t>Hvöttu</a:t>
            </a:r>
            <a:r>
              <a:rPr lang="is-IS" dirty="0" smtClean="0"/>
              <a:t> stjórnvöld til almenns sparnaðar</a:t>
            </a:r>
          </a:p>
          <a:p>
            <a:pPr lvl="2"/>
            <a:r>
              <a:rPr lang="is-IS" dirty="0" smtClean="0"/>
              <a:t>Vildu lækka laun í landinu</a:t>
            </a:r>
          </a:p>
          <a:p>
            <a:pPr lvl="2"/>
            <a:r>
              <a:rPr lang="is-IS" dirty="0" smtClean="0"/>
              <a:t>Áhrifin: ekki góð</a:t>
            </a:r>
          </a:p>
          <a:p>
            <a:r>
              <a:rPr lang="is-IS" dirty="0" smtClean="0"/>
              <a:t>John </a:t>
            </a:r>
            <a:r>
              <a:rPr lang="is-IS" dirty="0" err="1" smtClean="0"/>
              <a:t>Maynard</a:t>
            </a:r>
            <a:r>
              <a:rPr lang="is-IS" dirty="0" smtClean="0"/>
              <a:t> </a:t>
            </a:r>
            <a:r>
              <a:rPr lang="is-IS" dirty="0" err="1" smtClean="0"/>
              <a:t>Keynes</a:t>
            </a:r>
            <a:endParaRPr lang="is-IS" dirty="0" smtClean="0"/>
          </a:p>
          <a:p>
            <a:pPr lvl="1"/>
            <a:r>
              <a:rPr lang="is-IS" dirty="0" err="1" smtClean="0"/>
              <a:t>Theory</a:t>
            </a:r>
            <a:r>
              <a:rPr lang="is-IS" dirty="0" smtClean="0"/>
              <a:t> of </a:t>
            </a:r>
            <a:r>
              <a:rPr lang="is-IS" dirty="0" err="1" smtClean="0"/>
              <a:t>employment</a:t>
            </a:r>
            <a:r>
              <a:rPr lang="is-IS" dirty="0" smtClean="0"/>
              <a:t>, </a:t>
            </a:r>
            <a:r>
              <a:rPr lang="is-IS" dirty="0" err="1" smtClean="0"/>
              <a:t>interest</a:t>
            </a:r>
            <a:r>
              <a:rPr lang="is-IS" dirty="0" smtClean="0"/>
              <a:t> and money (1936)</a:t>
            </a:r>
          </a:p>
          <a:p>
            <a:pPr lvl="2"/>
            <a:r>
              <a:rPr lang="is-IS" dirty="0" smtClean="0"/>
              <a:t>Eftirspurn eftir vinnuafli er afleidd eftirspurn (byggð á eftirspurn eftir vörum &amp; þjónustu)</a:t>
            </a:r>
          </a:p>
          <a:p>
            <a:pPr lvl="2"/>
            <a:r>
              <a:rPr lang="is-IS" dirty="0" smtClean="0"/>
              <a:t>Stjórnvöld ættu (í atvinnuleysi) að auka tekjur almennings og þannig auka almennan </a:t>
            </a:r>
            <a:r>
              <a:rPr lang="is-IS" dirty="0" err="1" smtClean="0"/>
              <a:t>kaupmátt</a:t>
            </a:r>
            <a:r>
              <a:rPr lang="is-IS" dirty="0" smtClean="0"/>
              <a:t> fólks (tryggja að almenningur keypti vörur &amp; þjónustur)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24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Atvinnuleysi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Í kreppu er réttlætanlegt að ríkissjóður </a:t>
            </a:r>
            <a:r>
              <a:rPr lang="is-IS" dirty="0" err="1" smtClean="0"/>
              <a:t>sé</a:t>
            </a:r>
            <a:r>
              <a:rPr lang="is-IS" dirty="0" smtClean="0"/>
              <a:t> rekinn með halla (útgjöld </a:t>
            </a:r>
            <a:r>
              <a:rPr lang="is-IS" dirty="0" err="1" smtClean="0"/>
              <a:t>hærri</a:t>
            </a:r>
            <a:r>
              <a:rPr lang="is-IS" dirty="0" smtClean="0"/>
              <a:t> en tekjur)</a:t>
            </a:r>
          </a:p>
          <a:p>
            <a:pPr lvl="1"/>
            <a:r>
              <a:rPr lang="is-IS" dirty="0" smtClean="0"/>
              <a:t>Aukin ríkisútgjöld -&gt; aukin eftirspurn eftir vörum/þjónustu -&gt; aukin eftirspurn eftir vinnuafli</a:t>
            </a:r>
          </a:p>
          <a:p>
            <a:pPr lvl="1"/>
            <a:r>
              <a:rPr lang="is-IS" dirty="0" smtClean="0"/>
              <a:t>Þessi hagstjórn er talin réttlætanleg og í raun ákjósanleg í þann tíma sem atvinnuleysið varir (Til skamms tíma.  Ekki til langstíma)</a:t>
            </a:r>
            <a:endParaRPr lang="en-US" dirty="0" smtClean="0"/>
          </a:p>
          <a:p>
            <a:r>
              <a:rPr lang="is-IS" dirty="0" smtClean="0"/>
              <a:t>Áhrif atvinnuleysis á fólk eru </a:t>
            </a:r>
          </a:p>
          <a:p>
            <a:pPr lvl="1"/>
            <a:r>
              <a:rPr lang="is-IS" dirty="0" smtClean="0"/>
              <a:t>Slæm á atvinnulausa og fjölskyldur þeirra</a:t>
            </a:r>
          </a:p>
          <a:p>
            <a:pPr lvl="1"/>
            <a:r>
              <a:rPr lang="is-IS" dirty="0" smtClean="0"/>
              <a:t>Álíka mikil (en öðruvísi) slæm á þá sem enn hafa vinnu (álag, </a:t>
            </a:r>
            <a:r>
              <a:rPr lang="is-IS" dirty="0" err="1" smtClean="0"/>
              <a:t>streyta</a:t>
            </a:r>
            <a:r>
              <a:rPr lang="is-IS" dirty="0" smtClean="0"/>
              <a:t>…)</a:t>
            </a:r>
          </a:p>
          <a:p>
            <a:r>
              <a:rPr lang="is-IS" dirty="0" smtClean="0"/>
              <a:t>Atvinnuleysi á Íslandi er nú um 1,5% (september 2018)</a:t>
            </a:r>
          </a:p>
        </p:txBody>
      </p:sp>
    </p:spTree>
    <p:extLst>
      <p:ext uri="{BB962C8B-B14F-4D97-AF65-F5344CB8AC3E}">
        <p14:creationId xmlns:p14="http://schemas.microsoft.com/office/powerpoint/2010/main" val="319191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Áhrif atvinnuleysis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Atvinnuleysi</a:t>
            </a:r>
          </a:p>
          <a:p>
            <a:pPr lvl="1"/>
            <a:r>
              <a:rPr lang="is-IS" dirty="0" smtClean="0"/>
              <a:t>Skerðir lífskjör almennings</a:t>
            </a:r>
          </a:p>
          <a:p>
            <a:pPr lvl="2"/>
            <a:r>
              <a:rPr lang="is-IS" dirty="0" err="1" smtClean="0"/>
              <a:t>Vannýtt</a:t>
            </a:r>
            <a:r>
              <a:rPr lang="is-IS" dirty="0" smtClean="0"/>
              <a:t> vinnuafl</a:t>
            </a:r>
          </a:p>
          <a:p>
            <a:pPr lvl="2"/>
            <a:r>
              <a:rPr lang="is-IS" dirty="0" smtClean="0"/>
              <a:t>Aðrir framleiðsluþættir einnig </a:t>
            </a:r>
            <a:r>
              <a:rPr lang="is-IS" dirty="0" err="1" smtClean="0"/>
              <a:t>vannýttir</a:t>
            </a:r>
            <a:r>
              <a:rPr lang="is-IS" dirty="0" smtClean="0"/>
              <a:t> (vélar, fasteignir, landsvæði o.s.frv.)</a:t>
            </a:r>
          </a:p>
          <a:p>
            <a:pPr lvl="1"/>
            <a:r>
              <a:rPr lang="is-IS" dirty="0" smtClean="0"/>
              <a:t>Er heilsuspillandi</a:t>
            </a:r>
          </a:p>
          <a:p>
            <a:pPr lvl="2"/>
            <a:r>
              <a:rPr lang="is-IS" dirty="0" smtClean="0"/>
              <a:t>Í langvarandi atvinnuleysi verða til kynslóðir sem þekkja ekki annað en lif án atvinnu</a:t>
            </a:r>
          </a:p>
          <a:p>
            <a:pPr lvl="3"/>
            <a:r>
              <a:rPr lang="is-IS" dirty="0" smtClean="0"/>
              <a:t>Þegar atvinna loksins býðst þá er ekki víst að fólk þiggi hana.  Líf án atvinnu orðinn vaninn</a:t>
            </a:r>
          </a:p>
          <a:p>
            <a:pPr lvl="2"/>
            <a:r>
              <a:rPr lang="is-IS" dirty="0" smtClean="0"/>
              <a:t>Sjálfstraust minnkar og andlegri </a:t>
            </a:r>
            <a:r>
              <a:rPr lang="is-IS" dirty="0" err="1" smtClean="0"/>
              <a:t>líðan</a:t>
            </a:r>
            <a:r>
              <a:rPr lang="is-IS" dirty="0" smtClean="0"/>
              <a:t> hrakar</a:t>
            </a:r>
          </a:p>
          <a:p>
            <a:pPr lvl="2"/>
            <a:r>
              <a:rPr lang="is-IS" dirty="0" smtClean="0"/>
              <a:t>Samfara andlegri vanlíðan þá eykst tíðni líkamlegra kvilla</a:t>
            </a:r>
          </a:p>
        </p:txBody>
      </p:sp>
    </p:spTree>
    <p:extLst>
      <p:ext uri="{BB962C8B-B14F-4D97-AF65-F5344CB8AC3E}">
        <p14:creationId xmlns:p14="http://schemas.microsoft.com/office/powerpoint/2010/main" val="1489004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Áhrif atvinnuleysis (framhald)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Atvinnuleysi</a:t>
            </a:r>
          </a:p>
          <a:p>
            <a:pPr lvl="1"/>
            <a:r>
              <a:rPr lang="is-IS" dirty="0" smtClean="0"/>
              <a:t>Veldur félagslegum vandamálum</a:t>
            </a:r>
          </a:p>
          <a:p>
            <a:pPr lvl="2"/>
            <a:r>
              <a:rPr lang="is-IS" dirty="0" smtClean="0"/>
              <a:t>Neysla, afbrot</a:t>
            </a:r>
          </a:p>
          <a:p>
            <a:pPr lvl="2"/>
            <a:r>
              <a:rPr lang="is-IS" dirty="0" smtClean="0"/>
              <a:t>Vonleysi, reiði og vanmáttarkennd</a:t>
            </a:r>
          </a:p>
          <a:p>
            <a:pPr lvl="1"/>
            <a:r>
              <a:rPr lang="is-IS" dirty="0" smtClean="0"/>
              <a:t>Ýtir undir og viðheldur fátækt</a:t>
            </a:r>
          </a:p>
          <a:p>
            <a:pPr lvl="2"/>
            <a:r>
              <a:rPr lang="is-IS" dirty="0" err="1" smtClean="0"/>
              <a:t>Atvinnuleysisbætur</a:t>
            </a:r>
            <a:r>
              <a:rPr lang="is-IS" dirty="0" smtClean="0"/>
              <a:t> eru undir lágmarkslaunum</a:t>
            </a:r>
          </a:p>
          <a:p>
            <a:pPr lvl="2"/>
            <a:r>
              <a:rPr lang="is-IS" dirty="0" smtClean="0"/>
              <a:t>Erfiðara að leyfa sér það sem er talið sjálfsagt (t.d. Að fara til læknis, gefa gjafir o.s.frv.)</a:t>
            </a:r>
          </a:p>
          <a:p>
            <a:pPr lvl="2"/>
            <a:r>
              <a:rPr lang="is-IS" dirty="0" smtClean="0"/>
              <a:t>Matarkaup leiðast </a:t>
            </a:r>
            <a:r>
              <a:rPr lang="is-IS" dirty="0" err="1" smtClean="0"/>
              <a:t>út</a:t>
            </a:r>
            <a:r>
              <a:rPr lang="is-IS" dirty="0" smtClean="0"/>
              <a:t> í kaup á óhollari mat (óhollur matur er oft ódýrari en hollur matur)</a:t>
            </a:r>
          </a:p>
          <a:p>
            <a:pPr lvl="2"/>
            <a:r>
              <a:rPr lang="is-IS" dirty="0" smtClean="0"/>
              <a:t>Meiri hætta á skuldsetningu (reddingarlán s.s. smálán og önnur hraðlán)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430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Tegundir atvinnuleysis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Orsakir atvinnuleysis eru margar og mismunandi og </a:t>
            </a:r>
            <a:r>
              <a:rPr lang="is-IS" dirty="0" err="1" smtClean="0"/>
              <a:t>ólík</a:t>
            </a:r>
            <a:r>
              <a:rPr lang="is-IS" dirty="0" smtClean="0"/>
              <a:t> eftir tíma og stað (5 tegundir atvinnuleysis)</a:t>
            </a:r>
          </a:p>
          <a:p>
            <a:pPr lvl="1"/>
            <a:r>
              <a:rPr lang="is-IS" dirty="0" smtClean="0"/>
              <a:t>Samdráttaratvinnuleysi</a:t>
            </a:r>
          </a:p>
          <a:p>
            <a:pPr lvl="2"/>
            <a:r>
              <a:rPr lang="is-IS" dirty="0" smtClean="0"/>
              <a:t>Samdráttur – þegar eftirspurn í samfélaginu eftir vörum og þjónustu er of lítil</a:t>
            </a:r>
          </a:p>
          <a:p>
            <a:pPr lvl="2"/>
            <a:r>
              <a:rPr lang="is-IS" dirty="0" smtClean="0"/>
              <a:t>Talað er um „harða lendingu“  þegar samdráttarskeið hefst að loknu þenslutímabili</a:t>
            </a:r>
          </a:p>
          <a:p>
            <a:pPr lvl="1"/>
            <a:r>
              <a:rPr lang="is-IS" dirty="0" smtClean="0"/>
              <a:t>Fólk skiptir um vinnu (fólk í atvinnuleit)</a:t>
            </a:r>
          </a:p>
          <a:p>
            <a:pPr lvl="2"/>
            <a:r>
              <a:rPr lang="is-IS" dirty="0" smtClean="0"/>
              <a:t>Tímabilið á milli þess sem maður segir upp vinnu sinni (eða er sagt upp) uns maður fær aðra vinnu</a:t>
            </a:r>
          </a:p>
          <a:p>
            <a:pPr lvl="2"/>
            <a:r>
              <a:rPr lang="is-IS" dirty="0" smtClean="0"/>
              <a:t>Góð vinnumiðlun (gott upplýsingaflæði) er í þessu tilviki mjög mikilvæg til að lágmarka þennan tíma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381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Tegundir atvinnuleysis (framhald)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 smtClean="0"/>
              <a:t>Árstíðarbundið atvinnuleysi</a:t>
            </a:r>
          </a:p>
          <a:p>
            <a:pPr lvl="1"/>
            <a:r>
              <a:rPr lang="is-IS" dirty="0" smtClean="0"/>
              <a:t>Ferðaþjónustan, sum fiskvinnsla (uppsjávarfiskar – loðna, makríll), bændur</a:t>
            </a:r>
          </a:p>
          <a:p>
            <a:r>
              <a:rPr lang="is-IS" dirty="0" smtClean="0"/>
              <a:t>Staðbundið atvinnuleysi</a:t>
            </a:r>
          </a:p>
          <a:p>
            <a:pPr lvl="1"/>
            <a:r>
              <a:rPr lang="is-IS" dirty="0" smtClean="0"/>
              <a:t>Kvóti seldur í burtu </a:t>
            </a:r>
            <a:r>
              <a:rPr lang="is-IS" dirty="0" err="1" smtClean="0"/>
              <a:t>úr</a:t>
            </a:r>
            <a:r>
              <a:rPr lang="is-IS" dirty="0" smtClean="0"/>
              <a:t> byggðarlaginu (á við víða um land)</a:t>
            </a:r>
          </a:p>
          <a:p>
            <a:pPr lvl="1"/>
            <a:r>
              <a:rPr lang="is-IS" dirty="0" smtClean="0"/>
              <a:t>Verksmiðjur/frystihús loka vegna verkefnaskorts</a:t>
            </a:r>
          </a:p>
          <a:p>
            <a:r>
              <a:rPr lang="is-IS" dirty="0" smtClean="0"/>
              <a:t>Hagvaxtaatvinnuleysi</a:t>
            </a:r>
          </a:p>
          <a:p>
            <a:pPr lvl="1"/>
            <a:r>
              <a:rPr lang="is-IS" dirty="0" smtClean="0"/>
              <a:t>Breytingar í samfélaginu, s.s. aukin sjálfvirkni eða störf </a:t>
            </a:r>
            <a:r>
              <a:rPr lang="is-IS" dirty="0" err="1" smtClean="0"/>
              <a:t>úreldast</a:t>
            </a:r>
            <a:endParaRPr lang="is-IS" dirty="0" smtClean="0"/>
          </a:p>
          <a:p>
            <a:pPr lvl="2"/>
            <a:r>
              <a:rPr lang="is-IS" dirty="0" smtClean="0"/>
              <a:t>Fiskvinnslan á Íslandi er að verða mjög sjálfvirk, bæði í landi og </a:t>
            </a:r>
            <a:r>
              <a:rPr lang="is-IS" dirty="0" err="1" smtClean="0"/>
              <a:t>út</a:t>
            </a:r>
            <a:r>
              <a:rPr lang="is-IS" dirty="0" smtClean="0"/>
              <a:t> á </a:t>
            </a:r>
            <a:r>
              <a:rPr lang="is-IS" dirty="0" err="1" smtClean="0"/>
              <a:t>sjó</a:t>
            </a:r>
            <a:endParaRPr lang="is-IS" dirty="0" smtClean="0"/>
          </a:p>
          <a:p>
            <a:pPr lvl="2"/>
            <a:r>
              <a:rPr lang="is-IS" dirty="0" smtClean="0"/>
              <a:t>Sjálfvirk ökutæki (verða bifreiðastjórar nauðsynlegir í framtíðinni?)</a:t>
            </a:r>
          </a:p>
          <a:p>
            <a:pPr lvl="2"/>
            <a:r>
              <a:rPr lang="is-IS" dirty="0" smtClean="0"/>
              <a:t>Eldri dæmi: </a:t>
            </a:r>
            <a:r>
              <a:rPr lang="is-IS" dirty="0" err="1" smtClean="0"/>
              <a:t>Ljósmæður</a:t>
            </a:r>
            <a:r>
              <a:rPr lang="is-IS" dirty="0" smtClean="0"/>
              <a:t>, </a:t>
            </a:r>
            <a:r>
              <a:rPr lang="is-IS" dirty="0" err="1" smtClean="0"/>
              <a:t>mjólkubúðirnar</a:t>
            </a:r>
            <a:r>
              <a:rPr lang="is-IS" dirty="0" smtClean="0"/>
              <a:t>, kolaiðnaðurinn í Bretlandi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329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712</Words>
  <Application>Microsoft Office PowerPoint</Application>
  <PresentationFormat>Widescreen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Kafli 15</vt:lpstr>
      <vt:lpstr>Atvinnuleysi - Skilgreiningar</vt:lpstr>
      <vt:lpstr>Samdráttartímabil</vt:lpstr>
      <vt:lpstr>Heimskreppan (1929-1939)</vt:lpstr>
      <vt:lpstr>Atvinnuleysi</vt:lpstr>
      <vt:lpstr>Áhrif atvinnuleysis</vt:lpstr>
      <vt:lpstr>Áhrif atvinnuleysis (framhald)</vt:lpstr>
      <vt:lpstr>Tegundir atvinnuleysis</vt:lpstr>
      <vt:lpstr>Tegundir atvinnuleysis (framhald)</vt:lpstr>
      <vt:lpstr>Jafnvægisatvinnuleysisstig</vt:lpstr>
      <vt:lpstr>Jafnvægisatvinnuleysisstig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Kafli 15</dc:title>
  <dc:creator>Hilmar Friðjónsson</dc:creator>
  <cp:lastModifiedBy>Hilmar Friðjónsson</cp:lastModifiedBy>
  <cp:revision>19</cp:revision>
  <dcterms:created xsi:type="dcterms:W3CDTF">2018-10-29T21:24:11Z</dcterms:created>
  <dcterms:modified xsi:type="dcterms:W3CDTF">2018-11-07T20:47:32Z</dcterms:modified>
</cp:coreProperties>
</file>