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6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s-I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s-I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s-I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92541015-BE6D-4DA6-BF51-76D3C2A58FB4}" type="slidenum">
              <a:t>‹#›</a:t>
            </a:fld>
            <a:endParaRPr lang="is-I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49013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s-I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is-I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s-I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is-I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s-I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is-I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s-I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is-I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776F45F-4489-480A-B9B3-58B46BA43FEF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53060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is-IS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7BBFC64-95FA-4543-BAFE-71CADC776874}" type="slidenum">
              <a:t>1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01710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F6DF0E3-41DA-4641-A81A-7541AB1111D4}" type="slidenum">
              <a:t>11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91030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441A00E-F0DE-42F0-8A30-761CC6B8CDAD}" type="slidenum">
              <a:t>12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51510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23FA465-6884-4CA2-B393-575A28C906C9}" type="slidenum">
              <a:t>13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76166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10E657A-6D6D-48DF-A56C-1AE8A0E915F9}" type="slidenum">
              <a:t>14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67775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6D8BDE8-316C-486E-B794-97341F87452B}" type="slidenum">
              <a:t>15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814782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9A169C8-4D3D-42F7-BF41-80C68173BB80}" type="slidenum">
              <a:t>16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21904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B5E6080-0C09-4DE0-B3FD-945476876D32}" type="slidenum">
              <a:t>17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510745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6BB2D99-1957-43B7-9AE1-FAB791F27F05}" type="slidenum">
              <a:t>18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06180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57FA4CE-D79C-4C8B-88D8-D69408987254}" type="slidenum">
              <a:t>2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54683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3303CBA-60FC-46EB-97D0-14747BF9E3BE}" type="slidenum">
              <a:t>3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78569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788D020-1C38-48CE-8CF0-D832D3CCF9C2}" type="slidenum">
              <a:t>4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3562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0ADF215-775F-4F43-96F5-6C84D298542E}" type="slidenum">
              <a:t>5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37179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3713327-4D1C-4088-8670-B5CCC6D2FB30}" type="slidenum">
              <a:t>6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49240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3D1A664-5B08-4C72-9F48-1AE199E8DBAC}" type="slidenum">
              <a:t>8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6573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BCC8240-FF3E-404B-9E58-6DB937222A8D}" type="slidenum">
              <a:t>9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74353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905CB42-0525-444A-B0BE-99FAE9CAF827}" type="slidenum">
              <a:t>10</a:t>
            </a:fld>
            <a:endParaRPr lang="is-I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77373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F03DB5E-864C-4C0A-A027-B6A0359CFCC1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29228C-9771-4140-B7A1-228414C9D875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0208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7D28017-DD86-43FA-8B62-39250FFC045C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A5FB2E-1933-446D-8F1B-9AC7EAB8CE06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8435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E6AAB1F-A14C-4EFD-8CB9-2ECB6473E82D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7D1A67-D4B3-4620-A3E8-F8D3D612DC53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7658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ADDD87D-2748-4D3C-B30C-E761C2AA4054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B91F13C-D4D2-4986-89D5-70C0D97DA013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8037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F49CCC1-C31A-453E-9041-6762C14E805C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B933AD-CDEE-44B7-B04D-95243BED5404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747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F4C24F1-BEBC-415B-A40E-35BF60420DF6}" type="datetime1">
              <a:rPr lang="is-IS" smtClean="0"/>
              <a:t>23.10.2018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0B0D89-FDE4-49BC-B5F3-D8E8F6E18F1C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7682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78884E0-7289-47EA-A2FA-A7F1DD861C78}" type="datetime1">
              <a:rPr lang="is-IS" smtClean="0"/>
              <a:t>23.10.2018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94626D-E231-4FAF-B181-064D3A052324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8584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68425F5-317C-409D-899C-7DCDA0FC8D59}" type="datetime1">
              <a:rPr lang="is-IS" smtClean="0"/>
              <a:t>23.10.2018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F3D774-40CA-4D01-AE5E-60342992F4C3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4390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EE2C080-D91F-408B-BF41-AD3DFC40466A}" type="datetime1">
              <a:rPr lang="is-IS" smtClean="0"/>
              <a:t>23.10.2018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1DC720-272F-4033-91D3-0D639BCD9455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8137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157C8FD-4A08-47F9-B509-D345E26A9706}" type="datetime1">
              <a:rPr lang="is-IS" smtClean="0"/>
              <a:t>23.10.2018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51C25C7-7136-446C-8278-6D977A4E7EEE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5741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94F93AF-0E85-46E7-BFB7-EE8E2AF653FF}" type="datetime1">
              <a:rPr lang="is-IS" smtClean="0"/>
              <a:t>23.10.2018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5F096A-66CD-4731-AA4D-0FFB0B4437AF}" type="slidenum"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2999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is-I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is-I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A14807D-C007-4F80-9526-64CB0CB3893F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is-I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r>
              <a:rPr lang="is-IS" smtClean="0"/>
              <a:t>HAG113 - 14. Kafli - Katrín Harðardóttir</a:t>
            </a:r>
            <a:endParaRPr lang="is-I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is-I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5257215-EE27-4DA0-A1D8-C38FAFB4EB0B}" type="slidenum"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/>
  <p:txStyles>
    <p:titleStyle>
      <a:lvl1pPr algn="ctr" rtl="0" hangingPunct="0">
        <a:tabLst/>
        <a:defRPr lang="is-IS" sz="4400" b="0" i="0" u="none" strike="noStrike" kern="1200">
          <a:ln>
            <a:noFill/>
          </a:ln>
          <a:latin typeface="Arial" pitchFamily="18"/>
          <a:ea typeface="Microsoft YaHei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is-IS" sz="3200" b="0" i="0" u="none" strike="noStrike" kern="1200">
          <a:ln>
            <a:noFill/>
          </a:ln>
          <a:latin typeface="Arial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hagstofa.is/talnaefni/efnahagur/verdlag/visitala-neysluverd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kra.is/markadurinn/talnaefni/visitolur-kaups-og-leiguverds/" TargetMode="External"/><Relationship Id="rId4" Type="http://schemas.openxmlformats.org/officeDocument/2006/relationships/hyperlink" Target="https://hagstofa.is/utgafur/frettasafn/idnadur/visitala-byggingarkostnadar-fyrir-juni-2018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agstofa.is/media/50997/hag_180309.pdf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obalis.is/Toelfraedi/VLF-a-ibua-gefin-upp-i-PPP-dolluru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ms.is/frettir/nidurstodur-pisa-2015" TargetMode="External"/><Relationship Id="rId5" Type="http://schemas.openxmlformats.org/officeDocument/2006/relationships/hyperlink" Target="https://www.landlaeknir.is/servlet/file/store93/item2679/3492.pdf" TargetMode="External"/><Relationship Id="rId4" Type="http://schemas.openxmlformats.org/officeDocument/2006/relationships/hyperlink" Target="https://hagstofa.is/utgafur/frettasafn/mannfjoldi/%C3%A6vilengd-og-danartidni-201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76B935-AEA4-4C51-A7EF-1F77FD849E9D}" type="datetime1">
              <a:rPr lang="is-IS" smtClean="0"/>
              <a:t>23.10.2018</a:t>
            </a:fld>
            <a:endParaRPr lang="is-I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903201-A958-49FC-9590-E13BE685E11C}" type="slidenum">
              <a:t>1</a:t>
            </a:fld>
            <a:endParaRPr lang="is-I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is-IS" dirty="0"/>
              <a:t>14. Kafli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1769040"/>
            <a:ext cx="9071640" cy="4989240"/>
          </a:xfrm>
        </p:spPr>
        <p:txBody>
          <a:bodyPr anchor="ctr">
            <a:spAutoFit/>
          </a:bodyPr>
          <a:lstStyle/>
          <a:p>
            <a:pPr lvl="0" algn="ctr"/>
            <a:r>
              <a:rPr lang="is-IS" dirty="0"/>
              <a:t>Þjóðarframleiðslan og landsframleiðslan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6C1E16F-E439-49F0-85E3-95D49B36F6A4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5D36051-212A-40D6-B17F-7AFFE7878F9A}" type="slidenum">
              <a:t>10</a:t>
            </a:fld>
            <a:endParaRPr lang="is-IS"/>
          </a:p>
        </p:txBody>
      </p:sp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8924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Vísitala sýnir hvernig eitthvað breytist á ákveðnu tímabili t.d. Þróun landsframleiðslunnar (VLF)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Til eru margar vísitölur, t.d.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  <a:hlinkClick r:id="rId3"/>
              </a:rPr>
              <a:t>Vísitala neysluverðs</a:t>
            </a:r>
            <a:endParaRPr lang="is-IS" dirty="0">
              <a:latin typeface="Arial" pitchFamily="18"/>
              <a:ea typeface="Microsoft YaHei" pitchFamily="2"/>
            </a:endParaRP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  <a:hlinkClick r:id="rId4"/>
              </a:rPr>
              <a:t>Vísitala byggingakostnaðar</a:t>
            </a:r>
            <a:endParaRPr lang="is-IS" dirty="0">
              <a:latin typeface="Arial" pitchFamily="18"/>
              <a:ea typeface="Microsoft YaHei" pitchFamily="2"/>
            </a:endParaRP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  <a:hlinkClick r:id="rId5"/>
              </a:rPr>
              <a:t>Vísitala </a:t>
            </a:r>
            <a:r>
              <a:rPr lang="is-IS" dirty="0" smtClean="0">
                <a:latin typeface="Arial" pitchFamily="18"/>
                <a:ea typeface="Microsoft YaHei" pitchFamily="2"/>
                <a:hlinkClick r:id="rId5"/>
              </a:rPr>
              <a:t>leiguverðs</a:t>
            </a:r>
            <a:endParaRPr lang="is-IS" dirty="0" smtClean="0">
              <a:latin typeface="Arial" pitchFamily="18"/>
              <a:ea typeface="Microsoft YaHei" pitchFamily="2"/>
            </a:endParaRPr>
          </a:p>
          <a:p>
            <a:pPr marL="457200" lvl="1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sz="2800" dirty="0"/>
              <a:t>Vísitala sýnir hvernig eitthvað breytist á </a:t>
            </a:r>
            <a:r>
              <a:rPr lang="is-IS" sz="2800" dirty="0" err="1"/>
              <a:t>ákv</a:t>
            </a:r>
            <a:r>
              <a:rPr lang="is-IS" sz="2800" dirty="0"/>
              <a:t>. tímabili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T.d. Setja vísitöluna á 100 árið 1996 og reikna síðan </a:t>
            </a:r>
            <a:r>
              <a:rPr lang="is-IS" dirty="0" err="1">
                <a:latin typeface="Arial" pitchFamily="18"/>
                <a:ea typeface="Microsoft YaHei" pitchFamily="2"/>
              </a:rPr>
              <a:t>út</a:t>
            </a:r>
            <a:r>
              <a:rPr lang="is-IS" dirty="0">
                <a:latin typeface="Arial" pitchFamily="18"/>
                <a:ea typeface="Microsoft YaHei" pitchFamily="2"/>
              </a:rPr>
              <a:t>  vísitöluna fyrir árin sem á eftir koma (</a:t>
            </a:r>
            <a:r>
              <a:rPr lang="is-IS" dirty="0" err="1">
                <a:latin typeface="Arial" pitchFamily="18"/>
                <a:ea typeface="Microsoft YaHei" pitchFamily="2"/>
              </a:rPr>
              <a:t>breytinar</a:t>
            </a:r>
            <a:r>
              <a:rPr lang="is-IS" dirty="0">
                <a:latin typeface="Arial" pitchFamily="18"/>
                <a:ea typeface="Microsoft YaHei" pitchFamily="2"/>
              </a:rPr>
              <a:t> á verðlagi</a:t>
            </a:r>
            <a:r>
              <a:rPr lang="is-IS" dirty="0" smtClean="0">
                <a:latin typeface="Arial" pitchFamily="18"/>
                <a:ea typeface="Microsoft YaHei" pitchFamily="2"/>
              </a:rPr>
              <a:t>)</a:t>
            </a:r>
            <a:endParaRPr lang="is-IS" dirty="0">
              <a:latin typeface="Arial" pitchFamily="18"/>
              <a:ea typeface="Microsoft YaHe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C5507ED-F18C-4330-A188-4BCBCEFAE80F}" type="datetime1">
              <a:rPr lang="is-IS" smtClean="0"/>
              <a:t>23.10.2018</a:t>
            </a:fld>
            <a:endParaRPr lang="is-I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B7A0AC7-6605-444D-93DC-3115B427395D}" type="slidenum">
              <a:t>11</a:t>
            </a:fld>
            <a:endParaRPr lang="is-I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s-IS" dirty="0"/>
              <a:t>Hringrás tekna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alphaModFix/>
          </a:blip>
          <a:srcRect/>
          <a:stretch>
            <a:fillRect/>
          </a:stretch>
        </p:blipFill>
        <p:spPr>
          <a:xfrm>
            <a:off x="1991847" y="1563480"/>
            <a:ext cx="6596568" cy="4197816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322AC-1DE5-4641-BDE2-8E0E811701AD}" type="datetime1">
              <a:rPr lang="is-IS" smtClean="0"/>
              <a:t>23.10.2018</a:t>
            </a:fld>
            <a:endParaRPr lang="is-I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3D96D4-EB78-4A87-A85C-8B86FE08008E}" type="slidenum">
              <a:t>12</a:t>
            </a:fld>
            <a:endParaRPr lang="is-I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s-IS"/>
              <a:t>Hringrás tekna frh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27652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 err="1"/>
              <a:t>Einkstaklingar</a:t>
            </a:r>
            <a:r>
              <a:rPr lang="is-IS" sz="2800" dirty="0"/>
              <a:t> búa á heimilum og hafa yfir að ráða framleiðsluþáttum s.s. Vinnuafli og kannski fleiri þáttum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Fyrirtæki hafa not af þessum framleiðsluþáttum til að framleiða vörur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Einstaklingarnir fá tekjur fyrir framlag sitt til fyrirtækjanna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Fyrir tekjurnar kaupa þeir vörur og þjónustu sem </a:t>
            </a:r>
            <a:r>
              <a:rPr lang="is-IS" sz="2800" dirty="0" err="1"/>
              <a:t>fyrirtækin</a:t>
            </a:r>
            <a:r>
              <a:rPr lang="is-IS" sz="2800" dirty="0"/>
              <a:t> framleiða</a:t>
            </a:r>
          </a:p>
          <a:p>
            <a:pPr lvl="0">
              <a:buSzPct val="45000"/>
              <a:buFont typeface="StarSymbol"/>
              <a:buChar char="●"/>
            </a:pPr>
            <a:endParaRPr lang="is-I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A38CF34-92E0-4DCA-ABD3-40B6A8EFD92D}" type="datetime1">
              <a:rPr lang="is-IS" smtClean="0"/>
              <a:t>23.10.2018</a:t>
            </a:fld>
            <a:endParaRPr lang="is-I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6C738A-F13E-463B-84BE-C981260DE59F}" type="slidenum">
              <a:t>13</a:t>
            </a:fld>
            <a:endParaRPr lang="is-I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s-IS"/>
              <a:t>Innstreymi og útstreymi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28084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Innstreymi eru allar tekjur sem koma inn í hringrásina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Fjárfestingar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Útflutningur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Útgjöld hins opinbera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Útstreymi eru allar tekjur sem fara </a:t>
            </a:r>
            <a:r>
              <a:rPr lang="is-IS" sz="2800" dirty="0" err="1"/>
              <a:t>út</a:t>
            </a:r>
            <a:r>
              <a:rPr lang="is-IS" sz="2800" dirty="0"/>
              <a:t> </a:t>
            </a:r>
            <a:r>
              <a:rPr lang="is-IS" sz="2800" dirty="0" err="1"/>
              <a:t>úr</a:t>
            </a:r>
            <a:r>
              <a:rPr lang="is-IS" sz="2800" dirty="0"/>
              <a:t> hringrásinni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Sparnaður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Innflutningur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Skattar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E923E9E-C442-4043-911E-7BB1E8595F5B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569B3C-0F70-4B91-8E12-067239C95F51}" type="slidenum">
              <a:t>14</a:t>
            </a:fld>
            <a:endParaRPr lang="is-IS"/>
          </a:p>
        </p:txBody>
      </p:sp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8924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Ef sparnaður er lánaður til framkvæmda þá fara fjármunirnir aftur inn í hringrásina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Þegar ríkið notar skattana til að greiða fyrir útgjöld opinberra stofnanna fara fjármunir líka aftur inn í hringrásina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Þegar útlendingar kaupa íslenskar vörur/þjónustu fara fjármunir inn í hringrásina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 err="1"/>
              <a:t>Ójafnvægi</a:t>
            </a:r>
            <a:r>
              <a:rPr lang="is-IS" sz="2800" dirty="0"/>
              <a:t> í hringrásinni veldur  hagsveiflum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B05D45A-C2D7-44F2-BBAA-A01BD1E1F2F7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FEFD1F1-94FB-470B-8375-6FB07D9CEBA9}" type="slidenum">
              <a:t>15</a:t>
            </a:fld>
            <a:endParaRPr lang="is-IS"/>
          </a:p>
        </p:txBody>
      </p:sp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8924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Launaskrið – Mismunur á umsömdum launa og greiddum launum, t.d. </a:t>
            </a:r>
            <a:r>
              <a:rPr lang="is-IS" sz="2800" dirty="0" err="1"/>
              <a:t>Óunnin</a:t>
            </a:r>
            <a:r>
              <a:rPr lang="is-IS" sz="2800" dirty="0"/>
              <a:t> yfirvinna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Verðbólga – Almenn verðhækkun á 12 mánaðar tímabili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0A7B9B-84A3-4464-BFD1-FF5A709EBE42}" type="datetime1">
              <a:rPr lang="is-IS" smtClean="0"/>
              <a:t>23.10.2018</a:t>
            </a:fld>
            <a:endParaRPr lang="is-I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4D4690-2AA7-4995-AE00-36C4E34012C4}" type="slidenum">
              <a:t>16</a:t>
            </a:fld>
            <a:endParaRPr lang="is-I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s-IS"/>
              <a:t>Hagsveiflur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495799"/>
            <a:ext cx="9071640" cy="542484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Þensla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Tekjur aukast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Laun, verðlag og </a:t>
            </a:r>
            <a:r>
              <a:rPr lang="is-IS" dirty="0" err="1">
                <a:latin typeface="Arial" pitchFamily="18"/>
                <a:ea typeface="Microsoft YaHei" pitchFamily="2"/>
              </a:rPr>
              <a:t>gróði</a:t>
            </a:r>
            <a:r>
              <a:rPr lang="is-IS" dirty="0">
                <a:latin typeface="Arial" pitchFamily="18"/>
                <a:ea typeface="Microsoft YaHei" pitchFamily="2"/>
              </a:rPr>
              <a:t> hækkar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Eftirspurn eftir </a:t>
            </a:r>
            <a:r>
              <a:rPr lang="is-IS" dirty="0" err="1">
                <a:latin typeface="Arial" pitchFamily="18"/>
                <a:ea typeface="Microsoft YaHei" pitchFamily="2"/>
              </a:rPr>
              <a:t>fólki</a:t>
            </a:r>
            <a:r>
              <a:rPr lang="is-IS" dirty="0">
                <a:latin typeface="Arial" pitchFamily="18"/>
                <a:ea typeface="Microsoft YaHei" pitchFamily="2"/>
              </a:rPr>
              <a:t> í vinnu og vörum vex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Samdráttarskeið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Minnkandi tekjur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Minni </a:t>
            </a:r>
            <a:r>
              <a:rPr lang="is-IS" dirty="0" err="1">
                <a:latin typeface="Arial" pitchFamily="18"/>
                <a:ea typeface="Microsoft YaHei" pitchFamily="2"/>
              </a:rPr>
              <a:t>gróði</a:t>
            </a:r>
            <a:r>
              <a:rPr lang="is-IS" dirty="0">
                <a:latin typeface="Arial" pitchFamily="18"/>
                <a:ea typeface="Microsoft YaHei" pitchFamily="2"/>
              </a:rPr>
              <a:t> -  jafnvel tap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dirty="0">
                <a:latin typeface="Arial" pitchFamily="18"/>
                <a:ea typeface="Microsoft YaHei" pitchFamily="2"/>
              </a:rPr>
              <a:t>Minni eftirspurn eftir </a:t>
            </a:r>
            <a:r>
              <a:rPr lang="is-IS" dirty="0" err="1">
                <a:latin typeface="Arial" pitchFamily="18"/>
                <a:ea typeface="Microsoft YaHei" pitchFamily="2"/>
              </a:rPr>
              <a:t>fólki</a:t>
            </a:r>
            <a:r>
              <a:rPr lang="is-IS" dirty="0">
                <a:latin typeface="Arial" pitchFamily="18"/>
                <a:ea typeface="Microsoft YaHei" pitchFamily="2"/>
              </a:rPr>
              <a:t> í vinnu, vörum og þjónustu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Ef samdráttarskeiðið er langt köllum við það </a:t>
            </a:r>
            <a:r>
              <a:rPr lang="is-IS" sz="2800" dirty="0" smtClean="0"/>
              <a:t>kreppu</a:t>
            </a:r>
          </a:p>
          <a:p>
            <a:pPr marL="1143000" lvl="1" indent="-457200">
              <a:buSzPct val="45000"/>
            </a:pPr>
            <a:r>
              <a:rPr lang="en-US" sz="2000" dirty="0" err="1" smtClean="0"/>
              <a:t>Þumalputtaregla</a:t>
            </a:r>
            <a:r>
              <a:rPr lang="en-US" sz="2000" dirty="0" smtClean="0"/>
              <a:t>: </a:t>
            </a:r>
            <a:r>
              <a:rPr lang="en-US" sz="2000" dirty="0" err="1" smtClean="0"/>
              <a:t>Ef</a:t>
            </a:r>
            <a:r>
              <a:rPr lang="en-US" sz="2000" dirty="0" smtClean="0"/>
              <a:t> </a:t>
            </a:r>
            <a:r>
              <a:rPr lang="en-US" sz="2000" dirty="0" err="1"/>
              <a:t>þjóðarframleiðsla</a:t>
            </a:r>
            <a:r>
              <a:rPr lang="en-US" sz="2000" dirty="0"/>
              <a:t> </a:t>
            </a:r>
            <a:r>
              <a:rPr lang="en-US" sz="2000" dirty="0" err="1"/>
              <a:t>dregst</a:t>
            </a:r>
            <a:r>
              <a:rPr lang="en-US" sz="2000" dirty="0"/>
              <a:t> </a:t>
            </a:r>
            <a:r>
              <a:rPr lang="en-US" sz="2000" dirty="0" err="1"/>
              <a:t>saman</a:t>
            </a:r>
            <a:r>
              <a:rPr lang="en-US" sz="2000" dirty="0"/>
              <a:t> </a:t>
            </a:r>
            <a:r>
              <a:rPr lang="en-US" sz="2000" dirty="0" err="1"/>
              <a:t>að</a:t>
            </a:r>
            <a:r>
              <a:rPr lang="en-US" sz="2000" dirty="0"/>
              <a:t> </a:t>
            </a:r>
            <a:r>
              <a:rPr lang="en-US" sz="2000" dirty="0" err="1"/>
              <a:t>raunvirði</a:t>
            </a:r>
            <a:r>
              <a:rPr lang="en-US" sz="2000" dirty="0"/>
              <a:t> </a:t>
            </a:r>
            <a:r>
              <a:rPr lang="en-US" sz="2000" dirty="0" err="1"/>
              <a:t>tvo</a:t>
            </a:r>
            <a:r>
              <a:rPr lang="en-US" sz="2000" dirty="0"/>
              <a:t> </a:t>
            </a:r>
            <a:r>
              <a:rPr lang="en-US" sz="2000" dirty="0" err="1"/>
              <a:t>ársfjórðunga</a:t>
            </a:r>
            <a:r>
              <a:rPr lang="en-US" sz="2000" dirty="0"/>
              <a:t> í </a:t>
            </a:r>
            <a:r>
              <a:rPr lang="en-US" sz="2000" dirty="0" err="1"/>
              <a:t>röð</a:t>
            </a:r>
            <a:r>
              <a:rPr lang="en-US" sz="2000" dirty="0"/>
              <a:t> </a:t>
            </a:r>
            <a:r>
              <a:rPr lang="en-US" sz="2000" dirty="0" err="1"/>
              <a:t>þá</a:t>
            </a:r>
            <a:r>
              <a:rPr lang="en-US" sz="2000" dirty="0"/>
              <a:t> </a:t>
            </a:r>
            <a:r>
              <a:rPr lang="en-US" sz="2000" dirty="0" err="1" smtClean="0"/>
              <a:t>er</a:t>
            </a:r>
            <a:r>
              <a:rPr lang="en-US" sz="2000" dirty="0" smtClean="0"/>
              <a:t> </a:t>
            </a:r>
            <a:r>
              <a:rPr lang="en-US" sz="2000" dirty="0" err="1" smtClean="0"/>
              <a:t>talað</a:t>
            </a:r>
            <a:r>
              <a:rPr lang="en-US" sz="2000" dirty="0" smtClean="0"/>
              <a:t> um </a:t>
            </a:r>
            <a:r>
              <a:rPr lang="en-US" sz="2000" dirty="0" err="1" smtClean="0"/>
              <a:t>að</a:t>
            </a:r>
            <a:r>
              <a:rPr lang="en-US" sz="2000" dirty="0" smtClean="0"/>
              <a:t> </a:t>
            </a:r>
            <a:r>
              <a:rPr lang="en-US" sz="2000" dirty="0" err="1" smtClean="0"/>
              <a:t>hagkerfið</a:t>
            </a:r>
            <a:r>
              <a:rPr lang="en-US" sz="2000" dirty="0" smtClean="0"/>
              <a:t> </a:t>
            </a:r>
            <a:r>
              <a:rPr lang="en-US" sz="2000" dirty="0" err="1" smtClean="0"/>
              <a:t>sé</a:t>
            </a:r>
            <a:r>
              <a:rPr lang="en-US" sz="2000" dirty="0" smtClean="0"/>
              <a:t> í </a:t>
            </a:r>
            <a:r>
              <a:rPr lang="en-US" sz="2000" dirty="0" err="1"/>
              <a:t>kreppu</a:t>
            </a:r>
            <a:endParaRPr lang="is-I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6881F87-4272-45D6-B200-92F2F33F8757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94DE7F-F10D-46C5-9C78-22203B59DEC6}" type="slidenum">
              <a:t>17</a:t>
            </a:fld>
            <a:endParaRPr lang="is-IS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alphaModFix/>
          </a:blip>
          <a:srcRect/>
          <a:stretch>
            <a:fillRect/>
          </a:stretch>
        </p:blipFill>
        <p:spPr>
          <a:xfrm>
            <a:off x="1193510" y="1738557"/>
            <a:ext cx="7692619" cy="5148603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C56949-064C-4E21-BB97-31BE3456D1EA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CB117D-EB25-4607-93EA-4ABB2B08A83E}" type="slidenum">
              <a:t>18</a:t>
            </a:fld>
            <a:endParaRPr lang="is-IS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alphaModFix/>
          </a:blip>
          <a:srcRect/>
          <a:stretch>
            <a:fillRect/>
          </a:stretch>
        </p:blipFill>
        <p:spPr>
          <a:xfrm>
            <a:off x="1678139" y="2017036"/>
            <a:ext cx="7099819" cy="4870124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A477CF5-02B9-4C4F-9029-2D3E29ED0D05}" type="datetime1">
              <a:rPr lang="is-IS" smtClean="0"/>
              <a:t>23.10.2018</a:t>
            </a:fld>
            <a:endParaRPr lang="is-I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4EF759-02E6-4BCF-B2DE-8F82089CE264}" type="slidenum">
              <a:t>2</a:t>
            </a:fld>
            <a:endParaRPr lang="is-IS"/>
          </a:p>
        </p:txBody>
      </p:sp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432000" y="1922760"/>
            <a:ext cx="9071640" cy="4360168"/>
          </a:xfrm>
        </p:spPr>
        <p:txBody>
          <a:bodyPr>
            <a:spAutoFit/>
          </a:bodyPr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Þjóðarframleiðsla – verðmæti allrar framleiðslu sem fyrirtæki og stofnanir í eigu Íslendinga framleiða á einu ári, hvort sem þessi framleiðsla fer fram á Íslandi eða erlendis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Landsframleiðsla – verðmæti alls sem framleitt er á Íslandi á einu ári hvort sem </a:t>
            </a:r>
            <a:r>
              <a:rPr lang="is-IS" sz="2800" dirty="0" err="1"/>
              <a:t>fyrirtækin</a:t>
            </a:r>
            <a:r>
              <a:rPr lang="is-IS" sz="2800" dirty="0"/>
              <a:t> eru í eigu Íslendinga eða útlendinga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800" dirty="0"/>
              <a:t>Hreinar þáttatekjur frá útlöndum = Tekjur útlendinga á Íslandi – tekjur Íslendinga erlendis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E440808-7C0F-421F-9C5B-1019E2E78ACE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51B193-6489-4950-BD59-DDB22BF8BE04}" type="slidenum">
              <a:t>3</a:t>
            </a:fld>
            <a:endParaRPr lang="is-IS"/>
          </a:p>
        </p:txBody>
      </p:sp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8924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dirty="0"/>
              <a:t>Verg landsframleiðsla – afskriftir = hrein landsframleiðsla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dirty="0"/>
              <a:t>Hægt að </a:t>
            </a:r>
            <a:r>
              <a:rPr lang="is-IS" dirty="0" err="1"/>
              <a:t>mæla</a:t>
            </a:r>
            <a:r>
              <a:rPr lang="is-IS" dirty="0"/>
              <a:t> verðmæti landsframleiðslu eða þjóðarframleiðslu frá ýmsum hliðum sem gefa allar nánast sömu niðurstöðu:</a:t>
            </a:r>
          </a:p>
          <a:p>
            <a:pPr marL="1258888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sz="2800" dirty="0">
                <a:latin typeface="Arial" pitchFamily="18"/>
                <a:ea typeface="Microsoft YaHei" pitchFamily="2"/>
              </a:rPr>
              <a:t>Framleiðsluhlið</a:t>
            </a:r>
          </a:p>
          <a:p>
            <a:pPr marL="1258888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sz="2800" dirty="0">
                <a:latin typeface="Arial" pitchFamily="18"/>
                <a:ea typeface="Microsoft YaHei" pitchFamily="2"/>
              </a:rPr>
              <a:t>Tekjuhlið</a:t>
            </a:r>
          </a:p>
          <a:p>
            <a:pPr marL="1258888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sz="2800" dirty="0">
                <a:latin typeface="Arial" pitchFamily="18"/>
                <a:ea typeface="Microsoft YaHei" pitchFamily="2"/>
              </a:rPr>
              <a:t>Eyðsluhlið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6E332E3-859F-4FC1-96BD-5E9294733C63}" type="datetime1">
              <a:rPr lang="is-IS" smtClean="0"/>
              <a:t>23.10.2018</a:t>
            </a:fld>
            <a:endParaRPr lang="is-I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79932E-1F71-4F34-8A71-8FB8918D4639}" type="slidenum">
              <a:t>4</a:t>
            </a:fld>
            <a:endParaRPr lang="is-I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88000" y="465840"/>
            <a:ext cx="9071640" cy="1262160"/>
          </a:xfrm>
        </p:spPr>
        <p:txBody>
          <a:bodyPr/>
          <a:lstStyle/>
          <a:p>
            <a:pPr lvl="0"/>
            <a:r>
              <a:rPr lang="is-IS" dirty="0"/>
              <a:t>Verðmæti landsframleiðslunnar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06700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dirty="0"/>
              <a:t>Framleiðsluhlið: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SzPct val="75000"/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Allt verðmæti framleiðslunnar </a:t>
            </a:r>
            <a:endParaRPr lang="is-IS" dirty="0" smtClean="0">
              <a:latin typeface="Arial" pitchFamily="18"/>
              <a:ea typeface="Microsoft YaHei" pitchFamily="2"/>
            </a:endParaRP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SzPct val="75000"/>
              <a:buNone/>
            </a:pPr>
            <a:r>
              <a:rPr lang="is-IS" dirty="0" smtClean="0">
                <a:latin typeface="Arial" pitchFamily="18"/>
                <a:ea typeface="Microsoft YaHei" pitchFamily="2"/>
              </a:rPr>
              <a:t>sem </a:t>
            </a:r>
            <a:r>
              <a:rPr lang="is-IS" dirty="0">
                <a:latin typeface="Arial" pitchFamily="18"/>
                <a:ea typeface="Microsoft YaHei" pitchFamily="2"/>
              </a:rPr>
              <a:t>seld er á markaði er lagt </a:t>
            </a:r>
            <a:r>
              <a:rPr lang="is-IS" dirty="0" smtClean="0">
                <a:latin typeface="Arial" pitchFamily="18"/>
                <a:ea typeface="Microsoft YaHei" pitchFamily="2"/>
              </a:rPr>
              <a:t>saman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SzPct val="75000"/>
              <a:buNone/>
            </a:pPr>
            <a:r>
              <a:rPr lang="is-IS" dirty="0" smtClean="0">
                <a:latin typeface="Arial" pitchFamily="18"/>
                <a:ea typeface="Microsoft YaHei" pitchFamily="2"/>
              </a:rPr>
              <a:t>á </a:t>
            </a:r>
            <a:r>
              <a:rPr lang="is-IS" dirty="0">
                <a:latin typeface="Arial" pitchFamily="18"/>
                <a:ea typeface="Microsoft YaHei" pitchFamily="2"/>
              </a:rPr>
              <a:t>markaðsverði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SzPct val="75000"/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+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SzPct val="75000"/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V</a:t>
            </a:r>
            <a:r>
              <a:rPr lang="is-IS" dirty="0" smtClean="0">
                <a:latin typeface="Arial" pitchFamily="18"/>
                <a:ea typeface="Microsoft YaHei" pitchFamily="2"/>
              </a:rPr>
              <a:t>erðmæti </a:t>
            </a:r>
            <a:r>
              <a:rPr lang="is-IS" dirty="0">
                <a:latin typeface="Arial" pitchFamily="18"/>
                <a:ea typeface="Microsoft YaHei" pitchFamily="2"/>
              </a:rPr>
              <a:t>allrar opinberrar þjónustu á kostnaðarverði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SzPct val="75000"/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-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SzPct val="75000"/>
              <a:buNone/>
            </a:pPr>
            <a:r>
              <a:rPr lang="is-IS" dirty="0" smtClean="0">
                <a:latin typeface="Arial" pitchFamily="18"/>
                <a:ea typeface="Microsoft YaHei" pitchFamily="2"/>
              </a:rPr>
              <a:t>Virðisaukaskattur</a:t>
            </a:r>
            <a:endParaRPr lang="is-IS" dirty="0">
              <a:latin typeface="Arial" pitchFamily="18"/>
              <a:ea typeface="Microsoft YaHei" pitchFamily="2"/>
            </a:endParaRP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SzPct val="75000"/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+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SzPct val="75000"/>
              <a:buNone/>
            </a:pPr>
            <a:r>
              <a:rPr lang="is-IS" dirty="0" smtClean="0">
                <a:latin typeface="Arial" pitchFamily="18"/>
                <a:ea typeface="Microsoft YaHei" pitchFamily="2"/>
              </a:rPr>
              <a:t>Niðurgreiðslur </a:t>
            </a:r>
            <a:r>
              <a:rPr lang="is-IS" dirty="0">
                <a:latin typeface="Arial" pitchFamily="18"/>
                <a:ea typeface="Microsoft YaHei" pitchFamily="2"/>
              </a:rPr>
              <a:t>hins opinbera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1230C8-56FE-4FCB-B0B7-1293640A87D0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9636E8-801F-45EB-BE2D-8A66690B12A0}" type="slidenum">
              <a:t>5</a:t>
            </a:fld>
            <a:endParaRPr lang="is-IS"/>
          </a:p>
        </p:txBody>
      </p:sp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4000" y="924088"/>
            <a:ext cx="9071640" cy="498924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dirty="0"/>
              <a:t>Tekjuhlið: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Heildartekjur í landinu =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Launatekjur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+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vaxtatekjur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+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leigutekjur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+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arðgreiðslur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980" y="6200189"/>
            <a:ext cx="9221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2000" dirty="0" smtClean="0"/>
              <a:t>Samanburður á tekjuhlið og framleiðsluhlið gefur vísbendingu um stærð skattsvika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0FC3CD-BF5D-43E5-83C6-A741D0069780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01CF218-C6C0-4962-A3F4-C5267676A1D3}" type="slidenum">
              <a:t>6</a:t>
            </a:fld>
            <a:endParaRPr lang="is-IS"/>
          </a:p>
        </p:txBody>
      </p:sp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792000"/>
            <a:ext cx="9071640" cy="589536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dirty="0"/>
              <a:t>Eyðsluhlið: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Landsframleiðsla =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Neysla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+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fjárfestingar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+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útgjöld opinberra aðila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+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útflutningur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-</a:t>
            </a:r>
          </a:p>
          <a:p>
            <a:pPr marL="0" lvl="1" indent="0" algn="ctr" hangingPunct="0">
              <a:spcBef>
                <a:spcPts val="0"/>
              </a:spcBef>
              <a:spcAft>
                <a:spcPts val="1414"/>
              </a:spcAft>
              <a:buNone/>
            </a:pPr>
            <a:r>
              <a:rPr lang="is-IS" dirty="0">
                <a:latin typeface="Arial" pitchFamily="18"/>
                <a:ea typeface="Microsoft YaHei" pitchFamily="2"/>
              </a:rPr>
              <a:t>innflutningur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EE2C080-D91F-408B-BF41-AD3DFC40466A}" type="datetime1">
              <a:rPr lang="is-IS" smtClean="0"/>
              <a:t>23.10.2018</a:t>
            </a:fld>
            <a:endParaRPr lang="is-I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1DC720-272F-4033-91D3-0D639BCD9455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3999" y="806244"/>
            <a:ext cx="861305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3200" dirty="0" smtClean="0"/>
              <a:t>Eyðsluhugtakið: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400" dirty="0" smtClean="0"/>
              <a:t>Einkaneysla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s-IS" sz="2000" dirty="0" smtClean="0"/>
              <a:t>Þegar fólkið í landinu eyðir pening í neyslu kallast það einkaneysla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400" dirty="0" smtClean="0"/>
              <a:t>Fjárfestingar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s-IS" sz="2000" dirty="0" smtClean="0"/>
              <a:t>Þegar </a:t>
            </a:r>
            <a:r>
              <a:rPr lang="is-IS" sz="2000" dirty="0" err="1" smtClean="0"/>
              <a:t>fyrirtækin</a:t>
            </a:r>
            <a:r>
              <a:rPr lang="is-IS" sz="2000" dirty="0" smtClean="0"/>
              <a:t> í landinu eyða pening þá kallast það fjárfestingar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400" dirty="0" smtClean="0"/>
              <a:t>Samneysla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s-IS" sz="2000" dirty="0" smtClean="0"/>
              <a:t>Þegar hið opinbera eyðir pening kallast það útgjöld hins opinbera (ríkið + sveitarfélög).  Stundum kallað samneysla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400" dirty="0" smtClean="0"/>
              <a:t>Útflutningur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s-IS" sz="2000" dirty="0" smtClean="0"/>
              <a:t>Þegar útlendingar kaupa vörur okkar Íslendinga, kallast það útflutningur (þurfum að flytja vörur/þjónustu </a:t>
            </a:r>
            <a:r>
              <a:rPr lang="is-IS" sz="2000" dirty="0" err="1" smtClean="0"/>
              <a:t>út</a:t>
            </a:r>
            <a:r>
              <a:rPr lang="is-IS" sz="2000" dirty="0" smtClean="0"/>
              <a:t> til þeirra)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400" dirty="0" smtClean="0"/>
              <a:t>Innflutningur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s-IS" sz="2000" dirty="0" smtClean="0"/>
              <a:t>Allt sem við (fólkið, </a:t>
            </a:r>
            <a:r>
              <a:rPr lang="is-IS" sz="2000" dirty="0" err="1" smtClean="0"/>
              <a:t>fyrirtækin</a:t>
            </a:r>
            <a:r>
              <a:rPr lang="is-IS" sz="2000" dirty="0" smtClean="0"/>
              <a:t> og hið opinbera) þurfum að kaupa og flytja inn til landsins köllum við innflutning</a:t>
            </a:r>
            <a:r>
              <a:rPr lang="is-IS" sz="2000" dirty="0" smtClean="0"/>
              <a:t>.</a:t>
            </a:r>
          </a:p>
          <a:p>
            <a:pPr lvl="2"/>
            <a:endParaRPr lang="is-I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400" dirty="0" smtClean="0">
                <a:hlinkClick r:id="rId2"/>
              </a:rPr>
              <a:t>Þjóðhagsreikningar – útgefið 8. mars 2018</a:t>
            </a:r>
            <a:endParaRPr lang="is-IS" sz="2400" dirty="0" smtClean="0"/>
          </a:p>
        </p:txBody>
      </p:sp>
    </p:spTree>
    <p:extLst>
      <p:ext uri="{BB962C8B-B14F-4D97-AF65-F5344CB8AC3E}">
        <p14:creationId xmlns:p14="http://schemas.microsoft.com/office/powerpoint/2010/main" val="222966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597515-B220-418D-850F-DEA7833D091F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2615" y="6862243"/>
            <a:ext cx="2348280" cy="521280"/>
          </a:xfrm>
        </p:spPr>
        <p:txBody>
          <a:bodyPr/>
          <a:lstStyle/>
          <a:p>
            <a:pPr lvl="0"/>
            <a:fld id="{859A040D-86BC-4B15-93CF-C1A7C3FC5004}" type="slidenum">
              <a:t>8</a:t>
            </a:fld>
            <a:endParaRPr lang="is-IS"/>
          </a:p>
        </p:txBody>
      </p:sp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4000" y="844808"/>
            <a:ext cx="9071640" cy="4989240"/>
          </a:xfrm>
        </p:spPr>
        <p:txBody>
          <a:bodyPr/>
          <a:lstStyle/>
          <a:p>
            <a:pPr lvl="0">
              <a:buSzPct val="45000"/>
            </a:pPr>
            <a:r>
              <a:rPr lang="is-IS" sz="2800" dirty="0"/>
              <a:t>Viðskiptahalli: </a:t>
            </a:r>
            <a:endParaRPr lang="is-IS" sz="2800" dirty="0" smtClean="0"/>
          </a:p>
          <a:p>
            <a:pPr marL="1143000" lvl="1" indent="-457200">
              <a:buSzPct val="45000"/>
            </a:pPr>
            <a:r>
              <a:rPr lang="is-I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Þegar </a:t>
            </a:r>
            <a:r>
              <a:rPr lang="is-IS" sz="2000" dirty="0">
                <a:latin typeface="Arial" panose="020B0604020202020204" pitchFamily="34" charset="0"/>
                <a:cs typeface="Arial" panose="020B0604020202020204" pitchFamily="34" charset="0"/>
              </a:rPr>
              <a:t>verðmæti innflutnings er meiri en verðmæti útflutnings</a:t>
            </a:r>
          </a:p>
          <a:p>
            <a:pPr marL="1143000" lvl="1" indent="-457200">
              <a:buSzPct val="45000"/>
            </a:pPr>
            <a:r>
              <a:rPr lang="is-IS" sz="2000" dirty="0" err="1">
                <a:latin typeface="Arial" panose="020B0604020202020204" pitchFamily="34" charset="0"/>
                <a:cs typeface="Arial" panose="020B0604020202020204" pitchFamily="34" charset="0"/>
              </a:rPr>
              <a:t>Mælir</a:t>
            </a:r>
            <a:r>
              <a:rPr lang="is-IS" sz="2000" dirty="0">
                <a:latin typeface="Arial" panose="020B0604020202020204" pitchFamily="34" charset="0"/>
                <a:cs typeface="Arial" panose="020B0604020202020204" pitchFamily="34" charset="0"/>
              </a:rPr>
              <a:t> einnig hvað/hvort við eyðum miklu um efni fram á hverju </a:t>
            </a:r>
            <a:r>
              <a:rPr lang="is-I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ári</a:t>
            </a:r>
          </a:p>
          <a:p>
            <a:pPr lvl="1" indent="0">
              <a:buSzPct val="45000"/>
              <a:buNone/>
            </a:pPr>
            <a:endParaRPr lang="is-I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sz="2400" dirty="0"/>
              <a:t>Lífskjör fólks batna eftir því sem það framleiðir meira og nýtir sér til handa</a:t>
            </a:r>
          </a:p>
          <a:p>
            <a:pPr lvl="0">
              <a:buSzPct val="45000"/>
              <a:buFont typeface="StarSymbol"/>
              <a:buChar char="●"/>
            </a:pPr>
            <a:endParaRPr lang="is-I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9" r="4399" b="27547"/>
          <a:stretch/>
        </p:blipFill>
        <p:spPr>
          <a:xfrm>
            <a:off x="1477518" y="3569110"/>
            <a:ext cx="7124604" cy="32931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929406-C771-4E7C-A7EA-22FF7EF889DA}" type="datetime1">
              <a:rPr lang="is-IS" smtClean="0"/>
              <a:t>23.10.2018</a:t>
            </a:fld>
            <a:endParaRPr lang="is-I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EC89D8-5AFB-4B59-844E-6743C967ADA9}" type="slidenum">
              <a:t>9</a:t>
            </a:fld>
            <a:endParaRPr lang="is-IS"/>
          </a:p>
        </p:txBody>
      </p:sp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89240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is-IS" dirty="0"/>
              <a:t>Mælikvarðar á lífskjör: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sz="2400" dirty="0">
                <a:latin typeface="Arial" pitchFamily="18"/>
                <a:ea typeface="Microsoft YaHei" pitchFamily="2"/>
                <a:hlinkClick r:id="rId3"/>
              </a:rPr>
              <a:t>Landsframleiðsla á mann mæld í dollurum og borin saman við önnur lönd</a:t>
            </a:r>
            <a:endParaRPr lang="is-IS" sz="2400" dirty="0">
              <a:latin typeface="Arial" pitchFamily="18"/>
              <a:ea typeface="Microsoft YaHei" pitchFamily="2"/>
            </a:endParaRP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sz="2400" dirty="0">
                <a:latin typeface="Arial" pitchFamily="18"/>
                <a:ea typeface="Microsoft YaHei" pitchFamily="2"/>
                <a:hlinkClick r:id="rId4"/>
              </a:rPr>
              <a:t>Ungbarnadauði</a:t>
            </a:r>
            <a:endParaRPr lang="is-IS" sz="2400" dirty="0">
              <a:latin typeface="Arial" pitchFamily="18"/>
              <a:ea typeface="Microsoft YaHei" pitchFamily="2"/>
            </a:endParaRP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sz="2400" dirty="0">
                <a:latin typeface="Arial" pitchFamily="18"/>
                <a:ea typeface="Microsoft YaHei" pitchFamily="2"/>
              </a:rPr>
              <a:t>Meðalaldur íbúa</a:t>
            </a: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sz="2400" dirty="0">
                <a:latin typeface="Arial" pitchFamily="18"/>
                <a:ea typeface="Microsoft YaHei" pitchFamily="2"/>
                <a:hlinkClick r:id="rId5"/>
              </a:rPr>
              <a:t>Fjöldi </a:t>
            </a:r>
            <a:r>
              <a:rPr lang="is-IS" sz="2400" dirty="0" err="1">
                <a:latin typeface="Arial" pitchFamily="18"/>
                <a:ea typeface="Microsoft YaHei" pitchFamily="2"/>
                <a:hlinkClick r:id="rId5"/>
              </a:rPr>
              <a:t>lækna</a:t>
            </a:r>
            <a:r>
              <a:rPr lang="is-IS" sz="2400" dirty="0">
                <a:latin typeface="Arial" pitchFamily="18"/>
                <a:ea typeface="Microsoft YaHei" pitchFamily="2"/>
                <a:hlinkClick r:id="rId5"/>
              </a:rPr>
              <a:t> á hverja 1000 íbúa</a:t>
            </a:r>
            <a:endParaRPr lang="is-IS" sz="2400" dirty="0">
              <a:latin typeface="Arial" pitchFamily="18"/>
              <a:ea typeface="Microsoft YaHei" pitchFamily="2"/>
            </a:endParaRPr>
          </a:p>
          <a:p>
            <a:pPr marL="914400" lvl="2" indent="-457200" hangingPunct="0">
              <a:spcBef>
                <a:spcPts val="0"/>
              </a:spcBef>
              <a:spcAft>
                <a:spcPts val="1414"/>
              </a:spcAft>
              <a:buSzPct val="75000"/>
            </a:pPr>
            <a:r>
              <a:rPr lang="is-IS" sz="2400">
                <a:latin typeface="Arial" pitchFamily="18"/>
                <a:ea typeface="Microsoft YaHei" pitchFamily="2"/>
                <a:hlinkClick r:id="rId6"/>
              </a:rPr>
              <a:t>Læsi o.fl.</a:t>
            </a:r>
            <a:endParaRPr lang="is-IS" sz="2400">
              <a:latin typeface="Arial" pitchFamily="18"/>
              <a:ea typeface="Microsoft YaHe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647</Words>
  <Application>Microsoft Office PowerPoint</Application>
  <PresentationFormat>Custom</PresentationFormat>
  <Paragraphs>158</Paragraphs>
  <Slides>18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Microsoft YaHei</vt:lpstr>
      <vt:lpstr>Arial</vt:lpstr>
      <vt:lpstr>Calibri</vt:lpstr>
      <vt:lpstr>Lucida Sans Unicode</vt:lpstr>
      <vt:lpstr>Mangal</vt:lpstr>
      <vt:lpstr>StarSymbol</vt:lpstr>
      <vt:lpstr>Tahoma</vt:lpstr>
      <vt:lpstr>Times New Roman</vt:lpstr>
      <vt:lpstr>Default</vt:lpstr>
      <vt:lpstr>14. Kafli</vt:lpstr>
      <vt:lpstr>PowerPoint Presentation</vt:lpstr>
      <vt:lpstr>PowerPoint Presentation</vt:lpstr>
      <vt:lpstr>Verðmæti landsframleiðslunnar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Hringrás tekna</vt:lpstr>
      <vt:lpstr>Hringrás tekna frh</vt:lpstr>
      <vt:lpstr>Innstreymi og útstreymi</vt:lpstr>
      <vt:lpstr>PowerPoint Presentation</vt:lpstr>
      <vt:lpstr>PowerPoint Presentation</vt:lpstr>
      <vt:lpstr>Hagsveiflur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Kafli</dc:title>
  <dc:creator>Hilmar Friðjónsson</dc:creator>
  <cp:lastModifiedBy>Hilmar Friðjónsson</cp:lastModifiedBy>
  <cp:revision>36</cp:revision>
  <dcterms:created xsi:type="dcterms:W3CDTF">2013-09-30T21:20:39Z</dcterms:created>
  <dcterms:modified xsi:type="dcterms:W3CDTF">2018-10-23T09:32:45Z</dcterms:modified>
</cp:coreProperties>
</file>