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uFillTx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smtClean="0">
                <a:uFillTx/>
              </a:rPr>
              <a:t>Click to edit Master subtitle style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uFillTx/>
              </a:defRPr>
            </a:lvl1pPr>
            <a:lvl2pPr marL="457200" indent="0">
              <a:buNone/>
              <a:defRPr sz="1400">
                <a:uFillTx/>
              </a:defRPr>
            </a:lvl2pPr>
            <a:lvl3pPr marL="914400" indent="0">
              <a:buNone/>
              <a:defRPr sz="1200">
                <a:uFillTx/>
              </a:defRPr>
            </a:lvl3pPr>
            <a:lvl4pPr marL="1371600" indent="0">
              <a:buNone/>
              <a:defRPr sz="1000">
                <a:uFillTx/>
              </a:defRPr>
            </a:lvl4pPr>
            <a:lvl5pPr marL="1828800" indent="0">
              <a:buNone/>
              <a:defRPr sz="1000">
                <a:uFillTx/>
              </a:defRPr>
            </a:lvl5pPr>
            <a:lvl6pPr marL="2286000" indent="0">
              <a:buNone/>
              <a:defRPr sz="1000">
                <a:uFillTx/>
              </a:defRPr>
            </a:lvl6pPr>
            <a:lvl7pPr marL="2743200" indent="0">
              <a:buNone/>
              <a:defRPr sz="1000">
                <a:uFillTx/>
              </a:defRPr>
            </a:lvl7pPr>
            <a:lvl8pPr marL="3200400" indent="0">
              <a:buNone/>
              <a:defRPr sz="1000">
                <a:uFillTx/>
              </a:defRPr>
            </a:lvl8pPr>
            <a:lvl9pPr marL="3657600" indent="0">
              <a:buNone/>
              <a:defRPr sz="10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uFillTx/>
              </a:defRPr>
            </a:lvl1pPr>
            <a:lvl2pPr marL="457200" indent="0">
              <a:buNone/>
              <a:defRPr sz="2800">
                <a:uFillTx/>
              </a:defRPr>
            </a:lvl2pPr>
            <a:lvl3pPr marL="914400" indent="0">
              <a:buNone/>
              <a:defRPr sz="2400">
                <a:uFillTx/>
              </a:defRPr>
            </a:lvl3pPr>
            <a:lvl4pPr marL="1371600" indent="0">
              <a:buNone/>
              <a:defRPr sz="2000">
                <a:uFillTx/>
              </a:defRPr>
            </a:lvl4pPr>
            <a:lvl5pPr marL="1828800" indent="0">
              <a:buNone/>
              <a:defRPr sz="2000">
                <a:uFillTx/>
              </a:defRPr>
            </a:lvl5pPr>
            <a:lvl6pPr marL="2286000" indent="0">
              <a:buNone/>
              <a:defRPr sz="2000">
                <a:uFillTx/>
              </a:defRPr>
            </a:lvl6pPr>
            <a:lvl7pPr marL="2743200" indent="0">
              <a:buNone/>
              <a:defRPr sz="2000">
                <a:uFillTx/>
              </a:defRPr>
            </a:lvl7pPr>
            <a:lvl8pPr marL="3200400" indent="0">
              <a:buNone/>
              <a:defRPr sz="2000">
                <a:uFillTx/>
              </a:defRPr>
            </a:lvl8pPr>
            <a:lvl9pPr marL="3657600" indent="0">
              <a:buNone/>
              <a:defRPr sz="2000">
                <a:uFillTx/>
              </a:defRPr>
            </a:lvl9pPr>
          </a:lstStyle>
          <a:p>
            <a:endParaRPr lang="en-US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uFillTx/>
              </a:defRPr>
            </a:lvl1pPr>
            <a:lvl2pPr marL="457200" indent="0">
              <a:buNone/>
              <a:defRPr sz="1400">
                <a:uFillTx/>
              </a:defRPr>
            </a:lvl2pPr>
            <a:lvl3pPr marL="914400" indent="0">
              <a:buNone/>
              <a:defRPr sz="1200">
                <a:uFillTx/>
              </a:defRPr>
            </a:lvl3pPr>
            <a:lvl4pPr marL="1371600" indent="0">
              <a:buNone/>
              <a:defRPr sz="1000">
                <a:uFillTx/>
              </a:defRPr>
            </a:lvl4pPr>
            <a:lvl5pPr marL="1828800" indent="0">
              <a:buNone/>
              <a:defRPr sz="1000">
                <a:uFillTx/>
              </a:defRPr>
            </a:lvl5pPr>
            <a:lvl6pPr marL="2286000" indent="0">
              <a:buNone/>
              <a:defRPr sz="1000">
                <a:uFillTx/>
              </a:defRPr>
            </a:lvl6pPr>
            <a:lvl7pPr marL="2743200" indent="0">
              <a:buNone/>
              <a:defRPr sz="1000">
                <a:uFillTx/>
              </a:defRPr>
            </a:lvl7pPr>
            <a:lvl8pPr marL="3200400" indent="0">
              <a:buNone/>
              <a:defRPr sz="1000">
                <a:uFillTx/>
              </a:defRPr>
            </a:lvl8pPr>
            <a:lvl9pPr marL="3657600" indent="0">
              <a:buNone/>
              <a:defRPr sz="10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D21D8A3-BD14-4A95-A594-F89398F5B467}" type="datetimeFigureOut">
              <a:rPr lang="en-US" smtClean="0">
                <a:uFillTx/>
              </a:rPr>
              <a:t>11/7/2018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7D0B89A6-24C7-4027-B3E6-EE267A720EFE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belprize.org/nobel_prizes/economic-sciences/laureates/2017/press.html" TargetMode="External"/><Relationship Id="rId2" Type="http://schemas.openxmlformats.org/officeDocument/2006/relationships/hyperlink" Target="http://www.ruv.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bl.i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Kafli 13</a:t>
            </a:r>
            <a:endParaRPr lang="en-US" dirty="0"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Markmið og leiðir í efnahagsmálum</a:t>
            </a:r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Stefnur og leiðir í hagfræðinni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9552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is-IS" dirty="0" smtClean="0">
                <a:uFillTx/>
              </a:rPr>
              <a:t>Nóbelsverðlaun í hagfræði 2018</a:t>
            </a:r>
            <a:endParaRPr lang="en-US" dirty="0" smtClean="0">
              <a:uFillTx/>
            </a:endParaRPr>
          </a:p>
          <a:p>
            <a:pPr marL="627063" lvl="1" indent="0">
              <a:buNone/>
            </a:pPr>
            <a:r>
              <a:rPr lang="en-US" dirty="0" err="1" smtClean="0">
                <a:uFillTx/>
              </a:rPr>
              <a:t>Bandaríkjamennirnir</a:t>
            </a:r>
            <a:r>
              <a:rPr lang="en-US" dirty="0" smtClean="0">
                <a:uFillTx/>
              </a:rPr>
              <a:t> William Nordhaus </a:t>
            </a:r>
            <a:r>
              <a:rPr lang="en-US" dirty="0" err="1" smtClean="0">
                <a:uFillTx/>
              </a:rPr>
              <a:t>og</a:t>
            </a:r>
            <a:r>
              <a:rPr lang="en-US" dirty="0" smtClean="0">
                <a:uFillTx/>
              </a:rPr>
              <a:t> Paul </a:t>
            </a:r>
            <a:r>
              <a:rPr lang="en-US" dirty="0" err="1" smtClean="0">
                <a:uFillTx/>
              </a:rPr>
              <a:t>Romer</a:t>
            </a:r>
            <a:r>
              <a:rPr lang="en-US" dirty="0" smtClean="0">
                <a:uFillTx/>
              </a:rPr>
              <a:t>, </a:t>
            </a:r>
            <a:r>
              <a:rPr lang="en-US" dirty="0" err="1" smtClean="0">
                <a:uFillTx/>
              </a:rPr>
              <a:t>fyrrverandi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aðalhagfræðingur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Alþjóðabankans</a:t>
            </a:r>
            <a:r>
              <a:rPr lang="en-US" dirty="0" smtClean="0">
                <a:uFillTx/>
              </a:rPr>
              <a:t>, </a:t>
            </a:r>
            <a:r>
              <a:rPr lang="en-US" dirty="0" err="1" smtClean="0">
                <a:uFillTx/>
              </a:rPr>
              <a:t>fá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Nóbelsverðlaunin</a:t>
            </a:r>
            <a:r>
              <a:rPr lang="en-US" dirty="0" smtClean="0">
                <a:uFillTx/>
              </a:rPr>
              <a:t> í </a:t>
            </a:r>
            <a:r>
              <a:rPr lang="en-US" dirty="0" err="1" smtClean="0">
                <a:uFillTx/>
              </a:rPr>
              <a:t>hagfræði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fyrir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samþætta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tækninýjungar</a:t>
            </a:r>
            <a:r>
              <a:rPr lang="en-US" dirty="0" smtClean="0">
                <a:uFillTx/>
              </a:rPr>
              <a:t>, </a:t>
            </a:r>
            <a:r>
              <a:rPr lang="en-US" dirty="0" err="1" smtClean="0">
                <a:uFillTx/>
              </a:rPr>
              <a:t>loftslagsmál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og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hagvöxt</a:t>
            </a:r>
            <a:r>
              <a:rPr lang="en-US" dirty="0" smtClean="0">
                <a:uFillTx/>
              </a:rPr>
              <a:t>. (</a:t>
            </a:r>
            <a:r>
              <a:rPr lang="en-US" dirty="0" smtClean="0">
                <a:uFillTx/>
                <a:hlinkClick r:id="rId2"/>
              </a:rPr>
              <a:t>www.ruv.is</a:t>
            </a:r>
            <a:r>
              <a:rPr lang="en-US" dirty="0" smtClean="0">
                <a:uFillTx/>
              </a:rPr>
              <a:t> )</a:t>
            </a:r>
          </a:p>
          <a:p>
            <a:endParaRPr lang="en-US" dirty="0" smtClean="0">
              <a:uFillTx/>
            </a:endParaRPr>
          </a:p>
          <a:p>
            <a:r>
              <a:rPr lang="is-IS" dirty="0" smtClean="0">
                <a:uFillTx/>
              </a:rPr>
              <a:t>Nóbelsverðlaun í hagfræði 2017</a:t>
            </a:r>
            <a:endParaRPr lang="en-US" dirty="0" smtClean="0">
              <a:uFillTx/>
            </a:endParaRPr>
          </a:p>
          <a:p>
            <a:pPr marL="627063" lvl="1" indent="0">
              <a:buNone/>
            </a:pPr>
            <a:r>
              <a:rPr lang="en-US" dirty="0" err="1" smtClean="0">
                <a:uFillTx/>
              </a:rPr>
              <a:t>Banda­ríski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hag­fræðing­ur­inn</a:t>
            </a:r>
            <a:r>
              <a:rPr lang="en-US" dirty="0" smtClean="0">
                <a:uFillTx/>
              </a:rPr>
              <a:t> Rich­ard </a:t>
            </a:r>
            <a:r>
              <a:rPr lang="en-US" dirty="0" err="1" smtClean="0">
                <a:uFillTx/>
              </a:rPr>
              <a:t>Thal­er</a:t>
            </a:r>
            <a:r>
              <a:rPr lang="en-US" dirty="0" smtClean="0">
                <a:uFillTx/>
              </a:rPr>
              <a:t>, </a:t>
            </a:r>
            <a:r>
              <a:rPr lang="en-US" dirty="0" err="1" smtClean="0">
                <a:uFillTx/>
              </a:rPr>
              <a:t>pró­fess­or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við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Chicaco-há­skól­ann</a:t>
            </a:r>
            <a:r>
              <a:rPr lang="en-US" dirty="0" smtClean="0">
                <a:uFillTx/>
              </a:rPr>
              <a:t>, </a:t>
            </a:r>
            <a:r>
              <a:rPr lang="en-US" dirty="0" err="1" smtClean="0">
                <a:uFillTx/>
              </a:rPr>
              <a:t>hlaut</a:t>
            </a:r>
            <a:r>
              <a:rPr lang="en-US" dirty="0" smtClean="0">
                <a:uFillTx/>
              </a:rPr>
              <a:t> í dag </a:t>
            </a:r>
            <a:r>
              <a:rPr lang="en-US" dirty="0" err="1" smtClean="0">
                <a:uFillTx/>
              </a:rPr>
              <a:t>Nó­bels­verðlaun­in</a:t>
            </a:r>
            <a:r>
              <a:rPr lang="en-US" dirty="0" smtClean="0">
                <a:uFillTx/>
              </a:rPr>
              <a:t> í </a:t>
            </a:r>
            <a:r>
              <a:rPr lang="en-US" dirty="0" err="1" smtClean="0">
                <a:uFillTx/>
              </a:rPr>
              <a:t>hag­fræði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fyr­ir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fram­lag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sitt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til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at­ferl­is­hag­fræði</a:t>
            </a:r>
            <a:r>
              <a:rPr lang="en-US" dirty="0" smtClean="0">
                <a:uFillTx/>
              </a:rPr>
              <a:t>. </a:t>
            </a:r>
          </a:p>
          <a:p>
            <a:pPr marL="627063" lvl="1" indent="0">
              <a:buNone/>
            </a:pPr>
            <a:r>
              <a:rPr lang="en-US" dirty="0" smtClean="0">
                <a:uFillTx/>
              </a:rPr>
              <a:t>Í </a:t>
            </a:r>
            <a:r>
              <a:rPr lang="en-US" dirty="0" err="1" smtClean="0">
                <a:uFillTx/>
              </a:rPr>
              <a:t>til­kynn­ingu</a:t>
            </a:r>
            <a:r>
              <a:rPr lang="en-US" dirty="0" smtClean="0">
                <a:uFillTx/>
              </a:rPr>
              <a:t> á </a:t>
            </a:r>
            <a:r>
              <a:rPr lang="en-US" dirty="0" err="1" smtClean="0">
                <a:uFillTx/>
                <a:hlinkClick r:id="rId3"/>
              </a:rPr>
              <a:t>heimasíðu</a:t>
            </a:r>
            <a:r>
              <a:rPr lang="en-US" dirty="0" smtClean="0">
                <a:uFillTx/>
                <a:hlinkClick r:id="rId3"/>
              </a:rPr>
              <a:t> </a:t>
            </a:r>
            <a:r>
              <a:rPr lang="en-US" dirty="0" err="1" smtClean="0">
                <a:uFillTx/>
                <a:hlinkClick r:id="rId3"/>
              </a:rPr>
              <a:t>Nó­bels­verðlaun­anna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seg­ir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Thal­er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hafi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inn­leitt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sál­fræðilega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og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raun­hæf­ar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for­send­ur</a:t>
            </a:r>
            <a:r>
              <a:rPr lang="en-US" dirty="0" smtClean="0">
                <a:uFillTx/>
              </a:rPr>
              <a:t> í </a:t>
            </a:r>
            <a:r>
              <a:rPr lang="en-US" dirty="0" err="1" smtClean="0">
                <a:uFillTx/>
              </a:rPr>
              <a:t>hag­fræðina</a:t>
            </a:r>
            <a:r>
              <a:rPr lang="en-US" dirty="0" smtClean="0">
                <a:uFillTx/>
              </a:rPr>
              <a:t>. </a:t>
            </a:r>
            <a:r>
              <a:rPr lang="en-US" dirty="0" err="1" smtClean="0">
                <a:uFillTx/>
              </a:rPr>
              <a:t>Þannig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hafi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hann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brúað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bilið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hagrænn­ar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og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sál­rænn­ar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grein­ing­ar</a:t>
            </a:r>
            <a:r>
              <a:rPr lang="en-US" dirty="0" smtClean="0">
                <a:uFillTx/>
              </a:rPr>
              <a:t> á </a:t>
            </a:r>
            <a:r>
              <a:rPr lang="en-US" dirty="0" err="1" smtClean="0">
                <a:uFillTx/>
              </a:rPr>
              <a:t>ákv­arðana­töku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ein­stak­linga</a:t>
            </a:r>
            <a:r>
              <a:rPr lang="en-US" dirty="0" smtClean="0">
                <a:uFillTx/>
              </a:rPr>
              <a:t>. </a:t>
            </a:r>
          </a:p>
          <a:p>
            <a:pPr marL="627063" lvl="1" indent="0">
              <a:buNone/>
            </a:pPr>
            <a:r>
              <a:rPr lang="en-US" dirty="0" smtClean="0">
                <a:uFillTx/>
              </a:rPr>
              <a:t>„</a:t>
            </a:r>
            <a:r>
              <a:rPr lang="en-US" dirty="0" err="1" smtClean="0">
                <a:uFillTx/>
              </a:rPr>
              <a:t>Rann­sókn­ir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hans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hafa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hjálpað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til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skapa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hina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nýju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og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sí­vax­andi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grein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at­ferl­is­hag­fræðinn­ar</a:t>
            </a:r>
            <a:r>
              <a:rPr lang="en-US" dirty="0" smtClean="0">
                <a:uFillTx/>
              </a:rPr>
              <a:t>, </a:t>
            </a:r>
            <a:r>
              <a:rPr lang="en-US" dirty="0" err="1" smtClean="0">
                <a:uFillTx/>
              </a:rPr>
              <a:t>sem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hef­ur</a:t>
            </a:r>
            <a:r>
              <a:rPr lang="en-US" dirty="0" smtClean="0">
                <a:uFillTx/>
              </a:rPr>
              <a:t> haft </a:t>
            </a:r>
            <a:r>
              <a:rPr lang="en-US" dirty="0" err="1" smtClean="0">
                <a:uFillTx/>
              </a:rPr>
              <a:t>djúp­stæð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áhrif</a:t>
            </a:r>
            <a:r>
              <a:rPr lang="en-US" dirty="0" smtClean="0">
                <a:uFillTx/>
              </a:rPr>
              <a:t> á </a:t>
            </a:r>
            <a:r>
              <a:rPr lang="en-US" dirty="0" err="1" smtClean="0">
                <a:uFillTx/>
              </a:rPr>
              <a:t>hagræn­ar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rann­sókn­ir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og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efna­hags­stefnu</a:t>
            </a:r>
            <a:r>
              <a:rPr lang="en-US" dirty="0" smtClean="0">
                <a:uFillTx/>
              </a:rPr>
              <a:t>.“  </a:t>
            </a:r>
          </a:p>
          <a:p>
            <a:pPr marL="627063" lvl="1" indent="0">
              <a:buNone/>
            </a:pPr>
            <a:r>
              <a:rPr lang="en-US" dirty="0" err="1" smtClean="0">
                <a:uFillTx/>
              </a:rPr>
              <a:t>Meðal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þess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sem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rannókn­ir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Thal­ers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hafa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varpað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ljósi</a:t>
            </a:r>
            <a:r>
              <a:rPr lang="en-US" dirty="0" smtClean="0">
                <a:uFillTx/>
              </a:rPr>
              <a:t> á </a:t>
            </a:r>
            <a:r>
              <a:rPr lang="en-US" dirty="0" err="1" smtClean="0">
                <a:uFillTx/>
              </a:rPr>
              <a:t>er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hvers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vegna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svo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erfitt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er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standa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við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ára­móta­heit­in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sín</a:t>
            </a:r>
            <a:r>
              <a:rPr lang="en-US" dirty="0" smtClean="0">
                <a:uFillTx/>
              </a:rPr>
              <a:t>. Hann </a:t>
            </a:r>
            <a:r>
              <a:rPr lang="en-US" dirty="0" err="1" smtClean="0">
                <a:uFillTx/>
              </a:rPr>
              <a:t>smíðaði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lík­an</a:t>
            </a:r>
            <a:r>
              <a:rPr lang="en-US" dirty="0" smtClean="0">
                <a:uFillTx/>
              </a:rPr>
              <a:t> um </a:t>
            </a:r>
            <a:r>
              <a:rPr lang="en-US" dirty="0" err="1" smtClean="0">
                <a:uFillTx/>
              </a:rPr>
              <a:t>ákv­arðanir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til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skamms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og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langs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tíma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sem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lýs­ir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því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hvernig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lang­tíma­áætlan­ir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og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skamm­tíma­gjörðir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tak­ast</a:t>
            </a:r>
            <a:r>
              <a:rPr lang="en-US" dirty="0" smtClean="0">
                <a:uFillTx/>
              </a:rPr>
              <a:t> á, </a:t>
            </a:r>
            <a:r>
              <a:rPr lang="en-US" dirty="0" err="1" smtClean="0">
                <a:uFillTx/>
              </a:rPr>
              <a:t>til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dæm­is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líf­eyr­is­sparnaður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og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freist­ing­ar</a:t>
            </a:r>
            <a:r>
              <a:rPr lang="en-US" dirty="0" smtClean="0">
                <a:uFillTx/>
              </a:rPr>
              <a:t> í </a:t>
            </a:r>
            <a:r>
              <a:rPr lang="en-US" dirty="0" err="1" smtClean="0">
                <a:uFillTx/>
              </a:rPr>
              <a:t>nú­inu</a:t>
            </a:r>
            <a:r>
              <a:rPr lang="en-US" dirty="0" smtClean="0">
                <a:uFillTx/>
              </a:rPr>
              <a:t>.  </a:t>
            </a:r>
          </a:p>
          <a:p>
            <a:pPr marL="627063" lvl="1" indent="0">
              <a:buNone/>
            </a:pPr>
            <a:r>
              <a:rPr lang="en-US" dirty="0" err="1" smtClean="0">
                <a:uFillTx/>
              </a:rPr>
              <a:t>Þá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hef­ur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Thal­er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sýnt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sann­girni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spili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stórt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hlut­verk</a:t>
            </a:r>
            <a:r>
              <a:rPr lang="en-US" dirty="0" smtClean="0">
                <a:uFillTx/>
              </a:rPr>
              <a:t> í </a:t>
            </a:r>
            <a:r>
              <a:rPr lang="en-US" dirty="0" err="1" smtClean="0">
                <a:uFillTx/>
              </a:rPr>
              <a:t>ákv­arðana­töku</a:t>
            </a:r>
            <a:r>
              <a:rPr lang="en-US" dirty="0" smtClean="0">
                <a:uFillTx/>
              </a:rPr>
              <a:t>. </a:t>
            </a:r>
            <a:r>
              <a:rPr lang="en-US" dirty="0" err="1" smtClean="0">
                <a:uFillTx/>
              </a:rPr>
              <a:t>Fólk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sé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reiðubúið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neita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sér</a:t>
            </a:r>
            <a:r>
              <a:rPr lang="en-US" dirty="0" smtClean="0">
                <a:uFillTx/>
              </a:rPr>
              <a:t> um </a:t>
            </a:r>
            <a:r>
              <a:rPr lang="en-US" dirty="0" err="1" smtClean="0">
                <a:uFillTx/>
              </a:rPr>
              <a:t>ver­ald­leg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gæði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til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þess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viðhalda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sann­gjarnri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dreif­ingu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gæða</a:t>
            </a:r>
            <a:r>
              <a:rPr lang="en-US" dirty="0" smtClean="0">
                <a:uFillTx/>
              </a:rPr>
              <a:t>. </a:t>
            </a:r>
            <a:r>
              <a:rPr lang="en-US" dirty="0" err="1" smtClean="0">
                <a:uFillTx/>
              </a:rPr>
              <a:t>Það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sé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einnig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reiðubúið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</a:t>
            </a:r>
            <a:r>
              <a:rPr lang="en-US" dirty="0" smtClean="0">
                <a:uFillTx/>
              </a:rPr>
              <a:t> taka á sig </a:t>
            </a:r>
            <a:r>
              <a:rPr lang="en-US" dirty="0" err="1" smtClean="0">
                <a:uFillTx/>
              </a:rPr>
              <a:t>kostnaðinn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við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refsa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þeim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sem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fari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gegn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grund­vall­ar­regl­um</a:t>
            </a:r>
            <a:r>
              <a:rPr lang="en-US" dirty="0" smtClean="0">
                <a:uFillTx/>
              </a:rPr>
              <a:t> um </a:t>
            </a:r>
            <a:r>
              <a:rPr lang="en-US" dirty="0" err="1" smtClean="0">
                <a:uFillTx/>
              </a:rPr>
              <a:t>sann­girni</a:t>
            </a:r>
            <a:r>
              <a:rPr lang="en-US" dirty="0" smtClean="0">
                <a:uFillTx/>
              </a:rPr>
              <a:t>, </a:t>
            </a:r>
            <a:r>
              <a:rPr lang="en-US" dirty="0" err="1" smtClean="0">
                <a:uFillTx/>
              </a:rPr>
              <a:t>ekki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aðeins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þegar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það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sjálft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líði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fyr­ir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held­ur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einnig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þegar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það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sjái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aðra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bera</a:t>
            </a:r>
            <a:r>
              <a:rPr lang="en-US" dirty="0" smtClean="0">
                <a:uFillTx/>
              </a:rPr>
              <a:t> </a:t>
            </a:r>
            <a:r>
              <a:rPr lang="en-US" dirty="0" err="1" smtClean="0">
                <a:uFillTx/>
              </a:rPr>
              <a:t>skaða</a:t>
            </a:r>
            <a:r>
              <a:rPr lang="en-US" dirty="0" smtClean="0">
                <a:uFillTx/>
              </a:rPr>
              <a:t>. (</a:t>
            </a:r>
            <a:r>
              <a:rPr lang="en-US" dirty="0" smtClean="0">
                <a:uFillTx/>
                <a:hlinkClick r:id="rId4"/>
              </a:rPr>
              <a:t>www.mbl.is</a:t>
            </a:r>
            <a:r>
              <a:rPr lang="en-US" dirty="0" smtClean="0">
                <a:uFillTx/>
              </a:rPr>
              <a:t> )</a:t>
            </a:r>
          </a:p>
          <a:p>
            <a:pPr lvl="1"/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Stjórnvöld &amp; markmið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sz="3200" dirty="0" smtClean="0">
                <a:uFillTx/>
              </a:rPr>
              <a:t>Öll stjórnvöld hafa sama markmiðið</a:t>
            </a:r>
          </a:p>
          <a:p>
            <a:pPr lvl="1"/>
            <a:r>
              <a:rPr lang="is-IS" dirty="0" err="1" smtClean="0">
                <a:uFillTx/>
              </a:rPr>
              <a:t>Bæta</a:t>
            </a:r>
            <a:r>
              <a:rPr lang="is-IS" dirty="0" smtClean="0">
                <a:uFillTx/>
              </a:rPr>
              <a:t> lífskjör þjóðarinnar</a:t>
            </a:r>
          </a:p>
          <a:p>
            <a:pPr lvl="1"/>
            <a:r>
              <a:rPr lang="is-IS" dirty="0" smtClean="0">
                <a:uFillTx/>
              </a:rPr>
              <a:t>Verja þjóðina fyrir öllum áföllum/“sjúkdómum“</a:t>
            </a:r>
          </a:p>
          <a:p>
            <a:pPr lvl="2"/>
            <a:r>
              <a:rPr lang="is-IS" dirty="0" smtClean="0">
                <a:uFillTx/>
              </a:rPr>
              <a:t>Verðbólga, atvinnuleysi, viðskiptahalli, stöðnun, misskipting eigna og tekna</a:t>
            </a:r>
          </a:p>
          <a:p>
            <a:r>
              <a:rPr lang="is-IS" sz="3200" dirty="0" smtClean="0">
                <a:uFillTx/>
              </a:rPr>
              <a:t>Dæmi um markmið stjórnvalda í efnahagsmálum</a:t>
            </a:r>
          </a:p>
          <a:p>
            <a:pPr lvl="1"/>
            <a:r>
              <a:rPr lang="is-IS" dirty="0" smtClean="0">
                <a:uFillTx/>
              </a:rPr>
              <a:t>Full atvinna</a:t>
            </a:r>
          </a:p>
          <a:p>
            <a:pPr lvl="1"/>
            <a:r>
              <a:rPr lang="is-IS" dirty="0" smtClean="0">
                <a:uFillTx/>
              </a:rPr>
              <a:t>Stöðugt verðlag</a:t>
            </a:r>
          </a:p>
          <a:p>
            <a:pPr lvl="1"/>
            <a:r>
              <a:rPr lang="is-IS" dirty="0" smtClean="0">
                <a:uFillTx/>
              </a:rPr>
              <a:t>Hallalaus viðskipti við útlönd</a:t>
            </a:r>
          </a:p>
          <a:p>
            <a:pPr lvl="1"/>
            <a:r>
              <a:rPr lang="is-IS" dirty="0" smtClean="0">
                <a:uFillTx/>
              </a:rPr>
              <a:t>Aukinn hagvöxtur</a:t>
            </a:r>
          </a:p>
          <a:p>
            <a:pPr lvl="1"/>
            <a:r>
              <a:rPr lang="is-IS" dirty="0" smtClean="0">
                <a:uFillTx/>
              </a:rPr>
              <a:t>Ásættanleg tekju- og eignaskipting</a:t>
            </a:r>
          </a:p>
          <a:p>
            <a:r>
              <a:rPr lang="is-IS" dirty="0" smtClean="0">
                <a:uFillTx/>
              </a:rPr>
              <a:t>Leiðirnar sem fólk vill fara eru hinsvegar </a:t>
            </a:r>
            <a:r>
              <a:rPr lang="is-IS" dirty="0" err="1" smtClean="0">
                <a:uFillTx/>
              </a:rPr>
              <a:t>ólíkar</a:t>
            </a:r>
            <a:endParaRPr lang="is-IS" dirty="0" smtClean="0">
              <a:uFillTx/>
            </a:endParaRPr>
          </a:p>
          <a:p>
            <a:pPr lvl="1"/>
            <a:endParaRPr lang="is-IS" dirty="0" smtClean="0">
              <a:uFillTx/>
            </a:endParaRPr>
          </a:p>
          <a:p>
            <a:endParaRPr lang="is-IS" dirty="0">
              <a:uFillTx/>
            </a:endParaRPr>
          </a:p>
          <a:p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Full atvinna/atvinnuleysi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Full atvinna</a:t>
            </a:r>
          </a:p>
          <a:p>
            <a:pPr lvl="1"/>
            <a:r>
              <a:rPr lang="is-IS" dirty="0" smtClean="0">
                <a:uFillTx/>
              </a:rPr>
              <a:t>Nánast allt tiltækt vinnuafl tekur þátt.  Allir framleiðsluþættir fullnýttir</a:t>
            </a:r>
          </a:p>
          <a:p>
            <a:r>
              <a:rPr lang="is-IS" dirty="0" smtClean="0">
                <a:uFillTx/>
              </a:rPr>
              <a:t>Atvinnuleysi</a:t>
            </a:r>
          </a:p>
          <a:p>
            <a:pPr lvl="1"/>
            <a:r>
              <a:rPr lang="is-IS" dirty="0" smtClean="0">
                <a:uFillTx/>
              </a:rPr>
              <a:t>Minni þjóðarframleiðsla en ella.  Sumir framleiðsluþættir eru </a:t>
            </a:r>
            <a:r>
              <a:rPr lang="is-IS" dirty="0" err="1" smtClean="0">
                <a:uFillTx/>
              </a:rPr>
              <a:t>vannýttir</a:t>
            </a:r>
            <a:endParaRPr lang="is-IS" dirty="0">
              <a:uFillTx/>
            </a:endParaRPr>
          </a:p>
          <a:p>
            <a:pPr lvl="1"/>
            <a:r>
              <a:rPr lang="is-IS" dirty="0">
                <a:uFillTx/>
              </a:rPr>
              <a:t>D</a:t>
            </a:r>
            <a:r>
              <a:rPr lang="is-IS" dirty="0" smtClean="0">
                <a:uFillTx/>
              </a:rPr>
              <a:t>regur </a:t>
            </a:r>
            <a:r>
              <a:rPr lang="is-IS" dirty="0" err="1" smtClean="0">
                <a:uFillTx/>
              </a:rPr>
              <a:t>úr</a:t>
            </a:r>
            <a:r>
              <a:rPr lang="is-IS" dirty="0" smtClean="0">
                <a:uFillTx/>
              </a:rPr>
              <a:t> lífskjörum allra (ekki bara þeirra sem eru atvinnulausir)</a:t>
            </a:r>
          </a:p>
          <a:p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Verðbólga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Verðbólgan meiri en aukning tekna (afleiðingar)</a:t>
            </a:r>
          </a:p>
          <a:p>
            <a:pPr lvl="1"/>
            <a:r>
              <a:rPr lang="is-IS" dirty="0" smtClean="0">
                <a:uFillTx/>
              </a:rPr>
              <a:t>Minnkar </a:t>
            </a:r>
            <a:r>
              <a:rPr lang="is-IS" dirty="0" err="1" smtClean="0">
                <a:uFillTx/>
              </a:rPr>
              <a:t>kaupmátt</a:t>
            </a:r>
            <a:r>
              <a:rPr lang="is-IS" dirty="0" smtClean="0">
                <a:uFillTx/>
              </a:rPr>
              <a:t> fólks</a:t>
            </a:r>
          </a:p>
          <a:p>
            <a:pPr lvl="1"/>
            <a:r>
              <a:rPr lang="is-IS" dirty="0" smtClean="0">
                <a:uFillTx/>
              </a:rPr>
              <a:t>Tekju- &amp; eignaskipting raskast</a:t>
            </a:r>
          </a:p>
          <a:p>
            <a:pPr lvl="1"/>
            <a:r>
              <a:rPr lang="is-IS" dirty="0" smtClean="0">
                <a:uFillTx/>
              </a:rPr>
              <a:t>Dregur </a:t>
            </a:r>
            <a:r>
              <a:rPr lang="is-IS" dirty="0" err="1" smtClean="0">
                <a:uFillTx/>
              </a:rPr>
              <a:t>úr</a:t>
            </a:r>
            <a:r>
              <a:rPr lang="is-IS" dirty="0" smtClean="0">
                <a:uFillTx/>
              </a:rPr>
              <a:t> sparnaði =&gt; Minna framboð á lánsfé =&gt; dregur </a:t>
            </a:r>
            <a:r>
              <a:rPr lang="is-IS" dirty="0" err="1" smtClean="0">
                <a:uFillTx/>
              </a:rPr>
              <a:t>úr</a:t>
            </a:r>
            <a:r>
              <a:rPr lang="is-IS" dirty="0" smtClean="0">
                <a:uFillTx/>
              </a:rPr>
              <a:t> fjárfestingum =&gt; minni hagvöxtur…</a:t>
            </a:r>
          </a:p>
          <a:p>
            <a:r>
              <a:rPr lang="is-IS" dirty="0" smtClean="0">
                <a:uFillTx/>
              </a:rPr>
              <a:t>Verðbólga </a:t>
            </a:r>
            <a:r>
              <a:rPr lang="is-IS" dirty="0" err="1" smtClean="0">
                <a:uFillTx/>
              </a:rPr>
              <a:t>hærri</a:t>
            </a:r>
            <a:r>
              <a:rPr lang="is-IS" dirty="0" smtClean="0">
                <a:uFillTx/>
              </a:rPr>
              <a:t> á Íslandi en í viðskiptalöndum Íslands</a:t>
            </a:r>
          </a:p>
          <a:p>
            <a:pPr lvl="1"/>
            <a:r>
              <a:rPr lang="is-IS" dirty="0" smtClean="0">
                <a:uFillTx/>
              </a:rPr>
              <a:t>Innflutningur eykst.  Útflutningur dregst saman.  </a:t>
            </a:r>
            <a:r>
              <a:rPr lang="is-IS" dirty="0" err="1" smtClean="0">
                <a:uFillTx/>
              </a:rPr>
              <a:t>Þ.a.l</a:t>
            </a:r>
            <a:r>
              <a:rPr lang="is-IS" dirty="0" smtClean="0">
                <a:uFillTx/>
              </a:rPr>
              <a:t>. </a:t>
            </a:r>
            <a:r>
              <a:rPr lang="is-IS" dirty="0" err="1" smtClean="0">
                <a:uFillTx/>
              </a:rPr>
              <a:t>Óhagstæður</a:t>
            </a:r>
            <a:r>
              <a:rPr lang="is-IS" dirty="0" smtClean="0">
                <a:uFillTx/>
              </a:rPr>
              <a:t> viðskiptajöfnuður</a:t>
            </a:r>
          </a:p>
          <a:p>
            <a:pPr lvl="1"/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Hallalaus viðskipti við útlönd (viðskiptahalli)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Viðskiptahalli</a:t>
            </a:r>
          </a:p>
          <a:p>
            <a:pPr lvl="1"/>
            <a:r>
              <a:rPr lang="is-IS" dirty="0" smtClean="0">
                <a:uFillTx/>
              </a:rPr>
              <a:t>Skuldir við útlönd aukast =&gt; </a:t>
            </a:r>
            <a:r>
              <a:rPr lang="is-IS" dirty="0" err="1" smtClean="0">
                <a:uFillTx/>
              </a:rPr>
              <a:t>þyngri</a:t>
            </a:r>
            <a:r>
              <a:rPr lang="is-IS" dirty="0" smtClean="0">
                <a:uFillTx/>
              </a:rPr>
              <a:t> greiðslubyrði =&gt; </a:t>
            </a:r>
            <a:r>
              <a:rPr lang="is-IS" dirty="0" err="1" smtClean="0">
                <a:uFillTx/>
              </a:rPr>
              <a:t>óhagstæð</a:t>
            </a:r>
            <a:r>
              <a:rPr lang="is-IS" dirty="0" smtClean="0">
                <a:uFillTx/>
              </a:rPr>
              <a:t> lánakjör í útlöndum =&gt; gengi krónunnar lækkar =&gt; Innfluttar vörur hækka í verði =&gt; verðbólga eykst…</a:t>
            </a:r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Hagvöxtur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Hvað er hagvöxtur?</a:t>
            </a:r>
          </a:p>
          <a:p>
            <a:pPr lvl="1"/>
            <a:r>
              <a:rPr lang="is-IS" dirty="0">
                <a:uFillTx/>
              </a:rPr>
              <a:t>A</a:t>
            </a:r>
            <a:r>
              <a:rPr lang="is-IS" dirty="0" smtClean="0">
                <a:uFillTx/>
              </a:rPr>
              <a:t>ukning á framleiðslu þjóðfélagsins frá ári til árs, miðað við fulla atvinnu.  Þjóðarkakan hefur þá stækkað</a:t>
            </a:r>
          </a:p>
          <a:p>
            <a:pPr lvl="1"/>
            <a:r>
              <a:rPr lang="is-IS" dirty="0" smtClean="0">
                <a:uFillTx/>
              </a:rPr>
              <a:t>Er eina leiðin til að </a:t>
            </a:r>
            <a:r>
              <a:rPr lang="is-IS" dirty="0" err="1" smtClean="0">
                <a:uFillTx/>
              </a:rPr>
              <a:t>bæta</a:t>
            </a:r>
            <a:r>
              <a:rPr lang="is-IS" dirty="0" smtClean="0">
                <a:uFillTx/>
              </a:rPr>
              <a:t> lífskjör allra í landinu (ekki bara sumra – á kostnað annarra)</a:t>
            </a:r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Ásættanleg tekju- &amp; eignaskipting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Tekju- &amp; eignaskipting þarf að vera ásættanleg í samfélaginu</a:t>
            </a:r>
          </a:p>
          <a:p>
            <a:pPr lvl="1"/>
            <a:r>
              <a:rPr lang="is-IS" dirty="0" smtClean="0">
                <a:uFillTx/>
              </a:rPr>
              <a:t>Vilji menn félagslegan stöðugleika</a:t>
            </a:r>
          </a:p>
          <a:p>
            <a:pPr lvl="1"/>
            <a:r>
              <a:rPr lang="is-IS" dirty="0" smtClean="0">
                <a:uFillTx/>
              </a:rPr>
              <a:t>Sátt í samfélaginu</a:t>
            </a:r>
          </a:p>
          <a:p>
            <a:r>
              <a:rPr lang="is-IS" dirty="0" smtClean="0">
                <a:uFillTx/>
              </a:rPr>
              <a:t>Norðurlöndin</a:t>
            </a:r>
          </a:p>
          <a:p>
            <a:pPr lvl="1"/>
            <a:r>
              <a:rPr lang="is-IS" dirty="0" smtClean="0">
                <a:uFillTx/>
              </a:rPr>
              <a:t>Mjög jöfn skipting (miðað við aðra heimshluta)</a:t>
            </a:r>
          </a:p>
          <a:p>
            <a:pPr lvl="2"/>
            <a:r>
              <a:rPr lang="is-IS" dirty="0" smtClean="0">
                <a:uFillTx/>
              </a:rPr>
              <a:t>Megin ástæða þess öryggi þegna þeirra er meira en annarsstaðar í heiminum</a:t>
            </a:r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Hagstjórnartæki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Peningamálatæki</a:t>
            </a:r>
          </a:p>
          <a:p>
            <a:pPr lvl="1"/>
            <a:r>
              <a:rPr lang="is-IS" dirty="0" smtClean="0">
                <a:uFillTx/>
              </a:rPr>
              <a:t>Seðlabankinn (verkfæri)</a:t>
            </a:r>
          </a:p>
          <a:p>
            <a:pPr lvl="2"/>
            <a:r>
              <a:rPr lang="is-IS" dirty="0" err="1" smtClean="0">
                <a:uFillTx/>
              </a:rPr>
              <a:t>Stýrivextir</a:t>
            </a:r>
            <a:endParaRPr lang="is-IS" dirty="0" smtClean="0">
              <a:uFillTx/>
            </a:endParaRPr>
          </a:p>
          <a:p>
            <a:pPr lvl="2"/>
            <a:r>
              <a:rPr lang="is-IS" dirty="0" smtClean="0">
                <a:uFillTx/>
              </a:rPr>
              <a:t>Peningamagn</a:t>
            </a:r>
          </a:p>
          <a:p>
            <a:pPr lvl="2"/>
            <a:r>
              <a:rPr lang="is-IS" dirty="0" smtClean="0">
                <a:uFillTx/>
              </a:rPr>
              <a:t>Bindiskylda</a:t>
            </a:r>
          </a:p>
          <a:p>
            <a:r>
              <a:rPr lang="is-IS" dirty="0" smtClean="0">
                <a:uFillTx/>
              </a:rPr>
              <a:t>Fjármálatæki</a:t>
            </a:r>
          </a:p>
          <a:p>
            <a:pPr lvl="1"/>
            <a:r>
              <a:rPr lang="is-IS" dirty="0" smtClean="0">
                <a:uFillTx/>
              </a:rPr>
              <a:t>Tekjur og gjöld ríkisins (er í höndum fjármálaráðherra)</a:t>
            </a:r>
          </a:p>
          <a:p>
            <a:r>
              <a:rPr lang="is-IS" dirty="0" smtClean="0">
                <a:uFillTx/>
              </a:rPr>
              <a:t>Bein íhlutun</a:t>
            </a:r>
          </a:p>
          <a:p>
            <a:pPr lvl="1"/>
            <a:r>
              <a:rPr lang="is-IS" dirty="0" smtClean="0">
                <a:uFillTx/>
              </a:rPr>
              <a:t>Lög alþingis</a:t>
            </a:r>
          </a:p>
          <a:p>
            <a:pPr lvl="2"/>
            <a:r>
              <a:rPr lang="is-IS" dirty="0" smtClean="0">
                <a:uFillTx/>
              </a:rPr>
              <a:t>Dæmi: fiskeldið á vestfjörðum, orkufrekur stóriðnaður (álverin)</a:t>
            </a:r>
          </a:p>
          <a:p>
            <a:pPr lvl="1"/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Efnahagsstefna – </a:t>
            </a:r>
            <a:r>
              <a:rPr lang="is-IS" dirty="0" err="1" smtClean="0">
                <a:uFillTx/>
              </a:rPr>
              <a:t>ólíkar</a:t>
            </a:r>
            <a:r>
              <a:rPr lang="is-IS" dirty="0" smtClean="0">
                <a:uFillTx/>
              </a:rPr>
              <a:t> leiðir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>
                <a:uFillTx/>
              </a:rPr>
              <a:t>Efnahagsstefna stjórnvalda</a:t>
            </a:r>
          </a:p>
          <a:p>
            <a:pPr lvl="1"/>
            <a:r>
              <a:rPr lang="is-IS" dirty="0" smtClean="0">
                <a:uFillTx/>
              </a:rPr>
              <a:t>Stefna í því hvernig hagstjórnartækjunum er beitt til að stjórnvöld nái fram markmiðum sínum</a:t>
            </a:r>
          </a:p>
          <a:p>
            <a:r>
              <a:rPr lang="is-IS" dirty="0" smtClean="0">
                <a:uFillTx/>
              </a:rPr>
              <a:t>Dæmi um </a:t>
            </a:r>
            <a:r>
              <a:rPr lang="is-IS" dirty="0" err="1" smtClean="0">
                <a:uFillTx/>
              </a:rPr>
              <a:t>ólíkar</a:t>
            </a:r>
            <a:r>
              <a:rPr lang="is-IS" dirty="0" smtClean="0">
                <a:uFillTx/>
              </a:rPr>
              <a:t> leiðir stjórnmálaflokkanna</a:t>
            </a:r>
          </a:p>
          <a:p>
            <a:pPr lvl="1"/>
            <a:r>
              <a:rPr lang="is-IS" dirty="0" smtClean="0">
                <a:uFillTx/>
              </a:rPr>
              <a:t>Skipta umhverfismál sköpum?</a:t>
            </a:r>
          </a:p>
          <a:p>
            <a:pPr lvl="1"/>
            <a:r>
              <a:rPr lang="is-IS" dirty="0" smtClean="0">
                <a:uFillTx/>
              </a:rPr>
              <a:t>Hvað með uppbyggingu atvinnulífs í einstökum landshlutum?</a:t>
            </a:r>
          </a:p>
          <a:p>
            <a:pPr lvl="1"/>
            <a:r>
              <a:rPr lang="is-IS" dirty="0" smtClean="0">
                <a:uFillTx/>
              </a:rPr>
              <a:t>Eigum við að auka útgjöld í heilbrigðis- &amp; menntamálum?</a:t>
            </a:r>
          </a:p>
          <a:p>
            <a:pPr lvl="1"/>
            <a:r>
              <a:rPr lang="is-IS" dirty="0" smtClean="0">
                <a:uFillTx/>
              </a:rPr>
              <a:t>En hvað með skattalækkanir á fyrirtæki til að halda þeim í landinu?</a:t>
            </a:r>
          </a:p>
          <a:p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457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Kafli 13</vt:lpstr>
      <vt:lpstr>Stjórnvöld &amp; markmið</vt:lpstr>
      <vt:lpstr>Full atvinna/atvinnuleysi</vt:lpstr>
      <vt:lpstr>Verðbólga</vt:lpstr>
      <vt:lpstr>Hallalaus viðskipti við útlönd (viðskiptahalli)</vt:lpstr>
      <vt:lpstr>Hagvöxtur</vt:lpstr>
      <vt:lpstr>Ásættanleg tekju- &amp; eignaskipting</vt:lpstr>
      <vt:lpstr>Hagstjórnartæki</vt:lpstr>
      <vt:lpstr>Efnahagsstefna – ólíkar leiðir</vt:lpstr>
      <vt:lpstr>Stefnur og leiðir í hagfræðinni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13</dc:title>
  <dc:creator>Hilmar Friðjónsson</dc:creator>
  <cp:lastModifiedBy>Hilmar Friðjónsson</cp:lastModifiedBy>
  <cp:revision>11</cp:revision>
  <dcterms:created xsi:type="dcterms:W3CDTF">2018-10-10T12:11:21Z</dcterms:created>
  <dcterms:modified xsi:type="dcterms:W3CDTF">2018-11-07T20:46:45Z</dcterms:modified>
</cp:coreProperties>
</file>