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6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is-I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s-I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s-I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is-I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04650574-9E6D-45C2-816E-27828A4A1CE8}" type="slidenum">
              <a:rPr lang="is-IS" sz="1400" b="0" strike="noStrike" spc="-1">
                <a:latin typeface="Times New Roman"/>
              </a:rPr>
              <a:t>‹#›</a:t>
            </a:fld>
            <a:endParaRPr lang="is-I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is-IS" sz="4400" b="0" strike="noStrike" spc="-1">
                <a:latin typeface="Arial"/>
              </a:rPr>
              <a:t>12. Kafli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is-IS" sz="3200" b="0" strike="noStrike" spc="-1">
                <a:latin typeface="Arial"/>
              </a:rPr>
              <a:t>Einkavæðing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60000"/>
            <a:ext cx="9071640" cy="7170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800" b="0" strike="noStrike" spc="-1" dirty="0">
                <a:latin typeface="Arial"/>
              </a:rPr>
              <a:t>Einkavæðing er sala hins opinbera </a:t>
            </a:r>
            <a:r>
              <a:rPr lang="is-IS" sz="2800" b="0" strike="noStrike" spc="-1" dirty="0" smtClean="0">
                <a:latin typeface="Arial"/>
              </a:rPr>
              <a:t/>
            </a:r>
            <a:br>
              <a:rPr lang="is-IS" sz="2800" b="0" strike="noStrike" spc="-1" dirty="0" smtClean="0">
                <a:latin typeface="Arial"/>
              </a:rPr>
            </a:br>
            <a:r>
              <a:rPr lang="is-IS" sz="2800" b="0" strike="noStrike" spc="-1" dirty="0" smtClean="0">
                <a:latin typeface="Arial"/>
              </a:rPr>
              <a:t>(</a:t>
            </a:r>
            <a:r>
              <a:rPr lang="is-IS" sz="2800" b="0" strike="noStrike" spc="-1" dirty="0">
                <a:latin typeface="Arial"/>
              </a:rPr>
              <a:t>ríkis eða sveitarfélags) á fyrirtækjum sínum eða stofnunum er umdeild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800" b="0" strike="noStrike" spc="-1" dirty="0" err="1">
                <a:latin typeface="Arial"/>
              </a:rPr>
              <a:t>Rök</a:t>
            </a:r>
            <a:r>
              <a:rPr lang="is-IS" sz="2800" b="0" strike="noStrike" spc="-1" dirty="0">
                <a:latin typeface="Arial"/>
              </a:rPr>
              <a:t> fyrir </a:t>
            </a:r>
            <a:r>
              <a:rPr lang="is-IS" sz="2800" b="0" strike="noStrike" spc="-1" dirty="0" err="1">
                <a:latin typeface="Arial"/>
              </a:rPr>
              <a:t>einkavæðingu</a:t>
            </a:r>
            <a:r>
              <a:rPr lang="is-IS" sz="2800" b="0" strike="noStrike" spc="-1" dirty="0">
                <a:latin typeface="Arial"/>
              </a:rPr>
              <a:t>: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Bættur rekstur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latin typeface="Arial"/>
              </a:rPr>
              <a:t>Hagnaður fellur eigendum í skaut og því hvati fyrir þá að hagræða í rekstrinum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Aukin samkeppni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latin typeface="Arial"/>
              </a:rPr>
              <a:t>Samkeppni hvetur til hagkvæmni í rekstri. Lægra vöruverð og bætt lífskjör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Valddreifing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latin typeface="Arial"/>
              </a:rPr>
              <a:t>Samþjöppun valds í lýðræðissamfélagi á ekki við. Einkavæðing dreifir valdi til margra eigenda í hlutabréfaeinkavæddum fyrirtækjum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540000" indent="-457200">
              <a:spcAft>
                <a:spcPts val="1134"/>
              </a:spcAft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is-IS" sz="2800" spc="-1" dirty="0" err="1"/>
              <a:t>Rök</a:t>
            </a:r>
            <a:r>
              <a:rPr lang="is-IS" sz="2800" spc="-1" dirty="0"/>
              <a:t> fyrir </a:t>
            </a:r>
            <a:r>
              <a:rPr lang="is-IS" sz="2800" spc="-1" dirty="0" err="1" smtClean="0"/>
              <a:t>einkavæðingu</a:t>
            </a:r>
            <a:r>
              <a:rPr lang="is-IS" sz="2800" spc="-1" dirty="0" smtClean="0"/>
              <a:t> (</a:t>
            </a:r>
            <a:r>
              <a:rPr lang="is-IS" sz="2800" spc="-1" dirty="0" err="1" smtClean="0"/>
              <a:t>frh</a:t>
            </a:r>
            <a:r>
              <a:rPr lang="is-IS" sz="2800" spc="-1" dirty="0" smtClean="0"/>
              <a:t>):</a:t>
            </a:r>
            <a:endParaRPr lang="is-IS" sz="2800" b="1" strike="noStrike" spc="-1" dirty="0" smtClean="0"/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800" b="1" strike="noStrike" spc="-1" dirty="0" smtClean="0">
                <a:latin typeface="Arial"/>
              </a:rPr>
              <a:t>Auknar </a:t>
            </a:r>
            <a:r>
              <a:rPr lang="is-IS" sz="2800" b="1" strike="noStrike" spc="-1" dirty="0">
                <a:latin typeface="Arial"/>
              </a:rPr>
              <a:t>tekjur opinberra aðila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latin typeface="Arial"/>
              </a:rPr>
              <a:t>Miklar tekjur renna til hins opinbera er þeir selja fyrirtæki sín – Hægt að greiða niður skuldir ríkisins eða gera eitthvað annað fyrir peninginn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800" b="1" strike="noStrike" spc="-1" dirty="0">
                <a:latin typeface="Arial"/>
              </a:rPr>
              <a:t>Frumkvæði og nýsköpun leysist </a:t>
            </a:r>
            <a:r>
              <a:rPr lang="is-IS" sz="2800" b="1" strike="noStrike" spc="-1" dirty="0" err="1">
                <a:latin typeface="Arial"/>
              </a:rPr>
              <a:t>úr</a:t>
            </a:r>
            <a:r>
              <a:rPr lang="is-IS" sz="2800" b="1" strike="noStrike" spc="-1" dirty="0">
                <a:latin typeface="Arial"/>
              </a:rPr>
              <a:t> læðingi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400" b="0" strike="noStrike" spc="-1" dirty="0">
                <a:latin typeface="Arial"/>
              </a:rPr>
              <a:t>Þegar fyrtæki eru einkavædd eykst sveigjanleiki þeirra og framkvæmdir á nýjum hugmyndum og breytingar geta leitt til þess að fyrirtæki blómstri. Opinberar stofnanir hafa tilhneigingu til að staðna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792000"/>
            <a:ext cx="9071640" cy="663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800" b="0" strike="noStrike" spc="-1" dirty="0" err="1">
                <a:latin typeface="Arial"/>
              </a:rPr>
              <a:t>Rök</a:t>
            </a:r>
            <a:r>
              <a:rPr lang="is-IS" sz="2800" b="0" strike="noStrike" spc="-1" dirty="0">
                <a:latin typeface="Arial"/>
              </a:rPr>
              <a:t> á móti </a:t>
            </a:r>
            <a:r>
              <a:rPr lang="is-IS" sz="2800" b="0" strike="noStrike" spc="-1" dirty="0" err="1">
                <a:latin typeface="Arial"/>
              </a:rPr>
              <a:t>einkavæðingu</a:t>
            </a:r>
            <a:r>
              <a:rPr lang="is-IS" sz="2800" b="0" strike="noStrike" spc="-1" dirty="0">
                <a:latin typeface="Arial"/>
              </a:rPr>
              <a:t>: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Samþjöppun valds í höndum einkaaðila á ekki við í lýðræðissamfélagi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Fáir efnaðir einstaklingar sem geta keypt. Valddreifing oft því lítil sem engin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Markmið með opinberum rekstri er sjaldnast hámörkun hagnaðar og henta því ekki í einkarekstur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Dæmi: sjúkrahús, skólar, orkuveitur, póstþjónusta, samgöngukerfi og fjölmiðlar í opinberri eigu hafa önnur markmið en samskonar stofnanir í einkaeign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Eignir eru færðar einkaaðilum á silfurfati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Oft erfitt að finna verð fyrir ríkisfyrirtæki sem á að selja. Oft einokunarfyrirtæki og ekkert markaðsverð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997200" lvl="1" indent="-457200">
              <a:spcAft>
                <a:spcPts val="1134"/>
              </a:spcAft>
              <a:buClr>
                <a:srgbClr val="000000"/>
              </a:buClr>
              <a:buSzPct val="75000"/>
              <a:buFont typeface="Arial" panose="020B0604020202020204" pitchFamily="34" charset="0"/>
              <a:buChar char="•"/>
            </a:pPr>
            <a:r>
              <a:rPr lang="is-IS" sz="2800" spc="-1" dirty="0" err="1"/>
              <a:t>Rök</a:t>
            </a:r>
            <a:r>
              <a:rPr lang="is-IS" sz="2800" spc="-1" dirty="0"/>
              <a:t> á móti </a:t>
            </a:r>
            <a:r>
              <a:rPr lang="is-IS" sz="2800" spc="-1" dirty="0" err="1"/>
              <a:t>einkavæðingu</a:t>
            </a:r>
            <a:r>
              <a:rPr lang="is-IS" sz="2800" spc="-1" dirty="0" smtClean="0"/>
              <a:t>:</a:t>
            </a:r>
            <a:endParaRPr lang="is-IS" sz="2800" b="0" strike="noStrike" spc="-1" dirty="0" smtClean="0">
              <a:latin typeface="Arial"/>
            </a:endParaRP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 smtClean="0">
                <a:latin typeface="Arial"/>
              </a:rPr>
              <a:t>Eðlislæg </a:t>
            </a:r>
            <a:r>
              <a:rPr lang="is-IS" sz="2400" b="1" strike="noStrike" spc="-1" dirty="0">
                <a:latin typeface="Arial"/>
              </a:rPr>
              <a:t>einokun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Einkavæðing tryggir ekki samkeppni. Mörg opinber fyrirtæki eru í eðli </a:t>
            </a:r>
            <a:r>
              <a:rPr lang="is-IS" sz="2000" b="0" strike="noStrike" spc="-1" dirty="0" err="1">
                <a:latin typeface="Arial"/>
              </a:rPr>
              <a:t>sínu</a:t>
            </a:r>
            <a:r>
              <a:rPr lang="is-IS" sz="2000" b="0" strike="noStrike" spc="-1" dirty="0">
                <a:latin typeface="Arial"/>
              </a:rPr>
              <a:t> einokunarfyrirtæki og það breytist ekki </a:t>
            </a:r>
            <a:r>
              <a:rPr lang="is-IS" sz="2000" b="0" strike="noStrike" spc="-1" dirty="0" err="1">
                <a:latin typeface="Arial"/>
              </a:rPr>
              <a:t>þó</a:t>
            </a:r>
            <a:r>
              <a:rPr lang="is-IS" sz="2000" b="0" strike="noStrike" spc="-1" dirty="0">
                <a:latin typeface="Arial"/>
              </a:rPr>
              <a:t> þau fari í einkaeign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Eðlislæg einokun stafar stundum af því að markaðurinn er lítill og stærðarhagkvæmni mikil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 err="1">
                <a:latin typeface="Arial"/>
              </a:rPr>
              <a:t>Óhagkvæmt</a:t>
            </a:r>
            <a:r>
              <a:rPr lang="is-IS" sz="2000" b="0" strike="noStrike" spc="-1" dirty="0">
                <a:latin typeface="Arial"/>
              </a:rPr>
              <a:t> að hafa tvö dreifikerfi rafmagns, vatns, hitaveitu og pósts á sama svæði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s-IS" sz="2400" b="1" strike="noStrike" spc="-1" dirty="0">
                <a:latin typeface="Arial"/>
              </a:rPr>
              <a:t>Verðsamkeppni er sjaldgæf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2000" b="0" strike="noStrike" spc="-1" dirty="0">
                <a:latin typeface="Arial"/>
              </a:rPr>
              <a:t>Einkavæðing tryggir því ekki hagkvæman rekstur eða leiðir til lægra vöruverðs eða bættra lífskjara neytenda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is-IS" sz="4400" b="0" strike="noStrike" spc="-1"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3200" b="0" strike="noStrike" spc="-1" dirty="0">
                <a:latin typeface="Arial"/>
              </a:rPr>
              <a:t>Tilgangur efnahagslífsins er að </a:t>
            </a:r>
            <a:r>
              <a:rPr lang="is-IS" sz="3200" b="0" strike="noStrike" spc="-1" dirty="0" err="1">
                <a:latin typeface="Arial"/>
              </a:rPr>
              <a:t>bæta</a:t>
            </a:r>
            <a:r>
              <a:rPr lang="is-IS" sz="3200" b="0" strike="noStrike" spc="-1" dirty="0">
                <a:latin typeface="Arial"/>
              </a:rPr>
              <a:t> kjör fólksins í landinu</a:t>
            </a: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s-IS" sz="3200" b="0" strike="noStrike" spc="-1" dirty="0">
                <a:latin typeface="Arial"/>
              </a:rPr>
              <a:t>Ekki hægt að vega og meta kosti og galla einkavæðingar nema að spyrja sig hvort hún </a:t>
            </a:r>
            <a:r>
              <a:rPr lang="is-IS" sz="3200" b="0" strike="noStrike" spc="-1" dirty="0" err="1">
                <a:latin typeface="Arial"/>
              </a:rPr>
              <a:t>bæti</a:t>
            </a:r>
            <a:r>
              <a:rPr lang="is-IS" sz="3200" b="0" strike="noStrike" spc="-1" dirty="0">
                <a:latin typeface="Arial"/>
              </a:rPr>
              <a:t> hag fólksins í landinu </a:t>
            </a:r>
            <a:r>
              <a:rPr lang="is-IS" sz="3200" b="0" strike="noStrike" spc="-1">
                <a:latin typeface="Arial"/>
              </a:rPr>
              <a:t>með </a:t>
            </a:r>
            <a:r>
              <a:rPr lang="is-IS" sz="3200" b="0" strike="noStrike" spc="-1" smtClean="0">
                <a:latin typeface="Arial"/>
              </a:rPr>
              <a:t>lægra </a:t>
            </a:r>
            <a:r>
              <a:rPr lang="is-IS" sz="3200" b="0" strike="noStrike" spc="-1" dirty="0">
                <a:latin typeface="Arial"/>
              </a:rPr>
              <a:t>vöruverði, aukinni fjölbreytni og bættri þjónustu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281</Words>
  <Application>Microsoft Office PowerPoint</Application>
  <PresentationFormat>Custom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</cp:lastModifiedBy>
  <cp:revision>10</cp:revision>
  <cp:lastPrinted>2013-09-24T23:50:35Z</cp:lastPrinted>
  <dcterms:created xsi:type="dcterms:W3CDTF">2013-09-24T23:23:18Z</dcterms:created>
  <dcterms:modified xsi:type="dcterms:W3CDTF">2018-10-03T16:28:29Z</dcterms:modified>
  <dc:language>is-IS</dc:language>
</cp:coreProperties>
</file>