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Props+xml" PartName="/ppt/presProps.xml"/>
  <Override ContentType="application/vnd.openxmlformats-officedocument.presentationml.presentation.main+xml" PartName="/ppt/presentation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sldMasterIdLst>
    <p:sldMasterId r:id="rId4" id="2147483648"/>
  </p:sldMasterIdLst>
  <p:sldIdLst>
    <p:sldId r:id="rId5" id="256"/>
    <p:sldId r:id="rId6" id="257"/>
    <p:sldId r:id="rId7" id="258"/>
    <p:sldId r:id="rId8" id="259"/>
  </p:sldIdLst>
  <p:sldSz cx="10080625" cy="7559675"/>
  <p:notesSz xmlns:c="http://schemas.openxmlformats.org/drawingml/2006/chart" xmlns:pic="http://schemas.openxmlformats.org/drawingml/2006/picture" xmlns:dgm="http://schemas.openxmlformats.org/drawingml/2006/diagram" cx="7559675" cy="10691813"/>
  <p:defaultTextStyle xmlns:c="http://schemas.openxmlformats.org/drawingml/2006/chart" xmlns:pic="http://schemas.openxmlformats.org/drawingml/2006/picture" xmlns:dgm="http://schemas.openxmlformats.org/drawingml/2006/diagram">
    <a:defPPr>
      <a:defRPr lang="en-US">
        <a:uFillTx/>
      </a:defRPr>
    </a:defPPr>
    <a:lvl1pPr algn="l" defTabSz="914400" eaLnBrk="1" hangingPunct="1" latinLnBrk="0" marL="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uFillTx/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showPr showNarration="1">
    <p:present/>
    <p:sldAll/>
    <p:penClr xmlns:c="http://schemas.openxmlformats.org/drawingml/2006/chart" xmlns:pic="http://schemas.openxmlformats.org/drawingml/2006/picture" xmlns:dgm="http://schemas.openxmlformats.org/drawingml/2006/diagram">
      <a:srgbClr val="FF0000"/>
    </p:penClr>
  </p:showPr>
</p:presentationPr>
</file>

<file path=ppt/tableStyles.xml><?xml version="1.0" encoding="utf-8"?>
<a:tblStyleLst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def="{5C22544A-7EE6-4342-B048-85BDC9FD1C3A}"/>
</file>

<file path=ppt/viewProps.xml><?xml version="1.0" encoding="utf-8"?>
<p:viewP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lastView="sldThumbnailView">
  <p:normalViewPr>
    <p:restoredLeft sz="15620"/>
    <p:restoredTop sz="94660"/>
  </p:normalViewPr>
  <p:slideViewPr>
    <p:cSldViewPr snapToGrid="0">
      <p:cViewPr varScale="1">
        <p:scale xmlns:c="http://schemas.openxmlformats.org/drawingml/2006/chart" xmlns:pic="http://schemas.openxmlformats.org/drawingml/2006/picture" xmlns:dgm="http://schemas.openxmlformats.org/drawingml/2006/diagram">
          <a:sx d="100" n="100"/>
          <a:sy d="100" n="100"/>
        </p:scale>
        <p:origin xmlns:c="http://schemas.openxmlformats.org/drawingml/2006/chart" xmlns:pic="http://schemas.openxmlformats.org/drawingml/2006/picture" xmlns:dgm="http://schemas.openxmlformats.org/drawingml/2006/diagram" x="1620" y="90"/>
      </p:cViewPr>
    </p:cSldViewPr>
  </p:slideViewPr>
  <p:notesTextViewPr>
    <p:cViewPr>
      <p:scale xmlns:c="http://schemas.openxmlformats.org/drawingml/2006/chart" xmlns:pic="http://schemas.openxmlformats.org/drawingml/2006/picture" xmlns:dgm="http://schemas.openxmlformats.org/drawingml/2006/diagram">
        <a:sx d="1" n="1"/>
        <a:sy d="1" n="1"/>
      </p:scale>
      <p:origin xmlns:c="http://schemas.openxmlformats.org/drawingml/2006/chart" xmlns:pic="http://schemas.openxmlformats.org/drawingml/2006/picture" xmlns:dgm="http://schemas.openxmlformats.org/drawingml/2006/diagram" x="0" y="0"/>
    </p:cViewPr>
  </p:notesTextViewPr>
  <p:gridSpacing xmlns:c="http://schemas.openxmlformats.org/drawingml/2006/chart" xmlns:pic="http://schemas.openxmlformats.org/drawingml/2006/picture" xmlns:dgm="http://schemas.openxmlformats.org/drawingml/2006/diagram" cx="72008" cy="72008"/>
</p:viewPr>
</file>

<file path=ppt/_rels/presentation.xml.rels><?xml version="1.0" standalone="yes" ?><Relationships xmlns="http://schemas.openxmlformats.org/package/2006/relationships"><Relationship Id="rId1" Target="presProps.xml" Type="http://schemas.openxmlformats.org/officeDocument/2006/relationships/presProps"></Relationship><Relationship Id="rId2" Target="tableStyles.xml" Type="http://schemas.openxmlformats.org/officeDocument/2006/relationships/tableStyles"></Relationship><Relationship Id="rId3" Target="viewProps.xml" Type="http://schemas.openxmlformats.org/officeDocument/2006/relationships/viewProps"></Relationship><Relationship Id="rId4" Target="slideMasters/slideMaster1.xml" Type="http://schemas.openxmlformats.org/officeDocument/2006/relationships/slideMaster"></Relationship><Relationship Id="rId5" Target="slides/slide1.xml" Type="http://schemas.openxmlformats.org/officeDocument/2006/relationships/slide"></Relationship><Relationship Id="rId6" Target="slides/slide2.xml" Type="http://schemas.openxmlformats.org/officeDocument/2006/relationships/slide"></Relationship><Relationship Id="rId7" Target="slides/slide3.xml" Type="http://schemas.openxmlformats.org/officeDocument/2006/relationships/slide"></Relationship><Relationship Id="rId8" Target="slides/slide4.xml" Type="http://schemas.openxmlformats.org/officeDocument/2006/relationships/slide"></Relationship><Relationship Id="rId9" Target="theme/theme1.xml" Type="http://schemas.openxmlformats.org/officeDocument/2006/relationships/theme"></Relationship></Relationships>
</file>

<file path=ppt/slideLayouts/_rels/slideLayout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0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1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1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2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3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4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5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6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7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8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_rels/slideLayout9.xml.rels><?xml version="1.0" standalone="yes" ?><Relationships xmlns="http://schemas.openxmlformats.org/package/2006/relationships"><Relationship Id="rId1" Target="../slideMasters/slideMaster1.xml" Type="http://schemas.openxmlformats.org/officeDocument/2006/relationships/slideMaster"></Relationship></Relationships>
</file>

<file path=ppt/slideLayouts/slideLayout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Blank Slide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0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OverTx">
  <p:cSld name="Title, Content over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6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7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8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907164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1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fourObj">
  <p:cSld name="Title, 4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9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0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1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2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405936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3" name="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1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blank">
  <p:cSld name="Title, 6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34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5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6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571200" y="176904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7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638040" y="176904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8" name="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6638040" y="405936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9" name="PlaceHolder 6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571200" y="405936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0" name="PlaceHolder 7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292068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2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x">
  <p:cSld name="Title Slide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3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">
  <p:cSld name="Title,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7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8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4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">
  <p:cSld name="Title, 2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9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0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1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5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itleOnly">
  <p:cSld name="Title Only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2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6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Only">
  <p:cSld name="Centered Tex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3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sub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5851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7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AndObj">
  <p:cSld name="Title, 2 Content and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4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5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6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7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8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objAndTwoObj">
  <p:cSld name="Title Content and 2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18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19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0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1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405936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Layouts/slideLayout9.xml><?xml version="1.0" encoding="utf-8"?>
<p:sldLayout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 preserve="1" type="twoObjOverTx">
  <p:cSld name="Title, 2 Content over Content"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22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endParaRPr b="0" lang="is-IS" spc="-1" strike="noStrike" sz="44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3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4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152680" y="1769040"/>
            <a:ext cx="442692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5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4059360"/>
            <a:ext cx="9071640" cy="209124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endParaRPr b="0" lang="is-IS" spc="-1" strike="noStrike" sz="3200">
              <a:uFillTx/>
              <a:latin typeface="Arial"/>
            </a:endParaRP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Layout>
</file>

<file path=ppt/slideMasters/_rels/slideMaster1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Relationship Id="rId2" Target="../slideLayouts/slideLayout2.xml" Type="http://schemas.openxmlformats.org/officeDocument/2006/relationships/slideLayout"></Relationship><Relationship Id="rId3" Target="../slideLayouts/slideLayout3.xml" Type="http://schemas.openxmlformats.org/officeDocument/2006/relationships/slideLayout"></Relationship><Relationship Id="rId4" Target="../slideLayouts/slideLayout4.xml" Type="http://schemas.openxmlformats.org/officeDocument/2006/relationships/slideLayout"></Relationship><Relationship Id="rId5" Target="../slideLayouts/slideLayout5.xml" Type="http://schemas.openxmlformats.org/officeDocument/2006/relationships/slideLayout"></Relationship><Relationship Id="rId6" Target="../slideLayouts/slideLayout6.xml" Type="http://schemas.openxmlformats.org/officeDocument/2006/relationships/slideLayout"></Relationship><Relationship Id="rId7" Target="../slideLayouts/slideLayout7.xml" Type="http://schemas.openxmlformats.org/officeDocument/2006/relationships/slideLayout"></Relationship><Relationship Id="rId8" Target="../slideLayouts/slideLayout8.xml" Type="http://schemas.openxmlformats.org/officeDocument/2006/relationships/slideLayout"></Relationship><Relationship Id="rId9" Target="../slideLayouts/slideLayout9.xml" Type="http://schemas.openxmlformats.org/officeDocument/2006/relationships/slideLayout"></Relationship><Relationship Id="rId10" Target="../slideLayouts/slideLayout10.xml" Type="http://schemas.openxmlformats.org/officeDocument/2006/relationships/slideLayout"></Relationship><Relationship Id="rId11" Target="../slideLayouts/slideLayout11.xml" Type="http://schemas.openxmlformats.org/officeDocument/2006/relationships/slideLayout"></Relationship><Relationship Id="rId12" Target="../slideLayouts/slideLayout12.xml" Type="http://schemas.openxmlformats.org/officeDocument/2006/relationships/slideLayout"></Relationship><Relationship Id="rId13" Target="../theme/theme1.xml" Type="http://schemas.openxmlformats.org/officeDocument/2006/relationships/theme"></Relationship></Relationships>
</file>

<file path=ppt/slideMasters/slideMaster1.xml><?xml version="1.0" encoding="utf-8"?>
<p:sldMaster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bg>
      <p:bgRef xmlns:c="http://schemas.openxmlformats.org/drawingml/2006/chart" xmlns:pic="http://schemas.openxmlformats.org/drawingml/2006/picture" xmlns:dgm="http://schemas.openxmlformats.org/drawingml/2006/diagram" idx="1001">
        <a:schemeClr val="bg1"/>
      </p:bgRef>
    </p:bg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5" name="PlaceHolder 1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title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lang="is-IS" spc="-1" strike="noStrike" sz="4400">
                <a:uFillTx/>
                <a:latin typeface="Arial"/>
              </a:rPr>
              <a:t>Click to edit the title text format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6" name="PlaceHolder 2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body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38480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is-IS" spc="-1" strike="noStrike" sz="3200">
                <a:uFillTx/>
                <a:latin typeface="Arial"/>
              </a:rPr>
              <a:t>Click to edit the outline text format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is-IS" spc="-1" strike="noStrike" sz="2800">
                <a:uFillTx/>
                <a:latin typeface="Arial"/>
              </a:rPr>
              <a:t>Second Outline Level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is-IS" spc="-1" strike="noStrike" sz="2400">
                <a:uFillTx/>
                <a:latin typeface="Arial"/>
              </a:rPr>
              <a:t>Third Outline Level</a:t>
            </a:r>
          </a:p>
          <a:p>
            <a:pPr indent="-216000" lvl="3" marL="1728000">
              <a:spcAft>
                <a:spcPts val="567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lang="is-IS" spc="-1" strike="noStrike" sz="2000">
                <a:uFillTx/>
                <a:latin typeface="Arial"/>
              </a:rPr>
              <a:t>Fourth Outline Level</a:t>
            </a:r>
          </a:p>
          <a:p>
            <a:pPr indent="-216000" lvl="4" marL="2160000">
              <a:spcAft>
                <a:spcPts val="283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is-IS" spc="-1" strike="noStrike" sz="2000">
                <a:uFillTx/>
                <a:latin typeface="Arial"/>
              </a:rPr>
              <a:t>Fifth Outline Level</a:t>
            </a:r>
          </a:p>
          <a:p>
            <a:pPr indent="-216000" lvl="5" marL="2592000">
              <a:spcAft>
                <a:spcPts val="283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is-IS" spc="-1" strike="noStrike" sz="2000">
                <a:uFillTx/>
                <a:latin typeface="Arial"/>
              </a:rPr>
              <a:t>Sixth Outline Level</a:t>
            </a:r>
          </a:p>
          <a:p>
            <a:pPr indent="-216000" lvl="6" marL="3024000">
              <a:spcAft>
                <a:spcPts val="283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lang="is-IS" spc="-1" strike="noStrike" sz="2000">
                <a:uFillTx/>
                <a:latin typeface="Arial"/>
              </a:rPr>
              <a:t>Seventh Outline Level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2" name="PlaceHolder 3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dt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6887160"/>
            <a:ext cx="2348280" cy="52128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r>
              <a:rPr b="0" lang="is-IS" spc="-1" strike="noStrike" sz="1400">
                <a:uFillTx/>
                <a:latin typeface="Times New Roman"/>
              </a:rPr>
              <a:t>&lt;date/time&gt;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3" name="PlaceHolder 4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ftr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3447360" y="6887160"/>
            <a:ext cx="3195000" cy="52128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algn="ctr"/>
            <a:r>
              <a:rPr b="0" lang="is-IS" spc="-1" strike="noStrike" sz="1400">
                <a:uFillTx/>
                <a:latin typeface="Times New Roman"/>
              </a:rPr>
              <a:t>&lt;footer&gt;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" name="PlaceHolder 5"/>
          <p:cNvSpPr xmlns:c="http://schemas.openxmlformats.org/drawingml/2006/chart" xmlns:pic="http://schemas.openxmlformats.org/drawingml/2006/picture" xmlns:dgm="http://schemas.openxmlformats.org/drawingml/2006/diagram">
            <a:spLocks noGrp="1"/>
          </p:cNvSpPr>
          <p:nvPr>
            <p:ph type="sldNum"/>
          </p:nvPr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7227360" y="6887160"/>
            <a:ext cx="2348280" cy="521280"/>
          </a:xfrm>
          <a:prstGeom prst="rect">
            <a:avLst/>
          </a:prstGeom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algn="r"/>
            <a:fld id="{8806421F-8211-4E36-931F-B07DFA3D4C58}" type="slidenum">
              <a:rPr b="0" lang="is-IS" spc="-1" strike="noStrike" sz="1400">
                <a:uFillTx/>
                <a:latin typeface="Times New Roman"/>
              </a:rPr>
              <a:t>‹#›</a:t>
            </a:fld>
            <a:endParaRPr b="0" lang="is-IS" spc="-1" strike="noStrike" sz="1400">
              <a:uFillTx/>
              <a:latin typeface="Times New Roman"/>
            </a:endParaRPr>
          </a:p>
        </p:txBody>
      </p:sp>
    </p:spTree>
  </p:cSld>
  <p:clrMap xmlns:c="http://schemas.openxmlformats.org/drawingml/2006/chart" xmlns:pic="http://schemas.openxmlformats.org/drawingml/2006/picture" xmlns:dgm="http://schemas.openxmlformats.org/drawingml/2006/diagram" accent1="accent1" accent2="accent2" accent3="accent3" accent4="accent4" accent5="accent5" accent6="accent6" bg1="lt1" bg2="lt2" folHlink="folHlink" hlink="hlink" tx1="dk1" tx2="dk2"/>
  <p:sldLayoutIdLst>
    <p:sldLayoutId r:id="rId1" id="2147483661"/>
    <p:sldLayoutId r:id="rId2" id="2147483662"/>
    <p:sldLayoutId r:id="rId3" id="2147483663"/>
    <p:sldLayoutId r:id="rId4" id="2147483664"/>
    <p:sldLayoutId r:id="rId5" id="2147483665"/>
    <p:sldLayoutId r:id="rId6" id="2147483666"/>
    <p:sldLayoutId r:id="rId7" id="2147483667"/>
    <p:sldLayoutId r:id="rId8" id="2147483668"/>
    <p:sldLayoutId r:id="rId9" id="2147483669"/>
    <p:sldLayoutId r:id="rId10" id="2147483670"/>
    <p:sldLayoutId r:id="rId11" id="2147483671"/>
    <p:sldLayoutId r:id="rId12" id="2147483672"/>
  </p:sldLayoutIdLst>
  <p:txStyles>
    <p:titleStyle xmlns:c="http://schemas.openxmlformats.org/drawingml/2006/chart" xmlns:pic="http://schemas.openxmlformats.org/drawingml/2006/picture" xmlns:dgm="http://schemas.openxmlformats.org/drawingml/2006/diagram">
      <a:lvl1pPr algn="l" defTabSz="914400" eaLnBrk="1" hangingPunct="1" latinLnBrk="0" rtl="0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 xmlns:c="http://schemas.openxmlformats.org/drawingml/2006/chart" xmlns:pic="http://schemas.openxmlformats.org/drawingml/2006/picture" xmlns:dgm="http://schemas.openxmlformats.org/drawingml/2006/diagram"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 xmlns:c="http://schemas.openxmlformats.org/drawingml/2006/chart" xmlns:pic="http://schemas.openxmlformats.org/drawingml/2006/picture" xmlns:dgm="http://schemas.openxmlformats.org/drawingml/2006/diagram">
      <a:defPPr>
        <a:defRPr lang="en-US">
          <a:uFillTx/>
        </a:defRPr>
      </a:defPPr>
      <a:lvl1pPr algn="l" defTabSz="914400" eaLnBrk="1" hangingPunct="1" latinLnBrk="0" marL="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standalone="yes" ?><Relationships xmlns="http://schemas.openxmlformats.org/package/2006/relationships"><Relationship Id="rId1" Target="../slideLayouts/slideLayout2.xml" Type="http://schemas.openxmlformats.org/officeDocument/2006/relationships/slideLayout"></Relationship></Relationships>
</file>

<file path=ppt/slides/_rels/slide2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3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_rels/slide4.xml.rels><?xml version="1.0" standalone="yes" ?><Relationships xmlns="http://schemas.openxmlformats.org/package/2006/relationships"><Relationship Id="rId1" Target="../slideLayouts/slideLayout1.xml" Type="http://schemas.openxmlformats.org/officeDocument/2006/relationships/slideLayout"></Relationship></Relationships>
</file>

<file path=ppt/slides/slide1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1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lang="is-IS" spc="-1" strike="noStrike" sz="4400">
                <a:uFillTx/>
                <a:latin typeface="Arial"/>
              </a:rPr>
              <a:t>11. Kafli</a:t>
            </a:r>
          </a:p>
        </p:txBody>
      </p:sp>
      <p:sp>
        <p:nvSpPr>
          <p:cNvPr xmlns:c="http://schemas.openxmlformats.org/drawingml/2006/chart" xmlns:pic="http://schemas.openxmlformats.org/drawingml/2006/picture" xmlns:dgm="http://schemas.openxmlformats.org/drawingml/2006/diagram" id="42" name="TextShape 2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anchor="ctr" bIns="0" lIns="0" rIns="0" tIns="0"/>
          <a:lstStyle/>
          <a:p>
            <a:pPr algn="ctr"/>
            <a:r>
              <a:rPr b="0" lang="is-IS" spc="-1" strike="noStrike" sz="3200">
                <a:uFillTx/>
                <a:latin typeface="Arial"/>
              </a:rPr>
              <a:t>Helstu verkefni opinberra aðila</a:t>
            </a:r>
          </a:p>
          <a:p>
            <a:pPr algn="ctr"/>
            <a:r>
              <a:rPr b="0" lang="is-IS" spc="-1" strike="noStrike" sz="3200">
                <a:uFillTx/>
                <a:latin typeface="Arial"/>
              </a:rPr>
              <a:t>í blönduðu hagkerfi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3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224000"/>
            <a:ext cx="9071640" cy="515775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pc="-1" strike="noStrike" sz="2800">
                <a:uFillTx/>
                <a:latin typeface="Arial"/>
              </a:rPr>
              <a:t>Markaðurinn hentar ekki alltaf vel til að sjá okkur fyrir þjónustu</a:t>
            </a:r>
          </a:p>
          <a:p>
            <a:pPr indent="-324000" marL="432000">
              <a:spcAft>
                <a:spcPts val="1414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pc="-1" strike="noStrike" sz="2800">
                <a:uFillTx/>
                <a:latin typeface="Arial"/>
              </a:rPr>
              <a:t>Helstu verkefni hins opinbera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is-IS" spc="-1" strike="noStrike" sz="2400">
                <a:uFillTx/>
                <a:latin typeface="Arial"/>
              </a:rPr>
              <a:t>Setja lagaramma </a:t>
            </a:r>
            <a:r>
              <a:rPr b="0" dirty="0" lang="is-IS" smtClean="0" spc="-1" strike="noStrike" sz="2400">
                <a:uFillTx/>
                <a:latin typeface="Arial"/>
              </a:rPr>
              <a:t>utan um </a:t>
            </a:r>
            <a:r>
              <a:rPr b="0" dirty="0" lang="is-IS" spc="-1" strike="noStrike" sz="2400">
                <a:uFillTx/>
                <a:latin typeface="Arial"/>
              </a:rPr>
              <a:t>efnahagslífið svo græðgin valdi ekki skaða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is-IS" spc="-1" strike="noStrike" sz="2400">
                <a:uFillTx/>
                <a:latin typeface="Arial"/>
              </a:rPr>
              <a:t>Ríkið framleiðir og kaupir alls konar vörur og þjónustu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pc="-1" strike="noStrike" sz="2000">
                <a:uFillTx/>
                <a:latin typeface="Arial"/>
              </a:rPr>
              <a:t>Skólar, sjúkrahús, vegir, flugvellir, almenningssamgöngur, bólusetningar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pc="-1" strike="noStrike" sz="2000">
                <a:uFillTx/>
                <a:latin typeface="Arial"/>
              </a:rPr>
              <a:t>Selur neytendum á niðurgreiddu verði s.s. menntun og heilsuvernd. Hagnaður samfélagsins meiri en hagnaður einstaklingsins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4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511200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is-IS" spc="-1" strike="noStrike" sz="2400">
                <a:uFillTx/>
                <a:latin typeface="Arial"/>
              </a:rPr>
              <a:t>Ríkið jafnar tekjur og sér um að greiða svokallaðar millifærslur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pc="-1" strike="noStrike" sz="2400">
                <a:uFillTx/>
                <a:latin typeface="Arial"/>
              </a:rPr>
              <a:t>Á markaði fá þeir tekjur sem eitthvað selja</a:t>
            </a:r>
          </a:p>
          <a:p>
            <a:pPr indent="-216000" lvl="3" marL="1728000">
              <a:spcAft>
                <a:spcPts val="567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is-IS" spc="-1" strike="noStrike" sz="2000">
                <a:uFillTx/>
                <a:latin typeface="Arial"/>
              </a:rPr>
              <a:t>En sumir geta það ekki og því sér ríki og sveitarfélag um </a:t>
            </a:r>
            <a:r>
              <a:rPr b="0" dirty="0" err="1" lang="is-IS" spc="-1" strike="noStrike" sz="2000">
                <a:uFillTx/>
                <a:latin typeface="Arial"/>
              </a:rPr>
              <a:t>bætur</a:t>
            </a:r>
            <a:r>
              <a:rPr b="0" dirty="0" lang="is-IS" spc="-1" strike="noStrike" sz="2000">
                <a:uFillTx/>
                <a:latin typeface="Arial"/>
              </a:rPr>
              <a:t> til þeirra sem ekki geta </a:t>
            </a:r>
            <a:r>
              <a:rPr b="0" dirty="0" err="1" lang="is-IS" spc="-1" strike="noStrike" sz="2000">
                <a:uFillTx/>
                <a:latin typeface="Arial"/>
              </a:rPr>
              <a:t>séð</a:t>
            </a:r>
            <a:r>
              <a:rPr b="0" dirty="0" lang="is-IS" spc="-1" strike="noStrike" sz="2000">
                <a:uFillTx/>
                <a:latin typeface="Arial"/>
              </a:rPr>
              <a:t> sér farborða. T.d. </a:t>
            </a:r>
            <a:r>
              <a:rPr b="0" dirty="0" err="1" lang="is-IS" spc="-1" strike="noStrike" sz="2000">
                <a:uFillTx/>
                <a:latin typeface="Arial"/>
              </a:rPr>
              <a:t>barnabætur</a:t>
            </a:r>
            <a:r>
              <a:rPr b="0" dirty="0" lang="is-IS" spc="-1" strike="noStrike" sz="2000">
                <a:uFillTx/>
                <a:latin typeface="Arial"/>
              </a:rPr>
              <a:t>, örorkubætur og sjúkradagpeninga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is-IS" spc="-1" strike="noStrike" sz="2400">
                <a:uFillTx/>
                <a:latin typeface="Arial"/>
              </a:rPr>
              <a:t>Opinberir aðila afla tekna til að greiða fyrir samneysluna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is-IS" spc="-1" strike="noStrike" sz="2400">
                <a:uFillTx/>
                <a:latin typeface="Arial"/>
              </a:rPr>
              <a:t>Beinir skattar – óbeinir skattar</a:t>
            </a:r>
          </a:p>
          <a:p>
            <a:pPr indent="-324000" lvl="1" marL="864000">
              <a:spcAft>
                <a:spcPts val="1134"/>
              </a:spcAft>
              <a:buClr>
                <a:srgbClr val="000000"/>
              </a:buClr>
              <a:buSzPct val="75000"/>
              <a:buFont charset="2" typeface="Symbol"/>
              <a:buChar char=""/>
            </a:pPr>
            <a:r>
              <a:rPr b="0" dirty="0" lang="is-IS" spc="-1" strike="noStrike" sz="2400">
                <a:uFillTx/>
                <a:latin typeface="Arial"/>
              </a:rPr>
              <a:t>Ríkið sér um hagstjórnina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pc="-1" strike="noStrike" sz="2400">
                <a:uFillTx/>
                <a:latin typeface="Arial"/>
              </a:rPr>
              <a:t>Reynir að tryggja stöðugleika, jafna hagsveiflur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err="1" lang="is-IS" spc="-1" strike="noStrike" sz="2400">
                <a:uFillTx/>
                <a:latin typeface="Arial"/>
              </a:rPr>
              <a:t>Þennsluskeið</a:t>
            </a:r>
            <a:r>
              <a:rPr b="0" dirty="0" lang="is-IS" spc="-1" strike="noStrike" sz="2400">
                <a:uFillTx/>
                <a:latin typeface="Arial"/>
              </a:rPr>
              <a:t> - samdráttartímar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s="http://schemas.openxmlformats.org/officeDocument/2006/sharedTypes" xmlns:r="http://schemas.openxmlformats.org/officeDocument/2006/relationships">
  <p:cSld>
    <p:spTree>
      <p:nvGrpSpPr>
        <p:cNvPr xmlns:c="http://schemas.openxmlformats.org/drawingml/2006/chart" xmlns:pic="http://schemas.openxmlformats.org/drawingml/2006/picture" xmlns:dgm="http://schemas.openxmlformats.org/drawingml/2006/diagram" id="1" name=""/>
        <p:cNvGrpSpPr xmlns:c="http://schemas.openxmlformats.org/drawingml/2006/chart" xmlns:pic="http://schemas.openxmlformats.org/drawingml/2006/picture" xmlns:dgm="http://schemas.openxmlformats.org/drawingml/2006/diagram"/>
        <p:nvPr/>
      </p:nvGrpSpPr>
      <p:grpSpPr xmlns:c="http://schemas.openxmlformats.org/drawingml/2006/chart" xmlns:pic="http://schemas.openxmlformats.org/drawingml/2006/picture" xmlns:dgm="http://schemas.openxmlformats.org/drawingml/2006/diagram">
        <a:xfrm>
          <a:off x="0" y="0"/>
          <a:ext cx="0" cy="0"/>
          <a:chOff x="0" y="0"/>
          <a:chExt cx="0" cy="0"/>
        </a:xfrm>
      </p:grpSpPr>
      <p:sp>
        <p:nvSpPr>
          <p:cNvPr xmlns:c="http://schemas.openxmlformats.org/drawingml/2006/chart" xmlns:pic="http://schemas.openxmlformats.org/drawingml/2006/picture" xmlns:dgm="http://schemas.openxmlformats.org/drawingml/2006/diagram" id="45" name="TextShape 1"/>
          <p:cNvSpPr xmlns:c="http://schemas.openxmlformats.org/drawingml/2006/chart" xmlns:pic="http://schemas.openxmlformats.org/drawingml/2006/picture" xmlns:dgm="http://schemas.openxmlformats.org/drawingml/2006/diagram" txBox="1">
            <a:spLocks/>
          </p:cNvSpPr>
          <p:nvPr/>
        </p:nvSpPr>
        <p:spPr xmlns:c="http://schemas.openxmlformats.org/drawingml/2006/chart" xmlns:pic="http://schemas.openxmlformats.org/drawingml/2006/picture" xmlns:dgm="http://schemas.openxmlformats.org/drawingml/2006/diagram">
          <a:xfrm>
            <a:off x="504000" y="1769040"/>
            <a:ext cx="9071640" cy="4989240"/>
          </a:xfrm>
          <a:prstGeom prst="rect">
            <a:avLst/>
          </a:prstGeom>
          <a:noFill/>
          <a:ln>
            <a:noFill/>
          </a:ln>
        </p:spPr>
        <p:txBody xmlns:c="http://schemas.openxmlformats.org/drawingml/2006/chart" xmlns:pic="http://schemas.openxmlformats.org/drawingml/2006/picture" xmlns:dgm="http://schemas.openxmlformats.org/drawingml/2006/diagram">
          <a:bodyPr bIns="0" lIns="0" rIns="0" tIns="0"/>
          <a:lstStyle/>
          <a:p>
            <a:pPr indent="-288000" lvl="1" marL="8388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pc="-1" strike="noStrike" sz="2800">
                <a:uFillTx/>
                <a:latin typeface="Arial"/>
              </a:rPr>
              <a:t>Hagstjórnartæki skiptast </a:t>
            </a:r>
            <a:r>
              <a:rPr b="0" dirty="0" lang="is-IS" smtClean="0" spc="-1" strike="noStrike" sz="2800">
                <a:uFillTx/>
                <a:latin typeface="Arial"/>
              </a:rPr>
              <a:t>í:</a:t>
            </a:r>
          </a:p>
          <a:p>
            <a:pPr indent="-288000" lvl="2" marL="1296000">
              <a:lnSpc>
                <a:spcPct val="150000"/>
              </a:lnSpc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mtClean="0" spc="-1" strike="noStrike" sz="2400">
                <a:uFillTx/>
                <a:latin typeface="Arial"/>
              </a:rPr>
              <a:t>Peningamálatæki</a:t>
            </a:r>
            <a:r>
              <a:rPr b="0" dirty="0" lang="is-IS" spc="-1" strike="noStrike" sz="2400">
                <a:uFillTx/>
                <a:latin typeface="Arial"/>
              </a:rPr>
              <a:t>, fjármálatæki og beinar íhlutanir</a:t>
            </a:r>
          </a:p>
          <a:p>
            <a:pPr indent="-457200" lvl="1" marL="997200">
              <a:spcAft>
                <a:spcPts val="1134"/>
              </a:spcAft>
              <a:buClr>
                <a:srgbClr val="000000"/>
              </a:buClr>
              <a:buSzPct val="75000"/>
              <a:buFont charset="0" panose="020B0604020202020204" pitchFamily="34" typeface="Arial"/>
              <a:buChar char="•"/>
            </a:pPr>
            <a:r>
              <a:rPr b="0" dirty="0" lang="is-IS" spc="-1" strike="noStrike" sz="2800">
                <a:uFillTx/>
                <a:latin typeface="Arial"/>
              </a:rPr>
              <a:t>Markaðurinn hefur ekkert tímaskyn og sumir hlutir hafa ekkert verð. Slíkar vörur verða aldrei framleiddar á markaði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pc="-1" strike="noStrike" sz="2400">
                <a:uFillTx/>
                <a:latin typeface="Arial"/>
              </a:rPr>
              <a:t>Hreint loft, kyrrð, friður, ómengaður </a:t>
            </a:r>
            <a:r>
              <a:rPr b="0" dirty="0" err="1" lang="is-IS" spc="-1" strike="noStrike" sz="2400">
                <a:uFillTx/>
                <a:latin typeface="Arial"/>
              </a:rPr>
              <a:t>sjór</a:t>
            </a:r>
            <a:r>
              <a:rPr b="0" dirty="0" lang="is-IS" spc="-1" strike="noStrike" sz="2400">
                <a:uFillTx/>
                <a:latin typeface="Arial"/>
              </a:rPr>
              <a:t> - mikils virði</a:t>
            </a:r>
          </a:p>
          <a:p>
            <a:pPr indent="-288000" lvl="2" marL="1296000">
              <a:spcAft>
                <a:spcPts val="850"/>
              </a:spcAft>
              <a:buClr>
                <a:srgbClr val="000000"/>
              </a:buClr>
              <a:buSzPct val="45000"/>
              <a:buFont charset="2" typeface="Wingdings"/>
              <a:buChar char=""/>
            </a:pPr>
            <a:r>
              <a:rPr b="0" dirty="0" lang="is-IS" spc="-1" strike="noStrike" sz="2400">
                <a:uFillTx/>
                <a:latin typeface="Arial"/>
              </a:rPr>
              <a:t>Samneysluvörur – Erfitt að útiloka fólk frá því að njóta þeirra t.d. snjófljóðavarnargarðar</a:t>
            </a:r>
          </a:p>
        </p:txBody>
      </p:sp>
    </p:spTree>
  </p:cSld>
  <p:clrMapOvr xmlns:c="http://schemas.openxmlformats.org/drawingml/2006/chart" xmlns:pic="http://schemas.openxmlformats.org/drawingml/2006/picture" xmlns:dgm="http://schemas.openxmlformats.org/drawingml/2006/diagram">
    <a:masterClrMapping/>
  </p:clrMapOvr>
</p:sld>
</file>

<file path=ppt/theme/theme1.xml><?xml version="1.0" encoding="utf-8"?>
<a:theme xmlns:a="http://schemas.openxmlformats.org/drawingml/2006/main" xmlns:c="http://schemas.openxmlformats.org/drawingml/2006/chart" xmlns:pic="http://schemas.openxmlformats.org/drawingml/2006/picture" xmlns:dgm="http://schemas.openxmlformats.org/drawingml/2006/diagram" xmlns:p="http://schemas.openxmlformats.org/presentationml/2006/main" xmlns:s="http://schemas.openxmlformats.org/officeDocument/2006/sharedTypes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algn="ctr" cap="flat" cmpd="sng" w="9525">
          <a:solidFill>
            <a:schemeClr val="phClr">
              <a:shade val="95000"/>
              <a:satMod val="105000"/>
            </a:schemeClr>
          </a:solidFill>
          <a:prstDash val="solid"/>
        </a:ln>
        <a:ln algn="ctr" cap="flat" cmpd="sng" w="25400">
          <a:solidFill>
            <a:schemeClr val="phClr"/>
          </a:solidFill>
          <a:prstDash val="solid"/>
        </a:ln>
        <a:ln algn="ctr" cap="flat" cmpd="sng" w="38100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</TotalTime>
  <Words>201</Words>
  <Application>Microsoft Office PowerPoint</Application>
  <PresentationFormat>Custom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DejaVu Sans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Hilmar Friðjónsson</dc:creator>
  <dc:description/>
  <cp:lastModifiedBy>Hilmar Friðjónsson</cp:lastModifiedBy>
  <cp:revision>13</cp:revision>
  <cp:lastPrinted>2013-09-24T23:22:39Z</cp:lastPrinted>
  <dcterms:created xsi:type="dcterms:W3CDTF">2013-09-24T22:33:38Z</dcterms:created>
  <dcterms:modified xsi:type="dcterms:W3CDTF">2018-10-03T16:23:22Z</dcterms:modified>
  <dc:language>is-IS</dc:language>
</cp:coreProperties>
</file>