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sldMasterIdLst>
    <p:sldMasterId r:id="rId4" id="2147483648"/>
  </p:sldMasterIdLst>
  <p:sldIdLst>
    <p:sldId r:id="rId5" id="256"/>
    <p:sldId r:id="rId6" id="257"/>
    <p:sldId r:id="rId7" id="258"/>
    <p:sldId r:id="rId8" id="259"/>
    <p:sldId r:id="rId9" id="260"/>
    <p:sldId r:id="rId10" id="261"/>
    <p:sldId r:id="rId11" id="262"/>
    <p:sldId r:id="rId12" id="263"/>
    <p:sldId r:id="rId13" id="264"/>
    <p:sldId r:id="rId14" id="265"/>
    <p:sldId r:id="rId15" id="266"/>
    <p:sldId r:id="rId16" id="267"/>
    <p:sldId r:id="rId17" id="268"/>
  </p:sldIdLst>
  <p:sldSz cx="10080625" cy="7559675"/>
  <p:notesSz xmlns:c="http://schemas.openxmlformats.org/drawingml/2006/chart" xmlns:pic="http://schemas.openxmlformats.org/drawingml/2006/picture" xmlns:dgm="http://schemas.openxmlformats.org/drawingml/2006/diagram" cx="7559675" cy="10691813"/>
  <p:defaultTextStyle xmlns:c="http://schemas.openxmlformats.org/drawingml/2006/chart" xmlns:pic="http://schemas.openxmlformats.org/drawingml/2006/picture" xmlns:dgm="http://schemas.openxmlformats.org/drawingml/2006/diagram">
    <a:defPPr>
      <a:defRPr lang="en-US">
        <a:uFillTx/>
      </a:defRPr>
    </a:defPPr>
    <a:lvl1pPr algn="l" defTabSz="914400" eaLnBrk="1" hangingPunct="1" latinLnBrk="0" marL="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showPr showNarration="1">
    <p:present/>
    <p:sldAll/>
    <p:penClr xmlns:c="http://schemas.openxmlformats.org/drawingml/2006/chart" xmlns:pic="http://schemas.openxmlformats.org/drawingml/2006/picture" xmlns:dgm="http://schemas.openxmlformats.org/drawingml/2006/diagram">
      <a:srgbClr val="FF0000"/>
    </p:penClr>
  </p:showPr>
</p:presentationPr>
</file>

<file path=ppt/tableStyles.xml><?xml version="1.0" encoding="utf-8"?>
<a:tblStyleLst xmlns:a="http://schemas.openxmlformats.org/drawingml/2006/main" xmlns:c="http://schemas.openxmlformats.org/drawingml/2006/chart" xmlns:pic="http://schemas.openxmlformats.org/drawingml/2006/picture" xmlns:dgm="http://schemas.openxmlformats.org/drawingml/2006/diagram" xmlns:p="http://schemas.openxmlformats.org/presentationml/2006/main" xmlns:s="http://schemas.openxmlformats.org/officeDocument/2006/sharedTypes" xmlns:r="http://schemas.openxmlformats.org/officeDocument/2006/relationships" def="{5C22544A-7EE6-4342-B048-85BDC9FD1C3A}"/>
</file>

<file path=ppt/viewProps.xml><?xml version="1.0" encoding="utf-8"?>
<p:viewP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lastView="sldThumbnailView">
  <p:normalViewPr>
    <p:restoredLeft sz="15620"/>
    <p:restoredTop sz="94660"/>
  </p:normalViewPr>
  <p:slideViewPr>
    <p:cSldViewPr snapToGrid="0">
      <p:cViewPr varScale="1">
        <p:scale xmlns:c="http://schemas.openxmlformats.org/drawingml/2006/chart" xmlns:pic="http://schemas.openxmlformats.org/drawingml/2006/picture" xmlns:dgm="http://schemas.openxmlformats.org/drawingml/2006/diagram">
          <a:sx d="100" n="100"/>
          <a:sy d="100" n="100"/>
        </p:scale>
        <p:origin xmlns:c="http://schemas.openxmlformats.org/drawingml/2006/chart" xmlns:pic="http://schemas.openxmlformats.org/drawingml/2006/picture" xmlns:dgm="http://schemas.openxmlformats.org/drawingml/2006/diagram" x="1620" y="90"/>
      </p:cViewPr>
    </p:cSldViewPr>
  </p:slideViewPr>
  <p:notesTextViewPr>
    <p:cViewPr>
      <p:scale xmlns:c="http://schemas.openxmlformats.org/drawingml/2006/chart" xmlns:pic="http://schemas.openxmlformats.org/drawingml/2006/picture" xmlns:dgm="http://schemas.openxmlformats.org/drawingml/2006/diagram">
        <a:sx d="1" n="1"/>
        <a:sy d="1" n="1"/>
      </p:scale>
      <p:origin xmlns:c="http://schemas.openxmlformats.org/drawingml/2006/chart" xmlns:pic="http://schemas.openxmlformats.org/drawingml/2006/picture" xmlns:dgm="http://schemas.openxmlformats.org/drawingml/2006/diagram" x="0" y="0"/>
    </p:cViewPr>
  </p:notesTextViewPr>
  <p:gridSpacing xmlns:c="http://schemas.openxmlformats.org/drawingml/2006/chart" xmlns:pic="http://schemas.openxmlformats.org/drawingml/2006/picture" xmlns:dgm="http://schemas.openxmlformats.org/drawingml/2006/diagram" cx="72008" cy="72008"/>
</p:viewPr>
</file>

<file path=ppt/_rels/presentation.xml.rels><?xml version="1.0" standalone="yes" ?><Relationships xmlns="http://schemas.openxmlformats.org/package/2006/relationships"><Relationship Id="rId1" Target="presProps.xml" Type="http://schemas.openxmlformats.org/officeDocument/2006/relationships/presProps"></Relationship><Relationship Id="rId2" Target="tableStyles.xml" Type="http://schemas.openxmlformats.org/officeDocument/2006/relationships/tableStyles"></Relationship><Relationship Id="rId3" Target="viewProps.xml" Type="http://schemas.openxmlformats.org/officeDocument/2006/relationships/viewProps"></Relationship><Relationship Id="rId4" Target="slideMasters/slideMaster1.xml" Type="http://schemas.openxmlformats.org/officeDocument/2006/relationships/slideMaster"></Relationship><Relationship Id="rId5" Target="slides/slide1.xml" Type="http://schemas.openxmlformats.org/officeDocument/2006/relationships/slide"></Relationship><Relationship Id="rId6" Target="slides/slide2.xml" Type="http://schemas.openxmlformats.org/officeDocument/2006/relationships/slide"></Relationship><Relationship Id="rId7" Target="slides/slide3.xml" Type="http://schemas.openxmlformats.org/officeDocument/2006/relationships/slide"></Relationship><Relationship Id="rId8" Target="slides/slide4.xml" Type="http://schemas.openxmlformats.org/officeDocument/2006/relationships/slide"></Relationship><Relationship Id="rId9" Target="slides/slide5.xml" Type="http://schemas.openxmlformats.org/officeDocument/2006/relationships/slide"></Relationship><Relationship Id="rId10" Target="slides/slide6.xml" Type="http://schemas.openxmlformats.org/officeDocument/2006/relationships/slide"></Relationship><Relationship Id="rId11" Target="slides/slide7.xml" Type="http://schemas.openxmlformats.org/officeDocument/2006/relationships/slide"></Relationship><Relationship Id="rId12" Target="slides/slide8.xml" Type="http://schemas.openxmlformats.org/officeDocument/2006/relationships/slide"></Relationship><Relationship Id="rId13" Target="slides/slide9.xml" Type="http://schemas.openxmlformats.org/officeDocument/2006/relationships/slide"></Relationship><Relationship Id="rId14" Target="slides/slide10.xml" Type="http://schemas.openxmlformats.org/officeDocument/2006/relationships/slide"></Relationship><Relationship Id="rId15" Target="slides/slide11.xml" Type="http://schemas.openxmlformats.org/officeDocument/2006/relationships/slide"></Relationship><Relationship Id="rId16" Target="slides/slide12.xml" Type="http://schemas.openxmlformats.org/officeDocument/2006/relationships/slide"></Relationship><Relationship Id="rId17" Target="slides/slide13.xml" Type="http://schemas.openxmlformats.org/officeDocument/2006/relationships/slide"></Relationship><Relationship Id="rId18" Target="theme/theme1.xml" Type="http://schemas.openxmlformats.org/officeDocument/2006/relationships/theme"></Relationship></Relationships>
</file>

<file path=ppt/slideLayouts/_rels/slideLayout1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10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11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12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2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3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4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5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6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7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8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9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slideLayout1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blank">
  <p:cSld name="Blank Slide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10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OverTx">
  <p:cSld name="Title, Content over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6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7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887004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8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4059360"/>
            <a:ext cx="887004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11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fourObj">
  <p:cSld name="Title, 4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9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0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43282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1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9000" y="1769040"/>
            <a:ext cx="43282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2" name="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9000" y="4059360"/>
            <a:ext cx="43282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3" name="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4059360"/>
            <a:ext cx="43282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12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blank">
  <p:cSld name="Title, 6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34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5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28558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6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3503160" y="1769040"/>
            <a:ext cx="28558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7" name="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501960" y="1769040"/>
            <a:ext cx="28558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8" name="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501960" y="4059360"/>
            <a:ext cx="28558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9" name="PlaceHolder 6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3503160" y="4059360"/>
            <a:ext cx="28558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0" name="PlaceHolder 7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4059360"/>
            <a:ext cx="28558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2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x">
  <p:cSld name="Title Slide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5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sub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8870040" cy="43844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3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">
  <p:cSld name="Title,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7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8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8870040" cy="43844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4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woObj">
  <p:cSld name="Title, 2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9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10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4328280" cy="43844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11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9000" y="1769040"/>
            <a:ext cx="4328280" cy="43844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5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itleOnly">
  <p:cSld name="Title Only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12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6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Only">
  <p:cSld name="Centered Tex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13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sub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58518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7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woObjAndObj">
  <p:cSld name="Title, 2 Content and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14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15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43282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16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4059360"/>
            <a:ext cx="43282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17" name="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9000" y="1769040"/>
            <a:ext cx="4328280" cy="43844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8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AndTwoObj">
  <p:cSld name="Title Content and 2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18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19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4328280" cy="43844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0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9000" y="1769040"/>
            <a:ext cx="43282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1" name="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9000" y="4059360"/>
            <a:ext cx="43282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9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woObjOverTx">
  <p:cSld name="Title, 2 Content over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2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3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43282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4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9000" y="1769040"/>
            <a:ext cx="43282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5" name="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4059360"/>
            <a:ext cx="887004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Masters/_rels/slideMaster1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Relationship Id="rId2" Target="../slideLayouts/slideLayout2.xml" Type="http://schemas.openxmlformats.org/officeDocument/2006/relationships/slideLayout"></Relationship><Relationship Id="rId3" Target="../slideLayouts/slideLayout3.xml" Type="http://schemas.openxmlformats.org/officeDocument/2006/relationships/slideLayout"></Relationship><Relationship Id="rId4" Target="../slideLayouts/slideLayout4.xml" Type="http://schemas.openxmlformats.org/officeDocument/2006/relationships/slideLayout"></Relationship><Relationship Id="rId5" Target="../slideLayouts/slideLayout5.xml" Type="http://schemas.openxmlformats.org/officeDocument/2006/relationships/slideLayout"></Relationship><Relationship Id="rId6" Target="../slideLayouts/slideLayout6.xml" Type="http://schemas.openxmlformats.org/officeDocument/2006/relationships/slideLayout"></Relationship><Relationship Id="rId7" Target="../slideLayouts/slideLayout7.xml" Type="http://schemas.openxmlformats.org/officeDocument/2006/relationships/slideLayout"></Relationship><Relationship Id="rId8" Target="../slideLayouts/slideLayout8.xml" Type="http://schemas.openxmlformats.org/officeDocument/2006/relationships/slideLayout"></Relationship><Relationship Id="rId9" Target="../slideLayouts/slideLayout9.xml" Type="http://schemas.openxmlformats.org/officeDocument/2006/relationships/slideLayout"></Relationship><Relationship Id="rId10" Target="../slideLayouts/slideLayout10.xml" Type="http://schemas.openxmlformats.org/officeDocument/2006/relationships/slideLayout"></Relationship><Relationship Id="rId11" Target="../slideLayouts/slideLayout11.xml" Type="http://schemas.openxmlformats.org/officeDocument/2006/relationships/slideLayout"></Relationship><Relationship Id="rId12" Target="../slideLayouts/slideLayout12.xml" Type="http://schemas.openxmlformats.org/officeDocument/2006/relationships/slideLayout"></Relationship><Relationship Id="rId13" Target="../theme/theme1.xml" Type="http://schemas.openxmlformats.org/officeDocument/2006/relationships/theme"></Relationship></Relationships>
</file>

<file path=ppt/slideMasters/slideMaster1.xml><?xml version="1.0" encoding="utf-8"?>
<p:sldMaste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bg>
      <p:bgRef xmlns:c="http://schemas.openxmlformats.org/drawingml/2006/chart" xmlns:pic="http://schemas.openxmlformats.org/drawingml/2006/picture" xmlns:dgm="http://schemas.openxmlformats.org/drawingml/2006/diagram" idx="1001">
        <a:schemeClr val="bg1"/>
      </p:bgRef>
    </p:bg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5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r>
              <a:rPr b="0" lang="en-US" spc="-1" strike="noStrike" sz="4400">
                <a:uFillTx/>
                <a:latin typeface="Arial"/>
              </a:rPr>
              <a:t>Click to edit the title text format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8870040" cy="43844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pPr indent="-324000" marL="432000"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en-US" spc="-1" strike="noStrike" sz="3200">
                <a:uFillTx/>
                <a:latin typeface="Arial"/>
              </a:rPr>
              <a:t>Click to edit the outline text format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lang="en-US" spc="-1" strike="noStrike" sz="2800">
                <a:uFillTx/>
                <a:latin typeface="Arial"/>
              </a:rPr>
              <a:t>Second Outline Level</a:t>
            </a:r>
          </a:p>
          <a:p>
            <a:pPr indent="-288000" lvl="2" marL="1296000">
              <a:spcAft>
                <a:spcPts val="850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en-US" spc="-1" strike="noStrike" sz="2400">
                <a:uFillTx/>
                <a:latin typeface="Arial"/>
              </a:rPr>
              <a:t>Third Outline Level</a:t>
            </a:r>
          </a:p>
          <a:p>
            <a:pPr indent="-216000" lvl="3" marL="1728000">
              <a:spcAft>
                <a:spcPts val="567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lang="en-US" spc="-1" strike="noStrike" sz="2000">
                <a:uFillTx/>
                <a:latin typeface="Arial"/>
              </a:rPr>
              <a:t>Fourth Outline Level</a:t>
            </a:r>
          </a:p>
          <a:p>
            <a:pPr indent="-216000" lvl="4" marL="2160000">
              <a:spcAft>
                <a:spcPts val="283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en-US" spc="-1" strike="noStrike" sz="2000">
                <a:uFillTx/>
                <a:latin typeface="Arial"/>
              </a:rPr>
              <a:t>Fifth Outline Level</a:t>
            </a:r>
          </a:p>
          <a:p>
            <a:pPr indent="-216000" lvl="5" marL="2592000">
              <a:spcAft>
                <a:spcPts val="283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en-US" spc="-1" strike="noStrike" sz="2000">
                <a:uFillTx/>
                <a:latin typeface="Arial"/>
              </a:rPr>
              <a:t>Sixth Outline Level</a:t>
            </a:r>
          </a:p>
          <a:p>
            <a:pPr indent="-216000" lvl="6" marL="3024000">
              <a:spcAft>
                <a:spcPts val="283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en-US" spc="-1" strike="noStrike" sz="2000">
                <a:uFillTx/>
                <a:latin typeface="Arial"/>
              </a:rPr>
              <a:t>Seventh Outline Level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dt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6887160"/>
            <a:ext cx="2348280" cy="52128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r>
              <a:rPr b="0" lang="en-US" spc="-1" strike="noStrike" sz="1400">
                <a:uFillTx/>
                <a:latin typeface="Times New Roman"/>
              </a:rPr>
              <a:t>&lt;date/time&gt;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ftr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3447360" y="6887160"/>
            <a:ext cx="3195000" cy="52128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algn="ctr"/>
            <a:r>
              <a:rPr b="0" lang="en-US" spc="-1" strike="noStrike" sz="1400">
                <a:uFillTx/>
                <a:latin typeface="Times New Roman"/>
              </a:rPr>
              <a:t>&lt;footer&gt;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sldNum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7227360" y="6887160"/>
            <a:ext cx="2348280" cy="52128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algn="r"/>
            <a:fld id="{7A2B78E7-05CB-47EE-8534-FC107F6DE1F8}" type="slidenum">
              <a:rPr b="0" lang="en-US" spc="-1" strike="noStrike" sz="1400">
                <a:uFillTx/>
                <a:latin typeface="Times New Roman"/>
              </a:rPr>
              <a:t>‹#›</a:t>
            </a:fld>
            <a:endParaRPr b="0" lang="en-US" spc="-1" strike="noStrike" sz="1400">
              <a:uFillTx/>
              <a:latin typeface="Times New Roman"/>
            </a:endParaRPr>
          </a:p>
        </p:txBody>
      </p:sp>
    </p:spTree>
  </p:cSld>
  <p:clrMap xmlns:c="http://schemas.openxmlformats.org/drawingml/2006/chart" xmlns:pic="http://schemas.openxmlformats.org/drawingml/2006/picture" xmlns:dgm="http://schemas.openxmlformats.org/drawingml/2006/diagram" accent1="accent1" accent2="accent2" accent3="accent3" accent4="accent4" accent5="accent5" accent6="accent6" bg1="lt1" bg2="lt2" folHlink="folHlink" hlink="hlink" tx1="dk1" tx2="dk2"/>
  <p:sldLayoutIdLst>
    <p:sldLayoutId r:id="rId1" id="2147483661"/>
    <p:sldLayoutId r:id="rId2" id="2147483662"/>
    <p:sldLayoutId r:id="rId3" id="2147483663"/>
    <p:sldLayoutId r:id="rId4" id="2147483664"/>
    <p:sldLayoutId r:id="rId5" id="2147483665"/>
    <p:sldLayoutId r:id="rId6" id="2147483666"/>
    <p:sldLayoutId r:id="rId7" id="2147483667"/>
    <p:sldLayoutId r:id="rId8" id="2147483668"/>
    <p:sldLayoutId r:id="rId9" id="2147483669"/>
    <p:sldLayoutId r:id="rId10" id="2147483670"/>
    <p:sldLayoutId r:id="rId11" id="2147483671"/>
    <p:sldLayoutId r:id="rId12" id="2147483672"/>
  </p:sldLayoutIdLst>
  <p:txStyles>
    <p:titleStyle xmlns:c="http://schemas.openxmlformats.org/drawingml/2006/chart" xmlns:pic="http://schemas.openxmlformats.org/drawingml/2006/picture" xmlns:dgm="http://schemas.openxmlformats.org/drawingml/2006/diagram">
      <a:lvl1pPr algn="l" defTabSz="914400" eaLnBrk="1" hangingPunct="1" latinLnBrk="0" rtl="0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 xmlns:c="http://schemas.openxmlformats.org/drawingml/2006/chart" xmlns:pic="http://schemas.openxmlformats.org/drawingml/2006/picture" xmlns:dgm="http://schemas.openxmlformats.org/drawingml/2006/diagram"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 xmlns:c="http://schemas.openxmlformats.org/drawingml/2006/chart" xmlns:pic="http://schemas.openxmlformats.org/drawingml/2006/picture" xmlns:dgm="http://schemas.openxmlformats.org/drawingml/2006/diagram">
      <a:defPPr>
        <a:defRPr lang="en-US">
          <a:uFillTx/>
        </a:defRPr>
      </a:defPPr>
      <a:lvl1pPr algn="l" defTabSz="914400" eaLnBrk="1" hangingPunct="1" latinLnBrk="0" marL="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standalone="yes" ?><Relationships xmlns="http://schemas.openxmlformats.org/package/2006/relationships"><Relationship Id="rId1" Target="../slideLayouts/slideLayout3.xml" Type="http://schemas.openxmlformats.org/officeDocument/2006/relationships/slideLayout"></Relationship></Relationships>
</file>

<file path=ppt/slides/_rels/slide10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/Relationships>
</file>

<file path=ppt/slides/_rels/slide11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/Relationships>
</file>

<file path=ppt/slides/_rels/slide12.xml.rels><?xml version="1.0" standalone="yes" ?><Relationships xmlns="http://schemas.openxmlformats.org/package/2006/relationships"><Relationship Id="rId1" Target="../slideLayouts/slideLayout3.xml" Type="http://schemas.openxmlformats.org/officeDocument/2006/relationships/slideLayout"></Relationship></Relationships>
</file>

<file path=ppt/slides/_rels/slide13.xml.rels><?xml version="1.0" standalone="yes" ?><Relationships xmlns="http://schemas.openxmlformats.org/package/2006/relationships"><Relationship Id="rId1" Target="../slideLayouts/slideLayout3.xml" Type="http://schemas.openxmlformats.org/officeDocument/2006/relationships/slideLayout"></Relationship></Relationships>
</file>

<file path=ppt/slides/_rels/slide2.xml.rels><?xml version="1.0" standalone="yes" ?><Relationships xmlns="http://schemas.openxmlformats.org/package/2006/relationships"><Relationship Id="rId1" Target="../slideLayouts/slideLayout3.xml" Type="http://schemas.openxmlformats.org/officeDocument/2006/relationships/slideLayout"></Relationship></Relationships>
</file>

<file path=ppt/slides/_rels/slide3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/Relationships>
</file>

<file path=ppt/slides/_rels/slide4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/Relationships>
</file>

<file path=ppt/slides/_rels/slide5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/Relationships>
</file>

<file path=ppt/slides/_rels/slide6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/Relationships>
</file>

<file path=ppt/slides/_rels/slide7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/Relationships>
</file>

<file path=ppt/slides/_rels/slide8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/Relationships>
</file>

<file path=ppt/slides/_rels/slide9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/Relationships>
</file>

<file path=ppt/slides/slide1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41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r>
              <a:rPr b="0" lang="en-US" spc="-1" strike="noStrike" sz="4400">
                <a:uFillTx/>
                <a:latin typeface="Arial"/>
              </a:rPr>
              <a:t>10. Kafli - Markaðsaðstæður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2" name="TextShape 2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8870040" cy="438444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 fontScale="92500"/>
          </a:bodyPr>
          <a:lstStyle/>
          <a:p>
            <a:pPr indent="-324000" marL="432000"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en-US" spc="-1" strike="noStrike" sz="3200">
                <a:uFillTx/>
                <a:latin typeface="Arial"/>
              </a:rPr>
              <a:t>Líkanið af fullkominni samkeppni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lang="en-US" spc="-1" strike="noStrike" sz="2800">
                <a:uFillTx/>
                <a:latin typeface="Arial"/>
              </a:rPr>
              <a:t>Sýnir hvernig verðsamkeppni tryggir neytendum lægsta hugsanlega verð á markaðnum og þá nýtingu framleiðsluþáttanna sem er í fullkomnu samræmi við óskir neytendanna, að ákveðnum skilyrðum uppfylltum</a:t>
            </a:r>
          </a:p>
          <a:p>
            <a:pPr indent="-324000" marL="432000"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en-US" spc="-1" strike="noStrike" sz="3200">
                <a:uFillTx/>
                <a:latin typeface="Arial"/>
              </a:rPr>
              <a:t>Markaðsaðstæður eru alltaf flokkaðar eftir fjölda framleiðenda á markaðnum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lang="en-US" spc="-1" strike="noStrike" sz="2800">
                <a:uFillTx/>
                <a:latin typeface="Arial"/>
              </a:rPr>
              <a:t>Ástæða: Fjöldi framleiðenda á markaði hefur mikil áhrif á hegðun þeirra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52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48280" y="1371600"/>
            <a:ext cx="8870040" cy="508896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 fontScale="92500" lnSpcReduction="10000"/>
          </a:bodyPr>
          <a:lstStyle/>
          <a:p>
            <a:pPr indent="-324000" marL="432000"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1" dirty="0" err="1" lang="en-US" spc="-1" strike="noStrike" sz="3000">
                <a:uFillTx/>
                <a:latin typeface="Arial"/>
              </a:rPr>
              <a:t>Ófullkomin</a:t>
            </a:r>
            <a:r>
              <a:rPr b="1" dirty="0" lang="en-US" spc="-1" strike="noStrike" sz="3000">
                <a:uFillTx/>
                <a:latin typeface="Arial"/>
              </a:rPr>
              <a:t> </a:t>
            </a:r>
            <a:r>
              <a:rPr b="1" dirty="0" err="1" lang="en-US" spc="-1" strike="noStrike" sz="3000">
                <a:uFillTx/>
                <a:latin typeface="Arial"/>
              </a:rPr>
              <a:t>samkeppni</a:t>
            </a:r>
            <a:r>
              <a:rPr b="1" dirty="0" lang="en-US" spc="-1" strike="noStrike" sz="3000">
                <a:uFillTx/>
                <a:latin typeface="Arial"/>
              </a:rPr>
              <a:t> </a:t>
            </a:r>
            <a:r>
              <a:rPr b="1" dirty="0" err="1" lang="en-US" spc="-1" strike="noStrike" sz="3000">
                <a:uFillTx/>
                <a:latin typeface="Arial"/>
              </a:rPr>
              <a:t>frh</a:t>
            </a:r>
            <a:r>
              <a:rPr b="1" dirty="0" lang="en-US" spc="-1" strike="noStrike" sz="3000">
                <a:uFillTx/>
                <a:latin typeface="Arial"/>
              </a:rPr>
              <a:t>.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Hér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ekki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keppt</a:t>
            </a:r>
            <a:r>
              <a:rPr b="0" dirty="0" lang="en-US" spc="-1" strike="noStrike" sz="2800">
                <a:uFillTx/>
                <a:latin typeface="Arial"/>
              </a:rPr>
              <a:t> í </a:t>
            </a:r>
            <a:r>
              <a:rPr b="0" dirty="0" err="1" lang="en-US" spc="-1" strike="noStrike" sz="2800">
                <a:uFillTx/>
                <a:latin typeface="Arial"/>
              </a:rPr>
              <a:t>verði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heldur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fyrst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og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fremst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með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auglýsingum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Auglýsingarnar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miða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því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telja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neytandanum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trú</a:t>
            </a:r>
            <a:r>
              <a:rPr b="0" dirty="0" lang="en-US" spc="-1" strike="noStrike" sz="2800">
                <a:uFillTx/>
                <a:latin typeface="Arial"/>
              </a:rPr>
              <a:t> um </a:t>
            </a:r>
            <a:r>
              <a:rPr b="0" dirty="0" err="1" lang="en-US" spc="-1" strike="noStrike" sz="2800">
                <a:uFillTx/>
                <a:latin typeface="Arial"/>
              </a:rPr>
              <a:t>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þessi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ákveðna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tegund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af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vöru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sé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einstök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og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frábrugðin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öðrum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Aðgangur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greininni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öllum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opinn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Það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umframframleiðslugeta</a:t>
            </a:r>
            <a:r>
              <a:rPr b="0" dirty="0" lang="en-US" spc="-1" strike="noStrike" sz="2800">
                <a:uFillTx/>
                <a:latin typeface="Arial"/>
              </a:rPr>
              <a:t> í </a:t>
            </a:r>
            <a:r>
              <a:rPr b="0" dirty="0" err="1" lang="en-US" spc="-1" strike="noStrike" sz="2800">
                <a:uFillTx/>
                <a:latin typeface="Arial"/>
              </a:rPr>
              <a:t>fyrirtækjum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Ofurgróðinn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helst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ekki</a:t>
            </a:r>
            <a:r>
              <a:rPr b="0" dirty="0" lang="en-US" spc="-1" strike="noStrike" sz="2800">
                <a:uFillTx/>
                <a:latin typeface="Arial"/>
              </a:rPr>
              <a:t> í </a:t>
            </a:r>
            <a:r>
              <a:rPr b="0" dirty="0" err="1" lang="en-US" spc="-1" strike="noStrike" sz="2800">
                <a:uFillTx/>
                <a:latin typeface="Arial"/>
              </a:rPr>
              <a:t>greininni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lang="en-US" spc="-1" strike="noStrike" sz="2800">
                <a:uFillTx/>
                <a:latin typeface="Arial"/>
              </a:rPr>
              <a:t>McDonalds, Burger King, American Style, Subway </a:t>
            </a:r>
            <a:r>
              <a:rPr b="0" dirty="0" err="1" lang="en-US" spc="-1" strike="noStrike" sz="2800">
                <a:uFillTx/>
                <a:latin typeface="Arial"/>
              </a:rPr>
              <a:t>o.fl</a:t>
            </a:r>
            <a:r>
              <a:rPr b="0" dirty="0" lang="en-US" spc="-1" strike="noStrike" sz="2800">
                <a:uFillTx/>
                <a:latin typeface="Arial"/>
              </a:rPr>
              <a:t>.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Sjá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dæmi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og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myndir</a:t>
            </a:r>
            <a:r>
              <a:rPr b="0" dirty="0" lang="en-US" spc="-1" strike="noStrike" sz="2800">
                <a:uFillTx/>
                <a:latin typeface="Arial"/>
              </a:rPr>
              <a:t> 10.6 </a:t>
            </a:r>
            <a:r>
              <a:rPr b="0" dirty="0" err="1" lang="en-US" spc="-1" strike="noStrike" sz="2800">
                <a:uFillTx/>
                <a:latin typeface="Arial"/>
              </a:rPr>
              <a:t>og</a:t>
            </a:r>
            <a:r>
              <a:rPr b="0" dirty="0" lang="en-US" spc="-1" strike="noStrike" sz="2800">
                <a:uFillTx/>
                <a:latin typeface="Arial"/>
              </a:rPr>
              <a:t> 10.7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53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914400"/>
            <a:ext cx="8870040" cy="594360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 fontScale="92500" lnSpcReduction="10000"/>
          </a:bodyPr>
          <a:lstStyle/>
          <a:p>
            <a:pPr indent="-324000" marL="432000"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en-US" spc="-1" strike="noStrike" sz="3200">
                <a:uFillTx/>
                <a:latin typeface="Arial"/>
              </a:rPr>
              <a:t>Fákeppni og tvíkeppni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lang="en-US" spc="-1" strike="noStrike" sz="2800">
                <a:uFillTx/>
                <a:latin typeface="Arial"/>
              </a:rPr>
              <a:t>Ríkjandi fyrirtæki á markaði eru fá og hafa þar af leiðandi hvort um sig mikla markaðshlutdeild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lang="en-US" spc="-1" strike="noStrike" sz="2800">
                <a:uFillTx/>
                <a:latin typeface="Arial"/>
              </a:rPr>
              <a:t>Í hvert skipti sem fyrirtæki í fákeppni tekur ákvörðun um verðbreytingar eða breytingar sem skipta máli á markaðnum veltir það því fyrir sér hver viðbrögð samkeppnisaðilanna verði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lang="en-US" spc="-1" strike="noStrike" sz="2800">
                <a:uFillTx/>
                <a:latin typeface="Arial"/>
              </a:rPr>
              <a:t>Ef fyrirtæki lækkar verð þá lækka hin fyrirtækin í kjölfarið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lang="en-US" spc="-1" strike="noStrike" sz="2800">
                <a:uFillTx/>
                <a:latin typeface="Arial"/>
              </a:rPr>
              <a:t>Ef fyrirtæki hækkar verð þá hækka hin fyrirtækin yfirleitt ekki í kjöfarið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lang="en-US" spc="-1" strike="noStrike" sz="2800">
                <a:uFillTx/>
                <a:latin typeface="Arial"/>
              </a:rPr>
              <a:t>Fyrirtæki keppa helst ekki í verði heldur í alls konar þjónustu t.d. útsölustaðir, kaffiveitingar, smágjafir til viðskiptavina o.s.frv.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54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5" name="TextShape 2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8870040" cy="438444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 fontScale="85000" lnSpcReduction="20000"/>
          </a:bodyPr>
          <a:lstStyle/>
          <a:p>
            <a:pPr indent="-324000" marL="432000"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1" dirty="0" err="1" lang="en-US" spc="-1" strike="noStrike" sz="3300">
                <a:uFillTx/>
                <a:latin typeface="Arial"/>
              </a:rPr>
              <a:t>Fákeppni</a:t>
            </a:r>
            <a:r>
              <a:rPr b="1" dirty="0" lang="en-US" spc="-1" strike="noStrike" sz="3300">
                <a:uFillTx/>
                <a:latin typeface="Arial"/>
              </a:rPr>
              <a:t> </a:t>
            </a:r>
            <a:r>
              <a:rPr b="1" dirty="0" err="1" lang="en-US" spc="-1" strike="noStrike" sz="3300">
                <a:uFillTx/>
                <a:latin typeface="Arial"/>
              </a:rPr>
              <a:t>og</a:t>
            </a:r>
            <a:r>
              <a:rPr b="1" dirty="0" lang="en-US" spc="-1" strike="noStrike" sz="3300">
                <a:uFillTx/>
                <a:latin typeface="Arial"/>
              </a:rPr>
              <a:t> </a:t>
            </a:r>
            <a:r>
              <a:rPr b="1" dirty="0" err="1" lang="en-US" spc="-1" strike="noStrike" sz="3300">
                <a:uFillTx/>
                <a:latin typeface="Arial"/>
              </a:rPr>
              <a:t>tvíkeppni</a:t>
            </a:r>
            <a:r>
              <a:rPr b="1" dirty="0" lang="en-US" spc="-1" strike="noStrike" sz="3300">
                <a:uFillTx/>
                <a:latin typeface="Arial"/>
              </a:rPr>
              <a:t> </a:t>
            </a:r>
            <a:r>
              <a:rPr b="1" dirty="0" err="1" lang="en-US" spc="-1" strike="noStrike" sz="3300">
                <a:uFillTx/>
                <a:latin typeface="Arial"/>
              </a:rPr>
              <a:t>frh</a:t>
            </a:r>
            <a:r>
              <a:rPr b="1" dirty="0" lang="en-US" spc="-1" strike="noStrike" sz="3300">
                <a:uFillTx/>
                <a:latin typeface="Arial"/>
              </a:rPr>
              <a:t>.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Keppni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fyrirtækja</a:t>
            </a:r>
            <a:r>
              <a:rPr b="0" dirty="0" lang="en-US" spc="-1" strike="noStrike" sz="2800">
                <a:uFillTx/>
                <a:latin typeface="Arial"/>
              </a:rPr>
              <a:t> í </a:t>
            </a:r>
            <a:r>
              <a:rPr b="0" dirty="0" err="1" lang="en-US" spc="-1" strike="noStrike" sz="2800">
                <a:uFillTx/>
                <a:latin typeface="Arial"/>
              </a:rPr>
              <a:t>verði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til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reyna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auka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markaðshlutdeild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sína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</a:p>
          <a:p>
            <a:pPr indent="-288000" lvl="2" marL="1296000">
              <a:spcAft>
                <a:spcPts val="850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pc="-1" strike="noStrike" sz="2400">
                <a:uFillTx/>
                <a:latin typeface="Arial"/>
              </a:rPr>
              <a:t>Getur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orsakað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verðstríð</a:t>
            </a:r>
            <a:endParaRPr b="0" dirty="0" lang="en-US" spc="-1" strike="noStrike" sz="24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Fyrirtæki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reyna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tengja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kaupendur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við</a:t>
            </a:r>
            <a:r>
              <a:rPr b="0" dirty="0" lang="en-US" spc="-1" strike="noStrike" sz="2800">
                <a:uFillTx/>
                <a:latin typeface="Arial"/>
              </a:rPr>
              <a:t> sig </a:t>
            </a:r>
            <a:r>
              <a:rPr b="0" dirty="0" err="1" lang="en-US" spc="-1" strike="noStrike" sz="2800">
                <a:uFillTx/>
                <a:latin typeface="Arial"/>
              </a:rPr>
              <a:t>með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vildarpunktum</a:t>
            </a:r>
            <a:r>
              <a:rPr b="0" dirty="0" lang="en-US" spc="-1" strike="noStrike" sz="2800">
                <a:uFillTx/>
                <a:latin typeface="Arial"/>
              </a:rPr>
              <a:t>, </a:t>
            </a:r>
            <a:r>
              <a:rPr b="0" dirty="0" err="1" lang="en-US" spc="-1" strike="noStrike" sz="2800">
                <a:uFillTx/>
                <a:latin typeface="Arial"/>
              </a:rPr>
              <a:t>fríkortapunktum</a:t>
            </a:r>
            <a:r>
              <a:rPr b="0" dirty="0" lang="en-US" spc="-1" strike="noStrike" sz="2800">
                <a:uFillTx/>
                <a:latin typeface="Arial"/>
              </a:rPr>
              <a:t>, </a:t>
            </a:r>
            <a:r>
              <a:rPr b="0" dirty="0" err="1" lang="en-US" spc="-1" strike="noStrike" sz="2800">
                <a:uFillTx/>
                <a:latin typeface="Arial"/>
              </a:rPr>
              <a:t>gjöf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ef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kaupandi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hefur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safnað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ákv</a:t>
            </a:r>
            <a:r>
              <a:rPr b="0" dirty="0" lang="en-US" spc="-1" strike="noStrike" sz="2800">
                <a:uFillTx/>
                <a:latin typeface="Arial"/>
              </a:rPr>
              <a:t>. </a:t>
            </a:r>
            <a:r>
              <a:rPr b="0" dirty="0" err="1" lang="en-US" spc="-1" strike="noStrike" sz="2800">
                <a:uFillTx/>
                <a:latin typeface="Arial"/>
              </a:rPr>
              <a:t>fjölda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mynda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af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kexpakka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o.fl</a:t>
            </a:r>
            <a:r>
              <a:rPr b="0" dirty="0" lang="en-US" spc="-1" strike="noStrike" sz="2800">
                <a:uFillTx/>
                <a:latin typeface="Arial"/>
              </a:rPr>
              <a:t>.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Fyrirtæki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beyta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stundum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rándýrsverðlagningu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ef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nýr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aðili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kemur</a:t>
            </a:r>
            <a:r>
              <a:rPr b="0" dirty="0" lang="en-US" spc="-1" strike="noStrike" sz="2800">
                <a:uFillTx/>
                <a:latin typeface="Arial"/>
              </a:rPr>
              <a:t> inn á </a:t>
            </a:r>
            <a:r>
              <a:rPr b="0" dirty="0" err="1" lang="en-US" spc="-1" strike="noStrike" sz="2800">
                <a:uFillTx/>
                <a:latin typeface="Arial"/>
              </a:rPr>
              <a:t>markaðinn</a:t>
            </a:r>
            <a:endParaRPr b="0" dirty="0" lang="en-US" spc="-1" strike="noStrike" sz="2800">
              <a:uFillTx/>
              <a:latin typeface="Arial"/>
            </a:endParaRPr>
          </a:p>
          <a:p>
            <a:pPr indent="-288000" lvl="2" marL="1296000">
              <a:spcAft>
                <a:spcPts val="850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pc="-1" strike="noStrike" sz="2400">
                <a:uFillTx/>
                <a:latin typeface="Arial"/>
              </a:rPr>
              <a:t>Felst</a:t>
            </a:r>
            <a:r>
              <a:rPr b="0" dirty="0" lang="en-US" spc="-1" strike="noStrike" sz="2400">
                <a:uFillTx/>
                <a:latin typeface="Arial"/>
              </a:rPr>
              <a:t> í </a:t>
            </a:r>
            <a:r>
              <a:rPr b="0" dirty="0" err="1" lang="en-US" spc="-1" strike="noStrike" sz="2400">
                <a:uFillTx/>
                <a:latin typeface="Arial"/>
              </a:rPr>
              <a:t>því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að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lækka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verð</a:t>
            </a:r>
            <a:r>
              <a:rPr b="0" dirty="0" lang="en-US" spc="-1" strike="noStrike" sz="2400">
                <a:uFillTx/>
                <a:latin typeface="Arial"/>
              </a:rPr>
              <a:t> á </a:t>
            </a:r>
            <a:r>
              <a:rPr b="0" dirty="0" err="1" lang="en-US" spc="-1" strike="noStrike" sz="2400">
                <a:uFillTx/>
                <a:latin typeface="Arial"/>
              </a:rPr>
              <a:t>vöru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sinni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niður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fyrir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kostnaðarverð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og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bíða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eftir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að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nýja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fyrirtækinu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blæði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út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og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fari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af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markaðnum</a:t>
            </a:r>
            <a:r>
              <a:rPr b="0" dirty="0" lang="en-US" spc="-1" strike="noStrike" sz="2400">
                <a:uFillTx/>
                <a:latin typeface="Arial"/>
              </a:rPr>
              <a:t>. </a:t>
            </a:r>
            <a:r>
              <a:rPr b="0" dirty="0" err="1" lang="en-US" spc="-1" strike="noStrike" sz="2400">
                <a:uFillTx/>
                <a:latin typeface="Arial"/>
              </a:rPr>
              <a:t>Þá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geta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gömlu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fyrirtækin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hækkað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verð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aftur</a:t>
            </a:r>
            <a:endParaRPr b="0" dirty="0" lang="en-US" spc="-1" strike="noStrike" sz="24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56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7" name="TextShape 2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8870040" cy="438444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pPr indent="-324000" marL="432000"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1" dirty="0" err="1" lang="en-US" spc="-1" strike="noStrike" sz="2800">
                <a:uFillTx/>
                <a:latin typeface="Arial"/>
              </a:rPr>
              <a:t>Fákeppni</a:t>
            </a:r>
            <a:r>
              <a:rPr b="1" dirty="0" lang="en-US" spc="-1" strike="noStrike" sz="2800">
                <a:uFillTx/>
                <a:latin typeface="Arial"/>
              </a:rPr>
              <a:t> </a:t>
            </a:r>
            <a:r>
              <a:rPr b="1" dirty="0" err="1" lang="en-US" spc="-1" strike="noStrike" sz="2800">
                <a:uFillTx/>
                <a:latin typeface="Arial"/>
              </a:rPr>
              <a:t>og</a:t>
            </a:r>
            <a:r>
              <a:rPr b="1" dirty="0" lang="en-US" spc="-1" strike="noStrike" sz="2800">
                <a:uFillTx/>
                <a:latin typeface="Arial"/>
              </a:rPr>
              <a:t> </a:t>
            </a:r>
            <a:r>
              <a:rPr b="1" dirty="0" err="1" lang="en-US" spc="-1" strike="noStrike" sz="2800">
                <a:uFillTx/>
                <a:latin typeface="Arial"/>
              </a:rPr>
              <a:t>tvíkeppni</a:t>
            </a:r>
            <a:r>
              <a:rPr b="1" dirty="0" lang="en-US" spc="-1" strike="noStrike" sz="2800">
                <a:uFillTx/>
                <a:latin typeface="Arial"/>
              </a:rPr>
              <a:t> </a:t>
            </a:r>
            <a:r>
              <a:rPr b="1" dirty="0" err="1" lang="en-US" spc="-1" strike="noStrike" sz="2800">
                <a:uFillTx/>
                <a:latin typeface="Arial"/>
              </a:rPr>
              <a:t>frh</a:t>
            </a:r>
            <a:r>
              <a:rPr b="0" dirty="0" lang="en-US" spc="-1" strike="noStrike" sz="3200">
                <a:uFillTx/>
                <a:latin typeface="Arial"/>
              </a:rPr>
              <a:t>.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Fyrirtæki</a:t>
            </a:r>
            <a:r>
              <a:rPr b="0" dirty="0" lang="en-US" spc="-1" strike="noStrike" sz="2800">
                <a:uFillTx/>
                <a:latin typeface="Arial"/>
              </a:rPr>
              <a:t> í </a:t>
            </a:r>
            <a:r>
              <a:rPr b="0" dirty="0" err="1" lang="en-US" spc="-1" strike="noStrike" sz="2800">
                <a:uFillTx/>
                <a:latin typeface="Arial"/>
              </a:rPr>
              <a:t>fákeppni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setja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yfirleitt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verð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sameiginlega</a:t>
            </a:r>
            <a:r>
              <a:rPr b="0" dirty="0" lang="en-US" spc="-1" strike="noStrike" sz="2800">
                <a:uFillTx/>
                <a:latin typeface="Arial"/>
              </a:rPr>
              <a:t>. </a:t>
            </a:r>
            <a:r>
              <a:rPr b="0" dirty="0" err="1" lang="en-US" spc="-1" strike="noStrike" sz="2800">
                <a:uFillTx/>
                <a:latin typeface="Arial"/>
              </a:rPr>
              <a:t>Verðsamráð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ólöglegt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og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refsivert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og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það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oftast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stærsta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fyrirtækið</a:t>
            </a:r>
            <a:r>
              <a:rPr b="0" dirty="0" lang="en-US" spc="-1" strike="noStrike" sz="2800">
                <a:uFillTx/>
                <a:latin typeface="Arial"/>
              </a:rPr>
              <a:t> á </a:t>
            </a:r>
            <a:r>
              <a:rPr b="0" dirty="0" err="1" lang="en-US" spc="-1" strike="noStrike" sz="2800">
                <a:uFillTx/>
                <a:latin typeface="Arial"/>
              </a:rPr>
              <a:t>markaðnum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sem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ákveður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verðið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og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hin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fylgja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því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Gróði</a:t>
            </a:r>
            <a:r>
              <a:rPr b="0" dirty="0" lang="en-US" spc="-1" strike="noStrike" sz="2800">
                <a:uFillTx/>
                <a:latin typeface="Arial"/>
              </a:rPr>
              <a:t> í </a:t>
            </a:r>
            <a:r>
              <a:rPr b="0" dirty="0" err="1" lang="en-US" spc="-1" strike="noStrike" sz="2800">
                <a:uFillTx/>
                <a:latin typeface="Arial"/>
              </a:rPr>
              <a:t>atvinnugrein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þar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sem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fákeppni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verður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meiri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ef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fyrirtækin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vinna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saman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Dæmi</a:t>
            </a:r>
            <a:r>
              <a:rPr b="0" dirty="0" lang="en-US" spc="-1" strike="noStrike" sz="2800">
                <a:uFillTx/>
                <a:latin typeface="Arial"/>
              </a:rPr>
              <a:t> um </a:t>
            </a:r>
            <a:r>
              <a:rPr b="0" dirty="0" err="1" lang="en-US" spc="-1" strike="noStrike" sz="2800">
                <a:uFillTx/>
                <a:latin typeface="Arial"/>
              </a:rPr>
              <a:t>fyrirtæki</a:t>
            </a:r>
            <a:r>
              <a:rPr b="0" dirty="0" lang="en-US" spc="-1" strike="noStrike" sz="2800">
                <a:uFillTx/>
                <a:latin typeface="Arial"/>
              </a:rPr>
              <a:t> í </a:t>
            </a:r>
            <a:r>
              <a:rPr b="0" dirty="0" err="1" lang="en-US" spc="-1" strike="noStrike" sz="2800">
                <a:uFillTx/>
                <a:latin typeface="Arial"/>
              </a:rPr>
              <a:t>fákeppni</a:t>
            </a:r>
            <a:r>
              <a:rPr b="0" dirty="0" lang="en-US" spc="-1" strike="noStrike" sz="2800">
                <a:uFillTx/>
                <a:latin typeface="Arial"/>
              </a:rPr>
              <a:t>: </a:t>
            </a:r>
            <a:r>
              <a:rPr b="0" dirty="0" err="1" lang="en-US" spc="-1" strike="noStrike" sz="2800">
                <a:uFillTx/>
                <a:latin typeface="Arial"/>
              </a:rPr>
              <a:t>Bankar</a:t>
            </a:r>
            <a:r>
              <a:rPr b="0" dirty="0" lang="en-US" spc="-1" strike="noStrike" sz="2800">
                <a:uFillTx/>
                <a:latin typeface="Arial"/>
              </a:rPr>
              <a:t>, </a:t>
            </a:r>
            <a:r>
              <a:rPr b="0" dirty="0" err="1" lang="en-US" spc="-1" strike="noStrike" sz="2800">
                <a:uFillTx/>
                <a:latin typeface="Arial"/>
              </a:rPr>
              <a:t>olíufélög</a:t>
            </a:r>
            <a:r>
              <a:rPr b="0" dirty="0" lang="en-US" spc="-1" strike="noStrike" sz="2800">
                <a:uFillTx/>
                <a:latin typeface="Arial"/>
              </a:rPr>
              <a:t>, </a:t>
            </a:r>
            <a:r>
              <a:rPr b="0" dirty="0" err="1" lang="en-US" spc="-1" strike="noStrike" sz="2800">
                <a:uFillTx/>
                <a:latin typeface="Arial"/>
              </a:rPr>
              <a:t>vátryggingafélög</a:t>
            </a:r>
            <a:r>
              <a:rPr b="0" dirty="0" lang="en-US" spc="-1" strike="noStrike" sz="2800">
                <a:uFillTx/>
                <a:latin typeface="Arial"/>
              </a:rPr>
              <a:t>, </a:t>
            </a:r>
            <a:r>
              <a:rPr b="0" dirty="0" err="1" lang="en-US" spc="-1" strike="noStrike" sz="2800">
                <a:uFillTx/>
                <a:latin typeface="Arial"/>
              </a:rPr>
              <a:t>kvikmyndahús</a:t>
            </a:r>
            <a:endParaRPr b="0" dirty="0" lang="en-US" spc="-1" strike="noStrike" sz="28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43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r>
              <a:rPr b="0" lang="en-US" spc="-1" strike="noStrike" sz="4400">
                <a:uFillTx/>
                <a:latin typeface="Arial"/>
              </a:rPr>
              <a:t>Flokkun markaðsaðstæðna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4" name="TextShape 2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8323" y="1150889"/>
            <a:ext cx="8870040" cy="487941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 fontScale="32500" lnSpcReduction="20000"/>
          </a:bodyPr>
          <a:lstStyle/>
          <a:p>
            <a:pPr indent="-324000" marL="432000">
              <a:lnSpc>
                <a:spcPct val="150000"/>
              </a:lnSpc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mtClean="0" spc="-1" strike="noStrike" sz="6000">
                <a:uFillTx/>
                <a:latin typeface="Arial"/>
              </a:rPr>
              <a:t>Fákeppni</a:t>
            </a:r>
            <a:endParaRPr dirty="0" lang="en-US" spc="-1" sz="6000">
              <a:uFillTx/>
              <a:latin typeface="Arial"/>
            </a:endParaRPr>
          </a:p>
          <a:p>
            <a:pPr indent="-324000" lvl="1" marL="889200">
              <a:lnSpc>
                <a:spcPct val="150000"/>
              </a:lnSpc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mtClean="0" spc="-1" strike="noStrike" sz="4900">
                <a:uFillTx/>
                <a:latin typeface="Arial"/>
              </a:rPr>
              <a:t>Markaðsaðstæður</a:t>
            </a:r>
            <a:r>
              <a:rPr b="0" dirty="0" lang="en-US" smtClean="0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með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fáum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framleiðendum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og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sumum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stórum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sem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geta</a:t>
            </a:r>
            <a:r>
              <a:rPr b="0" dirty="0" lang="en-US" spc="-1" strike="noStrike" sz="4900">
                <a:uFillTx/>
                <a:latin typeface="Arial"/>
              </a:rPr>
              <a:t> haft </a:t>
            </a:r>
            <a:r>
              <a:rPr b="0" dirty="0" err="1" lang="en-US" spc="-1" strike="noStrike" sz="4900">
                <a:uFillTx/>
                <a:latin typeface="Arial"/>
              </a:rPr>
              <a:t>þónokkur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áhrif</a:t>
            </a:r>
            <a:r>
              <a:rPr b="0" dirty="0" lang="en-US" spc="-1" strike="noStrike" sz="4900">
                <a:uFillTx/>
                <a:latin typeface="Arial"/>
              </a:rPr>
              <a:t> á </a:t>
            </a:r>
            <a:r>
              <a:rPr b="0" dirty="0" err="1" lang="en-US" spc="-1" strike="noStrike" sz="4900">
                <a:uFillTx/>
                <a:latin typeface="Arial"/>
              </a:rPr>
              <a:t>verð</a:t>
            </a:r>
            <a:endParaRPr b="0" dirty="0" lang="en-US" spc="-1" strike="noStrike" sz="4900">
              <a:uFillTx/>
              <a:latin typeface="Arial"/>
            </a:endParaRPr>
          </a:p>
          <a:p>
            <a:pPr indent="-324000" marL="432000">
              <a:lnSpc>
                <a:spcPct val="150000"/>
              </a:lnSpc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mtClean="0" spc="-1" strike="noStrike" sz="6000">
                <a:uFillTx/>
                <a:latin typeface="Arial"/>
              </a:rPr>
              <a:t>Einokun</a:t>
            </a:r>
            <a:endParaRPr dirty="0" lang="en-US" spc="-1" sz="3200">
              <a:uFillTx/>
              <a:latin typeface="Arial"/>
            </a:endParaRPr>
          </a:p>
          <a:p>
            <a:pPr indent="-324000" lvl="1" marL="889200">
              <a:lnSpc>
                <a:spcPct val="150000"/>
              </a:lnSpc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mtClean="0" spc="-1" strike="noStrike" sz="4900">
                <a:uFillTx/>
                <a:latin typeface="Arial"/>
              </a:rPr>
              <a:t>Markaðsaðstæður</a:t>
            </a:r>
            <a:r>
              <a:rPr b="0" dirty="0" lang="en-US" smtClean="0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með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einum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mtClean="0" spc="-1" strike="noStrike" sz="4900">
                <a:uFillTx/>
                <a:latin typeface="Arial"/>
              </a:rPr>
              <a:t>framleiðanda</a:t>
            </a:r>
            <a:endParaRPr dirty="0" lang="en-US" spc="-1" sz="4900">
              <a:uFillTx/>
              <a:latin typeface="Arial"/>
            </a:endParaRPr>
          </a:p>
          <a:p>
            <a:pPr indent="-324000" lvl="2" marL="1346400">
              <a:lnSpc>
                <a:spcPct val="150000"/>
              </a:lnSpc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mtClean="0" spc="-1" strike="noStrike" sz="4900">
                <a:uFillTx/>
                <a:latin typeface="Arial"/>
              </a:rPr>
              <a:t>Framleiðandi</a:t>
            </a:r>
            <a:r>
              <a:rPr b="0" dirty="0" lang="en-US" smtClean="0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getur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valið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það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verð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sem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hentar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honum</a:t>
            </a:r>
            <a:r>
              <a:rPr b="0" dirty="0" lang="en-US" spc="-1" strike="noStrike" sz="4900">
                <a:uFillTx/>
                <a:latin typeface="Arial"/>
              </a:rPr>
              <a:t> best</a:t>
            </a:r>
          </a:p>
          <a:p>
            <a:pPr indent="-324000" marL="432000">
              <a:lnSpc>
                <a:spcPct val="150000"/>
              </a:lnSpc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pc="-1" strike="noStrike" sz="6000">
                <a:uFillTx/>
                <a:latin typeface="Arial"/>
              </a:rPr>
              <a:t>Fullkomin</a:t>
            </a:r>
            <a:r>
              <a:rPr b="0" dirty="0" lang="en-US" spc="-1" strike="noStrike" sz="6000">
                <a:uFillTx/>
                <a:latin typeface="Arial"/>
              </a:rPr>
              <a:t> </a:t>
            </a:r>
            <a:r>
              <a:rPr b="0" dirty="0" err="1" lang="en-US" smtClean="0" spc="-1" strike="noStrike" sz="6000">
                <a:uFillTx/>
                <a:latin typeface="Arial"/>
              </a:rPr>
              <a:t>samkeppni</a:t>
            </a:r>
            <a:endParaRPr dirty="0" lang="en-US" spc="-1" sz="6000">
              <a:uFillTx/>
              <a:latin typeface="Arial"/>
            </a:endParaRPr>
          </a:p>
          <a:p>
            <a:pPr indent="-324000" lvl="1" marL="889200">
              <a:lnSpc>
                <a:spcPct val="150000"/>
              </a:lnSpc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mtClean="0" spc="-1" strike="noStrike" sz="4900">
                <a:uFillTx/>
                <a:latin typeface="Arial"/>
              </a:rPr>
              <a:t>Markaðsaðstæður</a:t>
            </a:r>
            <a:r>
              <a:rPr b="0" dirty="0" lang="en-US" smtClean="0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með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svo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mörgum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og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smáum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framleiðendum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að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þeir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geta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ekki</a:t>
            </a:r>
            <a:r>
              <a:rPr b="0" dirty="0" lang="en-US" spc="-1" strike="noStrike" sz="4900">
                <a:uFillTx/>
                <a:latin typeface="Arial"/>
              </a:rPr>
              <a:t> haft </a:t>
            </a:r>
            <a:r>
              <a:rPr b="0" dirty="0" err="1" lang="en-US" spc="-1" strike="noStrike" sz="4900">
                <a:uFillTx/>
                <a:latin typeface="Arial"/>
              </a:rPr>
              <a:t>áhrif</a:t>
            </a:r>
            <a:r>
              <a:rPr b="0" dirty="0" lang="en-US" spc="-1" strike="noStrike" sz="4900">
                <a:uFillTx/>
                <a:latin typeface="Arial"/>
              </a:rPr>
              <a:t> á </a:t>
            </a:r>
            <a:r>
              <a:rPr b="0" dirty="0" err="1" lang="en-US" spc="-1" strike="noStrike" sz="4900">
                <a:uFillTx/>
                <a:latin typeface="Arial"/>
              </a:rPr>
              <a:t>verðið</a:t>
            </a:r>
            <a:r>
              <a:rPr b="0" dirty="0" lang="en-US" spc="-1" strike="noStrike" sz="4900">
                <a:uFillTx/>
                <a:latin typeface="Arial"/>
              </a:rPr>
              <a:t> á </a:t>
            </a:r>
            <a:r>
              <a:rPr b="0" dirty="0" err="1" lang="en-US" smtClean="0" spc="-1" strike="noStrike" sz="4900">
                <a:uFillTx/>
                <a:latin typeface="Arial"/>
              </a:rPr>
              <a:t>markaðnum</a:t>
            </a:r>
            <a:endParaRPr dirty="0" lang="en-US" spc="-1" sz="4900">
              <a:uFillTx/>
              <a:latin typeface="Arial"/>
            </a:endParaRPr>
          </a:p>
          <a:p>
            <a:pPr indent="-324000" lvl="2" marL="1346400">
              <a:lnSpc>
                <a:spcPct val="150000"/>
              </a:lnSpc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mtClean="0" spc="-1" strike="noStrike" sz="4900">
                <a:uFillTx/>
                <a:latin typeface="Arial"/>
              </a:rPr>
              <a:t>Framboð</a:t>
            </a:r>
            <a:r>
              <a:rPr b="0" dirty="0" lang="en-US" smtClean="0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og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eftirspurn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ráða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þar</a:t>
            </a:r>
            <a:r>
              <a:rPr b="0" dirty="0" lang="en-US" spc="-1" strike="noStrike" sz="4900">
                <a:uFillTx/>
                <a:latin typeface="Arial"/>
              </a:rPr>
              <a:t> </a:t>
            </a:r>
            <a:r>
              <a:rPr b="0" dirty="0" err="1" lang="en-US" spc="-1" strike="noStrike" sz="4900">
                <a:uFillTx/>
                <a:latin typeface="Arial"/>
              </a:rPr>
              <a:t>verðinu</a:t>
            </a:r>
            <a:endParaRPr b="0" dirty="0" lang="en-US" spc="-1" strike="noStrike" sz="49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45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8870040" cy="438444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pPr indent="-324000" marL="432000"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pc="-1" strike="noStrike" sz="2800">
                <a:uFillTx/>
                <a:latin typeface="Arial"/>
              </a:rPr>
              <a:t>Opinn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markaður</a:t>
            </a:r>
            <a:r>
              <a:rPr b="0" dirty="0" lang="en-US" spc="-1" strike="noStrike" sz="2800">
                <a:uFillTx/>
                <a:latin typeface="Arial"/>
              </a:rPr>
              <a:t> – </a:t>
            </a:r>
            <a:r>
              <a:rPr b="0" dirty="0" err="1" lang="en-US" spc="-1" strike="noStrike" sz="2800">
                <a:uFillTx/>
                <a:latin typeface="Arial"/>
              </a:rPr>
              <a:t>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hver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sem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geti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komist</a:t>
            </a:r>
            <a:r>
              <a:rPr b="0" dirty="0" lang="en-US" spc="-1" strike="noStrike" sz="2800">
                <a:uFillTx/>
                <a:latin typeface="Arial"/>
              </a:rPr>
              <a:t> inn á </a:t>
            </a:r>
            <a:r>
              <a:rPr b="0" dirty="0" err="1" lang="en-US" spc="-1" strike="noStrike" sz="2800">
                <a:uFillTx/>
                <a:latin typeface="Arial"/>
              </a:rPr>
              <a:t>markaðinn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og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hafið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þar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framleiðslu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eða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sölu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marL="432000"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pc="-1" strike="noStrike" sz="2800">
                <a:uFillTx/>
                <a:latin typeface="Arial"/>
              </a:rPr>
              <a:t>Lokaður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markaður</a:t>
            </a:r>
            <a:r>
              <a:rPr b="0" dirty="0" lang="en-US" spc="-1" strike="noStrike" sz="2800">
                <a:uFillTx/>
                <a:latin typeface="Arial"/>
              </a:rPr>
              <a:t> – </a:t>
            </a:r>
            <a:r>
              <a:rPr b="0" dirty="0" err="1" lang="en-US" spc="-1" strike="noStrike" sz="2800">
                <a:uFillTx/>
                <a:latin typeface="Arial"/>
              </a:rPr>
              <a:t>Þar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sem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hömlur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eru</a:t>
            </a:r>
            <a:r>
              <a:rPr b="0" dirty="0" lang="en-US" spc="-1" strike="noStrike" sz="2800">
                <a:uFillTx/>
                <a:latin typeface="Arial"/>
              </a:rPr>
              <a:t> á </a:t>
            </a:r>
            <a:r>
              <a:rPr b="0" dirty="0" err="1" lang="en-US" spc="-1" strike="noStrike" sz="2800">
                <a:uFillTx/>
                <a:latin typeface="Arial"/>
              </a:rPr>
              <a:t>því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stofna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fyrirtæki</a:t>
            </a:r>
            <a:r>
              <a:rPr b="0" dirty="0" lang="en-US" spc="-1" strike="noStrike" sz="2800">
                <a:uFillTx/>
                <a:latin typeface="Arial"/>
              </a:rPr>
              <a:t> í </a:t>
            </a:r>
            <a:r>
              <a:rPr b="0" dirty="0" err="1" lang="en-US" spc="-1" strike="noStrike" sz="2800">
                <a:uFillTx/>
                <a:latin typeface="Arial"/>
              </a:rPr>
              <a:t>greininni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marL="432000"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lang="en-US" spc="-1" strike="noStrike" sz="2800">
                <a:uFillTx/>
                <a:latin typeface="Arial"/>
              </a:rPr>
              <a:t>Í </a:t>
            </a:r>
            <a:r>
              <a:rPr b="0" dirty="0" err="1" lang="en-US" spc="-1" strike="noStrike" sz="2800">
                <a:uFillTx/>
                <a:latin typeface="Arial"/>
              </a:rPr>
              <a:t>einokun</a:t>
            </a:r>
            <a:r>
              <a:rPr b="0" dirty="0" lang="en-US" spc="-1" strike="noStrike" sz="2800">
                <a:uFillTx/>
                <a:latin typeface="Arial"/>
              </a:rPr>
              <a:t>, </a:t>
            </a:r>
            <a:r>
              <a:rPr b="0" dirty="0" err="1" lang="en-US" spc="-1" strike="noStrike" sz="2800">
                <a:uFillTx/>
                <a:latin typeface="Arial"/>
              </a:rPr>
              <a:t>tvíkeppni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eða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fákeppni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lokaður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markaður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þ.e</a:t>
            </a:r>
            <a:r>
              <a:rPr b="0" dirty="0" lang="en-US" spc="-1" strike="noStrike" sz="2800">
                <a:uFillTx/>
                <a:latin typeface="Arial"/>
              </a:rPr>
              <a:t>. </a:t>
            </a:r>
            <a:r>
              <a:rPr b="0" dirty="0" err="1" lang="en-US" spc="-1" strike="noStrike" sz="2800">
                <a:uFillTx/>
                <a:latin typeface="Arial"/>
              </a:rPr>
              <a:t>enginn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eða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fáir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komast</a:t>
            </a:r>
            <a:r>
              <a:rPr b="0" dirty="0" lang="en-US" spc="-1" strike="noStrike" sz="2800">
                <a:uFillTx/>
                <a:latin typeface="Arial"/>
              </a:rPr>
              <a:t> inn á </a:t>
            </a:r>
            <a:r>
              <a:rPr b="0" dirty="0" err="1" lang="en-US" spc="-1" strike="noStrike" sz="2800">
                <a:uFillTx/>
                <a:latin typeface="Arial"/>
              </a:rPr>
              <a:t>markaðinn</a:t>
            </a:r>
            <a:endParaRPr b="0" dirty="0" lang="en-US" spc="-1" strike="noStrike" sz="28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46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8870040" cy="438444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 fontScale="77500" lnSpcReduction="20000"/>
          </a:bodyPr>
          <a:lstStyle/>
          <a:p>
            <a:pPr indent="-324000" marL="432000">
              <a:lnSpc>
                <a:spcPct val="150000"/>
              </a:lnSpc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lang="en-US" spc="-1" strike="noStrike" sz="3600">
                <a:uFillTx/>
                <a:latin typeface="Arial"/>
              </a:rPr>
              <a:t>“</a:t>
            </a:r>
            <a:r>
              <a:rPr b="0" dirty="0" err="1" lang="en-US" spc="-1" strike="noStrike" sz="3600">
                <a:uFillTx/>
                <a:latin typeface="Arial"/>
              </a:rPr>
              <a:t>Stöðluð</a:t>
            </a:r>
            <a:r>
              <a:rPr b="0" dirty="0" lang="en-US" spc="-1" strike="noStrike" sz="3600">
                <a:uFillTx/>
                <a:latin typeface="Arial"/>
              </a:rPr>
              <a:t>” </a:t>
            </a:r>
            <a:r>
              <a:rPr b="0" dirty="0" err="1" lang="en-US" spc="-1" strike="noStrike" sz="3600">
                <a:uFillTx/>
                <a:latin typeface="Arial"/>
              </a:rPr>
              <a:t>vara</a:t>
            </a:r>
            <a:r>
              <a:rPr b="0" dirty="0" lang="en-US" spc="-1" strike="noStrike" sz="3600">
                <a:uFillTx/>
                <a:latin typeface="Arial"/>
              </a:rPr>
              <a:t>, </a:t>
            </a:r>
            <a:r>
              <a:rPr b="0" dirty="0" err="1" lang="en-US" spc="-1" strike="noStrike" sz="3600">
                <a:uFillTx/>
                <a:latin typeface="Arial"/>
              </a:rPr>
              <a:t>einstök</a:t>
            </a:r>
            <a:r>
              <a:rPr b="0" dirty="0" lang="en-US" spc="-1" strike="noStrike" sz="3600">
                <a:uFillTx/>
                <a:latin typeface="Arial"/>
              </a:rPr>
              <a:t> </a:t>
            </a:r>
            <a:r>
              <a:rPr b="0" dirty="0" err="1" lang="en-US" spc="-1" strike="noStrike" sz="3600">
                <a:uFillTx/>
                <a:latin typeface="Arial"/>
              </a:rPr>
              <a:t>vara</a:t>
            </a:r>
            <a:r>
              <a:rPr b="0" dirty="0" lang="en-US" spc="-1" strike="noStrike" sz="3600">
                <a:uFillTx/>
                <a:latin typeface="Arial"/>
              </a:rPr>
              <a:t> </a:t>
            </a:r>
            <a:r>
              <a:rPr b="0" dirty="0" err="1" lang="en-US" spc="-1" strike="noStrike" sz="3600">
                <a:uFillTx/>
                <a:latin typeface="Arial"/>
              </a:rPr>
              <a:t>eða</a:t>
            </a:r>
            <a:r>
              <a:rPr b="0" dirty="0" lang="en-US" spc="-1" strike="noStrike" sz="3600">
                <a:uFillTx/>
                <a:latin typeface="Arial"/>
              </a:rPr>
              <a:t> </a:t>
            </a:r>
            <a:r>
              <a:rPr b="0" dirty="0" err="1" lang="en-US" spc="-1" strike="noStrike" sz="3600">
                <a:uFillTx/>
                <a:latin typeface="Arial"/>
              </a:rPr>
              <a:t>merkjavara</a:t>
            </a:r>
            <a:endParaRPr b="0" dirty="0" lang="en-US" spc="-1" strike="noStrike" sz="3600">
              <a:uFillTx/>
              <a:latin typeface="Arial"/>
            </a:endParaRPr>
          </a:p>
          <a:p>
            <a:pPr indent="-324000" lvl="1" marL="864000">
              <a:lnSpc>
                <a:spcPct val="150000"/>
              </a:lnSpc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varan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nákvæmlega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eins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og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vara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keppninauta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eða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frábrugðin</a:t>
            </a:r>
            <a:r>
              <a:rPr b="0" dirty="0" lang="en-US" spc="-1" strike="noStrike" sz="2800">
                <a:uFillTx/>
                <a:latin typeface="Arial"/>
              </a:rPr>
              <a:t>?</a:t>
            </a:r>
          </a:p>
          <a:p>
            <a:pPr indent="-324000" lvl="1" marL="864000">
              <a:lnSpc>
                <a:spcPct val="150000"/>
              </a:lnSpc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Smjör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og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mjólk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stöðluð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vara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lnSpc>
                <a:spcPct val="150000"/>
              </a:lnSpc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Ilmvötn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geta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verið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af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mörgum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tegundum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lnSpc>
                <a:spcPct val="150000"/>
              </a:lnSpc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Merkjavara</a:t>
            </a:r>
            <a:r>
              <a:rPr b="0" dirty="0" lang="en-US" spc="-1" strike="noStrike" sz="2800">
                <a:uFillTx/>
                <a:latin typeface="Arial"/>
              </a:rPr>
              <a:t> – Levi's, Gucci</a:t>
            </a:r>
          </a:p>
          <a:p>
            <a:pPr indent="-324000" lvl="1" marL="864000">
              <a:lnSpc>
                <a:spcPct val="150000"/>
              </a:lnSpc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Þar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sem</a:t>
            </a:r>
            <a:r>
              <a:rPr b="0" dirty="0" lang="en-US" spc="-1" strike="noStrike" sz="2800">
                <a:uFillTx/>
                <a:latin typeface="Arial"/>
              </a:rPr>
              <a:t> um </a:t>
            </a:r>
            <a:r>
              <a:rPr b="0" dirty="0" err="1" lang="en-US" spc="-1" strike="noStrike" sz="2800">
                <a:uFillTx/>
                <a:latin typeface="Arial"/>
              </a:rPr>
              <a:t>samskonar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vörur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ræða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og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merkjavöru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samkeppnin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fram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með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auglýsingum</a:t>
            </a:r>
            <a:r>
              <a:rPr b="0" dirty="0" lang="en-US" spc="-1" strike="noStrike" sz="2800">
                <a:uFillTx/>
                <a:latin typeface="Arial"/>
              </a:rPr>
              <a:t> í </a:t>
            </a:r>
            <a:r>
              <a:rPr b="0" dirty="0" err="1" lang="en-US" spc="-1" strike="noStrike" sz="2800">
                <a:uFillTx/>
                <a:latin typeface="Arial"/>
              </a:rPr>
              <a:t>stað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verðsamkeppni</a:t>
            </a:r>
            <a:endParaRPr b="0" dirty="0" lang="en-US" spc="-1" strike="noStrike" sz="28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47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86132" y="422278"/>
            <a:ext cx="8870040" cy="599652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 fontScale="92500" lnSpcReduction="10000"/>
          </a:bodyPr>
          <a:lstStyle/>
          <a:p>
            <a:pPr indent="-324000" marL="432000"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mtClean="0" spc="-1" strike="noStrike" sz="3200">
                <a:uFillTx/>
                <a:latin typeface="Arial"/>
              </a:rPr>
              <a:t>Verðþiggjandi</a:t>
            </a:r>
            <a:r>
              <a:rPr b="0" dirty="0" lang="en-US" smtClean="0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eða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verðákvarðandi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markaðsaðilar</a:t>
            </a:r>
            <a:endParaRPr b="0" dirty="0" lang="en-US" spc="-1" strike="noStrike" sz="32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Getur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framleiðandi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eða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kaupandi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ákveðið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verðið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eða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þurfa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þeir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sætta</a:t>
            </a:r>
            <a:r>
              <a:rPr b="0" dirty="0" lang="en-US" spc="-1" strike="noStrike" sz="2800">
                <a:uFillTx/>
                <a:latin typeface="Arial"/>
              </a:rPr>
              <a:t> sig </a:t>
            </a:r>
            <a:r>
              <a:rPr b="0" dirty="0" err="1" lang="en-US" spc="-1" strike="noStrike" sz="2800">
                <a:uFillTx/>
                <a:latin typeface="Arial"/>
              </a:rPr>
              <a:t>við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það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verð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sem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markaðurinn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ákveður</a:t>
            </a:r>
            <a:r>
              <a:rPr b="0" dirty="0" lang="en-US" spc="-1" strike="noStrike" sz="2800">
                <a:uFillTx/>
                <a:latin typeface="Arial"/>
              </a:rPr>
              <a:t>?</a:t>
            </a:r>
          </a:p>
          <a:p>
            <a:pPr indent="-324000" marL="432000"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pc="-1" strike="noStrike" sz="3200">
                <a:uFillTx/>
                <a:latin typeface="Arial"/>
              </a:rPr>
              <a:t>Hreyfanlegir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og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fastir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framleiðsluþættir</a:t>
            </a:r>
            <a:endParaRPr b="0" dirty="0" lang="en-US" spc="-1" strike="noStrike" sz="32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lang="en-US" spc="-1" strike="noStrike" sz="2800">
                <a:uFillTx/>
                <a:latin typeface="Arial"/>
              </a:rPr>
              <a:t>Í </a:t>
            </a:r>
            <a:r>
              <a:rPr b="0" dirty="0" err="1" lang="en-US" spc="-1" strike="noStrike" sz="2800">
                <a:uFillTx/>
                <a:latin typeface="Arial"/>
              </a:rPr>
              <a:t>framleiðslu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eru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stundum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notaðir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sérhæfðir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framleiðsluþættir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sem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eru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ekki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auðseljanlegir</a:t>
            </a:r>
            <a:endParaRPr b="0" dirty="0" lang="en-US" spc="-1" strike="noStrike" sz="2800">
              <a:uFillTx/>
              <a:latin typeface="Arial"/>
            </a:endParaRPr>
          </a:p>
          <a:p>
            <a:pPr indent="-288000" lvl="2" marL="1296000">
              <a:spcAft>
                <a:spcPts val="850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pc="-1" strike="noStrike" sz="2400">
                <a:uFillTx/>
                <a:latin typeface="Arial"/>
              </a:rPr>
              <a:t>Þá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er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meiri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áhætta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fólgin</a:t>
            </a:r>
            <a:r>
              <a:rPr b="0" dirty="0" lang="en-US" spc="-1" strike="noStrike" sz="2400">
                <a:uFillTx/>
                <a:latin typeface="Arial"/>
              </a:rPr>
              <a:t> í </a:t>
            </a:r>
            <a:r>
              <a:rPr b="0" dirty="0" err="1" lang="en-US" spc="-1" strike="noStrike" sz="2400">
                <a:uFillTx/>
                <a:latin typeface="Arial"/>
              </a:rPr>
              <a:t>að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hefja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rekstur</a:t>
            </a:r>
            <a:r>
              <a:rPr b="0" dirty="0" lang="en-US" spc="-1" strike="noStrike" sz="2400">
                <a:uFillTx/>
                <a:latin typeface="Arial"/>
              </a:rPr>
              <a:t>, </a:t>
            </a:r>
            <a:r>
              <a:rPr b="0" dirty="0" err="1" lang="en-US" spc="-1" strike="noStrike" sz="2400">
                <a:uFillTx/>
                <a:latin typeface="Arial"/>
              </a:rPr>
              <a:t>t.d</a:t>
            </a:r>
            <a:r>
              <a:rPr b="0" dirty="0" lang="en-US" spc="-1" strike="noStrike" sz="2400">
                <a:uFillTx/>
                <a:latin typeface="Arial"/>
              </a:rPr>
              <a:t>. </a:t>
            </a:r>
            <a:r>
              <a:rPr b="0" dirty="0" err="1" lang="en-US" spc="-1" strike="noStrike" sz="2400">
                <a:uFillTx/>
                <a:latin typeface="Arial"/>
              </a:rPr>
              <a:t>álveri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verður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ekki</a:t>
            </a:r>
            <a:r>
              <a:rPr b="0" dirty="0" lang="en-US" spc="-1" strike="noStrike" sz="2400">
                <a:uFillTx/>
                <a:latin typeface="Arial"/>
              </a:rPr>
              <a:t> </a:t>
            </a:r>
            <a:r>
              <a:rPr b="0" dirty="0" err="1" lang="en-US" spc="-1" strike="noStrike" sz="2400">
                <a:uFillTx/>
                <a:latin typeface="Arial"/>
              </a:rPr>
              <a:t>breytt</a:t>
            </a:r>
            <a:r>
              <a:rPr b="0" dirty="0" lang="en-US" spc="-1" strike="noStrike" sz="2400">
                <a:uFillTx/>
                <a:latin typeface="Arial"/>
              </a:rPr>
              <a:t> í </a:t>
            </a:r>
            <a:r>
              <a:rPr b="0" dirty="0" err="1" lang="en-US" spc="-1" strike="noStrike" sz="2400">
                <a:uFillTx/>
                <a:latin typeface="Arial"/>
              </a:rPr>
              <a:t>sláturhús</a:t>
            </a:r>
            <a:endParaRPr b="0" dirty="0" lang="en-US" spc="-1" strike="noStrike" sz="24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Fastir</a:t>
            </a:r>
            <a:r>
              <a:rPr b="0" dirty="0" lang="en-US" spc="-1" strike="noStrike" sz="2800">
                <a:uFillTx/>
                <a:latin typeface="Arial"/>
              </a:rPr>
              <a:t> (</a:t>
            </a:r>
            <a:r>
              <a:rPr b="0" dirty="0" err="1" lang="en-US" spc="-1" strike="noStrike" sz="2800">
                <a:uFillTx/>
                <a:latin typeface="Arial"/>
              </a:rPr>
              <a:t>óhreyfanlegir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framleiðsluþættir</a:t>
            </a:r>
            <a:r>
              <a:rPr b="0" dirty="0" lang="en-US" spc="-1" strike="noStrike" sz="2800">
                <a:uFillTx/>
                <a:latin typeface="Arial"/>
              </a:rPr>
              <a:t>) </a:t>
            </a:r>
            <a:r>
              <a:rPr b="0" dirty="0" err="1" lang="en-US" spc="-1" strike="noStrike" sz="2800">
                <a:uFillTx/>
                <a:latin typeface="Arial"/>
              </a:rPr>
              <a:t>eru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t.d</a:t>
            </a:r>
            <a:r>
              <a:rPr b="0" dirty="0" lang="en-US" spc="-1" strike="noStrike" sz="2800">
                <a:uFillTx/>
                <a:latin typeface="Arial"/>
              </a:rPr>
              <a:t>. </a:t>
            </a:r>
            <a:r>
              <a:rPr b="0" dirty="0" err="1" lang="en-US" spc="-1" strike="noStrike" sz="2800">
                <a:uFillTx/>
                <a:latin typeface="Arial"/>
              </a:rPr>
              <a:t>fólk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með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mjög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sérhæfða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menntun</a:t>
            </a:r>
            <a:r>
              <a:rPr b="0" dirty="0" lang="en-US" spc="-1" strike="noStrike" sz="2800">
                <a:uFillTx/>
                <a:latin typeface="Arial"/>
              </a:rPr>
              <a:t>. </a:t>
            </a:r>
            <a:r>
              <a:rPr b="0" dirty="0" err="1" lang="en-US" spc="-1" strike="noStrike" sz="2800">
                <a:uFillTx/>
                <a:latin typeface="Arial"/>
              </a:rPr>
              <a:t>Ekki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mörg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atvinnutækifæri</a:t>
            </a:r>
            <a:r>
              <a:rPr b="0" dirty="0" lang="en-US" spc="-1" strike="noStrike" sz="2800">
                <a:uFillTx/>
                <a:latin typeface="Arial"/>
              </a:rPr>
              <a:t> á </a:t>
            </a:r>
            <a:r>
              <a:rPr b="0" dirty="0" err="1" lang="en-US" spc="-1" strike="noStrike" sz="2800">
                <a:uFillTx/>
                <a:latin typeface="Arial"/>
              </a:rPr>
              <a:t>Íslandi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þó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hreyfanlegt</a:t>
            </a:r>
            <a:r>
              <a:rPr b="0" dirty="0" lang="en-US" spc="-1" strike="noStrike" sz="2800">
                <a:uFillTx/>
                <a:latin typeface="Arial"/>
              </a:rPr>
              <a:t> á </a:t>
            </a:r>
            <a:r>
              <a:rPr b="0" dirty="0" err="1" lang="en-US" spc="-1" strike="noStrike" sz="2800">
                <a:uFillTx/>
                <a:latin typeface="Arial"/>
              </a:rPr>
              <a:t>milli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landa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marL="432000"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endParaRPr b="0" dirty="0" lang="en-US" spc="-1" strike="noStrike" sz="28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48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38004" y="1241666"/>
            <a:ext cx="8870040" cy="438444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 fontScale="70000" lnSpcReduction="20000"/>
          </a:bodyPr>
          <a:lstStyle/>
          <a:p>
            <a:pPr indent="-324000" marL="432000"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1" dirty="0" err="1" lang="en-US" spc="-1" strike="noStrike" sz="4000">
                <a:uFillTx/>
                <a:latin typeface="Arial"/>
              </a:rPr>
              <a:t>Fullkominni</a:t>
            </a:r>
            <a:r>
              <a:rPr b="1" dirty="0" lang="en-US" spc="-1" strike="noStrike" sz="4000">
                <a:uFillTx/>
                <a:latin typeface="Arial"/>
              </a:rPr>
              <a:t> </a:t>
            </a:r>
            <a:r>
              <a:rPr b="1" dirty="0" err="1" lang="en-US" spc="-1" strike="noStrike" sz="4000">
                <a:uFillTx/>
                <a:latin typeface="Arial"/>
              </a:rPr>
              <a:t>samkeppni</a:t>
            </a:r>
            <a:r>
              <a:rPr b="1" dirty="0" lang="en-US" spc="-1" strike="noStrike" sz="4000">
                <a:uFillTx/>
                <a:latin typeface="Arial"/>
              </a:rPr>
              <a:t>:</a:t>
            </a:r>
            <a:endParaRPr b="0" dirty="0" lang="en-US" spc="-1" strike="noStrike" sz="40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Framleiðendur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og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kaupendur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margir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og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smáir</a:t>
            </a:r>
            <a:r>
              <a:rPr b="0" dirty="0" lang="en-US" spc="-1" strike="noStrike" sz="2800">
                <a:uFillTx/>
                <a:latin typeface="Arial"/>
              </a:rPr>
              <a:t> á </a:t>
            </a:r>
            <a:r>
              <a:rPr b="0" dirty="0" err="1" lang="en-US" spc="-1" strike="noStrike" sz="2800">
                <a:uFillTx/>
                <a:latin typeface="Arial"/>
              </a:rPr>
              <a:t>markaðnum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Varan</a:t>
            </a:r>
            <a:r>
              <a:rPr b="0" dirty="0" lang="en-US" spc="-1" strike="noStrike" sz="2800">
                <a:uFillTx/>
                <a:latin typeface="Arial"/>
              </a:rPr>
              <a:t> á </a:t>
            </a:r>
            <a:r>
              <a:rPr b="0" dirty="0" err="1" lang="en-US" spc="-1" strike="noStrike" sz="2800">
                <a:uFillTx/>
                <a:latin typeface="Arial"/>
              </a:rPr>
              <a:t>markaðnum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stöðluð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Framleiðendur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og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neytendur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búa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yfir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fullkominni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þekkingu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Framleiðsluþættirnir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hreyfanlegir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Greinin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öllum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opin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Ofurgróði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helst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ekki</a:t>
            </a:r>
            <a:r>
              <a:rPr b="0" dirty="0" lang="en-US" spc="-1" strike="noStrike" sz="2800">
                <a:uFillTx/>
                <a:latin typeface="Arial"/>
              </a:rPr>
              <a:t> í </a:t>
            </a:r>
            <a:r>
              <a:rPr b="0" dirty="0" err="1" lang="en-US" spc="-1" strike="noStrike" sz="2800">
                <a:uFillTx/>
                <a:latin typeface="Arial"/>
              </a:rPr>
              <a:t>greininni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marL="432000"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pc="-1" strike="noStrike" sz="3200">
                <a:uFillTx/>
                <a:latin typeface="Arial"/>
              </a:rPr>
              <a:t>Ofurgróði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er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gróði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sem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eru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umfram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þann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gróða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sem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framleiðandinn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telur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sér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nauðsynlegan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til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að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hann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vilji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stunda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ákveðinn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rekstur</a:t>
            </a:r>
            <a:r>
              <a:rPr b="0" dirty="0" lang="en-US" spc="-1" strike="noStrike" sz="3200">
                <a:uFillTx/>
                <a:latin typeface="Arial"/>
              </a:rPr>
              <a:t>. </a:t>
            </a:r>
            <a:r>
              <a:rPr b="0" dirty="0" err="1" lang="en-US" spc="-1" strike="noStrike" sz="3200">
                <a:uFillTx/>
                <a:latin typeface="Arial"/>
              </a:rPr>
              <a:t>Þegar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nýjir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framleiðendur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flykkjast</a:t>
            </a:r>
            <a:r>
              <a:rPr b="0" dirty="0" lang="en-US" spc="-1" strike="noStrike" sz="3200">
                <a:uFillTx/>
                <a:latin typeface="Arial"/>
              </a:rPr>
              <a:t> á </a:t>
            </a:r>
            <a:r>
              <a:rPr b="0" dirty="0" err="1" lang="en-US" spc="-1" strike="noStrike" sz="3200">
                <a:uFillTx/>
                <a:latin typeface="Arial"/>
              </a:rPr>
              <a:t>markaðinn</a:t>
            </a:r>
            <a:r>
              <a:rPr b="0" dirty="0" lang="en-US" spc="-1" strike="noStrike" sz="3200">
                <a:uFillTx/>
                <a:latin typeface="Arial"/>
              </a:rPr>
              <a:t>, </a:t>
            </a:r>
            <a:r>
              <a:rPr b="0" dirty="0" err="1" lang="en-US" spc="-1" strike="noStrike" sz="3200">
                <a:uFillTx/>
                <a:latin typeface="Arial"/>
              </a:rPr>
              <a:t>framboð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eykst</a:t>
            </a:r>
            <a:r>
              <a:rPr b="0" dirty="0" lang="en-US" spc="-1" strike="noStrike" sz="3200">
                <a:uFillTx/>
                <a:latin typeface="Arial"/>
              </a:rPr>
              <a:t>, </a:t>
            </a:r>
            <a:r>
              <a:rPr b="0" dirty="0" err="1" lang="en-US" spc="-1" strike="noStrike" sz="3200">
                <a:uFillTx/>
                <a:latin typeface="Arial"/>
              </a:rPr>
              <a:t>verð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lækkar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og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ofurgróði</a:t>
            </a:r>
            <a:r>
              <a:rPr b="0" dirty="0" lang="en-US" spc="-1" strike="noStrike" sz="3200">
                <a:uFillTx/>
                <a:latin typeface="Arial"/>
              </a:rPr>
              <a:t> </a:t>
            </a:r>
            <a:r>
              <a:rPr b="0" dirty="0" err="1" lang="en-US" spc="-1" strike="noStrike" sz="3200">
                <a:uFillTx/>
                <a:latin typeface="Arial"/>
              </a:rPr>
              <a:t>hverfur</a:t>
            </a:r>
            <a:r>
              <a:rPr b="0" dirty="0" lang="en-US" spc="-1" strike="noStrike" sz="3200">
                <a:uFillTx/>
                <a:latin typeface="Arial"/>
              </a:rPr>
              <a:t>.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49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8870040" cy="438444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/>
          </a:bodyPr>
          <a:lstStyle/>
          <a:p>
            <a:pPr indent="-324000" marL="432000"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en-US" spc="-1" strike="noStrike" sz="3200">
                <a:uFillTx/>
                <a:latin typeface="Arial"/>
              </a:rPr>
              <a:t>Sjá dæmi 10.2, 10.3 og 10.4 í kennslubók bls. 106 og 107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50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8870040" cy="438444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 fontScale="92500" lnSpcReduction="10000"/>
          </a:bodyPr>
          <a:lstStyle/>
          <a:p>
            <a:pPr indent="-324000" marL="432000"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1" dirty="0" err="1" lang="en-US" spc="-1" strike="noStrike" sz="3000">
                <a:uFillTx/>
                <a:latin typeface="Arial"/>
              </a:rPr>
              <a:t>Einokun</a:t>
            </a:r>
            <a:endParaRPr b="0" dirty="0" lang="en-US" spc="-1" strike="noStrike" sz="30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Einn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aðili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hefur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allt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framboð</a:t>
            </a:r>
            <a:r>
              <a:rPr b="0" dirty="0" lang="en-US" spc="-1" strike="noStrike" sz="2800">
                <a:uFillTx/>
                <a:latin typeface="Arial"/>
              </a:rPr>
              <a:t> í </a:t>
            </a:r>
            <a:r>
              <a:rPr b="0" dirty="0" err="1" lang="en-US" spc="-1" strike="noStrike" sz="2800">
                <a:uFillTx/>
                <a:latin typeface="Arial"/>
              </a:rPr>
              <a:t>sínum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höndum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lang="en-US" spc="-1" strike="noStrike" sz="2800">
                <a:uFillTx/>
                <a:latin typeface="Arial"/>
              </a:rPr>
              <a:t>Hann </a:t>
            </a:r>
            <a:r>
              <a:rPr b="0" dirty="0" err="1" lang="en-US" spc="-1" strike="noStrike" sz="2800">
                <a:uFillTx/>
                <a:latin typeface="Arial"/>
              </a:rPr>
              <a:t>framleiðir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einstaka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vöru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eða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þjónustu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lang="en-US" spc="-1" strike="noStrike" sz="2800">
                <a:uFillTx/>
                <a:latin typeface="Arial"/>
              </a:rPr>
              <a:t>Hann </a:t>
            </a:r>
            <a:r>
              <a:rPr b="0" dirty="0" err="1" lang="en-US" spc="-1" strike="noStrike" sz="2800">
                <a:uFillTx/>
                <a:latin typeface="Arial"/>
              </a:rPr>
              <a:t>ákveður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sjálfur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verðið</a:t>
            </a:r>
            <a:r>
              <a:rPr b="0" dirty="0" lang="en-US" spc="-1" strike="noStrike" sz="2800">
                <a:uFillTx/>
                <a:latin typeface="Arial"/>
              </a:rPr>
              <a:t> á </a:t>
            </a:r>
            <a:r>
              <a:rPr b="0" dirty="0" err="1" lang="en-US" spc="-1" strike="noStrike" sz="2800">
                <a:uFillTx/>
                <a:latin typeface="Arial"/>
              </a:rPr>
              <a:t>markaðnum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eða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það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magn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sem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hann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vill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selja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Markaðurinn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af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einhverjum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ástæðum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lokaður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öðrum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framleiðendum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Ofurgróðinn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helst</a:t>
            </a:r>
            <a:r>
              <a:rPr b="0" dirty="0" lang="en-US" spc="-1" strike="noStrike" sz="2800">
                <a:uFillTx/>
                <a:latin typeface="Arial"/>
              </a:rPr>
              <a:t> í </a:t>
            </a:r>
            <a:r>
              <a:rPr b="0" dirty="0" err="1" lang="en-US" spc="-1" strike="noStrike" sz="2800">
                <a:uFillTx/>
                <a:latin typeface="Arial"/>
              </a:rPr>
              <a:t>greininni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til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lengri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tíma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Sjá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dæmi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og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mynd</a:t>
            </a:r>
            <a:r>
              <a:rPr b="0" dirty="0" lang="en-US" spc="-1" strike="noStrike" sz="2800">
                <a:uFillTx/>
                <a:latin typeface="Arial"/>
              </a:rPr>
              <a:t> 10.5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51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8870040" cy="438444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>
            <a:normAutofit lnSpcReduction="10000"/>
          </a:bodyPr>
          <a:lstStyle/>
          <a:p>
            <a:pPr indent="-324000" marL="432000">
              <a:spcAft>
                <a:spcPts val="1417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1" dirty="0" err="1" lang="en-US" spc="-1" strike="noStrike" sz="2800">
                <a:uFillTx/>
                <a:latin typeface="Arial"/>
              </a:rPr>
              <a:t>Ófullkomin</a:t>
            </a:r>
            <a:r>
              <a:rPr b="1" dirty="0" lang="en-US" spc="-1" strike="noStrike" sz="2800">
                <a:uFillTx/>
                <a:latin typeface="Arial"/>
              </a:rPr>
              <a:t> </a:t>
            </a:r>
            <a:r>
              <a:rPr b="1" dirty="0" err="1" lang="en-US" spc="-1" strike="noStrike" sz="2800">
                <a:uFillTx/>
                <a:latin typeface="Arial"/>
              </a:rPr>
              <a:t>samkeppni</a:t>
            </a:r>
            <a:endParaRPr b="1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Mörg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fyrirtæki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og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margir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kaupendur</a:t>
            </a:r>
            <a:r>
              <a:rPr b="0" dirty="0" lang="en-US" spc="-1" strike="noStrike" sz="2800">
                <a:uFillTx/>
                <a:latin typeface="Arial"/>
              </a:rPr>
              <a:t> á </a:t>
            </a:r>
            <a:r>
              <a:rPr b="0" dirty="0" err="1" lang="en-US" spc="-1" strike="noStrike" sz="2800">
                <a:uFillTx/>
                <a:latin typeface="Arial"/>
              </a:rPr>
              <a:t>markaðnum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Fyrirtækin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framleiða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ekki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staðlaða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vöru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heldur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sams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konar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vöru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Fyrirtækin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reyna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gera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sína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vöru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frábrugðna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vörum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keppninautanna</a:t>
            </a:r>
            <a:endParaRPr b="0" dirty="0" lang="en-US" spc="-1" strike="noStrike" sz="2800">
              <a:uFillTx/>
              <a:latin typeface="Arial"/>
            </a:endParaRP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err="1" lang="en-US" spc="-1" strike="noStrike" sz="2800">
                <a:uFillTx/>
                <a:latin typeface="Arial"/>
              </a:rPr>
              <a:t>Fyrirtæki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framleiða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margar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útgáfur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af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sömu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vörunni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til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að</a:t>
            </a:r>
            <a:r>
              <a:rPr b="0" dirty="0" lang="en-US" spc="-1" strike="noStrike" sz="2800">
                <a:uFillTx/>
                <a:latin typeface="Arial"/>
              </a:rPr>
              <a:t>  </a:t>
            </a:r>
            <a:r>
              <a:rPr b="0" dirty="0" err="1" lang="en-US" spc="-1" strike="noStrike" sz="2800">
                <a:uFillTx/>
                <a:latin typeface="Arial"/>
              </a:rPr>
              <a:t>draga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úr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möguleikum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nýrra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aðila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að</a:t>
            </a:r>
            <a:r>
              <a:rPr b="0" dirty="0" lang="en-US" spc="-1" strike="noStrike" sz="2800">
                <a:uFillTx/>
                <a:latin typeface="Arial"/>
              </a:rPr>
              <a:t> </a:t>
            </a:r>
            <a:r>
              <a:rPr b="0" dirty="0" err="1" lang="en-US" spc="-1" strike="noStrike" sz="2800">
                <a:uFillTx/>
                <a:latin typeface="Arial"/>
              </a:rPr>
              <a:t>koma</a:t>
            </a:r>
            <a:r>
              <a:rPr b="0" dirty="0" lang="en-US" spc="-1" strike="noStrike" sz="2800">
                <a:uFillTx/>
                <a:latin typeface="Arial"/>
              </a:rPr>
              <a:t> inn á </a:t>
            </a:r>
            <a:r>
              <a:rPr b="0" dirty="0" err="1" lang="en-US" spc="-1" strike="noStrike" sz="2800">
                <a:uFillTx/>
                <a:latin typeface="Arial"/>
              </a:rPr>
              <a:t>markaðinn</a:t>
            </a:r>
            <a:endParaRPr b="0" dirty="0" lang="en-US" spc="-1" strike="noStrike" sz="28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theme/theme1.xml><?xml version="1.0" encoding="utf-8"?>
<a:theme xmlns:a="http://schemas.openxmlformats.org/drawingml/2006/main" xmlns:c="http://schemas.openxmlformats.org/drawingml/2006/chart" xmlns:pic="http://schemas.openxmlformats.org/drawingml/2006/picture" xmlns:dgm="http://schemas.openxmlformats.org/drawingml/2006/diagram" xmlns:p="http://schemas.openxmlformats.org/presentationml/2006/main" xmlns:s="http://schemas.openxmlformats.org/officeDocument/2006/sharedTypes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1161</TotalTime>
  <Words>786</Words>
  <Application>Microsoft Office PowerPoint</Application>
  <PresentationFormat>Custom</PresentationFormat>
  <Paragraphs>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DejaVu Sans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Katrin Hardardottir</dc:creator>
  <dc:description/>
  <cp:lastModifiedBy>Hilmar Friðjónsson</cp:lastModifiedBy>
  <cp:revision>29</cp:revision>
  <dcterms:created xsi:type="dcterms:W3CDTF">2014-01-31T14:06:35Z</dcterms:created>
  <dcterms:modified xsi:type="dcterms:W3CDTF">2018-10-03T16:17:56Z</dcterms:modified>
  <dc:language>is-IS</dc:language>
</cp:coreProperties>
</file>