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D890B0-DD38-4976-9CE5-6AEF0CE10F86}" v="546" dt="2025-09-11T09:49:35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5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mar Friðjónsson - VMA" userId="84f9d915-3dfc-4d65-9e68-8915f5d92477" providerId="ADAL" clId="{757D3446-E19F-4776-8B8B-F0FF7CF73313}"/>
    <pc:docChg chg="modSld">
      <pc:chgData name="Hilmar Friðjónsson - VMA" userId="84f9d915-3dfc-4d65-9e68-8915f5d92477" providerId="ADAL" clId="{757D3446-E19F-4776-8B8B-F0FF7CF73313}" dt="2025-09-11T09:49:35.135" v="562" actId="20577"/>
      <pc:docMkLst>
        <pc:docMk/>
      </pc:docMkLst>
      <pc:sldChg chg="modSp">
        <pc:chgData name="Hilmar Friðjónsson - VMA" userId="84f9d915-3dfc-4d65-9e68-8915f5d92477" providerId="ADAL" clId="{757D3446-E19F-4776-8B8B-F0FF7CF73313}" dt="2025-09-11T09:29:00.905" v="378" actId="20577"/>
        <pc:sldMkLst>
          <pc:docMk/>
          <pc:sldMk cId="0" sldId="257"/>
        </pc:sldMkLst>
        <pc:spChg chg="mod">
          <ac:chgData name="Hilmar Friðjónsson - VMA" userId="84f9d915-3dfc-4d65-9e68-8915f5d92477" providerId="ADAL" clId="{757D3446-E19F-4776-8B8B-F0FF7CF73313}" dt="2025-09-11T09:29:00.905" v="378" actId="20577"/>
          <ac:spMkLst>
            <pc:docMk/>
            <pc:sldMk cId="0" sldId="257"/>
            <ac:spMk id="43" creationId="{00000000-0000-0000-0000-000000000000}"/>
          </ac:spMkLst>
        </pc:spChg>
      </pc:sldChg>
      <pc:sldChg chg="modSp mod">
        <pc:chgData name="Hilmar Friðjónsson - VMA" userId="84f9d915-3dfc-4d65-9e68-8915f5d92477" providerId="ADAL" clId="{757D3446-E19F-4776-8B8B-F0FF7CF73313}" dt="2025-09-11T09:42:57.755" v="520" actId="255"/>
        <pc:sldMkLst>
          <pc:docMk/>
          <pc:sldMk cId="0" sldId="267"/>
        </pc:sldMkLst>
        <pc:spChg chg="mod">
          <ac:chgData name="Hilmar Friðjónsson - VMA" userId="84f9d915-3dfc-4d65-9e68-8915f5d92477" providerId="ADAL" clId="{757D3446-E19F-4776-8B8B-F0FF7CF73313}" dt="2025-09-11T09:42:57.755" v="520" actId="255"/>
          <ac:spMkLst>
            <pc:docMk/>
            <pc:sldMk cId="0" sldId="267"/>
            <ac:spMk id="63" creationId="{00000000-0000-0000-0000-000000000000}"/>
          </ac:spMkLst>
        </pc:spChg>
      </pc:sldChg>
      <pc:sldChg chg="modSp mod">
        <pc:chgData name="Hilmar Friðjónsson - VMA" userId="84f9d915-3dfc-4d65-9e68-8915f5d92477" providerId="ADAL" clId="{757D3446-E19F-4776-8B8B-F0FF7CF73313}" dt="2025-09-11T09:49:35.135" v="562" actId="20577"/>
        <pc:sldMkLst>
          <pc:docMk/>
          <pc:sldMk cId="0" sldId="269"/>
        </pc:sldMkLst>
        <pc:spChg chg="mod">
          <ac:chgData name="Hilmar Friðjónsson - VMA" userId="84f9d915-3dfc-4d65-9e68-8915f5d92477" providerId="ADAL" clId="{757D3446-E19F-4776-8B8B-F0FF7CF73313}" dt="2025-09-11T09:49:35.135" v="562" actId="20577"/>
          <ac:spMkLst>
            <pc:docMk/>
            <pc:sldMk cId="0" sldId="269"/>
            <ac:spMk id="6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88700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9000" y="4059360"/>
            <a:ext cx="43282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3282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8558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03160" y="1769040"/>
            <a:ext cx="28558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501960" y="1769040"/>
            <a:ext cx="28558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501960" y="4059360"/>
            <a:ext cx="28558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03160" y="4059360"/>
            <a:ext cx="28558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8558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88700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3282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49000" y="4059360"/>
            <a:ext cx="43282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88700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s-IS" sz="1400" b="0" strike="noStrike" spc="-1">
                <a:latin typeface="Times New Roman"/>
              </a:rPr>
              <a:t>&lt;date/time&gt;</a:t>
            </a:r>
            <a:endParaRPr lang="en-US" sz="1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A966E77-934D-49FC-A932-2E65AC2D2623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7. Kafli</a:t>
            </a:r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3200" b="0" strike="noStrike" spc="-1">
                <a:latin typeface="Arial"/>
              </a:rPr>
              <a:t>Verðteygni framboðs og eftirspurnar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Verðteygni framboðs minni en verðteygni eftirspurnar</a:t>
            </a:r>
          </a:p>
        </p:txBody>
      </p:sp>
      <p:sp>
        <p:nvSpPr>
          <p:cNvPr id="57" name="TextShape 2"/>
          <p:cNvSpPr txBox="1"/>
          <p:nvPr/>
        </p:nvSpPr>
        <p:spPr>
          <a:xfrm>
            <a:off x="504000" y="1769040"/>
            <a:ext cx="4858574" cy="41235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latin typeface="Arial"/>
              </a:rPr>
              <a:t>100 </a:t>
            </a:r>
            <a:r>
              <a:rPr lang="en-US" sz="2000" b="0" strike="noStrike" spc="-1" dirty="0" err="1">
                <a:latin typeface="Arial"/>
              </a:rPr>
              <a:t>kr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skattur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lagður</a:t>
            </a:r>
            <a:r>
              <a:rPr lang="en-US" sz="2000" b="0" strike="noStrike" spc="-1" dirty="0">
                <a:latin typeface="Arial"/>
              </a:rPr>
              <a:t> á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Verðið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til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framleiðandans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lækkar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mikið</a:t>
            </a:r>
            <a:r>
              <a:rPr lang="en-US" sz="2000" b="0" strike="noStrike" spc="-1" dirty="0">
                <a:latin typeface="Arial"/>
              </a:rPr>
              <a:t>, í 225 </a:t>
            </a:r>
            <a:r>
              <a:rPr lang="en-US" sz="2000" b="0" strike="noStrike" spc="-1" dirty="0" err="1">
                <a:latin typeface="Arial"/>
              </a:rPr>
              <a:t>kr</a:t>
            </a:r>
            <a:endParaRPr lang="en-US" sz="2000" b="0" strike="noStrike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Verðið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til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neytandans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hækkar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lítið</a:t>
            </a:r>
            <a:r>
              <a:rPr lang="en-US" sz="2000" b="0" strike="noStrike" spc="-1" dirty="0">
                <a:latin typeface="Arial"/>
              </a:rPr>
              <a:t> í 325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Framleiðandinn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borgar</a:t>
            </a:r>
            <a:r>
              <a:rPr lang="en-US" sz="2000" b="0" strike="noStrike" spc="-1" dirty="0">
                <a:latin typeface="Arial"/>
              </a:rPr>
              <a:t> 75% </a:t>
            </a:r>
            <a:r>
              <a:rPr lang="en-US" sz="2000" b="0" strike="noStrike" spc="-1" dirty="0" err="1">
                <a:latin typeface="Arial"/>
              </a:rPr>
              <a:t>af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skattinum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en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neytandinn</a:t>
            </a:r>
            <a:r>
              <a:rPr lang="en-US" sz="2000" b="0" strike="noStrike" spc="-1" dirty="0">
                <a:latin typeface="Arial"/>
              </a:rPr>
              <a:t> 25%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Neytendinn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myndi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kaupa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mun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minna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af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vörunni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ef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verðið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hækkaði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mikið</a:t>
            </a:r>
            <a:endParaRPr lang="en-US" sz="2000" b="0" strike="noStrike" spc="-1" dirty="0">
              <a:latin typeface="Arial"/>
            </a:endParaRPr>
          </a:p>
        </p:txBody>
      </p:sp>
      <p:pic>
        <p:nvPicPr>
          <p:cNvPr id="58" name="Picture 57"/>
          <p:cNvPicPr/>
          <p:nvPr/>
        </p:nvPicPr>
        <p:blipFill>
          <a:blip r:embed="rId2"/>
          <a:stretch/>
        </p:blipFill>
        <p:spPr>
          <a:xfrm>
            <a:off x="5362574" y="1769040"/>
            <a:ext cx="4379595" cy="412350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Lítil verðteygni eftirspurnar</a:t>
            </a:r>
          </a:p>
        </p:txBody>
      </p:sp>
      <p:sp>
        <p:nvSpPr>
          <p:cNvPr id="60" name="TextShape 2"/>
          <p:cNvSpPr txBox="1"/>
          <p:nvPr/>
        </p:nvSpPr>
        <p:spPr>
          <a:xfrm>
            <a:off x="504000" y="1371600"/>
            <a:ext cx="4525200" cy="42862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Fátt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getur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komið</a:t>
            </a:r>
            <a:r>
              <a:rPr lang="en-US" sz="2000" b="0" strike="noStrike" spc="-1" dirty="0">
                <a:latin typeface="Arial"/>
              </a:rPr>
              <a:t> í </a:t>
            </a:r>
            <a:r>
              <a:rPr lang="en-US" sz="2000" b="0" strike="noStrike" spc="-1" dirty="0" err="1">
                <a:latin typeface="Arial"/>
              </a:rPr>
              <a:t>stað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þessarar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vöru</a:t>
            </a:r>
            <a:endParaRPr lang="en-US" sz="2000" b="0" strike="noStrike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Framleiðandi</a:t>
            </a:r>
            <a:r>
              <a:rPr lang="en-US" sz="2000" b="0" strike="noStrike" spc="-1" dirty="0">
                <a:latin typeface="Arial"/>
              </a:rPr>
              <a:t> á </a:t>
            </a:r>
            <a:r>
              <a:rPr lang="en-US" sz="2000" b="0" strike="noStrike" spc="-1" dirty="0" err="1">
                <a:latin typeface="Arial"/>
              </a:rPr>
              <a:t>auðvelt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með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að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auka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framboð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þegar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verðið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hækkar</a:t>
            </a:r>
            <a:endParaRPr lang="en-US" sz="2000" b="0" strike="noStrike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latin typeface="Arial"/>
              </a:rPr>
              <a:t>100 </a:t>
            </a:r>
            <a:r>
              <a:rPr lang="en-US" sz="2000" b="0" strike="noStrike" spc="-1" dirty="0" err="1">
                <a:latin typeface="Arial"/>
              </a:rPr>
              <a:t>skattur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lagður</a:t>
            </a:r>
            <a:r>
              <a:rPr lang="en-US" sz="2000" b="0" strike="noStrike" spc="-1" dirty="0">
                <a:latin typeface="Arial"/>
              </a:rPr>
              <a:t> á: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Verð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til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neytenda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hækkar</a:t>
            </a:r>
            <a:r>
              <a:rPr lang="en-US" sz="2000" b="0" strike="noStrike" spc="-1" dirty="0">
                <a:latin typeface="Arial"/>
              </a:rPr>
              <a:t> í 375 </a:t>
            </a:r>
            <a:r>
              <a:rPr lang="en-US" sz="2000" b="0" strike="noStrike" spc="-1" dirty="0" err="1">
                <a:latin typeface="Arial"/>
              </a:rPr>
              <a:t>kr</a:t>
            </a:r>
            <a:endParaRPr lang="en-US" sz="2000" b="0" strike="noStrike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Verðið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til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framleiðanda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verður</a:t>
            </a:r>
            <a:r>
              <a:rPr lang="en-US" sz="2000" b="0" strike="noStrike" spc="-1" dirty="0">
                <a:latin typeface="Arial"/>
              </a:rPr>
              <a:t> 275 </a:t>
            </a:r>
            <a:r>
              <a:rPr lang="en-US" sz="2000" b="0" strike="noStrike" spc="-1" dirty="0" err="1">
                <a:latin typeface="Arial"/>
              </a:rPr>
              <a:t>kr</a:t>
            </a:r>
            <a:endParaRPr lang="en-US" sz="2000" b="0" strike="noStrike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Hér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ber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neytandinn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allan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skattinn</a:t>
            </a:r>
            <a:endParaRPr lang="en-US" sz="2000" b="0" strike="noStrike" spc="-1" dirty="0">
              <a:latin typeface="Arial"/>
            </a:endParaRPr>
          </a:p>
        </p:txBody>
      </p:sp>
      <p:pic>
        <p:nvPicPr>
          <p:cNvPr id="61" name="Picture 60"/>
          <p:cNvPicPr/>
          <p:nvPr/>
        </p:nvPicPr>
        <p:blipFill>
          <a:blip r:embed="rId2"/>
          <a:stretch/>
        </p:blipFill>
        <p:spPr>
          <a:xfrm>
            <a:off x="5324474" y="1637280"/>
            <a:ext cx="4551045" cy="4238581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Tekjuteygni eftirspurnar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Shape 2"/>
              <p:cNvSpPr txBox="1"/>
              <p:nvPr/>
            </p:nvSpPr>
            <p:spPr>
              <a:xfrm>
                <a:off x="240633" y="1769040"/>
                <a:ext cx="9492914" cy="43844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marL="432000" indent="-324000">
                  <a:spcAft>
                    <a:spcPts val="1417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14:m>
                  <m:oMath xmlns:m="http://schemas.openxmlformats.org/officeDocument/2006/math">
                    <m:r>
                      <a:rPr lang="is-IS" sz="2400" b="0" i="1" spc="-1" smtClean="0">
                        <a:latin typeface="Cambria Math" panose="02040503050406030204" pitchFamily="18" charset="0"/>
                      </a:rPr>
                      <m:t>𝑇𝑒𝑘𝑗𝑢</m:t>
                    </m:r>
                    <m:r>
                      <a:rPr lang="is-IS" sz="2400" i="1" spc="-1">
                        <a:latin typeface="Cambria Math" panose="02040503050406030204" pitchFamily="18" charset="0"/>
                      </a:rPr>
                      <m:t>𝑡𝑒𝑦𝑔𝑛𝑖</m:t>
                    </m:r>
                    <m:r>
                      <a:rPr lang="is-IS" sz="2400" i="1" spc="-1">
                        <a:latin typeface="Cambria Math" panose="02040503050406030204" pitchFamily="18" charset="0"/>
                      </a:rPr>
                      <m:t> </m:t>
                    </m:r>
                    <m:r>
                      <a:rPr lang="is-IS" sz="2400" i="1" spc="-1">
                        <a:latin typeface="Cambria Math" panose="02040503050406030204" pitchFamily="18" charset="0"/>
                      </a:rPr>
                      <m:t>𝑒𝑓𝑡𝑖𝑟𝑠𝑝𝑢𝑟𝑛𝑎𝑟</m:t>
                    </m:r>
                    <m:r>
                      <a:rPr lang="is-IS" sz="2400" i="1" spc="-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s-IS" sz="2400" i="1" spc="-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s-IS" sz="2400" i="1" spc="-1">
                            <a:latin typeface="Cambria Math" panose="02040503050406030204" pitchFamily="18" charset="0"/>
                          </a:rPr>
                          <m:t>𝐻𝑙𝑢𝑡𝑓𝑎𝑙𝑙𝑠𝑙𝑒𝑔</m:t>
                        </m:r>
                        <m:r>
                          <a:rPr lang="is-IS" sz="2400" i="1" spc="-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s-IS" sz="2400" i="1" spc="-1">
                            <a:latin typeface="Cambria Math" panose="02040503050406030204" pitchFamily="18" charset="0"/>
                          </a:rPr>
                          <m:t>𝑏𝑟𝑒𝑦𝑡𝑖𝑛𝑔</m:t>
                        </m:r>
                        <m:r>
                          <a:rPr lang="is-IS" sz="2400" i="1" spc="-1">
                            <a:latin typeface="Cambria Math" panose="02040503050406030204" pitchFamily="18" charset="0"/>
                          </a:rPr>
                          <m:t> á </m:t>
                        </m:r>
                        <m:r>
                          <a:rPr lang="is-IS" sz="2400" i="1" spc="-1">
                            <a:latin typeface="Cambria Math" panose="02040503050406030204" pitchFamily="18" charset="0"/>
                          </a:rPr>
                          <m:t>𝑒𝑓𝑡𝑖𝑟𝑠𝑝𝑢𝑟𝑛</m:t>
                        </m:r>
                      </m:num>
                      <m:den>
                        <m:r>
                          <a:rPr lang="is-IS" sz="2400" i="1" spc="-1">
                            <a:latin typeface="Cambria Math" panose="02040503050406030204" pitchFamily="18" charset="0"/>
                          </a:rPr>
                          <m:t>𝐻𝑙𝑢𝑡𝑓𝑎𝑙𝑙𝑠𝑙𝑒𝑔</m:t>
                        </m:r>
                        <m:r>
                          <a:rPr lang="is-IS" sz="2400" i="1" spc="-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s-IS" sz="2400" i="1" spc="-1">
                            <a:latin typeface="Cambria Math" panose="02040503050406030204" pitchFamily="18" charset="0"/>
                          </a:rPr>
                          <m:t>𝑏𝑟𝑒𝑦𝑡𝑖𝑛𝑔</m:t>
                        </m:r>
                        <m:r>
                          <a:rPr lang="is-IS" sz="2400" i="1" spc="-1">
                            <a:latin typeface="Cambria Math" panose="02040503050406030204" pitchFamily="18" charset="0"/>
                          </a:rPr>
                          <m:t> á </m:t>
                        </m:r>
                        <m:r>
                          <a:rPr lang="is-IS" sz="2400" b="0" i="1" spc="-1" smtClean="0">
                            <a:latin typeface="Cambria Math" panose="02040503050406030204" pitchFamily="18" charset="0"/>
                          </a:rPr>
                          <m:t>𝑡𝑒𝑘𝑗𝑢𝑚</m:t>
                        </m:r>
                      </m:den>
                    </m:f>
                    <m:r>
                      <a:rPr lang="is-IS" sz="2400" i="1" spc="-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200" b="0" strike="noStrike" spc="-1" dirty="0">
                  <a:latin typeface="Arial"/>
                </a:endParaRPr>
              </a:p>
              <a:p>
                <a:pPr marL="108000">
                  <a:spcAft>
                    <a:spcPts val="1417"/>
                  </a:spcAft>
                  <a:buClr>
                    <a:srgbClr val="000000"/>
                  </a:buClr>
                  <a:buSzPct val="45000"/>
                </a:pPr>
                <a:endParaRPr lang="en-US" sz="1100" b="0" strike="noStrike" spc="-1" dirty="0">
                  <a:latin typeface="Arial"/>
                </a:endParaRPr>
              </a:p>
              <a:p>
                <a:pPr marL="432000" indent="-324000">
                  <a:spcAft>
                    <a:spcPts val="1417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:r>
                  <a:rPr lang="en-US" sz="2800" b="0" strike="noStrike" spc="-1" dirty="0" err="1">
                    <a:latin typeface="Arial"/>
                  </a:rPr>
                  <a:t>Áhrif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tekjubreytinga</a:t>
                </a:r>
                <a:r>
                  <a:rPr lang="en-US" sz="2800" b="0" strike="noStrike" spc="-1" dirty="0">
                    <a:latin typeface="Arial"/>
                  </a:rPr>
                  <a:t> á </a:t>
                </a:r>
                <a:r>
                  <a:rPr lang="en-US" sz="2800" b="0" strike="noStrike" spc="-1" dirty="0" err="1">
                    <a:latin typeface="Arial"/>
                  </a:rPr>
                  <a:t>kaup</a:t>
                </a:r>
                <a:endParaRPr lang="en-US" sz="2800" b="0" strike="noStrike" spc="-1" dirty="0">
                  <a:latin typeface="Arial"/>
                </a:endParaRPr>
              </a:p>
              <a:p>
                <a:pPr marL="864000" lvl="1" indent="-324000">
                  <a:spcAft>
                    <a:spcPts val="1134"/>
                  </a:spcAft>
                  <a:buClr>
                    <a:srgbClr val="000000"/>
                  </a:buClr>
                  <a:buSzPct val="75000"/>
                  <a:buFont typeface="Symbol" charset="2"/>
                  <a:buChar char=""/>
                </a:pPr>
                <a:r>
                  <a:rPr lang="en-US" sz="2800" b="0" strike="noStrike" spc="-1" dirty="0" err="1">
                    <a:latin typeface="Arial"/>
                  </a:rPr>
                  <a:t>Vörur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skiptast</a:t>
                </a:r>
                <a:r>
                  <a:rPr lang="en-US" sz="2800" b="0" strike="noStrike" spc="-1" dirty="0">
                    <a:latin typeface="Arial"/>
                  </a:rPr>
                  <a:t> í </a:t>
                </a:r>
                <a:r>
                  <a:rPr lang="en-US" sz="2800" b="0" strike="noStrike" spc="-1" dirty="0" err="1">
                    <a:latin typeface="Arial"/>
                  </a:rPr>
                  <a:t>þrjá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hópa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eftir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áhrifum</a:t>
                </a:r>
                <a:endParaRPr lang="en-US" sz="2800" b="0" strike="noStrike" spc="-1" dirty="0">
                  <a:latin typeface="Arial"/>
                </a:endParaRPr>
              </a:p>
              <a:p>
                <a:pPr marL="1296000" lvl="2" indent="-288000">
                  <a:spcAft>
                    <a:spcPts val="850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:r>
                  <a:rPr lang="en-US" sz="2400" b="0" strike="noStrike" spc="-1" dirty="0" err="1">
                    <a:latin typeface="Arial"/>
                  </a:rPr>
                  <a:t>Venjulegar</a:t>
                </a:r>
                <a:r>
                  <a:rPr lang="en-US" sz="2400" b="0" strike="noStrike" spc="-1" dirty="0">
                    <a:latin typeface="Arial"/>
                  </a:rPr>
                  <a:t> </a:t>
                </a:r>
                <a:r>
                  <a:rPr lang="en-US" sz="2400" b="0" strike="noStrike" spc="-1" dirty="0" err="1">
                    <a:latin typeface="Arial"/>
                  </a:rPr>
                  <a:t>vörur</a:t>
                </a:r>
                <a:endParaRPr lang="en-US" sz="2400" b="0" strike="noStrike" spc="-1" dirty="0">
                  <a:latin typeface="Arial"/>
                </a:endParaRPr>
              </a:p>
              <a:p>
                <a:pPr marL="1296000" lvl="2" indent="-288000">
                  <a:spcAft>
                    <a:spcPts val="850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:r>
                  <a:rPr lang="en-US" sz="2400" b="0" strike="noStrike" spc="-1" dirty="0" err="1">
                    <a:latin typeface="Arial"/>
                  </a:rPr>
                  <a:t>Undirmálsvörur</a:t>
                </a:r>
                <a:endParaRPr lang="en-US" sz="2400" b="0" strike="noStrike" spc="-1" dirty="0">
                  <a:latin typeface="Arial"/>
                </a:endParaRPr>
              </a:p>
              <a:p>
                <a:pPr marL="1296000" lvl="2" indent="-288000">
                  <a:spcAft>
                    <a:spcPts val="850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:r>
                  <a:rPr lang="en-US" sz="2400" b="0" strike="noStrike" spc="-1" dirty="0" err="1">
                    <a:latin typeface="Arial"/>
                  </a:rPr>
                  <a:t>Munaðarvörur</a:t>
                </a:r>
                <a:endParaRPr lang="en-US" sz="2400" b="0" strike="noStrike" spc="-1" dirty="0">
                  <a:latin typeface="Arial"/>
                </a:endParaRPr>
              </a:p>
              <a:p>
                <a:pPr marL="432000" indent="-324000">
                  <a:spcAft>
                    <a:spcPts val="1417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:r>
                  <a:rPr lang="en-US" sz="2800" b="0" strike="noStrike" spc="-1" dirty="0" err="1">
                    <a:latin typeface="Arial"/>
                  </a:rPr>
                  <a:t>Þegar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tekjur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aukast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þá</a:t>
                </a:r>
                <a:r>
                  <a:rPr lang="en-US" sz="2800" b="0" strike="noStrike" spc="-1" dirty="0">
                    <a:latin typeface="Arial"/>
                  </a:rPr>
                  <a:t> vex </a:t>
                </a:r>
                <a:r>
                  <a:rPr lang="en-US" sz="2800" b="0" strike="noStrike" spc="-1" dirty="0" err="1">
                    <a:latin typeface="Arial"/>
                  </a:rPr>
                  <a:t>eftirspurn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eftir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flestum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vörum</a:t>
                </a:r>
                <a:endParaRPr lang="en-US" sz="2800" b="0" strike="noStrike" spc="-1" dirty="0">
                  <a:latin typeface="Arial"/>
                </a:endParaRPr>
              </a:p>
            </p:txBody>
          </p:sp>
        </mc:Choice>
        <mc:Fallback>
          <p:sp>
            <p:nvSpPr>
              <p:cNvPr id="63" name="TextShap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33" y="1769040"/>
                <a:ext cx="9492914" cy="43844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s-I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456840" y="761040"/>
            <a:ext cx="8870040" cy="6645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00" b="1" strike="noStrike" spc="-1">
                <a:latin typeface="Arial"/>
              </a:rPr>
              <a:t>Venjuleg vara</a:t>
            </a:r>
            <a:r>
              <a:rPr lang="en-US" sz="2600" b="0" strike="noStrike" spc="-1">
                <a:latin typeface="Arial"/>
              </a:rPr>
              <a:t> (Flestar vörur eru í þessum flokki)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600" b="0" strike="noStrike" spc="-1">
                <a:latin typeface="Arial"/>
              </a:rPr>
              <a:t>Tekjuteygni er plús tala en minni en 1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600" b="0" strike="noStrike" spc="-1">
                <a:latin typeface="Arial"/>
              </a:rPr>
              <a:t>Dæmi: 10% aukning á tekjum veldur 5% aukningu á eftirspurn: 5/10 = 0,5 tekjuteygni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00" b="1" strike="noStrike" spc="-1">
                <a:latin typeface="Arial"/>
              </a:rPr>
              <a:t>Munaðarvara</a:t>
            </a:r>
            <a:r>
              <a:rPr lang="en-US" sz="2600" b="0" strike="noStrike" spc="-1">
                <a:latin typeface="Arial"/>
              </a:rPr>
              <a:t> - Tekjuteygni er plús tala og stærri en 1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600" b="0" strike="noStrike" spc="-1">
                <a:latin typeface="Arial"/>
              </a:rPr>
              <a:t>Dæmi: 10% aukning á tekjum veldur 30% aukningu á eftirspurn: 30/10 = 3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00" b="1" strike="noStrike" spc="-1">
                <a:latin typeface="Arial"/>
              </a:rPr>
              <a:t>Undirmálsvara</a:t>
            </a:r>
            <a:r>
              <a:rPr lang="en-US" sz="2600" b="0" strike="noStrike" spc="-1">
                <a:latin typeface="Arial"/>
              </a:rPr>
              <a:t> - Tekjuteygni er mínus tala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600" b="0" strike="noStrike" spc="-1">
                <a:latin typeface="Arial"/>
              </a:rPr>
              <a:t>Kaupum minna af henni þegar tekjur okkar aukast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600" b="0" strike="noStrike" spc="-1">
                <a:latin typeface="Arial"/>
              </a:rPr>
              <a:t>Keyptum hana bara af því að við höfðum ekki efni á að kaupa þá vöru sem okkur langaði í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600" b="0" strike="noStrike" spc="-1">
                <a:latin typeface="Arial"/>
              </a:rPr>
              <a:t>Dæmi: 10% aukning á tekjum veldur 20% minnkun á eftirspurn: -20/10 = -2</a:t>
            </a:r>
            <a:r>
              <a:rPr lang="en-US" sz="2800" b="0" strike="noStrike" spc="-1">
                <a:latin typeface="Arial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Víxlteygni eftirspurnar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Shape 2"/>
              <p:cNvSpPr txBox="1"/>
              <p:nvPr/>
            </p:nvSpPr>
            <p:spPr>
              <a:xfrm>
                <a:off x="504000" y="1769040"/>
                <a:ext cx="8870040" cy="27115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marL="432000" indent="-324000">
                  <a:spcAft>
                    <a:spcPts val="1417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:r>
                  <a:rPr lang="en-US" sz="3200" b="0" strike="noStrike" spc="-1" dirty="0">
                    <a:latin typeface="Arial"/>
                  </a:rPr>
                  <a:t>Sýnir </a:t>
                </a:r>
                <a:r>
                  <a:rPr lang="en-US" sz="3200" b="0" strike="noStrike" spc="-1" dirty="0" err="1">
                    <a:latin typeface="Arial"/>
                  </a:rPr>
                  <a:t>hversu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mikil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áhrif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verðbreytingar</a:t>
                </a:r>
                <a:r>
                  <a:rPr lang="en-US" sz="3200" b="0" strike="noStrike" spc="-1" dirty="0">
                    <a:latin typeface="Arial"/>
                  </a:rPr>
                  <a:t> á </a:t>
                </a:r>
                <a:r>
                  <a:rPr lang="en-US" sz="3200" b="0" strike="noStrike" spc="-1" dirty="0" err="1">
                    <a:latin typeface="Arial"/>
                  </a:rPr>
                  <a:t>einni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vöru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hafa</a:t>
                </a:r>
                <a:r>
                  <a:rPr lang="en-US" sz="3200" b="0" strike="noStrike" spc="-1" dirty="0">
                    <a:latin typeface="Arial"/>
                  </a:rPr>
                  <a:t> á </a:t>
                </a:r>
                <a:r>
                  <a:rPr lang="en-US" sz="3200" b="0" strike="noStrike" spc="-1" dirty="0" err="1">
                    <a:latin typeface="Arial"/>
                  </a:rPr>
                  <a:t>aðra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vöru</a:t>
                </a:r>
                <a:endParaRPr lang="en-US" sz="3200" b="0" strike="noStrike" spc="-1" dirty="0">
                  <a:latin typeface="Arial"/>
                </a:endParaRPr>
              </a:p>
              <a:p>
                <a:pPr marL="432000" indent="-324000">
                  <a:spcAft>
                    <a:spcPts val="1417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:endParaRPr lang="is-IS" sz="2000" i="1" spc="-1">
                  <a:latin typeface="Cambria Math" panose="02040503050406030204" pitchFamily="18" charset="0"/>
                </a:endParaRPr>
              </a:p>
              <a:p>
                <a:pPr marL="432000" indent="-324000">
                  <a:spcAft>
                    <a:spcPts val="1417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14:m>
                  <m:oMath xmlns:m="http://schemas.openxmlformats.org/officeDocument/2006/math">
                    <m:r>
                      <a:rPr lang="is-IS" sz="2000" i="1" spc="-1">
                        <a:latin typeface="Cambria Math" panose="02040503050406030204" pitchFamily="18" charset="0"/>
                      </a:rPr>
                      <m:t>𝑉</m:t>
                    </m:r>
                    <m:r>
                      <a:rPr lang="is-IS" sz="2000" b="0" i="1" spc="-1" smtClean="0">
                        <a:latin typeface="Cambria Math" panose="02040503050406030204" pitchFamily="18" charset="0"/>
                      </a:rPr>
                      <m:t>í</m:t>
                    </m:r>
                    <m:r>
                      <a:rPr lang="is-IS" sz="2000" b="0" i="1" spc="-1" smtClean="0">
                        <a:latin typeface="Cambria Math" panose="02040503050406030204" pitchFamily="18" charset="0"/>
                      </a:rPr>
                      <m:t>𝑥𝑙𝑡𝑒𝑦𝑔𝑛𝑖</m:t>
                    </m:r>
                    <m:r>
                      <a:rPr lang="is-IS" sz="2000" i="1" spc="-1">
                        <a:latin typeface="Cambria Math" panose="02040503050406030204" pitchFamily="18" charset="0"/>
                      </a:rPr>
                      <m:t> </m:t>
                    </m:r>
                    <m:r>
                      <a:rPr lang="is-IS" sz="2000" i="1" spc="-1">
                        <a:latin typeface="Cambria Math" panose="02040503050406030204" pitchFamily="18" charset="0"/>
                      </a:rPr>
                      <m:t>𝑒𝑓𝑡𝑖𝑟𝑠𝑝</m:t>
                    </m:r>
                    <m:r>
                      <a:rPr lang="is-IS" sz="2000" i="1" spc="-1">
                        <a:latin typeface="Cambria Math" panose="02040503050406030204" pitchFamily="18" charset="0"/>
                      </a:rPr>
                      <m:t>𝑢𝑟𝑛𝑎𝑟</m:t>
                    </m:r>
                    <m:r>
                      <a:rPr lang="is-IS" sz="2000" i="1" spc="-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s-IS" sz="2000" i="1" spc="-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𝐻𝑙𝑢𝑡𝑓𝑎𝑙𝑙𝑠𝑙𝑒𝑔</m:t>
                        </m:r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𝑏𝑟𝑒𝑦𝑡𝑖𝑛𝑔</m:t>
                        </m:r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 á </m:t>
                        </m:r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𝑒𝑓𝑡𝑖𝑟𝑠𝑝𝑢𝑟𝑛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 á 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ö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𝑟𝑢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𝐻𝑙𝑢𝑡𝑓𝑎𝑙𝑙𝑠𝑙𝑒𝑔</m:t>
                        </m:r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𝑏𝑟𝑒𝑦𝑡𝑖𝑛𝑔</m:t>
                        </m:r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 á </m:t>
                        </m:r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𝑣𝑒𝑟</m:t>
                        </m:r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ð</m:t>
                        </m:r>
                        <m:r>
                          <a:rPr lang="is-IS" sz="2000" i="1" spc="-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ö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𝑟𝑢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s-IS" sz="2000" b="0" i="1" spc="-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endParaRPr lang="en-US" sz="3200" b="0" strike="noStrike" spc="-1" dirty="0">
                  <a:latin typeface="Arial"/>
                </a:endParaRPr>
              </a:p>
            </p:txBody>
          </p:sp>
        </mc:Choice>
        <mc:Fallback>
          <p:sp>
            <p:nvSpPr>
              <p:cNvPr id="66" name="TextShap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0" y="1769040"/>
                <a:ext cx="8870040" cy="2711520"/>
              </a:xfrm>
              <a:prstGeom prst="rect">
                <a:avLst/>
              </a:prstGeom>
              <a:blipFill>
                <a:blip r:embed="rId2"/>
                <a:stretch>
                  <a:fillRect t="-44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s-I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04000" y="640080"/>
            <a:ext cx="8870040" cy="6035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Samnotavörur: Bíll og bensín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Hækkun á bensínverði veldur minnkandi eftirspurn eftir bílum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Víxlteygnin er mínustala því breytingarnar eru í gagnstæðar áttir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Staðgenglar: Coke og Pepsí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Hækkun á verði á vöru A leiðir til aukinnar eftirspurnar á vöru B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Lækkun á verði vöru A leiðir til minnkandi eftirspurnar eftir vöru B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Víxlteygnin er alltaf plústala þegar hækkun á verði A veldur aukinni eftirspurn á 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Shape 1"/>
              <p:cNvSpPr txBox="1"/>
              <p:nvPr/>
            </p:nvSpPr>
            <p:spPr>
              <a:xfrm>
                <a:off x="548640" y="1128960"/>
                <a:ext cx="8870040" cy="54547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marL="432000" indent="-324000">
                  <a:spcAft>
                    <a:spcPts val="1417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:r>
                  <a:rPr lang="en-US" sz="3200" b="0" strike="noStrike" spc="-1" dirty="0">
                    <a:latin typeface="Arial"/>
                  </a:rPr>
                  <a:t>Þegar </a:t>
                </a:r>
                <a:r>
                  <a:rPr lang="en-US" sz="3200" b="0" strike="noStrike" spc="-1" dirty="0" err="1">
                    <a:latin typeface="Arial"/>
                  </a:rPr>
                  <a:t>verð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breytist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hefur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það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bæði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áhrif</a:t>
                </a:r>
                <a:r>
                  <a:rPr lang="en-US" sz="3200" b="0" strike="noStrike" spc="-1" dirty="0">
                    <a:latin typeface="Arial"/>
                  </a:rPr>
                  <a:t> á </a:t>
                </a:r>
                <a:r>
                  <a:rPr lang="en-US" sz="3200" b="0" strike="noStrike" spc="-1" dirty="0" err="1">
                    <a:latin typeface="Arial"/>
                  </a:rPr>
                  <a:t>neytandann</a:t>
                </a:r>
                <a:r>
                  <a:rPr lang="en-US" sz="3200" b="0" strike="noStrike" spc="-1" dirty="0">
                    <a:latin typeface="Arial"/>
                  </a:rPr>
                  <a:t> og </a:t>
                </a:r>
                <a:r>
                  <a:rPr lang="en-US" sz="3200" b="0" strike="noStrike" spc="-1" dirty="0" err="1">
                    <a:latin typeface="Arial"/>
                  </a:rPr>
                  <a:t>framleiðandann</a:t>
                </a:r>
                <a:endParaRPr lang="en-US" sz="3200" b="0" strike="noStrike" spc="-1" dirty="0">
                  <a:latin typeface="Arial"/>
                </a:endParaRPr>
              </a:p>
              <a:p>
                <a:pPr marL="864000" lvl="1" indent="-324000">
                  <a:spcAft>
                    <a:spcPts val="1134"/>
                  </a:spcAft>
                  <a:buClr>
                    <a:srgbClr val="000000"/>
                  </a:buClr>
                  <a:buSzPct val="75000"/>
                  <a:buFont typeface="Symbol" charset="2"/>
                  <a:buChar char=""/>
                </a:pPr>
                <a:r>
                  <a:rPr lang="en-US" sz="2800" b="0" strike="noStrike" spc="-1" dirty="0" err="1">
                    <a:latin typeface="Arial"/>
                  </a:rPr>
                  <a:t>Verð</a:t>
                </a:r>
                <a:r>
                  <a:rPr lang="en-US" sz="2800" b="0" strike="noStrike" spc="-1" dirty="0">
                    <a:latin typeface="Arial"/>
                  </a:rPr>
                  <a:t> </a:t>
                </a:r>
                <a:r>
                  <a:rPr lang="en-US" sz="2800" b="0" strike="noStrike" spc="-1" dirty="0" err="1">
                    <a:latin typeface="Arial"/>
                  </a:rPr>
                  <a:t>lækkar</a:t>
                </a:r>
                <a:r>
                  <a:rPr lang="en-US" sz="2800" b="0" strike="noStrike" spc="-1" dirty="0">
                    <a:latin typeface="Arial"/>
                  </a:rPr>
                  <a:t>:</a:t>
                </a:r>
              </a:p>
              <a:p>
                <a:pPr marL="1296000" lvl="2" indent="-288000">
                  <a:spcAft>
                    <a:spcPts val="850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:r>
                  <a:rPr lang="en-US" sz="2400" b="0" strike="noStrike" spc="-1" dirty="0" err="1">
                    <a:latin typeface="Arial"/>
                  </a:rPr>
                  <a:t>Neytandinn</a:t>
                </a:r>
                <a:r>
                  <a:rPr lang="en-US" sz="2400" b="0" strike="noStrike" spc="-1" dirty="0">
                    <a:latin typeface="Arial"/>
                  </a:rPr>
                  <a:t> </a:t>
                </a:r>
                <a:r>
                  <a:rPr lang="en-US" sz="2400" b="0" strike="noStrike" spc="-1" dirty="0" err="1">
                    <a:latin typeface="Arial"/>
                  </a:rPr>
                  <a:t>kaupir</a:t>
                </a:r>
                <a:r>
                  <a:rPr lang="en-US" sz="2400" b="0" strike="noStrike" spc="-1" dirty="0">
                    <a:latin typeface="Arial"/>
                  </a:rPr>
                  <a:t> </a:t>
                </a:r>
                <a:r>
                  <a:rPr lang="en-US" sz="2400" b="0" strike="noStrike" spc="-1" dirty="0" err="1">
                    <a:latin typeface="Arial"/>
                  </a:rPr>
                  <a:t>meira</a:t>
                </a:r>
                <a:endParaRPr lang="en-US" sz="2400" b="0" strike="noStrike" spc="-1" dirty="0">
                  <a:latin typeface="Arial"/>
                </a:endParaRPr>
              </a:p>
              <a:p>
                <a:pPr marL="1296000" lvl="2" indent="-288000">
                  <a:spcAft>
                    <a:spcPts val="850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:r>
                  <a:rPr lang="en-US" sz="2400" b="0" strike="noStrike" spc="-1" dirty="0" err="1">
                    <a:latin typeface="Arial"/>
                  </a:rPr>
                  <a:t>Framleiðandi</a:t>
                </a:r>
                <a:r>
                  <a:rPr lang="en-US" sz="2400" b="0" strike="noStrike" spc="-1" dirty="0">
                    <a:latin typeface="Arial"/>
                  </a:rPr>
                  <a:t> </a:t>
                </a:r>
                <a:r>
                  <a:rPr lang="en-US" sz="2400" b="0" strike="noStrike" spc="-1" dirty="0" err="1">
                    <a:latin typeface="Arial"/>
                  </a:rPr>
                  <a:t>framleiðir</a:t>
                </a:r>
                <a:r>
                  <a:rPr lang="en-US" sz="2400" b="0" strike="noStrike" spc="-1" dirty="0">
                    <a:latin typeface="Arial"/>
                  </a:rPr>
                  <a:t> </a:t>
                </a:r>
                <a:r>
                  <a:rPr lang="en-US" sz="2400" b="0" strike="noStrike" spc="-1" dirty="0" err="1">
                    <a:latin typeface="Arial"/>
                  </a:rPr>
                  <a:t>minna</a:t>
                </a:r>
                <a:endParaRPr lang="en-US" sz="2400" b="0" strike="noStrike" spc="-1" dirty="0">
                  <a:latin typeface="Arial"/>
                </a:endParaRPr>
              </a:p>
              <a:p>
                <a:pPr marL="432000" indent="-324000">
                  <a:spcAft>
                    <a:spcPts val="1417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</a:pPr>
                <a:r>
                  <a:rPr lang="en-US" sz="3200" b="0" strike="noStrike" spc="-1" dirty="0" err="1">
                    <a:latin typeface="Arial"/>
                  </a:rPr>
                  <a:t>Viðbrögð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neytenda</a:t>
                </a:r>
                <a:r>
                  <a:rPr lang="en-US" sz="3200" b="0" strike="noStrike" spc="-1" dirty="0">
                    <a:latin typeface="Arial"/>
                  </a:rPr>
                  <a:t> og </a:t>
                </a:r>
                <a:r>
                  <a:rPr lang="en-US" sz="3200" b="0" strike="noStrike" spc="-1" dirty="0" err="1">
                    <a:latin typeface="Arial"/>
                  </a:rPr>
                  <a:t>framleiðenda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við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verðbreytingum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kallast</a:t>
                </a:r>
                <a:r>
                  <a:rPr lang="en-US" sz="3200" b="0" strike="noStrike" spc="-1" dirty="0">
                    <a:latin typeface="Arial"/>
                  </a:rPr>
                  <a:t> </a:t>
                </a:r>
                <a:r>
                  <a:rPr lang="en-US" sz="3200" b="0" strike="noStrike" spc="-1" dirty="0" err="1">
                    <a:latin typeface="Arial"/>
                  </a:rPr>
                  <a:t>verðteygni</a:t>
                </a:r>
                <a:endParaRPr lang="en-US" sz="3200" b="0" strike="noStrike" spc="-1" dirty="0">
                  <a:latin typeface="Arial"/>
                </a:endParaRPr>
              </a:p>
              <a:p>
                <a:pPr marL="864000" lvl="1" indent="-324000">
                  <a:spcAft>
                    <a:spcPts val="1134"/>
                  </a:spcAft>
                  <a:buClr>
                    <a:srgbClr val="000000"/>
                  </a:buClr>
                  <a:buSzPct val="75000"/>
                  <a:buFont typeface="Symbol" charset="2"/>
                  <a:buChar char=""/>
                </a:pPr>
                <a14:m>
                  <m:oMath xmlns:m="http://schemas.openxmlformats.org/officeDocument/2006/math"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𝑉𝑒𝑟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ð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𝑡𝑒𝑦𝑔𝑛𝑖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𝑒𝑓𝑡𝑖𝑟𝑠𝑢𝑟𝑛𝑎𝑟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𝐻𝑙𝑢𝑡𝑓𝑎𝑙𝑙𝑠𝑙𝑒𝑔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𝑏𝑟𝑒𝑦𝑡𝑖𝑛𝑔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 á 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𝑒𝑓𝑡𝑖𝑟𝑠𝑝𝑢𝑟𝑛</m:t>
                        </m:r>
                      </m:num>
                      <m:den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𝐻𝑙𝑢𝑡𝑓𝑎𝑙𝑙𝑠𝑙𝑒𝑔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𝑏𝑟𝑒𝑦𝑡𝑖𝑛𝑔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 á 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𝑣𝑒𝑟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ð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800" b="0" strike="noStrike" spc="-1" dirty="0">
                  <a:latin typeface="Arial"/>
                </a:endParaRPr>
              </a:p>
              <a:p>
                <a:pPr marL="864000" lvl="1" indent="-324000">
                  <a:spcAft>
                    <a:spcPts val="1134"/>
                  </a:spcAft>
                  <a:buClr>
                    <a:srgbClr val="000000"/>
                  </a:buClr>
                  <a:buSzPct val="75000"/>
                  <a:buFont typeface="Symbol" charset="2"/>
                  <a:buChar char=""/>
                </a:pPr>
                <a14:m>
                  <m:oMath xmlns:m="http://schemas.openxmlformats.org/officeDocument/2006/math"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𝑉𝑒𝑟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ð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𝑡𝑒𝑦𝑔𝑛𝑖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𝑓𝑟𝑎𝑚𝑏𝑜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ð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is-IS" sz="2400" b="0" i="1" strike="noStrike" spc="-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𝐻𝑙𝑢𝑡𝑓𝑎𝑙𝑙𝑠𝑙𝑒𝑔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𝑏𝑟𝑒𝑦𝑡𝑖𝑛𝑔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 á 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𝑓𝑟𝑎𝑚𝑏𝑜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ð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𝐻𝑙𝑢𝑡𝑓𝑎𝑙𝑙𝑠𝑙𝑒𝑔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𝑏𝑟𝑒𝑦𝑡𝑖𝑛𝑔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 á 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𝑣𝑒𝑟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ð</m:t>
                        </m:r>
                        <m:r>
                          <a:rPr lang="is-IS" sz="2400" b="0" i="1" strike="noStrike" spc="-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400" b="0" strike="noStrike" spc="-1" dirty="0">
                  <a:latin typeface="Arial"/>
                </a:endParaRPr>
              </a:p>
            </p:txBody>
          </p:sp>
        </mc:Choice>
        <mc:Fallback>
          <p:sp>
            <p:nvSpPr>
              <p:cNvPr id="43" name="TextShap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" y="1128960"/>
                <a:ext cx="8870040" cy="5454720"/>
              </a:xfrm>
              <a:prstGeom prst="rect">
                <a:avLst/>
              </a:prstGeom>
              <a:blipFill>
                <a:blip r:embed="rId2"/>
                <a:stretch>
                  <a:fillRect t="-223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s-I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latin typeface="Arial"/>
              </a:rPr>
              <a:t>Mikil </a:t>
            </a:r>
            <a:r>
              <a:rPr lang="en-US" sz="3200" b="0" strike="noStrike" spc="-1" dirty="0" err="1">
                <a:latin typeface="Arial"/>
              </a:rPr>
              <a:t>verðteygni</a:t>
            </a:r>
            <a:r>
              <a:rPr lang="en-US" sz="3200" b="0" strike="noStrike" spc="-1" dirty="0">
                <a:latin typeface="Arial"/>
              </a:rPr>
              <a:t> &gt; 1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 err="1">
                <a:latin typeface="Arial"/>
              </a:rPr>
              <a:t>Lítil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verðteygni</a:t>
            </a:r>
            <a:r>
              <a:rPr lang="en-US" sz="3200" b="0" strike="noStrike" spc="-1" dirty="0">
                <a:latin typeface="Arial"/>
              </a:rPr>
              <a:t> &lt; 1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 err="1">
                <a:latin typeface="Arial"/>
              </a:rPr>
              <a:t>Sjá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dæmi</a:t>
            </a:r>
            <a:r>
              <a:rPr lang="en-US" sz="3200" b="0" strike="noStrike" spc="-1" dirty="0">
                <a:latin typeface="Arial"/>
              </a:rPr>
              <a:t> bls. 73-74 í </a:t>
            </a:r>
            <a:r>
              <a:rPr lang="en-US" sz="3200" b="0" strike="noStrike" spc="-1" dirty="0" err="1">
                <a:latin typeface="Arial"/>
              </a:rPr>
              <a:t>kennslubók</a:t>
            </a:r>
            <a:endParaRPr lang="en-US" sz="3200" b="0" strike="noStrike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 err="1">
                <a:latin typeface="Arial"/>
              </a:rPr>
              <a:t>Framleiðandi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þarf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að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haga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sér</a:t>
            </a:r>
            <a:r>
              <a:rPr lang="en-US" sz="3200" b="0" strike="noStrike" spc="-1" dirty="0">
                <a:latin typeface="Arial"/>
              </a:rPr>
              <a:t> í </a:t>
            </a:r>
            <a:r>
              <a:rPr lang="en-US" sz="3200" b="0" strike="noStrike" spc="-1" dirty="0" err="1">
                <a:latin typeface="Arial"/>
              </a:rPr>
              <a:t>samræmi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við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verðteygni</a:t>
            </a:r>
            <a:r>
              <a:rPr lang="en-US" sz="3200" b="0" strike="noStrike" spc="-1" dirty="0">
                <a:latin typeface="Arial"/>
              </a:rPr>
              <a:t> </a:t>
            </a:r>
            <a:r>
              <a:rPr lang="en-US" sz="3200" b="0" strike="noStrike" spc="-1" dirty="0" err="1">
                <a:latin typeface="Arial"/>
              </a:rPr>
              <a:t>eftirspurnar</a:t>
            </a:r>
            <a:r>
              <a:rPr lang="en-US" sz="3200" b="0" strike="noStrike" spc="-1" dirty="0">
                <a:latin typeface="Arial"/>
              </a:rPr>
              <a:t> á </a:t>
            </a:r>
            <a:r>
              <a:rPr lang="en-US" sz="3200" b="0" strike="noStrike" spc="-1" dirty="0" err="1">
                <a:latin typeface="Arial"/>
              </a:rPr>
              <a:t>vörunni</a:t>
            </a:r>
            <a:endParaRPr lang="en-US" sz="3200" b="0" strike="noStrike" spc="-1" dirty="0">
              <a:latin typeface="Arial"/>
            </a:endParaRP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latin typeface="Arial"/>
              </a:rPr>
              <a:t>Ef </a:t>
            </a:r>
            <a:r>
              <a:rPr lang="en-US" sz="2800" b="0" strike="noStrike" spc="-1" dirty="0" err="1">
                <a:latin typeface="Arial"/>
              </a:rPr>
              <a:t>verðteygnin</a:t>
            </a:r>
            <a:r>
              <a:rPr lang="en-US" sz="2800" b="0" strike="noStrike" spc="-1" dirty="0">
                <a:latin typeface="Arial"/>
              </a:rPr>
              <a:t> er </a:t>
            </a:r>
            <a:r>
              <a:rPr lang="en-US" sz="2800" b="0" strike="noStrike" spc="-1" dirty="0" err="1">
                <a:latin typeface="Arial"/>
              </a:rPr>
              <a:t>mikil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þá</a:t>
            </a:r>
            <a:r>
              <a:rPr lang="en-US" sz="2800" b="0" strike="noStrike" spc="-1" dirty="0">
                <a:latin typeface="Arial"/>
              </a:rPr>
              <a:t> á </a:t>
            </a:r>
            <a:r>
              <a:rPr lang="en-US" sz="2800" b="0" strike="noStrike" spc="-1" dirty="0" err="1">
                <a:latin typeface="Arial"/>
              </a:rPr>
              <a:t>hann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að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lækka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verð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til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að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auka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tekjur</a:t>
            </a:r>
            <a:endParaRPr lang="en-US" sz="2800" b="0" strike="noStrike" spc="-1" dirty="0">
              <a:latin typeface="Arial"/>
            </a:endParaRP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latin typeface="Arial"/>
              </a:rPr>
              <a:t>Ef </a:t>
            </a:r>
            <a:r>
              <a:rPr lang="en-US" sz="2800" b="0" strike="noStrike" spc="-1" dirty="0" err="1">
                <a:latin typeface="Arial"/>
              </a:rPr>
              <a:t>verðteygnin</a:t>
            </a:r>
            <a:r>
              <a:rPr lang="en-US" sz="2800" b="0" strike="noStrike" spc="-1" dirty="0">
                <a:latin typeface="Arial"/>
              </a:rPr>
              <a:t> er </a:t>
            </a:r>
            <a:r>
              <a:rPr lang="en-US" sz="2800" b="0" strike="noStrike" spc="-1" dirty="0" err="1">
                <a:latin typeface="Arial"/>
              </a:rPr>
              <a:t>lítil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þá</a:t>
            </a:r>
            <a:r>
              <a:rPr lang="en-US" sz="2800" b="0" strike="noStrike" spc="-1" dirty="0">
                <a:latin typeface="Arial"/>
              </a:rPr>
              <a:t> er </a:t>
            </a:r>
            <a:r>
              <a:rPr lang="en-US" sz="2800" b="0" strike="noStrike" spc="-1" dirty="0" err="1">
                <a:latin typeface="Arial"/>
              </a:rPr>
              <a:t>óhætt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að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hækka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verð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til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að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auka</a:t>
            </a:r>
            <a:r>
              <a:rPr lang="en-US" sz="2800" b="0" strike="noStrike" spc="-1" dirty="0">
                <a:latin typeface="Arial"/>
              </a:rPr>
              <a:t> </a:t>
            </a:r>
            <a:r>
              <a:rPr lang="en-US" sz="2800" b="0" strike="noStrike" spc="-1" dirty="0" err="1">
                <a:latin typeface="Arial"/>
              </a:rPr>
              <a:t>tekjur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Mikil teygni ef varan á sér marga staðgengla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Mikil teygni – Td. bjór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Lítil teygni – Td. salt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Lítil teygni ef varan er ávanabindandi – Sígarettur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Lítil teygni ef lítill hluti tekna fer í að kaupa vöruna t.d. eldspýtur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Lítil teygni í nauðsynjavörum t.d. læknisþjónusta og matur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457200" y="1005840"/>
            <a:ext cx="88700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Teygni getur verið misjöfn eftir því hvort hvort um langtíma- eða skammtíma eftirspurn er að ræða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Bensínhækkun - lítil teygni til skamms tíma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Meiri teygni til lengri tíma, t.d. fólk selur annan bílinn og tekur strætó eða hjólar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Auglýsingar geta breytt teygninni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Vörur sem eiga marga staðgengla eru mikið auglýstar s.s. drykkjarvörur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Ef auglýsingin er árangursrík þá minnkar teygnin, t.d. kaupum enn Coke þó verðið hækkar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Verðteygni framboðs</a:t>
            </a:r>
          </a:p>
        </p:txBody>
      </p:sp>
      <p:sp>
        <p:nvSpPr>
          <p:cNvPr id="48" name="TextShape 2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Í atvinnuleysi er auðveldara að fá vinnuafl og þá verða viðbrögð við verðhækkun meiri en þegar skortur er á vinnuafli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Ef framleitt er með fullum afköstum eru viðbrögð minni við verðhækkun en þegar afkastagetan er vannýtt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Ef birgðir eru miklar er auðvelt að auka framboðið en ef birgðir eru litlar er erfitt að svara hærra verði með auknu framboði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Getur tekið langan tíma að auka framleiðslugetuna t.d. aukin raforkuframleiðsla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Aukning framboðs á landbúnaðarvörum getur bara gerst einu sinni á ári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Lítil teygni til skamms tíma en meiri til lengri tíma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Áhrif verðteygni þegar skattur og tollar hafa verið lagðir á vöruna</a:t>
            </a:r>
          </a:p>
        </p:txBody>
      </p:sp>
      <p:sp>
        <p:nvSpPr>
          <p:cNvPr id="51" name="TextShape 2"/>
          <p:cNvSpPr txBox="1"/>
          <p:nvPr/>
        </p:nvSpPr>
        <p:spPr>
          <a:xfrm>
            <a:off x="504000" y="1769040"/>
            <a:ext cx="432828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 err="1">
                <a:latin typeface="Arial"/>
              </a:rPr>
              <a:t>Fyrir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skatta</a:t>
            </a:r>
            <a:r>
              <a:rPr lang="en-US" sz="2400" b="0" strike="noStrike" spc="-1" dirty="0">
                <a:latin typeface="Arial"/>
              </a:rPr>
              <a:t>. </a:t>
            </a:r>
            <a:r>
              <a:rPr lang="en-US" sz="2400" b="0" strike="noStrike" spc="-1" dirty="0" err="1">
                <a:latin typeface="Arial"/>
              </a:rPr>
              <a:t>Neytandi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greiðir</a:t>
            </a:r>
            <a:r>
              <a:rPr lang="en-US" sz="2400" b="0" strike="noStrike" spc="-1" dirty="0">
                <a:latin typeface="Arial"/>
              </a:rPr>
              <a:t> 300 </a:t>
            </a:r>
            <a:r>
              <a:rPr lang="en-US" sz="2400" b="0" strike="noStrike" spc="-1" dirty="0" err="1">
                <a:latin typeface="Arial"/>
              </a:rPr>
              <a:t>kr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fyrir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vöruna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sem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framleiðandinn</a:t>
            </a:r>
            <a:r>
              <a:rPr lang="en-US" sz="2400" b="0" strike="noStrike" spc="-1" dirty="0">
                <a:latin typeface="Arial"/>
              </a:rPr>
              <a:t> </a:t>
            </a:r>
            <a:r>
              <a:rPr lang="en-US" sz="2400" b="0" strike="noStrike" spc="-1" dirty="0" err="1">
                <a:latin typeface="Arial"/>
              </a:rPr>
              <a:t>fær</a:t>
            </a:r>
            <a:r>
              <a:rPr lang="en-US" sz="2400" b="0" strike="noStrike" spc="-1" dirty="0">
                <a:latin typeface="Arial"/>
              </a:rPr>
              <a:t> í </a:t>
            </a:r>
            <a:r>
              <a:rPr lang="en-US" sz="2400" b="0" strike="noStrike" spc="-1" dirty="0" err="1">
                <a:latin typeface="Arial"/>
              </a:rPr>
              <a:t>tekjur</a:t>
            </a:r>
            <a:endParaRPr lang="en-US" sz="2400" b="0" strike="noStrike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latin typeface="Arial"/>
              </a:rPr>
              <a:t>100 </a:t>
            </a:r>
            <a:r>
              <a:rPr lang="en-US" sz="2400" b="0" strike="noStrike" spc="-1" dirty="0" err="1">
                <a:latin typeface="Arial"/>
              </a:rPr>
              <a:t>stk</a:t>
            </a:r>
            <a:r>
              <a:rPr lang="en-US" sz="2400" b="0" strike="noStrike" spc="-1" dirty="0">
                <a:latin typeface="Arial"/>
              </a:rPr>
              <a:t> á dag * 300 </a:t>
            </a:r>
            <a:r>
              <a:rPr lang="en-US" sz="2400" b="0" strike="noStrike" spc="-1" dirty="0" err="1">
                <a:latin typeface="Arial"/>
              </a:rPr>
              <a:t>kr</a:t>
            </a:r>
            <a:r>
              <a:rPr lang="en-US" sz="2400" b="0" strike="noStrike" spc="-1" dirty="0">
                <a:latin typeface="Arial"/>
              </a:rPr>
              <a:t> = 30.000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</p:txBody>
      </p:sp>
      <p:pic>
        <p:nvPicPr>
          <p:cNvPr id="52" name="Picture 51"/>
          <p:cNvPicPr/>
          <p:nvPr/>
        </p:nvPicPr>
        <p:blipFill>
          <a:blip r:embed="rId2"/>
          <a:stretch/>
        </p:blipFill>
        <p:spPr>
          <a:xfrm>
            <a:off x="5048640" y="2027880"/>
            <a:ext cx="4328280" cy="3866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494490" y="1563481"/>
            <a:ext cx="4545330" cy="48754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57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Verðið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til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neytandans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hækkar</a:t>
            </a:r>
            <a:r>
              <a:rPr lang="en-US" sz="2000" b="0" strike="noStrike" spc="-1" dirty="0">
                <a:latin typeface="Arial"/>
              </a:rPr>
              <a:t> </a:t>
            </a:r>
            <a:br>
              <a:rPr lang="en-US" sz="2000" b="0" strike="noStrike" spc="-1" dirty="0">
                <a:latin typeface="Arial"/>
              </a:rPr>
            </a:br>
            <a:r>
              <a:rPr lang="en-US" sz="2000" b="0" strike="noStrike" spc="-1" dirty="0" err="1">
                <a:latin typeface="Arial"/>
              </a:rPr>
              <a:t>upp</a:t>
            </a:r>
            <a:r>
              <a:rPr lang="en-US" sz="2000" b="0" strike="noStrike" spc="-1" dirty="0">
                <a:latin typeface="Arial"/>
              </a:rPr>
              <a:t> í 350 </a:t>
            </a:r>
            <a:r>
              <a:rPr lang="en-US" sz="2000" b="0" strike="noStrike" spc="-1" dirty="0" err="1">
                <a:latin typeface="Arial"/>
              </a:rPr>
              <a:t>kr</a:t>
            </a:r>
            <a:endParaRPr lang="en-US" sz="2000" b="0" strike="noStrike" spc="-1" dirty="0">
              <a:latin typeface="Arial"/>
            </a:endParaRPr>
          </a:p>
          <a:p>
            <a:pPr marL="432000" indent="-324000">
              <a:spcAft>
                <a:spcPts val="57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Verðið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til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framleiðandans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lækkar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niður</a:t>
            </a:r>
            <a:r>
              <a:rPr lang="en-US" sz="2000" b="0" strike="noStrike" spc="-1" dirty="0">
                <a:latin typeface="Arial"/>
              </a:rPr>
              <a:t> í 250 </a:t>
            </a:r>
            <a:r>
              <a:rPr lang="en-US" sz="2000" b="0" strike="noStrike" spc="-1" dirty="0" err="1">
                <a:latin typeface="Arial"/>
              </a:rPr>
              <a:t>kr</a:t>
            </a:r>
            <a:endParaRPr lang="en-US" sz="2000" b="0" strike="noStrike" spc="-1" dirty="0">
              <a:latin typeface="Arial"/>
            </a:endParaRPr>
          </a:p>
          <a:p>
            <a:pPr marL="432000" indent="-324000">
              <a:spcAft>
                <a:spcPts val="57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Skatturinn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skiptist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jafnt</a:t>
            </a:r>
            <a:r>
              <a:rPr lang="en-US" sz="2000" b="0" strike="noStrike" spc="-1" dirty="0">
                <a:latin typeface="Arial"/>
              </a:rPr>
              <a:t> á </a:t>
            </a:r>
            <a:r>
              <a:rPr lang="en-US" sz="2000" b="0" strike="noStrike" spc="-1" dirty="0" err="1">
                <a:latin typeface="Arial"/>
              </a:rPr>
              <a:t>þessa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aðila</a:t>
            </a:r>
            <a:endParaRPr lang="en-US" sz="2000" b="0" strike="noStrike" spc="-1" dirty="0">
              <a:latin typeface="Arial"/>
            </a:endParaRPr>
          </a:p>
          <a:p>
            <a:pPr marL="432000" indent="-324000">
              <a:spcAft>
                <a:spcPts val="57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Þá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selst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minna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af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vörunni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og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tekjur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framleiðandans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verða</a:t>
            </a:r>
            <a:r>
              <a:rPr lang="en-US" sz="2000" b="0" strike="noStrike" spc="-1" dirty="0">
                <a:latin typeface="Arial"/>
              </a:rPr>
              <a:t> </a:t>
            </a:r>
            <a:br>
              <a:rPr lang="en-US" sz="2000" b="0" strike="noStrike" spc="-1" dirty="0">
                <a:latin typeface="Arial"/>
              </a:rPr>
            </a:br>
            <a:r>
              <a:rPr lang="en-US" sz="2000" b="0" strike="noStrike" spc="-1" dirty="0">
                <a:latin typeface="Arial"/>
              </a:rPr>
              <a:t>250kr * 75 </a:t>
            </a:r>
            <a:r>
              <a:rPr lang="en-US" sz="2000" b="0" strike="noStrike" spc="-1" dirty="0" err="1">
                <a:latin typeface="Arial"/>
              </a:rPr>
              <a:t>stk</a:t>
            </a:r>
            <a:r>
              <a:rPr lang="en-US" sz="2000" b="0" strike="noStrike" spc="-1" dirty="0">
                <a:latin typeface="Arial"/>
              </a:rPr>
              <a:t> = 18.750 </a:t>
            </a:r>
            <a:r>
              <a:rPr lang="en-US" sz="2000" b="0" strike="noStrike" spc="-1" dirty="0" err="1">
                <a:latin typeface="Arial"/>
              </a:rPr>
              <a:t>kr</a:t>
            </a:r>
            <a:endParaRPr lang="en-US" sz="2000" b="0" strike="noStrike" spc="-1" dirty="0">
              <a:latin typeface="Arial"/>
            </a:endParaRPr>
          </a:p>
          <a:p>
            <a:pPr marL="432000" indent="-324000">
              <a:spcAft>
                <a:spcPts val="57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Neytandinn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borgar</a:t>
            </a:r>
            <a:r>
              <a:rPr lang="en-US" sz="2000" b="0" strike="noStrike" spc="-1" dirty="0">
                <a:latin typeface="Arial"/>
              </a:rPr>
              <a:t> </a:t>
            </a:r>
            <a:br>
              <a:rPr lang="en-US" sz="2000" b="0" strike="noStrike" spc="-1" dirty="0">
                <a:latin typeface="Arial"/>
              </a:rPr>
            </a:br>
            <a:r>
              <a:rPr lang="en-US" sz="2000" b="0" strike="noStrike" spc="-1" dirty="0">
                <a:latin typeface="Arial"/>
              </a:rPr>
              <a:t>350kr * 75 </a:t>
            </a:r>
            <a:r>
              <a:rPr lang="en-US" sz="2000" b="0" strike="noStrike" spc="-1" dirty="0" err="1">
                <a:latin typeface="Arial"/>
              </a:rPr>
              <a:t>stk</a:t>
            </a:r>
            <a:r>
              <a:rPr lang="en-US" sz="2000" b="0" strike="noStrike" spc="-1" dirty="0">
                <a:latin typeface="Arial"/>
              </a:rPr>
              <a:t> = 26.250 </a:t>
            </a:r>
            <a:r>
              <a:rPr lang="en-US" sz="2000" b="0" strike="noStrike" spc="-1" dirty="0" err="1">
                <a:latin typeface="Arial"/>
              </a:rPr>
              <a:t>kr</a:t>
            </a:r>
            <a:endParaRPr lang="en-US" sz="2000" b="0" strike="noStrike" spc="-1" dirty="0">
              <a:latin typeface="Arial"/>
            </a:endParaRPr>
          </a:p>
          <a:p>
            <a:pPr marL="432000" indent="-324000">
              <a:spcAft>
                <a:spcPts val="57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Ríkið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tekur</a:t>
            </a:r>
            <a:r>
              <a:rPr lang="en-US" sz="2000" b="0" strike="noStrike" spc="-1" dirty="0">
                <a:latin typeface="Arial"/>
              </a:rPr>
              <a:t> </a:t>
            </a:r>
            <a:br>
              <a:rPr lang="en-US" sz="2000" b="0" strike="noStrike" spc="-1" dirty="0">
                <a:latin typeface="Arial"/>
              </a:rPr>
            </a:br>
            <a:r>
              <a:rPr lang="en-US" sz="2000" b="0" strike="noStrike" spc="-1" dirty="0">
                <a:latin typeface="Arial"/>
              </a:rPr>
              <a:t>100 </a:t>
            </a:r>
            <a:r>
              <a:rPr lang="en-US" sz="2000" b="0" strike="noStrike" spc="-1" dirty="0" err="1">
                <a:latin typeface="Arial"/>
              </a:rPr>
              <a:t>kr</a:t>
            </a:r>
            <a:r>
              <a:rPr lang="en-US" sz="2000" b="0" strike="noStrike" spc="-1" dirty="0">
                <a:latin typeface="Arial"/>
              </a:rPr>
              <a:t> * 75 </a:t>
            </a:r>
            <a:r>
              <a:rPr lang="en-US" sz="2000" b="0" strike="noStrike" spc="-1" dirty="0" err="1">
                <a:latin typeface="Arial"/>
              </a:rPr>
              <a:t>stk</a:t>
            </a:r>
            <a:r>
              <a:rPr lang="en-US" sz="2000" b="0" strike="noStrike" spc="-1" dirty="0">
                <a:latin typeface="Arial"/>
              </a:rPr>
              <a:t> = 7.500 kr.</a:t>
            </a:r>
          </a:p>
          <a:p>
            <a:pPr marL="432000" indent="-324000">
              <a:spcAft>
                <a:spcPts val="57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 err="1">
                <a:latin typeface="Arial"/>
              </a:rPr>
              <a:t>Teygni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framboðs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og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eftirspurnar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eru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jafn</a:t>
            </a:r>
            <a:r>
              <a:rPr lang="en-US" sz="2000" b="0" strike="noStrike" spc="-1" dirty="0">
                <a:latin typeface="Arial"/>
              </a:rPr>
              <a:t> </a:t>
            </a:r>
            <a:r>
              <a:rPr lang="en-US" sz="2000" b="0" strike="noStrike" spc="-1" dirty="0" err="1">
                <a:latin typeface="Arial"/>
              </a:rPr>
              <a:t>mikil</a:t>
            </a:r>
            <a:endParaRPr lang="en-US" sz="2000" b="0" strike="noStrike" spc="-1" dirty="0">
              <a:latin typeface="Arial"/>
            </a:endParaRPr>
          </a:p>
        </p:txBody>
      </p:sp>
      <p:pic>
        <p:nvPicPr>
          <p:cNvPr id="54" name="Picture 53"/>
          <p:cNvPicPr/>
          <p:nvPr/>
        </p:nvPicPr>
        <p:blipFill>
          <a:blip r:embed="rId2"/>
          <a:stretch/>
        </p:blipFill>
        <p:spPr>
          <a:xfrm>
            <a:off x="5814778" y="2063520"/>
            <a:ext cx="3969301" cy="3480030"/>
          </a:xfrm>
          <a:prstGeom prst="rect">
            <a:avLst/>
          </a:prstGeom>
          <a:ln>
            <a:noFill/>
          </a:ln>
        </p:spPr>
      </p:pic>
      <p:sp>
        <p:nvSpPr>
          <p:cNvPr id="55" name="TextShape 2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latin typeface="Arial"/>
              </a:rPr>
              <a:t>Nú er lagður 100 kr skattur á vöruna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764</Words>
  <Application>Microsoft Office PowerPoint</Application>
  <PresentationFormat>Custom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Katrin Hardardottir</dc:creator>
  <dc:description/>
  <cp:lastModifiedBy>Hilmar Friðjónsson - VMA</cp:lastModifiedBy>
  <cp:revision>28</cp:revision>
  <cp:lastPrinted>2013-09-17T09:09:38Z</cp:lastPrinted>
  <dcterms:created xsi:type="dcterms:W3CDTF">2013-09-10T12:08:42Z</dcterms:created>
  <dcterms:modified xsi:type="dcterms:W3CDTF">2025-09-11T09:49:37Z</dcterms:modified>
  <dc:language>is-IS</dc:language>
</cp:coreProperties>
</file>