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080625" cy="7559675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162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9206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769040"/>
            <a:ext cx="29206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769040"/>
            <a:ext cx="29206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638040" y="4059360"/>
            <a:ext cx="29206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4059360"/>
            <a:ext cx="29206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504000" y="4059360"/>
            <a:ext cx="29206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09DA7200-B170-4D12-B9BC-B955A4F8C977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380175" y="26635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 dirty="0">
                <a:latin typeface="Arial"/>
              </a:rPr>
              <a:t>6. </a:t>
            </a:r>
            <a:r>
              <a:rPr lang="en-US" sz="4400" b="0" strike="noStrike" spc="-1" dirty="0" err="1">
                <a:latin typeface="Arial"/>
              </a:rPr>
              <a:t>Kafli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42" name="TextShape 2"/>
          <p:cNvSpPr txBox="1"/>
          <p:nvPr/>
        </p:nvSpPr>
        <p:spPr>
          <a:xfrm>
            <a:off x="380175" y="3524249"/>
            <a:ext cx="9071640" cy="124330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200" b="0" strike="noStrike" spc="-1" dirty="0" err="1">
                <a:latin typeface="Arial"/>
              </a:rPr>
              <a:t>Markaðsöflin</a:t>
            </a:r>
            <a:r>
              <a:rPr lang="en-US" sz="3200" b="0" strike="noStrike" spc="-1" dirty="0">
                <a:latin typeface="Arial"/>
              </a:rPr>
              <a:t> – </a:t>
            </a:r>
            <a:r>
              <a:rPr lang="en-US" sz="3200" b="0" strike="noStrike" spc="-1" dirty="0" err="1">
                <a:latin typeface="Arial"/>
              </a:rPr>
              <a:t>eftirspurn</a:t>
            </a:r>
            <a:r>
              <a:rPr lang="en-US" sz="3200" b="0" strike="noStrike" spc="-1" dirty="0">
                <a:latin typeface="Arial"/>
              </a:rPr>
              <a:t> </a:t>
            </a:r>
            <a:r>
              <a:rPr lang="en-US" sz="3200" b="0" strike="noStrike" spc="-1" dirty="0" err="1">
                <a:latin typeface="Arial"/>
              </a:rPr>
              <a:t>og</a:t>
            </a:r>
            <a:r>
              <a:rPr lang="en-US" sz="3200" b="0" strike="noStrike" spc="-1" dirty="0">
                <a:latin typeface="Arial"/>
              </a:rPr>
              <a:t> </a:t>
            </a:r>
            <a:r>
              <a:rPr lang="en-US" sz="3200" b="0" strike="noStrike" spc="-1" dirty="0" err="1">
                <a:latin typeface="Arial"/>
              </a:rPr>
              <a:t>framboð</a:t>
            </a:r>
            <a:endParaRPr lang="en-US" sz="32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Shape 1"/>
          <p:cNvSpPr txBox="1"/>
          <p:nvPr/>
        </p:nvSpPr>
        <p:spPr>
          <a:xfrm>
            <a:off x="504000" y="1769040"/>
            <a:ext cx="442656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Ef verðið er undir markaðsverði þá er slegist um vöruna</a:t>
            </a: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Hægt að selja mun fleiri vöru heldur en eru framleiddar – skortur myndast</a:t>
            </a:r>
          </a:p>
          <a:p>
            <a:pPr marL="864000" lvl="1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Framleiðsla er því aukin þar til jafnvægi næst á markaði</a:t>
            </a:r>
          </a:p>
        </p:txBody>
      </p:sp>
      <p:sp>
        <p:nvSpPr>
          <p:cNvPr id="59" name="TextShape 2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is-IS" sz="4400" b="0" strike="noStrike" spc="-1" dirty="0" smtClean="0">
                <a:latin typeface="Arial"/>
              </a:rPr>
              <a:t>Verð undir jafnvægisverði</a:t>
            </a:r>
            <a:endParaRPr lang="en-US" sz="4400" b="0" strike="noStrike" spc="-1" dirty="0">
              <a:latin typeface="Arial"/>
            </a:endParaRPr>
          </a:p>
        </p:txBody>
      </p:sp>
      <p:pic>
        <p:nvPicPr>
          <p:cNvPr id="60" name="Picture 59"/>
          <p:cNvPicPr/>
          <p:nvPr/>
        </p:nvPicPr>
        <p:blipFill>
          <a:blip r:embed="rId2"/>
          <a:stretch/>
        </p:blipFill>
        <p:spPr>
          <a:xfrm>
            <a:off x="4692015" y="1563480"/>
            <a:ext cx="5212080" cy="457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is-IS" sz="4400" b="0" strike="noStrike" spc="-1" smtClean="0">
                <a:latin typeface="Arial"/>
              </a:rPr>
              <a:t>Skömmtun – Svartur markaður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62" name="TextShape 2"/>
          <p:cNvSpPr txBox="1"/>
          <p:nvPr/>
        </p:nvSpPr>
        <p:spPr>
          <a:xfrm>
            <a:off x="504000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 err="1">
                <a:latin typeface="Arial"/>
              </a:rPr>
              <a:t>Svartur</a:t>
            </a:r>
            <a:r>
              <a:rPr lang="en-US" sz="3200" b="0" strike="noStrike" spc="-1" dirty="0">
                <a:latin typeface="Arial"/>
              </a:rPr>
              <a:t> </a:t>
            </a:r>
            <a:r>
              <a:rPr lang="en-US" sz="3200" b="0" strike="noStrike" spc="-1" dirty="0" err="1" smtClean="0">
                <a:latin typeface="Arial"/>
              </a:rPr>
              <a:t>markaður</a:t>
            </a:r>
            <a:endParaRPr lang="en-US" sz="3200" spc="-1" dirty="0">
              <a:latin typeface="Arial"/>
            </a:endParaRPr>
          </a:p>
          <a:p>
            <a:pPr marL="889200" lvl="1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 err="1" smtClean="0">
                <a:latin typeface="Arial"/>
              </a:rPr>
              <a:t>Getur</a:t>
            </a:r>
            <a:r>
              <a:rPr lang="en-US" sz="2800" b="0" strike="noStrike" spc="-1" dirty="0" smtClean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myndast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þar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sem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er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skortur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eða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skömmtun</a:t>
            </a:r>
            <a:r>
              <a:rPr lang="en-US" sz="2800" b="0" strike="noStrike" spc="-1" dirty="0">
                <a:latin typeface="Arial"/>
              </a:rPr>
              <a:t> á </a:t>
            </a:r>
            <a:r>
              <a:rPr lang="en-US" sz="2800" b="0" strike="noStrike" spc="-1" dirty="0" err="1">
                <a:latin typeface="Arial"/>
              </a:rPr>
              <a:t>vörum</a:t>
            </a:r>
            <a:r>
              <a:rPr lang="en-US" sz="2800" b="0" strike="noStrike" spc="-1" dirty="0">
                <a:latin typeface="Arial"/>
              </a:rPr>
              <a:t>. </a:t>
            </a:r>
            <a:r>
              <a:rPr lang="en-US" sz="2800" b="0" strike="noStrike" spc="-1" dirty="0" err="1">
                <a:latin typeface="Arial"/>
              </a:rPr>
              <a:t>Þegar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fleiri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vilja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en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fá</a:t>
            </a:r>
            <a:r>
              <a:rPr lang="en-US" sz="2800" b="0" strike="noStrike" spc="-1" dirty="0">
                <a:latin typeface="Arial"/>
              </a:rPr>
              <a:t>, </a:t>
            </a:r>
            <a:r>
              <a:rPr lang="en-US" sz="2800" b="0" strike="noStrike" spc="-1" dirty="0" err="1">
                <a:latin typeface="Arial"/>
              </a:rPr>
              <a:t>geta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þeir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sem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hafa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komist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yfir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vöru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selt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hana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aftur</a:t>
            </a:r>
            <a:r>
              <a:rPr lang="en-US" sz="2800" b="0" strike="noStrike" spc="-1" dirty="0">
                <a:latin typeface="Arial"/>
              </a:rPr>
              <a:t> á </a:t>
            </a:r>
            <a:r>
              <a:rPr lang="en-US" sz="2800" b="0" strike="noStrike" spc="-1" dirty="0" err="1">
                <a:latin typeface="Arial"/>
              </a:rPr>
              <a:t>hærra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verði</a:t>
            </a:r>
            <a:endParaRPr lang="en-US" sz="2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504000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 err="1">
                <a:latin typeface="Arial"/>
              </a:rPr>
              <a:t>Eftirfarandi</a:t>
            </a:r>
            <a:r>
              <a:rPr lang="en-US" sz="3200" b="0" strike="noStrike" spc="-1" dirty="0">
                <a:latin typeface="Arial"/>
              </a:rPr>
              <a:t> </a:t>
            </a:r>
            <a:r>
              <a:rPr lang="en-US" sz="3200" b="0" strike="noStrike" spc="-1" dirty="0" err="1">
                <a:latin typeface="Arial"/>
              </a:rPr>
              <a:t>þættir</a:t>
            </a:r>
            <a:r>
              <a:rPr lang="en-US" sz="3200" b="0" strike="noStrike" spc="-1" dirty="0">
                <a:latin typeface="Arial"/>
              </a:rPr>
              <a:t> </a:t>
            </a:r>
            <a:r>
              <a:rPr lang="en-US" sz="3200" b="0" strike="noStrike" spc="-1" dirty="0" err="1">
                <a:latin typeface="Arial"/>
              </a:rPr>
              <a:t>hafa</a:t>
            </a:r>
            <a:r>
              <a:rPr lang="en-US" sz="3200" b="0" strike="noStrike" spc="-1" dirty="0">
                <a:latin typeface="Arial"/>
              </a:rPr>
              <a:t> </a:t>
            </a:r>
            <a:r>
              <a:rPr lang="en-US" sz="3200" b="0" strike="noStrike" spc="-1" dirty="0" err="1">
                <a:latin typeface="Arial"/>
              </a:rPr>
              <a:t>áhrif</a:t>
            </a:r>
            <a:r>
              <a:rPr lang="en-US" sz="3200" b="0" strike="noStrike" spc="-1" dirty="0">
                <a:latin typeface="Arial"/>
              </a:rPr>
              <a:t> á </a:t>
            </a:r>
            <a:r>
              <a:rPr lang="en-US" sz="3200" b="0" strike="noStrike" spc="-1" dirty="0" err="1" smtClean="0">
                <a:latin typeface="Arial"/>
              </a:rPr>
              <a:t>eftirspurnina</a:t>
            </a:r>
            <a:endParaRPr lang="en-US" sz="3200" spc="-1" dirty="0">
              <a:latin typeface="Arial"/>
            </a:endParaRPr>
          </a:p>
          <a:p>
            <a:pPr marL="889200" lvl="1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 err="1" smtClean="0">
                <a:latin typeface="Arial"/>
              </a:rPr>
              <a:t>Verð</a:t>
            </a:r>
            <a:r>
              <a:rPr lang="en-US" sz="2400" b="0" strike="noStrike" spc="-1" dirty="0" smtClean="0">
                <a:latin typeface="Arial"/>
              </a:rPr>
              <a:t> </a:t>
            </a:r>
            <a:r>
              <a:rPr lang="en-US" sz="2400" b="0" strike="noStrike" spc="-1" dirty="0" err="1" smtClean="0">
                <a:latin typeface="Arial"/>
              </a:rPr>
              <a:t>vörunnar</a:t>
            </a:r>
            <a:r>
              <a:rPr lang="en-US" sz="2400" b="0" strike="noStrike" spc="-1" dirty="0" smtClean="0">
                <a:latin typeface="Arial"/>
              </a:rPr>
              <a:t> - </a:t>
            </a:r>
            <a:r>
              <a:rPr lang="en-US" sz="2400" b="0" strike="noStrike" spc="-1" dirty="0" err="1" smtClean="0">
                <a:latin typeface="Arial"/>
              </a:rPr>
              <a:t>Því</a:t>
            </a:r>
            <a:r>
              <a:rPr lang="en-US" sz="2400" b="0" strike="noStrike" spc="-1" dirty="0" smtClean="0">
                <a:latin typeface="Arial"/>
              </a:rPr>
              <a:t> </a:t>
            </a:r>
            <a:r>
              <a:rPr lang="en-US" sz="2400" b="0" strike="noStrike" spc="-1" dirty="0" err="1">
                <a:latin typeface="Arial"/>
              </a:rPr>
              <a:t>lægra</a:t>
            </a:r>
            <a:r>
              <a:rPr lang="en-US" sz="2400" b="0" strike="noStrike" spc="-1" dirty="0">
                <a:latin typeface="Arial"/>
              </a:rPr>
              <a:t> </a:t>
            </a:r>
            <a:r>
              <a:rPr lang="en-US" sz="2400" b="0" strike="noStrike" spc="-1" dirty="0" err="1">
                <a:latin typeface="Arial"/>
              </a:rPr>
              <a:t>verð</a:t>
            </a:r>
            <a:r>
              <a:rPr lang="en-US" sz="2400" b="0" strike="noStrike" spc="-1" dirty="0">
                <a:latin typeface="Arial"/>
              </a:rPr>
              <a:t> – </a:t>
            </a:r>
            <a:r>
              <a:rPr lang="en-US" sz="2400" b="0" strike="noStrike" spc="-1" dirty="0" err="1">
                <a:latin typeface="Arial"/>
              </a:rPr>
              <a:t>því</a:t>
            </a:r>
            <a:r>
              <a:rPr lang="en-US" sz="2400" b="0" strike="noStrike" spc="-1" dirty="0">
                <a:latin typeface="Arial"/>
              </a:rPr>
              <a:t> </a:t>
            </a:r>
            <a:r>
              <a:rPr lang="en-US" sz="2400" b="0" strike="noStrike" spc="-1" dirty="0" err="1">
                <a:latin typeface="Arial"/>
              </a:rPr>
              <a:t>meiri</a:t>
            </a:r>
            <a:r>
              <a:rPr lang="en-US" sz="2400" b="0" strike="noStrike" spc="-1" dirty="0">
                <a:latin typeface="Arial"/>
              </a:rPr>
              <a:t> </a:t>
            </a:r>
            <a:r>
              <a:rPr lang="en-US" sz="2400" b="0" strike="noStrike" spc="-1" dirty="0" err="1" smtClean="0">
                <a:latin typeface="Arial"/>
              </a:rPr>
              <a:t>eftirspurn</a:t>
            </a:r>
            <a:endParaRPr lang="en-US" sz="2400" spc="-1" dirty="0">
              <a:latin typeface="Arial"/>
            </a:endParaRPr>
          </a:p>
          <a:p>
            <a:pPr marL="889200" lvl="1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 err="1" smtClean="0">
                <a:latin typeface="Arial"/>
              </a:rPr>
              <a:t>Tekjur</a:t>
            </a:r>
            <a:r>
              <a:rPr lang="en-US" sz="2400" b="0" strike="noStrike" spc="-1" dirty="0" smtClean="0">
                <a:latin typeface="Arial"/>
              </a:rPr>
              <a:t> </a:t>
            </a:r>
            <a:r>
              <a:rPr lang="en-US" sz="2400" b="0" strike="noStrike" spc="-1" dirty="0" err="1" smtClean="0">
                <a:latin typeface="Arial"/>
              </a:rPr>
              <a:t>kaupenda</a:t>
            </a:r>
            <a:r>
              <a:rPr lang="en-US" sz="2400" b="0" strike="noStrike" spc="-1" dirty="0" smtClean="0">
                <a:latin typeface="Arial"/>
              </a:rPr>
              <a:t> - </a:t>
            </a:r>
            <a:r>
              <a:rPr lang="en-US" sz="2400" b="0" strike="noStrike" spc="-1" dirty="0" err="1" smtClean="0">
                <a:latin typeface="Arial"/>
              </a:rPr>
              <a:t>Því</a:t>
            </a:r>
            <a:r>
              <a:rPr lang="en-US" sz="2400" b="0" strike="noStrike" spc="-1" dirty="0" smtClean="0">
                <a:latin typeface="Arial"/>
              </a:rPr>
              <a:t> </a:t>
            </a:r>
            <a:r>
              <a:rPr lang="en-US" sz="2400" b="0" strike="noStrike" spc="-1" dirty="0" err="1">
                <a:latin typeface="Arial"/>
              </a:rPr>
              <a:t>hærri</a:t>
            </a:r>
            <a:r>
              <a:rPr lang="en-US" sz="2400" b="0" strike="noStrike" spc="-1" dirty="0">
                <a:latin typeface="Arial"/>
              </a:rPr>
              <a:t> </a:t>
            </a:r>
            <a:r>
              <a:rPr lang="en-US" sz="2400" b="0" strike="noStrike" spc="-1" dirty="0" err="1">
                <a:latin typeface="Arial"/>
              </a:rPr>
              <a:t>tekjur</a:t>
            </a:r>
            <a:r>
              <a:rPr lang="en-US" sz="2400" b="0" strike="noStrike" spc="-1" dirty="0">
                <a:latin typeface="Arial"/>
              </a:rPr>
              <a:t> – </a:t>
            </a:r>
            <a:r>
              <a:rPr lang="en-US" sz="2400" b="0" strike="noStrike" spc="-1" dirty="0" err="1">
                <a:latin typeface="Arial"/>
              </a:rPr>
              <a:t>því</a:t>
            </a:r>
            <a:r>
              <a:rPr lang="en-US" sz="2400" b="0" strike="noStrike" spc="-1" dirty="0">
                <a:latin typeface="Arial"/>
              </a:rPr>
              <a:t> </a:t>
            </a:r>
            <a:r>
              <a:rPr lang="en-US" sz="2400" b="0" strike="noStrike" spc="-1" dirty="0" err="1">
                <a:latin typeface="Arial"/>
              </a:rPr>
              <a:t>meiri</a:t>
            </a:r>
            <a:r>
              <a:rPr lang="en-US" sz="2400" b="0" strike="noStrike" spc="-1" dirty="0">
                <a:latin typeface="Arial"/>
              </a:rPr>
              <a:t> </a:t>
            </a:r>
            <a:r>
              <a:rPr lang="en-US" sz="2400" b="0" strike="noStrike" spc="-1" dirty="0" err="1" smtClean="0">
                <a:latin typeface="Arial"/>
              </a:rPr>
              <a:t>eftirspurn</a:t>
            </a:r>
            <a:endParaRPr lang="en-US" sz="2400" spc="-1" dirty="0">
              <a:latin typeface="Arial"/>
            </a:endParaRPr>
          </a:p>
          <a:p>
            <a:pPr marL="889200" lvl="1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 err="1" smtClean="0">
                <a:latin typeface="Arial"/>
              </a:rPr>
              <a:t>Verð</a:t>
            </a:r>
            <a:r>
              <a:rPr lang="en-US" sz="2400" b="0" strike="noStrike" spc="-1" dirty="0" smtClean="0">
                <a:latin typeface="Arial"/>
              </a:rPr>
              <a:t> </a:t>
            </a:r>
            <a:r>
              <a:rPr lang="en-US" sz="2400" b="0" strike="noStrike" spc="-1" dirty="0" err="1" smtClean="0">
                <a:latin typeface="Arial"/>
              </a:rPr>
              <a:t>stuðningsvara</a:t>
            </a:r>
            <a:r>
              <a:rPr lang="en-US" sz="2400" b="0" strike="noStrike" spc="-1" dirty="0" smtClean="0">
                <a:latin typeface="Arial"/>
              </a:rPr>
              <a:t> </a:t>
            </a:r>
            <a:r>
              <a:rPr lang="en-US" sz="2400" spc="-1" dirty="0" smtClean="0">
                <a:latin typeface="Arial"/>
              </a:rPr>
              <a:t>- </a:t>
            </a:r>
            <a:r>
              <a:rPr lang="en-US" sz="2400" b="0" strike="noStrike" spc="-1" dirty="0" err="1" smtClean="0">
                <a:latin typeface="Arial"/>
              </a:rPr>
              <a:t>T.d</a:t>
            </a:r>
            <a:r>
              <a:rPr lang="en-US" sz="2400" b="0" strike="noStrike" spc="-1" dirty="0">
                <a:latin typeface="Arial"/>
              </a:rPr>
              <a:t>. </a:t>
            </a:r>
            <a:r>
              <a:rPr lang="en-US" sz="2400" b="0" strike="noStrike" spc="-1" dirty="0" err="1">
                <a:latin typeface="Arial"/>
              </a:rPr>
              <a:t>Bíll</a:t>
            </a:r>
            <a:r>
              <a:rPr lang="en-US" sz="2400" b="0" strike="noStrike" spc="-1" dirty="0">
                <a:latin typeface="Arial"/>
              </a:rPr>
              <a:t> – </a:t>
            </a:r>
            <a:r>
              <a:rPr lang="en-US" sz="2400" b="0" strike="noStrike" spc="-1" dirty="0" err="1" smtClean="0">
                <a:latin typeface="Arial"/>
              </a:rPr>
              <a:t>bensín</a:t>
            </a:r>
            <a:endParaRPr lang="en-US" sz="2400" spc="-1" dirty="0">
              <a:latin typeface="Arial"/>
            </a:endParaRPr>
          </a:p>
          <a:p>
            <a:pPr marL="889200" lvl="1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 err="1" smtClean="0">
                <a:latin typeface="Arial"/>
              </a:rPr>
              <a:t>Verð</a:t>
            </a:r>
            <a:r>
              <a:rPr lang="en-US" sz="2400" b="0" strike="noStrike" spc="-1" dirty="0" smtClean="0">
                <a:latin typeface="Arial"/>
              </a:rPr>
              <a:t> </a:t>
            </a:r>
            <a:r>
              <a:rPr lang="en-US" sz="2400" b="0" strike="noStrike" spc="-1" dirty="0">
                <a:latin typeface="Arial"/>
              </a:rPr>
              <a:t>á </a:t>
            </a:r>
            <a:r>
              <a:rPr lang="en-US" sz="2400" b="0" strike="noStrike" spc="-1" dirty="0" err="1" smtClean="0">
                <a:latin typeface="Arial"/>
              </a:rPr>
              <a:t>staðgengilsvörum</a:t>
            </a:r>
            <a:r>
              <a:rPr lang="en-US" sz="2400" b="0" strike="noStrike" spc="-1" dirty="0" smtClean="0">
                <a:latin typeface="Arial"/>
              </a:rPr>
              <a:t> </a:t>
            </a:r>
            <a:r>
              <a:rPr lang="en-US" sz="2400" spc="-1" dirty="0" smtClean="0">
                <a:latin typeface="Arial"/>
              </a:rPr>
              <a:t>- </a:t>
            </a:r>
            <a:r>
              <a:rPr lang="en-US" sz="2400" b="0" strike="noStrike" spc="-1" dirty="0" err="1" smtClean="0">
                <a:latin typeface="Arial"/>
              </a:rPr>
              <a:t>T.d</a:t>
            </a:r>
            <a:r>
              <a:rPr lang="en-US" sz="2400" b="0" strike="noStrike" spc="-1" dirty="0">
                <a:latin typeface="Arial"/>
              </a:rPr>
              <a:t>. </a:t>
            </a:r>
            <a:r>
              <a:rPr lang="en-US" sz="2400" b="0" strike="noStrike" spc="-1" dirty="0" err="1">
                <a:latin typeface="Arial"/>
              </a:rPr>
              <a:t>Kók</a:t>
            </a:r>
            <a:r>
              <a:rPr lang="en-US" sz="2400" b="0" strike="noStrike" spc="-1" dirty="0">
                <a:latin typeface="Arial"/>
              </a:rPr>
              <a:t> – </a:t>
            </a:r>
            <a:r>
              <a:rPr lang="en-US" sz="2400" b="0" strike="noStrike" spc="-1" dirty="0" err="1" smtClean="0">
                <a:latin typeface="Arial"/>
              </a:rPr>
              <a:t>Pepsí</a:t>
            </a:r>
            <a:endParaRPr lang="en-US" sz="2400" spc="-1" dirty="0">
              <a:latin typeface="Arial"/>
            </a:endParaRPr>
          </a:p>
          <a:p>
            <a:pPr marL="889200" lvl="1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 err="1" smtClean="0">
                <a:latin typeface="Arial"/>
              </a:rPr>
              <a:t>Smekkur</a:t>
            </a:r>
            <a:r>
              <a:rPr lang="en-US" sz="2400" b="0" strike="noStrike" spc="-1" dirty="0" smtClean="0">
                <a:latin typeface="Arial"/>
              </a:rPr>
              <a:t> </a:t>
            </a:r>
            <a:r>
              <a:rPr lang="en-US" sz="2400" b="0" strike="noStrike" spc="-1" dirty="0" err="1">
                <a:latin typeface="Arial"/>
              </a:rPr>
              <a:t>og</a:t>
            </a:r>
            <a:r>
              <a:rPr lang="en-US" sz="2400" b="0" strike="noStrike" spc="-1" dirty="0">
                <a:latin typeface="Arial"/>
              </a:rPr>
              <a:t> </a:t>
            </a:r>
            <a:r>
              <a:rPr lang="en-US" sz="2400" b="0" strike="noStrike" spc="-1" dirty="0" err="1">
                <a:latin typeface="Arial"/>
              </a:rPr>
              <a:t>tíska</a:t>
            </a:r>
            <a:r>
              <a:rPr lang="en-US" sz="2400" b="0" strike="noStrike" spc="-1" dirty="0">
                <a:latin typeface="Arial"/>
              </a:rPr>
              <a:t> </a:t>
            </a:r>
            <a:r>
              <a:rPr lang="en-US" sz="2400" b="0" strike="noStrike" spc="-1" dirty="0" err="1" smtClean="0">
                <a:latin typeface="Arial"/>
              </a:rPr>
              <a:t>kaupenda</a:t>
            </a:r>
            <a:endParaRPr lang="en-US" sz="2400" spc="-1" dirty="0">
              <a:latin typeface="Arial"/>
            </a:endParaRPr>
          </a:p>
          <a:p>
            <a:pPr marL="889200" lvl="1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 err="1" smtClean="0">
                <a:latin typeface="Arial"/>
              </a:rPr>
              <a:t>Lánskjör</a:t>
            </a:r>
            <a:r>
              <a:rPr lang="en-US" sz="2400" b="0" strike="noStrike" spc="-1" dirty="0" smtClean="0">
                <a:latin typeface="Arial"/>
              </a:rPr>
              <a:t> </a:t>
            </a:r>
            <a:r>
              <a:rPr lang="en-US" sz="2400" b="0" strike="noStrike" spc="-1" dirty="0" err="1">
                <a:latin typeface="Arial"/>
              </a:rPr>
              <a:t>og</a:t>
            </a:r>
            <a:r>
              <a:rPr lang="en-US" sz="2400" b="0" strike="noStrike" spc="-1" dirty="0">
                <a:latin typeface="Arial"/>
              </a:rPr>
              <a:t> </a:t>
            </a:r>
            <a:r>
              <a:rPr lang="en-US" sz="2400" b="0" strike="noStrike" spc="-1" dirty="0" err="1">
                <a:latin typeface="Arial"/>
              </a:rPr>
              <a:t>lánamöguleikar</a:t>
            </a:r>
            <a:endParaRPr lang="en-US" sz="2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Eftirspurnarkúrfan</a:t>
            </a:r>
          </a:p>
        </p:txBody>
      </p:sp>
      <p:sp>
        <p:nvSpPr>
          <p:cNvPr id="45" name="TextShape 2"/>
          <p:cNvSpPr txBox="1"/>
          <p:nvPr/>
        </p:nvSpPr>
        <p:spPr>
          <a:xfrm>
            <a:off x="504000" y="1769040"/>
            <a:ext cx="9071640" cy="5603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 err="1">
                <a:latin typeface="Arial"/>
              </a:rPr>
              <a:t>Eftirspurnarkúrfan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sýnir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sambandið</a:t>
            </a:r>
            <a:r>
              <a:rPr lang="en-US" sz="2800" b="0" strike="noStrike" spc="-1" dirty="0">
                <a:latin typeface="Arial"/>
              </a:rPr>
              <a:t> á </a:t>
            </a:r>
            <a:r>
              <a:rPr lang="en-US" sz="2800" b="0" strike="noStrike" spc="-1" dirty="0" err="1">
                <a:latin typeface="Arial"/>
              </a:rPr>
              <a:t>milli</a:t>
            </a:r>
            <a:r>
              <a:rPr lang="en-US" sz="2800" b="0" strike="noStrike" spc="-1" dirty="0">
                <a:latin typeface="Arial"/>
              </a:rPr>
              <a:t>  </a:t>
            </a:r>
            <a:r>
              <a:rPr lang="en-US" sz="2800" b="0" strike="noStrike" spc="-1" dirty="0" err="1">
                <a:latin typeface="Arial"/>
              </a:rPr>
              <a:t>verðs</a:t>
            </a:r>
            <a:r>
              <a:rPr lang="en-US" sz="2800" b="0" strike="noStrike" spc="-1" dirty="0">
                <a:latin typeface="Arial"/>
              </a:rPr>
              <a:t> á </a:t>
            </a:r>
            <a:r>
              <a:rPr lang="en-US" sz="2800" b="0" strike="noStrike" spc="-1" dirty="0" err="1">
                <a:latin typeface="Arial"/>
              </a:rPr>
              <a:t>vöru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og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þess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magns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sem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kaupendur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vilja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kaupa</a:t>
            </a:r>
            <a:r>
              <a:rPr lang="en-US" sz="2800" b="0" strike="noStrike" spc="-1" dirty="0">
                <a:latin typeface="Arial"/>
              </a:rPr>
              <a:t> á </a:t>
            </a:r>
            <a:r>
              <a:rPr lang="en-US" sz="2800" b="0" strike="noStrike" spc="-1" dirty="0" err="1">
                <a:latin typeface="Arial"/>
              </a:rPr>
              <a:t>ákveðnum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tíma</a:t>
            </a:r>
            <a:r>
              <a:rPr lang="en-US" sz="2800" b="0" strike="noStrike" spc="-1" dirty="0">
                <a:latin typeface="Arial"/>
              </a:rPr>
              <a:t>, </a:t>
            </a:r>
            <a:r>
              <a:rPr lang="en-US" sz="2800" b="0" strike="noStrike" spc="-1" dirty="0" err="1">
                <a:latin typeface="Arial"/>
              </a:rPr>
              <a:t>t.d</a:t>
            </a:r>
            <a:r>
              <a:rPr lang="en-US" sz="2800" b="0" strike="noStrike" spc="-1" dirty="0">
                <a:latin typeface="Arial"/>
              </a:rPr>
              <a:t>. á </a:t>
            </a:r>
            <a:r>
              <a:rPr lang="en-US" sz="2800" b="0" strike="noStrike" spc="-1" dirty="0" err="1">
                <a:latin typeface="Arial"/>
              </a:rPr>
              <a:t>viku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eða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ári</a:t>
            </a:r>
            <a:endParaRPr lang="en-US" sz="2800" b="0" strike="noStrike" spc="-1" dirty="0"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 err="1">
                <a:latin typeface="Arial"/>
              </a:rPr>
              <a:t>Gefum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okkur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að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aðrir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þættir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en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verð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hafi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ekki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áhrif</a:t>
            </a:r>
            <a:r>
              <a:rPr lang="en-US" sz="2800" b="0" strike="noStrike" spc="-1" dirty="0">
                <a:latin typeface="Arial"/>
              </a:rPr>
              <a:t> á </a:t>
            </a:r>
            <a:r>
              <a:rPr lang="en-US" sz="2800" b="0" strike="noStrike" spc="-1" dirty="0" err="1">
                <a:latin typeface="Arial"/>
              </a:rPr>
              <a:t>eftirspurnina</a:t>
            </a:r>
            <a:endParaRPr lang="en-US" sz="2800" b="0" strike="noStrike" spc="-1" dirty="0"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 err="1">
                <a:latin typeface="Arial"/>
              </a:rPr>
              <a:t>Ef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verð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lækkar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eykst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kaupmáttur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 smtClean="0">
                <a:latin typeface="Arial"/>
              </a:rPr>
              <a:t>fólks</a:t>
            </a:r>
            <a:endParaRPr lang="en-US" sz="2800" spc="-1" dirty="0">
              <a:latin typeface="Arial"/>
            </a:endParaRPr>
          </a:p>
          <a:p>
            <a:pPr marL="889200" lvl="1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 err="1" smtClean="0">
                <a:latin typeface="Arial"/>
              </a:rPr>
              <a:t>Kaupin</a:t>
            </a:r>
            <a:r>
              <a:rPr lang="en-US" sz="2400" b="0" strike="noStrike" spc="-1" dirty="0" smtClean="0">
                <a:latin typeface="Arial"/>
              </a:rPr>
              <a:t> </a:t>
            </a:r>
            <a:r>
              <a:rPr lang="en-US" sz="2400" b="0" strike="noStrike" spc="-1" dirty="0" err="1">
                <a:latin typeface="Arial"/>
              </a:rPr>
              <a:t>verða</a:t>
            </a:r>
            <a:r>
              <a:rPr lang="en-US" sz="2400" b="0" strike="noStrike" spc="-1" dirty="0">
                <a:latin typeface="Arial"/>
              </a:rPr>
              <a:t> </a:t>
            </a:r>
            <a:r>
              <a:rPr lang="en-US" sz="2400" b="0" strike="noStrike" spc="-1" dirty="0" err="1">
                <a:latin typeface="Arial"/>
              </a:rPr>
              <a:t>betri</a:t>
            </a:r>
            <a:r>
              <a:rPr lang="en-US" sz="2400" b="0" strike="noStrike" spc="-1" dirty="0">
                <a:latin typeface="Arial"/>
              </a:rPr>
              <a:t> </a:t>
            </a:r>
            <a:r>
              <a:rPr lang="en-US" sz="2400" b="0" strike="noStrike" spc="-1" dirty="0" err="1">
                <a:latin typeface="Arial"/>
              </a:rPr>
              <a:t>eftir</a:t>
            </a:r>
            <a:r>
              <a:rPr lang="en-US" sz="2400" b="0" strike="noStrike" spc="-1" dirty="0">
                <a:latin typeface="Arial"/>
              </a:rPr>
              <a:t> </a:t>
            </a:r>
            <a:r>
              <a:rPr lang="en-US" sz="2400" b="0" strike="noStrike" spc="-1" dirty="0" err="1">
                <a:latin typeface="Arial"/>
              </a:rPr>
              <a:t>verðlækkun</a:t>
            </a:r>
            <a:r>
              <a:rPr lang="en-US" sz="2400" b="0" strike="noStrike" spc="-1" dirty="0">
                <a:latin typeface="Arial"/>
              </a:rPr>
              <a:t> </a:t>
            </a:r>
            <a:r>
              <a:rPr lang="en-US" sz="2400" b="0" strike="noStrike" spc="-1" dirty="0" err="1">
                <a:latin typeface="Arial"/>
              </a:rPr>
              <a:t>miðað</a:t>
            </a:r>
            <a:r>
              <a:rPr lang="en-US" sz="2400" b="0" strike="noStrike" spc="-1" dirty="0">
                <a:latin typeface="Arial"/>
              </a:rPr>
              <a:t> </a:t>
            </a:r>
            <a:r>
              <a:rPr lang="en-US" sz="2400" b="0" strike="noStrike" spc="-1" dirty="0" err="1">
                <a:latin typeface="Arial"/>
              </a:rPr>
              <a:t>við</a:t>
            </a:r>
            <a:r>
              <a:rPr lang="en-US" sz="2400" b="0" strike="noStrike" spc="-1" dirty="0">
                <a:latin typeface="Arial"/>
              </a:rPr>
              <a:t> </a:t>
            </a:r>
            <a:r>
              <a:rPr lang="en-US" sz="2400" b="0" strike="noStrike" spc="-1" dirty="0" err="1">
                <a:latin typeface="Arial"/>
              </a:rPr>
              <a:t>aðrar</a:t>
            </a:r>
            <a:r>
              <a:rPr lang="en-US" sz="2400" b="0" strike="noStrike" spc="-1" dirty="0">
                <a:latin typeface="Arial"/>
              </a:rPr>
              <a:t> </a:t>
            </a:r>
            <a:r>
              <a:rPr lang="en-US" sz="2400" b="0" strike="noStrike" spc="-1" dirty="0" err="1">
                <a:latin typeface="Arial"/>
              </a:rPr>
              <a:t>matvörur</a:t>
            </a:r>
            <a:r>
              <a:rPr lang="en-US" sz="2400" b="0" strike="noStrike" spc="-1" dirty="0">
                <a:latin typeface="Arial"/>
              </a:rPr>
              <a:t> </a:t>
            </a:r>
            <a:r>
              <a:rPr lang="en-US" sz="2400" b="0" strike="noStrike" spc="-1" dirty="0" err="1">
                <a:latin typeface="Arial"/>
              </a:rPr>
              <a:t>sem</a:t>
            </a:r>
            <a:r>
              <a:rPr lang="en-US" sz="2400" b="0" strike="noStrike" spc="-1" dirty="0">
                <a:latin typeface="Arial"/>
              </a:rPr>
              <a:t> </a:t>
            </a:r>
            <a:r>
              <a:rPr lang="en-US" sz="2400" b="0" strike="noStrike" spc="-1" dirty="0" err="1">
                <a:latin typeface="Arial"/>
              </a:rPr>
              <a:t>ekki</a:t>
            </a:r>
            <a:r>
              <a:rPr lang="en-US" sz="2400" b="0" strike="noStrike" spc="-1" dirty="0">
                <a:latin typeface="Arial"/>
              </a:rPr>
              <a:t> </a:t>
            </a:r>
            <a:r>
              <a:rPr lang="en-US" sz="2400" b="0" strike="noStrike" spc="-1" dirty="0" err="1">
                <a:latin typeface="Arial"/>
              </a:rPr>
              <a:t>hafa</a:t>
            </a:r>
            <a:r>
              <a:rPr lang="en-US" sz="2400" b="0" strike="noStrike" spc="-1" dirty="0">
                <a:latin typeface="Arial"/>
              </a:rPr>
              <a:t> </a:t>
            </a:r>
            <a:r>
              <a:rPr lang="en-US" sz="2400" b="0" strike="noStrike" spc="-1" dirty="0" err="1">
                <a:latin typeface="Arial"/>
              </a:rPr>
              <a:t>lækkað</a:t>
            </a:r>
            <a:r>
              <a:rPr lang="en-US" sz="2400" b="0" strike="noStrike" spc="-1" dirty="0">
                <a:latin typeface="Arial"/>
              </a:rPr>
              <a:t> í </a:t>
            </a:r>
            <a:r>
              <a:rPr lang="en-US" sz="2400" b="0" strike="noStrike" spc="-1" dirty="0" err="1" smtClean="0">
                <a:latin typeface="Arial"/>
              </a:rPr>
              <a:t>verði</a:t>
            </a:r>
            <a:endParaRPr lang="en-US" sz="2400" spc="-1" dirty="0">
              <a:latin typeface="Arial"/>
            </a:endParaRPr>
          </a:p>
          <a:p>
            <a:pPr marL="889200" lvl="1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 err="1" smtClean="0">
                <a:latin typeface="Arial"/>
              </a:rPr>
              <a:t>Sumir</a:t>
            </a:r>
            <a:r>
              <a:rPr lang="en-US" sz="2400" b="0" strike="noStrike" spc="-1" dirty="0" smtClean="0">
                <a:latin typeface="Arial"/>
              </a:rPr>
              <a:t> </a:t>
            </a:r>
            <a:r>
              <a:rPr lang="en-US" sz="2400" b="0" strike="noStrike" spc="-1" dirty="0" err="1">
                <a:latin typeface="Arial"/>
              </a:rPr>
              <a:t>hætta</a:t>
            </a:r>
            <a:r>
              <a:rPr lang="en-US" sz="2400" b="0" strike="noStrike" spc="-1" dirty="0">
                <a:latin typeface="Arial"/>
              </a:rPr>
              <a:t> </a:t>
            </a:r>
            <a:r>
              <a:rPr lang="en-US" sz="2400" b="0" strike="noStrike" spc="-1" dirty="0" err="1">
                <a:latin typeface="Arial"/>
              </a:rPr>
              <a:t>að</a:t>
            </a:r>
            <a:r>
              <a:rPr lang="en-US" sz="2400" b="0" strike="noStrike" spc="-1" dirty="0">
                <a:latin typeface="Arial"/>
              </a:rPr>
              <a:t> </a:t>
            </a:r>
            <a:r>
              <a:rPr lang="en-US" sz="2400" b="0" strike="noStrike" spc="-1" dirty="0" err="1">
                <a:latin typeface="Arial"/>
              </a:rPr>
              <a:t>kaupa</a:t>
            </a:r>
            <a:r>
              <a:rPr lang="en-US" sz="2400" b="0" strike="noStrike" spc="-1" dirty="0">
                <a:latin typeface="Arial"/>
              </a:rPr>
              <a:t> </a:t>
            </a:r>
            <a:r>
              <a:rPr lang="en-US" sz="2400" b="0" strike="noStrike" spc="-1" dirty="0" err="1">
                <a:latin typeface="Arial"/>
              </a:rPr>
              <a:t>samlokur</a:t>
            </a:r>
            <a:r>
              <a:rPr lang="en-US" sz="2400" b="0" strike="noStrike" spc="-1" dirty="0">
                <a:latin typeface="Arial"/>
              </a:rPr>
              <a:t> </a:t>
            </a:r>
            <a:r>
              <a:rPr lang="en-US" sz="2400" b="0" strike="noStrike" spc="-1" dirty="0" err="1">
                <a:latin typeface="Arial"/>
              </a:rPr>
              <a:t>og</a:t>
            </a:r>
            <a:r>
              <a:rPr lang="en-US" sz="2400" b="0" strike="noStrike" spc="-1" dirty="0">
                <a:latin typeface="Arial"/>
              </a:rPr>
              <a:t> </a:t>
            </a:r>
            <a:r>
              <a:rPr lang="en-US" sz="2400" b="0" strike="noStrike" spc="-1" dirty="0" err="1">
                <a:latin typeface="Arial"/>
              </a:rPr>
              <a:t>kaupa</a:t>
            </a:r>
            <a:r>
              <a:rPr lang="en-US" sz="2400" b="0" strike="noStrike" spc="-1" dirty="0">
                <a:latin typeface="Arial"/>
              </a:rPr>
              <a:t> </a:t>
            </a:r>
            <a:r>
              <a:rPr lang="en-US" sz="2400" b="0" strike="noStrike" spc="-1" dirty="0" err="1">
                <a:latin typeface="Arial"/>
              </a:rPr>
              <a:t>máltíðið</a:t>
            </a:r>
            <a:r>
              <a:rPr lang="en-US" sz="2400" b="0" strike="noStrike" spc="-1" dirty="0">
                <a:latin typeface="Arial"/>
              </a:rPr>
              <a:t> í </a:t>
            </a:r>
            <a:r>
              <a:rPr lang="en-US" sz="2400" b="0" strike="noStrike" spc="-1" dirty="0" err="1" smtClean="0">
                <a:latin typeface="Arial"/>
              </a:rPr>
              <a:t>staðinn</a:t>
            </a:r>
            <a:endParaRPr lang="en-US" sz="2400" spc="-1" dirty="0">
              <a:latin typeface="Arial"/>
            </a:endParaRPr>
          </a:p>
          <a:p>
            <a:pPr marL="1346400" lvl="2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 err="1" smtClean="0">
                <a:latin typeface="Arial"/>
              </a:rPr>
              <a:t>staðgengilsáhrif</a:t>
            </a:r>
            <a:endParaRPr lang="en-US" sz="2400" b="0" strike="noStrike" spc="-1" dirty="0"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504000" y="1769040"/>
            <a:ext cx="4426560" cy="5230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 err="1">
                <a:latin typeface="Arial"/>
              </a:rPr>
              <a:t>Mynd</a:t>
            </a:r>
            <a:r>
              <a:rPr lang="en-US" sz="2800" b="0" strike="noStrike" spc="-1" dirty="0">
                <a:latin typeface="Arial"/>
              </a:rPr>
              <a:t> 6.1 </a:t>
            </a:r>
            <a:r>
              <a:rPr lang="en-US" sz="2800" b="0" strike="noStrike" spc="-1" dirty="0" err="1">
                <a:latin typeface="Arial"/>
              </a:rPr>
              <a:t>og</a:t>
            </a:r>
            <a:r>
              <a:rPr lang="en-US" sz="2800" b="0" strike="noStrike" spc="-1" dirty="0">
                <a:latin typeface="Arial"/>
              </a:rPr>
              <a:t> 6.2</a:t>
            </a: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 err="1">
                <a:latin typeface="Arial"/>
              </a:rPr>
              <a:t>Ef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máltíð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kostar</a:t>
            </a:r>
            <a:r>
              <a:rPr lang="en-US" sz="2800" b="0" strike="noStrike" spc="-1" dirty="0">
                <a:latin typeface="Arial"/>
              </a:rPr>
              <a:t> 250 </a:t>
            </a:r>
            <a:r>
              <a:rPr lang="en-US" sz="2800" b="0" strike="noStrike" spc="-1" dirty="0" err="1">
                <a:latin typeface="Arial"/>
              </a:rPr>
              <a:t>kr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seljast</a:t>
            </a:r>
            <a:r>
              <a:rPr lang="en-US" sz="2800" b="0" strike="noStrike" spc="-1" dirty="0">
                <a:latin typeface="Arial"/>
              </a:rPr>
              <a:t> 300 </a:t>
            </a:r>
            <a:r>
              <a:rPr lang="en-US" sz="2800" b="0" strike="noStrike" spc="-1" dirty="0" err="1">
                <a:latin typeface="Arial"/>
              </a:rPr>
              <a:t>máltíðir</a:t>
            </a:r>
            <a:endParaRPr lang="en-US" sz="2800" b="0" strike="noStrike" spc="-1" dirty="0"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 err="1">
                <a:latin typeface="Arial"/>
              </a:rPr>
              <a:t>Ef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máltíð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kostar</a:t>
            </a:r>
            <a:r>
              <a:rPr lang="en-US" sz="2800" b="0" strike="noStrike" spc="-1" dirty="0">
                <a:latin typeface="Arial"/>
              </a:rPr>
              <a:t> 150 </a:t>
            </a:r>
            <a:r>
              <a:rPr lang="en-US" sz="2800" b="0" strike="noStrike" spc="-1" dirty="0" err="1">
                <a:latin typeface="Arial"/>
              </a:rPr>
              <a:t>kr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seljast</a:t>
            </a:r>
            <a:r>
              <a:rPr lang="en-US" sz="2800" b="0" strike="noStrike" spc="-1" dirty="0">
                <a:latin typeface="Arial"/>
              </a:rPr>
              <a:t> 500 </a:t>
            </a:r>
            <a:r>
              <a:rPr lang="en-US" sz="2800" b="0" strike="noStrike" spc="-1" dirty="0" err="1">
                <a:latin typeface="Arial"/>
              </a:rPr>
              <a:t>máltíðir</a:t>
            </a:r>
            <a:endParaRPr lang="en-US" sz="2800" b="0" strike="noStrike" spc="-1" dirty="0"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 err="1">
                <a:latin typeface="Arial"/>
              </a:rPr>
              <a:t>Ef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tekjur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fólks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aukast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eða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verð</a:t>
            </a:r>
            <a:r>
              <a:rPr lang="en-US" sz="2800" b="0" strike="noStrike" spc="-1" dirty="0">
                <a:latin typeface="Arial"/>
              </a:rPr>
              <a:t> á </a:t>
            </a:r>
            <a:r>
              <a:rPr lang="en-US" sz="2800" b="0" strike="noStrike" spc="-1" dirty="0" err="1">
                <a:latin typeface="Arial"/>
              </a:rPr>
              <a:t>hækkar</a:t>
            </a:r>
            <a:r>
              <a:rPr lang="en-US" sz="2800" b="0" strike="noStrike" spc="-1" dirty="0">
                <a:latin typeface="Arial"/>
              </a:rPr>
              <a:t> á </a:t>
            </a:r>
            <a:r>
              <a:rPr lang="en-US" sz="2800" b="0" strike="noStrike" spc="-1" dirty="0" err="1">
                <a:latin typeface="Arial"/>
              </a:rPr>
              <a:t>samlokum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þá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verður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til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ný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 smtClean="0">
                <a:latin typeface="Arial"/>
              </a:rPr>
              <a:t>eftirspurnarkúrva</a:t>
            </a:r>
            <a:r>
              <a:rPr lang="en-US" sz="2800" b="0" strike="noStrike" spc="-1" dirty="0">
                <a:latin typeface="Arial"/>
              </a:rPr>
              <a:t>, </a:t>
            </a:r>
            <a:r>
              <a:rPr lang="en-US" sz="2800" b="0" strike="noStrike" spc="-1" dirty="0" smtClean="0">
                <a:latin typeface="Arial"/>
              </a:rPr>
              <a:t>E</a:t>
            </a:r>
            <a:r>
              <a:rPr lang="en-US" sz="2800" b="0" strike="noStrike" spc="-1" baseline="-25000" dirty="0" smtClean="0">
                <a:latin typeface="Arial"/>
              </a:rPr>
              <a:t>2</a:t>
            </a:r>
            <a:endParaRPr lang="en-US" sz="2800" b="0" strike="noStrike" spc="-1" baseline="-25000" dirty="0">
              <a:latin typeface="Arial"/>
            </a:endParaRPr>
          </a:p>
        </p:txBody>
      </p:sp>
      <p:pic>
        <p:nvPicPr>
          <p:cNvPr id="47" name="Picture 46"/>
          <p:cNvPicPr/>
          <p:nvPr/>
        </p:nvPicPr>
        <p:blipFill rotWithShape="1">
          <a:blip r:embed="rId2"/>
          <a:srcRect l="5530" b="7206"/>
          <a:stretch/>
        </p:blipFill>
        <p:spPr>
          <a:xfrm>
            <a:off x="5133975" y="1577340"/>
            <a:ext cx="4751070" cy="517588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Framboð</a:t>
            </a:r>
          </a:p>
        </p:txBody>
      </p:sp>
      <p:sp>
        <p:nvSpPr>
          <p:cNvPr id="49" name="TextShape 2"/>
          <p:cNvSpPr txBox="1"/>
          <p:nvPr/>
        </p:nvSpPr>
        <p:spPr>
          <a:xfrm>
            <a:off x="504000" y="1463040"/>
            <a:ext cx="9071640" cy="537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 err="1">
                <a:latin typeface="Arial"/>
              </a:rPr>
              <a:t>Eftirfarandi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þættir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hafa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áhrif</a:t>
            </a:r>
            <a:r>
              <a:rPr lang="en-US" sz="2800" b="0" strike="noStrike" spc="-1" dirty="0">
                <a:latin typeface="Arial"/>
              </a:rPr>
              <a:t> á </a:t>
            </a:r>
            <a:r>
              <a:rPr lang="en-US" sz="2800" b="0" strike="noStrike" spc="-1" dirty="0" err="1" smtClean="0">
                <a:latin typeface="Arial"/>
              </a:rPr>
              <a:t>framleiðsluna</a:t>
            </a:r>
            <a:r>
              <a:rPr lang="en-US" sz="2800" b="0" strike="noStrike" spc="-1" dirty="0" smtClean="0">
                <a:latin typeface="Arial"/>
              </a:rPr>
              <a:t>:</a:t>
            </a:r>
          </a:p>
          <a:p>
            <a:pPr marL="889200" lvl="1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 err="1" smtClean="0">
                <a:latin typeface="Arial"/>
              </a:rPr>
              <a:t>Vöruverð</a:t>
            </a:r>
            <a:r>
              <a:rPr lang="en-US" sz="2000" b="0" strike="noStrike" spc="-1" dirty="0">
                <a:latin typeface="Arial"/>
              </a:rPr>
              <a:t>. </a:t>
            </a:r>
            <a:r>
              <a:rPr lang="en-US" sz="2000" b="0" strike="noStrike" spc="-1" dirty="0" err="1">
                <a:latin typeface="Arial"/>
              </a:rPr>
              <a:t>Því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hærra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verð</a:t>
            </a:r>
            <a:r>
              <a:rPr lang="en-US" sz="2000" b="0" strike="noStrike" spc="-1" dirty="0">
                <a:latin typeface="Arial"/>
              </a:rPr>
              <a:t> – </a:t>
            </a:r>
            <a:r>
              <a:rPr lang="en-US" sz="2000" b="0" strike="noStrike" spc="-1" dirty="0" err="1">
                <a:latin typeface="Arial"/>
              </a:rPr>
              <a:t>því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meira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er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framleitt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og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 smtClean="0">
                <a:latin typeface="Arial"/>
              </a:rPr>
              <a:t>öfugt</a:t>
            </a:r>
            <a:endParaRPr lang="en-US" sz="2000" spc="-1" dirty="0">
              <a:latin typeface="Arial"/>
            </a:endParaRPr>
          </a:p>
          <a:p>
            <a:pPr marL="889200" lvl="1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 err="1" smtClean="0">
                <a:latin typeface="Arial"/>
              </a:rPr>
              <a:t>Verð</a:t>
            </a:r>
            <a:r>
              <a:rPr lang="en-US" sz="2000" b="0" strike="noStrike" spc="-1" dirty="0" smtClean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framleiðsluþáttanna</a:t>
            </a:r>
            <a:r>
              <a:rPr lang="en-US" sz="2000" b="0" strike="noStrike" spc="-1" dirty="0">
                <a:latin typeface="Arial"/>
              </a:rPr>
              <a:t>. </a:t>
            </a:r>
            <a:r>
              <a:rPr lang="en-US" sz="2000" b="0" strike="noStrike" spc="-1" dirty="0" err="1">
                <a:latin typeface="Arial"/>
              </a:rPr>
              <a:t>Því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dýrari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framleiðsluþættir</a:t>
            </a:r>
            <a:r>
              <a:rPr lang="en-US" sz="2000" b="0" strike="noStrike" spc="-1" dirty="0">
                <a:latin typeface="Arial"/>
              </a:rPr>
              <a:t>  - </a:t>
            </a:r>
            <a:r>
              <a:rPr lang="en-US" sz="2000" b="0" strike="noStrike" spc="-1" dirty="0" err="1">
                <a:latin typeface="Arial"/>
              </a:rPr>
              <a:t>því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minna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framleitt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og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 smtClean="0">
                <a:latin typeface="Arial"/>
              </a:rPr>
              <a:t>öfugt</a:t>
            </a:r>
            <a:endParaRPr lang="en-US" sz="2000" spc="-1" dirty="0">
              <a:latin typeface="Arial"/>
            </a:endParaRPr>
          </a:p>
          <a:p>
            <a:pPr marL="889200" lvl="1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 err="1" smtClean="0">
                <a:latin typeface="Arial"/>
              </a:rPr>
              <a:t>Skattar</a:t>
            </a:r>
            <a:r>
              <a:rPr lang="en-US" sz="2000" b="0" strike="noStrike" spc="-1" dirty="0" smtClean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fyrirtækja</a:t>
            </a:r>
            <a:r>
              <a:rPr lang="en-US" sz="2000" b="0" strike="noStrike" spc="-1" dirty="0">
                <a:latin typeface="Arial"/>
              </a:rPr>
              <a:t>. </a:t>
            </a:r>
            <a:r>
              <a:rPr lang="en-US" sz="2000" b="0" strike="noStrike" spc="-1" dirty="0" err="1">
                <a:latin typeface="Arial"/>
              </a:rPr>
              <a:t>Lægri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skattar</a:t>
            </a:r>
            <a:r>
              <a:rPr lang="en-US" sz="2000" b="0" strike="noStrike" spc="-1" dirty="0">
                <a:latin typeface="Arial"/>
              </a:rPr>
              <a:t> – </a:t>
            </a:r>
            <a:r>
              <a:rPr lang="en-US" sz="2000" b="0" strike="noStrike" spc="-1" dirty="0" err="1">
                <a:latin typeface="Arial"/>
              </a:rPr>
              <a:t>meira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framleitt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og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 smtClean="0">
                <a:latin typeface="Arial"/>
              </a:rPr>
              <a:t>öfugt</a:t>
            </a:r>
            <a:endParaRPr lang="en-US" sz="2000" spc="-1" dirty="0">
              <a:latin typeface="Arial"/>
            </a:endParaRPr>
          </a:p>
          <a:p>
            <a:pPr marL="889200" lvl="1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 err="1" smtClean="0">
                <a:latin typeface="Arial"/>
              </a:rPr>
              <a:t>Niðurgreiðslur</a:t>
            </a:r>
            <a:r>
              <a:rPr lang="en-US" sz="2000" b="0" strike="noStrike" spc="-1" dirty="0" smtClean="0">
                <a:latin typeface="Arial"/>
              </a:rPr>
              <a:t> </a:t>
            </a:r>
            <a:r>
              <a:rPr lang="en-US" sz="2000" b="0" strike="noStrike" spc="-1" dirty="0">
                <a:latin typeface="Arial"/>
              </a:rPr>
              <a:t>- </a:t>
            </a:r>
            <a:r>
              <a:rPr lang="en-US" sz="2000" b="0" strike="noStrike" spc="-1" dirty="0" err="1">
                <a:latin typeface="Arial"/>
              </a:rPr>
              <a:t>Þegar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ríkið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greiðir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hluta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framleiðslu-kostnaðarins</a:t>
            </a:r>
            <a:r>
              <a:rPr lang="en-US" sz="2000" b="0" strike="noStrike" spc="-1" dirty="0">
                <a:latin typeface="Arial"/>
              </a:rPr>
              <a:t>. </a:t>
            </a:r>
            <a:r>
              <a:rPr lang="en-US" sz="2000" b="0" strike="noStrike" spc="-1" dirty="0" err="1">
                <a:latin typeface="Arial"/>
              </a:rPr>
              <a:t>Þegar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sá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hlutur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eykst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þá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eykst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framleiðslan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og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 smtClean="0">
                <a:latin typeface="Arial"/>
              </a:rPr>
              <a:t>öfugt</a:t>
            </a:r>
            <a:endParaRPr lang="en-US" sz="2000" spc="-1" dirty="0">
              <a:latin typeface="Arial"/>
            </a:endParaRPr>
          </a:p>
          <a:p>
            <a:pPr marL="889200" lvl="1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 err="1" smtClean="0">
                <a:latin typeface="Arial"/>
              </a:rPr>
              <a:t>Tæknibreytingar</a:t>
            </a:r>
            <a:r>
              <a:rPr lang="en-US" sz="2000" b="0" strike="noStrike" spc="-1" dirty="0">
                <a:latin typeface="Arial"/>
              </a:rPr>
              <a:t>. </a:t>
            </a:r>
            <a:r>
              <a:rPr lang="en-US" sz="2000" b="0" strike="noStrike" spc="-1" dirty="0" err="1">
                <a:latin typeface="Arial"/>
              </a:rPr>
              <a:t>Aukin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tækni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minnkar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framleiðslukostnað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og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eykur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 smtClean="0">
                <a:latin typeface="Arial"/>
              </a:rPr>
              <a:t>framboð</a:t>
            </a:r>
            <a:endParaRPr lang="en-US" sz="2000" spc="-1" dirty="0">
              <a:latin typeface="Arial"/>
            </a:endParaRPr>
          </a:p>
          <a:p>
            <a:pPr marL="889200" lvl="1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 err="1" smtClean="0">
                <a:latin typeface="Arial"/>
              </a:rPr>
              <a:t>Verð</a:t>
            </a:r>
            <a:r>
              <a:rPr lang="en-US" sz="2000" b="0" strike="noStrike" spc="-1" dirty="0" smtClean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breytist</a:t>
            </a:r>
            <a:r>
              <a:rPr lang="en-US" sz="2000" b="0" strike="noStrike" spc="-1" dirty="0">
                <a:latin typeface="Arial"/>
              </a:rPr>
              <a:t> á </a:t>
            </a:r>
            <a:r>
              <a:rPr lang="en-US" sz="2000" b="0" strike="noStrike" spc="-1" dirty="0" err="1">
                <a:latin typeface="Arial"/>
              </a:rPr>
              <a:t>öðrum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vörum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sem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fyrirtækið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getur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framleitt</a:t>
            </a:r>
            <a:r>
              <a:rPr lang="en-US" sz="2000" b="0" strike="noStrike" spc="-1" dirty="0">
                <a:latin typeface="Arial"/>
              </a:rPr>
              <a:t>. </a:t>
            </a:r>
            <a:r>
              <a:rPr lang="en-US" sz="2000" b="0" strike="noStrike" spc="-1" dirty="0" err="1">
                <a:latin typeface="Arial"/>
              </a:rPr>
              <a:t>Því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hærra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verð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sem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fæst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fyrir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aðrar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vöru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sem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fyrirtækið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framleiðir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t.d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vöru</a:t>
            </a:r>
            <a:r>
              <a:rPr lang="en-US" sz="2000" b="0" strike="noStrike" spc="-1" dirty="0">
                <a:latin typeface="Arial"/>
              </a:rPr>
              <a:t> A, </a:t>
            </a:r>
            <a:r>
              <a:rPr lang="en-US" sz="2000" b="0" strike="noStrike" spc="-1" dirty="0" err="1">
                <a:latin typeface="Arial"/>
              </a:rPr>
              <a:t>því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minna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verður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framboð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af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vöru</a:t>
            </a:r>
            <a:r>
              <a:rPr lang="en-US" sz="2000" b="0" strike="noStrike" spc="-1" dirty="0">
                <a:latin typeface="Arial"/>
              </a:rPr>
              <a:t> B.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Framboðskúrvan</a:t>
            </a:r>
          </a:p>
        </p:txBody>
      </p:sp>
      <p:sp>
        <p:nvSpPr>
          <p:cNvPr id="51" name="TextShape 2"/>
          <p:cNvSpPr txBox="1"/>
          <p:nvPr/>
        </p:nvSpPr>
        <p:spPr>
          <a:xfrm>
            <a:off x="504000" y="1536840"/>
            <a:ext cx="9071640" cy="5344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 err="1">
                <a:latin typeface="Arial"/>
              </a:rPr>
              <a:t>Framboðskúrvan</a:t>
            </a:r>
            <a:r>
              <a:rPr lang="en-US" sz="3200" b="0" strike="noStrike" spc="-1" dirty="0">
                <a:latin typeface="Arial"/>
              </a:rPr>
              <a:t> </a:t>
            </a:r>
            <a:r>
              <a:rPr lang="en-US" sz="3200" b="0" strike="noStrike" spc="-1" dirty="0" err="1">
                <a:latin typeface="Arial"/>
              </a:rPr>
              <a:t>sýnir</a:t>
            </a:r>
            <a:r>
              <a:rPr lang="en-US" sz="3200" b="0" strike="noStrike" spc="-1" dirty="0">
                <a:latin typeface="Arial"/>
              </a:rPr>
              <a:t> </a:t>
            </a:r>
            <a:r>
              <a:rPr lang="en-US" sz="3200" b="0" strike="noStrike" spc="-1" dirty="0" err="1">
                <a:latin typeface="Arial"/>
              </a:rPr>
              <a:t>sambandið</a:t>
            </a:r>
            <a:r>
              <a:rPr lang="en-US" sz="3200" b="0" strike="noStrike" spc="-1" dirty="0">
                <a:latin typeface="Arial"/>
              </a:rPr>
              <a:t> á </a:t>
            </a:r>
            <a:r>
              <a:rPr lang="en-US" sz="3200" b="0" strike="noStrike" spc="-1" dirty="0" err="1">
                <a:latin typeface="Arial"/>
              </a:rPr>
              <a:t>milli</a:t>
            </a:r>
            <a:r>
              <a:rPr lang="en-US" sz="3200" b="0" strike="noStrike" spc="-1" dirty="0">
                <a:latin typeface="Arial"/>
              </a:rPr>
              <a:t> </a:t>
            </a:r>
            <a:r>
              <a:rPr lang="en-US" sz="3200" b="0" strike="noStrike" spc="-1" dirty="0" err="1">
                <a:latin typeface="Arial"/>
              </a:rPr>
              <a:t>verðs</a:t>
            </a:r>
            <a:r>
              <a:rPr lang="en-US" sz="3200" b="0" strike="noStrike" spc="-1" dirty="0">
                <a:latin typeface="Arial"/>
              </a:rPr>
              <a:t> á </a:t>
            </a:r>
            <a:r>
              <a:rPr lang="en-US" sz="3200" b="0" strike="noStrike" spc="-1" dirty="0" err="1">
                <a:latin typeface="Arial"/>
              </a:rPr>
              <a:t>vöru</a:t>
            </a:r>
            <a:r>
              <a:rPr lang="en-US" sz="3200" b="0" strike="noStrike" spc="-1" dirty="0">
                <a:latin typeface="Arial"/>
              </a:rPr>
              <a:t> </a:t>
            </a:r>
            <a:r>
              <a:rPr lang="en-US" sz="3200" b="0" strike="noStrike" spc="-1" dirty="0" err="1">
                <a:latin typeface="Arial"/>
              </a:rPr>
              <a:t>og</a:t>
            </a:r>
            <a:r>
              <a:rPr lang="en-US" sz="3200" b="0" strike="noStrike" spc="-1" dirty="0">
                <a:latin typeface="Arial"/>
              </a:rPr>
              <a:t> </a:t>
            </a:r>
            <a:r>
              <a:rPr lang="en-US" sz="3200" b="0" strike="noStrike" spc="-1" dirty="0" err="1">
                <a:latin typeface="Arial"/>
              </a:rPr>
              <a:t>þess</a:t>
            </a:r>
            <a:r>
              <a:rPr lang="en-US" sz="3200" b="0" strike="noStrike" spc="-1" dirty="0">
                <a:latin typeface="Arial"/>
              </a:rPr>
              <a:t> </a:t>
            </a:r>
            <a:r>
              <a:rPr lang="en-US" sz="3200" b="0" strike="noStrike" spc="-1" dirty="0" err="1">
                <a:latin typeface="Arial"/>
              </a:rPr>
              <a:t>magns</a:t>
            </a:r>
            <a:r>
              <a:rPr lang="en-US" sz="3200" b="0" strike="noStrike" spc="-1" dirty="0">
                <a:latin typeface="Arial"/>
              </a:rPr>
              <a:t> </a:t>
            </a:r>
            <a:r>
              <a:rPr lang="en-US" sz="3200" b="0" strike="noStrike" spc="-1" dirty="0" err="1">
                <a:latin typeface="Arial"/>
              </a:rPr>
              <a:t>sem</a:t>
            </a:r>
            <a:r>
              <a:rPr lang="en-US" sz="3200" b="0" strike="noStrike" spc="-1" dirty="0">
                <a:latin typeface="Arial"/>
              </a:rPr>
              <a:t> </a:t>
            </a:r>
            <a:r>
              <a:rPr lang="en-US" sz="3200" b="0" strike="noStrike" spc="-1" dirty="0" err="1">
                <a:latin typeface="Arial"/>
              </a:rPr>
              <a:t>framleiðandinn</a:t>
            </a:r>
            <a:r>
              <a:rPr lang="en-US" sz="3200" b="0" strike="noStrike" spc="-1" dirty="0">
                <a:latin typeface="Arial"/>
              </a:rPr>
              <a:t> </a:t>
            </a:r>
            <a:r>
              <a:rPr lang="en-US" sz="3200" b="0" strike="noStrike" spc="-1" dirty="0" err="1">
                <a:latin typeface="Arial"/>
              </a:rPr>
              <a:t>vill</a:t>
            </a:r>
            <a:r>
              <a:rPr lang="en-US" sz="3200" b="0" strike="noStrike" spc="-1" dirty="0">
                <a:latin typeface="Arial"/>
              </a:rPr>
              <a:t> </a:t>
            </a:r>
            <a:r>
              <a:rPr lang="en-US" sz="3200" b="0" strike="noStrike" spc="-1" dirty="0" err="1" smtClean="0">
                <a:latin typeface="Arial"/>
              </a:rPr>
              <a:t>framleiða</a:t>
            </a:r>
            <a:endParaRPr lang="en-US" sz="3200" spc="-1" dirty="0">
              <a:latin typeface="Arial"/>
            </a:endParaRPr>
          </a:p>
          <a:p>
            <a:pPr marL="889200" lvl="1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 err="1" smtClean="0">
                <a:latin typeface="Arial"/>
              </a:rPr>
              <a:t>Forsendur</a:t>
            </a:r>
            <a:r>
              <a:rPr lang="en-US" sz="2400" b="0" strike="noStrike" spc="-1" dirty="0" smtClean="0">
                <a:latin typeface="Arial"/>
              </a:rPr>
              <a:t> </a:t>
            </a:r>
            <a:r>
              <a:rPr lang="en-US" sz="2400" b="0" strike="noStrike" spc="-1" dirty="0" err="1">
                <a:latin typeface="Arial"/>
              </a:rPr>
              <a:t>eru</a:t>
            </a:r>
            <a:r>
              <a:rPr lang="en-US" sz="2400" b="0" strike="noStrike" spc="-1" dirty="0">
                <a:latin typeface="Arial"/>
              </a:rPr>
              <a:t> </a:t>
            </a:r>
            <a:r>
              <a:rPr lang="en-US" sz="2400" b="0" strike="noStrike" spc="-1" dirty="0" err="1">
                <a:latin typeface="Arial"/>
              </a:rPr>
              <a:t>að</a:t>
            </a:r>
            <a:r>
              <a:rPr lang="en-US" sz="2400" b="0" strike="noStrike" spc="-1" dirty="0">
                <a:latin typeface="Arial"/>
              </a:rPr>
              <a:t> </a:t>
            </a:r>
            <a:r>
              <a:rPr lang="en-US" sz="2400" b="0" strike="noStrike" spc="-1" dirty="0" err="1">
                <a:latin typeface="Arial"/>
              </a:rPr>
              <a:t>engir</a:t>
            </a:r>
            <a:r>
              <a:rPr lang="en-US" sz="2400" b="0" strike="noStrike" spc="-1" dirty="0">
                <a:latin typeface="Arial"/>
              </a:rPr>
              <a:t> </a:t>
            </a:r>
            <a:r>
              <a:rPr lang="en-US" sz="2400" b="0" strike="noStrike" spc="-1" dirty="0" err="1">
                <a:latin typeface="Arial"/>
              </a:rPr>
              <a:t>aðrir</a:t>
            </a:r>
            <a:r>
              <a:rPr lang="en-US" sz="2400" b="0" strike="noStrike" spc="-1" dirty="0">
                <a:latin typeface="Arial"/>
              </a:rPr>
              <a:t> </a:t>
            </a:r>
            <a:r>
              <a:rPr lang="en-US" sz="2400" b="0" strike="noStrike" spc="-1" dirty="0" err="1">
                <a:latin typeface="Arial"/>
              </a:rPr>
              <a:t>þættir</a:t>
            </a:r>
            <a:r>
              <a:rPr lang="en-US" sz="2400" b="0" strike="noStrike" spc="-1" dirty="0">
                <a:latin typeface="Arial"/>
              </a:rPr>
              <a:t> </a:t>
            </a:r>
            <a:r>
              <a:rPr lang="en-US" sz="2400" b="0" strike="noStrike" spc="-1" dirty="0" err="1">
                <a:latin typeface="Arial"/>
              </a:rPr>
              <a:t>en</a:t>
            </a:r>
            <a:r>
              <a:rPr lang="en-US" sz="2400" b="0" strike="noStrike" spc="-1" dirty="0">
                <a:latin typeface="Arial"/>
              </a:rPr>
              <a:t> </a:t>
            </a:r>
            <a:r>
              <a:rPr lang="en-US" sz="2400" b="0" strike="noStrike" spc="-1" dirty="0" err="1">
                <a:latin typeface="Arial"/>
              </a:rPr>
              <a:t>verð</a:t>
            </a:r>
            <a:r>
              <a:rPr lang="en-US" sz="2400" b="0" strike="noStrike" spc="-1" dirty="0">
                <a:latin typeface="Arial"/>
              </a:rPr>
              <a:t> </a:t>
            </a:r>
            <a:r>
              <a:rPr lang="en-US" sz="2400" b="0" strike="noStrike" spc="-1" dirty="0" err="1">
                <a:latin typeface="Arial"/>
              </a:rPr>
              <a:t>hafi</a:t>
            </a:r>
            <a:r>
              <a:rPr lang="en-US" sz="2400" b="0" strike="noStrike" spc="-1" dirty="0">
                <a:latin typeface="Arial"/>
              </a:rPr>
              <a:t> </a:t>
            </a:r>
            <a:r>
              <a:rPr lang="en-US" sz="2400" b="0" strike="noStrike" spc="-1" dirty="0" err="1">
                <a:latin typeface="Arial"/>
              </a:rPr>
              <a:t>áhrif</a:t>
            </a:r>
            <a:endParaRPr lang="en-US" sz="2400" b="0" strike="noStrike" spc="-1" dirty="0"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latin typeface="Arial"/>
              </a:rPr>
              <a:t>Á </a:t>
            </a:r>
            <a:r>
              <a:rPr lang="en-US" sz="3200" b="0" strike="noStrike" spc="-1" dirty="0" err="1">
                <a:latin typeface="Arial"/>
              </a:rPr>
              <a:t>mynd</a:t>
            </a:r>
            <a:r>
              <a:rPr lang="en-US" sz="3200" b="0" strike="noStrike" spc="-1" dirty="0">
                <a:latin typeface="Arial"/>
              </a:rPr>
              <a:t> </a:t>
            </a:r>
            <a:r>
              <a:rPr lang="en-US" sz="3200" b="0" strike="noStrike" spc="-1" dirty="0" smtClean="0">
                <a:latin typeface="Arial"/>
              </a:rPr>
              <a:t>6.4</a:t>
            </a:r>
          </a:p>
          <a:p>
            <a:pPr marL="889200" lvl="1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 smtClean="0">
                <a:latin typeface="Arial"/>
              </a:rPr>
              <a:t>F</a:t>
            </a:r>
            <a:r>
              <a:rPr lang="en-US" sz="2400" b="0" strike="noStrike" spc="-1" baseline="-25000" dirty="0" smtClean="0">
                <a:latin typeface="Arial"/>
              </a:rPr>
              <a:t>1</a:t>
            </a:r>
            <a:r>
              <a:rPr lang="en-US" sz="2400" b="0" strike="noStrike" spc="-1" dirty="0" smtClean="0">
                <a:latin typeface="Arial"/>
              </a:rPr>
              <a:t> </a:t>
            </a:r>
            <a:r>
              <a:rPr lang="en-US" sz="2400" b="0" strike="noStrike" spc="-1" dirty="0" err="1">
                <a:latin typeface="Arial"/>
              </a:rPr>
              <a:t>er</a:t>
            </a:r>
            <a:r>
              <a:rPr lang="en-US" sz="2400" b="0" strike="noStrike" spc="-1" dirty="0">
                <a:latin typeface="Arial"/>
              </a:rPr>
              <a:t> </a:t>
            </a:r>
            <a:r>
              <a:rPr lang="en-US" sz="2400" b="0" strike="noStrike" spc="-1" dirty="0" err="1" smtClean="0">
                <a:latin typeface="Arial"/>
              </a:rPr>
              <a:t>framboðskúrvan</a:t>
            </a:r>
            <a:endParaRPr lang="en-US" sz="2400" spc="-1" dirty="0">
              <a:latin typeface="Arial"/>
            </a:endParaRPr>
          </a:p>
          <a:p>
            <a:pPr marL="889200" lvl="1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 err="1" smtClean="0">
                <a:latin typeface="Arial"/>
              </a:rPr>
              <a:t>Ef</a:t>
            </a:r>
            <a:r>
              <a:rPr lang="en-US" sz="2400" b="0" strike="noStrike" spc="-1" dirty="0" smtClean="0">
                <a:latin typeface="Arial"/>
              </a:rPr>
              <a:t> </a:t>
            </a:r>
            <a:r>
              <a:rPr lang="en-US" sz="2400" b="0" strike="noStrike" spc="-1" dirty="0" err="1">
                <a:latin typeface="Arial"/>
              </a:rPr>
              <a:t>verð</a:t>
            </a:r>
            <a:r>
              <a:rPr lang="en-US" sz="2400" b="0" strike="noStrike" spc="-1" dirty="0">
                <a:latin typeface="Arial"/>
              </a:rPr>
              <a:t> </a:t>
            </a:r>
            <a:r>
              <a:rPr lang="en-US" sz="2400" b="0" strike="noStrike" spc="-1" dirty="0" err="1">
                <a:latin typeface="Arial"/>
              </a:rPr>
              <a:t>framleiðsluþátta</a:t>
            </a:r>
            <a:r>
              <a:rPr lang="en-US" sz="2400" b="0" strike="noStrike" spc="-1" dirty="0">
                <a:latin typeface="Arial"/>
              </a:rPr>
              <a:t> </a:t>
            </a:r>
            <a:r>
              <a:rPr lang="en-US" sz="2400" b="0" strike="noStrike" spc="-1" dirty="0" err="1">
                <a:latin typeface="Arial"/>
              </a:rPr>
              <a:t>lækkar</a:t>
            </a:r>
            <a:r>
              <a:rPr lang="en-US" sz="2400" b="0" strike="noStrike" spc="-1" dirty="0">
                <a:latin typeface="Arial"/>
              </a:rPr>
              <a:t> </a:t>
            </a:r>
            <a:r>
              <a:rPr lang="en-US" sz="2400" b="0" strike="noStrike" spc="-1" dirty="0" err="1">
                <a:latin typeface="Arial"/>
              </a:rPr>
              <a:t>verður</a:t>
            </a:r>
            <a:r>
              <a:rPr lang="en-US" sz="2400" b="0" strike="noStrike" spc="-1" dirty="0">
                <a:latin typeface="Arial"/>
              </a:rPr>
              <a:t> </a:t>
            </a:r>
            <a:r>
              <a:rPr lang="en-US" sz="2400" b="0" strike="noStrike" spc="-1" dirty="0" err="1">
                <a:latin typeface="Arial"/>
              </a:rPr>
              <a:t>ódýrara</a:t>
            </a:r>
            <a:r>
              <a:rPr lang="en-US" sz="2400" b="0" strike="noStrike" spc="-1" dirty="0">
                <a:latin typeface="Arial"/>
              </a:rPr>
              <a:t> </a:t>
            </a:r>
            <a:r>
              <a:rPr lang="en-US" sz="2400" b="0" strike="noStrike" spc="-1" dirty="0" err="1">
                <a:latin typeface="Arial"/>
              </a:rPr>
              <a:t>að</a:t>
            </a:r>
            <a:r>
              <a:rPr lang="en-US" sz="2400" b="0" strike="noStrike" spc="-1" dirty="0">
                <a:latin typeface="Arial"/>
              </a:rPr>
              <a:t> </a:t>
            </a:r>
            <a:r>
              <a:rPr lang="en-US" sz="2400" b="0" strike="noStrike" spc="-1" dirty="0" err="1">
                <a:latin typeface="Arial"/>
              </a:rPr>
              <a:t>framleiða</a:t>
            </a:r>
            <a:r>
              <a:rPr lang="en-US" sz="2400" b="0" strike="noStrike" spc="-1" dirty="0">
                <a:latin typeface="Arial"/>
              </a:rPr>
              <a:t> </a:t>
            </a:r>
            <a:r>
              <a:rPr lang="en-US" sz="2400" b="0" strike="noStrike" spc="-1" dirty="0" err="1">
                <a:latin typeface="Arial"/>
              </a:rPr>
              <a:t>vöruna</a:t>
            </a:r>
            <a:r>
              <a:rPr lang="en-US" sz="2400" b="0" strike="noStrike" spc="-1" dirty="0">
                <a:latin typeface="Arial"/>
              </a:rPr>
              <a:t> </a:t>
            </a:r>
            <a:r>
              <a:rPr lang="en-US" sz="2400" b="0" strike="noStrike" spc="-1" dirty="0" err="1">
                <a:latin typeface="Arial"/>
              </a:rPr>
              <a:t>og</a:t>
            </a:r>
            <a:r>
              <a:rPr lang="en-US" sz="2400" b="0" strike="noStrike" spc="-1" dirty="0">
                <a:latin typeface="Arial"/>
              </a:rPr>
              <a:t> </a:t>
            </a:r>
            <a:r>
              <a:rPr lang="en-US" sz="2400" b="0" strike="noStrike" spc="-1" dirty="0" err="1">
                <a:latin typeface="Arial"/>
              </a:rPr>
              <a:t>framleiðsla</a:t>
            </a:r>
            <a:r>
              <a:rPr lang="en-US" sz="2400" b="0" strike="noStrike" spc="-1" dirty="0">
                <a:latin typeface="Arial"/>
              </a:rPr>
              <a:t> </a:t>
            </a:r>
            <a:r>
              <a:rPr lang="en-US" sz="2400" b="0" strike="noStrike" spc="-1" dirty="0" err="1">
                <a:latin typeface="Arial"/>
              </a:rPr>
              <a:t>eykst</a:t>
            </a:r>
            <a:r>
              <a:rPr lang="en-US" sz="2400" b="0" strike="noStrike" spc="-1" dirty="0">
                <a:latin typeface="Arial"/>
              </a:rPr>
              <a:t>, </a:t>
            </a:r>
            <a:r>
              <a:rPr lang="en-US" sz="2400" b="0" strike="noStrike" spc="-1" dirty="0" smtClean="0">
                <a:latin typeface="Arial"/>
              </a:rPr>
              <a:t>F</a:t>
            </a:r>
            <a:r>
              <a:rPr lang="en-US" sz="2400" b="0" strike="noStrike" spc="-1" baseline="-25000" dirty="0" smtClean="0">
                <a:latin typeface="Arial"/>
              </a:rPr>
              <a:t>2</a:t>
            </a:r>
            <a:endParaRPr lang="en-US" sz="2400" spc="-1" baseline="-25000" dirty="0">
              <a:latin typeface="Arial"/>
            </a:endParaRPr>
          </a:p>
          <a:p>
            <a:pPr marL="889200" lvl="1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 err="1" smtClean="0">
                <a:latin typeface="Arial"/>
              </a:rPr>
              <a:t>Ef</a:t>
            </a:r>
            <a:r>
              <a:rPr lang="en-US" sz="2400" b="0" strike="noStrike" spc="-1" dirty="0" smtClean="0">
                <a:latin typeface="Arial"/>
              </a:rPr>
              <a:t> </a:t>
            </a:r>
            <a:r>
              <a:rPr lang="en-US" sz="2400" b="0" strike="noStrike" spc="-1" dirty="0" err="1">
                <a:latin typeface="Arial"/>
              </a:rPr>
              <a:t>skattar</a:t>
            </a:r>
            <a:r>
              <a:rPr lang="en-US" sz="2400" b="0" strike="noStrike" spc="-1" dirty="0">
                <a:latin typeface="Arial"/>
              </a:rPr>
              <a:t> á </a:t>
            </a:r>
            <a:r>
              <a:rPr lang="en-US" sz="2400" b="0" strike="noStrike" spc="-1" dirty="0" err="1">
                <a:latin typeface="Arial"/>
              </a:rPr>
              <a:t>fyrirtækið</a:t>
            </a:r>
            <a:r>
              <a:rPr lang="en-US" sz="2400" b="0" strike="noStrike" spc="-1" dirty="0">
                <a:latin typeface="Arial"/>
              </a:rPr>
              <a:t> </a:t>
            </a:r>
            <a:r>
              <a:rPr lang="en-US" sz="2400" b="0" strike="noStrike" spc="-1" dirty="0" err="1">
                <a:latin typeface="Arial"/>
              </a:rPr>
              <a:t>hækka</a:t>
            </a:r>
            <a:r>
              <a:rPr lang="en-US" sz="2400" b="0" strike="noStrike" spc="-1" dirty="0">
                <a:latin typeface="Arial"/>
              </a:rPr>
              <a:t> </a:t>
            </a:r>
            <a:r>
              <a:rPr lang="en-US" sz="2400" b="0" strike="noStrike" spc="-1" dirty="0" err="1">
                <a:latin typeface="Arial"/>
              </a:rPr>
              <a:t>færist</a:t>
            </a:r>
            <a:r>
              <a:rPr lang="en-US" sz="2400" b="0" strike="noStrike" spc="-1" dirty="0">
                <a:latin typeface="Arial"/>
              </a:rPr>
              <a:t> </a:t>
            </a:r>
            <a:r>
              <a:rPr lang="en-US" sz="2400" b="0" strike="noStrike" spc="-1" dirty="0" smtClean="0">
                <a:latin typeface="Arial"/>
              </a:rPr>
              <a:t>F</a:t>
            </a:r>
            <a:r>
              <a:rPr lang="en-US" sz="2400" b="0" strike="noStrike" spc="-1" baseline="-25000" dirty="0" smtClean="0">
                <a:latin typeface="Arial"/>
              </a:rPr>
              <a:t>1</a:t>
            </a:r>
            <a:r>
              <a:rPr lang="en-US" sz="2400" b="0" strike="noStrike" spc="-1" dirty="0" smtClean="0">
                <a:latin typeface="Arial"/>
              </a:rPr>
              <a:t> </a:t>
            </a:r>
            <a:r>
              <a:rPr lang="en-US" sz="2400" b="0" strike="noStrike" spc="-1" dirty="0" err="1">
                <a:latin typeface="Arial"/>
              </a:rPr>
              <a:t>til</a:t>
            </a:r>
            <a:r>
              <a:rPr lang="en-US" sz="2400" b="0" strike="noStrike" spc="-1" dirty="0">
                <a:latin typeface="Arial"/>
              </a:rPr>
              <a:t> </a:t>
            </a:r>
            <a:r>
              <a:rPr lang="en-US" sz="2400" b="0" strike="noStrike" spc="-1" dirty="0" err="1">
                <a:latin typeface="Arial"/>
              </a:rPr>
              <a:t>vinstri</a:t>
            </a:r>
            <a:r>
              <a:rPr lang="en-US" sz="2400" b="0" strike="noStrike" spc="-1" dirty="0">
                <a:latin typeface="Arial"/>
              </a:rPr>
              <a:t> </a:t>
            </a:r>
            <a:r>
              <a:rPr lang="en-US" sz="2400" b="0" strike="noStrike" spc="-1" dirty="0" err="1">
                <a:latin typeface="Arial"/>
              </a:rPr>
              <a:t>og</a:t>
            </a:r>
            <a:r>
              <a:rPr lang="en-US" sz="2400" b="0" strike="noStrike" spc="-1" dirty="0">
                <a:latin typeface="Arial"/>
              </a:rPr>
              <a:t> </a:t>
            </a:r>
            <a:r>
              <a:rPr lang="en-US" sz="2400" b="0" strike="noStrike" spc="-1" dirty="0" err="1">
                <a:latin typeface="Arial"/>
              </a:rPr>
              <a:t>verður</a:t>
            </a:r>
            <a:r>
              <a:rPr lang="en-US" sz="2400" b="0" strike="noStrike" spc="-1" dirty="0">
                <a:latin typeface="Arial"/>
              </a:rPr>
              <a:t> </a:t>
            </a:r>
            <a:r>
              <a:rPr lang="en-US" sz="2400" b="0" strike="noStrike" spc="-1" dirty="0" smtClean="0">
                <a:latin typeface="Arial"/>
              </a:rPr>
              <a:t>F</a:t>
            </a:r>
            <a:r>
              <a:rPr lang="en-US" sz="2400" b="0" strike="noStrike" spc="-1" baseline="-25000" dirty="0" smtClean="0">
                <a:latin typeface="Arial"/>
              </a:rPr>
              <a:t>3</a:t>
            </a:r>
            <a:r>
              <a:rPr lang="en-US" sz="2400" b="0" strike="noStrike" spc="-1" dirty="0" smtClean="0">
                <a:latin typeface="Arial"/>
              </a:rPr>
              <a:t> </a:t>
            </a:r>
            <a:r>
              <a:rPr lang="en-US" sz="2400" b="0" strike="noStrike" spc="-1" dirty="0" err="1">
                <a:latin typeface="Arial"/>
              </a:rPr>
              <a:t>því</a:t>
            </a:r>
            <a:r>
              <a:rPr lang="en-US" sz="2400" b="0" strike="noStrike" spc="-1" dirty="0">
                <a:latin typeface="Arial"/>
              </a:rPr>
              <a:t> </a:t>
            </a:r>
            <a:r>
              <a:rPr lang="en-US" sz="2400" b="0" strike="noStrike" spc="-1" dirty="0" err="1">
                <a:latin typeface="Arial"/>
              </a:rPr>
              <a:t>nú</a:t>
            </a:r>
            <a:r>
              <a:rPr lang="en-US" sz="2400" b="0" strike="noStrike" spc="-1" dirty="0">
                <a:latin typeface="Arial"/>
              </a:rPr>
              <a:t> </a:t>
            </a:r>
            <a:r>
              <a:rPr lang="en-US" sz="2400" b="0" strike="noStrike" spc="-1" dirty="0" err="1">
                <a:latin typeface="Arial"/>
              </a:rPr>
              <a:t>er</a:t>
            </a:r>
            <a:r>
              <a:rPr lang="en-US" sz="2400" b="0" strike="noStrike" spc="-1" dirty="0">
                <a:latin typeface="Arial"/>
              </a:rPr>
              <a:t> </a:t>
            </a:r>
            <a:r>
              <a:rPr lang="en-US" sz="2400" b="0" strike="noStrike" spc="-1" dirty="0" err="1">
                <a:latin typeface="Arial"/>
              </a:rPr>
              <a:t>framleiðslan</a:t>
            </a:r>
            <a:r>
              <a:rPr lang="en-US" sz="2400" b="0" strike="noStrike" spc="-1" dirty="0">
                <a:latin typeface="Arial"/>
              </a:rPr>
              <a:t> </a:t>
            </a:r>
            <a:r>
              <a:rPr lang="en-US" sz="2400" b="0" strike="noStrike" spc="-1" dirty="0" err="1" smtClean="0">
                <a:latin typeface="Arial"/>
              </a:rPr>
              <a:t>dýrar</a:t>
            </a:r>
            <a:endParaRPr lang="en-US" sz="2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/>
          <p:nvPr/>
        </p:nvPicPr>
        <p:blipFill>
          <a:blip r:embed="rId2"/>
          <a:stretch/>
        </p:blipFill>
        <p:spPr>
          <a:xfrm>
            <a:off x="503640" y="1817640"/>
            <a:ext cx="9071640" cy="4891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 dirty="0" err="1">
                <a:latin typeface="Arial"/>
              </a:rPr>
              <a:t>Jafnvægisverð</a:t>
            </a:r>
            <a:r>
              <a:rPr lang="en-US" sz="4400" b="0" strike="noStrike" spc="-1" dirty="0">
                <a:latin typeface="Arial"/>
              </a:rPr>
              <a:t> </a:t>
            </a:r>
            <a:r>
              <a:rPr lang="en-US" sz="4400" b="0" strike="noStrike" spc="-1" dirty="0" err="1">
                <a:latin typeface="Arial"/>
              </a:rPr>
              <a:t>og</a:t>
            </a:r>
            <a:r>
              <a:rPr lang="en-US" sz="4400" b="0" strike="noStrike" spc="-1" dirty="0">
                <a:latin typeface="Arial"/>
              </a:rPr>
              <a:t> </a:t>
            </a:r>
            <a:r>
              <a:rPr lang="en-US" sz="4400" b="0" strike="noStrike" spc="-1" dirty="0" err="1">
                <a:latin typeface="Arial"/>
              </a:rPr>
              <a:t>jafnvægismagn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54" name="TextShape 2"/>
          <p:cNvSpPr txBox="1"/>
          <p:nvPr/>
        </p:nvSpPr>
        <p:spPr>
          <a:xfrm>
            <a:off x="182880" y="1463040"/>
            <a:ext cx="4747680" cy="5763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 err="1">
                <a:latin typeface="Arial"/>
              </a:rPr>
              <a:t>Jafnvægisverð</a:t>
            </a:r>
            <a:r>
              <a:rPr lang="en-US" sz="2400" b="0" strike="noStrike" spc="-1" dirty="0">
                <a:latin typeface="Arial"/>
              </a:rPr>
              <a:t> </a:t>
            </a:r>
            <a:r>
              <a:rPr lang="en-US" sz="2400" b="0" strike="noStrike" spc="-1" dirty="0" err="1">
                <a:latin typeface="Arial"/>
              </a:rPr>
              <a:t>og</a:t>
            </a:r>
            <a:r>
              <a:rPr lang="en-US" sz="2400" b="0" strike="noStrike" spc="-1" dirty="0">
                <a:latin typeface="Arial"/>
              </a:rPr>
              <a:t> </a:t>
            </a:r>
            <a:r>
              <a:rPr lang="en-US" sz="2400" b="0" strike="noStrike" spc="-1" dirty="0" err="1">
                <a:latin typeface="Arial"/>
              </a:rPr>
              <a:t>jafnvægismagn</a:t>
            </a:r>
            <a:r>
              <a:rPr lang="en-US" sz="2400" b="0" strike="noStrike" spc="-1" dirty="0">
                <a:latin typeface="Arial"/>
              </a:rPr>
              <a:t> á </a:t>
            </a:r>
            <a:r>
              <a:rPr lang="en-US" sz="2400" b="0" strike="noStrike" spc="-1" dirty="0" err="1">
                <a:latin typeface="Arial"/>
              </a:rPr>
              <a:t>markaði</a:t>
            </a:r>
            <a:r>
              <a:rPr lang="en-US" sz="2400" b="0" strike="noStrike" spc="-1" dirty="0">
                <a:latin typeface="Arial"/>
              </a:rPr>
              <a:t> </a:t>
            </a:r>
            <a:r>
              <a:rPr lang="en-US" sz="2400" b="0" strike="noStrike" spc="-1" dirty="0" err="1">
                <a:latin typeface="Arial"/>
              </a:rPr>
              <a:t>myndast</a:t>
            </a:r>
            <a:r>
              <a:rPr lang="en-US" sz="2400" b="0" strike="noStrike" spc="-1" dirty="0">
                <a:latin typeface="Arial"/>
              </a:rPr>
              <a:t> </a:t>
            </a:r>
            <a:r>
              <a:rPr lang="en-US" sz="2400" b="0" strike="noStrike" spc="-1" dirty="0" err="1">
                <a:latin typeface="Arial"/>
              </a:rPr>
              <a:t>þar</a:t>
            </a:r>
            <a:r>
              <a:rPr lang="en-US" sz="2400" b="0" strike="noStrike" spc="-1" dirty="0">
                <a:latin typeface="Arial"/>
              </a:rPr>
              <a:t> </a:t>
            </a:r>
            <a:r>
              <a:rPr lang="en-US" sz="2400" b="0" strike="noStrike" spc="-1" dirty="0" err="1">
                <a:latin typeface="Arial"/>
              </a:rPr>
              <a:t>sem</a:t>
            </a:r>
            <a:r>
              <a:rPr lang="en-US" sz="2400" b="0" strike="noStrike" spc="-1" dirty="0">
                <a:latin typeface="Arial"/>
              </a:rPr>
              <a:t> </a:t>
            </a:r>
            <a:r>
              <a:rPr lang="en-US" sz="2400" b="0" strike="noStrike" spc="-1" dirty="0" err="1">
                <a:latin typeface="Arial"/>
              </a:rPr>
              <a:t>framboðskúrvan</a:t>
            </a:r>
            <a:r>
              <a:rPr lang="en-US" sz="2400" b="0" strike="noStrike" spc="-1" dirty="0">
                <a:latin typeface="Arial"/>
              </a:rPr>
              <a:t> </a:t>
            </a:r>
            <a:r>
              <a:rPr lang="en-US" sz="2400" b="0" strike="noStrike" spc="-1" dirty="0" err="1">
                <a:latin typeface="Arial"/>
              </a:rPr>
              <a:t>og</a:t>
            </a:r>
            <a:r>
              <a:rPr lang="en-US" sz="2400" b="0" strike="noStrike" spc="-1" dirty="0">
                <a:latin typeface="Arial"/>
              </a:rPr>
              <a:t> </a:t>
            </a:r>
            <a:r>
              <a:rPr lang="en-US" sz="2400" b="0" strike="noStrike" spc="-1" dirty="0" err="1">
                <a:latin typeface="Arial"/>
              </a:rPr>
              <a:t>eftirspurnarkúrvan</a:t>
            </a:r>
            <a:r>
              <a:rPr lang="en-US" sz="2400" b="0" strike="noStrike" spc="-1" dirty="0">
                <a:latin typeface="Arial"/>
              </a:rPr>
              <a:t> </a:t>
            </a:r>
            <a:r>
              <a:rPr lang="en-US" sz="2400" b="0" strike="noStrike" spc="-1" dirty="0" err="1" smtClean="0">
                <a:latin typeface="Arial"/>
              </a:rPr>
              <a:t>skerast</a:t>
            </a:r>
            <a:endParaRPr lang="en-US" sz="2400" spc="-1" dirty="0">
              <a:latin typeface="Arial"/>
            </a:endParaRPr>
          </a:p>
          <a:p>
            <a:pPr marL="889200" lvl="1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 err="1" smtClean="0">
                <a:latin typeface="Arial"/>
              </a:rPr>
              <a:t>Eina</a:t>
            </a:r>
            <a:r>
              <a:rPr lang="en-US" sz="2000" b="0" strike="noStrike" spc="-1" dirty="0" smtClean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verðið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þar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sem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magnið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sem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seljandinn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vill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selja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er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jafnmikið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og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magnið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sem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kaupandinn</a:t>
            </a:r>
            <a:r>
              <a:rPr lang="en-US" sz="2000" b="0" strike="noStrike" spc="-1" dirty="0">
                <a:latin typeface="Arial"/>
              </a:rPr>
              <a:t>  </a:t>
            </a:r>
            <a:r>
              <a:rPr lang="en-US" sz="2000" b="0" strike="noStrike" spc="-1" dirty="0" err="1">
                <a:latin typeface="Arial"/>
              </a:rPr>
              <a:t>vill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 smtClean="0">
                <a:latin typeface="Arial"/>
              </a:rPr>
              <a:t>kaupa</a:t>
            </a:r>
            <a:r>
              <a:rPr lang="en-US" sz="2000" b="0" strike="noStrike" spc="-1" dirty="0" smtClean="0">
                <a:latin typeface="Arial"/>
              </a:rPr>
              <a:t>.</a:t>
            </a:r>
          </a:p>
          <a:p>
            <a:pPr marL="889200" lvl="1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 err="1" smtClean="0">
                <a:latin typeface="Arial"/>
              </a:rPr>
              <a:t>Þetta</a:t>
            </a:r>
            <a:r>
              <a:rPr lang="en-US" sz="2000" b="0" strike="noStrike" spc="-1" dirty="0" smtClean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er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verðið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og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magnið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sem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myndast</a:t>
            </a:r>
            <a:r>
              <a:rPr lang="en-US" sz="2000" b="0" strike="noStrike" spc="-1" dirty="0">
                <a:latin typeface="Arial"/>
              </a:rPr>
              <a:t> á </a:t>
            </a:r>
            <a:r>
              <a:rPr lang="en-US" sz="2000" b="0" strike="noStrike" spc="-1" dirty="0" err="1">
                <a:latin typeface="Arial"/>
              </a:rPr>
              <a:t>markaðnum</a:t>
            </a:r>
            <a:r>
              <a:rPr lang="en-US" sz="2000" b="0" strike="noStrike" spc="-1" dirty="0">
                <a:latin typeface="Arial"/>
              </a:rPr>
              <a:t>. </a:t>
            </a:r>
            <a:r>
              <a:rPr lang="en-US" sz="2000" b="0" strike="noStrike" spc="-1" dirty="0" smtClean="0">
                <a:latin typeface="Arial"/>
              </a:rPr>
              <a:t/>
            </a:r>
            <a:br>
              <a:rPr lang="en-US" sz="2000" b="0" strike="noStrike" spc="-1" dirty="0" smtClean="0">
                <a:latin typeface="Arial"/>
              </a:rPr>
            </a:br>
            <a:r>
              <a:rPr lang="en-US" sz="2000" b="0" strike="noStrike" spc="-1" dirty="0" smtClean="0">
                <a:latin typeface="Arial"/>
              </a:rPr>
              <a:t>(</a:t>
            </a:r>
            <a:r>
              <a:rPr lang="en-US" sz="2000" b="0" strike="noStrike" spc="-1" dirty="0" err="1" smtClean="0">
                <a:latin typeface="Arial"/>
              </a:rPr>
              <a:t>Sjá</a:t>
            </a:r>
            <a:r>
              <a:rPr lang="en-US" sz="2000" b="0" strike="noStrike" spc="-1" dirty="0" smtClean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mynd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smtClean="0">
                <a:latin typeface="Arial"/>
              </a:rPr>
              <a:t>6.6)</a:t>
            </a:r>
            <a:endParaRPr lang="en-US" sz="2000" b="0" strike="noStrike" spc="-1" dirty="0">
              <a:latin typeface="Arial"/>
            </a:endParaRPr>
          </a:p>
        </p:txBody>
      </p:sp>
      <p:pic>
        <p:nvPicPr>
          <p:cNvPr id="55" name="Picture 54"/>
          <p:cNvPicPr/>
          <p:nvPr/>
        </p:nvPicPr>
        <p:blipFill>
          <a:blip r:embed="rId2"/>
          <a:stretch/>
        </p:blipFill>
        <p:spPr>
          <a:xfrm>
            <a:off x="4930560" y="2468880"/>
            <a:ext cx="4944960" cy="3840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Shape 1"/>
          <p:cNvSpPr txBox="1"/>
          <p:nvPr/>
        </p:nvSpPr>
        <p:spPr>
          <a:xfrm>
            <a:off x="504000" y="1769040"/>
            <a:ext cx="442656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540000" indent="-457200">
              <a:spcAft>
                <a:spcPts val="1134"/>
              </a:spcAft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800" b="0" strike="noStrike" spc="-1" dirty="0" err="1">
                <a:latin typeface="Arial"/>
              </a:rPr>
              <a:t>Ef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verðið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er</a:t>
            </a:r>
            <a:r>
              <a:rPr lang="en-US" sz="2800" b="0" strike="noStrike" spc="-1" dirty="0">
                <a:latin typeface="Arial"/>
              </a:rPr>
              <a:t> sett </a:t>
            </a:r>
            <a:r>
              <a:rPr lang="en-US" sz="2800" b="0" strike="noStrike" spc="-1" dirty="0" err="1">
                <a:latin typeface="Arial"/>
              </a:rPr>
              <a:t>fyrir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ofan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jafnvægisverð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þá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hlaðast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upp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 smtClean="0">
                <a:latin typeface="Arial"/>
              </a:rPr>
              <a:t>birgðir</a:t>
            </a:r>
            <a:endParaRPr lang="en-US" sz="2800" spc="-1" dirty="0">
              <a:latin typeface="Arial"/>
            </a:endParaRPr>
          </a:p>
          <a:p>
            <a:pPr marL="540000" indent="-457200">
              <a:spcAft>
                <a:spcPts val="1134"/>
              </a:spcAft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800" b="0" strike="noStrike" spc="-1" dirty="0" err="1" smtClean="0">
                <a:latin typeface="Arial"/>
              </a:rPr>
              <a:t>Framleiðandi</a:t>
            </a:r>
            <a:r>
              <a:rPr lang="en-US" sz="2800" b="0" strike="noStrike" spc="-1" dirty="0" smtClean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verður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að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lækka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verðið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og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draga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úr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framleiðslu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þar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til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jafnvægi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 smtClean="0">
                <a:latin typeface="Arial"/>
              </a:rPr>
              <a:t>næst</a:t>
            </a:r>
            <a:r>
              <a:rPr lang="en-US" sz="2800" spc="-1" dirty="0">
                <a:latin typeface="Arial"/>
              </a:rPr>
              <a:t> </a:t>
            </a:r>
            <a:r>
              <a:rPr lang="en-US" sz="2800" spc="-1" dirty="0" smtClean="0">
                <a:latin typeface="Arial"/>
              </a:rPr>
              <a:t>(</a:t>
            </a:r>
            <a:r>
              <a:rPr lang="en-US" sz="2800" spc="-1" dirty="0" err="1" smtClean="0">
                <a:latin typeface="Arial"/>
              </a:rPr>
              <a:t>Sjá</a:t>
            </a:r>
            <a:r>
              <a:rPr lang="en-US" sz="2800" spc="-1" dirty="0" smtClean="0">
                <a:latin typeface="Arial"/>
              </a:rPr>
              <a:t> </a:t>
            </a:r>
            <a:r>
              <a:rPr lang="en-US" sz="2800" spc="-1" dirty="0" err="1" smtClean="0">
                <a:latin typeface="Arial"/>
              </a:rPr>
              <a:t>m</a:t>
            </a:r>
            <a:r>
              <a:rPr lang="en-US" sz="2800" b="0" strike="noStrike" spc="-1" dirty="0" err="1" smtClean="0">
                <a:latin typeface="Arial"/>
              </a:rPr>
              <a:t>ynd</a:t>
            </a:r>
            <a:r>
              <a:rPr lang="en-US" sz="2800" b="0" strike="noStrike" spc="-1" dirty="0" smtClean="0">
                <a:latin typeface="Arial"/>
              </a:rPr>
              <a:t> 6.7)</a:t>
            </a:r>
            <a:endParaRPr lang="en-US" sz="2800" b="0" strike="noStrike" spc="-1" dirty="0">
              <a:latin typeface="Arial"/>
            </a:endParaRPr>
          </a:p>
        </p:txBody>
      </p:sp>
      <p:pic>
        <p:nvPicPr>
          <p:cNvPr id="57" name="Picture 56"/>
          <p:cNvPicPr/>
          <p:nvPr/>
        </p:nvPicPr>
        <p:blipFill>
          <a:blip r:embed="rId2"/>
          <a:stretch/>
        </p:blipFill>
        <p:spPr>
          <a:xfrm>
            <a:off x="5047185" y="1668105"/>
            <a:ext cx="4426560" cy="3762000"/>
          </a:xfrm>
          <a:prstGeom prst="rect">
            <a:avLst/>
          </a:prstGeom>
          <a:ln>
            <a:noFill/>
          </a:ln>
        </p:spPr>
      </p:pic>
      <p:sp>
        <p:nvSpPr>
          <p:cNvPr id="4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 dirty="0" err="1" smtClean="0">
                <a:latin typeface="Arial"/>
              </a:rPr>
              <a:t>Verð</a:t>
            </a:r>
            <a:r>
              <a:rPr lang="en-US" sz="4400" b="0" strike="noStrike" spc="-1" dirty="0" smtClean="0">
                <a:latin typeface="Arial"/>
              </a:rPr>
              <a:t> </a:t>
            </a:r>
            <a:r>
              <a:rPr lang="en-US" sz="4400" b="0" strike="noStrike" spc="-1" dirty="0" err="1" smtClean="0">
                <a:latin typeface="Arial"/>
              </a:rPr>
              <a:t>hærra</a:t>
            </a:r>
            <a:r>
              <a:rPr lang="en-US" sz="4400" b="0" strike="noStrike" spc="-1" dirty="0" smtClean="0">
                <a:latin typeface="Arial"/>
              </a:rPr>
              <a:t> </a:t>
            </a:r>
            <a:r>
              <a:rPr lang="en-US" sz="4400" b="0" strike="noStrike" spc="-1" dirty="0" err="1" smtClean="0">
                <a:latin typeface="Arial"/>
              </a:rPr>
              <a:t>en</a:t>
            </a:r>
            <a:r>
              <a:rPr lang="en-US" sz="4400" b="0" strike="noStrike" spc="-1" dirty="0" smtClean="0">
                <a:latin typeface="Arial"/>
              </a:rPr>
              <a:t> </a:t>
            </a:r>
            <a:r>
              <a:rPr lang="en-US" sz="4400" b="0" strike="noStrike" spc="-1" dirty="0" err="1" smtClean="0">
                <a:latin typeface="Arial"/>
              </a:rPr>
              <a:t>jafnvægisver</a:t>
            </a:r>
            <a:r>
              <a:rPr lang="en-US" sz="4400" spc="-1" dirty="0" err="1" smtClean="0">
                <a:latin typeface="Arial"/>
              </a:rPr>
              <a:t>ð</a:t>
            </a:r>
            <a:endParaRPr lang="en-US" sz="4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</TotalTime>
  <Words>477</Words>
  <Application>Microsoft Office PowerPoint</Application>
  <PresentationFormat>Custom</PresentationFormat>
  <Paragraphs>49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DejaVu Sans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Hilmar Friðjónsson</dc:creator>
  <dc:description/>
  <cp:lastModifiedBy>Hilmar Friðjónsson</cp:lastModifiedBy>
  <cp:revision>25</cp:revision>
  <cp:lastPrinted>2013-09-08T20:05:05Z</cp:lastPrinted>
  <dcterms:created xsi:type="dcterms:W3CDTF">2013-09-08T15:34:48Z</dcterms:created>
  <dcterms:modified xsi:type="dcterms:W3CDTF">2018-09-19T13:51:58Z</dcterms:modified>
  <dc:language>is-IS</dc:language>
</cp:coreProperties>
</file>