
<file path=[Content_Types].xml><?xml version="1.0" encoding="utf-8"?>
<Types xmlns="http://schemas.openxmlformats.org/package/2006/content-types"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sldMasterIdLst>
    <p:sldMasterId r:id="rId4" id="2147483648"/>
  </p:sldMasterIdLst>
  <p:sldIdLst>
    <p:sldId r:id="rId5" id="256"/>
    <p:sldId r:id="rId6" id="257"/>
    <p:sldId r:id="rId7" id="258"/>
    <p:sldId r:id="rId8" id="259"/>
    <p:sldId r:id="rId9" id="260"/>
    <p:sldId r:id="rId10" id="261"/>
    <p:sldId r:id="rId11" id="262"/>
    <p:sldId r:id="rId12" id="263"/>
    <p:sldId r:id="rId13" id="264"/>
    <p:sldId r:id="rId14" id="265"/>
  </p:sldIdLst>
  <p:sldSz cx="10080625" cy="7559675"/>
  <p:notesSz xmlns:c="http://schemas.openxmlformats.org/drawingml/2006/chart" xmlns:pic="http://schemas.openxmlformats.org/drawingml/2006/picture" xmlns:dgm="http://schemas.openxmlformats.org/drawingml/2006/diagram" cx="7772400" cy="10058400"/>
  <p:defaultTextStyle xmlns:c="http://schemas.openxmlformats.org/drawingml/2006/chart" xmlns:pic="http://schemas.openxmlformats.org/drawingml/2006/picture" xmlns:dgm="http://schemas.openxmlformats.org/drawingml/2006/diagram">
    <a:defPPr>
      <a:defRPr lang="en-US">
        <a:uFillTx/>
      </a:defRPr>
    </a:defPPr>
    <a:lvl1pPr algn="l" defTabSz="914400" eaLnBrk="1" hangingPunct="1" latinLnBrk="0" marL="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showPr showNarration="1">
    <p:present/>
    <p:sldAll/>
    <p:penClr xmlns:c="http://schemas.openxmlformats.org/drawingml/2006/chart" xmlns:pic="http://schemas.openxmlformats.org/drawingml/2006/picture" xmlns:dgm="http://schemas.openxmlformats.org/drawingml/2006/diagram">
      <a:srgbClr val="FF0000"/>
    </p:penClr>
  </p:showPr>
</p:presentationPr>
</file>

<file path=ppt/tableStyles.xml><?xml version="1.0" encoding="utf-8"?>
<a:tblStyleLst xmlns:a="http://schemas.openxmlformats.org/drawingml/2006/main" xmlns:c="http://schemas.openxmlformats.org/drawingml/2006/chart" xmlns:pic="http://schemas.openxmlformats.org/drawingml/2006/picture" xmlns:dgm="http://schemas.openxmlformats.org/drawingml/2006/diagram" xmlns:p="http://schemas.openxmlformats.org/presentationml/2006/main" xmlns:s="http://schemas.openxmlformats.org/officeDocument/2006/sharedTypes" xmlns:r="http://schemas.openxmlformats.org/officeDocument/2006/relationships" def="{5C22544A-7EE6-4342-B048-85BDC9FD1C3A}"/>
</file>

<file path=ppt/viewProps.xml><?xml version="1.0" encoding="utf-8"?>
<p:viewPr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normalViewPr>
    <p:restoredLeft sz="15620"/>
    <p:restoredTop sz="94660"/>
  </p:normalViewPr>
  <p:slideViewPr>
    <p:cSldViewPr snapToGrid="0">
      <p:cViewPr varScale="1">
        <p:scale xmlns:c="http://schemas.openxmlformats.org/drawingml/2006/chart" xmlns:pic="http://schemas.openxmlformats.org/drawingml/2006/picture" xmlns:dgm="http://schemas.openxmlformats.org/drawingml/2006/diagram">
          <a:sx d="100" n="100"/>
          <a:sy d="100" n="100"/>
        </p:scale>
        <p:origin xmlns:c="http://schemas.openxmlformats.org/drawingml/2006/chart" xmlns:pic="http://schemas.openxmlformats.org/drawingml/2006/picture" xmlns:dgm="http://schemas.openxmlformats.org/drawingml/2006/diagram" x="1620" y="90"/>
      </p:cViewPr>
    </p:cSldViewPr>
  </p:slideViewPr>
  <p:notesTextViewPr>
    <p:cViewPr>
      <p:scale xmlns:c="http://schemas.openxmlformats.org/drawingml/2006/chart" xmlns:pic="http://schemas.openxmlformats.org/drawingml/2006/picture" xmlns:dgm="http://schemas.openxmlformats.org/drawingml/2006/diagram">
        <a:sx d="1" n="1"/>
        <a:sy d="1" n="1"/>
      </p:scale>
      <p:origin xmlns:c="http://schemas.openxmlformats.org/drawingml/2006/chart" xmlns:pic="http://schemas.openxmlformats.org/drawingml/2006/picture" xmlns:dgm="http://schemas.openxmlformats.org/drawingml/2006/diagram" x="0" y="0"/>
    </p:cViewPr>
  </p:notesTextViewPr>
  <p:gridSpacing xmlns:c="http://schemas.openxmlformats.org/drawingml/2006/chart" xmlns:pic="http://schemas.openxmlformats.org/drawingml/2006/picture" xmlns:dgm="http://schemas.openxmlformats.org/drawingml/2006/diagram" cx="72008" cy="72008"/>
</p:viewPr>
</file>

<file path=ppt/_rels/presentation.xml.rels><?xml version="1.0" standalone="yes" ?><Relationships xmlns="http://schemas.openxmlformats.org/package/2006/relationships"><Relationship Id="rId1" Target="presProps.xml" Type="http://schemas.openxmlformats.org/officeDocument/2006/relationships/presProps"></Relationship><Relationship Id="rId2" Target="tableStyles.xml" Type="http://schemas.openxmlformats.org/officeDocument/2006/relationships/tableStyles"></Relationship><Relationship Id="rId3" Target="viewProps.xml" Type="http://schemas.openxmlformats.org/officeDocument/2006/relationships/viewProps"></Relationship><Relationship Id="rId4" Target="slideMasters/slideMaster1.xml" Type="http://schemas.openxmlformats.org/officeDocument/2006/relationships/slideMaster"></Relationship><Relationship Id="rId5" Target="slides/slide1.xml" Type="http://schemas.openxmlformats.org/officeDocument/2006/relationships/slide"></Relationship><Relationship Id="rId6" Target="slides/slide2.xml" Type="http://schemas.openxmlformats.org/officeDocument/2006/relationships/slide"></Relationship><Relationship Id="rId7" Target="slides/slide3.xml" Type="http://schemas.openxmlformats.org/officeDocument/2006/relationships/slide"></Relationship><Relationship Id="rId8" Target="slides/slide4.xml" Type="http://schemas.openxmlformats.org/officeDocument/2006/relationships/slide"></Relationship><Relationship Id="rId9" Target="slides/slide5.xml" Type="http://schemas.openxmlformats.org/officeDocument/2006/relationships/slide"></Relationship><Relationship Id="rId10" Target="slides/slide6.xml" Type="http://schemas.openxmlformats.org/officeDocument/2006/relationships/slide"></Relationship><Relationship Id="rId11" Target="slides/slide7.xml" Type="http://schemas.openxmlformats.org/officeDocument/2006/relationships/slide"></Relationship><Relationship Id="rId12" Target="slides/slide8.xml" Type="http://schemas.openxmlformats.org/officeDocument/2006/relationships/slide"></Relationship><Relationship Id="rId13" Target="slides/slide9.xml" Type="http://schemas.openxmlformats.org/officeDocument/2006/relationships/slide"></Relationship><Relationship Id="rId14" Target="slides/slide10.xml" Type="http://schemas.openxmlformats.org/officeDocument/2006/relationships/slide"></Relationship><Relationship Id="rId15" Target="theme/theme1.xml" Type="http://schemas.openxmlformats.org/officeDocument/2006/relationships/theme"></Relationship></Relationships>
</file>

<file path=ppt/slideLayouts/_rels/slideLayout1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10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11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12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2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3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4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5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6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7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8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9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slideLayout1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blank">
  <p:cSld name="Blank Slide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10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objOverTx">
  <p:cSld name="Title, Content over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6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27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907164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28" name="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4059360"/>
            <a:ext cx="907164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en-U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11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fourObj">
  <p:cSld name="Title, 4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9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0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442692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1" name="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152680" y="1769040"/>
            <a:ext cx="442692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2" name="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152680" y="4059360"/>
            <a:ext cx="442692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3" name="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4059360"/>
            <a:ext cx="442692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en-U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12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blank">
  <p:cSld name="Title, 6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34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5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29206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6" name="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3571200" y="1769040"/>
            <a:ext cx="29206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7" name="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6638040" y="1769040"/>
            <a:ext cx="29206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8" name="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6638040" y="4059360"/>
            <a:ext cx="29206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9" name="PlaceHolder 6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3571200" y="4059360"/>
            <a:ext cx="29206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0" name="PlaceHolder 7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4059360"/>
            <a:ext cx="29206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en-U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2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x">
  <p:cSld name="Title Slide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5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sub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9071640" cy="438480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3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obj">
  <p:cSld name="Title,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7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8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9071640" cy="438480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en-U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4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woObj">
  <p:cSld name="Title, 2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9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10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4426920" cy="438480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11" name="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152680" y="1769040"/>
            <a:ext cx="4426920" cy="438480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en-U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5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itleOnly">
  <p:cSld name="Title Only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12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44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6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objOnly">
  <p:cSld name="Centered Tex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13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sub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585180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7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woObjAndObj">
  <p:cSld name="Title, 2 Content and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14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15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442692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16" name="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4059360"/>
            <a:ext cx="442692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17" name="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152680" y="1769040"/>
            <a:ext cx="4426920" cy="438480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en-U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8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objAndTwoObj">
  <p:cSld name="Title Content and 2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18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19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4426920" cy="438480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20" name="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152680" y="1769040"/>
            <a:ext cx="442692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21" name="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152680" y="4059360"/>
            <a:ext cx="442692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en-U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9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woObjOverTx">
  <p:cSld name="Title, 2 Content over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2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23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442692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24" name="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152680" y="1769040"/>
            <a:ext cx="442692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en-U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25" name="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4059360"/>
            <a:ext cx="907164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en-U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Masters/_rels/slideMaster1.xml.rels><?xml version="1.0" standalone="yes" ?><Relationships xmlns="http://schemas.openxmlformats.org/package/2006/relationships"><Relationship Id="rId1" Target="../slideLayouts/slideLayout1.xml" Type="http://schemas.openxmlformats.org/officeDocument/2006/relationships/slideLayout"></Relationship><Relationship Id="rId2" Target="../slideLayouts/slideLayout2.xml" Type="http://schemas.openxmlformats.org/officeDocument/2006/relationships/slideLayout"></Relationship><Relationship Id="rId3" Target="../slideLayouts/slideLayout3.xml" Type="http://schemas.openxmlformats.org/officeDocument/2006/relationships/slideLayout"></Relationship><Relationship Id="rId4" Target="../slideLayouts/slideLayout4.xml" Type="http://schemas.openxmlformats.org/officeDocument/2006/relationships/slideLayout"></Relationship><Relationship Id="rId5" Target="../slideLayouts/slideLayout5.xml" Type="http://schemas.openxmlformats.org/officeDocument/2006/relationships/slideLayout"></Relationship><Relationship Id="rId6" Target="../slideLayouts/slideLayout6.xml" Type="http://schemas.openxmlformats.org/officeDocument/2006/relationships/slideLayout"></Relationship><Relationship Id="rId7" Target="../slideLayouts/slideLayout7.xml" Type="http://schemas.openxmlformats.org/officeDocument/2006/relationships/slideLayout"></Relationship><Relationship Id="rId8" Target="../slideLayouts/slideLayout8.xml" Type="http://schemas.openxmlformats.org/officeDocument/2006/relationships/slideLayout"></Relationship><Relationship Id="rId9" Target="../slideLayouts/slideLayout9.xml" Type="http://schemas.openxmlformats.org/officeDocument/2006/relationships/slideLayout"></Relationship><Relationship Id="rId10" Target="../slideLayouts/slideLayout10.xml" Type="http://schemas.openxmlformats.org/officeDocument/2006/relationships/slideLayout"></Relationship><Relationship Id="rId11" Target="../slideLayouts/slideLayout11.xml" Type="http://schemas.openxmlformats.org/officeDocument/2006/relationships/slideLayout"></Relationship><Relationship Id="rId12" Target="../slideLayouts/slideLayout12.xml" Type="http://schemas.openxmlformats.org/officeDocument/2006/relationships/slideLayout"></Relationship><Relationship Id="rId13" Target="../theme/theme1.xml" Type="http://schemas.openxmlformats.org/officeDocument/2006/relationships/theme"></Relationship></Relationships>
</file>

<file path=ppt/slideMasters/slideMaster1.xml><?xml version="1.0" encoding="utf-8"?>
<p:sldMaster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bg>
      <p:bgRef xmlns:c="http://schemas.openxmlformats.org/drawingml/2006/chart" xmlns:pic="http://schemas.openxmlformats.org/drawingml/2006/picture" xmlns:dgm="http://schemas.openxmlformats.org/drawingml/2006/diagram" idx="1001">
        <a:schemeClr val="bg1"/>
      </p:bgRef>
    </p:bg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5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r>
              <a:rPr b="0" lang="en-US" spc="-1" strike="noStrike" sz="4400">
                <a:uFillTx/>
                <a:latin typeface="Arial"/>
              </a:rPr>
              <a:t>Click to edit the title text format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9071640" cy="438480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pPr indent="-324000" marL="4320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lang="en-US" spc="-1" strike="noStrike" sz="3200">
                <a:uFillTx/>
                <a:latin typeface="Arial"/>
              </a:rPr>
              <a:t>Click to edit the outline text format</a:t>
            </a: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lang="en-US" spc="-1" strike="noStrike" sz="2800">
                <a:uFillTx/>
                <a:latin typeface="Arial"/>
              </a:rPr>
              <a:t>Second Outline Level</a:t>
            </a:r>
          </a:p>
          <a:p>
            <a:pPr indent="-288000" lvl="2" marL="1296000">
              <a:spcAft>
                <a:spcPts val="850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lang="en-US" spc="-1" strike="noStrike" sz="2400">
                <a:uFillTx/>
                <a:latin typeface="Arial"/>
              </a:rPr>
              <a:t>Third Outline Level</a:t>
            </a:r>
          </a:p>
          <a:p>
            <a:pPr indent="-216000" lvl="3" marL="1728000">
              <a:spcAft>
                <a:spcPts val="567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lang="en-US" spc="-1" strike="noStrike" sz="2000">
                <a:uFillTx/>
                <a:latin typeface="Arial"/>
              </a:rPr>
              <a:t>Fourth Outline Level</a:t>
            </a:r>
          </a:p>
          <a:p>
            <a:pPr indent="-216000" lvl="4" marL="2160000">
              <a:spcAft>
                <a:spcPts val="283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lang="en-US" spc="-1" strike="noStrike" sz="2000">
                <a:uFillTx/>
                <a:latin typeface="Arial"/>
              </a:rPr>
              <a:t>Fifth Outline Level</a:t>
            </a:r>
          </a:p>
          <a:p>
            <a:pPr indent="-216000" lvl="5" marL="2592000">
              <a:spcAft>
                <a:spcPts val="283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lang="en-US" spc="-1" strike="noStrike" sz="2000">
                <a:uFillTx/>
                <a:latin typeface="Arial"/>
              </a:rPr>
              <a:t>Sixth Outline Level</a:t>
            </a:r>
          </a:p>
          <a:p>
            <a:pPr indent="-216000" lvl="6" marL="3024000">
              <a:spcAft>
                <a:spcPts val="283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lang="en-US" spc="-1" strike="noStrike" sz="2000">
                <a:uFillTx/>
                <a:latin typeface="Arial"/>
              </a:rPr>
              <a:t>Seventh Outline Level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2" name="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dt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6887160"/>
            <a:ext cx="2348280" cy="52128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r>
              <a:rPr b="0" lang="is-IS" spc="-1" strike="noStrike" sz="1400">
                <a:uFillTx/>
                <a:latin typeface="Times New Roman"/>
              </a:rPr>
              <a:t>&lt;date/time&gt;</a:t>
            </a:r>
            <a:endParaRPr b="0" lang="en-US" spc="-1" strike="noStrike" sz="1400">
              <a:uFillTx/>
              <a:latin typeface="Times New Roman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ftr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3447360" y="6887160"/>
            <a:ext cx="3195000" cy="52128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pPr algn="ctr"/>
            <a:r>
              <a:rPr b="0" lang="en-US" spc="-1" strike="noStrike" sz="1400">
                <a:uFillTx/>
                <a:latin typeface="Times New Roman"/>
              </a:rPr>
              <a:t>&lt;footer&gt;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sldNum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7227360" y="6887160"/>
            <a:ext cx="2348280" cy="52128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pPr algn="r"/>
            <a:fld id="{85DD18FF-68F7-4201-8FB7-F14C05A6CD33}" type="slidenum">
              <a:rPr b="0" lang="en-US" spc="-1" strike="noStrike" sz="1400">
                <a:uFillTx/>
                <a:latin typeface="Times New Roman"/>
              </a:rPr>
              <a:t>‹#›</a:t>
            </a:fld>
            <a:endParaRPr b="0" lang="en-US" spc="-1" strike="noStrike" sz="1400">
              <a:uFillTx/>
              <a:latin typeface="Times New Roman"/>
            </a:endParaRPr>
          </a:p>
        </p:txBody>
      </p:sp>
    </p:spTree>
  </p:cSld>
  <p:clrMap xmlns:c="http://schemas.openxmlformats.org/drawingml/2006/chart" xmlns:pic="http://schemas.openxmlformats.org/drawingml/2006/picture" xmlns:dgm="http://schemas.openxmlformats.org/drawingml/2006/diagram" accent1="accent1" accent2="accent2" accent3="accent3" accent4="accent4" accent5="accent5" accent6="accent6" bg1="lt1" bg2="lt2" folHlink="folHlink" hlink="hlink" tx1="dk1" tx2="dk2"/>
  <p:sldLayoutIdLst>
    <p:sldLayoutId r:id="rId1" id="2147483661"/>
    <p:sldLayoutId r:id="rId2" id="2147483662"/>
    <p:sldLayoutId r:id="rId3" id="2147483663"/>
    <p:sldLayoutId r:id="rId4" id="2147483664"/>
    <p:sldLayoutId r:id="rId5" id="2147483665"/>
    <p:sldLayoutId r:id="rId6" id="2147483666"/>
    <p:sldLayoutId r:id="rId7" id="2147483667"/>
    <p:sldLayoutId r:id="rId8" id="2147483668"/>
    <p:sldLayoutId r:id="rId9" id="2147483669"/>
    <p:sldLayoutId r:id="rId10" id="2147483670"/>
    <p:sldLayoutId r:id="rId11" id="2147483671"/>
    <p:sldLayoutId r:id="rId12" id="2147483672"/>
  </p:sldLayoutIdLst>
  <p:txStyles>
    <p:titleStyle xmlns:c="http://schemas.openxmlformats.org/drawingml/2006/chart" xmlns:pic="http://schemas.openxmlformats.org/drawingml/2006/picture" xmlns:dgm="http://schemas.openxmlformats.org/drawingml/2006/diagram">
      <a:lvl1pPr algn="l" defTabSz="914400" eaLnBrk="1" hangingPunct="1" latinLnBrk="0" rtl="0">
        <a:lnSpc>
          <a:spcPct val="90000"/>
        </a:lnSpc>
        <a:spcBef>
          <a:spcPct val="0"/>
        </a:spcBef>
        <a:buNone/>
        <a:defRPr kern="1200" sz="440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 xmlns:c="http://schemas.openxmlformats.org/drawingml/2006/chart" xmlns:pic="http://schemas.openxmlformats.org/drawingml/2006/picture" xmlns:dgm="http://schemas.openxmlformats.org/drawingml/2006/diagram"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 xmlns:c="http://schemas.openxmlformats.org/drawingml/2006/chart" xmlns:pic="http://schemas.openxmlformats.org/drawingml/2006/picture" xmlns:dgm="http://schemas.openxmlformats.org/drawingml/2006/diagram">
      <a:defPPr>
        <a:defRPr lang="en-US">
          <a:uFillTx/>
        </a:defRPr>
      </a:defPPr>
      <a:lvl1pPr algn="l" defTabSz="914400" eaLnBrk="1" hangingPunct="1" latinLnBrk="0" marL="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10.xml.rels><?xml version="1.0" standalone="yes" ?><Relationships xmlns="http://schemas.openxmlformats.org/package/2006/relationships"><Relationship Id="rId1" Target="../slideLayouts/slideLayout3.xml" Type="http://schemas.openxmlformats.org/officeDocument/2006/relationships/slideLayout"></Relationship></Relationships>
</file>

<file path=ppt/slides/_rels/slide2.xml.rels><?xml version="1.0" standalone="yes" ?><Relationships xmlns="http://schemas.openxmlformats.org/package/2006/relationships"><Relationship Id="rId1" Target="../slideLayouts/slideLayout4.xml" Type="http://schemas.openxmlformats.org/officeDocument/2006/relationships/slideLayout"></Relationship><Relationship Id="rId2" Target="../media/image1.jpg" Type="http://schemas.openxmlformats.org/officeDocument/2006/relationships/image"></Relationship></Relationships>
</file>

<file path=ppt/slides/_rels/slide3.xml.rels><?xml version="1.0" standalone="yes" ?><Relationships xmlns="http://schemas.openxmlformats.org/package/2006/relationships"><Relationship Id="rId1" Target="../slideLayouts/slideLayout4.xml" Type="http://schemas.openxmlformats.org/officeDocument/2006/relationships/slideLayout"></Relationship></Relationships>
</file>

<file path=ppt/slides/_rels/slide4.xml.rels><?xml version="1.0" standalone="yes" ?><Relationships xmlns="http://schemas.openxmlformats.org/package/2006/relationships"><Relationship Id="rId1" Target="../slideLayouts/slideLayout4.xml" Type="http://schemas.openxmlformats.org/officeDocument/2006/relationships/slideLayout"></Relationship></Relationships>
</file>

<file path=ppt/slides/_rels/slide5.xml.rels><?xml version="1.0" standalone="yes" ?><Relationships xmlns="http://schemas.openxmlformats.org/package/2006/relationships"><Relationship Id="rId1" Target="../slideLayouts/slideLayout3.xml" Type="http://schemas.openxmlformats.org/officeDocument/2006/relationships/slideLayout"></Relationship></Relationships>
</file>

<file path=ppt/slides/_rels/slide6.xml.rels><?xml version="1.0" standalone="yes" ?><Relationships xmlns="http://schemas.openxmlformats.org/package/2006/relationships"><Relationship Id="rId1" Target="../slideLayouts/slideLayout3.xml" Type="http://schemas.openxmlformats.org/officeDocument/2006/relationships/slideLayout"></Relationship></Relationships>
</file>

<file path=ppt/slides/_rels/slide7.xml.rels><?xml version="1.0" standalone="yes" ?><Relationships xmlns="http://schemas.openxmlformats.org/package/2006/relationships"><Relationship Id="rId1" Target="../slideLayouts/slideLayout3.xml" Type="http://schemas.openxmlformats.org/officeDocument/2006/relationships/slideLayout"></Relationship></Relationships>
</file>

<file path=ppt/slides/_rels/slide8.xml.rels><?xml version="1.0" standalone="yes" ?><Relationships xmlns="http://schemas.openxmlformats.org/package/2006/relationships"><Relationship Id="rId1" Target="../slideLayouts/slideLayout3.xml" Type="http://schemas.openxmlformats.org/officeDocument/2006/relationships/slideLayout"></Relationship><Relationship Id="rId2" Target="../media/image2.png" Type="http://schemas.openxmlformats.org/officeDocument/2006/relationships/image"></Relationship></Relationships>
</file>

<file path=ppt/slides/_rels/slide9.xml.rels><?xml version="1.0" standalone="yes" ?><Relationships xmlns="http://schemas.openxmlformats.org/package/2006/relationships"><Relationship Id="rId1" Target="../slideLayouts/slideLayout3.xml" Type="http://schemas.openxmlformats.org/officeDocument/2006/relationships/slideLayout"></Relationship></Relationships>
</file>

<file path=ppt/slides/slide1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41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2" name="TextShape 2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r>
              <a:rPr dirty="0" lang="en-US" spc="-1" sz="3200">
                <a:uFillTx/>
                <a:latin typeface="Arial"/>
              </a:rPr>
              <a:t>5</a:t>
            </a:r>
            <a:r>
              <a:rPr b="0" dirty="0" lang="en-US" smtClean="0" spc="-1" strike="noStrike" sz="3200">
                <a:uFillTx/>
                <a:latin typeface="Arial"/>
              </a:rPr>
              <a:t>. </a:t>
            </a:r>
            <a:r>
              <a:rPr b="0" dirty="0" err="1" lang="en-US" spc="-1" strike="noStrike" sz="3200">
                <a:uFillTx/>
                <a:latin typeface="Arial"/>
              </a:rPr>
              <a:t>Kafli</a:t>
            </a:r>
            <a:endParaRPr b="0" dirty="0" lang="en-US" spc="-1" strike="noStrike" sz="3200">
              <a:uFillTx/>
              <a:latin typeface="Arial"/>
            </a:endParaRPr>
          </a:p>
          <a:p>
            <a:pPr algn="ctr"/>
            <a:r>
              <a:rPr b="0" dirty="0" lang="en-US" smtClean="0" spc="-1" strike="noStrike" sz="3200">
                <a:uFillTx/>
                <a:latin typeface="Arial"/>
              </a:rPr>
              <a:t>Karl Marx</a:t>
            </a:r>
            <a:endParaRPr b="0" dirty="0" lang="en-US" spc="-1" strike="noStrike" sz="3200">
              <a:uFillTx/>
              <a:latin typeface="Arial"/>
            </a:endParaRPr>
          </a:p>
          <a:p>
            <a:pPr algn="ctr"/>
            <a:endParaRPr b="0" dirty="0" lang="en-U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  <p:timing>
    <p:tnLst>
      <p:par>
        <p:cTn dur="indefinite" id="1" nodeType="tmRoot" restart="never"/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60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r>
              <a:rPr dirty="0" lang="is-IS" spc="-1" sz="4400">
                <a:uFillTx/>
              </a:rPr>
              <a:t>Karl </a:t>
            </a:r>
            <a:r>
              <a:rPr dirty="0" err="1" lang="is-IS" spc="-1" sz="4400">
                <a:uFillTx/>
              </a:rPr>
              <a:t>Marx</a:t>
            </a:r>
            <a:endParaRPr dirty="0" lang="en-US" spc="-1" sz="4400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1" name="TextShape 2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9071640" cy="500616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pPr indent="-324000" marL="4320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err="1" lang="en-US" smtClean="0" spc="-1" strike="noStrike" sz="3200">
                <a:uFillTx/>
                <a:latin typeface="Arial"/>
              </a:rPr>
              <a:t>En</a:t>
            </a:r>
            <a:r>
              <a:rPr b="0" dirty="0" lang="en-US" smtClean="0" spc="-1" strike="noStrike" sz="3200">
                <a:uFillTx/>
                <a:latin typeface="Arial"/>
              </a:rPr>
              <a:t> </a:t>
            </a:r>
            <a:r>
              <a:rPr b="0" dirty="0" err="1" lang="en-US" smtClean="0" spc="-1" strike="noStrike" sz="3200">
                <a:uFillTx/>
                <a:latin typeface="Arial"/>
              </a:rPr>
              <a:t>af</a:t>
            </a:r>
            <a:r>
              <a:rPr b="0" dirty="0" lang="en-US" smtClean="0" spc="-1" strike="noStrike" sz="3200">
                <a:uFillTx/>
                <a:latin typeface="Arial"/>
              </a:rPr>
              <a:t> </a:t>
            </a:r>
            <a:r>
              <a:rPr b="0" dirty="0" err="1" lang="en-US" smtClean="0" spc="-1" strike="noStrike" sz="3200">
                <a:uFillTx/>
                <a:latin typeface="Arial"/>
              </a:rPr>
              <a:t>hverju</a:t>
            </a:r>
            <a:r>
              <a:rPr b="0" dirty="0" lang="en-US" smtClean="0" spc="-1" strike="noStrike" sz="3200">
                <a:uFillTx/>
                <a:latin typeface="Arial"/>
              </a:rPr>
              <a:t> </a:t>
            </a:r>
            <a:r>
              <a:rPr b="0" dirty="0" err="1" lang="en-US" smtClean="0" spc="-1" strike="noStrike" sz="3200">
                <a:uFillTx/>
                <a:latin typeface="Arial"/>
              </a:rPr>
              <a:t>komu</a:t>
            </a:r>
            <a:r>
              <a:rPr b="0" dirty="0" lang="en-US" smtClean="0" spc="-1" strike="noStrike" sz="3200">
                <a:uFillTx/>
                <a:latin typeface="Arial"/>
              </a:rPr>
              <a:t> </a:t>
            </a:r>
            <a:r>
              <a:rPr b="0" dirty="0" err="1" lang="en-US" smtClean="0" spc="-1" strike="noStrike" sz="3200">
                <a:uFillTx/>
                <a:latin typeface="Arial"/>
              </a:rPr>
              <a:t>ekki</a:t>
            </a:r>
            <a:r>
              <a:rPr b="0" dirty="0" lang="en-US" smtClean="0" spc="-1" strike="noStrike" sz="3200">
                <a:uFillTx/>
                <a:latin typeface="Arial"/>
              </a:rPr>
              <a:t> </a:t>
            </a:r>
            <a:r>
              <a:rPr b="0" dirty="0" err="1" lang="en-US" smtClean="0" spc="-1" strike="noStrike" sz="3200">
                <a:uFillTx/>
                <a:latin typeface="Arial"/>
              </a:rPr>
              <a:t>endalok</a:t>
            </a:r>
            <a:r>
              <a:rPr b="0" dirty="0" lang="en-US" smtClean="0" spc="-1" strike="noStrike" sz="3200">
                <a:uFillTx/>
                <a:latin typeface="Arial"/>
              </a:rPr>
              <a:t> </a:t>
            </a:r>
            <a:r>
              <a:rPr b="0" dirty="0" err="1" lang="en-US" smtClean="0" spc="-1" strike="noStrike" sz="3200">
                <a:uFillTx/>
                <a:latin typeface="Arial"/>
              </a:rPr>
              <a:t>kerfisins</a:t>
            </a:r>
            <a:r>
              <a:rPr b="0" dirty="0" lang="en-US" smtClean="0" spc="-1" strike="noStrike" sz="3200">
                <a:uFillTx/>
                <a:latin typeface="Arial"/>
              </a:rPr>
              <a:t>?</a:t>
            </a:r>
            <a:endParaRPr dirty="0" lang="en-US" spc="-1" sz="3200">
              <a:uFillTx/>
              <a:latin typeface="Arial"/>
            </a:endParaRPr>
          </a:p>
          <a:p>
            <a:pPr indent="-324000" lvl="1" marL="8892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err="1" lang="en-US" smtClean="0" spc="-1" strike="noStrike" sz="2400">
                <a:uFillTx/>
                <a:latin typeface="Arial"/>
              </a:rPr>
              <a:t>Þetta</a:t>
            </a:r>
            <a:r>
              <a:rPr b="0" dirty="0" lang="en-US" smtClean="0" spc="-1" strike="noStrike" sz="2400">
                <a:uFillTx/>
                <a:latin typeface="Arial"/>
              </a:rPr>
              <a:t> </a:t>
            </a:r>
            <a:r>
              <a:rPr b="0" dirty="0" err="1" lang="en-US" smtClean="0" spc="-1" strike="noStrike" sz="2400">
                <a:uFillTx/>
                <a:latin typeface="Arial"/>
              </a:rPr>
              <a:t>fullkomna</a:t>
            </a:r>
            <a:r>
              <a:rPr b="0" dirty="0" lang="en-US" smtClean="0" spc="-1" strike="noStrike" sz="2400">
                <a:uFillTx/>
                <a:latin typeface="Arial"/>
              </a:rPr>
              <a:t> </a:t>
            </a:r>
            <a:r>
              <a:rPr b="0" dirty="0" err="1" lang="en-US" smtClean="0" spc="-1" strike="noStrike" sz="2400">
                <a:uFillTx/>
                <a:latin typeface="Arial"/>
              </a:rPr>
              <a:t>hagkerfi</a:t>
            </a:r>
            <a:r>
              <a:rPr b="0" dirty="0" lang="en-US" smtClean="0" spc="-1" strike="noStrike" sz="2400">
                <a:uFillTx/>
                <a:latin typeface="Arial"/>
              </a:rPr>
              <a:t> </a:t>
            </a:r>
            <a:r>
              <a:rPr b="0" dirty="0" err="1" lang="en-US" smtClean="0" spc="-1" strike="noStrike" sz="2400">
                <a:uFillTx/>
                <a:latin typeface="Arial"/>
              </a:rPr>
              <a:t>er</a:t>
            </a:r>
            <a:r>
              <a:rPr b="0" dirty="0" lang="en-US" smtClean="0" spc="-1" strike="noStrike" sz="2400">
                <a:uFillTx/>
                <a:latin typeface="Arial"/>
              </a:rPr>
              <a:t> </a:t>
            </a:r>
            <a:r>
              <a:rPr b="0" dirty="0" err="1" lang="en-US" smtClean="0" spc="-1" strike="noStrike" sz="2400">
                <a:uFillTx/>
                <a:latin typeface="Arial"/>
              </a:rPr>
              <a:t>fyrir</a:t>
            </a:r>
            <a:r>
              <a:rPr b="0" dirty="0" lang="en-US" smtClean="0" spc="-1" strike="noStrike" sz="2400">
                <a:uFillTx/>
                <a:latin typeface="Arial"/>
              </a:rPr>
              <a:t> </a:t>
            </a:r>
            <a:r>
              <a:rPr b="0" dirty="0" err="1" lang="en-US" smtClean="0" spc="-1" strike="noStrike" sz="2400">
                <a:uFillTx/>
                <a:latin typeface="Arial"/>
              </a:rPr>
              <a:t>það</a:t>
            </a:r>
            <a:r>
              <a:rPr b="0" dirty="0" lang="en-US" smtClean="0" spc="-1" strike="noStrike" sz="2400">
                <a:uFillTx/>
                <a:latin typeface="Arial"/>
              </a:rPr>
              <a:t> </a:t>
            </a:r>
            <a:r>
              <a:rPr b="0" dirty="0" err="1" lang="en-US" smtClean="0" spc="-1" strike="noStrike" sz="2400">
                <a:uFillTx/>
                <a:latin typeface="Arial"/>
              </a:rPr>
              <a:t>fyrsta</a:t>
            </a:r>
            <a:r>
              <a:rPr b="0" dirty="0" lang="en-US" smtClean="0" spc="-1" strike="noStrike" sz="2400">
                <a:uFillTx/>
                <a:latin typeface="Arial"/>
              </a:rPr>
              <a:t> </a:t>
            </a:r>
            <a:r>
              <a:rPr b="0" dirty="0" err="1" lang="en-US" smtClean="0" spc="-1" strike="noStrike" sz="2400">
                <a:uFillTx/>
                <a:latin typeface="Arial"/>
              </a:rPr>
              <a:t>ekki</a:t>
            </a:r>
            <a:r>
              <a:rPr b="0" dirty="0" lang="en-US" smtClean="0" spc="-1" strike="noStrike" sz="2400">
                <a:uFillTx/>
                <a:latin typeface="Arial"/>
              </a:rPr>
              <a:t> </a:t>
            </a:r>
            <a:r>
              <a:rPr b="0" dirty="0" err="1" lang="en-US" smtClean="0" spc="-1" strike="noStrike" sz="2400">
                <a:uFillTx/>
                <a:latin typeface="Arial"/>
              </a:rPr>
              <a:t>til</a:t>
            </a:r>
            <a:r>
              <a:rPr b="0" dirty="0" lang="en-US" smtClean="0" spc="-1" strike="noStrike" sz="2400">
                <a:uFillTx/>
                <a:latin typeface="Arial"/>
              </a:rPr>
              <a:t> í </a:t>
            </a:r>
            <a:r>
              <a:rPr b="0" dirty="0" err="1" lang="en-US" smtClean="0" spc="-1" strike="noStrike" sz="2400">
                <a:uFillTx/>
                <a:latin typeface="Arial"/>
              </a:rPr>
              <a:t>raunveruleikanum</a:t>
            </a:r>
            <a:endParaRPr b="0" dirty="0" lang="en-US" smtClean="0" spc="-1" strike="noStrike" sz="2400">
              <a:uFillTx/>
              <a:latin typeface="Arial"/>
            </a:endParaRPr>
          </a:p>
          <a:p>
            <a:pPr indent="-324000" lvl="1" marL="8892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dirty="0" lang="is-IS" smtClean="0" spc="-1" sz="2400">
                <a:uFillTx/>
                <a:latin typeface="Arial"/>
              </a:rPr>
              <a:t>Blönduð hagkerfi „trufla“ allar hagsveiflur því þau draga </a:t>
            </a:r>
            <a:r>
              <a:rPr dirty="0" err="1" lang="is-IS" smtClean="0" spc="-1" sz="2400">
                <a:uFillTx/>
                <a:latin typeface="Arial"/>
              </a:rPr>
              <a:t>úr</a:t>
            </a:r>
            <a:r>
              <a:rPr dirty="0" lang="is-IS" smtClean="0" spc="-1" sz="2400">
                <a:uFillTx/>
                <a:latin typeface="Arial"/>
              </a:rPr>
              <a:t> félagslegu óréttlæti markaðskerfisins</a:t>
            </a:r>
          </a:p>
          <a:p>
            <a:pPr indent="-324000" lvl="2" marL="13464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lang="is-IS" smtClean="0" spc="-1" strike="noStrike" sz="2400">
                <a:uFillTx/>
                <a:latin typeface="Arial"/>
              </a:rPr>
              <a:t>Hagsveiflur verða ekki eins miklar</a:t>
            </a:r>
          </a:p>
          <a:p>
            <a:pPr indent="-324000" lvl="2" marL="13464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dirty="0" lang="is-IS" smtClean="0" spc="-1" sz="2400">
                <a:uFillTx/>
                <a:latin typeface="Arial"/>
              </a:rPr>
              <a:t>Félagslegt réttlæti er meira</a:t>
            </a:r>
            <a:endParaRPr dirty="0" lang="en-US" spc="-1" sz="2400">
              <a:uFillTx/>
              <a:latin typeface="Arial"/>
            </a:endParaRPr>
          </a:p>
          <a:p>
            <a:pPr indent="-324000" lvl="2" marL="13464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dirty="0" lang="is-IS" smtClean="0" spc="-1" sz="2400">
                <a:uFillTx/>
                <a:latin typeface="Arial"/>
              </a:rPr>
              <a:t>Almennur jöfnuður - spilar </a:t>
            </a:r>
            <a:r>
              <a:rPr dirty="0" err="1" lang="is-IS" smtClean="0" spc="-1" sz="2400">
                <a:uFillTx/>
                <a:latin typeface="Arial"/>
              </a:rPr>
              <a:t>stórt</a:t>
            </a:r>
            <a:r>
              <a:rPr dirty="0" lang="is-IS" smtClean="0" spc="-1" sz="2400">
                <a:uFillTx/>
                <a:latin typeface="Arial"/>
              </a:rPr>
              <a:t> hlutverk</a:t>
            </a: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  <p:timing>
    <p:tnLst>
      <p:par>
        <p:cTn dur="indefinite" id="1" nodeType="tmRoot" restart="never"/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43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r>
              <a:rPr b="0" dirty="0" lang="en-US" smtClean="0" spc="-1" strike="noStrike" sz="4400">
                <a:uFillTx/>
                <a:latin typeface="Arial"/>
              </a:rPr>
              <a:t>Karl Marx</a:t>
            </a:r>
            <a:endParaRPr b="0" dirty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4" name="TextShape 2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472680" y="1371600"/>
            <a:ext cx="6594870" cy="572400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pPr indent="-324000" marL="4320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lang="en-US" smtClean="0" spc="-1" strike="noStrike" sz="3200">
                <a:uFillTx/>
                <a:latin typeface="Arial"/>
              </a:rPr>
              <a:t>Karl Marx (1818-1883)</a:t>
            </a:r>
          </a:p>
          <a:p>
            <a:pPr indent="-324000" lvl="1" marL="8892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dirty="0" lang="is-IS" smtClean="0" spc="-1" sz="2800">
                <a:uFillTx/>
                <a:latin typeface="Arial"/>
              </a:rPr>
              <a:t>Þýskur</a:t>
            </a:r>
            <a:endParaRPr dirty="0" lang="en-US" spc="-1" sz="2800">
              <a:uFillTx/>
              <a:latin typeface="Arial"/>
            </a:endParaRPr>
          </a:p>
          <a:p>
            <a:pPr indent="-324000" lvl="1" marL="8892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dirty="0" lang="is-IS" smtClean="0" spc="-1" sz="2800">
                <a:uFillTx/>
                <a:latin typeface="Arial"/>
              </a:rPr>
              <a:t>Fæddur gyðingur en foreldrar snérust til kristni</a:t>
            </a:r>
          </a:p>
          <a:p>
            <a:pPr indent="-324000" lvl="1" marL="8892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lang="is-IS" smtClean="0" spc="-1" strike="noStrike" sz="2800">
                <a:uFillTx/>
                <a:latin typeface="Arial"/>
              </a:rPr>
              <a:t>Lærði lögfræði, sagnfræði og heimspeki – doktor í heimspeki</a:t>
            </a:r>
            <a:endParaRPr dirty="0" lang="en-US" spc="-1" sz="2800">
              <a:uFillTx/>
              <a:latin typeface="Arial"/>
            </a:endParaRPr>
          </a:p>
          <a:p>
            <a:pPr indent="-324000" lvl="1" marL="8892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err="1" lang="en-US" smtClean="0" spc="-1" strike="noStrike" sz="2800">
                <a:uFillTx/>
                <a:latin typeface="Arial"/>
              </a:rPr>
              <a:t>Ritstjóri</a:t>
            </a:r>
            <a:r>
              <a:rPr b="0" dirty="0" lang="en-US" smtClean="0" spc="-1" strike="noStrike" sz="2800">
                <a:uFillTx/>
                <a:latin typeface="Arial"/>
              </a:rPr>
              <a:t> </a:t>
            </a:r>
            <a:r>
              <a:rPr b="0" dirty="0" err="1" lang="en-US" smtClean="0" spc="-1" strike="noStrike" sz="2800">
                <a:uFillTx/>
                <a:latin typeface="Arial"/>
              </a:rPr>
              <a:t>vinstrisinnaðra</a:t>
            </a:r>
            <a:r>
              <a:rPr b="0" dirty="0" lang="en-US" smtClean="0" spc="-1" strike="noStrike" sz="2800">
                <a:uFillTx/>
                <a:latin typeface="Arial"/>
              </a:rPr>
              <a:t> </a:t>
            </a:r>
            <a:r>
              <a:rPr b="0" dirty="0" err="1" lang="en-US" smtClean="0" spc="-1" strike="noStrike" sz="2800">
                <a:uFillTx/>
                <a:latin typeface="Arial"/>
              </a:rPr>
              <a:t>blaða</a:t>
            </a:r>
            <a:r>
              <a:rPr b="0" dirty="0" lang="en-US" smtClean="0" spc="-1" strike="noStrike" sz="2800">
                <a:uFillTx/>
                <a:latin typeface="Arial"/>
              </a:rPr>
              <a:t> í </a:t>
            </a:r>
            <a:r>
              <a:rPr b="0" dirty="0" err="1" lang="en-US" smtClean="0" spc="-1" strike="noStrike" sz="2800">
                <a:uFillTx/>
                <a:latin typeface="Arial"/>
              </a:rPr>
              <a:t>Þýskalandi</a:t>
            </a:r>
            <a:r>
              <a:rPr b="0" dirty="0" lang="en-US" smtClean="0" spc="-1" strike="noStrike" sz="2800">
                <a:uFillTx/>
                <a:latin typeface="Arial"/>
              </a:rPr>
              <a:t> </a:t>
            </a:r>
            <a:r>
              <a:rPr b="0" dirty="0" err="1" lang="en-US" smtClean="0" spc="-1" strike="noStrike" sz="2800">
                <a:uFillTx/>
                <a:latin typeface="Arial"/>
              </a:rPr>
              <a:t>og</a:t>
            </a:r>
            <a:r>
              <a:rPr b="0" dirty="0" lang="en-US" smtClean="0" spc="-1" strike="noStrike" sz="2800">
                <a:uFillTx/>
                <a:latin typeface="Arial"/>
              </a:rPr>
              <a:t> </a:t>
            </a:r>
            <a:r>
              <a:rPr b="0" dirty="0" err="1" lang="en-US" smtClean="0" spc="-1" strike="noStrike" sz="2800">
                <a:uFillTx/>
                <a:latin typeface="Arial"/>
              </a:rPr>
              <a:t>Frakklandi</a:t>
            </a:r>
            <a:endParaRPr dirty="0" lang="en-US" spc="-1" sz="3200">
              <a:uFillTx/>
              <a:latin typeface="Arial"/>
            </a:endParaRPr>
          </a:p>
          <a:p>
            <a:pPr indent="-324000" lvl="1" marL="8892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dirty="0" lang="is-IS" smtClean="0" spc="-1" sz="3200">
                <a:uFillTx/>
                <a:latin typeface="Arial"/>
              </a:rPr>
              <a:t>Byltingasinni</a:t>
            </a:r>
          </a:p>
          <a:p>
            <a:pPr indent="-324000" lvl="1" marL="8892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dirty="0" err="1" lang="is-IS" smtClean="0" spc="-1" sz="3200">
                <a:uFillTx/>
                <a:latin typeface="Arial"/>
              </a:rPr>
              <a:t>Náinn</a:t>
            </a:r>
            <a:r>
              <a:rPr dirty="0" lang="is-IS" smtClean="0" spc="-1" sz="3200">
                <a:uFillTx/>
                <a:latin typeface="Arial"/>
              </a:rPr>
              <a:t> vinur </a:t>
            </a:r>
            <a:r>
              <a:rPr dirty="0" err="1" lang="is-IS" smtClean="0" spc="-1" sz="3200">
                <a:uFillTx/>
                <a:latin typeface="Arial"/>
              </a:rPr>
              <a:t>Friedrich</a:t>
            </a:r>
            <a:r>
              <a:rPr dirty="0" lang="is-IS" smtClean="0" spc="-1" sz="3200">
                <a:uFillTx/>
                <a:latin typeface="Arial"/>
              </a:rPr>
              <a:t> </a:t>
            </a:r>
            <a:r>
              <a:rPr dirty="0" err="1" lang="is-IS" smtClean="0" spc="-1" sz="3200">
                <a:uFillTx/>
                <a:latin typeface="Arial"/>
              </a:rPr>
              <a:t>Engels</a:t>
            </a:r>
            <a:endParaRPr dirty="0" lang="is-IS" smtClean="0" spc="-1" sz="3200">
              <a:uFillTx/>
              <a:latin typeface="Arial"/>
            </a:endParaRPr>
          </a:p>
        </p:txBody>
      </p:sp>
      <p:pic>
        <p:nvPicPr>
          <p:cNvPr xmlns:c="http://schemas.openxmlformats.org/drawingml/2006/chart" xmlns:pic="http://schemas.openxmlformats.org/drawingml/2006/picture" xmlns:dgm="http://schemas.openxmlformats.org/drawingml/2006/diagram" id="2" name="Picture 1"/>
          <p:cNvPicPr xmlns:c="http://schemas.openxmlformats.org/drawingml/2006/chart" xmlns:pic="http://schemas.openxmlformats.org/drawingml/2006/picture" xmlns:dgm="http://schemas.openxmlformats.org/drawingml/2006/diagram">
            <a:picLocks noChangeAspect="1"/>
          </p:cNvPicPr>
          <p:nvPr/>
        </p:nvPicPr>
        <p:blipFill xmlns:c="http://schemas.openxmlformats.org/drawingml/2006/chart" xmlns:pic="http://schemas.openxmlformats.org/drawingml/2006/picture" xmlns:dgm="http://schemas.openxmlformats.org/drawingml/2006/diagram">
          <a:blip r:embed="rId2"/>
          <a:stretch>
            <a:fillRect/>
          </a:stretch>
        </p:blipFill>
        <p:spPr xmlns:c="http://schemas.openxmlformats.org/drawingml/2006/chart" xmlns:pic="http://schemas.openxmlformats.org/drawingml/2006/picture" xmlns:dgm="http://schemas.openxmlformats.org/drawingml/2006/diagram">
          <a:xfrm>
            <a:off x="6924595" y="1890712"/>
            <a:ext cx="2794000" cy="3530600"/>
          </a:xfrm>
          <a:prstGeom prst="rect">
            <a:avLst/>
          </a:prstGeom>
        </p:spPr>
      </p:pic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  <p:timing>
    <p:tnLst>
      <p:par>
        <p:cTn dur="indefinite" id="1" nodeType="tmRoot" restart="never"/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46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r>
              <a:rPr b="0" dirty="0" lang="is-IS" smtClean="0" spc="-1" strike="noStrike" sz="4400">
                <a:uFillTx/>
                <a:latin typeface="Arial"/>
              </a:rPr>
              <a:t>Karl </a:t>
            </a:r>
            <a:r>
              <a:rPr b="0" dirty="0" err="1" lang="is-IS" smtClean="0" spc="-1" strike="noStrike" sz="4400">
                <a:uFillTx/>
                <a:latin typeface="Arial"/>
              </a:rPr>
              <a:t>Marx</a:t>
            </a:r>
            <a:endParaRPr b="0" dirty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7" name="TextShape 2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958882" y="1769039"/>
            <a:ext cx="8508968" cy="4831785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pPr indent="-324000" marL="4320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err="1" lang="en-US" smtClean="0" spc="-1" strike="noStrike" sz="3200">
                <a:uFillTx/>
                <a:latin typeface="Arial"/>
              </a:rPr>
              <a:t>Upphaf</a:t>
            </a:r>
            <a:r>
              <a:rPr b="0" dirty="0" lang="en-US" smtClean="0" spc="-1" strike="noStrike" sz="3200">
                <a:uFillTx/>
                <a:latin typeface="Arial"/>
              </a:rPr>
              <a:t> </a:t>
            </a:r>
            <a:r>
              <a:rPr b="0" dirty="0" err="1" lang="en-US" smtClean="0" spc="-1" strike="noStrike" sz="3200">
                <a:uFillTx/>
                <a:latin typeface="Arial"/>
              </a:rPr>
              <a:t>allrar</a:t>
            </a:r>
            <a:r>
              <a:rPr b="0" dirty="0" lang="en-US" smtClean="0" spc="-1" strike="noStrike" sz="3200">
                <a:uFillTx/>
                <a:latin typeface="Arial"/>
              </a:rPr>
              <a:t> </a:t>
            </a:r>
            <a:r>
              <a:rPr b="0" dirty="0" err="1" lang="en-US" smtClean="0" spc="-1" strike="noStrike" sz="3200">
                <a:uFillTx/>
                <a:latin typeface="Arial"/>
              </a:rPr>
              <a:t>þjóðfélagsgagnrýni</a:t>
            </a:r>
            <a:r>
              <a:rPr b="0" dirty="0" lang="en-US" smtClean="0" spc="-1" strike="noStrike" sz="3200">
                <a:uFillTx/>
                <a:latin typeface="Arial"/>
              </a:rPr>
              <a:t> </a:t>
            </a:r>
            <a:r>
              <a:rPr b="0" dirty="0" err="1" lang="en-US" smtClean="0" spc="-1" strike="noStrike" sz="3200">
                <a:uFillTx/>
                <a:latin typeface="Arial"/>
              </a:rPr>
              <a:t>eru</a:t>
            </a:r>
            <a:r>
              <a:rPr b="0" dirty="0" lang="en-US" smtClean="0" spc="-1" strike="noStrike" sz="3200">
                <a:uFillTx/>
                <a:latin typeface="Arial"/>
              </a:rPr>
              <a:t> </a:t>
            </a:r>
            <a:r>
              <a:rPr b="0" dirty="0" err="1" lang="en-US" smtClean="0" spc="-1" strike="noStrike" sz="3200">
                <a:uFillTx/>
                <a:latin typeface="Arial"/>
              </a:rPr>
              <a:t>stjórnmálaafskipti</a:t>
            </a:r>
            <a:endParaRPr dirty="0" lang="en-US" spc="-1" sz="3200">
              <a:uFillTx/>
              <a:latin typeface="Arial"/>
            </a:endParaRPr>
          </a:p>
          <a:p>
            <a:pPr indent="-324000" lvl="1" marL="8892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dirty="0" lang="is-IS" smtClean="0" spc="-1" sz="2800">
                <a:uFillTx/>
                <a:latin typeface="Arial"/>
              </a:rPr>
              <a:t>Gerður </a:t>
            </a:r>
            <a:r>
              <a:rPr dirty="0" err="1" lang="is-IS" smtClean="0" spc="-1" sz="2800">
                <a:uFillTx/>
                <a:latin typeface="Arial"/>
              </a:rPr>
              <a:t>brottrækur</a:t>
            </a:r>
            <a:r>
              <a:rPr dirty="0" lang="is-IS" smtClean="0" spc="-1" sz="2800">
                <a:uFillTx/>
                <a:latin typeface="Arial"/>
              </a:rPr>
              <a:t> frá Þýskalandi og París</a:t>
            </a:r>
            <a:endParaRPr dirty="0" lang="en-US" spc="-1" sz="2800">
              <a:uFillTx/>
              <a:latin typeface="Arial"/>
            </a:endParaRPr>
          </a:p>
          <a:p>
            <a:pPr indent="-324000" lvl="2" marL="13464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dirty="0" lang="is-IS" smtClean="0" spc="-1" sz="2400">
                <a:uFillTx/>
                <a:latin typeface="Arial"/>
              </a:rPr>
              <a:t>Hugmyndir hans hafa komið við einhverja</a:t>
            </a:r>
          </a:p>
          <a:p>
            <a:pPr indent="-324000" lvl="1" marL="8892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lang="is-IS" smtClean="0" spc="-1" strike="noStrike" sz="2800">
                <a:uFillTx/>
                <a:latin typeface="Arial"/>
              </a:rPr>
              <a:t>Flytur til </a:t>
            </a:r>
            <a:r>
              <a:rPr b="0" dirty="0" err="1" lang="is-IS" smtClean="0" spc="-1" strike="noStrike" sz="2800">
                <a:uFillTx/>
                <a:latin typeface="Arial"/>
              </a:rPr>
              <a:t>London</a:t>
            </a:r>
            <a:endParaRPr b="0" dirty="0" lang="is-IS" smtClean="0" spc="-1" strike="noStrike" sz="2800">
              <a:uFillTx/>
              <a:latin typeface="Arial"/>
            </a:endParaRPr>
          </a:p>
          <a:p>
            <a:pPr indent="-324000" lvl="2" marL="13464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dirty="0" lang="is-IS" smtClean="0" spc="-1" sz="2400">
                <a:uFillTx/>
                <a:latin typeface="Arial"/>
              </a:rPr>
              <a:t>Rannsakaði auðvaldsþjóðfélagið / markaðskerfið</a:t>
            </a:r>
            <a:endParaRPr b="0" dirty="0" lang="en-US" spc="-1" strike="noStrike" sz="24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  <p:timing>
    <p:tnLst>
      <p:par>
        <p:cTn dur="indefinite" id="1" nodeType="tmRoot" restart="never"/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49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3998" y="1769040"/>
            <a:ext cx="9001951" cy="498924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pPr indent="-324000" marL="4320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dirty="0" lang="is-IS" smtClean="0" spc="-1" sz="3200">
                <a:uFillTx/>
                <a:latin typeface="Arial"/>
              </a:rPr>
              <a:t>Das </a:t>
            </a:r>
            <a:r>
              <a:rPr dirty="0" err="1" lang="is-IS" smtClean="0" spc="-1" sz="3200">
                <a:uFillTx/>
                <a:latin typeface="Arial"/>
              </a:rPr>
              <a:t>Kapital</a:t>
            </a:r>
            <a:r>
              <a:rPr dirty="0" lang="is-IS" smtClean="0" spc="-1" sz="3200">
                <a:uFillTx/>
                <a:latin typeface="Arial"/>
              </a:rPr>
              <a:t> – Auðmagnið (1867)</a:t>
            </a:r>
          </a:p>
          <a:p>
            <a:pPr indent="-324000" lvl="1" marL="8892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lang="is-IS" smtClean="0" spc="-1" strike="noStrike" sz="2800">
                <a:uFillTx/>
                <a:latin typeface="Arial"/>
              </a:rPr>
              <a:t>Markmiðið var að komast að innstu tilhneigingum hins kapítalíska hagkerfis (hreyfilögmálum þess)</a:t>
            </a:r>
          </a:p>
          <a:p>
            <a:pPr indent="-324000" lvl="1" marL="8892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dirty="0" lang="is-IS" smtClean="0" spc="-1" sz="2800">
                <a:uFillTx/>
                <a:latin typeface="Arial"/>
              </a:rPr>
              <a:t>Bjó til líkan af fullkomnu kapítalísku hagkerfi</a:t>
            </a:r>
          </a:p>
          <a:p>
            <a:pPr indent="-324000" lvl="2" marL="13464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dirty="0" lang="is-IS" smtClean="0" spc="-1" sz="2800">
                <a:uFillTx/>
                <a:latin typeface="Arial"/>
              </a:rPr>
              <a:t>Tók burt alla galla kerfisins</a:t>
            </a:r>
          </a:p>
          <a:p>
            <a:pPr indent="-324000" lvl="2" marL="13464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dirty="0" lang="is-IS" smtClean="0" spc="-1" sz="2800">
                <a:uFillTx/>
                <a:latin typeface="Arial"/>
              </a:rPr>
              <a:t>Færir </a:t>
            </a:r>
            <a:r>
              <a:rPr dirty="0" err="1" lang="is-IS" smtClean="0" spc="-1" sz="2800">
                <a:uFillTx/>
                <a:latin typeface="Arial"/>
              </a:rPr>
              <a:t>rök</a:t>
            </a:r>
            <a:r>
              <a:rPr dirty="0" lang="is-IS" smtClean="0" spc="-1" sz="2800">
                <a:uFillTx/>
                <a:latin typeface="Arial"/>
              </a:rPr>
              <a:t> að slíkt kerfi (gallalaust) </a:t>
            </a:r>
            <a:r>
              <a:rPr dirty="0" err="1" lang="is-IS" smtClean="0" spc="-1" sz="2800">
                <a:uFillTx/>
                <a:latin typeface="Arial"/>
              </a:rPr>
              <a:t>sé</a:t>
            </a:r>
            <a:r>
              <a:rPr dirty="0" lang="is-IS" smtClean="0" spc="-1" sz="2800">
                <a:uFillTx/>
                <a:latin typeface="Arial"/>
              </a:rPr>
              <a:t> leið til </a:t>
            </a:r>
            <a:r>
              <a:rPr dirty="0" err="1" lang="is-IS" smtClean="0" spc="-1" sz="2800">
                <a:uFillTx/>
                <a:latin typeface="Arial"/>
              </a:rPr>
              <a:t>glötunnar</a:t>
            </a:r>
            <a:endParaRPr dirty="0" lang="is-IS" smtClean="0" spc="-1" sz="2800">
              <a:uFillTx/>
              <a:latin typeface="Arial"/>
            </a:endParaRPr>
          </a:p>
          <a:p>
            <a:pPr indent="-324000" lvl="2" marL="13464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dirty="0" lang="is-IS" smtClean="0" spc="-1" sz="2800">
                <a:uFillTx/>
                <a:latin typeface="Arial"/>
              </a:rPr>
              <a:t>Slíkt kerfi er þá (með göllunum) líka á leið til </a:t>
            </a:r>
            <a:r>
              <a:rPr dirty="0" err="1" lang="is-IS" smtClean="0" spc="-1" sz="2800">
                <a:uFillTx/>
                <a:latin typeface="Arial"/>
              </a:rPr>
              <a:t>glötunnar</a:t>
            </a:r>
            <a:endParaRPr dirty="0" lang="is-IS" smtClean="0" spc="-1" sz="2800">
              <a:uFillTx/>
              <a:latin typeface="Arial"/>
            </a:endParaRPr>
          </a:p>
          <a:p>
            <a:pPr indent="-324000" lvl="2" marL="13464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endParaRPr b="0" dirty="0" lang="en-US" spc="-1" strike="noStrike" sz="28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0" name="TextShape 2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r>
              <a:rPr b="0" dirty="0" lang="en-US" smtClean="0" spc="-1" strike="noStrike" sz="4400">
                <a:uFillTx/>
                <a:latin typeface="Arial"/>
              </a:rPr>
              <a:t>Karl Marx</a:t>
            </a:r>
            <a:endParaRPr b="0" dirty="0" lang="en-US" spc="-1" strike="noStrike" sz="44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  <p:timing>
    <p:tnLst>
      <p:par>
        <p:cTn dur="indefinite" id="1" nodeType="tmRoot" restart="never"/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52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 lvl="1" marL="216000">
              <a:buClr>
                <a:srgbClr val="000000"/>
              </a:buClr>
              <a:buSzPct val="45000"/>
            </a:pPr>
            <a:r>
              <a:rPr b="0" dirty="0" lang="en-US" smtClean="0" spc="-1" strike="noStrike" sz="4400">
                <a:uFillTx/>
                <a:latin typeface="Arial"/>
              </a:rPr>
              <a:t>Karl Marx</a:t>
            </a:r>
            <a:endParaRPr b="0" dirty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3" name="TextShape 2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pPr indent="-457200" lvl="1" marL="997200">
              <a:spcAft>
                <a:spcPts val="1134"/>
              </a:spcAft>
              <a:buClr>
                <a:srgbClr val="000000"/>
              </a:buClr>
              <a:buSzPct val="75000"/>
              <a:buFont charset="0" panose="020B0604020202020204" pitchFamily="34" typeface="Arial"/>
              <a:buChar char="•"/>
            </a:pPr>
            <a:r>
              <a:rPr dirty="0" lang="is-IS" smtClean="0" spc="-1" sz="3200">
                <a:uFillTx/>
                <a:latin typeface="Arial"/>
              </a:rPr>
              <a:t>Fullkomið markaðshagkerfi Karls </a:t>
            </a:r>
            <a:r>
              <a:rPr dirty="0" err="1" lang="is-IS" smtClean="0" spc="-1" sz="3200">
                <a:uFillTx/>
                <a:latin typeface="Arial"/>
              </a:rPr>
              <a:t>Marx</a:t>
            </a:r>
            <a:endParaRPr dirty="0" lang="is-IS" smtClean="0" spc="-1" sz="3200">
              <a:uFillTx/>
              <a:latin typeface="Arial"/>
            </a:endParaRPr>
          </a:p>
          <a:p>
            <a:pPr indent="-457200" lvl="2" marL="1454400">
              <a:spcAft>
                <a:spcPts val="1134"/>
              </a:spcAft>
              <a:buClr>
                <a:srgbClr val="000000"/>
              </a:buClr>
              <a:buSzPct val="75000"/>
              <a:buFont charset="0" panose="020B0604020202020204" pitchFamily="34" typeface="Arial"/>
              <a:buChar char="•"/>
            </a:pPr>
            <a:r>
              <a:rPr b="0" dirty="0" lang="is-IS" smtClean="0" spc="-1" strike="noStrike" sz="2800">
                <a:uFillTx/>
                <a:latin typeface="Arial"/>
              </a:rPr>
              <a:t>Engin einokun</a:t>
            </a:r>
          </a:p>
          <a:p>
            <a:pPr indent="-457200" lvl="2" marL="1454400">
              <a:spcAft>
                <a:spcPts val="1134"/>
              </a:spcAft>
              <a:buClr>
                <a:srgbClr val="000000"/>
              </a:buClr>
              <a:buSzPct val="75000"/>
              <a:buFont charset="0" panose="020B0604020202020204" pitchFamily="34" typeface="Arial"/>
              <a:buChar char="•"/>
            </a:pPr>
            <a:r>
              <a:rPr dirty="0" lang="is-IS" smtClean="0" spc="-1" sz="2800">
                <a:uFillTx/>
                <a:latin typeface="Arial"/>
              </a:rPr>
              <a:t>Engin verkalýðsfélög</a:t>
            </a:r>
          </a:p>
          <a:p>
            <a:pPr indent="-457200" lvl="2" marL="1454400">
              <a:spcAft>
                <a:spcPts val="1134"/>
              </a:spcAft>
              <a:buClr>
                <a:srgbClr val="000000"/>
              </a:buClr>
              <a:buSzPct val="75000"/>
              <a:buFont charset="0" panose="020B0604020202020204" pitchFamily="34" typeface="Arial"/>
              <a:buChar char="•"/>
            </a:pPr>
            <a:r>
              <a:rPr b="0" dirty="0" lang="is-IS" smtClean="0" spc="-1" strike="noStrike" sz="2800">
                <a:uFillTx/>
                <a:latin typeface="Arial"/>
              </a:rPr>
              <a:t>Engin sérréttindi</a:t>
            </a:r>
          </a:p>
          <a:p>
            <a:pPr indent="-457200" lvl="2" marL="1454400">
              <a:spcAft>
                <a:spcPts val="1134"/>
              </a:spcAft>
              <a:buClr>
                <a:srgbClr val="000000"/>
              </a:buClr>
              <a:buSzPct val="75000"/>
              <a:buFont charset="0" panose="020B0604020202020204" pitchFamily="34" typeface="Arial"/>
              <a:buChar char="•"/>
            </a:pPr>
            <a:r>
              <a:rPr dirty="0" lang="is-IS" smtClean="0" spc="-1" sz="2800">
                <a:uFillTx/>
                <a:latin typeface="Arial"/>
              </a:rPr>
              <a:t>Allt selt á réttu verði (sem er virði vörunnar)</a:t>
            </a:r>
            <a:endParaRPr dirty="0" lang="en-US" spc="-1" sz="2800">
              <a:uFillTx/>
              <a:latin typeface="Arial"/>
            </a:endParaRPr>
          </a:p>
          <a:p>
            <a:pPr indent="-457200" lvl="2" marL="1454400">
              <a:spcAft>
                <a:spcPts val="1134"/>
              </a:spcAft>
              <a:buClr>
                <a:srgbClr val="000000"/>
              </a:buClr>
              <a:buSzPct val="75000"/>
              <a:buFont charset="0" panose="020B0604020202020204" pitchFamily="34" typeface="Arial"/>
              <a:buChar char="•"/>
            </a:pPr>
            <a:r>
              <a:rPr dirty="0" lang="is-IS" smtClean="0" spc="-1" sz="2800">
                <a:uFillTx/>
                <a:latin typeface="Arial"/>
              </a:rPr>
              <a:t>Virði vöru:</a:t>
            </a:r>
          </a:p>
          <a:p>
            <a:pPr indent="-457200" lvl="3" marL="1911600">
              <a:spcAft>
                <a:spcPts val="1134"/>
              </a:spcAft>
              <a:buClr>
                <a:srgbClr val="000000"/>
              </a:buClr>
              <a:buSzPct val="75000"/>
              <a:buFont charset="0" panose="020B0604020202020204" pitchFamily="34" typeface="Arial"/>
              <a:buChar char="•"/>
            </a:pPr>
            <a:r>
              <a:rPr dirty="0" lang="is-IS" smtClean="0" spc="-1" sz="2800">
                <a:uFillTx/>
                <a:latin typeface="Arial"/>
              </a:rPr>
              <a:t>Allt vinnuafl sem fer í hana (beint og óbeint)</a:t>
            </a: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  <p:timing>
    <p:tnLst>
      <p:par>
        <p:cTn dur="indefinite" id="1" nodeType="tmRoot" restart="never"/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54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r>
              <a:rPr b="0" dirty="0" lang="is-IS" smtClean="0" spc="-1" strike="noStrike" sz="4400">
                <a:uFillTx/>
                <a:latin typeface="Arial"/>
              </a:rPr>
              <a:t>Karl </a:t>
            </a:r>
            <a:r>
              <a:rPr b="0" dirty="0" err="1" lang="is-IS" smtClean="0" spc="-1" strike="noStrike" sz="4400">
                <a:uFillTx/>
                <a:latin typeface="Arial"/>
              </a:rPr>
              <a:t>Marx</a:t>
            </a:r>
            <a:endParaRPr b="0" dirty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5" name="TextShape 2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pPr indent="-324000" marL="4320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dirty="0" lang="is-IS" spc="-1" sz="3200">
                <a:uFillTx/>
              </a:rPr>
              <a:t>Fullkomið markaðshagkerfi Karls </a:t>
            </a:r>
            <a:r>
              <a:rPr dirty="0" err="1" lang="is-IS" smtClean="0" spc="-1" sz="3200">
                <a:uFillTx/>
              </a:rPr>
              <a:t>Marx</a:t>
            </a:r>
            <a:endParaRPr dirty="0" lang="is-IS" smtClean="0" spc="-1" sz="3200">
              <a:uFillTx/>
            </a:endParaRPr>
          </a:p>
          <a:p>
            <a:pPr indent="-324000" lvl="1" marL="8892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dirty="0" lang="is-IS" smtClean="0" spc="-1" sz="3200">
                <a:uFillTx/>
              </a:rPr>
              <a:t>Verkamaðurinn - </a:t>
            </a:r>
            <a:r>
              <a:rPr dirty="0" lang="is-IS" smtClean="0" spc="-1" sz="2800">
                <a:uFillTx/>
              </a:rPr>
              <a:t>býður fram sitt vinnuafl</a:t>
            </a:r>
          </a:p>
          <a:p>
            <a:pPr indent="-324000" lvl="2" marL="13464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dirty="0" lang="is-IS" smtClean="0" spc="-1" sz="2400">
                <a:uFillTx/>
              </a:rPr>
              <a:t>Vinni hann ekki fullan vinnudag fær hann ekki vinnuna</a:t>
            </a:r>
          </a:p>
          <a:p>
            <a:pPr indent="-324000" lvl="1" marL="8892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dirty="0" lang="is-IS" smtClean="0" spc="-1" sz="3200">
                <a:uFillTx/>
              </a:rPr>
              <a:t>Fjármagnseigandinn - </a:t>
            </a:r>
            <a:r>
              <a:rPr dirty="0" lang="is-IS" smtClean="0" spc="-1" sz="2800">
                <a:uFillTx/>
              </a:rPr>
              <a:t>Í stöðugri samkeppni við keppinauta</a:t>
            </a:r>
          </a:p>
          <a:p>
            <a:pPr indent="-324000" lvl="1" marL="8892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dirty="0" lang="is-IS" smtClean="0" spc="-1" sz="3200">
                <a:uFillTx/>
              </a:rPr>
              <a:t>Hvar myndast þá </a:t>
            </a:r>
            <a:r>
              <a:rPr dirty="0" err="1" lang="is-IS" smtClean="0" spc="-1" sz="3200">
                <a:uFillTx/>
              </a:rPr>
              <a:t>gróðinn</a:t>
            </a:r>
            <a:r>
              <a:rPr dirty="0" lang="is-IS" smtClean="0" spc="-1" sz="3200">
                <a:uFillTx/>
              </a:rPr>
              <a:t>?</a:t>
            </a:r>
          </a:p>
          <a:p>
            <a:pPr indent="-324000" lvl="2" marL="13464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dirty="0" lang="is-IS" smtClean="0" spc="-1" sz="2800">
                <a:uFillTx/>
              </a:rPr>
              <a:t>Gildisaukinn – Verkamaðurinn fær ekki greitt fyrir allt hans vinnuframlag.  Bara nóg til að lifa (sem er hans virði).  Mismunurinn er </a:t>
            </a:r>
            <a:r>
              <a:rPr dirty="0" err="1" lang="is-IS" smtClean="0" spc="-1" sz="2800">
                <a:uFillTx/>
              </a:rPr>
              <a:t>gróði</a:t>
            </a:r>
            <a:r>
              <a:rPr dirty="0" lang="is-IS" smtClean="0" spc="-1" sz="2800">
                <a:uFillTx/>
              </a:rPr>
              <a:t> fjármagnseigandans</a:t>
            </a:r>
            <a:endParaRPr dirty="0" lang="is-IS" spc="-1" sz="2800">
              <a:uFillTx/>
            </a:endParaRPr>
          </a:p>
          <a:p>
            <a:pPr indent="-324000" marL="4320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endParaRPr b="0" dirty="0" lang="en-US" spc="-1" strike="noStrike" sz="28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  <p:timing>
    <p:tnLst>
      <p:par>
        <p:cTn dur="indefinite" id="1" nodeType="tmRoot" restart="never"/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56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r>
              <a:rPr b="0" dirty="0" lang="is-IS" smtClean="0" spc="-1" strike="noStrike" sz="4400">
                <a:uFillTx/>
                <a:latin typeface="Arial"/>
              </a:rPr>
              <a:t>Karl </a:t>
            </a:r>
            <a:r>
              <a:rPr b="0" dirty="0" err="1" lang="is-IS" smtClean="0" spc="-1" strike="noStrike" sz="4400">
                <a:uFillTx/>
                <a:latin typeface="Arial"/>
              </a:rPr>
              <a:t>Marx</a:t>
            </a:r>
            <a:endParaRPr b="0" dirty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7" name="TextShape 2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pPr indent="-457200" lvl="1" marL="997200">
              <a:spcAft>
                <a:spcPts val="1134"/>
              </a:spcAft>
              <a:buClr>
                <a:srgbClr val="000000"/>
              </a:buClr>
              <a:buSzPct val="75000"/>
              <a:buFont charset="0" panose="020B0604020202020204" pitchFamily="34" typeface="Arial"/>
              <a:buChar char="•"/>
            </a:pPr>
            <a:r>
              <a:rPr dirty="0" lang="is-IS" spc="-1" sz="3200">
                <a:uFillTx/>
              </a:rPr>
              <a:t>Fullkomið markaðshagkerfi Karls </a:t>
            </a:r>
            <a:r>
              <a:rPr dirty="0" err="1" lang="is-IS" smtClean="0" spc="-1" sz="3200">
                <a:uFillTx/>
              </a:rPr>
              <a:t>Marx</a:t>
            </a:r>
            <a:endParaRPr dirty="0" lang="is-IS" spc="-1" sz="3200">
              <a:uFillTx/>
            </a:endParaRPr>
          </a:p>
          <a:p>
            <a:pPr indent="-457200" lvl="2" marL="1454400">
              <a:spcAft>
                <a:spcPts val="1134"/>
              </a:spcAft>
              <a:buClr>
                <a:srgbClr val="000000"/>
              </a:buClr>
              <a:buSzPct val="75000"/>
              <a:buFont charset="0" panose="020B0604020202020204" pitchFamily="34" typeface="Arial"/>
              <a:buChar char="•"/>
            </a:pPr>
            <a:r>
              <a:rPr dirty="0" lang="is-IS" smtClean="0" spc="-1" sz="2800">
                <a:uFillTx/>
              </a:rPr>
              <a:t>Hvað gerist í svona kerfi sem á að vera svona fullkomlega réttlátt… en samt á þar sér stað svik?</a:t>
            </a:r>
          </a:p>
          <a:p>
            <a:pPr indent="-457200" lvl="2" marL="1454400">
              <a:spcAft>
                <a:spcPts val="1134"/>
              </a:spcAft>
              <a:buClr>
                <a:srgbClr val="000000"/>
              </a:buClr>
              <a:buSzPct val="75000"/>
              <a:buFont charset="0" panose="020B0604020202020204" pitchFamily="34" typeface="Arial"/>
              <a:buChar char="•"/>
            </a:pPr>
            <a:r>
              <a:rPr dirty="0" lang="is-IS" smtClean="0" spc="-1" sz="2800">
                <a:uFillTx/>
              </a:rPr>
              <a:t>Það endar í hruni, </a:t>
            </a:r>
            <a:r>
              <a:rPr dirty="0" err="1" lang="is-IS" smtClean="0" spc="-1" sz="2800">
                <a:uFillTx/>
              </a:rPr>
              <a:t>innanfrá</a:t>
            </a:r>
            <a:r>
              <a:rPr dirty="0" lang="is-IS" smtClean="0" spc="-1" sz="2800">
                <a:uFillTx/>
              </a:rPr>
              <a:t>.  Kerfið eyðir sjálfu sér á endanum</a:t>
            </a:r>
          </a:p>
          <a:p>
            <a:pPr indent="-457200" lvl="2" marL="1454400">
              <a:spcAft>
                <a:spcPts val="1134"/>
              </a:spcAft>
              <a:buClr>
                <a:srgbClr val="000000"/>
              </a:buClr>
              <a:buSzPct val="75000"/>
              <a:buFont charset="0" panose="020B0604020202020204" pitchFamily="34" typeface="Arial"/>
              <a:buChar char="•"/>
            </a:pPr>
            <a:r>
              <a:rPr dirty="0" lang="is-IS" smtClean="0" spc="-1" sz="2800">
                <a:uFillTx/>
              </a:rPr>
              <a:t>Hvað tekur þá við: Hið stéttlausa samfélag</a:t>
            </a:r>
            <a:endParaRPr dirty="0" lang="is-IS" spc="-1" sz="2800">
              <a:uFillTx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  <p:timing>
    <p:tnLst>
      <p:par>
        <p:cTn dur="indefinite" id="1" nodeType="tmRoot" restart="never"/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" name="Title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pPr algn="ctr"/>
            <a:r>
              <a:rPr dirty="0" lang="is-IS" smtClean="0">
                <a:uFillTx/>
              </a:rPr>
              <a:t>Karl </a:t>
            </a:r>
            <a:r>
              <a:rPr dirty="0" err="1" lang="is-IS" smtClean="0">
                <a:uFillTx/>
              </a:rPr>
              <a:t>Marx</a:t>
            </a:r>
            <a:endParaRPr dirty="0" lang="en-US">
              <a:uFillTx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Text 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/>
        <p:txBody xmlns:c="http://schemas.openxmlformats.org/drawingml/2006/chart" xmlns:pic="http://schemas.openxmlformats.org/drawingml/2006/picture" xmlns:dgm="http://schemas.openxmlformats.org/drawingml/2006/diagram">
          <a:bodyPr/>
          <a:lstStyle/>
          <a:p>
            <a:endParaRPr dirty="0" lang="en-US">
              <a:uFillTx/>
            </a:endParaRPr>
          </a:p>
        </p:txBody>
      </p:sp>
      <p:pic>
        <p:nvPicPr>
          <p:cNvPr xmlns:c="http://schemas.openxmlformats.org/drawingml/2006/chart" xmlns:pic="http://schemas.openxmlformats.org/drawingml/2006/picture" xmlns:dgm="http://schemas.openxmlformats.org/drawingml/2006/diagram" id="4" name="Picture 3"/>
          <p:cNvPicPr xmlns:c="http://schemas.openxmlformats.org/drawingml/2006/chart" xmlns:pic="http://schemas.openxmlformats.org/drawingml/2006/picture" xmlns:dgm="http://schemas.openxmlformats.org/drawingml/2006/diagram">
            <a:picLocks noChangeAspect="1"/>
          </p:cNvPicPr>
          <p:nvPr/>
        </p:nvPicPr>
        <p:blipFill xmlns:c="http://schemas.openxmlformats.org/drawingml/2006/chart" xmlns:pic="http://schemas.openxmlformats.org/drawingml/2006/picture" xmlns:dgm="http://schemas.openxmlformats.org/drawingml/2006/diagram" rotWithShape="1">
          <a:blip r:embed="rId2"/>
          <a:srcRect b="26119" l="13731" r="6155" t="17918"/>
          <a:stretch/>
        </p:blipFill>
        <p:spPr xmlns:c="http://schemas.openxmlformats.org/drawingml/2006/chart" xmlns:pic="http://schemas.openxmlformats.org/drawingml/2006/picture" xmlns:dgm="http://schemas.openxmlformats.org/drawingml/2006/diagram">
          <a:xfrm>
            <a:off x="1085849" y="1769040"/>
            <a:ext cx="8058151" cy="4219575"/>
          </a:xfrm>
          <a:prstGeom prst="rect">
            <a:avLst/>
          </a:prstGeom>
        </p:spPr>
      </p:pic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  <p:timing>
    <p:tnLst>
      <p:par>
        <p:cTn dur="indefinite" id="1" nodeType="tmRoot" restart="never"/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58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r>
              <a:rPr b="0" dirty="0" lang="is-IS" smtClean="0" spc="-1" strike="noStrike" sz="4400">
                <a:uFillTx/>
                <a:latin typeface="Arial"/>
              </a:rPr>
              <a:t>Karl </a:t>
            </a:r>
            <a:r>
              <a:rPr b="0" dirty="0" err="1" lang="is-IS" smtClean="0" spc="-1" strike="noStrike" sz="4400">
                <a:uFillTx/>
                <a:latin typeface="Arial"/>
              </a:rPr>
              <a:t>Marx</a:t>
            </a:r>
            <a:endParaRPr b="0" dirty="0" lang="en-U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59" name="TextShape 2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pPr indent="-324000" marL="4320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err="1" lang="en-US" smtClean="0" spc="-1" strike="noStrike" sz="3200">
                <a:uFillTx/>
                <a:latin typeface="Arial"/>
              </a:rPr>
              <a:t>Hafði</a:t>
            </a:r>
            <a:r>
              <a:rPr b="0" dirty="0" lang="en-US" smtClean="0" spc="-1" strike="noStrike" sz="3200">
                <a:uFillTx/>
                <a:latin typeface="Arial"/>
              </a:rPr>
              <a:t> </a:t>
            </a:r>
            <a:r>
              <a:rPr b="0" dirty="0" err="1" lang="en-US" smtClean="0" spc="-1" strike="noStrike" sz="3200">
                <a:uFillTx/>
                <a:latin typeface="Arial"/>
              </a:rPr>
              <a:t>rétt</a:t>
            </a:r>
            <a:r>
              <a:rPr b="0" dirty="0" lang="en-US" smtClean="0" spc="-1" strike="noStrike" sz="3200">
                <a:uFillTx/>
                <a:latin typeface="Arial"/>
              </a:rPr>
              <a:t> </a:t>
            </a:r>
            <a:r>
              <a:rPr b="0" dirty="0" err="1" lang="en-US" smtClean="0" spc="-1" strike="noStrike" sz="3200">
                <a:uFillTx/>
                <a:latin typeface="Arial"/>
              </a:rPr>
              <a:t>fyrir</a:t>
            </a:r>
            <a:r>
              <a:rPr b="0" dirty="0" lang="en-US" smtClean="0" spc="-1" strike="noStrike" sz="3200">
                <a:uFillTx/>
                <a:latin typeface="Arial"/>
              </a:rPr>
              <a:t> </a:t>
            </a:r>
            <a:r>
              <a:rPr b="0" dirty="0" err="1" lang="en-US" smtClean="0" spc="-1" strike="noStrike" sz="3200">
                <a:uFillTx/>
                <a:latin typeface="Arial"/>
              </a:rPr>
              <a:t>sér</a:t>
            </a:r>
            <a:r>
              <a:rPr b="0" dirty="0" lang="en-US" smtClean="0" spc="-1" strike="noStrike" sz="3200">
                <a:uFillTx/>
                <a:latin typeface="Arial"/>
              </a:rPr>
              <a:t> </a:t>
            </a:r>
            <a:r>
              <a:rPr b="0" dirty="0" err="1" lang="en-US" smtClean="0" spc="-1" strike="noStrike" sz="3200">
                <a:uFillTx/>
                <a:latin typeface="Arial"/>
              </a:rPr>
              <a:t>með</a:t>
            </a:r>
            <a:r>
              <a:rPr b="0" dirty="0" lang="en-US" smtClean="0" spc="-1" strike="noStrike" sz="3200">
                <a:uFillTx/>
                <a:latin typeface="Arial"/>
              </a:rPr>
              <a:t> </a:t>
            </a:r>
            <a:r>
              <a:rPr b="0" dirty="0" err="1" lang="en-US" smtClean="0" spc="-1" strike="noStrike" sz="3200">
                <a:uFillTx/>
                <a:latin typeface="Arial"/>
              </a:rPr>
              <a:t>sumt</a:t>
            </a:r>
            <a:endParaRPr dirty="0" lang="en-US" spc="-1" sz="3200">
              <a:uFillTx/>
              <a:latin typeface="Arial"/>
            </a:endParaRPr>
          </a:p>
          <a:p>
            <a:pPr indent="-324000" lvl="1" marL="8892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err="1" lang="en-US" smtClean="0" spc="-1" strike="noStrike" sz="2800">
                <a:uFillTx/>
                <a:latin typeface="Arial"/>
              </a:rPr>
              <a:t>Gróðinn</a:t>
            </a:r>
            <a:r>
              <a:rPr b="0" dirty="0" lang="en-US" smtClean="0" spc="-1" strike="noStrike" sz="2800">
                <a:uFillTx/>
                <a:latin typeface="Arial"/>
              </a:rPr>
              <a:t> </a:t>
            </a:r>
            <a:r>
              <a:rPr b="0" dirty="0" err="1" lang="en-US" smtClean="0" spc="-1" strike="noStrike" sz="2800">
                <a:uFillTx/>
                <a:latin typeface="Arial"/>
              </a:rPr>
              <a:t>hefur</a:t>
            </a:r>
            <a:r>
              <a:rPr b="0" dirty="0" lang="en-US" smtClean="0" spc="-1" strike="noStrike" sz="2800">
                <a:uFillTx/>
                <a:latin typeface="Arial"/>
              </a:rPr>
              <a:t> </a:t>
            </a:r>
            <a:r>
              <a:rPr b="0" dirty="0" err="1" lang="en-US" smtClean="0" spc="-1" strike="noStrike" sz="2800">
                <a:uFillTx/>
                <a:latin typeface="Arial"/>
              </a:rPr>
              <a:t>tilhneiginingu</a:t>
            </a:r>
            <a:r>
              <a:rPr b="0" dirty="0" lang="en-US" smtClean="0" spc="-1" strike="noStrike" sz="2800">
                <a:uFillTx/>
                <a:latin typeface="Arial"/>
              </a:rPr>
              <a:t> </a:t>
            </a:r>
            <a:r>
              <a:rPr b="0" dirty="0" err="1" lang="en-US" smtClean="0" spc="-1" strike="noStrike" sz="2800">
                <a:uFillTx/>
                <a:latin typeface="Arial"/>
              </a:rPr>
              <a:t>til</a:t>
            </a:r>
            <a:r>
              <a:rPr b="0" dirty="0" lang="en-US" smtClean="0" spc="-1" strike="noStrike" sz="2800">
                <a:uFillTx/>
                <a:latin typeface="Arial"/>
              </a:rPr>
              <a:t> </a:t>
            </a:r>
            <a:r>
              <a:rPr b="0" dirty="0" err="1" lang="en-US" smtClean="0" spc="-1" strike="noStrike" sz="2800">
                <a:uFillTx/>
                <a:latin typeface="Arial"/>
              </a:rPr>
              <a:t>að</a:t>
            </a:r>
            <a:r>
              <a:rPr b="0" dirty="0" lang="en-US" smtClean="0" spc="-1" strike="noStrike" sz="2800">
                <a:uFillTx/>
                <a:latin typeface="Arial"/>
              </a:rPr>
              <a:t> </a:t>
            </a:r>
            <a:r>
              <a:rPr b="0" dirty="0" err="1" lang="en-US" smtClean="0" spc="-1" strike="noStrike" sz="2800">
                <a:uFillTx/>
                <a:latin typeface="Arial"/>
              </a:rPr>
              <a:t>minnka</a:t>
            </a:r>
            <a:r>
              <a:rPr b="0" dirty="0" lang="en-US" smtClean="0" spc="-1" strike="noStrike" sz="2800">
                <a:uFillTx/>
                <a:latin typeface="Arial"/>
              </a:rPr>
              <a:t> (</a:t>
            </a:r>
            <a:r>
              <a:rPr b="0" dirty="0" err="1" lang="en-US" smtClean="0" spc="-1" strike="noStrike" sz="2800">
                <a:uFillTx/>
                <a:latin typeface="Arial"/>
              </a:rPr>
              <a:t>nema</a:t>
            </a:r>
            <a:r>
              <a:rPr b="0" dirty="0" lang="en-US" smtClean="0" spc="-1" strike="noStrike" sz="2800">
                <a:uFillTx/>
                <a:latin typeface="Arial"/>
              </a:rPr>
              <a:t> </a:t>
            </a:r>
            <a:r>
              <a:rPr b="0" dirty="0" err="1" lang="en-US" smtClean="0" spc="-1" strike="noStrike" sz="2800">
                <a:uFillTx/>
                <a:latin typeface="Arial"/>
              </a:rPr>
              <a:t>hjá</a:t>
            </a:r>
            <a:r>
              <a:rPr b="0" dirty="0" lang="en-US" smtClean="0" spc="-1" strike="noStrike" sz="2800">
                <a:uFillTx/>
                <a:latin typeface="Arial"/>
              </a:rPr>
              <a:t> </a:t>
            </a:r>
            <a:r>
              <a:rPr b="0" dirty="0" err="1" lang="en-US" smtClean="0" spc="-1" strike="noStrike" sz="2800">
                <a:uFillTx/>
                <a:latin typeface="Arial"/>
              </a:rPr>
              <a:t>einokunnarfyrirtækjum</a:t>
            </a:r>
            <a:r>
              <a:rPr b="0" dirty="0" lang="en-US" smtClean="0" spc="-1" strike="noStrike" sz="2800">
                <a:uFillTx/>
                <a:latin typeface="Arial"/>
              </a:rPr>
              <a:t>)</a:t>
            </a:r>
          </a:p>
          <a:p>
            <a:pPr indent="-324000" lvl="1" marL="8892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dirty="0" lang="is-IS" smtClean="0" spc="-1" sz="2800">
                <a:uFillTx/>
                <a:latin typeface="Arial"/>
              </a:rPr>
              <a:t>Sífelld endurtekning </a:t>
            </a:r>
            <a:r>
              <a:rPr dirty="0" err="1" lang="is-IS" smtClean="0" spc="-1" sz="2800">
                <a:uFillTx/>
                <a:latin typeface="Arial"/>
              </a:rPr>
              <a:t>hagsveiflna</a:t>
            </a:r>
            <a:endParaRPr b="0" dirty="0" lang="en-US" smtClean="0" spc="-1" strike="noStrike" sz="2800">
              <a:uFillTx/>
              <a:latin typeface="Arial"/>
            </a:endParaRPr>
          </a:p>
          <a:p>
            <a:pPr indent="-324000" lvl="1" marL="8892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dirty="0" lang="is-IS" smtClean="0" spc="-1" sz="2800">
                <a:uFillTx/>
                <a:latin typeface="Arial"/>
              </a:rPr>
              <a:t>Framleiðendur leita alltaf að nýrri tækni til að viðhalda vexti sínum</a:t>
            </a:r>
          </a:p>
          <a:p>
            <a:pPr indent="-324000" lvl="1" marL="8892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dirty="0" err="1" lang="is-IS" smtClean="0" spc="-1" sz="2800">
                <a:uFillTx/>
                <a:latin typeface="Arial"/>
              </a:rPr>
              <a:t>Fyrirtækin</a:t>
            </a:r>
            <a:r>
              <a:rPr dirty="0" lang="is-IS" smtClean="0" spc="-1" sz="2800">
                <a:uFillTx/>
                <a:latin typeface="Arial"/>
              </a:rPr>
              <a:t> verða sífellt stærri</a:t>
            </a: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xmlns:c="http://schemas.openxmlformats.org/drawingml/2006/chart" xmlns:pic="http://schemas.openxmlformats.org/drawingml/2006/picture" xmlns:dgm="http://schemas.openxmlformats.org/drawingml/2006/diagram" xmlns:p="http://schemas.openxmlformats.org/presentationml/2006/main" xmlns:s="http://schemas.openxmlformats.org/officeDocument/2006/sharedTypes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853</TotalTime>
  <Words>361</Words>
  <Application>Microsoft Office PowerPoint</Application>
  <PresentationFormat>Custom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DejaVu Sans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Karl Marx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Hilmar Friðjónsson</dc:creator>
  <dc:description/>
  <cp:lastModifiedBy>Hilmar Friðjónsson</cp:lastModifiedBy>
  <cp:revision>27</cp:revision>
  <cp:lastPrinted>2013-09-03T09:16:58Z</cp:lastPrinted>
  <dcterms:created xsi:type="dcterms:W3CDTF">2013-09-01T10:19:06Z</dcterms:created>
  <dcterms:modified xsi:type="dcterms:W3CDTF">2018-09-18T09:36:15Z</dcterms:modified>
  <dc:language>is-IS</dc:language>
</cp:coreProperties>
</file>