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772400" cy="100584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mar Friðjónsson - VMA" userId="84f9d915-3dfc-4d65-9e68-8915f5d92477" providerId="ADAL" clId="{757D3446-E19F-4776-8B8B-F0FF7CF73313}"/>
    <pc:docChg chg="modSld">
      <pc:chgData name="Hilmar Friðjónsson - VMA" userId="84f9d915-3dfc-4d65-9e68-8915f5d92477" providerId="ADAL" clId="{757D3446-E19F-4776-8B8B-F0FF7CF73313}" dt="2025-09-04T11:42:40.297" v="1" actId="14100"/>
      <pc:docMkLst>
        <pc:docMk/>
      </pc:docMkLst>
      <pc:sldChg chg="modSp mod">
        <pc:chgData name="Hilmar Friðjónsson - VMA" userId="84f9d915-3dfc-4d65-9e68-8915f5d92477" providerId="ADAL" clId="{757D3446-E19F-4776-8B8B-F0FF7CF73313}" dt="2025-09-04T11:42:40.297" v="1" actId="14100"/>
        <pc:sldMkLst>
          <pc:docMk/>
          <pc:sldMk cId="0" sldId="259"/>
        </pc:sldMkLst>
        <pc:picChg chg="mod">
          <ac:chgData name="Hilmar Friðjónsson - VMA" userId="84f9d915-3dfc-4d65-9e68-8915f5d92477" providerId="ADAL" clId="{757D3446-E19F-4776-8B8B-F0FF7CF73313}" dt="2025-09-04T11:42:40.297" v="1" actId="14100"/>
          <ac:picMkLst>
            <pc:docMk/>
            <pc:sldMk cId="0" sldId="259"/>
            <ac:picMk id="5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uFillTx/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uFillTx/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uFillTx/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uFillTx/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s-IS" sz="1400" b="0" strike="noStrike" spc="-1">
                <a:uFillTx/>
                <a:latin typeface="Times New Roman"/>
              </a:rPr>
              <a:t>&lt;date/time&gt;</a:t>
            </a:r>
            <a:endParaRPr lang="en-US" sz="1400" b="0" strike="noStrike" spc="-1"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uFillTx/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5DD18FF-68F7-4201-8FB7-F14C05A6CD33}" type="slidenum">
              <a:rPr lang="en-US" sz="1400" b="0" strike="noStrike" spc="-1">
                <a:uFillTx/>
                <a:latin typeface="Times New Roman"/>
              </a:rPr>
              <a:t>‹#›</a:t>
            </a:fld>
            <a:endParaRPr lang="en-US" sz="1400" b="0" strike="noStrike" spc="-1"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_1apYo6-Ow" TargetMode="External"/><Relationship Id="rId2" Type="http://schemas.openxmlformats.org/officeDocument/2006/relationships/hyperlink" Target="https://www.youtube.com/watch?v=HPSK4zZtzLI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42" name="TextShape 2"/>
          <p:cNvSpPr txBox="1">
            <a:spLocks/>
          </p:cNvSpPr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3200" b="0" strike="noStrike" spc="-1">
                <a:uFillTx/>
                <a:latin typeface="Arial"/>
              </a:rPr>
              <a:t>4. Kafli</a:t>
            </a:r>
          </a:p>
          <a:p>
            <a:pPr algn="ctr"/>
            <a:r>
              <a:rPr lang="en-US" sz="3200" b="0" strike="noStrike" spc="-1">
                <a:uFillTx/>
                <a:latin typeface="Arial"/>
              </a:rPr>
              <a:t>Adam Smith, faðir hagfræðinnar</a:t>
            </a:r>
          </a:p>
          <a:p>
            <a:pPr algn="ctr"/>
            <a:endParaRPr lang="en-US" sz="3200" b="0" strike="noStrike" spc="-1"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63" name="TextShape 2"/>
          <p:cNvSpPr txBox="1">
            <a:spLocks/>
          </p:cNvSpPr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Aðeins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einn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tilgangur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og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markmið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með</a:t>
            </a:r>
            <a:r>
              <a:rPr lang="en-US" sz="2800" b="0" strike="noStrike" spc="-1" dirty="0">
                <a:uFillTx/>
                <a:latin typeface="Arial"/>
              </a:rPr>
              <a:t>  </a:t>
            </a:r>
            <a:r>
              <a:rPr lang="en-US" sz="2800" b="0" strike="noStrike" spc="-1" dirty="0" err="1">
                <a:uFillTx/>
                <a:latin typeface="Arial"/>
              </a:rPr>
              <a:t>framleiðslu</a:t>
            </a:r>
            <a:r>
              <a:rPr lang="en-US" sz="2800" b="0" strike="noStrike" spc="-1" dirty="0">
                <a:uFillTx/>
                <a:latin typeface="Arial"/>
              </a:rPr>
              <a:t> – </a:t>
            </a:r>
            <a:r>
              <a:rPr lang="en-US" sz="2800" b="0" strike="noStrike" spc="-1" dirty="0" err="1">
                <a:uFillTx/>
                <a:latin typeface="Arial"/>
              </a:rPr>
              <a:t>Neyslan</a:t>
            </a:r>
            <a:endParaRPr lang="en-US" sz="2800" b="0" strike="noStrike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uFillTx/>
                <a:latin typeface="Arial"/>
              </a:rPr>
              <a:t>Adam </a:t>
            </a:r>
            <a:r>
              <a:rPr lang="en-US" sz="2800" b="0" strike="noStrike" spc="-1" dirty="0" err="1">
                <a:uFillTx/>
                <a:latin typeface="Arial"/>
              </a:rPr>
              <a:t>var</a:t>
            </a:r>
            <a:r>
              <a:rPr lang="en-US" sz="2800" b="0" strike="noStrike" spc="-1" dirty="0">
                <a:uFillTx/>
                <a:latin typeface="Arial"/>
              </a:rPr>
              <a:t> á </a:t>
            </a:r>
            <a:r>
              <a:rPr lang="en-US" sz="2800" b="0" strike="noStrike" spc="-1" dirty="0" err="1">
                <a:uFillTx/>
                <a:latin typeface="Arial"/>
              </a:rPr>
              <a:t>móti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ríkisafskiptum</a:t>
            </a:r>
            <a:endParaRPr lang="en-US" sz="28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Vildi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aflétta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innflutnings</a:t>
            </a:r>
            <a:r>
              <a:rPr lang="en-US" sz="2800" b="0" strike="noStrike" spc="-1" dirty="0">
                <a:uFillTx/>
                <a:latin typeface="Arial"/>
              </a:rPr>
              <a:t>- </a:t>
            </a:r>
            <a:r>
              <a:rPr lang="en-US" sz="2800" b="0" strike="noStrike" spc="-1" dirty="0" err="1">
                <a:uFillTx/>
                <a:latin typeface="Arial"/>
              </a:rPr>
              <a:t>og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útflutningshömlum</a:t>
            </a:r>
            <a:endParaRPr lang="en-US" sz="2800" b="0" strike="noStrike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Ríkið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átti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ekki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verja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stakar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atvinnugreinar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og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ekki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eyða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fé</a:t>
            </a:r>
            <a:r>
              <a:rPr lang="en-US" sz="2800" b="0" strike="noStrike" spc="-1" dirty="0">
                <a:uFillTx/>
                <a:latin typeface="Arial"/>
              </a:rPr>
              <a:t> í </a:t>
            </a:r>
            <a:r>
              <a:rPr lang="en-US" sz="2800" b="0" strike="noStrike" spc="-1" dirty="0" err="1">
                <a:uFillTx/>
                <a:latin typeface="Arial"/>
              </a:rPr>
              <a:t>framkvæmdir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sem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ekki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skiluðu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gróða</a:t>
            </a:r>
            <a:endParaRPr lang="en-US" sz="2800" b="0" strike="noStrike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Helsti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óvinur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markaðskerfisins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var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einokun</a:t>
            </a:r>
            <a:endParaRPr lang="en-US" sz="2800" b="0" strike="noStrike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Vildi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aflétta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hömlum</a:t>
            </a:r>
            <a:r>
              <a:rPr lang="en-US" sz="2800" b="0" strike="noStrike" spc="-1" dirty="0">
                <a:uFillTx/>
                <a:latin typeface="Arial"/>
              </a:rPr>
              <a:t> á </a:t>
            </a:r>
            <a:r>
              <a:rPr lang="en-US" sz="2800" b="0" strike="noStrike" spc="-1" dirty="0" err="1">
                <a:uFillTx/>
                <a:latin typeface="Arial"/>
              </a:rPr>
              <a:t>vinnuafli</a:t>
            </a:r>
            <a:r>
              <a:rPr lang="en-US" sz="2800" b="0" strike="noStrike" spc="-1" dirty="0">
                <a:uFillTx/>
                <a:latin typeface="Arial"/>
              </a:rPr>
              <a:t> – </a:t>
            </a:r>
            <a:r>
              <a:rPr lang="en-US" sz="2800" b="0" strike="noStrike" spc="-1" dirty="0" err="1">
                <a:uFillTx/>
                <a:latin typeface="Arial"/>
              </a:rPr>
              <a:t>Fólk</a:t>
            </a:r>
            <a:r>
              <a:rPr lang="en-US" sz="2800" b="0" strike="noStrike" spc="-1" dirty="0">
                <a:uFillTx/>
                <a:latin typeface="Arial"/>
              </a:rPr>
              <a:t> í </a:t>
            </a:r>
            <a:r>
              <a:rPr lang="en-US" sz="2800" b="0" strike="noStrike" spc="-1" dirty="0" err="1">
                <a:uFillTx/>
                <a:latin typeface="Arial"/>
              </a:rPr>
              <a:t>átthagafjötrum</a:t>
            </a:r>
            <a:endParaRPr lang="en-US" sz="2800" b="0" strike="noStrike" spc="-1" dirty="0"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>
                <a:uFillTx/>
              </a:rPr>
              <a:t>Nútíminn – </a:t>
            </a:r>
            <a:r>
              <a:rPr lang="is-IS" dirty="0" err="1">
                <a:uFillTx/>
              </a:rPr>
              <a:t>Charlie</a:t>
            </a:r>
            <a:r>
              <a:rPr lang="is-IS" dirty="0">
                <a:uFillTx/>
              </a:rPr>
              <a:t> </a:t>
            </a:r>
            <a:r>
              <a:rPr lang="is-IS" dirty="0" err="1">
                <a:uFillTx/>
              </a:rPr>
              <a:t>Chaplin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588209"/>
            <a:ext cx="9071640" cy="2412087"/>
          </a:xfrm>
        </p:spPr>
        <p:txBody>
          <a:bodyPr/>
          <a:lstStyle/>
          <a:p>
            <a:r>
              <a:rPr lang="is-IS" dirty="0" err="1">
                <a:uFillTx/>
                <a:hlinkClick r:id="rId2"/>
              </a:rPr>
              <a:t>Chaplin</a:t>
            </a:r>
            <a:r>
              <a:rPr lang="is-IS" dirty="0">
                <a:uFillTx/>
                <a:hlinkClick r:id="rId2"/>
              </a:rPr>
              <a:t> missir vitið í verksmiðjunni</a:t>
            </a:r>
            <a:endParaRPr lang="is-IS" dirty="0">
              <a:uFillTx/>
            </a:endParaRPr>
          </a:p>
          <a:p>
            <a:r>
              <a:rPr lang="is-IS" dirty="0" err="1">
                <a:uFillTx/>
                <a:hlinkClick r:id="rId3"/>
              </a:rPr>
              <a:t>Chaplin</a:t>
            </a:r>
            <a:r>
              <a:rPr lang="is-IS" dirty="0">
                <a:uFillTx/>
                <a:hlinkClick r:id="rId3"/>
              </a:rPr>
              <a:t> og átvélin</a:t>
            </a:r>
            <a:endParaRPr lang="is-IS" dirty="0">
              <a:uFillTx/>
            </a:endParaRPr>
          </a:p>
          <a:p>
            <a:endParaRPr lang="en-US" dirty="0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uFillTx/>
                <a:latin typeface="Arial"/>
              </a:rPr>
              <a:t>Adam Smith</a:t>
            </a:r>
          </a:p>
        </p:txBody>
      </p:sp>
      <p:sp>
        <p:nvSpPr>
          <p:cNvPr id="44" name="TextShape 2"/>
          <p:cNvSpPr txBox="1">
            <a:spLocks/>
          </p:cNvSpPr>
          <p:nvPr/>
        </p:nvSpPr>
        <p:spPr>
          <a:xfrm>
            <a:off x="472680" y="1371600"/>
            <a:ext cx="6594870" cy="5724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uFillTx/>
                <a:latin typeface="Arial"/>
              </a:rPr>
              <a:t>Adam Smith(1723-1790)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Skoskur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hagfræðingur</a:t>
            </a:r>
            <a:endParaRPr lang="en-US" sz="28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Lærði</a:t>
            </a:r>
            <a:r>
              <a:rPr lang="en-US" sz="2800" b="0" strike="noStrike" spc="-1" dirty="0">
                <a:uFillTx/>
                <a:latin typeface="Arial"/>
              </a:rPr>
              <a:t> í Oxford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>
                <a:uFillTx/>
                <a:latin typeface="Arial"/>
              </a:rPr>
              <a:t>Rit</a:t>
            </a:r>
            <a:r>
              <a:rPr lang="en-US" sz="3200" b="0" strike="noStrike" spc="-1" dirty="0">
                <a:uFillTx/>
                <a:latin typeface="Arial"/>
              </a:rPr>
              <a:t>: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uFillTx/>
                <a:latin typeface="Arial"/>
              </a:rPr>
              <a:t>The Theory of Moral Sentiments (</a:t>
            </a:r>
            <a:r>
              <a:rPr lang="en-US" sz="2800" b="0" strike="noStrike" spc="-1" dirty="0" err="1">
                <a:uFillTx/>
                <a:latin typeface="Arial"/>
              </a:rPr>
              <a:t>Kenningin</a:t>
            </a:r>
            <a:r>
              <a:rPr lang="en-US" sz="2800" b="0" strike="noStrike" spc="-1" dirty="0">
                <a:uFillTx/>
                <a:latin typeface="Arial"/>
              </a:rPr>
              <a:t> um </a:t>
            </a:r>
            <a:r>
              <a:rPr lang="en-US" sz="2800" b="0" strike="noStrike" spc="-1" dirty="0" err="1">
                <a:uFillTx/>
                <a:latin typeface="Arial"/>
              </a:rPr>
              <a:t>siðgæðisviðhorfin</a:t>
            </a:r>
            <a:r>
              <a:rPr lang="en-US" sz="2800" b="0" strike="noStrike" spc="-1" dirty="0">
                <a:uFillTx/>
                <a:latin typeface="Arial"/>
              </a:rPr>
              <a:t>).</a:t>
            </a:r>
          </a:p>
          <a:p>
            <a:pPr marL="1346400" lvl="2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Mennirnir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eru</a:t>
            </a:r>
            <a:r>
              <a:rPr lang="en-US" sz="2400" b="0" strike="noStrike" spc="-1" dirty="0">
                <a:uFillTx/>
                <a:latin typeface="Arial"/>
              </a:rPr>
              <a:t> í </a:t>
            </a:r>
            <a:r>
              <a:rPr lang="en-US" sz="2400" b="0" strike="noStrike" spc="-1" dirty="0" err="1">
                <a:uFillTx/>
                <a:latin typeface="Arial"/>
              </a:rPr>
              <a:t>eðli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sínu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eiginhagsmunaseggir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sem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geta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þó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komist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komist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siðferðislegri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niðurstöðu</a:t>
            </a:r>
            <a:r>
              <a:rPr lang="en-US" sz="2400" b="0" strike="noStrike" spc="-1" dirty="0">
                <a:uFillTx/>
                <a:latin typeface="Arial"/>
              </a:rPr>
              <a:t> um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setja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eiginhagsmuni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til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hliðar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fyrir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almannahagsmuni</a:t>
            </a:r>
            <a:endParaRPr lang="en-US" sz="2400" b="0" strike="noStrike" spc="-1" dirty="0">
              <a:uFillTx/>
              <a:latin typeface="Arial"/>
            </a:endParaRPr>
          </a:p>
        </p:txBody>
      </p:sp>
      <p:pic>
        <p:nvPicPr>
          <p:cNvPr id="45" name="Picture 44"/>
          <p:cNvPicPr/>
          <p:nvPr/>
        </p:nvPicPr>
        <p:blipFill>
          <a:blip r:embed="rId2"/>
          <a:stretch/>
        </p:blipFill>
        <p:spPr>
          <a:xfrm>
            <a:off x="7067550" y="1768680"/>
            <a:ext cx="2551659" cy="311764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47" name="TextShape 2"/>
          <p:cNvSpPr txBox="1">
            <a:spLocks/>
          </p:cNvSpPr>
          <p:nvPr/>
        </p:nvSpPr>
        <p:spPr>
          <a:xfrm>
            <a:off x="958882" y="1769039"/>
            <a:ext cx="4858631" cy="48317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>
                <a:uFillTx/>
                <a:latin typeface="Arial"/>
              </a:rPr>
              <a:t>Auðlegð</a:t>
            </a:r>
            <a:r>
              <a:rPr lang="en-US" sz="3200" b="0" strike="noStrike" spc="-1" dirty="0">
                <a:uFillTx/>
                <a:latin typeface="Arial"/>
              </a:rPr>
              <a:t> </a:t>
            </a:r>
            <a:r>
              <a:rPr lang="en-US" sz="3200" b="0" strike="noStrike" spc="-1" dirty="0" err="1">
                <a:uFillTx/>
                <a:latin typeface="Arial"/>
              </a:rPr>
              <a:t>þjóðanna</a:t>
            </a:r>
            <a:endParaRPr lang="en-US" sz="32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uFillTx/>
                <a:latin typeface="Arial"/>
              </a:rPr>
              <a:t>Adam </a:t>
            </a:r>
            <a:r>
              <a:rPr lang="en-US" sz="2800" b="0" strike="noStrike" spc="-1" dirty="0" err="1">
                <a:uFillTx/>
                <a:latin typeface="Arial"/>
              </a:rPr>
              <a:t>taldi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auðlegð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þjóðanna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væri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ekki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falið</a:t>
            </a:r>
            <a:r>
              <a:rPr lang="en-US" sz="2800" b="0" strike="noStrike" spc="-1" dirty="0">
                <a:uFillTx/>
                <a:latin typeface="Arial"/>
              </a:rPr>
              <a:t> í </a:t>
            </a:r>
            <a:r>
              <a:rPr lang="en-US" sz="2800" b="0" strike="noStrike" spc="-1" dirty="0" err="1">
                <a:uFillTx/>
                <a:latin typeface="Arial"/>
              </a:rPr>
              <a:t>gulli</a:t>
            </a:r>
            <a:r>
              <a:rPr lang="en-US" sz="2800" b="0" strike="noStrike" spc="-1" dirty="0">
                <a:uFillTx/>
                <a:latin typeface="Arial"/>
              </a:rPr>
              <a:t> í </a:t>
            </a:r>
            <a:r>
              <a:rPr lang="en-US" sz="2800" b="0" strike="noStrike" spc="-1" dirty="0" err="1">
                <a:uFillTx/>
                <a:latin typeface="Arial"/>
              </a:rPr>
              <a:t>fjárhirslum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ríkisins</a:t>
            </a:r>
            <a:endParaRPr lang="en-US" sz="28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Auðlegðin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falin</a:t>
            </a:r>
            <a:r>
              <a:rPr lang="en-US" sz="2800" b="0" strike="noStrike" spc="-1" dirty="0">
                <a:uFillTx/>
                <a:latin typeface="Arial"/>
              </a:rPr>
              <a:t> í </a:t>
            </a:r>
            <a:r>
              <a:rPr lang="en-US" sz="2800" b="0" strike="noStrike" spc="-1" dirty="0" err="1">
                <a:uFillTx/>
                <a:latin typeface="Arial"/>
              </a:rPr>
              <a:t>þeim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vörum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og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þjónustu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sem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þjóðin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framleiddi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og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nýtti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sér</a:t>
            </a:r>
            <a:r>
              <a:rPr lang="en-US" sz="2800" b="0" strike="noStrike" spc="-1" dirty="0">
                <a:uFillTx/>
                <a:latin typeface="Arial"/>
              </a:rPr>
              <a:t> á </a:t>
            </a:r>
            <a:r>
              <a:rPr lang="en-US" sz="2800" b="0" strike="noStrike" spc="-1" dirty="0" err="1">
                <a:uFillTx/>
                <a:latin typeface="Arial"/>
              </a:rPr>
              <a:t>hverju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ári</a:t>
            </a:r>
            <a:r>
              <a:rPr lang="en-US" sz="2800" b="0" strike="noStrike" spc="-1" dirty="0">
                <a:uFillTx/>
                <a:latin typeface="Arial"/>
              </a:rPr>
              <a:t>, </a:t>
            </a:r>
            <a:r>
              <a:rPr lang="en-US" sz="2800" b="0" strike="noStrike" spc="-1" dirty="0" err="1">
                <a:uFillTx/>
                <a:latin typeface="Arial"/>
              </a:rPr>
              <a:t>þ.e</a:t>
            </a:r>
            <a:r>
              <a:rPr lang="en-US" sz="2800" b="0" strike="noStrike" spc="-1" dirty="0">
                <a:uFillTx/>
                <a:latin typeface="Arial"/>
              </a:rPr>
              <a:t>. </a:t>
            </a:r>
            <a:r>
              <a:rPr lang="en-US" sz="2800" b="0" strike="noStrike" spc="-1" dirty="0" err="1">
                <a:uFillTx/>
                <a:latin typeface="Arial"/>
              </a:rPr>
              <a:t>Landsframleiðsla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eða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þjóðarframleiðsla</a:t>
            </a:r>
            <a:endParaRPr lang="en-US" sz="2800" b="0" strike="noStrike" spc="-1" dirty="0">
              <a:uFillTx/>
              <a:latin typeface="Arial"/>
            </a:endParaRPr>
          </a:p>
        </p:txBody>
      </p:sp>
      <p:pic>
        <p:nvPicPr>
          <p:cNvPr id="48" name="Picture 47"/>
          <p:cNvPicPr/>
          <p:nvPr/>
        </p:nvPicPr>
        <p:blipFill>
          <a:blip r:embed="rId2"/>
          <a:stretch/>
        </p:blipFill>
        <p:spPr>
          <a:xfrm>
            <a:off x="5855398" y="1768680"/>
            <a:ext cx="3354122" cy="453687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>
            <a:spLocks/>
          </p:cNvSpPr>
          <p:nvPr/>
        </p:nvSpPr>
        <p:spPr>
          <a:xfrm>
            <a:off x="503999" y="1769040"/>
            <a:ext cx="5049076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Fær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fyrirtæki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og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framleiðendur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til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framleiða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það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sem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þjóðfélagið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vantar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án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þess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miðstýring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eða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gamlar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hefðir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hafi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áhrif</a:t>
            </a:r>
            <a:endParaRPr lang="en-US" sz="2800" b="0" strike="noStrike" spc="-1" dirty="0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800" spc="-1" dirty="0">
                <a:uFillTx/>
                <a:latin typeface="Arial"/>
              </a:rPr>
              <a:t>Dæmi </a:t>
            </a:r>
            <a:r>
              <a:rPr lang="is-IS" sz="2800" spc="-1" dirty="0" err="1">
                <a:uFillTx/>
                <a:latin typeface="Arial"/>
              </a:rPr>
              <a:t>úr</a:t>
            </a:r>
            <a:r>
              <a:rPr lang="is-IS" sz="2800" spc="-1" dirty="0">
                <a:uFillTx/>
                <a:latin typeface="Arial"/>
              </a:rPr>
              <a:t> bókinni (</a:t>
            </a:r>
            <a:r>
              <a:rPr lang="is-IS" sz="2800" spc="-1" dirty="0" err="1">
                <a:uFillTx/>
                <a:latin typeface="Arial"/>
              </a:rPr>
              <a:t>bls</a:t>
            </a:r>
            <a:r>
              <a:rPr lang="is-IS" sz="2800" spc="-1" dirty="0">
                <a:uFillTx/>
                <a:latin typeface="Arial"/>
              </a:rPr>
              <a:t> 45):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800" b="0" strike="noStrike" spc="-1" dirty="0">
                <a:uFillTx/>
                <a:latin typeface="Arial"/>
              </a:rPr>
              <a:t>Við framleiðum </a:t>
            </a:r>
            <a:r>
              <a:rPr lang="is-IS" sz="2800" b="0" strike="noStrike" spc="-1" dirty="0" err="1">
                <a:uFillTx/>
                <a:latin typeface="Arial"/>
              </a:rPr>
              <a:t>skó</a:t>
            </a:r>
            <a:r>
              <a:rPr lang="is-IS" sz="2800" b="0" strike="noStrike" spc="-1" dirty="0">
                <a:uFillTx/>
                <a:latin typeface="Arial"/>
              </a:rPr>
              <a:t>…</a:t>
            </a:r>
            <a:endParaRPr lang="en-US" sz="2800" b="0" strike="noStrike" spc="-1" dirty="0">
              <a:uFillTx/>
              <a:latin typeface="Arial"/>
            </a:endParaRP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endParaRPr lang="en-US" sz="3200" b="0" strike="noStrike" spc="-1" dirty="0">
              <a:uFillTx/>
              <a:latin typeface="Arial"/>
            </a:endParaRPr>
          </a:p>
        </p:txBody>
      </p:sp>
      <p:sp>
        <p:nvSpPr>
          <p:cNvPr id="50" name="TextShape 2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4400" b="0" strike="noStrike" spc="-1">
                <a:uFillTx/>
                <a:latin typeface="Arial"/>
              </a:rPr>
              <a:t>Ósýnilega höndin</a:t>
            </a:r>
          </a:p>
        </p:txBody>
      </p:sp>
      <p:pic>
        <p:nvPicPr>
          <p:cNvPr id="51" name="Picture 50"/>
          <p:cNvPicPr/>
          <p:nvPr/>
        </p:nvPicPr>
        <p:blipFill>
          <a:blip r:embed="rId2"/>
          <a:stretch/>
        </p:blipFill>
        <p:spPr>
          <a:xfrm>
            <a:off x="5901033" y="822960"/>
            <a:ext cx="3974486" cy="545752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432000" lvl="1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400" b="0" strike="noStrike" spc="-1">
                <a:uFillTx/>
                <a:latin typeface="Arial"/>
              </a:rPr>
              <a:t>Sjá dæmi bls. 45. í lesbók</a:t>
            </a:r>
          </a:p>
        </p:txBody>
      </p:sp>
      <p:sp>
        <p:nvSpPr>
          <p:cNvPr id="53" name="TextShape 2"/>
          <p:cNvSpPr txBox="1">
            <a:spLocks/>
          </p:cNvSpPr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Af hverju eru til skór í búðum þegar við þurfum að kaupa skó og þeir eru til í okkar númeri?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uFillTx/>
                <a:latin typeface="Arial"/>
              </a:rPr>
              <a:t>Framleiðandinn og kaupmaðurinn selja skó í þeim númerum og að þeirri gerð sem seljast best því það gefur þeim mestan hagnað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uFillTx/>
                <a:latin typeface="Arial"/>
              </a:rPr>
              <a:t>Aðrir framleiðendur og kaupmenn sjá gróðann og hefja sölu á sömu skóm í sömu númerum til að fá hlutdeild í gróðanum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uFillTx/>
                <a:latin typeface="Arial"/>
              </a:rPr>
              <a:t>Framboðið eykst – verð lækkar – og gróðinn verður smám saman sambærilegur við gróða sölu annara skógtegunda. Þá hætti framboðið af þessari tegund af skóm að aukast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uFillTx/>
                <a:latin typeface="Arial"/>
              </a:rPr>
              <a:t>,,Græðgin vinnur gott verk”</a:t>
            </a:r>
          </a:p>
        </p:txBody>
      </p:sp>
      <p:sp>
        <p:nvSpPr>
          <p:cNvPr id="55" name="TextShape 2"/>
          <p:cNvSpPr txBox="1">
            <a:spLocks/>
          </p:cNvSpPr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Nefnið dæmi um ,,ósýnilegu höndina” úr nútímanum. Vara á markaði sem aðrir vilja fá hlutdeild af gróðanum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Einkahagsmunir og samkeppni stjórna verðlagningu og sölu á vöru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Framleiðendur framleiða þá vöru sem gefur þeim mestan gróða og eru um leið að mæta þörfum neytenda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Framleiðendur flykkjast að gróðanum -  eykur framboð – lækkar vöruverð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57" name="TextShape 2"/>
          <p:cNvSpPr txBox="1">
            <a:spLocks/>
          </p:cNvSpPr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Hátt verð og góð laun endurspegla oft skort á vörum og vinnuafli. Dregur að sér framleiðendur og vinnuafl.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Lágt verð og léleg laun leiða til samdráttar í framleiðslu og flótta vinnuafls í aðrar greinar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Eiginhagsmunir hvetja menn áfram en samkeppnin kemur í veg fyrir að gróðafíknin hlaupi með mann í gönur.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Maður verður að vera samkeppnishæfur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uFillTx/>
              <a:latin typeface="Arial"/>
            </a:endParaRPr>
          </a:p>
        </p:txBody>
      </p:sp>
      <p:sp>
        <p:nvSpPr>
          <p:cNvPr id="59" name="TextShape 2"/>
          <p:cNvSpPr txBox="1">
            <a:spLocks/>
          </p:cNvSpPr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uFillTx/>
                <a:latin typeface="Arial"/>
              </a:rPr>
              <a:t>Adam Smith vildi vita hvað knýr efnahagslífið áfram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Sá að sérhæfing jók afköst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Lífskjör fólks bötnuðu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uFillTx/>
                <a:latin typeface="Arial"/>
              </a:rPr>
              <a:t>Samkeppnin neyðir framleiðendur til að leita nýrra leiða til að framleiða á sem hagkvæmasta hátt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>
            <a:spLocks/>
          </p:cNvSpPr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 dirty="0" err="1">
                <a:uFillTx/>
                <a:latin typeface="Arial"/>
              </a:rPr>
              <a:t>Kenningin</a:t>
            </a:r>
            <a:r>
              <a:rPr lang="en-US" sz="4400" b="0" strike="noStrike" spc="-1" dirty="0">
                <a:uFillTx/>
                <a:latin typeface="Arial"/>
              </a:rPr>
              <a:t> um </a:t>
            </a:r>
            <a:r>
              <a:rPr lang="en-US" sz="4400" b="0" strike="noStrike" spc="-1" dirty="0" err="1">
                <a:uFillTx/>
                <a:latin typeface="Arial"/>
              </a:rPr>
              <a:t>uppsöfnun</a:t>
            </a:r>
            <a:r>
              <a:rPr lang="en-US" sz="4400" b="0" strike="noStrike" spc="-1" dirty="0">
                <a:uFillTx/>
                <a:latin typeface="Arial"/>
              </a:rPr>
              <a:t> </a:t>
            </a:r>
            <a:r>
              <a:rPr lang="en-US" sz="4400" b="0" strike="noStrike" spc="-1" dirty="0" err="1">
                <a:uFillTx/>
                <a:latin typeface="Arial"/>
              </a:rPr>
              <a:t>auðs</a:t>
            </a:r>
            <a:r>
              <a:rPr lang="en-US" sz="4400" b="0" strike="noStrike" spc="-1" dirty="0">
                <a:uFillTx/>
                <a:latin typeface="Arial"/>
              </a:rPr>
              <a:t> </a:t>
            </a:r>
            <a:r>
              <a:rPr lang="en-US" sz="4400" b="0" strike="noStrike" spc="-1" dirty="0" err="1">
                <a:uFillTx/>
                <a:latin typeface="Arial"/>
              </a:rPr>
              <a:t>og</a:t>
            </a:r>
            <a:r>
              <a:rPr lang="en-US" sz="4400" b="0" strike="noStrike" spc="-1" dirty="0">
                <a:uFillTx/>
                <a:latin typeface="Arial"/>
              </a:rPr>
              <a:t> </a:t>
            </a:r>
            <a:r>
              <a:rPr lang="en-US" sz="4400" b="0" strike="noStrike" spc="-1" dirty="0" err="1">
                <a:uFillTx/>
                <a:latin typeface="Arial"/>
              </a:rPr>
              <a:t>fólksfjöldann</a:t>
            </a:r>
            <a:endParaRPr lang="en-US" sz="4400" b="0" strike="noStrike" spc="-1" dirty="0">
              <a:uFillTx/>
              <a:latin typeface="Arial"/>
            </a:endParaRPr>
          </a:p>
        </p:txBody>
      </p:sp>
      <p:sp>
        <p:nvSpPr>
          <p:cNvPr id="61" name="TextShape 2"/>
          <p:cNvSpPr txBox="1">
            <a:spLocks/>
          </p:cNvSpPr>
          <p:nvPr/>
        </p:nvSpPr>
        <p:spPr>
          <a:xfrm>
            <a:off x="504000" y="1769040"/>
            <a:ext cx="9071640" cy="5006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>
                <a:uFillTx/>
                <a:latin typeface="Arial"/>
              </a:rPr>
              <a:t>Framleiðandinn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sem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græðir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leggur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auð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sinn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fyrir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til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þess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að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geta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fjárfest</a:t>
            </a:r>
            <a:r>
              <a:rPr lang="en-US" sz="2800" b="0" strike="noStrike" spc="-1" dirty="0">
                <a:uFillTx/>
                <a:latin typeface="Arial"/>
              </a:rPr>
              <a:t> í </a:t>
            </a:r>
            <a:r>
              <a:rPr lang="en-US" sz="2800" b="0" strike="noStrike" spc="-1" dirty="0" err="1">
                <a:uFillTx/>
                <a:latin typeface="Arial"/>
              </a:rPr>
              <a:t>vélum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sem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auka</a:t>
            </a:r>
            <a:r>
              <a:rPr lang="en-US" sz="2800" b="0" strike="noStrike" spc="-1" dirty="0">
                <a:uFillTx/>
                <a:latin typeface="Arial"/>
              </a:rPr>
              <a:t> </a:t>
            </a:r>
            <a:r>
              <a:rPr lang="en-US" sz="2800" b="0" strike="noStrike" spc="-1" dirty="0" err="1">
                <a:uFillTx/>
                <a:latin typeface="Arial"/>
              </a:rPr>
              <a:t>afköstin</a:t>
            </a:r>
            <a:endParaRPr lang="en-US" sz="28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Þetta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leiðir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til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skorts</a:t>
            </a:r>
            <a:r>
              <a:rPr lang="en-US" sz="2400" b="0" strike="noStrike" spc="-1" dirty="0">
                <a:uFillTx/>
                <a:latin typeface="Arial"/>
              </a:rPr>
              <a:t> á </a:t>
            </a:r>
            <a:r>
              <a:rPr lang="en-US" sz="2400" b="0" strike="noStrike" spc="-1" dirty="0" err="1">
                <a:uFillTx/>
                <a:latin typeface="Arial"/>
              </a:rPr>
              <a:t>vinnuafli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því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fleiri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verksmiðjur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og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bættur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vélakostur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kallar</a:t>
            </a:r>
            <a:r>
              <a:rPr lang="en-US" sz="2400" b="0" strike="noStrike" spc="-1" dirty="0">
                <a:uFillTx/>
                <a:latin typeface="Arial"/>
              </a:rPr>
              <a:t> á </a:t>
            </a:r>
            <a:r>
              <a:rPr lang="en-US" sz="2400" b="0" strike="noStrike" spc="-1" dirty="0" err="1">
                <a:uFillTx/>
                <a:latin typeface="Arial"/>
              </a:rPr>
              <a:t>fleiri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vinnandi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hendur</a:t>
            </a:r>
            <a:endParaRPr lang="en-US" sz="2400" spc="-1" dirty="0">
              <a:uFillTx/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uFillTx/>
                <a:latin typeface="Arial"/>
              </a:rPr>
              <a:t>Adam </a:t>
            </a:r>
            <a:r>
              <a:rPr lang="en-US" sz="2400" b="0" strike="noStrike" spc="-1" dirty="0" err="1">
                <a:uFillTx/>
                <a:latin typeface="Arial"/>
              </a:rPr>
              <a:t>leysti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þetta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með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kenningu</a:t>
            </a:r>
            <a:r>
              <a:rPr lang="en-US" sz="2400" b="0" strike="noStrike" spc="-1" dirty="0">
                <a:uFillTx/>
                <a:latin typeface="Arial"/>
              </a:rPr>
              <a:t> um </a:t>
            </a:r>
            <a:r>
              <a:rPr lang="en-US" sz="2400" b="0" strike="noStrike" spc="-1" dirty="0" err="1">
                <a:uFillTx/>
                <a:latin typeface="Arial"/>
              </a:rPr>
              <a:t>að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þegar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laun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verkafólks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hækkar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þá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komast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fleiri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börn</a:t>
            </a:r>
            <a:r>
              <a:rPr lang="en-US" sz="2400" b="0" strike="noStrike" spc="-1" dirty="0">
                <a:uFillTx/>
                <a:latin typeface="Arial"/>
              </a:rPr>
              <a:t> á </a:t>
            </a:r>
            <a:r>
              <a:rPr lang="en-US" sz="2400" b="0" strike="noStrike" spc="-1" dirty="0" err="1">
                <a:uFillTx/>
                <a:latin typeface="Arial"/>
              </a:rPr>
              <a:t>legg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og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með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fólksfjölgun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eykst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vinnuafl</a:t>
            </a:r>
            <a:r>
              <a:rPr lang="en-US" sz="2400" b="0" strike="noStrike" spc="-1" dirty="0">
                <a:uFillTx/>
                <a:latin typeface="Arial"/>
              </a:rPr>
              <a:t>.</a:t>
            </a: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uFillTx/>
                <a:latin typeface="Arial"/>
              </a:rPr>
              <a:t>Aukið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vinnuafl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leiðir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til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lægri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launa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og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framleiðslan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skilar</a:t>
            </a:r>
            <a:r>
              <a:rPr lang="en-US" sz="2400" b="0" strike="noStrike" spc="-1" dirty="0">
                <a:uFillTx/>
                <a:latin typeface="Arial"/>
              </a:rPr>
              <a:t> </a:t>
            </a:r>
            <a:r>
              <a:rPr lang="en-US" sz="2400" b="0" strike="noStrike" spc="-1" dirty="0" err="1">
                <a:uFillTx/>
                <a:latin typeface="Arial"/>
              </a:rPr>
              <a:t>gróða</a:t>
            </a:r>
            <a:r>
              <a:rPr lang="en-US" sz="2400" b="0" strike="noStrike" spc="-1" dirty="0">
                <a:uFillTx/>
                <a:latin typeface="Arial"/>
              </a:rPr>
              <a:t> á </a:t>
            </a:r>
            <a:r>
              <a:rPr lang="en-US" sz="2400" b="0" strike="noStrike" spc="-1" dirty="0" err="1">
                <a:uFillTx/>
                <a:latin typeface="Arial"/>
              </a:rPr>
              <a:t>ný</a:t>
            </a:r>
            <a:endParaRPr lang="en-US" sz="2400" b="0" strike="noStrike" spc="-1" dirty="0">
              <a:uFillTx/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515</Words>
  <Application>Microsoft Office PowerPoint</Application>
  <PresentationFormat>Custom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Nútíminn – Charlie Chaplin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Hilmar Friðjónsson</dc:creator>
  <dc:description/>
  <cp:lastModifiedBy>Hilmar Friðjónsson - VMA</cp:lastModifiedBy>
  <cp:revision>15</cp:revision>
  <cp:lastPrinted>2013-09-03T09:16:58Z</cp:lastPrinted>
  <dcterms:created xsi:type="dcterms:W3CDTF">2013-09-01T10:19:06Z</dcterms:created>
  <dcterms:modified xsi:type="dcterms:W3CDTF">2025-09-04T11:42:43Z</dcterms:modified>
  <dc:language>is-IS</dc:language>
</cp:coreProperties>
</file>