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</p:sldIdLst>
  <p:sldSz cx="10080625" cy="7559675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162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Aft>
                <a:spcPts val="567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en-US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0F0A46F1-1FFF-4A04-A50C-B0DB1B6B635F}" type="slidenum">
              <a:rPr lang="en-US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latin typeface="Arial"/>
              </a:rPr>
              <a:t>3. Kafli</a:t>
            </a:r>
          </a:p>
        </p:txBody>
      </p:sp>
      <p:sp>
        <p:nvSpPr>
          <p:cNvPr id="42" name="TextShape 2"/>
          <p:cNvSpPr txBox="1"/>
          <p:nvPr/>
        </p:nvSpPr>
        <p:spPr>
          <a:xfrm>
            <a:off x="504000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0" strike="noStrike" spc="-1" dirty="0" err="1" smtClean="0">
                <a:latin typeface="Arial"/>
              </a:rPr>
              <a:t>Öll</a:t>
            </a:r>
            <a:r>
              <a:rPr lang="en-US" sz="2800" b="0" strike="noStrike" spc="-1" dirty="0" smtClean="0">
                <a:latin typeface="Arial"/>
              </a:rPr>
              <a:t> </a:t>
            </a:r>
            <a:r>
              <a:rPr lang="en-US" sz="2800" b="0" strike="noStrike" spc="-1" dirty="0" err="1" smtClean="0">
                <a:latin typeface="Arial"/>
              </a:rPr>
              <a:t>hagkerfi</a:t>
            </a:r>
            <a:r>
              <a:rPr lang="en-US" sz="2800" b="0" strike="noStrike" spc="-1" dirty="0" smtClean="0">
                <a:latin typeface="Arial"/>
              </a:rPr>
              <a:t> </a:t>
            </a:r>
            <a:r>
              <a:rPr lang="en-US" sz="2800" b="0" strike="noStrike" spc="-1" dirty="0" err="1" smtClean="0">
                <a:latin typeface="Arial"/>
              </a:rPr>
              <a:t>þurfa</a:t>
            </a:r>
            <a:r>
              <a:rPr lang="en-US" sz="2800" b="0" strike="noStrike" spc="-1" dirty="0" smtClean="0">
                <a:latin typeface="Arial"/>
              </a:rPr>
              <a:t> </a:t>
            </a:r>
            <a:r>
              <a:rPr lang="en-US" sz="2800" b="0" strike="noStrike" spc="-1" dirty="0" err="1" smtClean="0">
                <a:latin typeface="Arial"/>
              </a:rPr>
              <a:t>að</a:t>
            </a:r>
            <a:r>
              <a:rPr lang="en-US" sz="2800" b="0" strike="noStrike" spc="-1" dirty="0" smtClean="0">
                <a:latin typeface="Arial"/>
              </a:rPr>
              <a:t> </a:t>
            </a:r>
            <a:r>
              <a:rPr lang="en-US" sz="2800" b="0" strike="noStrike" spc="-1" dirty="0" err="1" smtClean="0">
                <a:latin typeface="Arial"/>
              </a:rPr>
              <a:t>svara</a:t>
            </a:r>
            <a:r>
              <a:rPr lang="en-US" sz="2800" b="0" strike="noStrike" spc="-1" dirty="0" smtClean="0">
                <a:latin typeface="Arial"/>
              </a:rPr>
              <a:t> </a:t>
            </a:r>
            <a:r>
              <a:rPr lang="en-US" sz="2800" b="0" strike="noStrike" spc="-1" dirty="0" err="1" smtClean="0">
                <a:latin typeface="Arial"/>
              </a:rPr>
              <a:t>þessum</a:t>
            </a:r>
            <a:r>
              <a:rPr lang="en-US" sz="2800" b="0" strike="noStrike" spc="-1" dirty="0" smtClean="0">
                <a:latin typeface="Arial"/>
              </a:rPr>
              <a:t> </a:t>
            </a:r>
            <a:r>
              <a:rPr lang="en-US" sz="2800" b="0" strike="noStrike" spc="-1" dirty="0" err="1" smtClean="0">
                <a:latin typeface="Arial"/>
              </a:rPr>
              <a:t>spurningum</a:t>
            </a:r>
            <a:r>
              <a:rPr lang="en-US" sz="2800" b="0" strike="noStrike" spc="-1" dirty="0" smtClean="0">
                <a:latin typeface="Arial"/>
              </a:rPr>
              <a:t>:</a:t>
            </a:r>
          </a:p>
          <a:p>
            <a:endParaRPr lang="en-US" sz="2800" b="0" strike="noStrike" spc="-1" dirty="0" smtClean="0">
              <a:latin typeface="Arial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400" b="0" strike="noStrike" spc="-1" dirty="0" err="1" smtClean="0">
                <a:latin typeface="Arial"/>
              </a:rPr>
              <a:t>Hvaða</a:t>
            </a:r>
            <a:r>
              <a:rPr lang="en-US" sz="2400" b="0" strike="noStrike" spc="-1" dirty="0" smtClean="0">
                <a:latin typeface="Arial"/>
              </a:rPr>
              <a:t> </a:t>
            </a:r>
            <a:r>
              <a:rPr lang="en-US" sz="2400" b="0" strike="noStrike" spc="-1" dirty="0" err="1" smtClean="0">
                <a:latin typeface="Arial"/>
              </a:rPr>
              <a:t>vörur</a:t>
            </a:r>
            <a:r>
              <a:rPr lang="en-US" sz="2400" b="0" strike="noStrike" spc="-1" dirty="0" smtClean="0">
                <a:latin typeface="Arial"/>
              </a:rPr>
              <a:t> á </a:t>
            </a:r>
            <a:r>
              <a:rPr lang="en-US" sz="2400" b="0" strike="noStrike" spc="-1" dirty="0" err="1" smtClean="0">
                <a:latin typeface="Arial"/>
              </a:rPr>
              <a:t>að</a:t>
            </a:r>
            <a:r>
              <a:rPr lang="en-US" sz="2400" b="0" strike="noStrike" spc="-1" dirty="0" smtClean="0">
                <a:latin typeface="Arial"/>
              </a:rPr>
              <a:t> </a:t>
            </a:r>
            <a:r>
              <a:rPr lang="en-US" sz="2400" b="0" strike="noStrike" spc="-1" dirty="0" err="1" smtClean="0">
                <a:latin typeface="Arial"/>
              </a:rPr>
              <a:t>framleiða</a:t>
            </a:r>
            <a:r>
              <a:rPr lang="en-US" sz="2400" b="0" strike="noStrike" spc="-1" dirty="0" smtClean="0">
                <a:latin typeface="Arial"/>
              </a:rPr>
              <a:t> </a:t>
            </a:r>
            <a:r>
              <a:rPr lang="en-US" sz="2400" b="0" strike="noStrike" spc="-1" dirty="0" err="1" smtClean="0">
                <a:latin typeface="Arial"/>
              </a:rPr>
              <a:t>og</a:t>
            </a:r>
            <a:r>
              <a:rPr lang="en-US" sz="2400" b="0" strike="noStrike" spc="-1" dirty="0" smtClean="0">
                <a:latin typeface="Arial"/>
              </a:rPr>
              <a:t> </a:t>
            </a:r>
            <a:r>
              <a:rPr lang="en-US" sz="2400" b="0" strike="noStrike" spc="-1" dirty="0" err="1" smtClean="0">
                <a:latin typeface="Arial"/>
              </a:rPr>
              <a:t>hversu</a:t>
            </a:r>
            <a:r>
              <a:rPr lang="en-US" sz="2400" b="0" strike="noStrike" spc="-1" dirty="0" smtClean="0">
                <a:latin typeface="Arial"/>
              </a:rPr>
              <a:t> </a:t>
            </a:r>
            <a:r>
              <a:rPr lang="en-US" sz="2400" b="0" strike="noStrike" spc="-1" dirty="0" err="1" smtClean="0">
                <a:latin typeface="Arial"/>
              </a:rPr>
              <a:t>mikið</a:t>
            </a:r>
            <a:r>
              <a:rPr lang="en-US" sz="2400" b="0" strike="noStrike" spc="-1" dirty="0" smtClean="0">
                <a:latin typeface="Arial"/>
              </a:rPr>
              <a:t> á </a:t>
            </a:r>
            <a:r>
              <a:rPr lang="en-US" sz="2400" b="0" strike="noStrike" spc="-1" dirty="0" err="1" smtClean="0">
                <a:latin typeface="Arial"/>
              </a:rPr>
              <a:t>að</a:t>
            </a:r>
            <a:r>
              <a:rPr lang="en-US" sz="2400" b="0" strike="noStrike" spc="-1" dirty="0" smtClean="0">
                <a:latin typeface="Arial"/>
              </a:rPr>
              <a:t> </a:t>
            </a:r>
            <a:r>
              <a:rPr lang="en-US" sz="2400" b="0" strike="noStrike" spc="-1" dirty="0" err="1" smtClean="0">
                <a:latin typeface="Arial"/>
              </a:rPr>
              <a:t>framleiða</a:t>
            </a:r>
            <a:r>
              <a:rPr lang="en-US" sz="2400" b="0" strike="noStrike" spc="-1" dirty="0" smtClean="0">
                <a:latin typeface="Arial"/>
              </a:rPr>
              <a:t> </a:t>
            </a:r>
            <a:r>
              <a:rPr lang="en-US" sz="2400" b="0" strike="noStrike" spc="-1" dirty="0" err="1" smtClean="0">
                <a:latin typeface="Arial"/>
              </a:rPr>
              <a:t>af</a:t>
            </a:r>
            <a:r>
              <a:rPr lang="en-US" sz="2400" b="0" strike="noStrike" spc="-1" dirty="0" smtClean="0">
                <a:latin typeface="Arial"/>
              </a:rPr>
              <a:t> </a:t>
            </a:r>
            <a:r>
              <a:rPr lang="en-US" sz="2400" b="0" strike="noStrike" spc="-1" dirty="0" err="1" smtClean="0">
                <a:latin typeface="Arial"/>
              </a:rPr>
              <a:t>hverri</a:t>
            </a:r>
            <a:r>
              <a:rPr lang="en-US" sz="2400" b="0" strike="noStrike" spc="-1" dirty="0" smtClean="0">
                <a:latin typeface="Arial"/>
              </a:rPr>
              <a:t> </a:t>
            </a:r>
            <a:r>
              <a:rPr lang="en-US" sz="2400" b="0" strike="noStrike" spc="-1" dirty="0" err="1" smtClean="0">
                <a:latin typeface="Arial"/>
              </a:rPr>
              <a:t>vöru</a:t>
            </a:r>
            <a:r>
              <a:rPr lang="en-US" sz="2400" b="0" strike="noStrike" spc="-1" dirty="0" smtClean="0">
                <a:latin typeface="Arial"/>
              </a:rPr>
              <a:t>?</a:t>
            </a:r>
          </a:p>
          <a:p>
            <a:pPr marL="914400" lvl="1" indent="-457200">
              <a:buFont typeface="+mj-lt"/>
              <a:buAutoNum type="arabicPeriod"/>
            </a:pPr>
            <a:r>
              <a:rPr lang="is-IS" sz="2400" spc="-1" dirty="0" smtClean="0">
                <a:latin typeface="Arial"/>
              </a:rPr>
              <a:t>Hvaða aðferð hentar best í framleiðslunni?</a:t>
            </a:r>
          </a:p>
          <a:p>
            <a:pPr marL="914400" lvl="1" indent="-457200">
              <a:buFont typeface="+mj-lt"/>
              <a:buAutoNum type="arabicPeriod"/>
            </a:pPr>
            <a:r>
              <a:rPr lang="is-IS" sz="2400" b="0" strike="noStrike" spc="-1" dirty="0" smtClean="0">
                <a:latin typeface="Arial"/>
              </a:rPr>
              <a:t>Hverjir eiga að nýta framleiðsluna?</a:t>
            </a:r>
          </a:p>
          <a:p>
            <a:pPr marL="914400" lvl="1" indent="-457200">
              <a:buFont typeface="+mj-lt"/>
              <a:buAutoNum type="arabicPeriod"/>
            </a:pPr>
            <a:r>
              <a:rPr lang="is-IS" sz="2400" spc="-1" dirty="0" smtClean="0">
                <a:latin typeface="Arial"/>
              </a:rPr>
              <a:t>Hvernig eru ákvarðanirnar um framleiðsluna teknar?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504000" y="806145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en-US" sz="3600" b="0" strike="noStrike" spc="-1" dirty="0" smtClean="0">
                <a:latin typeface="Arial"/>
              </a:rPr>
              <a:t>1. </a:t>
            </a:r>
            <a:r>
              <a:rPr lang="en-US" sz="3600" b="0" strike="noStrike" spc="-1" dirty="0" err="1" smtClean="0">
                <a:latin typeface="Arial"/>
              </a:rPr>
              <a:t>Hvaða</a:t>
            </a:r>
            <a:r>
              <a:rPr lang="en-US" sz="3600" b="0" strike="noStrike" spc="-1" dirty="0" smtClean="0">
                <a:latin typeface="Arial"/>
              </a:rPr>
              <a:t> </a:t>
            </a:r>
            <a:r>
              <a:rPr lang="en-US" sz="3600" b="0" strike="noStrike" spc="-1" dirty="0" err="1" smtClean="0">
                <a:latin typeface="Arial"/>
              </a:rPr>
              <a:t>vörur</a:t>
            </a:r>
            <a:r>
              <a:rPr lang="en-US" sz="3600" b="0" strike="noStrike" spc="-1" dirty="0" smtClean="0">
                <a:latin typeface="Arial"/>
              </a:rPr>
              <a:t> á </a:t>
            </a:r>
            <a:r>
              <a:rPr lang="en-US" sz="3600" b="0" strike="noStrike" spc="-1" dirty="0" err="1" smtClean="0">
                <a:latin typeface="Arial"/>
              </a:rPr>
              <a:t>að</a:t>
            </a:r>
            <a:r>
              <a:rPr lang="en-US" sz="3600" b="0" strike="noStrike" spc="-1" dirty="0" smtClean="0">
                <a:latin typeface="Arial"/>
              </a:rPr>
              <a:t> </a:t>
            </a:r>
            <a:r>
              <a:rPr lang="en-US" sz="3600" b="0" strike="noStrike" spc="-1" dirty="0" err="1" smtClean="0">
                <a:latin typeface="Arial"/>
              </a:rPr>
              <a:t>framleiða</a:t>
            </a:r>
            <a:r>
              <a:rPr lang="en-US" sz="3600" b="0" strike="noStrike" spc="-1" dirty="0" smtClean="0">
                <a:latin typeface="Arial"/>
              </a:rPr>
              <a:t> </a:t>
            </a:r>
            <a:r>
              <a:rPr lang="en-US" sz="3600" b="0" strike="noStrike" spc="-1" dirty="0" err="1" smtClean="0">
                <a:latin typeface="Arial"/>
              </a:rPr>
              <a:t>og</a:t>
            </a:r>
            <a:r>
              <a:rPr lang="en-US" sz="3600" b="0" strike="noStrike" spc="-1" dirty="0" smtClean="0">
                <a:latin typeface="Arial"/>
              </a:rPr>
              <a:t> </a:t>
            </a:r>
            <a:r>
              <a:rPr lang="en-US" sz="3600" b="0" strike="noStrike" spc="-1" dirty="0" err="1" smtClean="0">
                <a:latin typeface="Arial"/>
              </a:rPr>
              <a:t>hversu</a:t>
            </a:r>
            <a:r>
              <a:rPr lang="en-US" sz="3600" b="0" strike="noStrike" spc="-1" dirty="0" smtClean="0">
                <a:latin typeface="Arial"/>
              </a:rPr>
              <a:t> </a:t>
            </a:r>
            <a:r>
              <a:rPr lang="en-US" sz="3600" b="0" strike="noStrike" spc="-1" dirty="0" err="1" smtClean="0">
                <a:latin typeface="Arial"/>
              </a:rPr>
              <a:t>mikið</a:t>
            </a:r>
            <a:r>
              <a:rPr lang="en-US" sz="3600" b="0" strike="noStrike" spc="-1" dirty="0" smtClean="0">
                <a:latin typeface="Arial"/>
              </a:rPr>
              <a:t> á </a:t>
            </a:r>
            <a:r>
              <a:rPr lang="en-US" sz="3600" b="0" strike="noStrike" spc="-1" dirty="0" err="1" smtClean="0">
                <a:latin typeface="Arial"/>
              </a:rPr>
              <a:t>að</a:t>
            </a:r>
            <a:r>
              <a:rPr lang="en-US" sz="3600" b="0" strike="noStrike" spc="-1" dirty="0" smtClean="0">
                <a:latin typeface="Arial"/>
              </a:rPr>
              <a:t> </a:t>
            </a:r>
            <a:r>
              <a:rPr lang="en-US" sz="3600" b="0" strike="noStrike" spc="-1" dirty="0" err="1" smtClean="0">
                <a:latin typeface="Arial"/>
              </a:rPr>
              <a:t>framleiða</a:t>
            </a:r>
            <a:r>
              <a:rPr lang="en-US" sz="3600" b="0" strike="noStrike" spc="-1" dirty="0" smtClean="0">
                <a:latin typeface="Arial"/>
              </a:rPr>
              <a:t> </a:t>
            </a:r>
            <a:r>
              <a:rPr lang="en-US" sz="3600" b="0" strike="noStrike" spc="-1" dirty="0" err="1" smtClean="0">
                <a:latin typeface="Arial"/>
              </a:rPr>
              <a:t>af</a:t>
            </a:r>
            <a:r>
              <a:rPr lang="en-US" sz="3600" b="0" strike="noStrike" spc="-1" dirty="0" smtClean="0">
                <a:latin typeface="Arial"/>
              </a:rPr>
              <a:t> </a:t>
            </a:r>
            <a:r>
              <a:rPr lang="en-US" sz="3600" b="0" strike="noStrike" spc="-1" dirty="0" err="1">
                <a:latin typeface="Arial"/>
              </a:rPr>
              <a:t>hverri</a:t>
            </a:r>
            <a:r>
              <a:rPr lang="en-US" sz="3600" b="0" strike="noStrike" spc="-1" dirty="0">
                <a:latin typeface="Arial"/>
              </a:rPr>
              <a:t> </a:t>
            </a:r>
            <a:r>
              <a:rPr lang="en-US" sz="3600" b="0" strike="noStrike" spc="-1" dirty="0" err="1">
                <a:latin typeface="Arial"/>
              </a:rPr>
              <a:t>vöru</a:t>
            </a:r>
            <a:r>
              <a:rPr lang="en-US" sz="3600" b="0" strike="noStrike" spc="-1" dirty="0">
                <a:latin typeface="Arial"/>
              </a:rPr>
              <a:t>?</a:t>
            </a:r>
          </a:p>
        </p:txBody>
      </p:sp>
      <p:sp>
        <p:nvSpPr>
          <p:cNvPr id="44" name="TextShape 2"/>
          <p:cNvSpPr txBox="1"/>
          <p:nvPr/>
        </p:nvSpPr>
        <p:spPr>
          <a:xfrm>
            <a:off x="504000" y="2276474"/>
            <a:ext cx="9071640" cy="487996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 dirty="0" err="1" smtClean="0">
                <a:latin typeface="Arial"/>
              </a:rPr>
              <a:t>Hverjir</a:t>
            </a:r>
            <a:r>
              <a:rPr lang="en-US" sz="3200" b="0" strike="noStrike" spc="-1" dirty="0" smtClean="0">
                <a:latin typeface="Arial"/>
              </a:rPr>
              <a:t> </a:t>
            </a:r>
            <a:r>
              <a:rPr lang="en-US" sz="3200" b="0" strike="noStrike" spc="-1" dirty="0" err="1" smtClean="0">
                <a:latin typeface="Arial"/>
              </a:rPr>
              <a:t>ákveða</a:t>
            </a:r>
            <a:r>
              <a:rPr lang="en-US" sz="3200" b="0" strike="noStrike" spc="-1" dirty="0" smtClean="0">
                <a:latin typeface="Arial"/>
              </a:rPr>
              <a:t> </a:t>
            </a:r>
            <a:r>
              <a:rPr lang="en-US" sz="3200" b="0" strike="noStrike" spc="-1" dirty="0" err="1" smtClean="0">
                <a:latin typeface="Arial"/>
              </a:rPr>
              <a:t>þetta</a:t>
            </a:r>
            <a:r>
              <a:rPr lang="en-US" sz="3200" b="0" strike="noStrike" spc="-1" dirty="0" smtClean="0">
                <a:latin typeface="Arial"/>
              </a:rPr>
              <a:t>?</a:t>
            </a:r>
            <a:endParaRPr lang="en-US" sz="3200" spc="-1" dirty="0" smtClean="0">
              <a:latin typeface="Arial"/>
            </a:endParaRPr>
          </a:p>
          <a:p>
            <a:pPr marL="889200" lvl="1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 dirty="0" err="1" smtClean="0">
                <a:latin typeface="Arial"/>
              </a:rPr>
              <a:t>Markaðurinn</a:t>
            </a:r>
            <a:r>
              <a:rPr lang="en-US" sz="2800" b="0" strike="noStrike" spc="-1" dirty="0" smtClean="0">
                <a:latin typeface="Arial"/>
              </a:rPr>
              <a:t>, </a:t>
            </a:r>
            <a:r>
              <a:rPr lang="en-US" sz="2800" b="0" strike="noStrike" spc="-1" dirty="0" err="1" smtClean="0">
                <a:latin typeface="Arial"/>
              </a:rPr>
              <a:t>eða</a:t>
            </a:r>
            <a:r>
              <a:rPr lang="en-US" sz="2800" b="0" strike="noStrike" spc="-1" dirty="0" smtClean="0">
                <a:latin typeface="Arial"/>
              </a:rPr>
              <a:t>…</a:t>
            </a:r>
            <a:endParaRPr lang="en-US" sz="2800" spc="-1" dirty="0">
              <a:latin typeface="Arial"/>
            </a:endParaRPr>
          </a:p>
          <a:p>
            <a:pPr marL="889200" lvl="1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 dirty="0" err="1" smtClean="0">
                <a:latin typeface="Arial"/>
              </a:rPr>
              <a:t>stjórnvöld</a:t>
            </a:r>
            <a:r>
              <a:rPr lang="en-US" sz="2800" b="0" strike="noStrike" spc="-1" dirty="0" smtClean="0">
                <a:latin typeface="Arial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00" y="434670"/>
            <a:ext cx="9071640" cy="1262160"/>
          </a:xfrm>
        </p:spPr>
        <p:txBody>
          <a:bodyPr/>
          <a:lstStyle/>
          <a:p>
            <a:r>
              <a:rPr lang="en-US" sz="3600" spc="-1" dirty="0" smtClean="0"/>
              <a:t>2. </a:t>
            </a:r>
            <a:r>
              <a:rPr lang="en-US" sz="3600" spc="-1" dirty="0" err="1"/>
              <a:t>Hvaða</a:t>
            </a:r>
            <a:r>
              <a:rPr lang="en-US" sz="3600" spc="-1" dirty="0"/>
              <a:t> </a:t>
            </a:r>
            <a:r>
              <a:rPr lang="en-US" sz="3600" spc="-1" dirty="0" err="1" smtClean="0"/>
              <a:t>aðferð</a:t>
            </a:r>
            <a:r>
              <a:rPr lang="en-US" sz="3600" spc="-1" dirty="0" smtClean="0"/>
              <a:t> </a:t>
            </a:r>
            <a:r>
              <a:rPr lang="en-US" sz="3600" spc="-1" dirty="0" err="1" smtClean="0"/>
              <a:t>hentar</a:t>
            </a:r>
            <a:r>
              <a:rPr lang="en-US" sz="3600" spc="-1" dirty="0" smtClean="0"/>
              <a:t> best í </a:t>
            </a:r>
            <a:r>
              <a:rPr lang="en-US" sz="3600" spc="-1" dirty="0" err="1" smtClean="0"/>
              <a:t>framleiðsluna</a:t>
            </a:r>
            <a:r>
              <a:rPr lang="en-US" sz="3600" spc="-1" dirty="0" smtClean="0"/>
              <a:t>?</a:t>
            </a:r>
            <a:r>
              <a:rPr lang="en-US" spc="-1" dirty="0"/>
              <a:t/>
            </a:r>
            <a:br>
              <a:rPr lang="en-US" spc="-1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504000" y="1257299"/>
            <a:ext cx="9071640" cy="5553076"/>
          </a:xfrm>
        </p:spPr>
        <p:txBody>
          <a:bodyPr/>
          <a:lstStyle/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spc="-1" dirty="0" err="1"/>
              <a:t>Vinnuaflsfrek</a:t>
            </a:r>
            <a:r>
              <a:rPr lang="en-US" sz="3200" spc="-1" dirty="0"/>
              <a:t> </a:t>
            </a:r>
            <a:r>
              <a:rPr lang="en-US" sz="3200" spc="-1" dirty="0" err="1"/>
              <a:t>framleiðsla</a:t>
            </a:r>
            <a:r>
              <a:rPr lang="en-US" sz="3200" spc="-1" dirty="0"/>
              <a:t> </a:t>
            </a:r>
            <a:r>
              <a:rPr lang="en-US" sz="3200" spc="-1" dirty="0" err="1"/>
              <a:t>eða</a:t>
            </a:r>
            <a:r>
              <a:rPr lang="en-US" sz="3200" spc="-1" dirty="0"/>
              <a:t> </a:t>
            </a:r>
            <a:r>
              <a:rPr lang="en-US" sz="3200" spc="-1" dirty="0" err="1"/>
              <a:t>vélar</a:t>
            </a:r>
            <a:r>
              <a:rPr lang="en-US" sz="3200" spc="-1" dirty="0"/>
              <a:t> </a:t>
            </a:r>
            <a:r>
              <a:rPr lang="en-US" sz="3200" spc="-1" dirty="0" err="1"/>
              <a:t>og</a:t>
            </a:r>
            <a:r>
              <a:rPr lang="en-US" sz="3200" spc="-1" dirty="0"/>
              <a:t> </a:t>
            </a:r>
            <a:r>
              <a:rPr lang="en-US" sz="3200" spc="-1" dirty="0" err="1"/>
              <a:t>tæki</a:t>
            </a:r>
            <a:r>
              <a:rPr lang="en-US" sz="3200" spc="-1" dirty="0"/>
              <a:t>?</a:t>
            </a:r>
          </a:p>
          <a:p>
            <a:pPr marL="838800" lvl="1" indent="-288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spc="-1" dirty="0" err="1"/>
              <a:t>Þar</a:t>
            </a:r>
            <a:r>
              <a:rPr lang="en-US" sz="2800" spc="-1" dirty="0"/>
              <a:t> </a:t>
            </a:r>
            <a:r>
              <a:rPr lang="en-US" sz="2800" spc="-1" dirty="0" err="1"/>
              <a:t>sem</a:t>
            </a:r>
            <a:r>
              <a:rPr lang="en-US" sz="2800" spc="-1" dirty="0"/>
              <a:t> </a:t>
            </a:r>
            <a:r>
              <a:rPr lang="en-US" sz="2800" spc="-1" dirty="0" err="1"/>
              <a:t>vinnuaflið</a:t>
            </a:r>
            <a:r>
              <a:rPr lang="en-US" sz="2800" spc="-1" dirty="0"/>
              <a:t> </a:t>
            </a:r>
            <a:r>
              <a:rPr lang="en-US" sz="2800" spc="-1" dirty="0" err="1"/>
              <a:t>er</a:t>
            </a:r>
            <a:r>
              <a:rPr lang="en-US" sz="2800" spc="-1" dirty="0"/>
              <a:t> </a:t>
            </a:r>
            <a:r>
              <a:rPr lang="en-US" sz="2800" spc="-1" dirty="0" err="1"/>
              <a:t>ódýrt</a:t>
            </a:r>
            <a:r>
              <a:rPr lang="en-US" sz="2800" spc="-1" dirty="0"/>
              <a:t> </a:t>
            </a:r>
            <a:r>
              <a:rPr lang="en-US" sz="2800" spc="-1" dirty="0" err="1"/>
              <a:t>og</a:t>
            </a:r>
            <a:r>
              <a:rPr lang="en-US" sz="2800" spc="-1" dirty="0"/>
              <a:t> </a:t>
            </a:r>
            <a:r>
              <a:rPr lang="en-US" sz="2800" spc="-1" dirty="0" err="1"/>
              <a:t>nóg</a:t>
            </a:r>
            <a:r>
              <a:rPr lang="en-US" sz="2800" spc="-1" dirty="0"/>
              <a:t> </a:t>
            </a:r>
            <a:r>
              <a:rPr lang="en-US" sz="2800" spc="-1" dirty="0" err="1"/>
              <a:t>af</a:t>
            </a:r>
            <a:r>
              <a:rPr lang="en-US" sz="2800" spc="-1" dirty="0"/>
              <a:t> </a:t>
            </a:r>
            <a:r>
              <a:rPr lang="en-US" sz="2800" spc="-1" dirty="0" err="1"/>
              <a:t>því</a:t>
            </a:r>
            <a:r>
              <a:rPr lang="en-US" sz="2800" spc="-1" dirty="0"/>
              <a:t> nota </a:t>
            </a:r>
            <a:r>
              <a:rPr lang="en-US" sz="2800" spc="-1" dirty="0" err="1"/>
              <a:t>menn</a:t>
            </a:r>
            <a:r>
              <a:rPr lang="en-US" sz="2800" spc="-1" dirty="0"/>
              <a:t> </a:t>
            </a:r>
            <a:r>
              <a:rPr lang="en-US" sz="2800" spc="-1" dirty="0" err="1"/>
              <a:t>vinnuaflsfrekar</a:t>
            </a:r>
            <a:r>
              <a:rPr lang="en-US" sz="2800" spc="-1" dirty="0"/>
              <a:t> </a:t>
            </a:r>
            <a:r>
              <a:rPr lang="en-US" sz="2800" spc="-1" dirty="0" err="1"/>
              <a:t>aðferðir</a:t>
            </a:r>
            <a:endParaRPr lang="en-US" sz="2800" spc="-1" dirty="0"/>
          </a:p>
          <a:p>
            <a:pPr marL="838800" lvl="1" indent="-288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spc="-1" dirty="0" err="1"/>
              <a:t>Þar</a:t>
            </a:r>
            <a:r>
              <a:rPr lang="en-US" sz="2800" spc="-1" dirty="0"/>
              <a:t> </a:t>
            </a:r>
            <a:r>
              <a:rPr lang="en-US" sz="2800" spc="-1" dirty="0" err="1"/>
              <a:t>sem</a:t>
            </a:r>
            <a:r>
              <a:rPr lang="en-US" sz="2800" spc="-1" dirty="0"/>
              <a:t> </a:t>
            </a:r>
            <a:r>
              <a:rPr lang="en-US" sz="2800" spc="-1" dirty="0" err="1"/>
              <a:t>vinnuaflið</a:t>
            </a:r>
            <a:r>
              <a:rPr lang="en-US" sz="2800" spc="-1" dirty="0"/>
              <a:t> </a:t>
            </a:r>
            <a:r>
              <a:rPr lang="en-US" sz="2800" spc="-1" dirty="0" err="1"/>
              <a:t>er</a:t>
            </a:r>
            <a:r>
              <a:rPr lang="en-US" sz="2800" spc="-1" dirty="0"/>
              <a:t> </a:t>
            </a:r>
            <a:r>
              <a:rPr lang="en-US" sz="2800" spc="-1" dirty="0" err="1"/>
              <a:t>dýrt</a:t>
            </a:r>
            <a:r>
              <a:rPr lang="en-US" sz="2800" spc="-1" dirty="0"/>
              <a:t> </a:t>
            </a:r>
            <a:r>
              <a:rPr lang="en-US" sz="2800" spc="-1" dirty="0" err="1"/>
              <a:t>þá</a:t>
            </a:r>
            <a:r>
              <a:rPr lang="en-US" sz="2800" spc="-1" dirty="0"/>
              <a:t> </a:t>
            </a:r>
            <a:r>
              <a:rPr lang="en-US" sz="2800" spc="-1" dirty="0" err="1"/>
              <a:t>getur</a:t>
            </a:r>
            <a:r>
              <a:rPr lang="en-US" sz="2800" spc="-1" dirty="0"/>
              <a:t> </a:t>
            </a:r>
            <a:r>
              <a:rPr lang="en-US" sz="2800" spc="-1" dirty="0" err="1"/>
              <a:t>verið</a:t>
            </a:r>
            <a:r>
              <a:rPr lang="en-US" sz="2800" spc="-1" dirty="0"/>
              <a:t> </a:t>
            </a:r>
            <a:r>
              <a:rPr lang="en-US" sz="2800" spc="-1" dirty="0" err="1"/>
              <a:t>hagkvæmara</a:t>
            </a:r>
            <a:r>
              <a:rPr lang="en-US" sz="2800" spc="-1" dirty="0"/>
              <a:t> </a:t>
            </a:r>
            <a:r>
              <a:rPr lang="en-US" sz="2800" spc="-1" dirty="0" err="1"/>
              <a:t>að</a:t>
            </a:r>
            <a:r>
              <a:rPr lang="en-US" sz="2800" spc="-1" dirty="0"/>
              <a:t> nota </a:t>
            </a:r>
            <a:r>
              <a:rPr lang="en-US" sz="2800" spc="-1" dirty="0" err="1"/>
              <a:t>frekar</a:t>
            </a:r>
            <a:r>
              <a:rPr lang="en-US" sz="2800" spc="-1" dirty="0"/>
              <a:t> </a:t>
            </a:r>
            <a:r>
              <a:rPr lang="en-US" sz="2800" spc="-1" dirty="0" err="1"/>
              <a:t>vélar</a:t>
            </a:r>
            <a:r>
              <a:rPr lang="en-US" sz="2800" spc="-1" dirty="0"/>
              <a:t> </a:t>
            </a:r>
            <a:r>
              <a:rPr lang="en-US" sz="2800" spc="-1" dirty="0" err="1"/>
              <a:t>og</a:t>
            </a:r>
            <a:r>
              <a:rPr lang="en-US" sz="2800" spc="-1" dirty="0"/>
              <a:t> </a:t>
            </a:r>
            <a:r>
              <a:rPr lang="en-US" sz="2800" spc="-1" dirty="0" err="1"/>
              <a:t>tæki</a:t>
            </a:r>
            <a:r>
              <a:rPr lang="en-US" sz="2800" spc="-1" dirty="0"/>
              <a:t> í </a:t>
            </a:r>
            <a:r>
              <a:rPr lang="en-US" sz="2800" spc="-1" dirty="0" err="1"/>
              <a:t>meira</a:t>
            </a:r>
            <a:r>
              <a:rPr lang="en-US" sz="2800" spc="-1" dirty="0"/>
              <a:t> </a:t>
            </a:r>
            <a:r>
              <a:rPr lang="en-US" sz="2800" spc="-1" dirty="0" err="1" smtClean="0"/>
              <a:t>mæli</a:t>
            </a:r>
            <a:endParaRPr lang="en-US" sz="2800" spc="-1" dirty="0" smtClean="0"/>
          </a:p>
          <a:p>
            <a:pPr marL="838800" lvl="1" indent="-288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en-US" sz="2800" spc="-1" dirty="0"/>
          </a:p>
        </p:txBody>
      </p:sp>
    </p:spTree>
    <p:extLst>
      <p:ext uri="{BB962C8B-B14F-4D97-AF65-F5344CB8AC3E}">
        <p14:creationId xmlns:p14="http://schemas.microsoft.com/office/powerpoint/2010/main" val="165196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is-IS" sz="3600" b="0" strike="noStrike" spc="-1" dirty="0" smtClean="0">
                <a:latin typeface="Arial"/>
              </a:rPr>
              <a:t>Markmiðið er…</a:t>
            </a:r>
            <a:endParaRPr lang="en-US" sz="3600" b="0" strike="noStrike" spc="-1" dirty="0">
              <a:latin typeface="Arial"/>
            </a:endParaRPr>
          </a:p>
        </p:txBody>
      </p:sp>
      <p:sp>
        <p:nvSpPr>
          <p:cNvPr id="46" name="TextShape 2"/>
          <p:cNvSpPr txBox="1"/>
          <p:nvPr/>
        </p:nvSpPr>
        <p:spPr>
          <a:xfrm>
            <a:off x="504000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 dirty="0" err="1" smtClean="0">
                <a:latin typeface="Arial"/>
              </a:rPr>
              <a:t>Ef</a:t>
            </a:r>
            <a:r>
              <a:rPr lang="en-US" sz="3200" b="0" strike="noStrike" spc="-1" dirty="0" smtClean="0">
                <a:latin typeface="Arial"/>
              </a:rPr>
              <a:t> </a:t>
            </a:r>
            <a:r>
              <a:rPr lang="en-US" sz="3200" b="0" strike="noStrike" spc="-1" dirty="0" err="1" smtClean="0">
                <a:latin typeface="Arial"/>
              </a:rPr>
              <a:t>markmiðið</a:t>
            </a:r>
            <a:r>
              <a:rPr lang="en-US" sz="3200" b="0" strike="noStrike" spc="-1" dirty="0" smtClean="0">
                <a:latin typeface="Arial"/>
              </a:rPr>
              <a:t> </a:t>
            </a:r>
            <a:r>
              <a:rPr lang="en-US" sz="3200" b="0" strike="noStrike" spc="-1" dirty="0" err="1" smtClean="0">
                <a:latin typeface="Arial"/>
              </a:rPr>
              <a:t>er</a:t>
            </a:r>
            <a:r>
              <a:rPr lang="en-US" sz="3200" b="0" strike="noStrike" spc="-1" dirty="0" smtClean="0">
                <a:latin typeface="Arial"/>
              </a:rPr>
              <a:t> </a:t>
            </a:r>
            <a:r>
              <a:rPr lang="en-US" sz="3200" b="0" strike="noStrike" spc="-1" dirty="0" err="1" smtClean="0">
                <a:latin typeface="Arial"/>
              </a:rPr>
              <a:t>að</a:t>
            </a:r>
            <a:r>
              <a:rPr lang="en-US" sz="3200" b="0" strike="noStrike" spc="-1" dirty="0" smtClean="0">
                <a:latin typeface="Arial"/>
              </a:rPr>
              <a:t> </a:t>
            </a:r>
            <a:r>
              <a:rPr lang="en-US" sz="3200" b="0" strike="noStrike" spc="-1" dirty="0" err="1" smtClean="0">
                <a:latin typeface="Arial"/>
              </a:rPr>
              <a:t>hámarka</a:t>
            </a:r>
            <a:r>
              <a:rPr lang="en-US" sz="3200" b="0" strike="noStrike" spc="-1" dirty="0" smtClean="0">
                <a:latin typeface="Arial"/>
              </a:rPr>
              <a:t> </a:t>
            </a:r>
            <a:r>
              <a:rPr lang="en-US" sz="3200" b="0" strike="noStrike" spc="-1" dirty="0" err="1" smtClean="0">
                <a:latin typeface="Arial"/>
              </a:rPr>
              <a:t>gróða</a:t>
            </a:r>
            <a:r>
              <a:rPr lang="en-US" sz="3200" b="0" strike="noStrike" spc="-1" dirty="0" smtClean="0">
                <a:latin typeface="Arial"/>
              </a:rPr>
              <a:t> </a:t>
            </a:r>
            <a:r>
              <a:rPr lang="en-US" sz="3200" b="0" strike="noStrike" spc="-1" dirty="0" err="1" smtClean="0">
                <a:latin typeface="Arial"/>
              </a:rPr>
              <a:t>þá</a:t>
            </a:r>
            <a:r>
              <a:rPr lang="en-US" sz="3200" b="0" strike="noStrike" spc="-1" dirty="0" smtClean="0">
                <a:latin typeface="Arial"/>
              </a:rPr>
              <a:t> </a:t>
            </a:r>
            <a:r>
              <a:rPr lang="en-US" sz="3200" b="0" strike="noStrike" spc="-1" dirty="0" err="1" smtClean="0">
                <a:latin typeface="Arial"/>
              </a:rPr>
              <a:t>veljum</a:t>
            </a:r>
            <a:r>
              <a:rPr lang="en-US" sz="3200" b="0" strike="noStrike" spc="-1" dirty="0" smtClean="0">
                <a:latin typeface="Arial"/>
              </a:rPr>
              <a:t> </a:t>
            </a:r>
            <a:r>
              <a:rPr lang="en-US" sz="3200" b="0" strike="noStrike" spc="-1" dirty="0" err="1" smtClean="0">
                <a:latin typeface="Arial"/>
              </a:rPr>
              <a:t>við</a:t>
            </a:r>
            <a:r>
              <a:rPr lang="en-US" sz="3200" b="0" strike="noStrike" spc="-1" dirty="0" smtClean="0">
                <a:latin typeface="Arial"/>
              </a:rPr>
              <a:t> </a:t>
            </a:r>
            <a:r>
              <a:rPr lang="en-US" sz="3200" b="0" strike="noStrike" spc="-1" dirty="0" err="1" smtClean="0">
                <a:latin typeface="Arial"/>
              </a:rPr>
              <a:t>hagkvæmustu</a:t>
            </a:r>
            <a:r>
              <a:rPr lang="en-US" sz="3200" b="0" strike="noStrike" spc="-1" dirty="0" smtClean="0">
                <a:latin typeface="Arial"/>
              </a:rPr>
              <a:t> </a:t>
            </a:r>
            <a:r>
              <a:rPr lang="en-US" sz="3200" b="0" strike="noStrike" spc="-1" dirty="0" err="1" smtClean="0">
                <a:latin typeface="Arial"/>
              </a:rPr>
              <a:t>framleiðsluna</a:t>
            </a:r>
            <a:endParaRPr lang="en-US" sz="3200" b="0" strike="noStrike" spc="-1" dirty="0" smtClean="0">
              <a:latin typeface="Arial"/>
            </a:endParaRP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 dirty="0" err="1" smtClean="0">
                <a:latin typeface="Arial"/>
              </a:rPr>
              <a:t>Ef</a:t>
            </a:r>
            <a:r>
              <a:rPr lang="en-US" sz="3200" b="0" strike="noStrike" spc="-1" dirty="0" smtClean="0">
                <a:latin typeface="Arial"/>
              </a:rPr>
              <a:t> </a:t>
            </a:r>
            <a:r>
              <a:rPr lang="en-US" sz="3200" b="0" strike="noStrike" spc="-1" dirty="0" err="1">
                <a:latin typeface="Arial"/>
              </a:rPr>
              <a:t>annað</a:t>
            </a:r>
            <a:r>
              <a:rPr lang="en-US" sz="3200" b="0" strike="noStrike" spc="-1" dirty="0">
                <a:latin typeface="Arial"/>
              </a:rPr>
              <a:t> </a:t>
            </a:r>
            <a:r>
              <a:rPr lang="en-US" sz="3200" b="0" strike="noStrike" spc="-1" dirty="0" err="1">
                <a:latin typeface="Arial"/>
              </a:rPr>
              <a:t>markmið</a:t>
            </a:r>
            <a:r>
              <a:rPr lang="en-US" sz="3200" b="0" strike="noStrike" spc="-1" dirty="0">
                <a:latin typeface="Arial"/>
              </a:rPr>
              <a:t> </a:t>
            </a:r>
            <a:r>
              <a:rPr lang="en-US" sz="3200" b="0" strike="noStrike" spc="-1" dirty="0" err="1">
                <a:latin typeface="Arial"/>
              </a:rPr>
              <a:t>er</a:t>
            </a:r>
            <a:r>
              <a:rPr lang="en-US" sz="3200" b="0" strike="noStrike" spc="-1" dirty="0">
                <a:latin typeface="Arial"/>
              </a:rPr>
              <a:t> </a:t>
            </a:r>
            <a:r>
              <a:rPr lang="en-US" sz="3200" b="0" strike="noStrike" spc="-1" dirty="0" err="1">
                <a:latin typeface="Arial"/>
              </a:rPr>
              <a:t>með</a:t>
            </a:r>
            <a:r>
              <a:rPr lang="en-US" sz="3200" b="0" strike="noStrike" spc="-1" dirty="0">
                <a:latin typeface="Arial"/>
              </a:rPr>
              <a:t> </a:t>
            </a:r>
            <a:r>
              <a:rPr lang="en-US" sz="3200" b="0" strike="noStrike" spc="-1" dirty="0" err="1">
                <a:latin typeface="Arial"/>
              </a:rPr>
              <a:t>framleiðslunni</a:t>
            </a:r>
            <a:r>
              <a:rPr lang="en-US" sz="3200" b="0" strike="noStrike" spc="-1" dirty="0">
                <a:latin typeface="Arial"/>
              </a:rPr>
              <a:t> </a:t>
            </a:r>
            <a:r>
              <a:rPr lang="en-US" sz="3200" b="0" strike="noStrike" spc="-1" dirty="0" err="1">
                <a:latin typeface="Arial"/>
              </a:rPr>
              <a:t>þá</a:t>
            </a:r>
            <a:r>
              <a:rPr lang="en-US" sz="3200" b="0" strike="noStrike" spc="-1" dirty="0">
                <a:latin typeface="Arial"/>
              </a:rPr>
              <a:t> </a:t>
            </a:r>
            <a:r>
              <a:rPr lang="en-US" sz="3200" b="0" strike="noStrike" spc="-1" dirty="0" err="1">
                <a:latin typeface="Arial"/>
              </a:rPr>
              <a:t>er</a:t>
            </a:r>
            <a:r>
              <a:rPr lang="en-US" sz="3200" b="0" strike="noStrike" spc="-1" dirty="0">
                <a:latin typeface="Arial"/>
              </a:rPr>
              <a:t> </a:t>
            </a:r>
            <a:r>
              <a:rPr lang="en-US" sz="3200" b="0" strike="noStrike" spc="-1" dirty="0" err="1">
                <a:latin typeface="Arial"/>
              </a:rPr>
              <a:t>ekki</a:t>
            </a:r>
            <a:r>
              <a:rPr lang="en-US" sz="3200" b="0" strike="noStrike" spc="-1" dirty="0">
                <a:latin typeface="Arial"/>
              </a:rPr>
              <a:t> </a:t>
            </a:r>
            <a:r>
              <a:rPr lang="en-US" sz="3200" b="0" strike="noStrike" spc="-1" dirty="0" err="1">
                <a:latin typeface="Arial"/>
              </a:rPr>
              <a:t>endilega</a:t>
            </a:r>
            <a:r>
              <a:rPr lang="en-US" sz="3200" b="0" strike="noStrike" spc="-1" dirty="0">
                <a:latin typeface="Arial"/>
              </a:rPr>
              <a:t> </a:t>
            </a:r>
            <a:r>
              <a:rPr lang="en-US" sz="3200" b="0" strike="noStrike" spc="-1" dirty="0" err="1">
                <a:latin typeface="Arial"/>
              </a:rPr>
              <a:t>ódýrasta</a:t>
            </a:r>
            <a:r>
              <a:rPr lang="en-US" sz="3200" b="0" strike="noStrike" spc="-1" dirty="0">
                <a:latin typeface="Arial"/>
              </a:rPr>
              <a:t> </a:t>
            </a:r>
            <a:r>
              <a:rPr lang="en-US" sz="3200" b="0" strike="noStrike" spc="-1" dirty="0" err="1">
                <a:latin typeface="Arial"/>
              </a:rPr>
              <a:t>leiðin</a:t>
            </a:r>
            <a:r>
              <a:rPr lang="en-US" sz="3200" b="0" strike="noStrike" spc="-1" dirty="0">
                <a:latin typeface="Arial"/>
              </a:rPr>
              <a:t> </a:t>
            </a:r>
            <a:r>
              <a:rPr lang="en-US" sz="3200" b="0" strike="noStrike" spc="-1" dirty="0" err="1" smtClean="0">
                <a:latin typeface="Arial"/>
              </a:rPr>
              <a:t>farin</a:t>
            </a:r>
            <a:endParaRPr lang="en-US" sz="3200" spc="-1" dirty="0">
              <a:latin typeface="Arial"/>
            </a:endParaRPr>
          </a:p>
          <a:p>
            <a:pPr marL="889200" lvl="1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 dirty="0" err="1" smtClean="0">
                <a:latin typeface="Arial"/>
              </a:rPr>
              <a:t>Dæmi</a:t>
            </a:r>
            <a:r>
              <a:rPr lang="en-US" sz="2800" b="0" strike="noStrike" spc="-1" dirty="0" smtClean="0">
                <a:latin typeface="Arial"/>
              </a:rPr>
              <a:t>: </a:t>
            </a:r>
            <a:r>
              <a:rPr lang="en-US" sz="2800" b="0" strike="noStrike" spc="-1" dirty="0" err="1" smtClean="0">
                <a:latin typeface="Arial"/>
              </a:rPr>
              <a:t>Mennta</a:t>
            </a:r>
            <a:r>
              <a:rPr lang="en-US" sz="2800" b="0" strike="noStrike" spc="-1" dirty="0" smtClean="0">
                <a:latin typeface="Arial"/>
              </a:rPr>
              <a:t>- </a:t>
            </a:r>
            <a:r>
              <a:rPr lang="en-US" sz="2800" b="0" strike="noStrike" spc="-1" dirty="0" err="1">
                <a:latin typeface="Arial"/>
              </a:rPr>
              <a:t>og</a:t>
            </a:r>
            <a:r>
              <a:rPr lang="en-US" sz="2800" b="0" strike="noStrike" spc="-1" dirty="0">
                <a:latin typeface="Arial"/>
              </a:rPr>
              <a:t> </a:t>
            </a:r>
            <a:r>
              <a:rPr lang="en-US" sz="2800" b="0" strike="noStrike" spc="-1" dirty="0" err="1">
                <a:latin typeface="Arial"/>
              </a:rPr>
              <a:t>heilbrigðisstofnanir</a:t>
            </a:r>
            <a:r>
              <a:rPr lang="en-US" sz="2800" b="0" strike="noStrike" spc="-1" dirty="0">
                <a:latin typeface="Arial"/>
              </a:rPr>
              <a:t> á </a:t>
            </a:r>
            <a:r>
              <a:rPr lang="en-US" sz="2800" b="0" strike="noStrike" spc="-1" dirty="0" err="1">
                <a:latin typeface="Arial"/>
              </a:rPr>
              <a:t>fámennum</a:t>
            </a:r>
            <a:r>
              <a:rPr lang="en-US" sz="2800" b="0" strike="noStrike" spc="-1" dirty="0">
                <a:latin typeface="Arial"/>
              </a:rPr>
              <a:t> </a:t>
            </a:r>
            <a:r>
              <a:rPr lang="en-US" sz="2800" b="0" strike="noStrike" spc="-1" dirty="0" err="1">
                <a:latin typeface="Arial"/>
              </a:rPr>
              <a:t>stöðum</a:t>
            </a:r>
            <a:r>
              <a:rPr lang="en-US" sz="2800" b="0" strike="noStrike" spc="-1" dirty="0">
                <a:latin typeface="Arial"/>
              </a:rPr>
              <a:t> </a:t>
            </a:r>
            <a:r>
              <a:rPr lang="en-US" sz="2800" b="0" strike="noStrike" spc="-1" dirty="0" err="1">
                <a:latin typeface="Arial"/>
              </a:rPr>
              <a:t>úti</a:t>
            </a:r>
            <a:r>
              <a:rPr lang="en-US" sz="2800" b="0" strike="noStrike" spc="-1" dirty="0">
                <a:latin typeface="Arial"/>
              </a:rPr>
              <a:t> á </a:t>
            </a:r>
            <a:r>
              <a:rPr lang="en-US" sz="2800" b="0" strike="noStrike" spc="-1" dirty="0" err="1">
                <a:latin typeface="Arial"/>
              </a:rPr>
              <a:t>landi</a:t>
            </a:r>
            <a:endParaRPr lang="en-US" sz="2800" b="0" strike="noStrike" spc="-1" dirty="0">
              <a:latin typeface="Arial"/>
            </a:endParaRP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en-US" sz="28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en-US" sz="3600" spc="-1" dirty="0" err="1"/>
              <a:t>Hverjir</a:t>
            </a:r>
            <a:r>
              <a:rPr lang="en-US" sz="3600" spc="-1" dirty="0"/>
              <a:t> </a:t>
            </a:r>
            <a:r>
              <a:rPr lang="en-US" sz="3600" spc="-1" dirty="0" err="1"/>
              <a:t>eiga</a:t>
            </a:r>
            <a:r>
              <a:rPr lang="en-US" sz="3600" spc="-1" dirty="0"/>
              <a:t> </a:t>
            </a:r>
            <a:r>
              <a:rPr lang="en-US" sz="3600" spc="-1" dirty="0" err="1"/>
              <a:t>að</a:t>
            </a:r>
            <a:r>
              <a:rPr lang="en-US" sz="3600" spc="-1" dirty="0"/>
              <a:t> </a:t>
            </a:r>
            <a:r>
              <a:rPr lang="en-US" sz="3600" spc="-1" dirty="0" err="1"/>
              <a:t>nýta</a:t>
            </a:r>
            <a:r>
              <a:rPr lang="en-US" sz="3600" spc="-1" dirty="0"/>
              <a:t> </a:t>
            </a:r>
            <a:r>
              <a:rPr lang="en-US" sz="3600" spc="-1" dirty="0" err="1"/>
              <a:t>framleiðsluna</a:t>
            </a:r>
            <a:r>
              <a:rPr lang="en-US" sz="3600" spc="-1" dirty="0" smtClean="0"/>
              <a:t>?</a:t>
            </a:r>
            <a:endParaRPr lang="en-US" sz="3600" spc="-1" dirty="0"/>
          </a:p>
        </p:txBody>
      </p:sp>
      <p:sp>
        <p:nvSpPr>
          <p:cNvPr id="48" name="TextShape 2"/>
          <p:cNvSpPr txBox="1"/>
          <p:nvPr/>
        </p:nvSpPr>
        <p:spPr>
          <a:xfrm>
            <a:off x="504000" y="1769040"/>
            <a:ext cx="9071640" cy="5263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540000" indent="-457200">
              <a:spcAft>
                <a:spcPts val="1134"/>
              </a:spcAft>
              <a:buClr>
                <a:srgbClr val="000000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sz="3200" b="0" strike="noStrike" spc="-1" dirty="0" err="1" smtClean="0">
                <a:latin typeface="Arial"/>
              </a:rPr>
              <a:t>Dæmið</a:t>
            </a:r>
            <a:r>
              <a:rPr lang="en-US" sz="3200" b="0" strike="noStrike" spc="-1" dirty="0" smtClean="0">
                <a:latin typeface="Arial"/>
              </a:rPr>
              <a:t> um </a:t>
            </a:r>
            <a:r>
              <a:rPr lang="en-US" sz="3200" spc="-1" dirty="0" err="1" smtClean="0">
                <a:latin typeface="Arial"/>
              </a:rPr>
              <a:t>kjötið</a:t>
            </a:r>
            <a:r>
              <a:rPr lang="en-US" sz="3200" spc="-1" dirty="0" smtClean="0">
                <a:latin typeface="Arial"/>
              </a:rPr>
              <a:t> </a:t>
            </a:r>
            <a:r>
              <a:rPr lang="en-US" sz="3200" spc="-1" dirty="0" err="1" smtClean="0">
                <a:latin typeface="Arial"/>
              </a:rPr>
              <a:t>og</a:t>
            </a:r>
            <a:r>
              <a:rPr lang="en-US" sz="3200" spc="-1" dirty="0" smtClean="0">
                <a:latin typeface="Arial"/>
              </a:rPr>
              <a:t> </a:t>
            </a:r>
            <a:r>
              <a:rPr lang="en-US" sz="3200" spc="-1" dirty="0" err="1" smtClean="0">
                <a:latin typeface="Arial"/>
              </a:rPr>
              <a:t>fiskinn</a:t>
            </a:r>
            <a:r>
              <a:rPr lang="en-US" sz="3200" spc="-1" dirty="0" smtClean="0">
                <a:latin typeface="Arial"/>
              </a:rPr>
              <a:t>:</a:t>
            </a:r>
          </a:p>
          <a:p>
            <a:pPr marL="997200" lvl="1" indent="-457200">
              <a:spcAft>
                <a:spcPts val="1134"/>
              </a:spcAft>
              <a:buClr>
                <a:srgbClr val="000000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sz="2800" b="0" strike="noStrike" spc="-1" dirty="0" err="1" smtClean="0">
                <a:latin typeface="Arial"/>
              </a:rPr>
              <a:t>Hverjir</a:t>
            </a:r>
            <a:r>
              <a:rPr lang="en-US" sz="2800" b="0" strike="noStrike" spc="-1" dirty="0" smtClean="0">
                <a:latin typeface="Arial"/>
              </a:rPr>
              <a:t> </a:t>
            </a:r>
            <a:r>
              <a:rPr lang="en-US" sz="2800" b="0" strike="noStrike" spc="-1" dirty="0" err="1">
                <a:latin typeface="Arial"/>
              </a:rPr>
              <a:t>eiga</a:t>
            </a:r>
            <a:r>
              <a:rPr lang="en-US" sz="2800" b="0" strike="noStrike" spc="-1" dirty="0">
                <a:latin typeface="Arial"/>
              </a:rPr>
              <a:t> </a:t>
            </a:r>
            <a:r>
              <a:rPr lang="en-US" sz="2800" b="0" strike="noStrike" spc="-1" dirty="0" err="1">
                <a:latin typeface="Arial"/>
              </a:rPr>
              <a:t>að</a:t>
            </a:r>
            <a:r>
              <a:rPr lang="en-US" sz="2800" b="0" strike="noStrike" spc="-1" dirty="0">
                <a:latin typeface="Arial"/>
              </a:rPr>
              <a:t> </a:t>
            </a:r>
            <a:r>
              <a:rPr lang="en-US" sz="2800" b="0" strike="noStrike" spc="-1" dirty="0" err="1">
                <a:latin typeface="Arial"/>
              </a:rPr>
              <a:t>borða</a:t>
            </a:r>
            <a:r>
              <a:rPr lang="en-US" sz="2800" b="0" strike="noStrike" spc="-1" dirty="0">
                <a:latin typeface="Arial"/>
              </a:rPr>
              <a:t> </a:t>
            </a:r>
            <a:r>
              <a:rPr lang="en-US" sz="2800" b="0" strike="noStrike" spc="-1" dirty="0" err="1">
                <a:latin typeface="Arial"/>
              </a:rPr>
              <a:t>kjötið</a:t>
            </a:r>
            <a:r>
              <a:rPr lang="en-US" sz="2800" b="0" strike="noStrike" spc="-1" dirty="0">
                <a:latin typeface="Arial"/>
              </a:rPr>
              <a:t> </a:t>
            </a:r>
            <a:r>
              <a:rPr lang="en-US" sz="2800" b="0" strike="noStrike" spc="-1" dirty="0" err="1">
                <a:latin typeface="Arial"/>
              </a:rPr>
              <a:t>og</a:t>
            </a:r>
            <a:r>
              <a:rPr lang="en-US" sz="2800" b="0" strike="noStrike" spc="-1" dirty="0">
                <a:latin typeface="Arial"/>
              </a:rPr>
              <a:t> </a:t>
            </a:r>
            <a:r>
              <a:rPr lang="en-US" sz="2800" b="0" strike="noStrike" spc="-1" dirty="0" err="1" smtClean="0">
                <a:latin typeface="Arial"/>
              </a:rPr>
              <a:t>fiskinn</a:t>
            </a:r>
            <a:r>
              <a:rPr lang="en-US" sz="2800" b="0" strike="noStrike" spc="-1" dirty="0" smtClean="0">
                <a:latin typeface="Arial"/>
              </a:rPr>
              <a:t>?</a:t>
            </a:r>
          </a:p>
          <a:p>
            <a:pPr marL="997200" lvl="1" indent="-457200">
              <a:spcAft>
                <a:spcPts val="1134"/>
              </a:spcAft>
              <a:buClr>
                <a:srgbClr val="000000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sz="2400" b="0" strike="noStrike" spc="-1" dirty="0" err="1" smtClean="0">
                <a:latin typeface="Arial"/>
              </a:rPr>
              <a:t>Eigum</a:t>
            </a:r>
            <a:r>
              <a:rPr lang="en-US" sz="2400" b="0" strike="noStrike" spc="-1" dirty="0" smtClean="0">
                <a:latin typeface="Arial"/>
              </a:rPr>
              <a:t> </a:t>
            </a:r>
            <a:r>
              <a:rPr lang="en-US" sz="2400" b="0" strike="noStrike" spc="-1" dirty="0" err="1">
                <a:latin typeface="Arial"/>
              </a:rPr>
              <a:t>við</a:t>
            </a:r>
            <a:r>
              <a:rPr lang="en-US" sz="2400" b="0" strike="noStrike" spc="-1" dirty="0">
                <a:latin typeface="Arial"/>
              </a:rPr>
              <a:t> </a:t>
            </a:r>
            <a:r>
              <a:rPr lang="en-US" sz="2400" b="0" strike="noStrike" spc="-1" dirty="0" err="1">
                <a:latin typeface="Arial"/>
              </a:rPr>
              <a:t>að</a:t>
            </a:r>
            <a:r>
              <a:rPr lang="en-US" sz="2400" b="0" strike="noStrike" spc="-1" dirty="0">
                <a:latin typeface="Arial"/>
              </a:rPr>
              <a:t> </a:t>
            </a:r>
            <a:r>
              <a:rPr lang="en-US" sz="2400" b="0" strike="noStrike" spc="-1" dirty="0" err="1">
                <a:latin typeface="Arial"/>
              </a:rPr>
              <a:t>selja</a:t>
            </a:r>
            <a:r>
              <a:rPr lang="en-US" sz="2400" b="0" strike="noStrike" spc="-1" dirty="0">
                <a:latin typeface="Arial"/>
              </a:rPr>
              <a:t> </a:t>
            </a:r>
            <a:r>
              <a:rPr lang="en-US" sz="2400" b="0" strike="noStrike" spc="-1" dirty="0" err="1">
                <a:latin typeface="Arial"/>
              </a:rPr>
              <a:t>fiskinn</a:t>
            </a:r>
            <a:r>
              <a:rPr lang="en-US" sz="2400" b="0" strike="noStrike" spc="-1" dirty="0">
                <a:latin typeface="Arial"/>
              </a:rPr>
              <a:t> </a:t>
            </a:r>
            <a:r>
              <a:rPr lang="en-US" sz="2400" b="0" strike="noStrike" spc="-1" dirty="0" err="1">
                <a:latin typeface="Arial"/>
              </a:rPr>
              <a:t>til</a:t>
            </a:r>
            <a:r>
              <a:rPr lang="en-US" sz="2400" b="0" strike="noStrike" spc="-1" dirty="0">
                <a:latin typeface="Arial"/>
              </a:rPr>
              <a:t> </a:t>
            </a:r>
            <a:r>
              <a:rPr lang="en-US" sz="2400" b="0" strike="noStrike" spc="-1" dirty="0" err="1">
                <a:latin typeface="Arial"/>
              </a:rPr>
              <a:t>fátækra</a:t>
            </a:r>
            <a:r>
              <a:rPr lang="en-US" sz="2400" b="0" strike="noStrike" spc="-1" dirty="0">
                <a:latin typeface="Arial"/>
              </a:rPr>
              <a:t> </a:t>
            </a:r>
            <a:r>
              <a:rPr lang="en-US" sz="2400" b="0" strike="noStrike" spc="-1" dirty="0" err="1">
                <a:latin typeface="Arial"/>
              </a:rPr>
              <a:t>landa</a:t>
            </a:r>
            <a:r>
              <a:rPr lang="en-US" sz="2400" b="0" strike="noStrike" spc="-1" dirty="0">
                <a:latin typeface="Arial"/>
              </a:rPr>
              <a:t> </a:t>
            </a:r>
            <a:r>
              <a:rPr lang="en-US" sz="2400" b="0" strike="noStrike" spc="-1" dirty="0" err="1">
                <a:latin typeface="Arial"/>
              </a:rPr>
              <a:t>eða</a:t>
            </a:r>
            <a:r>
              <a:rPr lang="en-US" sz="2400" b="0" strike="noStrike" spc="-1" dirty="0">
                <a:latin typeface="Arial"/>
              </a:rPr>
              <a:t> </a:t>
            </a:r>
            <a:r>
              <a:rPr lang="en-US" sz="2400" b="0" strike="noStrike" spc="-1" dirty="0" err="1">
                <a:latin typeface="Arial"/>
              </a:rPr>
              <a:t>til</a:t>
            </a:r>
            <a:r>
              <a:rPr lang="en-US" sz="2400" b="0" strike="noStrike" spc="-1" dirty="0">
                <a:latin typeface="Arial"/>
              </a:rPr>
              <a:t> </a:t>
            </a:r>
            <a:r>
              <a:rPr lang="en-US" sz="2400" b="0" strike="noStrike" spc="-1" dirty="0" err="1">
                <a:latin typeface="Arial"/>
              </a:rPr>
              <a:t>landa</a:t>
            </a:r>
            <a:r>
              <a:rPr lang="en-US" sz="2400" b="0" strike="noStrike" spc="-1" dirty="0">
                <a:latin typeface="Arial"/>
              </a:rPr>
              <a:t> </a:t>
            </a:r>
            <a:r>
              <a:rPr lang="en-US" sz="2400" b="0" strike="noStrike" spc="-1" dirty="0" err="1">
                <a:latin typeface="Arial"/>
              </a:rPr>
              <a:t>þar</a:t>
            </a:r>
            <a:r>
              <a:rPr lang="en-US" sz="2400" b="0" strike="noStrike" spc="-1" dirty="0">
                <a:latin typeface="Arial"/>
              </a:rPr>
              <a:t> </a:t>
            </a:r>
            <a:r>
              <a:rPr lang="en-US" sz="2400" b="0" strike="noStrike" spc="-1" dirty="0" err="1">
                <a:latin typeface="Arial"/>
              </a:rPr>
              <a:t>sem</a:t>
            </a:r>
            <a:r>
              <a:rPr lang="en-US" sz="2400" b="0" strike="noStrike" spc="-1" dirty="0">
                <a:latin typeface="Arial"/>
              </a:rPr>
              <a:t> </a:t>
            </a:r>
            <a:r>
              <a:rPr lang="en-US" sz="2400" b="0" strike="noStrike" spc="-1" dirty="0" err="1">
                <a:latin typeface="Arial"/>
              </a:rPr>
              <a:t>er</a:t>
            </a:r>
            <a:r>
              <a:rPr lang="en-US" sz="2400" b="0" strike="noStrike" spc="-1" dirty="0">
                <a:latin typeface="Arial"/>
              </a:rPr>
              <a:t> </a:t>
            </a:r>
            <a:r>
              <a:rPr lang="en-US" sz="2400" b="0" strike="noStrike" spc="-1" dirty="0" err="1">
                <a:latin typeface="Arial"/>
              </a:rPr>
              <a:t>umframframleiðsla</a:t>
            </a:r>
            <a:r>
              <a:rPr lang="en-US" sz="2400" b="0" strike="noStrike" spc="-1" dirty="0">
                <a:latin typeface="Arial"/>
              </a:rPr>
              <a:t> </a:t>
            </a:r>
            <a:r>
              <a:rPr lang="en-US" sz="2400" b="0" strike="noStrike" spc="-1" dirty="0" smtClean="0">
                <a:latin typeface="Arial"/>
              </a:rPr>
              <a:t>á </a:t>
            </a:r>
            <a:r>
              <a:rPr lang="en-US" sz="2400" b="0" strike="noStrike" spc="-1" dirty="0">
                <a:latin typeface="Arial"/>
              </a:rPr>
              <a:t>mat?</a:t>
            </a:r>
          </a:p>
          <a:p>
            <a:pPr marL="1296000" lvl="2" indent="-288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 err="1">
                <a:latin typeface="Arial"/>
              </a:rPr>
              <a:t>Þeir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sem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veiða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fiskinn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þurfa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að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fá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laun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fyrir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vinnu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sína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og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útgerðarmennirnir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tekjur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til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að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greiða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laun</a:t>
            </a:r>
            <a:endParaRPr lang="en-US" sz="2000" b="0" strike="noStrike" spc="-1" dirty="0">
              <a:latin typeface="Arial"/>
            </a:endParaRPr>
          </a:p>
          <a:p>
            <a:pPr marL="1296000" lvl="2" indent="-288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 err="1">
                <a:latin typeface="Arial"/>
              </a:rPr>
              <a:t>Það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eru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þeir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sem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hafa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tekjur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sem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geta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keypt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framleiðsluna</a:t>
            </a:r>
            <a:r>
              <a:rPr lang="en-US" sz="2000" b="0" strike="noStrike" spc="-1" dirty="0">
                <a:latin typeface="Arial"/>
              </a:rPr>
              <a:t> á </a:t>
            </a:r>
            <a:r>
              <a:rPr lang="en-US" sz="2000" b="0" strike="noStrike" spc="-1" dirty="0" err="1">
                <a:latin typeface="Arial"/>
              </a:rPr>
              <a:t>markaði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sem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fá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hana</a:t>
            </a:r>
            <a:endParaRPr lang="en-US" sz="2000" b="0" strike="noStrike" spc="-1" dirty="0">
              <a:latin typeface="Arial"/>
            </a:endParaRPr>
          </a:p>
          <a:p>
            <a:pPr marL="1296000" lvl="2" indent="-288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 err="1">
                <a:latin typeface="Arial"/>
              </a:rPr>
              <a:t>Enginn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framleiðir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til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lengdar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það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sem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enginn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getur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keypt</a:t>
            </a:r>
            <a:endParaRPr lang="en-US" sz="2000" b="0" strike="noStrike" spc="-1" dirty="0">
              <a:latin typeface="Arial"/>
            </a:endParaRPr>
          </a:p>
          <a:p>
            <a:pPr marL="1296000" lvl="2" indent="-288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 err="1">
                <a:latin typeface="Arial"/>
              </a:rPr>
              <a:t>Tekjuskiptingin</a:t>
            </a:r>
            <a:r>
              <a:rPr lang="en-US" sz="2000" b="0" strike="noStrike" spc="-1" dirty="0">
                <a:latin typeface="Arial"/>
              </a:rPr>
              <a:t> í </a:t>
            </a:r>
            <a:r>
              <a:rPr lang="en-US" sz="2000" b="0" strike="noStrike" spc="-1" dirty="0" err="1">
                <a:latin typeface="Arial"/>
              </a:rPr>
              <a:t>heiminum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ræður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því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hver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fær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framleiðsluna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og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líka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hvað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er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framleitt</a:t>
            </a:r>
            <a:endParaRPr lang="en-US" sz="2000" b="0" strike="noStrike" spc="-1" dirty="0">
              <a:latin typeface="Arial"/>
            </a:endParaRPr>
          </a:p>
          <a:p>
            <a:pPr marL="1296000" lvl="2" indent="-288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 err="1">
                <a:latin typeface="Arial"/>
              </a:rPr>
              <a:t>Gæðum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heimsins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 smtClean="0">
                <a:latin typeface="Arial"/>
              </a:rPr>
              <a:t>er</a:t>
            </a:r>
            <a:r>
              <a:rPr lang="en-US" sz="2000" b="0" strike="noStrike" spc="-1" dirty="0" smtClean="0">
                <a:latin typeface="Arial"/>
              </a:rPr>
              <a:t> </a:t>
            </a:r>
            <a:r>
              <a:rPr lang="en-US" sz="2000" b="0" strike="noStrike" spc="-1" dirty="0" err="1" smtClean="0">
                <a:latin typeface="Arial"/>
              </a:rPr>
              <a:t>því</a:t>
            </a:r>
            <a:r>
              <a:rPr lang="en-US" sz="2000" b="0" strike="noStrike" spc="-1" dirty="0" smtClean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misskipt</a:t>
            </a:r>
            <a:r>
              <a:rPr lang="en-US" sz="2000" b="0" strike="noStrike" spc="-1" dirty="0">
                <a:latin typeface="Arial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latin typeface="Arial"/>
              </a:rPr>
              <a:t>Markaðsöflin:</a:t>
            </a:r>
            <a:r>
              <a:t/>
            </a:r>
            <a:br/>
            <a:r>
              <a:rPr lang="en-US" sz="4400" b="0" strike="noStrike" spc="-1">
                <a:latin typeface="Arial"/>
              </a:rPr>
              <a:t>Framboð og eftirspurn </a:t>
            </a:r>
          </a:p>
        </p:txBody>
      </p:sp>
      <p:sp>
        <p:nvSpPr>
          <p:cNvPr id="50" name="TextShape 2"/>
          <p:cNvSpPr txBox="1"/>
          <p:nvPr/>
        </p:nvSpPr>
        <p:spPr>
          <a:xfrm>
            <a:off x="504000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latin typeface="Arial"/>
              </a:rPr>
              <a:t>Framboð og eftirspurn ráða oftast hvað er framleitt</a:t>
            </a: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latin typeface="Arial"/>
              </a:rPr>
              <a:t>Aukin eftirspurn hækkar verðið á markaðinum</a:t>
            </a: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latin typeface="Arial"/>
              </a:rPr>
              <a:t>Samband framboðs og eftirspurnar ræður verði og magni á markaði á hverjum tíma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Góð kartöfluuppskera leiðir til aukins framboðs og lægra verðs á kartöflum</a:t>
            </a: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latin typeface="Arial"/>
              </a:rPr>
              <a:t>Vilji neytenda endurspeglast í eftirspurn á markaði</a:t>
            </a: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latin typeface="Arial"/>
              </a:rPr>
              <a:t>Markaðsöflin flytur okkur milli vinnustaða, atvinnugreina og landa án aðkomu stjórnvalda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latin typeface="Arial"/>
              </a:rPr>
              <a:t>Hagkerfi</a:t>
            </a:r>
          </a:p>
        </p:txBody>
      </p:sp>
      <p:sp>
        <p:nvSpPr>
          <p:cNvPr id="52" name="TextShape 2"/>
          <p:cNvSpPr txBox="1"/>
          <p:nvPr/>
        </p:nvSpPr>
        <p:spPr>
          <a:xfrm>
            <a:off x="504000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Markaðshagkerfi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Framboð og eftirspurn ráða hvað og hve mikið er framleitt. Framleiðslutæki í einkaeign.</a:t>
            </a: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Áætlunarhagkerfi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Ríkið ákveður hvað á að framleiða og hve mikið. Framleiðslutæki í eigu ríkisins</a:t>
            </a: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Blandað hagkerfi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Sumar ákvarðanir teknar á markaði en aðrar af stjórnvöldum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4" name="TextShape 2"/>
          <p:cNvSpPr txBox="1"/>
          <p:nvPr/>
        </p:nvSpPr>
        <p:spPr>
          <a:xfrm>
            <a:off x="504000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Öll hagkerfi heimsins eru blönduð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Hrein markaðshagkerfi eða hrein áætlunarhagkerfi skortir getu til að leysa öll þau verkefni sem fylgja nútímasamfélagi</a:t>
            </a: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Einkavæðing í V-Evrópu lítur til USA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Afköst á mann í USA er með því hæsta sem þekkist í veröldinni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Þar er líka tekjuskipting mjög ójöfn og félagslegt öryggisnet ekki eins þétt og t.d. á Norðurlöndunum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6" name="TextShape 2"/>
          <p:cNvSpPr txBox="1"/>
          <p:nvPr/>
        </p:nvSpPr>
        <p:spPr>
          <a:xfrm>
            <a:off x="504000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Opinber rekstur á ekki við á samkeppnismörkuðum þar sem mörg fyrirtæki keppa um hylli neytenda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Eru einhver ríkisfyrirtæki á Íslandi sem keppa á samkeppnismarkaði?</a:t>
            </a: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Endanlegt markmið framleiðslunnar er að hámarka lífskjör almennings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601</TotalTime>
  <Words>447</Words>
  <Application>Microsoft Office PowerPoint</Application>
  <PresentationFormat>Custom</PresentationFormat>
  <Paragraphs>50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DejaVu Sans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2. Hvaða aðferð hentar best í framleiðsluna?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Hilmar Friðjónsson</dc:creator>
  <dc:description/>
  <cp:lastModifiedBy>Hilmar Friðjónsson</cp:lastModifiedBy>
  <cp:revision>12</cp:revision>
  <cp:lastPrinted>2013-09-03T09:16:38Z</cp:lastPrinted>
  <dcterms:created xsi:type="dcterms:W3CDTF">2013-09-01T11:44:20Z</dcterms:created>
  <dcterms:modified xsi:type="dcterms:W3CDTF">2018-09-11T09:01:46Z</dcterms:modified>
  <dc:language>is-IS</dc:language>
</cp:coreProperties>
</file>