
<file path=[Content_Types].xml><?xml version="1.0" encoding="utf-8"?>
<Types xmlns="http://schemas.openxmlformats.org/package/2006/content-types">
  <Default Extension="gif" ContentType="image/gi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0080625" cy="7559675"/>
  <p:notesSz cx="7772400" cy="10058400"/>
  <p:defaultTextStyle>
    <a:defPPr>
      <a:defRPr lang="en-US">
        <a:uFillTx/>
      </a:defRPr>
    </a:defPPr>
    <a:lvl1pPr marL="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D52469-2BC0-4BC0-9BED-4E8AA8D28B02}" v="2" dt="2025-08-21T11:09:25.0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15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mar Friðjónsson - VMA" userId="84f9d915-3dfc-4d65-9e68-8915f5d92477" providerId="ADAL" clId="{35D52469-2BC0-4BC0-9BED-4E8AA8D28B02}"/>
    <pc:docChg chg="custSel addSld delSld modSld">
      <pc:chgData name="Hilmar Friðjónsson - VMA" userId="84f9d915-3dfc-4d65-9e68-8915f5d92477" providerId="ADAL" clId="{35D52469-2BC0-4BC0-9BED-4E8AA8D28B02}" dt="2025-08-21T11:11:20.159" v="431" actId="20577"/>
      <pc:docMkLst>
        <pc:docMk/>
      </pc:docMkLst>
      <pc:sldChg chg="modSp mod">
        <pc:chgData name="Hilmar Friðjónsson - VMA" userId="84f9d915-3dfc-4d65-9e68-8915f5d92477" providerId="ADAL" clId="{35D52469-2BC0-4BC0-9BED-4E8AA8D28B02}" dt="2025-08-21T11:11:20.159" v="431" actId="20577"/>
        <pc:sldMkLst>
          <pc:docMk/>
          <pc:sldMk cId="0" sldId="257"/>
        </pc:sldMkLst>
        <pc:spChg chg="mod">
          <ac:chgData name="Hilmar Friðjónsson - VMA" userId="84f9d915-3dfc-4d65-9e68-8915f5d92477" providerId="ADAL" clId="{35D52469-2BC0-4BC0-9BED-4E8AA8D28B02}" dt="2025-08-21T11:11:20.159" v="431" actId="20577"/>
          <ac:spMkLst>
            <pc:docMk/>
            <pc:sldMk cId="0" sldId="257"/>
            <ac:spMk id="44" creationId="{00000000-0000-0000-0000-000000000000}"/>
          </ac:spMkLst>
        </pc:spChg>
      </pc:sldChg>
      <pc:sldChg chg="modSp mod">
        <pc:chgData name="Hilmar Friðjónsson - VMA" userId="84f9d915-3dfc-4d65-9e68-8915f5d92477" providerId="ADAL" clId="{35D52469-2BC0-4BC0-9BED-4E8AA8D28B02}" dt="2025-08-19T10:57:35.229" v="59" actId="20577"/>
        <pc:sldMkLst>
          <pc:docMk/>
          <pc:sldMk cId="0" sldId="258"/>
        </pc:sldMkLst>
        <pc:spChg chg="mod">
          <ac:chgData name="Hilmar Friðjónsson - VMA" userId="84f9d915-3dfc-4d65-9e68-8915f5d92477" providerId="ADAL" clId="{35D52469-2BC0-4BC0-9BED-4E8AA8D28B02}" dt="2025-08-19T10:57:35.229" v="59" actId="20577"/>
          <ac:spMkLst>
            <pc:docMk/>
            <pc:sldMk cId="0" sldId="258"/>
            <ac:spMk id="6" creationId="{00000000-0000-0000-0000-000000000000}"/>
          </ac:spMkLst>
        </pc:spChg>
      </pc:sldChg>
      <pc:sldChg chg="addSp modSp new mod">
        <pc:chgData name="Hilmar Friðjónsson - VMA" userId="84f9d915-3dfc-4d65-9e68-8915f5d92477" providerId="ADAL" clId="{35D52469-2BC0-4BC0-9BED-4E8AA8D28B02}" dt="2025-08-21T11:10:04.989" v="429" actId="113"/>
        <pc:sldMkLst>
          <pc:docMk/>
          <pc:sldMk cId="1713076851" sldId="261"/>
        </pc:sldMkLst>
        <pc:spChg chg="mod">
          <ac:chgData name="Hilmar Friðjónsson - VMA" userId="84f9d915-3dfc-4d65-9e68-8915f5d92477" providerId="ADAL" clId="{35D52469-2BC0-4BC0-9BED-4E8AA8D28B02}" dt="2025-08-19T11:11:06.119" v="112" actId="20577"/>
          <ac:spMkLst>
            <pc:docMk/>
            <pc:sldMk cId="1713076851" sldId="261"/>
            <ac:spMk id="2" creationId="{78A18148-37C0-2EE0-DBA3-84E5A284CC49}"/>
          </ac:spMkLst>
        </pc:spChg>
        <pc:spChg chg="mod">
          <ac:chgData name="Hilmar Friðjónsson - VMA" userId="84f9d915-3dfc-4d65-9e68-8915f5d92477" providerId="ADAL" clId="{35D52469-2BC0-4BC0-9BED-4E8AA8D28B02}" dt="2025-08-21T11:08:58.612" v="422" actId="21"/>
          <ac:spMkLst>
            <pc:docMk/>
            <pc:sldMk cId="1713076851" sldId="261"/>
            <ac:spMk id="3" creationId="{9DE1B176-2C67-1FB3-41DE-AA547AF1CA93}"/>
          </ac:spMkLst>
        </pc:spChg>
        <pc:spChg chg="add mod">
          <ac:chgData name="Hilmar Friðjónsson - VMA" userId="84f9d915-3dfc-4d65-9e68-8915f5d92477" providerId="ADAL" clId="{35D52469-2BC0-4BC0-9BED-4E8AA8D28B02}" dt="2025-08-21T11:10:04.989" v="429" actId="113"/>
          <ac:spMkLst>
            <pc:docMk/>
            <pc:sldMk cId="1713076851" sldId="261"/>
            <ac:spMk id="4" creationId="{DB97AB19-920E-7DC7-0B6A-0AE33D828521}"/>
          </ac:spMkLst>
        </pc:spChg>
      </pc:sldChg>
      <pc:sldChg chg="new del">
        <pc:chgData name="Hilmar Friðjónsson - VMA" userId="84f9d915-3dfc-4d65-9e68-8915f5d92477" providerId="ADAL" clId="{35D52469-2BC0-4BC0-9BED-4E8AA8D28B02}" dt="2025-08-19T11:10:20.979" v="61" actId="2696"/>
        <pc:sldMkLst>
          <pc:docMk/>
          <pc:sldMk cId="3323141483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uFillTx/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uFillTx/>
                <a:latin typeface="Arial"/>
              </a:rPr>
              <a:t>Click to edit the outline text format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uFillTx/>
                <a:latin typeface="Arial"/>
              </a:rPr>
              <a:t>Second Outline Level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uFillTx/>
                <a:latin typeface="Arial"/>
              </a:rPr>
              <a:t>Third Outline Level</a:t>
            </a:r>
          </a:p>
          <a:p>
            <a:pPr marL="1728000" lvl="3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uFillTx/>
                <a:latin typeface="Arial"/>
              </a:rPr>
              <a:t>Fourth Outline Level</a:t>
            </a:r>
          </a:p>
          <a:p>
            <a:pPr marL="2160000" lvl="4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uFillTx/>
                <a:latin typeface="Arial"/>
              </a:rPr>
              <a:t>Fifth Outline Level</a:t>
            </a:r>
          </a:p>
          <a:p>
            <a:pPr marL="2592000" lvl="5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uFillTx/>
                <a:latin typeface="Arial"/>
              </a:rPr>
              <a:t>Sixth Outline Level</a:t>
            </a:r>
          </a:p>
          <a:p>
            <a:pPr marL="3024000" lvl="6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uFillTx/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uFillTx/>
                <a:latin typeface="Times New Roman"/>
              </a:rPr>
              <a:t>&lt;date/time&gt;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 b="0" strike="noStrike" spc="-1">
                <a:uFillTx/>
                <a:latin typeface="Times New Roman"/>
              </a:rPr>
              <a:t>&lt;footer&gt;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7F7CB326-94D5-4B0E-B7E5-C551EBD9E7D1}" type="slidenum">
              <a:rPr lang="en-US" sz="1400" b="0" strike="noStrike" spc="-1">
                <a:uFillTx/>
                <a:latin typeface="Times New Roman"/>
              </a:rPr>
              <a:t>‹#›</a:t>
            </a:fld>
            <a:endParaRPr lang="en-US" sz="1400" b="0" strike="noStrike" spc="-1"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en-US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>
            <a:spLocks/>
          </p:cNvSpPr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 dirty="0">
                <a:uFillTx/>
                <a:latin typeface="Arial"/>
              </a:rPr>
              <a:t>1. </a:t>
            </a:r>
            <a:r>
              <a:rPr lang="en-US" sz="4400" b="0" strike="noStrike" spc="-1" dirty="0" err="1">
                <a:uFillTx/>
                <a:latin typeface="Arial"/>
              </a:rPr>
              <a:t>Kafli</a:t>
            </a:r>
            <a:r>
              <a:rPr lang="en-US" sz="4400" b="0" strike="noStrike" spc="-1" dirty="0">
                <a:uFillTx/>
                <a:latin typeface="Arial"/>
              </a:rPr>
              <a:t> – </a:t>
            </a:r>
            <a:r>
              <a:rPr lang="en-US" sz="4400" b="0" strike="noStrike" spc="-1" dirty="0" err="1">
                <a:uFillTx/>
                <a:latin typeface="Arial"/>
              </a:rPr>
              <a:t>Hvað</a:t>
            </a:r>
            <a:r>
              <a:rPr lang="en-US" sz="4400" b="0" strike="noStrike" spc="-1" dirty="0">
                <a:uFillTx/>
                <a:latin typeface="Arial"/>
              </a:rPr>
              <a:t> </a:t>
            </a:r>
            <a:r>
              <a:rPr lang="en-US" sz="4400" b="0" strike="noStrike" spc="-1" dirty="0" err="1">
                <a:uFillTx/>
                <a:latin typeface="Arial"/>
              </a:rPr>
              <a:t>er</a:t>
            </a:r>
            <a:r>
              <a:rPr lang="en-US" sz="4400" b="0" strike="noStrike" spc="-1" dirty="0">
                <a:uFillTx/>
                <a:latin typeface="Arial"/>
              </a:rPr>
              <a:t> </a:t>
            </a:r>
            <a:r>
              <a:rPr lang="en-US" sz="4400" b="0" strike="noStrike" spc="-1" dirty="0" err="1">
                <a:uFillTx/>
                <a:latin typeface="Arial"/>
              </a:rPr>
              <a:t>hagfræði</a:t>
            </a:r>
            <a:r>
              <a:rPr lang="en-US" sz="4400" b="0" strike="noStrike" spc="-1" dirty="0">
                <a:uFillTx/>
                <a:latin typeface="Arial"/>
              </a:rPr>
              <a:t>?</a:t>
            </a:r>
          </a:p>
        </p:txBody>
      </p:sp>
      <p:sp>
        <p:nvSpPr>
          <p:cNvPr id="42" name="TextShape 2"/>
          <p:cNvSpPr txBox="1">
            <a:spLocks/>
          </p:cNvSpPr>
          <p:nvPr/>
        </p:nvSpPr>
        <p:spPr>
          <a:xfrm>
            <a:off x="871432" y="1310830"/>
            <a:ext cx="9071640" cy="55778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 err="1">
                <a:uFillTx/>
                <a:latin typeface="Arial"/>
              </a:rPr>
              <a:t>Hagfræði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er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félagsvísindagrein</a:t>
            </a:r>
            <a:endParaRPr lang="en-US" sz="2400" spc="-1" dirty="0">
              <a:uFillTx/>
              <a:latin typeface="Arial"/>
            </a:endParaRP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 err="1">
                <a:uFillTx/>
                <a:latin typeface="Arial"/>
              </a:rPr>
              <a:t>Fjallar</a:t>
            </a:r>
            <a:r>
              <a:rPr lang="en-US" sz="2400" b="0" strike="noStrike" spc="-1" dirty="0">
                <a:uFillTx/>
                <a:latin typeface="Arial"/>
              </a:rPr>
              <a:t> um </a:t>
            </a:r>
            <a:r>
              <a:rPr lang="en-US" sz="2400" b="0" strike="noStrike" spc="-1" dirty="0" err="1">
                <a:uFillTx/>
                <a:latin typeface="Arial"/>
              </a:rPr>
              <a:t>manninn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sem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hluta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af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samfélaginu</a:t>
            </a:r>
            <a:endParaRPr lang="en-US" sz="2400" spc="-1" dirty="0">
              <a:uFillTx/>
              <a:latin typeface="Arial"/>
            </a:endParaRP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 err="1">
                <a:uFillTx/>
                <a:latin typeface="Arial"/>
              </a:rPr>
              <a:t>Leitar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leiða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til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að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menn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geti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búið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við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sem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mesta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hagsæld</a:t>
            </a:r>
            <a:endParaRPr lang="en-US" sz="2400" b="0" strike="noStrike" spc="-1" dirty="0">
              <a:uFillTx/>
              <a:latin typeface="Arial"/>
            </a:endParaRP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 err="1">
                <a:uFillTx/>
                <a:latin typeface="Arial"/>
              </a:rPr>
              <a:t>Hagfræði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er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venjulega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skipt</a:t>
            </a:r>
            <a:r>
              <a:rPr lang="en-US" sz="2400" b="0" strike="noStrike" spc="-1" dirty="0">
                <a:uFillTx/>
                <a:latin typeface="Arial"/>
              </a:rPr>
              <a:t> í </a:t>
            </a:r>
            <a:r>
              <a:rPr lang="en-US" sz="2400" b="0" strike="noStrike" spc="-1" dirty="0" err="1">
                <a:uFillTx/>
                <a:latin typeface="Arial"/>
              </a:rPr>
              <a:t>tvennt</a:t>
            </a:r>
            <a:r>
              <a:rPr lang="en-US" sz="2400" b="0" strike="noStrike" spc="-1" dirty="0">
                <a:uFillTx/>
                <a:latin typeface="Arial"/>
              </a:rPr>
              <a:t>:</a:t>
            </a: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 err="1">
                <a:uFillTx/>
                <a:latin typeface="Arial"/>
              </a:rPr>
              <a:t>Þjóðhagfræðin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fjallar</a:t>
            </a:r>
            <a:r>
              <a:rPr lang="en-US" sz="2400" b="0" strike="noStrike" spc="-1" dirty="0">
                <a:uFillTx/>
                <a:latin typeface="Arial"/>
              </a:rPr>
              <a:t> um </a:t>
            </a:r>
            <a:r>
              <a:rPr lang="en-US" sz="2400" b="0" strike="noStrike" spc="-1" dirty="0" err="1">
                <a:uFillTx/>
                <a:latin typeface="Arial"/>
              </a:rPr>
              <a:t>búskap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þjóða</a:t>
            </a:r>
            <a:r>
              <a:rPr lang="en-US" sz="2400" b="0" strike="noStrike" spc="-1" dirty="0">
                <a:uFillTx/>
                <a:latin typeface="Arial"/>
              </a:rPr>
              <a:t>/</a:t>
            </a:r>
            <a:r>
              <a:rPr lang="en-US" sz="2400" b="0" strike="noStrike" spc="-1" dirty="0" err="1">
                <a:uFillTx/>
                <a:latin typeface="Arial"/>
              </a:rPr>
              <a:t>landa</a:t>
            </a:r>
            <a:r>
              <a:rPr lang="en-US" sz="2400" b="0" strike="noStrike" spc="-1" dirty="0">
                <a:uFillTx/>
                <a:latin typeface="Arial"/>
              </a:rPr>
              <a:t> (macro eco.)</a:t>
            </a:r>
            <a:endParaRPr lang="en-US" sz="2400" spc="-1" dirty="0">
              <a:uFillTx/>
              <a:latin typeface="Arial"/>
            </a:endParaRP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 err="1">
                <a:uFillTx/>
                <a:latin typeface="Arial"/>
              </a:rPr>
              <a:t>Rekstrarhagfræði</a:t>
            </a:r>
            <a:r>
              <a:rPr lang="en-US" sz="2400" b="0" strike="noStrike" spc="-1" dirty="0">
                <a:uFillTx/>
                <a:latin typeface="Arial"/>
              </a:rPr>
              <a:t> um </a:t>
            </a:r>
            <a:r>
              <a:rPr lang="en-US" sz="2400" b="0" strike="noStrike" spc="-1" dirty="0" err="1">
                <a:uFillTx/>
                <a:latin typeface="Arial"/>
              </a:rPr>
              <a:t>rekstur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fyrirtækja</a:t>
            </a:r>
            <a:r>
              <a:rPr lang="en-US" sz="2400" b="0" strike="noStrike" spc="-1" dirty="0">
                <a:uFillTx/>
                <a:latin typeface="Arial"/>
              </a:rPr>
              <a:t> (micro eco.)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 err="1">
                <a:uFillTx/>
                <a:latin typeface="Arial"/>
              </a:rPr>
              <a:t>Mikilvægt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að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kunna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skil</a:t>
            </a:r>
            <a:r>
              <a:rPr lang="en-US" sz="2400" b="0" strike="noStrike" spc="-1" dirty="0">
                <a:uFillTx/>
                <a:latin typeface="Arial"/>
              </a:rPr>
              <a:t> á </a:t>
            </a:r>
            <a:r>
              <a:rPr lang="en-US" sz="2400" b="0" strike="noStrike" spc="-1" dirty="0" err="1">
                <a:uFillTx/>
                <a:latin typeface="Arial"/>
              </a:rPr>
              <a:t>hagfræði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þar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sem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hún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hefur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svo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mikil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áhrif</a:t>
            </a:r>
            <a:r>
              <a:rPr lang="en-US" sz="2400" b="0" strike="noStrike" spc="-1" dirty="0">
                <a:uFillTx/>
                <a:latin typeface="Arial"/>
              </a:rPr>
              <a:t> á </a:t>
            </a:r>
            <a:r>
              <a:rPr lang="en-US" sz="2400" b="0" strike="noStrike" spc="-1" dirty="0" err="1">
                <a:uFillTx/>
                <a:latin typeface="Arial"/>
              </a:rPr>
              <a:t>kjör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og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líf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fólks</a:t>
            </a:r>
            <a:endParaRPr lang="en-US" sz="2400" spc="-1" dirty="0">
              <a:uFillTx/>
              <a:latin typeface="Arial"/>
            </a:endParaRP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 err="1">
                <a:uFillTx/>
                <a:latin typeface="Arial"/>
              </a:rPr>
              <a:t>Fólk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verður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að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geta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tekið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réttar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ákvarðanir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sér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til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heilla</a:t>
            </a:r>
            <a:endParaRPr lang="en-US" sz="2400" b="0" strike="noStrike" spc="-1" dirty="0">
              <a:uFillTx/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>
            <a:spLocks/>
          </p:cNvSpPr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spc="-1" dirty="0">
                <a:uFillTx/>
              </a:rPr>
              <a:t>1. </a:t>
            </a:r>
            <a:r>
              <a:rPr lang="en-US" sz="4400" spc="-1" dirty="0" err="1">
                <a:uFillTx/>
              </a:rPr>
              <a:t>Kafli</a:t>
            </a:r>
            <a:r>
              <a:rPr lang="en-US" sz="4400" spc="-1" dirty="0">
                <a:uFillTx/>
              </a:rPr>
              <a:t> - </a:t>
            </a:r>
            <a:r>
              <a:rPr lang="en-US" sz="4400" spc="-1" dirty="0" err="1">
                <a:uFillTx/>
              </a:rPr>
              <a:t>Hugtök</a:t>
            </a:r>
            <a:r>
              <a:rPr lang="en-US" sz="4400" spc="-1" dirty="0">
                <a:uFillTx/>
              </a:rPr>
              <a:t> &amp; </a:t>
            </a:r>
            <a:r>
              <a:rPr lang="en-US" sz="4400" spc="-1" dirty="0" err="1">
                <a:uFillTx/>
              </a:rPr>
              <a:t>Skilningur</a:t>
            </a:r>
            <a:endParaRPr lang="en-US" sz="4400" spc="-1" dirty="0">
              <a:uFillTx/>
            </a:endParaRPr>
          </a:p>
        </p:txBody>
      </p:sp>
      <p:sp>
        <p:nvSpPr>
          <p:cNvPr id="44" name="TextShape 2"/>
          <p:cNvSpPr txBox="1">
            <a:spLocks/>
          </p:cNvSpPr>
          <p:nvPr/>
        </p:nvSpPr>
        <p:spPr>
          <a:xfrm>
            <a:off x="504000" y="1769040"/>
            <a:ext cx="9071640" cy="5439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400" spc="-1" dirty="0">
                <a:uFillTx/>
                <a:latin typeface="Arial"/>
              </a:rPr>
              <a:t>Fullt af hugtökum sem geta verið framandi – Dæmi:</a:t>
            </a: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400" b="0" strike="noStrike" spc="-1" dirty="0">
                <a:uFillTx/>
                <a:latin typeface="Arial"/>
              </a:rPr>
              <a:t>Verðtrygging, </a:t>
            </a:r>
            <a:r>
              <a:rPr lang="is-IS" sz="2400" spc="-1" dirty="0">
                <a:uFillTx/>
                <a:latin typeface="Arial"/>
              </a:rPr>
              <a:t>verðbólga, kaupmáttur,…</a:t>
            </a: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400" b="0" strike="noStrike" spc="-1" dirty="0" err="1">
                <a:uFillTx/>
                <a:latin typeface="Arial"/>
              </a:rPr>
              <a:t>Stýrisvextir</a:t>
            </a:r>
            <a:r>
              <a:rPr lang="is-IS" sz="2400" b="0" strike="noStrike" spc="-1" dirty="0">
                <a:uFillTx/>
                <a:latin typeface="Arial"/>
              </a:rPr>
              <a:t>, gengisvísitala, verðbólguvæntingar,…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400" spc="-1" dirty="0">
                <a:uFillTx/>
                <a:latin typeface="Arial"/>
              </a:rPr>
              <a:t>Gagnsæi efnahagsaðgerða er mjög mikilvægt – skilningur almennings skiptir máli.</a:t>
            </a: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400" b="0" strike="noStrike" spc="-1" dirty="0">
                <a:uFillTx/>
                <a:latin typeface="Arial"/>
              </a:rPr>
              <a:t>Hver eru t.d. </a:t>
            </a:r>
            <a:r>
              <a:rPr lang="is-IS" sz="2400" spc="-1" dirty="0">
                <a:uFillTx/>
                <a:latin typeface="Arial"/>
              </a:rPr>
              <a:t>á</a:t>
            </a:r>
            <a:r>
              <a:rPr lang="is-IS" sz="2400" b="0" strike="noStrike" spc="-1" dirty="0">
                <a:uFillTx/>
                <a:latin typeface="Arial"/>
              </a:rPr>
              <a:t>hrif </a:t>
            </a:r>
            <a:r>
              <a:rPr lang="is-IS" sz="2400" b="0" strike="noStrike" spc="-1" dirty="0" err="1">
                <a:uFillTx/>
                <a:latin typeface="Arial"/>
              </a:rPr>
              <a:t>vaxtarhækkanna</a:t>
            </a:r>
            <a:r>
              <a:rPr lang="is-IS" sz="2400" b="0" strike="noStrike" spc="-1" dirty="0">
                <a:uFillTx/>
                <a:latin typeface="Arial"/>
              </a:rPr>
              <a:t> á verðbólgu?</a:t>
            </a: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400" spc="-1" dirty="0">
                <a:uFillTx/>
                <a:latin typeface="Arial"/>
              </a:rPr>
              <a:t>Hverjar eru aukaverkanirnar af </a:t>
            </a:r>
            <a:r>
              <a:rPr lang="is-IS" sz="2400" spc="-1" dirty="0" err="1">
                <a:uFillTx/>
                <a:latin typeface="Arial"/>
              </a:rPr>
              <a:t>slíkum</a:t>
            </a:r>
            <a:r>
              <a:rPr lang="is-IS" sz="2400" spc="-1" dirty="0">
                <a:uFillTx/>
                <a:latin typeface="Arial"/>
              </a:rPr>
              <a:t> aðgerðum?</a:t>
            </a:r>
            <a:endParaRPr lang="en-US" sz="2400" b="0" strike="noStrike" spc="-1" dirty="0">
              <a:uFillTx/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35" y="348945"/>
            <a:ext cx="9071640" cy="1262160"/>
          </a:xfrm>
        </p:spPr>
        <p:txBody>
          <a:bodyPr/>
          <a:lstStyle/>
          <a:p>
            <a:pPr algn="ctr"/>
            <a:r>
              <a:rPr lang="is-IS" dirty="0">
                <a:uFillTx/>
              </a:rPr>
              <a:t>1. Kafli - Hagsmunaaðilar</a:t>
            </a:r>
            <a:endParaRPr lang="en-US" dirty="0">
              <a:uFillTx/>
            </a:endParaRPr>
          </a:p>
        </p:txBody>
      </p:sp>
      <p:sp>
        <p:nvSpPr>
          <p:cNvPr id="6" name="TextBox 5"/>
          <p:cNvSpPr txBox="1">
            <a:spLocks/>
          </p:cNvSpPr>
          <p:nvPr/>
        </p:nvSpPr>
        <p:spPr>
          <a:xfrm>
            <a:off x="895350" y="2152650"/>
            <a:ext cx="7953375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spc="-1" dirty="0" err="1">
                <a:uFillTx/>
              </a:rPr>
              <a:t>Stjórnmálamenn</a:t>
            </a:r>
            <a:r>
              <a:rPr lang="en-US" sz="2400" spc="-1" dirty="0">
                <a:uFillTx/>
              </a:rPr>
              <a:t>, </a:t>
            </a:r>
            <a:r>
              <a:rPr lang="en-US" sz="2400" spc="-1" dirty="0" err="1">
                <a:uFillTx/>
              </a:rPr>
              <a:t>fjölmiðlamenn</a:t>
            </a:r>
            <a:r>
              <a:rPr lang="en-US" sz="2400" spc="-1" dirty="0">
                <a:uFillTx/>
              </a:rPr>
              <a:t>, </a:t>
            </a:r>
            <a:r>
              <a:rPr lang="en-US" sz="2400" spc="-1" dirty="0" err="1">
                <a:uFillTx/>
              </a:rPr>
              <a:t>hagfræðingar</a:t>
            </a:r>
            <a:r>
              <a:rPr lang="en-US" sz="2400" spc="-1" dirty="0">
                <a:uFillTx/>
              </a:rPr>
              <a:t> </a:t>
            </a:r>
            <a:r>
              <a:rPr lang="en-US" sz="2400" spc="-1" dirty="0" err="1">
                <a:uFillTx/>
              </a:rPr>
              <a:t>fjalla</a:t>
            </a:r>
            <a:r>
              <a:rPr lang="en-US" sz="2400" spc="-1" dirty="0">
                <a:uFillTx/>
              </a:rPr>
              <a:t> um </a:t>
            </a:r>
            <a:r>
              <a:rPr lang="en-US" sz="2400" spc="-1" dirty="0" err="1">
                <a:uFillTx/>
              </a:rPr>
              <a:t>hagfræði</a:t>
            </a:r>
            <a:r>
              <a:rPr lang="en-US" sz="2400" spc="-1" dirty="0">
                <a:uFillTx/>
              </a:rPr>
              <a:t> </a:t>
            </a:r>
            <a:r>
              <a:rPr lang="en-US" sz="2400" spc="-1" dirty="0" err="1">
                <a:uFillTx/>
              </a:rPr>
              <a:t>og</a:t>
            </a:r>
            <a:r>
              <a:rPr lang="en-US" sz="2400" spc="-1" dirty="0">
                <a:uFillTx/>
              </a:rPr>
              <a:t> </a:t>
            </a:r>
            <a:r>
              <a:rPr lang="en-US" sz="2400" spc="-1" dirty="0" err="1">
                <a:uFillTx/>
              </a:rPr>
              <a:t>eru</a:t>
            </a:r>
            <a:r>
              <a:rPr lang="en-US" sz="2400" spc="-1" dirty="0">
                <a:uFillTx/>
              </a:rPr>
              <a:t> </a:t>
            </a:r>
            <a:r>
              <a:rPr lang="en-US" sz="2400" spc="-1" dirty="0" err="1">
                <a:uFillTx/>
              </a:rPr>
              <a:t>sjaldnast</a:t>
            </a:r>
            <a:r>
              <a:rPr lang="en-US" sz="2400" spc="-1" dirty="0">
                <a:uFillTx/>
              </a:rPr>
              <a:t> </a:t>
            </a:r>
            <a:r>
              <a:rPr lang="en-US" sz="2400" spc="-1" dirty="0" err="1">
                <a:uFillTx/>
              </a:rPr>
              <a:t>allir</a:t>
            </a:r>
            <a:r>
              <a:rPr lang="en-US" sz="2400" spc="-1" dirty="0">
                <a:uFillTx/>
              </a:rPr>
              <a:t> á </a:t>
            </a:r>
            <a:r>
              <a:rPr lang="en-US" sz="2400" spc="-1" dirty="0" err="1">
                <a:uFillTx/>
              </a:rPr>
              <a:t>einu</a:t>
            </a:r>
            <a:r>
              <a:rPr lang="en-US" sz="2400" spc="-1" dirty="0">
                <a:uFillTx/>
              </a:rPr>
              <a:t> </a:t>
            </a:r>
            <a:r>
              <a:rPr lang="en-US" sz="2400" spc="-1" dirty="0" err="1">
                <a:uFillTx/>
              </a:rPr>
              <a:t>máli</a:t>
            </a:r>
            <a:r>
              <a:rPr lang="en-US" sz="2400" spc="-1" dirty="0">
                <a:uFillTx/>
              </a:rPr>
              <a:t>. </a:t>
            </a:r>
            <a:r>
              <a:rPr lang="en-US" sz="2400" spc="-1" dirty="0" err="1">
                <a:uFillTx/>
              </a:rPr>
              <a:t>Vinna</a:t>
            </a:r>
            <a:r>
              <a:rPr lang="en-US" sz="2400" spc="-1" dirty="0">
                <a:uFillTx/>
              </a:rPr>
              <a:t> </a:t>
            </a:r>
            <a:r>
              <a:rPr lang="en-US" sz="2400" spc="-1" dirty="0" err="1">
                <a:uFillTx/>
              </a:rPr>
              <a:t>jafnvel</a:t>
            </a:r>
            <a:r>
              <a:rPr lang="en-US" sz="2400" spc="-1" dirty="0">
                <a:uFillTx/>
              </a:rPr>
              <a:t> </a:t>
            </a:r>
            <a:r>
              <a:rPr lang="en-US" sz="2400" spc="-1" dirty="0" err="1">
                <a:uFillTx/>
              </a:rPr>
              <a:t>fyrir</a:t>
            </a:r>
            <a:r>
              <a:rPr lang="en-US" sz="2400" spc="-1" dirty="0">
                <a:uFillTx/>
              </a:rPr>
              <a:t> </a:t>
            </a:r>
            <a:r>
              <a:rPr lang="en-US" sz="2400" spc="-1" dirty="0" err="1">
                <a:uFillTx/>
              </a:rPr>
              <a:t>mismunandi</a:t>
            </a:r>
            <a:r>
              <a:rPr lang="en-US" sz="2400" spc="-1" dirty="0">
                <a:uFillTx/>
              </a:rPr>
              <a:t> </a:t>
            </a:r>
            <a:r>
              <a:rPr lang="en-US" sz="2400" spc="-1" dirty="0" err="1">
                <a:uFillTx/>
              </a:rPr>
              <a:t>hagsmunaaðila</a:t>
            </a:r>
            <a:r>
              <a:rPr lang="en-US" sz="2400" spc="-1" dirty="0">
                <a:uFillTx/>
              </a:rPr>
              <a:t>.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400" spc="-1" dirty="0">
                <a:uFillTx/>
              </a:rPr>
              <a:t>Dæmi um hagsmunaaðila:</a:t>
            </a:r>
            <a:endParaRPr lang="en-US" sz="2400" spc="-1" dirty="0">
              <a:uFillTx/>
            </a:endParaRP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000" spc="-1" dirty="0">
                <a:uFillTx/>
              </a:rPr>
              <a:t>Samtök iðnaðarins (SI), Samtök fyrirtækja í sjávarútvegi</a:t>
            </a:r>
            <a:r>
              <a:rPr lang="is-IS" sz="2000" spc="-1" dirty="0"/>
              <a:t> (SFS)</a:t>
            </a:r>
            <a:r>
              <a:rPr lang="is-IS" sz="2000" spc="-1" dirty="0">
                <a:uFillTx/>
              </a:rPr>
              <a:t>, Kennarasambandið (KÍ)</a:t>
            </a: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000" spc="-1" dirty="0">
                <a:uFillTx/>
              </a:rPr>
              <a:t>Olíufélögin, Neytendasamtökin, Félag Íslenskra bifreiðaeigenda, Náttúrusinnar</a:t>
            </a:r>
            <a:endParaRPr lang="en-US" sz="2000" spc="-1" dirty="0">
              <a:uFillTx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7425" y="5214345"/>
            <a:ext cx="3060700" cy="203842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>
                <a:uFillTx/>
              </a:rPr>
              <a:t>1. Kafli – Hver er orsökin?</a:t>
            </a:r>
            <a:endParaRPr lang="en-US" dirty="0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570675" y="1819274"/>
            <a:ext cx="9071640" cy="4943475"/>
          </a:xfrm>
        </p:spPr>
        <p:txBody>
          <a:bodyPr/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spc="-1" dirty="0" err="1">
                <a:uFillTx/>
              </a:rPr>
              <a:t>Stjórnmálamenn</a:t>
            </a:r>
            <a:r>
              <a:rPr lang="en-US" sz="2400" spc="-1" dirty="0">
                <a:uFillTx/>
              </a:rPr>
              <a:t> </a:t>
            </a:r>
            <a:r>
              <a:rPr lang="en-US" sz="2400" spc="-1" dirty="0" err="1">
                <a:uFillTx/>
              </a:rPr>
              <a:t>og</a:t>
            </a:r>
            <a:r>
              <a:rPr lang="en-US" sz="2400" spc="-1" dirty="0">
                <a:uFillTx/>
              </a:rPr>
              <a:t> </a:t>
            </a:r>
            <a:r>
              <a:rPr lang="en-US" sz="2400" spc="-1" dirty="0" err="1">
                <a:uFillTx/>
              </a:rPr>
              <a:t>aðrir</a:t>
            </a:r>
            <a:r>
              <a:rPr lang="en-US" sz="2400" spc="-1" dirty="0">
                <a:uFillTx/>
              </a:rPr>
              <a:t> </a:t>
            </a:r>
            <a:r>
              <a:rPr lang="en-US" sz="2400" spc="-1" dirty="0" err="1">
                <a:uFillTx/>
              </a:rPr>
              <a:t>hafa</a:t>
            </a:r>
            <a:r>
              <a:rPr lang="en-US" sz="2400" spc="-1" dirty="0">
                <a:uFillTx/>
              </a:rPr>
              <a:t> oft </a:t>
            </a:r>
            <a:r>
              <a:rPr lang="en-US" sz="2400" spc="-1" dirty="0" err="1">
                <a:uFillTx/>
              </a:rPr>
              <a:t>mjög</a:t>
            </a:r>
            <a:r>
              <a:rPr lang="en-US" sz="2400" spc="-1" dirty="0">
                <a:uFillTx/>
              </a:rPr>
              <a:t> </a:t>
            </a:r>
            <a:r>
              <a:rPr lang="en-US" sz="2400" spc="-1" dirty="0" err="1">
                <a:uFillTx/>
              </a:rPr>
              <a:t>mismunandi</a:t>
            </a:r>
            <a:r>
              <a:rPr lang="en-US" sz="2400" spc="-1" dirty="0">
                <a:uFillTx/>
              </a:rPr>
              <a:t> </a:t>
            </a:r>
            <a:r>
              <a:rPr lang="en-US" sz="2400" spc="-1" dirty="0" err="1">
                <a:uFillTx/>
              </a:rPr>
              <a:t>skoðanir</a:t>
            </a:r>
            <a:endParaRPr lang="en-US" sz="2400" spc="-1" dirty="0">
              <a:uFillTx/>
            </a:endParaRP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spc="-1" dirty="0" err="1">
                <a:uFillTx/>
              </a:rPr>
              <a:t>t.d</a:t>
            </a:r>
            <a:r>
              <a:rPr lang="en-US" sz="2000" spc="-1" dirty="0">
                <a:uFillTx/>
              </a:rPr>
              <a:t>. um </a:t>
            </a:r>
            <a:r>
              <a:rPr lang="en-US" sz="2000" spc="-1" dirty="0" err="1">
                <a:uFillTx/>
              </a:rPr>
              <a:t>orsakir</a:t>
            </a:r>
            <a:r>
              <a:rPr lang="en-US" sz="2000" spc="-1" dirty="0">
                <a:uFillTx/>
              </a:rPr>
              <a:t> </a:t>
            </a:r>
            <a:r>
              <a:rPr lang="en-US" sz="2000" spc="-1" dirty="0" err="1">
                <a:uFillTx/>
              </a:rPr>
              <a:t>verðbólgu</a:t>
            </a:r>
            <a:r>
              <a:rPr lang="en-US" sz="2000" spc="-1" dirty="0">
                <a:uFillTx/>
              </a:rPr>
              <a:t>.  </a:t>
            </a:r>
            <a:r>
              <a:rPr lang="en-US" sz="2000" spc="-1" dirty="0" err="1">
                <a:uFillTx/>
              </a:rPr>
              <a:t>Sumir</a:t>
            </a:r>
            <a:r>
              <a:rPr lang="en-US" sz="2000" spc="-1" dirty="0">
                <a:uFillTx/>
              </a:rPr>
              <a:t> </a:t>
            </a:r>
            <a:r>
              <a:rPr lang="en-US" sz="2000" spc="-1" dirty="0" err="1">
                <a:uFillTx/>
              </a:rPr>
              <a:t>segja</a:t>
            </a:r>
            <a:r>
              <a:rPr lang="en-US" sz="2000" spc="-1" dirty="0">
                <a:uFillTx/>
              </a:rPr>
              <a:t> </a:t>
            </a:r>
            <a:r>
              <a:rPr lang="en-US" sz="2000" spc="-1" dirty="0" err="1">
                <a:uFillTx/>
              </a:rPr>
              <a:t>að</a:t>
            </a:r>
            <a:r>
              <a:rPr lang="en-US" sz="2000" spc="-1" dirty="0">
                <a:uFillTx/>
              </a:rPr>
              <a:t> </a:t>
            </a:r>
            <a:r>
              <a:rPr lang="en-US" sz="2000" spc="-1" dirty="0" err="1">
                <a:uFillTx/>
              </a:rPr>
              <a:t>ástæðan</a:t>
            </a:r>
            <a:r>
              <a:rPr lang="en-US" sz="2000" spc="-1" dirty="0">
                <a:uFillTx/>
              </a:rPr>
              <a:t> </a:t>
            </a:r>
            <a:r>
              <a:rPr lang="en-US" sz="2000" spc="-1" dirty="0" err="1">
                <a:uFillTx/>
              </a:rPr>
              <a:t>sé</a:t>
            </a:r>
            <a:r>
              <a:rPr lang="en-US" sz="2000" spc="-1" dirty="0">
                <a:uFillTx/>
              </a:rPr>
              <a:t>…</a:t>
            </a:r>
          </a:p>
          <a:p>
            <a:pPr marL="1346400" lvl="2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1600" spc="-1" dirty="0">
                <a:uFillTx/>
              </a:rPr>
              <a:t>…of miklar launahækkanir</a:t>
            </a:r>
          </a:p>
          <a:p>
            <a:pPr marL="1346400" lvl="2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1600" spc="-1" dirty="0">
                <a:uFillTx/>
              </a:rPr>
              <a:t>…gengi krónunnar fari lækkandi eða </a:t>
            </a:r>
            <a:r>
              <a:rPr lang="is-IS" sz="1600" spc="-1" dirty="0" err="1">
                <a:uFillTx/>
              </a:rPr>
              <a:t>sé</a:t>
            </a:r>
            <a:r>
              <a:rPr lang="is-IS" sz="1600" spc="-1" dirty="0">
                <a:uFillTx/>
              </a:rPr>
              <a:t> of </a:t>
            </a:r>
            <a:r>
              <a:rPr lang="is-IS" sz="1600" spc="-1" dirty="0" err="1">
                <a:uFillTx/>
              </a:rPr>
              <a:t>lágt</a:t>
            </a:r>
            <a:endParaRPr lang="is-IS" sz="1600" spc="-1" dirty="0">
              <a:uFillTx/>
            </a:endParaRPr>
          </a:p>
          <a:p>
            <a:pPr marL="1346400" lvl="2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1600" spc="-1" dirty="0">
                <a:uFillTx/>
              </a:rPr>
              <a:t>…auknar erlendar lántökur</a:t>
            </a:r>
          </a:p>
          <a:p>
            <a:pPr marL="1346400" lvl="2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1600" spc="-1" dirty="0">
                <a:uFillTx/>
              </a:rPr>
              <a:t>…almenn </a:t>
            </a:r>
            <a:r>
              <a:rPr lang="is-IS" sz="1600" spc="-1" dirty="0" err="1">
                <a:uFillTx/>
              </a:rPr>
              <a:t>þennsla</a:t>
            </a:r>
            <a:endParaRPr lang="is-IS" sz="1600" spc="-1" dirty="0">
              <a:uFillTx/>
            </a:endParaRPr>
          </a:p>
          <a:p>
            <a:pPr marL="1346400" lvl="2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spc="-1" dirty="0">
                <a:uFillTx/>
              </a:rPr>
              <a:t>…</a:t>
            </a:r>
            <a:r>
              <a:rPr lang="en-US" sz="1600" spc="-1" dirty="0" err="1">
                <a:uFillTx/>
              </a:rPr>
              <a:t>halli</a:t>
            </a:r>
            <a:r>
              <a:rPr lang="en-US" sz="1600" spc="-1" dirty="0">
                <a:uFillTx/>
              </a:rPr>
              <a:t> á </a:t>
            </a:r>
            <a:r>
              <a:rPr lang="en-US" sz="1600" spc="-1" dirty="0" err="1">
                <a:uFillTx/>
              </a:rPr>
              <a:t>ríkissjóði</a:t>
            </a:r>
            <a:r>
              <a:rPr lang="en-US" sz="1600" spc="-1" dirty="0">
                <a:uFillTx/>
              </a:rPr>
              <a:t> (</a:t>
            </a:r>
            <a:r>
              <a:rPr lang="en-US" sz="1600" spc="-1" dirty="0" err="1">
                <a:uFillTx/>
              </a:rPr>
              <a:t>allt</a:t>
            </a:r>
            <a:r>
              <a:rPr lang="en-US" sz="1600" spc="-1" dirty="0">
                <a:uFillTx/>
              </a:rPr>
              <a:t> </a:t>
            </a:r>
            <a:r>
              <a:rPr lang="en-US" sz="1600" spc="-1" dirty="0" err="1">
                <a:uFillTx/>
              </a:rPr>
              <a:t>ríkisstjórninni</a:t>
            </a:r>
            <a:r>
              <a:rPr lang="en-US" sz="1600" spc="-1" dirty="0">
                <a:uFillTx/>
              </a:rPr>
              <a:t> </a:t>
            </a:r>
            <a:r>
              <a:rPr lang="en-US" sz="1600" spc="-1" dirty="0" err="1">
                <a:uFillTx/>
              </a:rPr>
              <a:t>að</a:t>
            </a:r>
            <a:r>
              <a:rPr lang="en-US" sz="1600" spc="-1" dirty="0">
                <a:uFillTx/>
              </a:rPr>
              <a:t> </a:t>
            </a:r>
            <a:r>
              <a:rPr lang="en-US" sz="1600" spc="-1" dirty="0" err="1">
                <a:uFillTx/>
              </a:rPr>
              <a:t>kenna</a:t>
            </a:r>
            <a:r>
              <a:rPr lang="en-US" sz="1600" spc="-1" dirty="0">
                <a:uFillTx/>
              </a:rPr>
              <a:t>)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spc="-1" dirty="0" err="1">
                <a:uFillTx/>
              </a:rPr>
              <a:t>Einkavæðing</a:t>
            </a:r>
            <a:endParaRPr lang="en-US" sz="2400" spc="-1" dirty="0">
              <a:uFillTx/>
            </a:endParaRP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000" spc="-1" dirty="0">
                <a:uFillTx/>
              </a:rPr>
              <a:t>Sumir vilja meiri </a:t>
            </a:r>
            <a:r>
              <a:rPr lang="is-IS" sz="2000" spc="-1" dirty="0" err="1">
                <a:uFillTx/>
              </a:rPr>
              <a:t>einkavæðingu</a:t>
            </a:r>
            <a:r>
              <a:rPr lang="is-IS" sz="2000" spc="-1" dirty="0">
                <a:uFillTx/>
              </a:rPr>
              <a:t>, aðrir vilja hana minni</a:t>
            </a:r>
            <a:endParaRPr lang="en-US" sz="2000" spc="-1" dirty="0">
              <a:uFillTx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729464">
            <a:off x="6454200" y="3545959"/>
            <a:ext cx="2621441" cy="21823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18148-37C0-2EE0-DBA3-84E5A284C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Rekstrarhagfræði </a:t>
            </a:r>
            <a:r>
              <a:rPr lang="is-IS" dirty="0" err="1"/>
              <a:t>vs</a:t>
            </a:r>
            <a:r>
              <a:rPr lang="is-IS" dirty="0"/>
              <a:t> Þjóðhagfræði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E1B176-2C67-1FB3-41DE-AA547AF1CA93}"/>
              </a:ext>
            </a:extLst>
          </p:cNvPr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is-IS" dirty="0"/>
          </a:p>
          <a:p>
            <a:endParaRPr lang="is-IS" dirty="0"/>
          </a:p>
          <a:p>
            <a:endParaRPr lang="is-IS" dirty="0"/>
          </a:p>
          <a:p>
            <a:endParaRPr lang="is-IS" dirty="0"/>
          </a:p>
          <a:p>
            <a:endParaRPr lang="is-IS" dirty="0"/>
          </a:p>
          <a:p>
            <a:endParaRPr lang="is-IS" dirty="0"/>
          </a:p>
          <a:p>
            <a:endParaRPr lang="is-IS" dirty="0"/>
          </a:p>
          <a:p>
            <a:endParaRPr lang="is-IS" dirty="0"/>
          </a:p>
          <a:p>
            <a:endParaRPr lang="is-IS" dirty="0"/>
          </a:p>
          <a:p>
            <a:endParaRPr lang="is-I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97AB19-920E-7DC7-0B6A-0AE33D828521}"/>
              </a:ext>
            </a:extLst>
          </p:cNvPr>
          <p:cNvSpPr txBox="1"/>
          <p:nvPr/>
        </p:nvSpPr>
        <p:spPr>
          <a:xfrm>
            <a:off x="1239252" y="1816769"/>
            <a:ext cx="7784431" cy="480131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is-IS" sz="2400" b="1" dirty="0"/>
              <a:t>Rekstrarhagfræði</a:t>
            </a:r>
          </a:p>
          <a:p>
            <a:pPr lvl="1"/>
            <a:r>
              <a:rPr lang="is-IS" sz="2400" dirty="0"/>
              <a:t>Hagfræði smærri eininga</a:t>
            </a:r>
          </a:p>
          <a:p>
            <a:pPr lvl="1"/>
            <a:r>
              <a:rPr lang="is-IS" sz="2400" dirty="0"/>
              <a:t>Fjallar um framboð og eftirspurn einstakra vara</a:t>
            </a:r>
          </a:p>
          <a:p>
            <a:pPr lvl="1"/>
            <a:r>
              <a:rPr lang="is-IS" sz="2400" dirty="0"/>
              <a:t>Samkeppnismál á markaði (fákeppni – einokun – tvíkeppni…)</a:t>
            </a:r>
          </a:p>
          <a:p>
            <a:r>
              <a:rPr lang="is-IS" sz="2400" b="1" dirty="0"/>
              <a:t>Þjóðhagfræði</a:t>
            </a:r>
          </a:p>
          <a:p>
            <a:pPr lvl="1"/>
            <a:r>
              <a:rPr lang="is-IS" sz="2400" dirty="0"/>
              <a:t>Fjallar um þjóðhagsstærðir</a:t>
            </a:r>
          </a:p>
          <a:p>
            <a:pPr lvl="2"/>
            <a:r>
              <a:rPr lang="is-IS" sz="2400" dirty="0"/>
              <a:t>Verðbólgu</a:t>
            </a:r>
          </a:p>
          <a:p>
            <a:pPr lvl="2"/>
            <a:r>
              <a:rPr lang="is-IS" sz="2400" dirty="0"/>
              <a:t>Hagvöxt </a:t>
            </a:r>
          </a:p>
          <a:p>
            <a:pPr lvl="2"/>
            <a:r>
              <a:rPr lang="is-IS" sz="2400" dirty="0"/>
              <a:t>Atvinnuleysi</a:t>
            </a:r>
          </a:p>
          <a:p>
            <a:pPr lvl="2"/>
            <a:r>
              <a:rPr lang="is-IS" sz="2400" dirty="0"/>
              <a:t>Sparnað</a:t>
            </a:r>
          </a:p>
          <a:p>
            <a:pPr lvl="2"/>
            <a:r>
              <a:rPr lang="is-IS" sz="2400" dirty="0"/>
              <a:t>Ríkið </a:t>
            </a:r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713076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>
            <a:spLocks/>
          </p:cNvSpPr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spc="-1" dirty="0">
                <a:uFillTx/>
              </a:rPr>
              <a:t>1. </a:t>
            </a:r>
            <a:r>
              <a:rPr lang="en-US" sz="4400" spc="-1" dirty="0" err="1">
                <a:uFillTx/>
              </a:rPr>
              <a:t>Kafli</a:t>
            </a:r>
            <a:r>
              <a:rPr lang="en-US" sz="4400" spc="-1" dirty="0">
                <a:uFillTx/>
              </a:rPr>
              <a:t> – </a:t>
            </a:r>
            <a:r>
              <a:rPr lang="en-US" sz="4400" spc="-1" dirty="0" err="1">
                <a:uFillTx/>
              </a:rPr>
              <a:t>Verkefni</a:t>
            </a:r>
            <a:endParaRPr lang="en-US" sz="4400" spc="-1" dirty="0">
              <a:uFillTx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6690" y="1445115"/>
            <a:ext cx="4038599" cy="573302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Words>305</Words>
  <Application>Microsoft Office PowerPoint</Application>
  <PresentationFormat>Custom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1. Kafli - Hagsmunaaðilar</vt:lpstr>
      <vt:lpstr>1. Kafli – Hver er orsökin?</vt:lpstr>
      <vt:lpstr>Rekstrarhagfræði vs Þjóðhagfræði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Hilmar Friðjónsson</dc:creator>
  <dc:description/>
  <cp:lastModifiedBy>Hilmar Friðjónsson - VMA</cp:lastModifiedBy>
  <cp:revision>14</cp:revision>
  <dcterms:created xsi:type="dcterms:W3CDTF">2013-08-26T14:48:13Z</dcterms:created>
  <dcterms:modified xsi:type="dcterms:W3CDTF">2025-08-21T11:11:28Z</dcterms:modified>
  <dc:language>is-IS</dc:language>
</cp:coreProperties>
</file>