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92" r:id="rId6"/>
    <p:sldId id="293" r:id="rId7"/>
    <p:sldId id="284" r:id="rId8"/>
    <p:sldId id="297" r:id="rId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4EF81-ED3C-4D17-9831-1737D3570DED}" v="1" dt="2025-01-14T14:28:48.787"/>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61" autoAdjust="0"/>
  </p:normalViewPr>
  <p:slideViewPr>
    <p:cSldViewPr snapToGrid="0">
      <p:cViewPr varScale="1">
        <p:scale>
          <a:sx n="82" d="100"/>
          <a:sy n="82" d="100"/>
        </p:scale>
        <p:origin x="1632"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0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ríður Sveinsdóttir - VMA" userId="0bc66f6d-ec13-476b-9934-fed7ed7a0609" providerId="ADAL" clId="{4124EF81-ED3C-4D17-9831-1737D3570DED}"/>
    <pc:docChg chg="undo custSel modSld">
      <pc:chgData name="Guðríður Sveinsdóttir - VMA" userId="0bc66f6d-ec13-476b-9934-fed7ed7a0609" providerId="ADAL" clId="{4124EF81-ED3C-4D17-9831-1737D3570DED}" dt="2025-01-14T14:45:58.942" v="1352" actId="20577"/>
      <pc:docMkLst>
        <pc:docMk/>
      </pc:docMkLst>
      <pc:sldChg chg="modSp mod modNotesTx">
        <pc:chgData name="Guðríður Sveinsdóttir - VMA" userId="0bc66f6d-ec13-476b-9934-fed7ed7a0609" providerId="ADAL" clId="{4124EF81-ED3C-4D17-9831-1737D3570DED}" dt="2025-01-14T14:39:27.324" v="496" actId="20577"/>
        <pc:sldMkLst>
          <pc:docMk/>
          <pc:sldMk cId="3188837873" sldId="284"/>
        </pc:sldMkLst>
        <pc:spChg chg="mod">
          <ac:chgData name="Guðríður Sveinsdóttir - VMA" userId="0bc66f6d-ec13-476b-9934-fed7ed7a0609" providerId="ADAL" clId="{4124EF81-ED3C-4D17-9831-1737D3570DED}" dt="2025-01-14T14:38:06.863" v="362" actId="948"/>
          <ac:spMkLst>
            <pc:docMk/>
            <pc:sldMk cId="3188837873" sldId="284"/>
            <ac:spMk id="5" creationId="{CEEB3BAE-C0B2-447C-B8BE-96C6BD84D658}"/>
          </ac:spMkLst>
        </pc:spChg>
        <pc:spChg chg="mod">
          <ac:chgData name="Guðríður Sveinsdóttir - VMA" userId="0bc66f6d-ec13-476b-9934-fed7ed7a0609" providerId="ADAL" clId="{4124EF81-ED3C-4D17-9831-1737D3570DED}" dt="2025-01-14T14:39:27.324" v="496" actId="20577"/>
          <ac:spMkLst>
            <pc:docMk/>
            <pc:sldMk cId="3188837873" sldId="284"/>
            <ac:spMk id="7" creationId="{26A87885-D672-4CF9-A78D-CFE98385B03A}"/>
          </ac:spMkLst>
        </pc:spChg>
      </pc:sldChg>
      <pc:sldChg chg="modNotesTx">
        <pc:chgData name="Guðríður Sveinsdóttir - VMA" userId="0bc66f6d-ec13-476b-9934-fed7ed7a0609" providerId="ADAL" clId="{4124EF81-ED3C-4D17-9831-1737D3570DED}" dt="2025-01-14T14:27:30.791" v="76" actId="20577"/>
        <pc:sldMkLst>
          <pc:docMk/>
          <pc:sldMk cId="4091674644" sldId="292"/>
        </pc:sldMkLst>
      </pc:sldChg>
      <pc:sldChg chg="modNotesTx">
        <pc:chgData name="Guðríður Sveinsdóttir - VMA" userId="0bc66f6d-ec13-476b-9934-fed7ed7a0609" providerId="ADAL" clId="{4124EF81-ED3C-4D17-9831-1737D3570DED}" dt="2025-01-14T14:45:58.942" v="1352" actId="20577"/>
        <pc:sldMkLst>
          <pc:docMk/>
          <pc:sldMk cId="2117695413" sldId="293"/>
        </pc:sldMkLst>
      </pc:sldChg>
      <pc:sldChg chg="modSp mod">
        <pc:chgData name="Guðríður Sveinsdóttir - VMA" userId="0bc66f6d-ec13-476b-9934-fed7ed7a0609" providerId="ADAL" clId="{4124EF81-ED3C-4D17-9831-1737D3570DED}" dt="2025-01-14T14:44:32.575" v="1222" actId="403"/>
        <pc:sldMkLst>
          <pc:docMk/>
          <pc:sldMk cId="2856886102" sldId="297"/>
        </pc:sldMkLst>
        <pc:spChg chg="mod">
          <ac:chgData name="Guðríður Sveinsdóttir - VMA" userId="0bc66f6d-ec13-476b-9934-fed7ed7a0609" providerId="ADAL" clId="{4124EF81-ED3C-4D17-9831-1737D3570DED}" dt="2025-01-14T14:42:37.496" v="852" actId="20577"/>
          <ac:spMkLst>
            <pc:docMk/>
            <pc:sldMk cId="2856886102" sldId="297"/>
            <ac:spMk id="5" creationId="{CEEB3BAE-C0B2-447C-B8BE-96C6BD84D658}"/>
          </ac:spMkLst>
        </pc:spChg>
        <pc:spChg chg="mod">
          <ac:chgData name="Guðríður Sveinsdóttir - VMA" userId="0bc66f6d-ec13-476b-9934-fed7ed7a0609" providerId="ADAL" clId="{4124EF81-ED3C-4D17-9831-1737D3570DED}" dt="2025-01-14T14:44:32.575" v="1222" actId="403"/>
          <ac:spMkLst>
            <pc:docMk/>
            <pc:sldMk cId="2856886102" sldId="297"/>
            <ac:spMk id="7" creationId="{26A87885-D672-4CF9-A78D-CFE98385B0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5FAA28-D333-4D57-AF0E-BDF53B4498B2}" type="datetime1">
              <a:rPr lang="en-GB" smtClean="0"/>
              <a:t>14/01/2025</a:t>
            </a:fld>
            <a:endParaRPr lang="en-GB"/>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03277C-3F5C-4673-8D79-1738A329ED93}" type="datetime1">
              <a:rPr lang="en-GB" noProof="0" smtClean="0"/>
              <a:t>14/01/2025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n-GB" noProof="0" smtClean="0"/>
              <a:t>‹#›</a:t>
            </a:fld>
            <a:endParaRPr lang="en-GB"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a:t>
            </a:fld>
            <a:endParaRPr lang="en-GB"/>
          </a:p>
        </p:txBody>
      </p:sp>
    </p:spTree>
    <p:extLst>
      <p:ext uri="{BB962C8B-B14F-4D97-AF65-F5344CB8AC3E}">
        <p14:creationId xmlns:p14="http://schemas.microsoft.com/office/powerpoint/2010/main" val="225646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b="0" i="0" dirty="0" err="1">
                <a:solidFill>
                  <a:srgbClr val="505050"/>
                </a:solidFill>
                <a:effectLst/>
                <a:latin typeface="Inter"/>
              </a:rPr>
              <a:t>Svót-greining</a:t>
            </a:r>
            <a:r>
              <a:rPr lang="en-GB" b="0" i="0" dirty="0">
                <a:solidFill>
                  <a:srgbClr val="505050"/>
                </a:solidFill>
                <a:effectLst/>
                <a:latin typeface="Inter"/>
              </a:rPr>
              <a:t> er afar </a:t>
            </a:r>
            <a:r>
              <a:rPr lang="en-GB" b="0" i="0" dirty="0" err="1">
                <a:solidFill>
                  <a:srgbClr val="505050"/>
                </a:solidFill>
                <a:effectLst/>
                <a:latin typeface="Inter"/>
              </a:rPr>
              <a:t>einfalt</a:t>
            </a:r>
            <a:r>
              <a:rPr lang="en-GB" b="0" i="0" dirty="0">
                <a:solidFill>
                  <a:srgbClr val="505050"/>
                </a:solidFill>
                <a:effectLst/>
                <a:latin typeface="Inter"/>
              </a:rPr>
              <a:t> </a:t>
            </a:r>
            <a:r>
              <a:rPr lang="en-GB" b="0" i="0" dirty="0" err="1">
                <a:solidFill>
                  <a:srgbClr val="505050"/>
                </a:solidFill>
                <a:effectLst/>
                <a:latin typeface="Inter"/>
              </a:rPr>
              <a:t>tæki</a:t>
            </a:r>
            <a:r>
              <a:rPr lang="en-GB" b="0" i="0" dirty="0">
                <a:solidFill>
                  <a:srgbClr val="505050"/>
                </a:solidFill>
                <a:effectLst/>
                <a:latin typeface="Inter"/>
              </a:rPr>
              <a:t> </a:t>
            </a:r>
            <a:r>
              <a:rPr lang="en-GB" b="0" i="0" dirty="0" err="1">
                <a:solidFill>
                  <a:srgbClr val="505050"/>
                </a:solidFill>
                <a:effectLst/>
                <a:latin typeface="Inter"/>
              </a:rPr>
              <a:t>sem</a:t>
            </a:r>
            <a:r>
              <a:rPr lang="en-GB" b="0" i="0" dirty="0">
                <a:solidFill>
                  <a:srgbClr val="505050"/>
                </a:solidFill>
                <a:effectLst/>
                <a:latin typeface="Inter"/>
              </a:rPr>
              <a:t> oft er </a:t>
            </a:r>
            <a:r>
              <a:rPr lang="en-GB" b="0" i="0" dirty="0" err="1">
                <a:solidFill>
                  <a:srgbClr val="505050"/>
                </a:solidFill>
                <a:effectLst/>
                <a:latin typeface="Inter"/>
              </a:rPr>
              <a:t>beitt</a:t>
            </a:r>
            <a:r>
              <a:rPr lang="en-GB" b="0" i="0" dirty="0">
                <a:solidFill>
                  <a:srgbClr val="505050"/>
                </a:solidFill>
                <a:effectLst/>
                <a:latin typeface="Inter"/>
              </a:rPr>
              <a:t> á </a:t>
            </a:r>
            <a:r>
              <a:rPr lang="en-GB" b="0" i="0" dirty="0" err="1">
                <a:solidFill>
                  <a:srgbClr val="505050"/>
                </a:solidFill>
                <a:effectLst/>
                <a:latin typeface="Inter"/>
              </a:rPr>
              <a:t>fyrirtæki</a:t>
            </a:r>
            <a:r>
              <a:rPr lang="en-GB" b="0" i="0" dirty="0">
                <a:solidFill>
                  <a:srgbClr val="505050"/>
                </a:solidFill>
                <a:effectLst/>
                <a:latin typeface="Inter"/>
              </a:rPr>
              <a:t> </a:t>
            </a:r>
            <a:r>
              <a:rPr lang="en-GB" b="0" i="0" dirty="0" err="1">
                <a:solidFill>
                  <a:srgbClr val="505050"/>
                </a:solidFill>
                <a:effectLst/>
                <a:latin typeface="Inter"/>
              </a:rPr>
              <a:t>en</a:t>
            </a:r>
            <a:r>
              <a:rPr lang="en-GB" b="0" i="0" dirty="0">
                <a:solidFill>
                  <a:srgbClr val="505050"/>
                </a:solidFill>
                <a:effectLst/>
                <a:latin typeface="Inter"/>
              </a:rPr>
              <a:t> </a:t>
            </a:r>
            <a:r>
              <a:rPr lang="en-GB" b="0" i="0" dirty="0" err="1">
                <a:solidFill>
                  <a:srgbClr val="505050"/>
                </a:solidFill>
                <a:effectLst/>
                <a:latin typeface="Inter"/>
              </a:rPr>
              <a:t>við</a:t>
            </a:r>
            <a:r>
              <a:rPr lang="en-GB" b="0" i="0" dirty="0">
                <a:solidFill>
                  <a:srgbClr val="505050"/>
                </a:solidFill>
                <a:effectLst/>
                <a:latin typeface="Inter"/>
              </a:rPr>
              <a:t> </a:t>
            </a:r>
            <a:r>
              <a:rPr lang="en-GB" b="0" i="0" dirty="0" err="1">
                <a:solidFill>
                  <a:srgbClr val="505050"/>
                </a:solidFill>
                <a:effectLst/>
                <a:latin typeface="Inter"/>
              </a:rPr>
              <a:t>getum</a:t>
            </a:r>
            <a:r>
              <a:rPr lang="en-GB" b="0" i="0" dirty="0">
                <a:solidFill>
                  <a:srgbClr val="505050"/>
                </a:solidFill>
                <a:effectLst/>
                <a:latin typeface="Inter"/>
              </a:rPr>
              <a:t> </a:t>
            </a:r>
            <a:r>
              <a:rPr lang="en-GB" b="0" i="0" dirty="0" err="1">
                <a:solidFill>
                  <a:srgbClr val="505050"/>
                </a:solidFill>
                <a:effectLst/>
                <a:latin typeface="Inter"/>
              </a:rPr>
              <a:t>líka</a:t>
            </a:r>
            <a:r>
              <a:rPr lang="en-GB" b="0" i="0" dirty="0">
                <a:solidFill>
                  <a:srgbClr val="505050"/>
                </a:solidFill>
                <a:effectLst/>
                <a:latin typeface="Inter"/>
              </a:rPr>
              <a:t> </a:t>
            </a:r>
            <a:r>
              <a:rPr lang="en-GB" b="0" i="0" dirty="0" err="1">
                <a:solidFill>
                  <a:srgbClr val="505050"/>
                </a:solidFill>
                <a:effectLst/>
                <a:latin typeface="Inter"/>
              </a:rPr>
              <a:t>nýtt</a:t>
            </a:r>
            <a:r>
              <a:rPr lang="en-GB" b="0" i="0" dirty="0">
                <a:solidFill>
                  <a:srgbClr val="505050"/>
                </a:solidFill>
                <a:effectLst/>
                <a:latin typeface="Inter"/>
              </a:rPr>
              <a:t> </a:t>
            </a:r>
            <a:r>
              <a:rPr lang="en-GB" b="0" i="0" dirty="0" err="1">
                <a:solidFill>
                  <a:srgbClr val="505050"/>
                </a:solidFill>
                <a:effectLst/>
                <a:latin typeface="Inter"/>
              </a:rPr>
              <a:t>til</a:t>
            </a:r>
            <a:r>
              <a:rPr lang="en-GB" b="0" i="0" dirty="0">
                <a:solidFill>
                  <a:srgbClr val="505050"/>
                </a:solidFill>
                <a:effectLst/>
                <a:latin typeface="Inter"/>
              </a:rPr>
              <a:t> </a:t>
            </a:r>
            <a:r>
              <a:rPr lang="en-GB" b="0" i="0" dirty="0" err="1">
                <a:solidFill>
                  <a:srgbClr val="505050"/>
                </a:solidFill>
                <a:effectLst/>
                <a:latin typeface="Inter"/>
              </a:rPr>
              <a:t>að</a:t>
            </a:r>
            <a:r>
              <a:rPr lang="en-GB" b="0" i="0" dirty="0">
                <a:solidFill>
                  <a:srgbClr val="505050"/>
                </a:solidFill>
                <a:effectLst/>
                <a:latin typeface="Inter"/>
              </a:rPr>
              <a:t> </a:t>
            </a:r>
            <a:r>
              <a:rPr lang="en-GB" b="0" i="0" dirty="0" err="1">
                <a:solidFill>
                  <a:srgbClr val="505050"/>
                </a:solidFill>
                <a:effectLst/>
                <a:latin typeface="Inter"/>
              </a:rPr>
              <a:t>skoða</a:t>
            </a:r>
            <a:r>
              <a:rPr lang="en-GB" b="0" i="0" dirty="0">
                <a:solidFill>
                  <a:srgbClr val="505050"/>
                </a:solidFill>
                <a:effectLst/>
                <a:latin typeface="Inter"/>
              </a:rPr>
              <a:t> </a:t>
            </a:r>
            <a:r>
              <a:rPr lang="en-GB" b="0" i="0" dirty="0" err="1">
                <a:solidFill>
                  <a:srgbClr val="505050"/>
                </a:solidFill>
                <a:effectLst/>
                <a:latin typeface="Inter"/>
              </a:rPr>
              <a:t>stöðuna</a:t>
            </a:r>
            <a:r>
              <a:rPr lang="en-GB" b="0" i="0" dirty="0">
                <a:solidFill>
                  <a:srgbClr val="505050"/>
                </a:solidFill>
                <a:effectLst/>
                <a:latin typeface="Inter"/>
              </a:rPr>
              <a:t> </a:t>
            </a:r>
            <a:r>
              <a:rPr lang="en-GB" b="0" i="0" dirty="0" err="1">
                <a:solidFill>
                  <a:srgbClr val="505050"/>
                </a:solidFill>
                <a:effectLst/>
                <a:latin typeface="Inter"/>
              </a:rPr>
              <a:t>hjá</a:t>
            </a:r>
            <a:r>
              <a:rPr lang="en-GB" b="0" i="0" dirty="0">
                <a:solidFill>
                  <a:srgbClr val="505050"/>
                </a:solidFill>
                <a:effectLst/>
                <a:latin typeface="Inter"/>
              </a:rPr>
              <a:t> </a:t>
            </a:r>
            <a:r>
              <a:rPr lang="en-GB" b="0" i="0" dirty="0" err="1">
                <a:solidFill>
                  <a:srgbClr val="505050"/>
                </a:solidFill>
                <a:effectLst/>
                <a:latin typeface="Inter"/>
              </a:rPr>
              <a:t>okkur</a:t>
            </a:r>
            <a:r>
              <a:rPr lang="en-GB" b="0" i="0" dirty="0">
                <a:solidFill>
                  <a:srgbClr val="505050"/>
                </a:solidFill>
                <a:effectLst/>
                <a:latin typeface="Inter"/>
              </a:rPr>
              <a:t> </a:t>
            </a:r>
            <a:r>
              <a:rPr lang="en-GB" b="0" i="0" dirty="0" err="1">
                <a:solidFill>
                  <a:srgbClr val="505050"/>
                </a:solidFill>
                <a:effectLst/>
                <a:latin typeface="Inter"/>
              </a:rPr>
              <a:t>sjálfum</a:t>
            </a:r>
            <a:r>
              <a:rPr lang="en-GB" b="0" i="0" dirty="0">
                <a:solidFill>
                  <a:srgbClr val="505050"/>
                </a:solidFill>
                <a:effectLst/>
                <a:latin typeface="Inter"/>
              </a:rPr>
              <a:t>. </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Við</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framkvæmd</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slíkrar</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greiningar</a:t>
            </a:r>
            <a:r>
              <a:rPr lang="en-GB" b="0" i="0" dirty="0">
                <a:solidFill>
                  <a:srgbClr val="000000"/>
                </a:solidFill>
                <a:effectLst/>
                <a:latin typeface="montserrat" panose="00000500000000000000" pitchFamily="2" charset="0"/>
              </a:rPr>
              <a:t> er </a:t>
            </a:r>
            <a:r>
              <a:rPr lang="en-GB" b="0" i="0" dirty="0" err="1">
                <a:solidFill>
                  <a:srgbClr val="000000"/>
                </a:solidFill>
                <a:effectLst/>
                <a:latin typeface="montserrat" panose="00000500000000000000" pitchFamily="2" charset="0"/>
              </a:rPr>
              <a:t>aflað</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upplýsinga</a:t>
            </a:r>
            <a:r>
              <a:rPr lang="en-GB" b="0" i="0" dirty="0">
                <a:solidFill>
                  <a:srgbClr val="000000"/>
                </a:solidFill>
                <a:effectLst/>
                <a:latin typeface="montserrat" panose="00000500000000000000" pitchFamily="2" charset="0"/>
              </a:rPr>
              <a:t> um </a:t>
            </a:r>
            <a:r>
              <a:rPr lang="en-GB" b="0" i="0" dirty="0" err="1">
                <a:solidFill>
                  <a:srgbClr val="000000"/>
                </a:solidFill>
                <a:effectLst/>
                <a:latin typeface="montserrat" panose="00000500000000000000" pitchFamily="2" charset="0"/>
              </a:rPr>
              <a:t>styrkleika</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og</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veikleika</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og</a:t>
            </a:r>
            <a:r>
              <a:rPr lang="en-GB" b="0" i="0" dirty="0">
                <a:solidFill>
                  <a:srgbClr val="000000"/>
                </a:solidFill>
                <a:effectLst/>
                <a:latin typeface="montserrat" panose="00000500000000000000" pitchFamily="2" charset="0"/>
              </a:rPr>
              <a:t> um </a:t>
            </a:r>
            <a:r>
              <a:rPr lang="en-GB" b="0" i="0" dirty="0" err="1">
                <a:solidFill>
                  <a:srgbClr val="000000"/>
                </a:solidFill>
                <a:effectLst/>
                <a:latin typeface="montserrat" panose="00000500000000000000" pitchFamily="2" charset="0"/>
              </a:rPr>
              <a:t>ógnanir</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og</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tækifæri</a:t>
            </a:r>
            <a:r>
              <a:rPr lang="en-GB" b="0" i="0" dirty="0">
                <a:solidFill>
                  <a:srgbClr val="000000"/>
                </a:solidFill>
                <a:effectLst/>
                <a:latin typeface="montserrat" panose="00000500000000000000" pitchFamily="2" charset="0"/>
              </a:rPr>
              <a:t>. </a:t>
            </a:r>
            <a:r>
              <a:rPr lang="en-GB" b="0" i="0" dirty="0">
                <a:solidFill>
                  <a:srgbClr val="505050"/>
                </a:solidFill>
                <a:effectLst/>
                <a:latin typeface="Inter"/>
              </a:rPr>
              <a:t>Í </a:t>
            </a:r>
            <a:r>
              <a:rPr lang="en-GB" b="0" i="0" dirty="0" err="1">
                <a:solidFill>
                  <a:srgbClr val="505050"/>
                </a:solidFill>
                <a:effectLst/>
                <a:latin typeface="Inter"/>
              </a:rPr>
              <a:t>sinni</a:t>
            </a:r>
            <a:r>
              <a:rPr lang="en-GB" b="0" i="0" dirty="0">
                <a:solidFill>
                  <a:srgbClr val="505050"/>
                </a:solidFill>
                <a:effectLst/>
                <a:latin typeface="Inter"/>
              </a:rPr>
              <a:t> </a:t>
            </a:r>
            <a:r>
              <a:rPr lang="en-GB" b="0" i="0" dirty="0" err="1">
                <a:solidFill>
                  <a:srgbClr val="505050"/>
                </a:solidFill>
                <a:effectLst/>
                <a:latin typeface="Inter"/>
              </a:rPr>
              <a:t>einföldustu</a:t>
            </a:r>
            <a:r>
              <a:rPr lang="en-GB" b="0" i="0" dirty="0">
                <a:solidFill>
                  <a:srgbClr val="505050"/>
                </a:solidFill>
                <a:effectLst/>
                <a:latin typeface="Inter"/>
              </a:rPr>
              <a:t> </a:t>
            </a:r>
            <a:r>
              <a:rPr lang="en-GB" b="0" i="0" dirty="0" err="1">
                <a:solidFill>
                  <a:srgbClr val="505050"/>
                </a:solidFill>
                <a:effectLst/>
                <a:latin typeface="Inter"/>
              </a:rPr>
              <a:t>mynd</a:t>
            </a:r>
            <a:r>
              <a:rPr lang="en-GB" b="0" i="0" dirty="0">
                <a:solidFill>
                  <a:srgbClr val="505050"/>
                </a:solidFill>
                <a:effectLst/>
                <a:latin typeface="Inter"/>
              </a:rPr>
              <a:t> </a:t>
            </a:r>
            <a:r>
              <a:rPr lang="en-GB" b="0" i="0" dirty="0" err="1">
                <a:solidFill>
                  <a:srgbClr val="505050"/>
                </a:solidFill>
                <a:effectLst/>
                <a:latin typeface="Inter"/>
              </a:rPr>
              <a:t>felst</a:t>
            </a:r>
            <a:r>
              <a:rPr lang="en-GB" b="0" i="0" dirty="0">
                <a:solidFill>
                  <a:srgbClr val="505050"/>
                </a:solidFill>
                <a:effectLst/>
                <a:latin typeface="Inter"/>
              </a:rPr>
              <a:t> </a:t>
            </a:r>
            <a:r>
              <a:rPr lang="en-GB" b="0" i="0" dirty="0" err="1">
                <a:solidFill>
                  <a:srgbClr val="505050"/>
                </a:solidFill>
                <a:effectLst/>
                <a:latin typeface="Inter"/>
              </a:rPr>
              <a:t>greiningin</a:t>
            </a:r>
            <a:r>
              <a:rPr lang="en-GB" b="0" i="0" dirty="0">
                <a:solidFill>
                  <a:srgbClr val="505050"/>
                </a:solidFill>
                <a:effectLst/>
                <a:latin typeface="Inter"/>
              </a:rPr>
              <a:t> í </a:t>
            </a:r>
            <a:r>
              <a:rPr lang="en-GB" b="0" i="0" dirty="0" err="1">
                <a:solidFill>
                  <a:srgbClr val="505050"/>
                </a:solidFill>
                <a:effectLst/>
                <a:latin typeface="Inter"/>
              </a:rPr>
              <a:t>því</a:t>
            </a:r>
            <a:r>
              <a:rPr lang="en-GB" b="0" i="0" dirty="0">
                <a:solidFill>
                  <a:srgbClr val="505050"/>
                </a:solidFill>
                <a:effectLst/>
                <a:latin typeface="Inter"/>
              </a:rPr>
              <a:t> </a:t>
            </a:r>
            <a:r>
              <a:rPr lang="en-GB" b="0" i="0" dirty="0" err="1">
                <a:solidFill>
                  <a:srgbClr val="505050"/>
                </a:solidFill>
                <a:effectLst/>
                <a:latin typeface="Inter"/>
              </a:rPr>
              <a:t>að</a:t>
            </a:r>
            <a:r>
              <a:rPr lang="en-GB" b="0" i="0" dirty="0">
                <a:solidFill>
                  <a:srgbClr val="505050"/>
                </a:solidFill>
                <a:effectLst/>
                <a:latin typeface="Inter"/>
              </a:rPr>
              <a:t> </a:t>
            </a:r>
            <a:r>
              <a:rPr lang="en-GB" b="0" i="0" dirty="0" err="1">
                <a:solidFill>
                  <a:srgbClr val="505050"/>
                </a:solidFill>
                <a:effectLst/>
                <a:latin typeface="Inter"/>
              </a:rPr>
              <a:t>búa</a:t>
            </a:r>
            <a:r>
              <a:rPr lang="en-GB" b="0" i="0" dirty="0">
                <a:solidFill>
                  <a:srgbClr val="505050"/>
                </a:solidFill>
                <a:effectLst/>
                <a:latin typeface="Inter"/>
              </a:rPr>
              <a:t> </a:t>
            </a:r>
            <a:r>
              <a:rPr lang="en-GB" b="0" i="0" dirty="0" err="1">
                <a:solidFill>
                  <a:srgbClr val="505050"/>
                </a:solidFill>
                <a:effectLst/>
                <a:latin typeface="Inter"/>
              </a:rPr>
              <a:t>til</a:t>
            </a:r>
            <a:r>
              <a:rPr lang="en-GB" b="0" i="0" dirty="0">
                <a:solidFill>
                  <a:srgbClr val="505050"/>
                </a:solidFill>
                <a:effectLst/>
                <a:latin typeface="Inter"/>
              </a:rPr>
              <a:t> </a:t>
            </a:r>
            <a:r>
              <a:rPr lang="en-GB" b="0" i="0" dirty="0" err="1">
                <a:solidFill>
                  <a:srgbClr val="505050"/>
                </a:solidFill>
                <a:effectLst/>
                <a:latin typeface="Inter"/>
              </a:rPr>
              <a:t>lista</a:t>
            </a:r>
            <a:r>
              <a:rPr lang="en-GB" b="0" i="0" dirty="0">
                <a:solidFill>
                  <a:srgbClr val="505050"/>
                </a:solidFill>
                <a:effectLst/>
                <a:latin typeface="Inter"/>
              </a:rPr>
              <a:t> </a:t>
            </a:r>
            <a:r>
              <a:rPr lang="en-GB" b="0" i="0" dirty="0" err="1">
                <a:solidFill>
                  <a:srgbClr val="505050"/>
                </a:solidFill>
                <a:effectLst/>
                <a:latin typeface="Inter"/>
              </a:rPr>
              <a:t>með</a:t>
            </a:r>
            <a:r>
              <a:rPr lang="en-GB" b="0" i="0" dirty="0">
                <a:solidFill>
                  <a:srgbClr val="505050"/>
                </a:solidFill>
                <a:effectLst/>
                <a:latin typeface="Inter"/>
              </a:rPr>
              <a:t> </a:t>
            </a:r>
            <a:r>
              <a:rPr lang="en-GB" b="0" i="0" dirty="0" err="1">
                <a:solidFill>
                  <a:srgbClr val="505050"/>
                </a:solidFill>
                <a:effectLst/>
                <a:latin typeface="Inter"/>
              </a:rPr>
              <a:t>þessum</a:t>
            </a:r>
            <a:r>
              <a:rPr lang="en-GB" b="0" i="0" dirty="0">
                <a:solidFill>
                  <a:srgbClr val="505050"/>
                </a:solidFill>
                <a:effectLst/>
                <a:latin typeface="Inter"/>
              </a:rPr>
              <a:t> </a:t>
            </a:r>
            <a:r>
              <a:rPr lang="en-GB" b="0" i="0" dirty="0" err="1">
                <a:solidFill>
                  <a:srgbClr val="505050"/>
                </a:solidFill>
                <a:effectLst/>
                <a:latin typeface="Inter"/>
              </a:rPr>
              <a:t>fjórum</a:t>
            </a:r>
            <a:r>
              <a:rPr lang="en-GB" b="0" i="0" dirty="0">
                <a:solidFill>
                  <a:srgbClr val="505050"/>
                </a:solidFill>
                <a:effectLst/>
                <a:latin typeface="Inter"/>
              </a:rPr>
              <a:t> </a:t>
            </a:r>
            <a:r>
              <a:rPr lang="en-GB" b="0" i="0" dirty="0" err="1">
                <a:solidFill>
                  <a:srgbClr val="505050"/>
                </a:solidFill>
                <a:effectLst/>
                <a:latin typeface="Inter"/>
              </a:rPr>
              <a:t>þáttum</a:t>
            </a:r>
            <a:r>
              <a:rPr lang="en-GB" b="0" i="0" dirty="0">
                <a:solidFill>
                  <a:srgbClr val="505050"/>
                </a:solidFill>
                <a:effectLst/>
                <a:latin typeface="Inter"/>
              </a:rPr>
              <a:t> </a:t>
            </a:r>
            <a:r>
              <a:rPr lang="en-GB" b="0" i="0" dirty="0" err="1">
                <a:solidFill>
                  <a:srgbClr val="505050"/>
                </a:solidFill>
                <a:effectLst/>
                <a:latin typeface="Inter"/>
              </a:rPr>
              <a:t>fyrir</a:t>
            </a:r>
            <a:r>
              <a:rPr lang="en-GB" b="0" i="0" dirty="0">
                <a:solidFill>
                  <a:srgbClr val="505050"/>
                </a:solidFill>
                <a:effectLst/>
                <a:latin typeface="Inter"/>
              </a:rPr>
              <a:t> </a:t>
            </a:r>
            <a:r>
              <a:rPr lang="en-GB" b="0" i="0" dirty="0" err="1">
                <a:solidFill>
                  <a:srgbClr val="505050"/>
                </a:solidFill>
                <a:effectLst/>
                <a:latin typeface="Inter"/>
              </a:rPr>
              <a:t>tiltekið</a:t>
            </a:r>
            <a:r>
              <a:rPr lang="en-GB" b="0" i="0" dirty="0">
                <a:solidFill>
                  <a:srgbClr val="505050"/>
                </a:solidFill>
                <a:effectLst/>
                <a:latin typeface="Inter"/>
              </a:rPr>
              <a:t> </a:t>
            </a:r>
            <a:r>
              <a:rPr lang="en-GB" b="0" i="0" dirty="0" err="1">
                <a:solidFill>
                  <a:srgbClr val="505050"/>
                </a:solidFill>
                <a:effectLst/>
                <a:latin typeface="Inter"/>
              </a:rPr>
              <a:t>fyrirtæki</a:t>
            </a:r>
            <a:r>
              <a:rPr lang="en-GB" b="0" i="0" dirty="0">
                <a:solidFill>
                  <a:srgbClr val="505050"/>
                </a:solidFill>
                <a:effectLst/>
                <a:latin typeface="Inter"/>
              </a:rPr>
              <a:t>. </a:t>
            </a:r>
            <a:r>
              <a:rPr lang="en-GB" b="0" i="0" dirty="0" err="1">
                <a:solidFill>
                  <a:srgbClr val="505050"/>
                </a:solidFill>
                <a:effectLst/>
                <a:latin typeface="Inter"/>
              </a:rPr>
              <a:t>Hægt</a:t>
            </a:r>
            <a:r>
              <a:rPr lang="en-GB" b="0" i="0" dirty="0">
                <a:solidFill>
                  <a:srgbClr val="505050"/>
                </a:solidFill>
                <a:effectLst/>
                <a:latin typeface="Inter"/>
              </a:rPr>
              <a:t> er </a:t>
            </a:r>
            <a:r>
              <a:rPr lang="en-GB" b="0" i="0" dirty="0" err="1">
                <a:solidFill>
                  <a:srgbClr val="505050"/>
                </a:solidFill>
                <a:effectLst/>
                <a:latin typeface="Inter"/>
              </a:rPr>
              <a:t>að</a:t>
            </a:r>
            <a:r>
              <a:rPr lang="en-GB" b="0" i="0" dirty="0">
                <a:solidFill>
                  <a:srgbClr val="505050"/>
                </a:solidFill>
                <a:effectLst/>
                <a:latin typeface="Inter"/>
              </a:rPr>
              <a:t> </a:t>
            </a:r>
            <a:r>
              <a:rPr lang="en-GB" b="0" i="0" dirty="0" err="1">
                <a:solidFill>
                  <a:srgbClr val="505050"/>
                </a:solidFill>
                <a:effectLst/>
                <a:latin typeface="Inter"/>
              </a:rPr>
              <a:t>beita</a:t>
            </a:r>
            <a:r>
              <a:rPr lang="en-GB" b="0" i="0" dirty="0">
                <a:solidFill>
                  <a:srgbClr val="505050"/>
                </a:solidFill>
                <a:effectLst/>
                <a:latin typeface="Inter"/>
              </a:rPr>
              <a:t> </a:t>
            </a:r>
            <a:r>
              <a:rPr lang="en-GB" b="0" i="0" dirty="0" err="1">
                <a:solidFill>
                  <a:srgbClr val="505050"/>
                </a:solidFill>
                <a:effectLst/>
                <a:latin typeface="Inter"/>
              </a:rPr>
              <a:t>svót-greiningu</a:t>
            </a:r>
            <a:r>
              <a:rPr lang="en-GB" b="0" i="0" dirty="0">
                <a:solidFill>
                  <a:srgbClr val="505050"/>
                </a:solidFill>
                <a:effectLst/>
                <a:latin typeface="Inter"/>
              </a:rPr>
              <a:t> á </a:t>
            </a:r>
            <a:r>
              <a:rPr lang="en-GB" b="0" i="0" dirty="0" err="1">
                <a:solidFill>
                  <a:srgbClr val="505050"/>
                </a:solidFill>
                <a:effectLst/>
                <a:latin typeface="Inter"/>
              </a:rPr>
              <a:t>fleira</a:t>
            </a:r>
            <a:r>
              <a:rPr lang="en-GB" b="0" i="0" dirty="0">
                <a:solidFill>
                  <a:srgbClr val="505050"/>
                </a:solidFill>
                <a:effectLst/>
                <a:latin typeface="Inter"/>
              </a:rPr>
              <a:t> </a:t>
            </a:r>
            <a:r>
              <a:rPr lang="en-GB" b="0" i="0" dirty="0" err="1">
                <a:solidFill>
                  <a:srgbClr val="505050"/>
                </a:solidFill>
                <a:effectLst/>
                <a:latin typeface="Inter"/>
              </a:rPr>
              <a:t>en</a:t>
            </a:r>
            <a:r>
              <a:rPr lang="en-GB" b="0" i="0" dirty="0">
                <a:solidFill>
                  <a:srgbClr val="505050"/>
                </a:solidFill>
                <a:effectLst/>
                <a:latin typeface="Inter"/>
              </a:rPr>
              <a:t> </a:t>
            </a:r>
            <a:r>
              <a:rPr lang="en-GB" b="0" i="0" dirty="0" err="1">
                <a:solidFill>
                  <a:srgbClr val="505050"/>
                </a:solidFill>
                <a:effectLst/>
                <a:latin typeface="Inter"/>
              </a:rPr>
              <a:t>fyrirtæki</a:t>
            </a:r>
            <a:r>
              <a:rPr lang="en-GB" b="0" i="0" dirty="0">
                <a:solidFill>
                  <a:srgbClr val="505050"/>
                </a:solidFill>
                <a:effectLst/>
                <a:latin typeface="Inter"/>
              </a:rPr>
              <a:t>, </a:t>
            </a:r>
            <a:r>
              <a:rPr lang="en-GB" b="0" i="0" dirty="0" err="1">
                <a:solidFill>
                  <a:srgbClr val="505050"/>
                </a:solidFill>
                <a:effectLst/>
                <a:latin typeface="Inter"/>
              </a:rPr>
              <a:t>til</a:t>
            </a:r>
            <a:r>
              <a:rPr lang="en-GB" b="0" i="0" dirty="0">
                <a:solidFill>
                  <a:srgbClr val="505050"/>
                </a:solidFill>
                <a:effectLst/>
                <a:latin typeface="Inter"/>
              </a:rPr>
              <a:t> </a:t>
            </a:r>
            <a:r>
              <a:rPr lang="en-GB" b="0" i="0" dirty="0" err="1">
                <a:solidFill>
                  <a:srgbClr val="505050"/>
                </a:solidFill>
                <a:effectLst/>
                <a:latin typeface="Inter"/>
              </a:rPr>
              <a:t>dæmis</a:t>
            </a:r>
            <a:r>
              <a:rPr lang="en-GB" b="0" i="0" dirty="0">
                <a:solidFill>
                  <a:srgbClr val="505050"/>
                </a:solidFill>
                <a:effectLst/>
                <a:latin typeface="Inter"/>
              </a:rPr>
              <a:t> </a:t>
            </a:r>
            <a:r>
              <a:rPr lang="en-GB" b="0" i="0" dirty="0" err="1">
                <a:solidFill>
                  <a:srgbClr val="505050"/>
                </a:solidFill>
                <a:effectLst/>
                <a:latin typeface="Inter"/>
              </a:rPr>
              <a:t>landsvæði</a:t>
            </a:r>
            <a:r>
              <a:rPr lang="en-GB" b="0" i="0" dirty="0">
                <a:solidFill>
                  <a:srgbClr val="505050"/>
                </a:solidFill>
                <a:effectLst/>
                <a:latin typeface="Inter"/>
              </a:rPr>
              <a:t>, </a:t>
            </a:r>
            <a:r>
              <a:rPr lang="en-GB" b="0" i="0" dirty="0" err="1">
                <a:solidFill>
                  <a:srgbClr val="505050"/>
                </a:solidFill>
                <a:effectLst/>
                <a:latin typeface="Inter"/>
              </a:rPr>
              <a:t>tungumál</a:t>
            </a:r>
            <a:r>
              <a:rPr lang="en-GB" b="0" i="0" dirty="0">
                <a:solidFill>
                  <a:srgbClr val="505050"/>
                </a:solidFill>
                <a:effectLst/>
                <a:latin typeface="Inter"/>
              </a:rPr>
              <a:t>, </a:t>
            </a:r>
            <a:r>
              <a:rPr lang="en-GB" b="0" i="0" dirty="0" err="1">
                <a:solidFill>
                  <a:srgbClr val="505050"/>
                </a:solidFill>
                <a:effectLst/>
                <a:latin typeface="Inter"/>
              </a:rPr>
              <a:t>stýrikerfi</a:t>
            </a:r>
            <a:r>
              <a:rPr lang="en-GB" b="0" i="0" dirty="0">
                <a:solidFill>
                  <a:srgbClr val="505050"/>
                </a:solidFill>
                <a:effectLst/>
                <a:latin typeface="Inter"/>
              </a:rPr>
              <a:t> </a:t>
            </a:r>
            <a:r>
              <a:rPr lang="en-GB" b="0" i="0" dirty="0" err="1">
                <a:solidFill>
                  <a:srgbClr val="505050"/>
                </a:solidFill>
                <a:effectLst/>
                <a:latin typeface="Inter"/>
              </a:rPr>
              <a:t>tölva</a:t>
            </a:r>
            <a:r>
              <a:rPr lang="en-GB" b="0" i="0" dirty="0">
                <a:solidFill>
                  <a:srgbClr val="505050"/>
                </a:solidFill>
                <a:effectLst/>
                <a:latin typeface="Inter"/>
              </a:rPr>
              <a:t> </a:t>
            </a:r>
            <a:r>
              <a:rPr lang="en-GB" b="0" i="0" dirty="0" err="1">
                <a:solidFill>
                  <a:srgbClr val="505050"/>
                </a:solidFill>
                <a:effectLst/>
                <a:latin typeface="Inter"/>
              </a:rPr>
              <a:t>og</a:t>
            </a:r>
            <a:r>
              <a:rPr lang="en-GB" b="0" i="0" dirty="0">
                <a:solidFill>
                  <a:srgbClr val="505050"/>
                </a:solidFill>
                <a:effectLst/>
                <a:latin typeface="Inter"/>
              </a:rPr>
              <a:t> </a:t>
            </a:r>
            <a:r>
              <a:rPr lang="en-GB" b="0" i="0" dirty="0" err="1">
                <a:solidFill>
                  <a:srgbClr val="505050"/>
                </a:solidFill>
                <a:effectLst/>
                <a:latin typeface="Inter"/>
              </a:rPr>
              <a:t>svo</a:t>
            </a:r>
            <a:r>
              <a:rPr lang="en-GB" b="0" i="0" dirty="0">
                <a:solidFill>
                  <a:srgbClr val="505050"/>
                </a:solidFill>
                <a:effectLst/>
                <a:latin typeface="Inter"/>
              </a:rPr>
              <a:t> </a:t>
            </a:r>
            <a:r>
              <a:rPr lang="en-GB" b="0" i="0" dirty="0" err="1">
                <a:solidFill>
                  <a:srgbClr val="505050"/>
                </a:solidFill>
                <a:effectLst/>
                <a:latin typeface="Inter"/>
              </a:rPr>
              <a:t>mætti</a:t>
            </a:r>
            <a:r>
              <a:rPr lang="en-GB" b="0" i="0" dirty="0">
                <a:solidFill>
                  <a:srgbClr val="505050"/>
                </a:solidFill>
                <a:effectLst/>
                <a:latin typeface="Inter"/>
              </a:rPr>
              <a:t> </a:t>
            </a:r>
            <a:r>
              <a:rPr lang="en-GB" b="0" i="0" dirty="0" err="1">
                <a:solidFill>
                  <a:srgbClr val="505050"/>
                </a:solidFill>
                <a:effectLst/>
                <a:latin typeface="Inter"/>
              </a:rPr>
              <a:t>lengi</a:t>
            </a:r>
            <a:r>
              <a:rPr lang="en-GB" b="0" i="0" dirty="0">
                <a:solidFill>
                  <a:srgbClr val="505050"/>
                </a:solidFill>
                <a:effectLst/>
                <a:latin typeface="Inter"/>
              </a:rPr>
              <a:t> </a:t>
            </a:r>
            <a:r>
              <a:rPr lang="en-GB" b="0" i="0" dirty="0" err="1">
                <a:solidFill>
                  <a:srgbClr val="505050"/>
                </a:solidFill>
                <a:effectLst/>
                <a:latin typeface="Inter"/>
              </a:rPr>
              <a:t>telja</a:t>
            </a:r>
            <a:r>
              <a:rPr lang="en-GB" b="0" i="0" dirty="0">
                <a:solidFill>
                  <a:srgbClr val="505050"/>
                </a:solidFill>
                <a:effectLst/>
                <a:latin typeface="Inter"/>
              </a:rPr>
              <a:t>.</a:t>
            </a:r>
          </a:p>
          <a:p>
            <a:pPr rtl="0"/>
            <a:endParaRPr lang="en-GB" dirty="0"/>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06871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s-IS" b="0" i="0" dirty="0">
                <a:solidFill>
                  <a:srgbClr val="000000"/>
                </a:solidFill>
                <a:effectLst/>
                <a:latin typeface="Sohne"/>
              </a:rPr>
              <a:t>Persónuleg SVÓT greining hjálpar þér að skoða með gagnrýnum hætti þá færni og styrkleika sem þú býrð yfir. Á sama tíma greinir það veikleika og upplýsir um aðferðir til að bæta árangur þinn. Sveigjanleg umgjörð þess þýðir að þú getur nýtt þér það á öllum sviðum lífsins. </a:t>
            </a:r>
          </a:p>
          <a:p>
            <a:pPr rtl="0"/>
            <a:r>
              <a:rPr lang="is-IS" b="0" i="0" dirty="0">
                <a:solidFill>
                  <a:srgbClr val="000000"/>
                </a:solidFill>
                <a:effectLst/>
                <a:latin typeface="Sohne"/>
              </a:rPr>
              <a:t>Persónuleg SVÓT greining er sjálfsmat og persónuleg þróunartæki sem lýsir faglegum styrkleikum þínum og veikleikum, tækifæri til bætinga og ógnum við velgengni þína. Að framkvæma SVÓT greiningu er gagnlegt þegar þú setur þér markmið og vilt ná lengra. Að auki getur það hjálpað þér að </a:t>
            </a:r>
            <a:r>
              <a:rPr lang="is-IS" b="0" i="0" u="none" strike="noStrike" dirty="0">
                <a:solidFill>
                  <a:srgbClr val="C91459"/>
                </a:solidFill>
                <a:effectLst/>
                <a:latin typeface="Sohne"/>
              </a:rPr>
              <a:t>finna það sem þú ert góð/góður/gott í </a:t>
            </a:r>
            <a:r>
              <a:rPr lang="is-IS" b="0" i="0" dirty="0">
                <a:solidFill>
                  <a:srgbClr val="000000"/>
                </a:solidFill>
                <a:effectLst/>
                <a:latin typeface="Sohne"/>
              </a:rPr>
              <a:t>og ​​finna skapandi leiðir til að nýta styrkleika þína betur. </a:t>
            </a:r>
            <a:endParaRPr lang="en-GB" dirty="0"/>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a:t>
            </a:fld>
            <a:endParaRPr lang="en-GB"/>
          </a:p>
        </p:txBody>
      </p:sp>
    </p:spTree>
    <p:extLst>
      <p:ext uri="{BB962C8B-B14F-4D97-AF65-F5344CB8AC3E}">
        <p14:creationId xmlns:p14="http://schemas.microsoft.com/office/powerpoint/2010/main" val="238588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a:r>
              <a:rPr lang="en-GB" b="1" i="0" dirty="0" err="1">
                <a:solidFill>
                  <a:srgbClr val="141412"/>
                </a:solidFill>
                <a:effectLst/>
                <a:latin typeface="Source Sans Pro" panose="020B0503030403020204" pitchFamily="34" charset="0"/>
              </a:rPr>
              <a:t>Styrkleikar</a:t>
            </a:r>
            <a:r>
              <a:rPr lang="en-GB" b="1" i="0" dirty="0">
                <a:solidFill>
                  <a:srgbClr val="141412"/>
                </a:solidFill>
                <a:effectLst/>
                <a:latin typeface="Source Sans Pro" panose="020B0503030403020204" pitchFamily="34" charset="0"/>
              </a:rPr>
              <a:t>: </a:t>
            </a:r>
            <a:r>
              <a:rPr lang="is-IS" b="0" i="0" dirty="0">
                <a:solidFill>
                  <a:srgbClr val="000000"/>
                </a:solidFill>
                <a:effectLst/>
                <a:latin typeface="Sohne"/>
              </a:rPr>
              <a:t>Byrjaðu SVÓT greiningu þína með því að skrá styrkleika þína. Að gera það getur hjálpað þér að hefja ferlið með jákvæðu hugarfari, sem gæti aukið sjálfsmynd þína. Taktu með styrkleika sem tengjast náttúrulegum hæfileikum, starfsreynslu, samskiptum, menntun, hegðun o.s.frv.</a:t>
            </a:r>
          </a:p>
          <a:p>
            <a:pPr algn="l"/>
            <a:r>
              <a:rPr lang="en-GB" b="1" i="0" dirty="0" err="1">
                <a:solidFill>
                  <a:srgbClr val="141412"/>
                </a:solidFill>
                <a:effectLst/>
                <a:latin typeface="Source Sans Pro" panose="020B0503030403020204" pitchFamily="34" charset="0"/>
              </a:rPr>
              <a:t>Veikleikar</a:t>
            </a:r>
            <a:r>
              <a:rPr lang="en-GB" b="1" i="0" dirty="0">
                <a:solidFill>
                  <a:srgbClr val="141412"/>
                </a:solidFill>
                <a:effectLst/>
                <a:latin typeface="Source Sans Pro" panose="020B0503030403020204" pitchFamily="34" charset="0"/>
              </a:rPr>
              <a:t>: </a:t>
            </a:r>
            <a:r>
              <a:rPr lang="is-IS" b="0" i="0" dirty="0">
                <a:solidFill>
                  <a:srgbClr val="000000"/>
                </a:solidFill>
                <a:effectLst/>
                <a:latin typeface="Sohne"/>
              </a:rPr>
              <a:t> Allir hafa svið til umbóta og það er mikilvægt að vera raunsær við sjálfan sig. Mundu að það getur verið óþætilegt að skrá veikleika sína. </a:t>
            </a:r>
          </a:p>
          <a:p>
            <a:pPr algn="l"/>
            <a:r>
              <a:rPr lang="is-IS" b="0" i="0" dirty="0">
                <a:solidFill>
                  <a:srgbClr val="000000"/>
                </a:solidFill>
                <a:effectLst/>
                <a:latin typeface="Sohne"/>
              </a:rPr>
              <a:t>Skrifaðu niður alla þætti þar sem þú getur bætt þig, slæmu venjurnar sem þú vilt hætta og allt annað sem gæti komið í veg fyrir að þú sérts besta útgáfan af sjálfum þér.</a:t>
            </a:r>
          </a:p>
          <a:p>
            <a:pPr rtl="0"/>
            <a:endParaRPr lang="en-GB" dirty="0"/>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4</a:t>
            </a:fld>
            <a:endParaRPr lang="en-GB"/>
          </a:p>
        </p:txBody>
      </p:sp>
    </p:spTree>
    <p:extLst>
      <p:ext uri="{BB962C8B-B14F-4D97-AF65-F5344CB8AC3E}">
        <p14:creationId xmlns:p14="http://schemas.microsoft.com/office/powerpoint/2010/main" val="135513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a:r>
              <a:rPr lang="en-GB" b="1" i="0" dirty="0" err="1">
                <a:solidFill>
                  <a:srgbClr val="141412"/>
                </a:solidFill>
                <a:effectLst/>
                <a:latin typeface="Source Sans Pro" panose="020B0503030403020204" pitchFamily="34" charset="0"/>
              </a:rPr>
              <a:t>Ógnanir</a:t>
            </a:r>
            <a:r>
              <a:rPr lang="en-GB" b="1" i="0" dirty="0">
                <a:solidFill>
                  <a:srgbClr val="141412"/>
                </a:solidFill>
                <a:effectLst/>
                <a:latin typeface="Source Sans Pro" panose="020B0503030403020204" pitchFamily="34" charset="0"/>
              </a:rPr>
              <a:t> : </a:t>
            </a:r>
            <a:r>
              <a:rPr lang="en-GB" b="0" i="0" dirty="0" err="1">
                <a:solidFill>
                  <a:srgbClr val="141412"/>
                </a:solidFill>
                <a:effectLst/>
                <a:latin typeface="Source Sans Pro" panose="020B0503030403020204" pitchFamily="34" charset="0"/>
              </a:rPr>
              <a:t>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fara</a:t>
            </a:r>
            <a:r>
              <a:rPr lang="en-GB" b="0" i="0" dirty="0">
                <a:solidFill>
                  <a:srgbClr val="141412"/>
                </a:solidFill>
                <a:effectLst/>
                <a:latin typeface="Source Sans Pro" panose="020B0503030403020204" pitchFamily="34" charset="0"/>
              </a:rPr>
              <a:t> í </a:t>
            </a:r>
            <a:r>
              <a:rPr lang="en-GB" b="0" i="0" dirty="0" err="1">
                <a:solidFill>
                  <a:srgbClr val="141412"/>
                </a:solidFill>
                <a:effectLst/>
                <a:latin typeface="Source Sans Pro" panose="020B0503030403020204" pitchFamily="34" charset="0"/>
              </a:rPr>
              <a:t>gegnum</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svona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greiningu</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varpar</a:t>
            </a:r>
            <a:r>
              <a:rPr lang="en-GB" b="0" i="0" dirty="0">
                <a:solidFill>
                  <a:srgbClr val="141412"/>
                </a:solidFill>
                <a:effectLst/>
                <a:latin typeface="Source Sans Pro" panose="020B0503030403020204" pitchFamily="34" charset="0"/>
              </a:rPr>
              <a:t> oft </a:t>
            </a:r>
            <a:r>
              <a:rPr lang="en-GB" b="0" i="0" dirty="0" err="1">
                <a:solidFill>
                  <a:srgbClr val="141412"/>
                </a:solidFill>
                <a:effectLst/>
                <a:latin typeface="Source Sans Pro" panose="020B0503030403020204" pitchFamily="34" charset="0"/>
              </a:rPr>
              <a:t>ljósi</a:t>
            </a:r>
            <a:r>
              <a:rPr lang="en-GB" b="0" i="0" dirty="0">
                <a:solidFill>
                  <a:srgbClr val="141412"/>
                </a:solidFill>
                <a:effectLst/>
                <a:latin typeface="Source Sans Pro" panose="020B0503030403020204" pitchFamily="34" charset="0"/>
              </a:rPr>
              <a:t> á </a:t>
            </a:r>
            <a:r>
              <a:rPr lang="en-GB" b="0" i="0" dirty="0" err="1">
                <a:solidFill>
                  <a:srgbClr val="141412"/>
                </a:solidFill>
                <a:effectLst/>
                <a:latin typeface="Source Sans Pro" panose="020B0503030403020204" pitchFamily="34" charset="0"/>
              </a:rPr>
              <a:t>hvað</a:t>
            </a:r>
            <a:r>
              <a:rPr lang="en-GB" b="0" i="0" dirty="0">
                <a:solidFill>
                  <a:srgbClr val="141412"/>
                </a:solidFill>
                <a:effectLst/>
                <a:latin typeface="Source Sans Pro" panose="020B0503030403020204" pitchFamily="34" charset="0"/>
              </a:rPr>
              <a:t> er </a:t>
            </a:r>
            <a:r>
              <a:rPr lang="en-GB" b="0" i="0" dirty="0" err="1">
                <a:solidFill>
                  <a:srgbClr val="141412"/>
                </a:solidFill>
                <a:effectLst/>
                <a:latin typeface="Source Sans Pro" panose="020B0503030403020204" pitchFamily="34" charset="0"/>
              </a:rPr>
              <a:t>nauðsynlegt</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gera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og</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gefur</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betri</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sýn</a:t>
            </a:r>
            <a:r>
              <a:rPr lang="en-GB" b="0" i="0" dirty="0">
                <a:solidFill>
                  <a:srgbClr val="141412"/>
                </a:solidFill>
                <a:effectLst/>
                <a:latin typeface="Source Sans Pro" panose="020B0503030403020204" pitchFamily="34" charset="0"/>
              </a:rPr>
              <a:t> á </a:t>
            </a:r>
            <a:r>
              <a:rPr lang="en-GB" b="0" i="0" dirty="0" err="1">
                <a:solidFill>
                  <a:srgbClr val="141412"/>
                </a:solidFill>
                <a:effectLst/>
                <a:latin typeface="Source Sans Pro" panose="020B0503030403020204" pitchFamily="34" charset="0"/>
              </a:rPr>
              <a:t>vandamál</a:t>
            </a:r>
            <a:r>
              <a:rPr lang="en-GB" b="0" i="0" dirty="0">
                <a:solidFill>
                  <a:srgbClr val="141412"/>
                </a:solidFill>
                <a:effectLst/>
                <a:latin typeface="Source Sans Pro" panose="020B0503030403020204" pitchFamily="34" charset="0"/>
              </a:rPr>
              <a:t>.</a:t>
            </a:r>
          </a:p>
          <a:p>
            <a:pPr algn="l"/>
            <a:r>
              <a:rPr lang="en-GB" b="1" i="0" dirty="0">
                <a:solidFill>
                  <a:srgbClr val="141412"/>
                </a:solidFill>
                <a:effectLst/>
                <a:latin typeface="Source Sans Pro" panose="020B0503030403020204" pitchFamily="34" charset="0"/>
              </a:rPr>
              <a:t> </a:t>
            </a:r>
          </a:p>
          <a:p>
            <a:pPr algn="l"/>
            <a:r>
              <a:rPr lang="en-GB" b="1" i="0" dirty="0" err="1">
                <a:solidFill>
                  <a:srgbClr val="141412"/>
                </a:solidFill>
                <a:effectLst/>
                <a:latin typeface="Source Sans Pro" panose="020B0503030403020204" pitchFamily="34" charset="0"/>
              </a:rPr>
              <a:t>Tækifæri</a:t>
            </a:r>
            <a:r>
              <a:rPr lang="en-GB" b="1"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Hagnýt</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leið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til</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skoða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tækifæri</a:t>
            </a:r>
            <a:r>
              <a:rPr lang="en-GB" b="0" i="0" dirty="0">
                <a:solidFill>
                  <a:srgbClr val="141412"/>
                </a:solidFill>
                <a:effectLst/>
                <a:latin typeface="Source Sans Pro" panose="020B0503030403020204" pitchFamily="34" charset="0"/>
              </a:rPr>
              <a:t> er </a:t>
            </a:r>
            <a:r>
              <a:rPr lang="en-GB" b="0" i="0" dirty="0" err="1">
                <a:solidFill>
                  <a:srgbClr val="141412"/>
                </a:solidFill>
                <a:effectLst/>
                <a:latin typeface="Source Sans Pro" panose="020B0503030403020204" pitchFamily="34" charset="0"/>
              </a:rPr>
              <a:t>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skoða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styrkleika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og</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spyrja</a:t>
            </a:r>
            <a:r>
              <a:rPr lang="en-GB" b="0" i="0" dirty="0">
                <a:solidFill>
                  <a:srgbClr val="141412"/>
                </a:solidFill>
                <a:effectLst/>
                <a:latin typeface="Source Sans Pro" panose="020B0503030403020204" pitchFamily="34" charset="0"/>
              </a:rPr>
              <a:t> sig </a:t>
            </a:r>
            <a:r>
              <a:rPr lang="en-GB" b="0" i="0" dirty="0" err="1">
                <a:solidFill>
                  <a:srgbClr val="141412"/>
                </a:solidFill>
                <a:effectLst/>
                <a:latin typeface="Source Sans Pro" panose="020B0503030403020204" pitchFamily="34" charset="0"/>
              </a:rPr>
              <a:t>hvort</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þeir</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geti</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skapað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tækifæri</a:t>
            </a:r>
            <a:r>
              <a:rPr lang="en-GB" b="0" i="0" dirty="0">
                <a:solidFill>
                  <a:srgbClr val="141412"/>
                </a:solidFill>
                <a:effectLst/>
                <a:latin typeface="Source Sans Pro" panose="020B0503030403020204" pitchFamily="34" charset="0"/>
              </a:rPr>
              <a:t>. Á </a:t>
            </a:r>
            <a:r>
              <a:rPr lang="en-GB" b="0" i="0" dirty="0" err="1">
                <a:solidFill>
                  <a:srgbClr val="141412"/>
                </a:solidFill>
                <a:effectLst/>
                <a:latin typeface="Source Sans Pro" panose="020B0503030403020204" pitchFamily="34" charset="0"/>
              </a:rPr>
              <a:t>sama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hátt</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má</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skoða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veikleika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og</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spyrja</a:t>
            </a:r>
            <a:r>
              <a:rPr lang="en-GB" b="0" i="0" dirty="0">
                <a:solidFill>
                  <a:srgbClr val="141412"/>
                </a:solidFill>
                <a:effectLst/>
                <a:latin typeface="Source Sans Pro" panose="020B0503030403020204" pitchFamily="34" charset="0"/>
              </a:rPr>
              <a:t> sig </a:t>
            </a:r>
            <a:r>
              <a:rPr lang="en-GB" b="0" i="0" dirty="0" err="1">
                <a:solidFill>
                  <a:srgbClr val="141412"/>
                </a:solidFill>
                <a:effectLst/>
                <a:latin typeface="Source Sans Pro" panose="020B0503030403020204" pitchFamily="34" charset="0"/>
              </a:rPr>
              <a:t>hvort</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tækifæri</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verði</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til</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við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það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að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losna</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við</a:t>
            </a:r>
            <a:r>
              <a:rPr lang="en-GB" b="0" i="0" dirty="0">
                <a:solidFill>
                  <a:srgbClr val="141412"/>
                </a:solidFill>
                <a:effectLst/>
                <a:latin typeface="Source Sans Pro" panose="020B0503030403020204" pitchFamily="34" charset="0"/>
              </a:rPr>
              <a:t> </a:t>
            </a:r>
            <a:r>
              <a:rPr lang="en-GB" b="0" i="0" dirty="0" err="1">
                <a:solidFill>
                  <a:srgbClr val="141412"/>
                </a:solidFill>
                <a:effectLst/>
                <a:latin typeface="Source Sans Pro" panose="020B0503030403020204" pitchFamily="34" charset="0"/>
              </a:rPr>
              <a:t>veikleikann</a:t>
            </a:r>
            <a:r>
              <a:rPr lang="en-GB" b="0" i="0" dirty="0">
                <a:solidFill>
                  <a:srgbClr val="141412"/>
                </a:solidFill>
                <a:effectLst/>
                <a:latin typeface="Source Sans Pro" panose="020B0503030403020204" pitchFamily="34" charset="0"/>
              </a:rPr>
              <a:t>.</a:t>
            </a:r>
            <a:endParaRPr lang="en-GB" dirty="0"/>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5</a:t>
            </a:fld>
            <a:endParaRPr lang="en-GB"/>
          </a:p>
        </p:txBody>
      </p:sp>
    </p:spTree>
    <p:extLst>
      <p:ext uri="{BB962C8B-B14F-4D97-AF65-F5344CB8AC3E}">
        <p14:creationId xmlns:p14="http://schemas.microsoft.com/office/powerpoint/2010/main" val="165289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US" noProof="0"/>
              <a:t>Click to edit Master title style</a:t>
            </a:r>
            <a:endParaRPr lang="en-GB"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n-GB" noProof="0" smtClean="0"/>
              <a:pPr/>
              <a:t>‹#›</a:t>
            </a:fld>
            <a:endParaRPr lang="en-GB"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n-GB" sz="1600" b="1" spc="-100" noProof="0">
                <a:solidFill>
                  <a:schemeClr val="tx1">
                    <a:lumMod val="50000"/>
                    <a:lumOff val="50000"/>
                  </a:schemeClr>
                </a:solidFill>
                <a:latin typeface="Corbel" panose="020B0503020204020204" pitchFamily="34" charset="0"/>
              </a:rPr>
              <a:t>WOODGROVE</a:t>
            </a:r>
            <a:r>
              <a:rPr lang="en-GB" sz="1600" b="1" spc="-100" noProof="0">
                <a:solidFill>
                  <a:schemeClr val="accent1"/>
                </a:solidFill>
                <a:latin typeface="Corbel" panose="020B0503020204020204" pitchFamily="34" charset="0"/>
              </a:rPr>
              <a:t> </a:t>
            </a:r>
            <a:r>
              <a:rPr lang="en-GB" sz="1600" b="1" spc="-100" noProof="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en-GB" dirty="0"/>
              <a:t>SVÓT </a:t>
            </a:r>
            <a:r>
              <a:rPr lang="en-GB" dirty="0" err="1"/>
              <a:t>greining</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rtlCol="0"/>
          <a:lstStyle/>
          <a:p>
            <a:pPr rtl="0"/>
            <a:r>
              <a:rPr lang="en-GB" dirty="0" err="1"/>
              <a:t>Styrkleikar</a:t>
            </a:r>
            <a:r>
              <a:rPr lang="en-GB" dirty="0"/>
              <a:t>, </a:t>
            </a:r>
            <a:r>
              <a:rPr lang="en-GB" dirty="0" err="1"/>
              <a:t>Veikleikra</a:t>
            </a:r>
            <a:r>
              <a:rPr lang="en-GB" dirty="0"/>
              <a:t>, </a:t>
            </a:r>
            <a:r>
              <a:rPr lang="en-GB" dirty="0" err="1"/>
              <a:t>Ógnanir</a:t>
            </a:r>
            <a:r>
              <a:rPr lang="en-GB" dirty="0"/>
              <a:t>, </a:t>
            </a:r>
            <a:r>
              <a:rPr lang="en-GB" dirty="0" err="1"/>
              <a:t>Tækifæri</a:t>
            </a:r>
            <a:endParaRPr lang="en-GB" dirty="0"/>
          </a:p>
        </p:txBody>
      </p:sp>
    </p:spTree>
    <p:extLst>
      <p:ext uri="{BB962C8B-B14F-4D97-AF65-F5344CB8AC3E}">
        <p14:creationId xmlns:p14="http://schemas.microsoft.com/office/powerpoint/2010/main" val="38999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6990" y="2848708"/>
            <a:ext cx="6798250" cy="3172058"/>
          </a:xfrm>
        </p:spPr>
        <p:txBody>
          <a:bodyPr rtlCol="0"/>
          <a:lstStyle/>
          <a:p>
            <a:pPr rtl="0"/>
            <a:r>
              <a:rPr lang="en-GB" dirty="0" err="1"/>
              <a:t>Styrkleikar</a:t>
            </a:r>
            <a:br>
              <a:rPr lang="en-GB" dirty="0"/>
            </a:br>
            <a:r>
              <a:rPr lang="en-GB" dirty="0" err="1"/>
              <a:t>Veikleikar</a:t>
            </a:r>
            <a:br>
              <a:rPr lang="en-GB" dirty="0"/>
            </a:br>
            <a:r>
              <a:rPr lang="en-GB" dirty="0" err="1"/>
              <a:t>Ógnanir</a:t>
            </a:r>
            <a:br>
              <a:rPr lang="en-GB" dirty="0"/>
            </a:br>
            <a:r>
              <a:rPr lang="en-GB" dirty="0" err="1"/>
              <a:t>Tækifæri</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rtlCol="0"/>
          <a:lstStyle/>
          <a:p>
            <a:pPr rtl="0"/>
            <a:r>
              <a:rPr lang="en-GB" dirty="0" err="1"/>
              <a:t>Kortlagning</a:t>
            </a:r>
            <a:endParaRPr lang="en-GB"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en-GB" smtClean="0"/>
              <a:pPr/>
              <a:t>2</a:t>
            </a:fld>
            <a:endParaRPr lang="en-GB" dirty="0"/>
          </a:p>
        </p:txBody>
      </p:sp>
      <p:sp>
        <p:nvSpPr>
          <p:cNvPr id="2" name="Rectangle 1">
            <a:extLst>
              <a:ext uri="{FF2B5EF4-FFF2-40B4-BE49-F238E27FC236}">
                <a16:creationId xmlns:a16="http://schemas.microsoft.com/office/drawing/2014/main" id="{A464D9D4-EC83-70D5-BDDC-948623C37DD9}"/>
              </a:ext>
            </a:extLst>
          </p:cNvPr>
          <p:cNvSpPr/>
          <p:nvPr/>
        </p:nvSpPr>
        <p:spPr>
          <a:xfrm>
            <a:off x="9882554" y="6050058"/>
            <a:ext cx="2309446" cy="750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167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unning track">
            <a:extLst>
              <a:ext uri="{FF2B5EF4-FFF2-40B4-BE49-F238E27FC236}">
                <a16:creationId xmlns:a16="http://schemas.microsoft.com/office/drawing/2014/main" id="{510AF14D-268D-4B93-96C4-26C9387AA4E2}"/>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bwMode="ltGray"/>
        <p:txBody>
          <a:bodyPr rtlCol="0"/>
          <a:lstStyle/>
          <a:p>
            <a:pPr rtl="0"/>
            <a:r>
              <a:rPr lang="en-GB" dirty="0" err="1"/>
              <a:t>Afhverju</a:t>
            </a:r>
            <a:r>
              <a:rPr lang="en-GB" dirty="0"/>
              <a:t>?</a:t>
            </a:r>
            <a:br>
              <a:rPr lang="en-GB" dirty="0"/>
            </a:br>
            <a:r>
              <a:rPr lang="en-GB" dirty="0" err="1"/>
              <a:t>Hvenær</a:t>
            </a:r>
            <a:r>
              <a:rPr lang="en-GB" dirty="0"/>
              <a:t>?</a:t>
            </a:r>
            <a:br>
              <a:rPr lang="en-GB" dirty="0"/>
            </a:br>
            <a:r>
              <a:rPr lang="en-GB" dirty="0" err="1"/>
              <a:t>Hverjir</a:t>
            </a:r>
            <a:r>
              <a:rPr lang="en-GB" dirty="0"/>
              <a:t>?</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9980474" y="380034"/>
            <a:ext cx="2211526" cy="1192038"/>
          </a:xfrm>
        </p:spPr>
        <p:txBody>
          <a:bodyPr rtlCol="0"/>
          <a:lstStyle/>
          <a:p>
            <a:pPr rtl="0"/>
            <a:r>
              <a:rPr lang="en-GB" dirty="0" err="1"/>
              <a:t>Fjórir</a:t>
            </a:r>
            <a:r>
              <a:rPr lang="en-GB" dirty="0"/>
              <a:t> </a:t>
            </a:r>
            <a:r>
              <a:rPr lang="en-GB" dirty="0" err="1"/>
              <a:t>prófessorar</a:t>
            </a:r>
            <a:endParaRPr lang="en-GB" dirty="0"/>
          </a:p>
          <a:p>
            <a:pPr rtl="0"/>
            <a:r>
              <a:rPr lang="en-GB" dirty="0"/>
              <a:t>Harvard </a:t>
            </a:r>
            <a:r>
              <a:rPr lang="en-GB" dirty="0" err="1"/>
              <a:t>háskóli</a:t>
            </a:r>
            <a:endParaRPr lang="en-GB" dirty="0"/>
          </a:p>
          <a:p>
            <a:pPr rtl="0"/>
            <a:r>
              <a:rPr lang="en-GB" dirty="0" err="1"/>
              <a:t>Árið</a:t>
            </a:r>
            <a:r>
              <a:rPr lang="en-GB" dirty="0"/>
              <a:t> 1965</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rtlCol="0"/>
          <a:lstStyle/>
          <a:p>
            <a:pPr rtl="0"/>
            <a:fld id="{19B51A1E-902D-48AF-9020-955120F399B6}" type="slidenum">
              <a:rPr lang="en-GB" smtClean="0"/>
              <a:pPr/>
              <a:t>3</a:t>
            </a:fld>
            <a:endParaRPr lang="en-GB"/>
          </a:p>
        </p:txBody>
      </p:sp>
      <p:sp>
        <p:nvSpPr>
          <p:cNvPr id="2" name="Rectangle 1">
            <a:extLst>
              <a:ext uri="{FF2B5EF4-FFF2-40B4-BE49-F238E27FC236}">
                <a16:creationId xmlns:a16="http://schemas.microsoft.com/office/drawing/2014/main" id="{CC829657-730C-B254-BB3D-E564092E7D67}"/>
              </a:ext>
            </a:extLst>
          </p:cNvPr>
          <p:cNvSpPr/>
          <p:nvPr/>
        </p:nvSpPr>
        <p:spPr>
          <a:xfrm>
            <a:off x="9980474" y="6050058"/>
            <a:ext cx="2211526" cy="7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3">
            <a:extLst>
              <a:ext uri="{FF2B5EF4-FFF2-40B4-BE49-F238E27FC236}">
                <a16:creationId xmlns:a16="http://schemas.microsoft.com/office/drawing/2014/main" id="{F7F7AC45-1BC0-1F27-9EA3-77D4806678FC}"/>
              </a:ext>
            </a:extLst>
          </p:cNvPr>
          <p:cNvSpPr txBox="1">
            <a:spLocks/>
          </p:cNvSpPr>
          <p:nvPr/>
        </p:nvSpPr>
        <p:spPr>
          <a:xfrm>
            <a:off x="7411053" y="4346296"/>
            <a:ext cx="2450123" cy="1192038"/>
          </a:xfrm>
          <a:prstGeom prst="rect">
            <a:avLst/>
          </a:prstGeom>
          <a:solidFill>
            <a:schemeClr val="bg1"/>
          </a:solidFill>
        </p:spPr>
        <p:txBody>
          <a:bodyPr vert="horz" lIns="25200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i="1"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Ekki </a:t>
            </a:r>
            <a:r>
              <a:rPr lang="en-GB" dirty="0" err="1"/>
              <a:t>mikið</a:t>
            </a:r>
            <a:r>
              <a:rPr lang="en-GB" dirty="0"/>
              <a:t> </a:t>
            </a:r>
            <a:r>
              <a:rPr lang="en-GB" dirty="0" err="1"/>
              <a:t>hugsað</a:t>
            </a:r>
            <a:r>
              <a:rPr lang="en-GB" dirty="0"/>
              <a:t> </a:t>
            </a:r>
            <a:r>
              <a:rPr lang="en-GB" dirty="0" err="1"/>
              <a:t>út</a:t>
            </a:r>
            <a:r>
              <a:rPr lang="en-GB" dirty="0"/>
              <a:t> í </a:t>
            </a:r>
            <a:r>
              <a:rPr lang="en-GB" dirty="0" err="1"/>
              <a:t>ytra</a:t>
            </a:r>
            <a:r>
              <a:rPr lang="en-GB" dirty="0"/>
              <a:t> </a:t>
            </a:r>
            <a:r>
              <a:rPr lang="en-GB" dirty="0" err="1"/>
              <a:t>umhverfi</a:t>
            </a:r>
            <a:r>
              <a:rPr lang="en-GB" dirty="0"/>
              <a:t> </a:t>
            </a:r>
            <a:r>
              <a:rPr lang="en-GB" dirty="0" err="1"/>
              <a:t>hér</a:t>
            </a:r>
            <a:r>
              <a:rPr lang="en-GB" dirty="0"/>
              <a:t> </a:t>
            </a:r>
            <a:r>
              <a:rPr lang="en-GB" dirty="0" err="1"/>
              <a:t>áður</a:t>
            </a:r>
            <a:r>
              <a:rPr lang="en-GB" dirty="0"/>
              <a:t> </a:t>
            </a:r>
            <a:r>
              <a:rPr lang="en-GB" dirty="0" err="1"/>
              <a:t>fyrr</a:t>
            </a:r>
            <a:endParaRPr lang="en-GB" dirty="0"/>
          </a:p>
        </p:txBody>
      </p:sp>
    </p:spTree>
    <p:extLst>
      <p:ext uri="{BB962C8B-B14F-4D97-AF65-F5344CB8AC3E}">
        <p14:creationId xmlns:p14="http://schemas.microsoft.com/office/powerpoint/2010/main" val="211769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347166"/>
            <a:ext cx="4500000" cy="498616"/>
          </a:xfrm>
        </p:spPr>
        <p:txBody>
          <a:bodyPr rtlCol="0"/>
          <a:lstStyle/>
          <a:p>
            <a:pPr rtl="0"/>
            <a:r>
              <a:rPr lang="en-GB" dirty="0" err="1"/>
              <a:t>Styrkleikar</a:t>
            </a:r>
            <a:endParaRPr lang="en-GB"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908999"/>
            <a:ext cx="4500000" cy="1904539"/>
          </a:xfrm>
        </p:spPr>
        <p:txBody>
          <a:bodyPr rtlCol="0"/>
          <a:lstStyle/>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 er ég náttúrulega góður í?</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Hvaða afrekum er ég stoltust af?</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Hvaða eiginleiki gerir mér kleift að gera mitt besta?</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Hvaða kosti hef ég sem ekki allir hafa?</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 myndi yfirmaður/kennari/vinir segja um mig?</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Hvaða afrek, færni osfrv.) aðgreina mig frá samnemendum mínu?</a:t>
            </a:r>
          </a:p>
          <a:p>
            <a:pPr algn="l">
              <a:lnSpc>
                <a:spcPts val="2700"/>
              </a:lnSpc>
              <a:buFont typeface="Arial" panose="020B0604020202020204" pitchFamily="34" charset="0"/>
              <a:buChar char="•"/>
            </a:pPr>
            <a:r>
              <a:rPr lang="is-IS" b="0" i="0" dirty="0">
                <a:solidFill>
                  <a:srgbClr val="000000"/>
                </a:solidFill>
                <a:effectLst/>
                <a:latin typeface="montserrat" panose="00000500000000000000" pitchFamily="2" charset="0"/>
              </a:rPr>
              <a:t>Hvaða tengsl eða úrræði hef ég sem geta hjálpað mér að ná markmiðum mínum?</a:t>
            </a:r>
          </a:p>
          <a:p>
            <a:pPr marL="0" indent="0" rtl="0">
              <a:lnSpc>
                <a:spcPct val="150000"/>
              </a:lnSpc>
              <a:buNone/>
            </a:pPr>
            <a:endParaRPr lang="en-GB" dirty="0">
              <a:latin typeface="montserrat" panose="00000500000000000000" pitchFamily="2" charset="0"/>
            </a:endParaRP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129800" y="348862"/>
            <a:ext cx="4500000" cy="496920"/>
          </a:xfrm>
        </p:spPr>
        <p:txBody>
          <a:bodyPr rtlCol="0"/>
          <a:lstStyle/>
          <a:p>
            <a:pPr rtl="0"/>
            <a:r>
              <a:rPr lang="en-GB" dirty="0" err="1"/>
              <a:t>Veikleikar</a:t>
            </a:r>
            <a:endParaRPr lang="en-GB"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5129800" y="909000"/>
            <a:ext cx="4500000" cy="2520000"/>
          </a:xfrm>
        </p:spPr>
        <p:txBody>
          <a:bodyPr rtlCol="0"/>
          <a:lstStyle/>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Hver af venjum mínum kemur í veg fyrir að ég geri mitt besta?</a:t>
            </a: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Hvar vantar mig eitthvað upp á í menntum, starfsreynslu eða öðru til að ná markmiðinu?</a:t>
            </a: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Hvað ögrar mér? Hvaða færni þarf til að sigrast á þessum áskorunum?</a:t>
            </a: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Hvaða færni vil ég bæta?</a:t>
            </a: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Hvað forðast ég vegna þess að mig skortir sjálfstraust?</a:t>
            </a: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Ef ég hugsa um tíma þegar ég „ruglaði“ í skólanum, hvað gerði ég?</a:t>
            </a:r>
            <a:r>
              <a:rPr lang="is-IS" b="1" i="0" dirty="0">
                <a:solidFill>
                  <a:srgbClr val="000000"/>
                </a:solidFill>
                <a:effectLst/>
                <a:latin typeface="montserrat" panose="00000500000000000000" pitchFamily="2" charset="0"/>
              </a:rPr>
              <a:t> </a:t>
            </a:r>
            <a:endParaRPr lang="is-IS" b="0" i="0" dirty="0">
              <a:solidFill>
                <a:srgbClr val="000000"/>
              </a:solidFill>
              <a:effectLst/>
              <a:latin typeface="montserrat" panose="00000500000000000000" pitchFamily="2" charset="0"/>
            </a:endParaRPr>
          </a:p>
          <a:p>
            <a:pPr algn="l">
              <a:lnSpc>
                <a:spcPts val="2800"/>
              </a:lnSpc>
              <a:buFont typeface="Arial" panose="020B0604020202020204" pitchFamily="34" charset="0"/>
              <a:buChar char="•"/>
            </a:pPr>
            <a:r>
              <a:rPr lang="is-IS" b="0" i="0" dirty="0">
                <a:solidFill>
                  <a:srgbClr val="000000"/>
                </a:solidFill>
                <a:effectLst/>
                <a:latin typeface="montserrat" panose="00000500000000000000" pitchFamily="2" charset="0"/>
              </a:rPr>
              <a:t>Hvað er líklegt að aðrir líti á sem veikleika mína?</a:t>
            </a:r>
          </a:p>
          <a:p>
            <a:pPr rtl="0">
              <a:lnSpc>
                <a:spcPct val="150000"/>
              </a:lnSpc>
            </a:pPr>
            <a:endParaRPr lang="en-GB" b="0" i="0" dirty="0">
              <a:solidFill>
                <a:srgbClr val="141412"/>
              </a:solidFill>
              <a:effectLst/>
              <a:latin typeface="montserrat" panose="00000500000000000000" pitchFamily="2" charset="0"/>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en-GB" smtClean="0"/>
              <a:pPr rtl="0"/>
              <a:t>4</a:t>
            </a:fld>
            <a:endParaRPr lang="en-GB"/>
          </a:p>
        </p:txBody>
      </p:sp>
      <p:sp>
        <p:nvSpPr>
          <p:cNvPr id="13" name="Rectangle 12">
            <a:extLst>
              <a:ext uri="{FF2B5EF4-FFF2-40B4-BE49-F238E27FC236}">
                <a16:creationId xmlns:a16="http://schemas.microsoft.com/office/drawing/2014/main" id="{0DD07DED-20C8-AFCB-F01A-5D99BD7C6A98}"/>
              </a:ext>
            </a:extLst>
          </p:cNvPr>
          <p:cNvSpPr/>
          <p:nvPr/>
        </p:nvSpPr>
        <p:spPr>
          <a:xfrm>
            <a:off x="9980474" y="6050058"/>
            <a:ext cx="2211526" cy="7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8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347166"/>
            <a:ext cx="4500000" cy="498616"/>
          </a:xfrm>
        </p:spPr>
        <p:txBody>
          <a:bodyPr rtlCol="0"/>
          <a:lstStyle/>
          <a:p>
            <a:pPr rtl="0"/>
            <a:r>
              <a:rPr lang="en-GB" dirty="0" err="1"/>
              <a:t>Ógnanir</a:t>
            </a:r>
            <a:endParaRPr lang="en-GB"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901826"/>
            <a:ext cx="4500000" cy="2520000"/>
          </a:xfrm>
        </p:spPr>
        <p:txBody>
          <a:bodyPr rtlCol="0"/>
          <a:lstStyle/>
          <a:p>
            <a:pPr rtl="0">
              <a:lnSpc>
                <a:spcPct val="150000"/>
              </a:lnSpc>
            </a:pPr>
            <a:r>
              <a:rPr lang="en-GB" b="0" i="0" dirty="0" err="1">
                <a:solidFill>
                  <a:srgbClr val="000000"/>
                </a:solidFill>
                <a:effectLst/>
                <a:latin typeface="montserrat" panose="00000500000000000000" pitchFamily="2" charset="0"/>
              </a:rPr>
              <a:t>Ógnanir</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sem</a:t>
            </a:r>
            <a:r>
              <a:rPr lang="en-GB" b="0" i="0" dirty="0">
                <a:solidFill>
                  <a:srgbClr val="000000"/>
                </a:solidFill>
                <a:effectLst/>
                <a:latin typeface="montserrat" panose="00000500000000000000" pitchFamily="2" charset="0"/>
              </a:rPr>
              <a:t> geta haft </a:t>
            </a:r>
            <a:r>
              <a:rPr lang="en-GB" b="0" i="0" dirty="0" err="1">
                <a:solidFill>
                  <a:srgbClr val="000000"/>
                </a:solidFill>
                <a:effectLst/>
                <a:latin typeface="montserrat" panose="00000500000000000000" pitchFamily="2" charset="0"/>
              </a:rPr>
              <a:t>hamlandi</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áhrif</a:t>
            </a:r>
            <a:r>
              <a:rPr lang="en-GB" b="0" i="0" dirty="0">
                <a:solidFill>
                  <a:srgbClr val="000000"/>
                </a:solidFill>
                <a:effectLst/>
                <a:latin typeface="montserrat" panose="00000500000000000000" pitchFamily="2" charset="0"/>
              </a:rPr>
              <a:t> á </a:t>
            </a:r>
            <a:r>
              <a:rPr lang="en-GB" b="0" i="0" dirty="0" err="1">
                <a:solidFill>
                  <a:srgbClr val="000000"/>
                </a:solidFill>
                <a:effectLst/>
                <a:latin typeface="montserrat" panose="00000500000000000000" pitchFamily="2" charset="0"/>
              </a:rPr>
              <a:t>að</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ég</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nái</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markmiðum</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mínum</a:t>
            </a:r>
            <a:r>
              <a:rPr lang="en-GB" b="0" i="0" dirty="0">
                <a:solidFill>
                  <a:srgbClr val="000000"/>
                </a:solidFill>
                <a:effectLst/>
                <a:latin typeface="montserrat" panose="00000500000000000000" pitchFamily="2" charset="0"/>
              </a:rPr>
              <a:t>.</a:t>
            </a:r>
          </a:p>
          <a:p>
            <a:pPr rtl="0">
              <a:lnSpc>
                <a:spcPct val="150000"/>
              </a:lnSpc>
            </a:pPr>
            <a:r>
              <a:rPr lang="en-GB" dirty="0" err="1">
                <a:solidFill>
                  <a:srgbClr val="000000"/>
                </a:solidFill>
                <a:latin typeface="montserrat" panose="00000500000000000000" pitchFamily="2" charset="0"/>
              </a:rPr>
              <a:t>Eru</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einhverjir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einstaklingar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sem</a:t>
            </a:r>
            <a:r>
              <a:rPr lang="en-GB" dirty="0">
                <a:solidFill>
                  <a:srgbClr val="000000"/>
                </a:solidFill>
                <a:latin typeface="montserrat" panose="00000500000000000000" pitchFamily="2" charset="0"/>
              </a:rPr>
              <a:t> geta </a:t>
            </a:r>
            <a:r>
              <a:rPr lang="en-GB" dirty="0" err="1">
                <a:solidFill>
                  <a:srgbClr val="000000"/>
                </a:solidFill>
                <a:latin typeface="montserrat" panose="00000500000000000000" pitchFamily="2" charset="0"/>
              </a:rPr>
              <a:t>leitt</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mig</a:t>
            </a:r>
            <a:r>
              <a:rPr lang="en-GB" dirty="0">
                <a:solidFill>
                  <a:srgbClr val="000000"/>
                </a:solidFill>
                <a:latin typeface="montserrat" panose="00000500000000000000" pitchFamily="2" charset="0"/>
              </a:rPr>
              <a:t> á </a:t>
            </a:r>
            <a:r>
              <a:rPr lang="en-GB" dirty="0" err="1">
                <a:solidFill>
                  <a:srgbClr val="000000"/>
                </a:solidFill>
                <a:latin typeface="montserrat" panose="00000500000000000000" pitchFamily="2" charset="0"/>
              </a:rPr>
              <a:t>vitlausa</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braut</a:t>
            </a:r>
            <a:r>
              <a:rPr lang="en-GB" dirty="0">
                <a:solidFill>
                  <a:srgbClr val="000000"/>
                </a:solidFill>
                <a:latin typeface="montserrat" panose="00000500000000000000" pitchFamily="2" charset="0"/>
              </a:rPr>
              <a:t>?</a:t>
            </a:r>
          </a:p>
          <a:p>
            <a:pPr rtl="0">
              <a:lnSpc>
                <a:spcPct val="150000"/>
              </a:lnSpc>
            </a:pPr>
            <a:r>
              <a:rPr lang="en-GB" dirty="0">
                <a:solidFill>
                  <a:srgbClr val="000000"/>
                </a:solidFill>
                <a:latin typeface="montserrat" panose="00000500000000000000" pitchFamily="2" charset="0"/>
              </a:rPr>
              <a:t>Er </a:t>
            </a:r>
            <a:r>
              <a:rPr lang="en-GB" dirty="0" err="1">
                <a:solidFill>
                  <a:srgbClr val="000000"/>
                </a:solidFill>
                <a:latin typeface="montserrat" panose="00000500000000000000" pitchFamily="2" charset="0"/>
              </a:rPr>
              <a:t>mikil</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eftirspurn</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eftir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því</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sem</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ég</a:t>
            </a:r>
            <a:r>
              <a:rPr lang="en-GB" dirty="0">
                <a:solidFill>
                  <a:srgbClr val="000000"/>
                </a:solidFill>
                <a:latin typeface="montserrat" panose="00000500000000000000" pitchFamily="2" charset="0"/>
              </a:rPr>
              <a:t> er </a:t>
            </a:r>
            <a:r>
              <a:rPr lang="en-GB" dirty="0" err="1">
                <a:solidFill>
                  <a:srgbClr val="000000"/>
                </a:solidFill>
                <a:latin typeface="montserrat" panose="00000500000000000000" pitchFamily="2" charset="0"/>
              </a:rPr>
              <a:t>að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læra</a:t>
            </a:r>
            <a:r>
              <a:rPr lang="en-GB" dirty="0">
                <a:solidFill>
                  <a:srgbClr val="000000"/>
                </a:solidFill>
                <a:latin typeface="montserrat" panose="00000500000000000000" pitchFamily="2" charset="0"/>
              </a:rPr>
              <a:t>?</a:t>
            </a:r>
          </a:p>
          <a:p>
            <a:pPr rtl="0">
              <a:lnSpc>
                <a:spcPct val="150000"/>
              </a:lnSpc>
            </a:pPr>
            <a:r>
              <a:rPr lang="en-GB" dirty="0" err="1">
                <a:solidFill>
                  <a:srgbClr val="000000"/>
                </a:solidFill>
                <a:latin typeface="montserrat" panose="00000500000000000000" pitchFamily="2" charset="0"/>
              </a:rPr>
              <a:t>Hver</a:t>
            </a:r>
            <a:r>
              <a:rPr lang="en-GB" dirty="0">
                <a:solidFill>
                  <a:srgbClr val="000000"/>
                </a:solidFill>
                <a:latin typeface="montserrat" panose="00000500000000000000" pitchFamily="2" charset="0"/>
              </a:rPr>
              <a:t> er </a:t>
            </a:r>
            <a:r>
              <a:rPr lang="en-GB" dirty="0" err="1">
                <a:solidFill>
                  <a:srgbClr val="000000"/>
                </a:solidFill>
                <a:latin typeface="montserrat" panose="00000500000000000000" pitchFamily="2" charset="0"/>
              </a:rPr>
              <a:t>staða</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efnahagslífsins</a:t>
            </a:r>
            <a:r>
              <a:rPr lang="en-GB" dirty="0">
                <a:solidFill>
                  <a:srgbClr val="000000"/>
                </a:solidFill>
                <a:latin typeface="montserrat" panose="00000500000000000000" pitchFamily="2" charset="0"/>
              </a:rPr>
              <a:t>?</a:t>
            </a:r>
          </a:p>
          <a:p>
            <a:pPr rtl="0">
              <a:lnSpc>
                <a:spcPct val="150000"/>
              </a:lnSpc>
            </a:pPr>
            <a:r>
              <a:rPr lang="en-GB" dirty="0">
                <a:solidFill>
                  <a:srgbClr val="000000"/>
                </a:solidFill>
                <a:latin typeface="montserrat" panose="00000500000000000000" pitchFamily="2" charset="0"/>
              </a:rPr>
              <a:t>Er </a:t>
            </a:r>
            <a:r>
              <a:rPr lang="en-GB" dirty="0" err="1">
                <a:solidFill>
                  <a:srgbClr val="000000"/>
                </a:solidFill>
                <a:latin typeface="montserrat" panose="00000500000000000000" pitchFamily="2" charset="0"/>
              </a:rPr>
              <a:t>samkeppni</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að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ná</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þessu</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markmiði</a:t>
            </a:r>
            <a:r>
              <a:rPr lang="en-GB" dirty="0">
                <a:solidFill>
                  <a:srgbClr val="000000"/>
                </a:solidFill>
                <a:latin typeface="montserrat" panose="00000500000000000000" pitchFamily="2" charset="0"/>
              </a:rPr>
              <a:t>?</a:t>
            </a:r>
          </a:p>
          <a:p>
            <a:pPr rtl="0">
              <a:lnSpc>
                <a:spcPct val="150000"/>
              </a:lnSpc>
            </a:pPr>
            <a:r>
              <a:rPr lang="en-GB" dirty="0" err="1">
                <a:solidFill>
                  <a:srgbClr val="000000"/>
                </a:solidFill>
                <a:latin typeface="montserrat" panose="00000500000000000000" pitchFamily="2" charset="0"/>
              </a:rPr>
              <a:t>Getur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einhver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veikleikinn</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minn</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verið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ógnun</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við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markmiðið</a:t>
            </a:r>
            <a:r>
              <a:rPr lang="en-GB" dirty="0">
                <a:solidFill>
                  <a:srgbClr val="000000"/>
                </a:solidFill>
                <a:latin typeface="montserrat" panose="00000500000000000000" pitchFamily="2" charset="0"/>
              </a:rPr>
              <a:t>?</a:t>
            </a:r>
            <a:endParaRPr lang="en-GB"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5129800" y="348862"/>
            <a:ext cx="4500000" cy="496920"/>
          </a:xfrm>
        </p:spPr>
        <p:txBody>
          <a:bodyPr rtlCol="0"/>
          <a:lstStyle/>
          <a:p>
            <a:pPr rtl="0"/>
            <a:r>
              <a:rPr lang="en-GB" dirty="0" err="1"/>
              <a:t>Tækifæri</a:t>
            </a:r>
            <a:endParaRPr lang="en-GB" dirty="0"/>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5129800" y="909000"/>
            <a:ext cx="4500000" cy="2520000"/>
          </a:xfrm>
        </p:spPr>
        <p:txBody>
          <a:bodyPr rtlCol="0"/>
          <a:lstStyle/>
          <a:p>
            <a:pPr rtl="0">
              <a:lnSpc>
                <a:spcPct val="150000"/>
              </a:lnSpc>
            </a:pPr>
            <a:r>
              <a:rPr lang="en-GB" dirty="0" err="1">
                <a:solidFill>
                  <a:srgbClr val="000000"/>
                </a:solidFill>
                <a:latin typeface="montserrat" panose="00000500000000000000" pitchFamily="2" charset="0"/>
              </a:rPr>
              <a:t>Tækifæri</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þín</a:t>
            </a:r>
            <a:r>
              <a:rPr lang="en-GB" dirty="0">
                <a:solidFill>
                  <a:srgbClr val="000000"/>
                </a:solidFill>
                <a:latin typeface="montserrat" panose="00000500000000000000" pitchFamily="2" charset="0"/>
              </a:rPr>
              <a:t> geta </a:t>
            </a:r>
            <a:r>
              <a:rPr lang="en-GB" dirty="0" err="1">
                <a:solidFill>
                  <a:srgbClr val="000000"/>
                </a:solidFill>
                <a:latin typeface="montserrat" panose="00000500000000000000" pitchFamily="2" charset="0"/>
              </a:rPr>
              <a:t>verið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misjöfn</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eftir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því</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hvert</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markmiðið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þitt</a:t>
            </a:r>
            <a:r>
              <a:rPr lang="en-GB" dirty="0">
                <a:solidFill>
                  <a:srgbClr val="000000"/>
                </a:solidFill>
                <a:latin typeface="montserrat" panose="00000500000000000000" pitchFamily="2" charset="0"/>
              </a:rPr>
              <a:t> er.</a:t>
            </a:r>
          </a:p>
          <a:p>
            <a:pPr rtl="0">
              <a:lnSpc>
                <a:spcPct val="150000"/>
              </a:lnSpc>
            </a:pPr>
            <a:r>
              <a:rPr lang="en-GB" b="0" i="0" dirty="0" err="1">
                <a:solidFill>
                  <a:srgbClr val="000000"/>
                </a:solidFill>
                <a:effectLst/>
                <a:latin typeface="montserrat" panose="00000500000000000000" pitchFamily="2" charset="0"/>
              </a:rPr>
              <a:t>Hefurðu</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tækifæri</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til</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að</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bæta</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þig</a:t>
            </a:r>
            <a:r>
              <a:rPr lang="en-GB" b="0" i="0" dirty="0">
                <a:solidFill>
                  <a:srgbClr val="000000"/>
                </a:solidFill>
                <a:effectLst/>
                <a:latin typeface="montserrat" panose="00000500000000000000" pitchFamily="2" charset="0"/>
              </a:rPr>
              <a:t> í </a:t>
            </a:r>
            <a:r>
              <a:rPr lang="en-GB" b="0" i="0" dirty="0" err="1">
                <a:solidFill>
                  <a:srgbClr val="000000"/>
                </a:solidFill>
                <a:effectLst/>
                <a:latin typeface="montserrat" panose="00000500000000000000" pitchFamily="2" charset="0"/>
              </a:rPr>
              <a:t>einhverjum</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af</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veikleiknum</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sem</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st</a:t>
            </a:r>
            <a:r>
              <a:rPr lang="en-GB" dirty="0" err="1">
                <a:solidFill>
                  <a:srgbClr val="000000"/>
                </a:solidFill>
                <a:latin typeface="montserrat" panose="00000500000000000000" pitchFamily="2" charset="0"/>
              </a:rPr>
              <a:t>yrkir</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stöðu</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þína</a:t>
            </a:r>
            <a:r>
              <a:rPr lang="en-GB" dirty="0">
                <a:solidFill>
                  <a:srgbClr val="000000"/>
                </a:solidFill>
                <a:latin typeface="montserrat" panose="00000500000000000000" pitchFamily="2" charset="0"/>
              </a:rPr>
              <a:t>?</a:t>
            </a:r>
          </a:p>
          <a:p>
            <a:pPr rtl="0">
              <a:lnSpc>
                <a:spcPct val="150000"/>
              </a:lnSpc>
            </a:pPr>
            <a:r>
              <a:rPr lang="en-GB" b="0" i="0" dirty="0" err="1">
                <a:solidFill>
                  <a:srgbClr val="000000"/>
                </a:solidFill>
                <a:effectLst/>
                <a:latin typeface="montserrat" panose="00000500000000000000" pitchFamily="2" charset="0"/>
              </a:rPr>
              <a:t>Geturðu</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sótt</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námskeið</a:t>
            </a:r>
            <a:r>
              <a:rPr lang="en-GB" dirty="0">
                <a:solidFill>
                  <a:srgbClr val="000000"/>
                </a:solidFill>
                <a:latin typeface="montserrat" panose="00000500000000000000" pitchFamily="2" charset="0"/>
              </a:rPr>
              <a:t>/</a:t>
            </a:r>
            <a:r>
              <a:rPr lang="en-GB" dirty="0" err="1">
                <a:solidFill>
                  <a:srgbClr val="000000"/>
                </a:solidFill>
                <a:latin typeface="montserrat" panose="00000500000000000000" pitchFamily="2" charset="0"/>
              </a:rPr>
              <a:t>nám</a:t>
            </a:r>
            <a:r>
              <a:rPr lang="en-GB" dirty="0">
                <a:solidFill>
                  <a:srgbClr val="000000"/>
                </a:solidFill>
                <a:latin typeface="montserrat" panose="00000500000000000000" pitchFamily="2" charset="0"/>
              </a:rPr>
              <a:t>/</a:t>
            </a:r>
            <a:r>
              <a:rPr lang="en-GB" dirty="0" err="1">
                <a:solidFill>
                  <a:srgbClr val="000000"/>
                </a:solidFill>
                <a:latin typeface="montserrat" panose="00000500000000000000" pitchFamily="2" charset="0"/>
              </a:rPr>
              <a:t>starfsreynslu</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til</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að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ná</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betri</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árangri</a:t>
            </a:r>
            <a:r>
              <a:rPr lang="en-GB" dirty="0">
                <a:solidFill>
                  <a:srgbClr val="000000"/>
                </a:solidFill>
                <a:latin typeface="montserrat" panose="00000500000000000000" pitchFamily="2" charset="0"/>
              </a:rPr>
              <a:t>?</a:t>
            </a:r>
          </a:p>
          <a:p>
            <a:pPr rtl="0">
              <a:lnSpc>
                <a:spcPct val="150000"/>
              </a:lnSpc>
            </a:pPr>
            <a:r>
              <a:rPr lang="en-GB" b="0" i="0" dirty="0">
                <a:solidFill>
                  <a:srgbClr val="000000"/>
                </a:solidFill>
                <a:effectLst/>
                <a:latin typeface="montserrat" panose="00000500000000000000" pitchFamily="2" charset="0"/>
              </a:rPr>
              <a:t>Get </a:t>
            </a:r>
            <a:r>
              <a:rPr lang="en-GB" b="0" i="0" dirty="0" err="1">
                <a:solidFill>
                  <a:srgbClr val="000000"/>
                </a:solidFill>
                <a:effectLst/>
                <a:latin typeface="montserrat" panose="00000500000000000000" pitchFamily="2" charset="0"/>
              </a:rPr>
              <a:t>ég</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nýtt</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aðila</a:t>
            </a:r>
            <a:r>
              <a:rPr lang="en-GB" b="0" i="0" dirty="0">
                <a:solidFill>
                  <a:srgbClr val="000000"/>
                </a:solidFill>
                <a:effectLst/>
                <a:latin typeface="montserrat" panose="00000500000000000000" pitchFamily="2" charset="0"/>
              </a:rPr>
              <a:t> í </a:t>
            </a:r>
            <a:r>
              <a:rPr lang="en-GB" b="0" i="0" dirty="0" err="1">
                <a:solidFill>
                  <a:srgbClr val="000000"/>
                </a:solidFill>
                <a:effectLst/>
                <a:latin typeface="montserrat" panose="00000500000000000000" pitchFamily="2" charset="0"/>
              </a:rPr>
              <a:t>mínu</a:t>
            </a:r>
            <a:r>
              <a:rPr lang="en-GB" b="0" i="0" dirty="0">
                <a:solidFill>
                  <a:srgbClr val="000000"/>
                </a:solidFill>
                <a:effectLst/>
                <a:latin typeface="montserrat" panose="00000500000000000000" pitchFamily="2" charset="0"/>
              </a:rPr>
              <a:t> </a:t>
            </a:r>
            <a:r>
              <a:rPr lang="en-GB" dirty="0" err="1">
                <a:solidFill>
                  <a:srgbClr val="000000"/>
                </a:solidFill>
                <a:latin typeface="montserrat" panose="00000500000000000000" pitchFamily="2" charset="0"/>
              </a:rPr>
              <a:t>nærumhverfi</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til</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að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styrkja</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mig</a:t>
            </a:r>
            <a:r>
              <a:rPr lang="en-GB" dirty="0">
                <a:solidFill>
                  <a:srgbClr val="000000"/>
                </a:solidFill>
                <a:latin typeface="montserrat" panose="00000500000000000000" pitchFamily="2" charset="0"/>
              </a:rPr>
              <a:t>?</a:t>
            </a:r>
          </a:p>
          <a:p>
            <a:pPr rtl="0">
              <a:lnSpc>
                <a:spcPct val="150000"/>
              </a:lnSpc>
            </a:pPr>
            <a:r>
              <a:rPr lang="en-GB" b="0" i="0" dirty="0">
                <a:solidFill>
                  <a:srgbClr val="000000"/>
                </a:solidFill>
                <a:effectLst/>
                <a:latin typeface="montserrat" panose="00000500000000000000" pitchFamily="2" charset="0"/>
              </a:rPr>
              <a:t>Er </a:t>
            </a:r>
            <a:r>
              <a:rPr lang="en-GB" b="0" i="0" dirty="0" err="1">
                <a:solidFill>
                  <a:srgbClr val="000000"/>
                </a:solidFill>
                <a:effectLst/>
                <a:latin typeface="montserrat" panose="00000500000000000000" pitchFamily="2" charset="0"/>
              </a:rPr>
              <a:t>einhver</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ný</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tækni</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sem</a:t>
            </a:r>
            <a:r>
              <a:rPr lang="en-GB" b="0" i="0" dirty="0">
                <a:solidFill>
                  <a:srgbClr val="000000"/>
                </a:solidFill>
                <a:effectLst/>
                <a:latin typeface="montserrat" panose="00000500000000000000" pitchFamily="2" charset="0"/>
              </a:rPr>
              <a:t> </a:t>
            </a:r>
            <a:r>
              <a:rPr lang="en-GB" b="0" i="0" dirty="0" err="1">
                <a:solidFill>
                  <a:srgbClr val="000000"/>
                </a:solidFill>
                <a:effectLst/>
                <a:latin typeface="montserrat" panose="00000500000000000000" pitchFamily="2" charset="0"/>
              </a:rPr>
              <a:t>ég</a:t>
            </a:r>
            <a:r>
              <a:rPr lang="en-GB" b="0" i="0" dirty="0">
                <a:solidFill>
                  <a:srgbClr val="000000"/>
                </a:solidFill>
                <a:effectLst/>
                <a:latin typeface="montserrat" panose="00000500000000000000" pitchFamily="2" charset="0"/>
              </a:rPr>
              <a:t> </a:t>
            </a:r>
            <a:r>
              <a:rPr lang="en-GB" dirty="0" err="1">
                <a:solidFill>
                  <a:srgbClr val="000000"/>
                </a:solidFill>
                <a:latin typeface="montserrat" panose="00000500000000000000" pitchFamily="2" charset="0"/>
              </a:rPr>
              <a:t>þarf</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að</a:t>
            </a:r>
            <a:r>
              <a:rPr lang="en-GB" dirty="0">
                <a:solidFill>
                  <a:srgbClr val="000000"/>
                </a:solidFill>
                <a:latin typeface="montserrat" panose="00000500000000000000" pitchFamily="2" charset="0"/>
              </a:rPr>
              <a:t> </a:t>
            </a:r>
            <a:r>
              <a:rPr lang="en-GB" dirty="0" err="1">
                <a:solidFill>
                  <a:srgbClr val="000000"/>
                </a:solidFill>
                <a:latin typeface="montserrat" panose="00000500000000000000" pitchFamily="2" charset="0"/>
              </a:rPr>
              <a:t>læra</a:t>
            </a:r>
            <a:r>
              <a:rPr lang="en-GB" dirty="0">
                <a:solidFill>
                  <a:srgbClr val="000000"/>
                </a:solidFill>
                <a:latin typeface="montserrat" panose="00000500000000000000" pitchFamily="2" charset="0"/>
              </a:rPr>
              <a:t>?</a:t>
            </a:r>
            <a:endParaRPr lang="en-GB" sz="2000" b="0" i="0" dirty="0">
              <a:solidFill>
                <a:srgbClr val="141412"/>
              </a:solidFill>
              <a:effectLst/>
              <a:latin typeface="montserrat" panose="00000500000000000000" pitchFamily="2" charset="0"/>
            </a:endParaRP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en-GB" smtClean="0"/>
              <a:pPr rtl="0"/>
              <a:t>5</a:t>
            </a:fld>
            <a:endParaRPr lang="en-GB"/>
          </a:p>
        </p:txBody>
      </p:sp>
      <p:sp>
        <p:nvSpPr>
          <p:cNvPr id="13" name="Rectangle 12">
            <a:extLst>
              <a:ext uri="{FF2B5EF4-FFF2-40B4-BE49-F238E27FC236}">
                <a16:creationId xmlns:a16="http://schemas.microsoft.com/office/drawing/2014/main" id="{0DD07DED-20C8-AFCB-F01A-5D99BD7C6A98}"/>
              </a:ext>
            </a:extLst>
          </p:cNvPr>
          <p:cNvSpPr/>
          <p:nvPr/>
        </p:nvSpPr>
        <p:spPr>
          <a:xfrm>
            <a:off x="9980474" y="6050058"/>
            <a:ext cx="2211526" cy="75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886102"/>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56_TF67328976" id="{8D41288C-A143-4C55-A19F-9A38F7741759}" vid="{98B99BFD-3B7E-4AE0-80A8-38C1178D3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6CB1848-D3E0-4F10-B640-720BE758B85B}">
  <ds:schemaRefs>
    <ds:schemaRef ds:uri="http://schemas.microsoft.com/sharepoint/v3/contenttype/forms"/>
  </ds:schemaRefs>
</ds:datastoreItem>
</file>

<file path=customXml/itemProps2.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34E25-8442-49E9-ABDF-3146C4145F3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{D59220B7-D029-40D6-911C-F0750452AD00}tf67328976_win32</Template>
  <TotalTime>36</TotalTime>
  <Words>722</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Corbel</vt:lpstr>
      <vt:lpstr>Inter</vt:lpstr>
      <vt:lpstr>montserrat</vt:lpstr>
      <vt:lpstr>Sohne</vt:lpstr>
      <vt:lpstr>Source Sans Pro</vt:lpstr>
      <vt:lpstr>Times New Roman</vt:lpstr>
      <vt:lpstr>Office Theme</vt:lpstr>
      <vt:lpstr>SVÓT greining</vt:lpstr>
      <vt:lpstr>Styrkleikar Veikleikar Ógnanir Tækifæri</vt:lpstr>
      <vt:lpstr>Afhverju? Hvenær? Hverjir?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SVÓT greining</dc:title>
  <dc:creator>Guðríður Sveinsdóttir - VMA</dc:creator>
  <cp:lastModifiedBy>Guðríður Sveinsdóttir - VMA</cp:lastModifiedBy>
  <cp:revision>2</cp:revision>
  <dcterms:created xsi:type="dcterms:W3CDTF">2024-03-13T13:58:23Z</dcterms:created>
  <dcterms:modified xsi:type="dcterms:W3CDTF">2025-01-14T14:46:09Z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