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6" r:id="rId8"/>
  </p:sldIdLst>
  <p:sldSz cx="7556500" cy="10693400"/>
  <p:notesSz cx="6858000" cy="9144000"/>
  <p:embeddedFontLst>
    <p:embeddedFont>
      <p:font typeface="Canva Sans" panose="020B0604020202020204" charset="0"/>
      <p:regular r:id="rId9"/>
    </p:embeddedFont>
    <p:embeddedFont>
      <p:font typeface="Canva Sans Italics" panose="020B0604020202020204" charset="0"/>
      <p:regular r:id="rId10"/>
    </p:embeddedFont>
    <p:embeddedFont>
      <p:font typeface="Nunito Sans" pitchFamily="2" charset="0"/>
      <p:regular r:id="rId11"/>
      <p:italic r:id="rId12"/>
    </p:embeddedFont>
    <p:embeddedFont>
      <p:font typeface="Nunito Sans Bold" charset="0"/>
      <p:regular r:id="rId13"/>
    </p:embeddedFont>
    <p:embeddedFont>
      <p:font typeface="Nunito Sans Heavy"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66" d="100"/>
          <a:sy n="66" d="100"/>
        </p:scale>
        <p:origin x="1608" y="-21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rin Harðardóttir - VMA" userId="b05226a8-c80f-411a-a558-40d824416dc4" providerId="ADAL" clId="{60C9EF01-7571-4039-941D-938B4DF77769}"/>
    <pc:docChg chg="custSel delSld modSld">
      <pc:chgData name="Katrin Harðardóttir - VMA" userId="b05226a8-c80f-411a-a558-40d824416dc4" providerId="ADAL" clId="{60C9EF01-7571-4039-941D-938B4DF77769}" dt="2024-09-21T13:08:29.990" v="46" actId="47"/>
      <pc:docMkLst>
        <pc:docMk/>
      </pc:docMkLst>
      <pc:sldChg chg="delSp modSp mod">
        <pc:chgData name="Katrin Harðardóttir - VMA" userId="b05226a8-c80f-411a-a558-40d824416dc4" providerId="ADAL" clId="{60C9EF01-7571-4039-941D-938B4DF77769}" dt="2024-09-21T13:06:02.375" v="28" actId="6549"/>
        <pc:sldMkLst>
          <pc:docMk/>
          <pc:sldMk cId="0" sldId="256"/>
        </pc:sldMkLst>
        <pc:spChg chg="del">
          <ac:chgData name="Katrin Harðardóttir - VMA" userId="b05226a8-c80f-411a-a558-40d824416dc4" providerId="ADAL" clId="{60C9EF01-7571-4039-941D-938B4DF77769}" dt="2024-09-21T13:05:54.386" v="19" actId="478"/>
          <ac:spMkLst>
            <pc:docMk/>
            <pc:sldMk cId="0" sldId="256"/>
            <ac:spMk id="2" creationId="{00000000-0000-0000-0000-000000000000}"/>
          </ac:spMkLst>
        </pc:spChg>
        <pc:spChg chg="mod">
          <ac:chgData name="Katrin Harðardóttir - VMA" userId="b05226a8-c80f-411a-a558-40d824416dc4" providerId="ADAL" clId="{60C9EF01-7571-4039-941D-938B4DF77769}" dt="2024-09-21T13:05:40.603" v="8" actId="113"/>
          <ac:spMkLst>
            <pc:docMk/>
            <pc:sldMk cId="0" sldId="256"/>
            <ac:spMk id="4" creationId="{00000000-0000-0000-0000-000000000000}"/>
          </ac:spMkLst>
        </pc:spChg>
        <pc:spChg chg="mod">
          <ac:chgData name="Katrin Harðardóttir - VMA" userId="b05226a8-c80f-411a-a558-40d824416dc4" providerId="ADAL" clId="{60C9EF01-7571-4039-941D-938B4DF77769}" dt="2024-09-21T13:06:02.375" v="28" actId="6549"/>
          <ac:spMkLst>
            <pc:docMk/>
            <pc:sldMk cId="0" sldId="256"/>
            <ac:spMk id="5" creationId="{00000000-0000-0000-0000-000000000000}"/>
          </ac:spMkLst>
        </pc:spChg>
        <pc:spChg chg="del mod">
          <ac:chgData name="Katrin Harðardóttir - VMA" userId="b05226a8-c80f-411a-a558-40d824416dc4" providerId="ADAL" clId="{60C9EF01-7571-4039-941D-938B4DF77769}" dt="2024-09-21T13:05:52.414" v="18"/>
          <ac:spMkLst>
            <pc:docMk/>
            <pc:sldMk cId="0" sldId="256"/>
            <ac:spMk id="6" creationId="{00000000-0000-0000-0000-000000000000}"/>
          </ac:spMkLst>
        </pc:spChg>
      </pc:sldChg>
      <pc:sldChg chg="delSp modSp mod">
        <pc:chgData name="Katrin Harðardóttir - VMA" userId="b05226a8-c80f-411a-a558-40d824416dc4" providerId="ADAL" clId="{60C9EF01-7571-4039-941D-938B4DF77769}" dt="2024-09-21T13:06:22.357" v="33"/>
        <pc:sldMkLst>
          <pc:docMk/>
          <pc:sldMk cId="0" sldId="257"/>
        </pc:sldMkLst>
        <pc:spChg chg="del mod">
          <ac:chgData name="Katrin Harðardóttir - VMA" userId="b05226a8-c80f-411a-a558-40d824416dc4" providerId="ADAL" clId="{60C9EF01-7571-4039-941D-938B4DF77769}" dt="2024-09-21T13:06:22.357" v="33"/>
          <ac:spMkLst>
            <pc:docMk/>
            <pc:sldMk cId="0" sldId="257"/>
            <ac:spMk id="20" creationId="{00000000-0000-0000-0000-000000000000}"/>
          </ac:spMkLst>
        </pc:spChg>
      </pc:sldChg>
      <pc:sldChg chg="delSp modSp mod">
        <pc:chgData name="Katrin Harðardóttir - VMA" userId="b05226a8-c80f-411a-a558-40d824416dc4" providerId="ADAL" clId="{60C9EF01-7571-4039-941D-938B4DF77769}" dt="2024-09-21T13:06:34.274" v="36"/>
        <pc:sldMkLst>
          <pc:docMk/>
          <pc:sldMk cId="0" sldId="258"/>
        </pc:sldMkLst>
        <pc:spChg chg="del mod">
          <ac:chgData name="Katrin Harðardóttir - VMA" userId="b05226a8-c80f-411a-a558-40d824416dc4" providerId="ADAL" clId="{60C9EF01-7571-4039-941D-938B4DF77769}" dt="2024-09-21T13:06:34.274" v="36"/>
          <ac:spMkLst>
            <pc:docMk/>
            <pc:sldMk cId="0" sldId="258"/>
            <ac:spMk id="18" creationId="{00000000-0000-0000-0000-000000000000}"/>
          </ac:spMkLst>
        </pc:spChg>
      </pc:sldChg>
      <pc:sldChg chg="modSp mod">
        <pc:chgData name="Katrin Harðardóttir - VMA" userId="b05226a8-c80f-411a-a558-40d824416dc4" providerId="ADAL" clId="{60C9EF01-7571-4039-941D-938B4DF77769}" dt="2024-09-21T13:06:45.392" v="37" actId="20577"/>
        <pc:sldMkLst>
          <pc:docMk/>
          <pc:sldMk cId="0" sldId="259"/>
        </pc:sldMkLst>
        <pc:spChg chg="mod">
          <ac:chgData name="Katrin Harðardóttir - VMA" userId="b05226a8-c80f-411a-a558-40d824416dc4" providerId="ADAL" clId="{60C9EF01-7571-4039-941D-938B4DF77769}" dt="2024-09-21T13:06:45.392" v="37" actId="20577"/>
          <ac:spMkLst>
            <pc:docMk/>
            <pc:sldMk cId="0" sldId="259"/>
            <ac:spMk id="23" creationId="{00000000-0000-0000-0000-000000000000}"/>
          </ac:spMkLst>
        </pc:spChg>
      </pc:sldChg>
      <pc:sldChg chg="modSp mod">
        <pc:chgData name="Katrin Harðardóttir - VMA" userId="b05226a8-c80f-411a-a558-40d824416dc4" providerId="ADAL" clId="{60C9EF01-7571-4039-941D-938B4DF77769}" dt="2024-09-21T13:08:09.268" v="42" actId="255"/>
        <pc:sldMkLst>
          <pc:docMk/>
          <pc:sldMk cId="0" sldId="261"/>
        </pc:sldMkLst>
        <pc:spChg chg="mod">
          <ac:chgData name="Katrin Harðardóttir - VMA" userId="b05226a8-c80f-411a-a558-40d824416dc4" providerId="ADAL" clId="{60C9EF01-7571-4039-941D-938B4DF77769}" dt="2024-09-21T13:07:40.292" v="39" actId="20577"/>
          <ac:spMkLst>
            <pc:docMk/>
            <pc:sldMk cId="0" sldId="261"/>
            <ac:spMk id="19" creationId="{00000000-0000-0000-0000-000000000000}"/>
          </ac:spMkLst>
        </pc:spChg>
        <pc:spChg chg="mod">
          <ac:chgData name="Katrin Harðardóttir - VMA" userId="b05226a8-c80f-411a-a558-40d824416dc4" providerId="ADAL" clId="{60C9EF01-7571-4039-941D-938B4DF77769}" dt="2024-09-21T13:08:09.268" v="42" actId="255"/>
          <ac:spMkLst>
            <pc:docMk/>
            <pc:sldMk cId="0" sldId="261"/>
            <ac:spMk id="20" creationId="{00000000-0000-0000-0000-000000000000}"/>
          </ac:spMkLst>
        </pc:spChg>
      </pc:sldChg>
      <pc:sldChg chg="del">
        <pc:chgData name="Katrin Harðardóttir - VMA" userId="b05226a8-c80f-411a-a558-40d824416dc4" providerId="ADAL" clId="{60C9EF01-7571-4039-941D-938B4DF77769}" dt="2024-09-21T13:08:22.426" v="43" actId="47"/>
        <pc:sldMkLst>
          <pc:docMk/>
          <pc:sldMk cId="0" sldId="262"/>
        </pc:sldMkLst>
      </pc:sldChg>
      <pc:sldChg chg="del">
        <pc:chgData name="Katrin Harðardóttir - VMA" userId="b05226a8-c80f-411a-a558-40d824416dc4" providerId="ADAL" clId="{60C9EF01-7571-4039-941D-938B4DF77769}" dt="2024-09-21T13:08:25.081" v="44" actId="47"/>
        <pc:sldMkLst>
          <pc:docMk/>
          <pc:sldMk cId="0" sldId="263"/>
        </pc:sldMkLst>
      </pc:sldChg>
      <pc:sldChg chg="del">
        <pc:chgData name="Katrin Harðardóttir - VMA" userId="b05226a8-c80f-411a-a558-40d824416dc4" providerId="ADAL" clId="{60C9EF01-7571-4039-941D-938B4DF77769}" dt="2024-09-21T13:08:27.993" v="45" actId="47"/>
        <pc:sldMkLst>
          <pc:docMk/>
          <pc:sldMk cId="0" sldId="264"/>
        </pc:sldMkLst>
      </pc:sldChg>
      <pc:sldChg chg="del">
        <pc:chgData name="Katrin Harðardóttir - VMA" userId="b05226a8-c80f-411a-a558-40d824416dc4" providerId="ADAL" clId="{60C9EF01-7571-4039-941D-938B4DF77769}" dt="2024-09-21T13:08:29.990" v="46" actId="47"/>
        <pc:sldMkLst>
          <pc:docMk/>
          <pc:sldMk cId="0" sldId="26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5.sv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8.svg"/><Relationship Id="rId7" Type="http://schemas.openxmlformats.org/officeDocument/2006/relationships/image" Target="../media/image3.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3.svg"/><Relationship Id="rId3" Type="http://schemas.openxmlformats.org/officeDocument/2006/relationships/image" Target="../media/image8.svg"/><Relationship Id="rId7" Type="http://schemas.openxmlformats.org/officeDocument/2006/relationships/image" Target="../media/image11.svg"/><Relationship Id="rId12"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5.svg"/><Relationship Id="rId10" Type="http://schemas.openxmlformats.org/officeDocument/2006/relationships/image" Target="../media/image14.svg"/><Relationship Id="rId4" Type="http://schemas.openxmlformats.org/officeDocument/2006/relationships/image" Target="../media/image4.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8.svg"/><Relationship Id="rId7" Type="http://schemas.openxmlformats.org/officeDocument/2006/relationships/image" Target="../media/image3.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8.svg"/><Relationship Id="rId7"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hyperlink" Target="https://www.velvirk.is/is/vellidan-i-vinnu/lidan-i-vinnu/streita#10-sterkir-leikir-gegn-streitu-i-starfi" TargetMode="External"/><Relationship Id="rId3" Type="http://schemas.openxmlformats.org/officeDocument/2006/relationships/image" Target="../media/image3.svg"/><Relationship Id="rId7" Type="http://schemas.openxmlformats.org/officeDocument/2006/relationships/hyperlink" Target="https://unak.panopto.nordu.net/Panopto/Pages/Viewer.aspx?id=73abc093-a4ce-4d64-8324-b13200820a11" TargetMode="External"/><Relationship Id="rId12"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eures.europa.eu/how-reduce-employee-stress-and-prevent-burnout-2023-06-12_is" TargetMode="External"/><Relationship Id="rId11" Type="http://schemas.openxmlformats.org/officeDocument/2006/relationships/image" Target="../media/image7.png"/><Relationship Id="rId5" Type="http://schemas.openxmlformats.org/officeDocument/2006/relationships/image" Target="../media/image18.svg"/><Relationship Id="rId10" Type="http://schemas.openxmlformats.org/officeDocument/2006/relationships/hyperlink" Target="https://osha.europa.eu/is/themes/psychosocial-risks-and-mental-health" TargetMode="External"/><Relationship Id="rId4" Type="http://schemas.openxmlformats.org/officeDocument/2006/relationships/image" Target="../media/image17.png"/><Relationship Id="rId9" Type="http://schemas.openxmlformats.org/officeDocument/2006/relationships/hyperlink" Target="https://www.velvirk.is/is/vellidan-i-vinnu/lidan-i-vinnu/streitustiginn#kynning-a-streitustiganu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7DD"/>
        </a:solidFill>
        <a:effectLst/>
      </p:bgPr>
    </p:bg>
    <p:spTree>
      <p:nvGrpSpPr>
        <p:cNvPr id="1" name=""/>
        <p:cNvGrpSpPr/>
        <p:nvPr/>
      </p:nvGrpSpPr>
      <p:grpSpPr>
        <a:xfrm>
          <a:off x="0" y="0"/>
          <a:ext cx="0" cy="0"/>
          <a:chOff x="0" y="0"/>
          <a:chExt cx="0" cy="0"/>
        </a:xfrm>
      </p:grpSpPr>
      <p:sp>
        <p:nvSpPr>
          <p:cNvPr id="3" name="Freeform 3"/>
          <p:cNvSpPr/>
          <p:nvPr/>
        </p:nvSpPr>
        <p:spPr>
          <a:xfrm>
            <a:off x="1018807" y="2504078"/>
            <a:ext cx="5883881" cy="7593818"/>
          </a:xfrm>
          <a:custGeom>
            <a:avLst/>
            <a:gdLst/>
            <a:ahLst/>
            <a:cxnLst/>
            <a:rect l="l" t="t" r="r" b="b"/>
            <a:pathLst>
              <a:path w="5883881" h="7593818">
                <a:moveTo>
                  <a:pt x="0" y="0"/>
                </a:moveTo>
                <a:lnTo>
                  <a:pt x="5883881" y="0"/>
                </a:lnTo>
                <a:lnTo>
                  <a:pt x="5883881" y="7593818"/>
                </a:lnTo>
                <a:lnTo>
                  <a:pt x="0" y="7593818"/>
                </a:lnTo>
                <a:lnTo>
                  <a:pt x="0" y="0"/>
                </a:lnTo>
                <a:close/>
              </a:path>
            </a:pathLst>
          </a:custGeom>
          <a:blipFill>
            <a:blip r:embed="rId2">
              <a:alphaModFix amt="88000"/>
            </a:blip>
            <a:stretch>
              <a:fillRect/>
            </a:stretch>
          </a:blipFill>
        </p:spPr>
        <p:txBody>
          <a:bodyPr/>
          <a:lstStyle/>
          <a:p>
            <a:endParaRPr lang="en-US"/>
          </a:p>
        </p:txBody>
      </p:sp>
      <p:sp>
        <p:nvSpPr>
          <p:cNvPr id="4" name="TextBox 4"/>
          <p:cNvSpPr txBox="1"/>
          <p:nvPr/>
        </p:nvSpPr>
        <p:spPr>
          <a:xfrm>
            <a:off x="831856" y="3443831"/>
            <a:ext cx="5883881" cy="855362"/>
          </a:xfrm>
          <a:prstGeom prst="rect">
            <a:avLst/>
          </a:prstGeom>
        </p:spPr>
        <p:txBody>
          <a:bodyPr lIns="0" tIns="0" rIns="0" bIns="0" rtlCol="0" anchor="t">
            <a:spAutoFit/>
          </a:bodyPr>
          <a:lstStyle/>
          <a:p>
            <a:pPr algn="ctr">
              <a:lnSpc>
                <a:spcPts val="3359"/>
              </a:lnSpc>
            </a:pPr>
            <a:r>
              <a:rPr lang="en-US" sz="2399" b="1" dirty="0">
                <a:solidFill>
                  <a:srgbClr val="A72B25"/>
                </a:solidFill>
                <a:latin typeface="Nunito Sans"/>
                <a:ea typeface="Nunito Sans"/>
                <a:cs typeface="Nunito Sans"/>
                <a:sym typeface="Nunito Sans"/>
              </a:rPr>
              <a:t>STREITA</a:t>
            </a:r>
            <a:r>
              <a:rPr lang="en-US" sz="2399" dirty="0">
                <a:solidFill>
                  <a:srgbClr val="A72B25"/>
                </a:solidFill>
                <a:latin typeface="Nunito Sans"/>
                <a:ea typeface="Nunito Sans"/>
                <a:cs typeface="Nunito Sans"/>
                <a:sym typeface="Nunito Sans"/>
              </a:rPr>
              <a:t> </a:t>
            </a:r>
            <a:r>
              <a:rPr lang="en-US" sz="2399" b="1" dirty="0">
                <a:solidFill>
                  <a:srgbClr val="A72B25"/>
                </a:solidFill>
                <a:latin typeface="Nunito Sans Bold"/>
                <a:ea typeface="Nunito Sans Bold"/>
                <a:cs typeface="Nunito Sans Bold"/>
                <a:sym typeface="Nunito Sans Bold"/>
              </a:rPr>
              <a:t>OG KULNUN</a:t>
            </a:r>
          </a:p>
          <a:p>
            <a:pPr algn="ctr">
              <a:lnSpc>
                <a:spcPts val="3359"/>
              </a:lnSpc>
            </a:pPr>
            <a:r>
              <a:rPr lang="en-US" sz="2399" dirty="0">
                <a:solidFill>
                  <a:srgbClr val="A72B25"/>
                </a:solidFill>
                <a:latin typeface="Nunito Sans"/>
                <a:ea typeface="Nunito Sans"/>
                <a:cs typeface="Nunito Sans"/>
                <a:sym typeface="Nunito Sans"/>
              </a:rPr>
              <a:t>Á VINNUSTAÐ</a:t>
            </a:r>
          </a:p>
        </p:txBody>
      </p:sp>
      <p:sp>
        <p:nvSpPr>
          <p:cNvPr id="5" name="TextBox 5"/>
          <p:cNvSpPr txBox="1"/>
          <p:nvPr/>
        </p:nvSpPr>
        <p:spPr>
          <a:xfrm>
            <a:off x="4349858" y="9118755"/>
            <a:ext cx="2177510" cy="863698"/>
          </a:xfrm>
          <a:prstGeom prst="rect">
            <a:avLst/>
          </a:prstGeom>
        </p:spPr>
        <p:txBody>
          <a:bodyPr lIns="0" tIns="0" rIns="0" bIns="0" rtlCol="0" anchor="t">
            <a:spAutoFit/>
          </a:bodyPr>
          <a:lstStyle/>
          <a:p>
            <a:pPr algn="r">
              <a:lnSpc>
                <a:spcPts val="1680"/>
              </a:lnSpc>
            </a:pPr>
            <a:r>
              <a:rPr lang="en-US" sz="1200" dirty="0">
                <a:solidFill>
                  <a:srgbClr val="2D1C1C"/>
                </a:solidFill>
                <a:latin typeface="Nunito Sans"/>
                <a:ea typeface="Nunito Sans"/>
                <a:cs typeface="Nunito Sans"/>
                <a:sym typeface="Nunito Sans"/>
              </a:rPr>
              <a:t>:</a:t>
            </a:r>
          </a:p>
          <a:p>
            <a:pPr algn="r">
              <a:lnSpc>
                <a:spcPts val="1680"/>
              </a:lnSpc>
            </a:pPr>
            <a:r>
              <a:rPr lang="en-US" sz="1200" dirty="0" err="1">
                <a:solidFill>
                  <a:srgbClr val="2D1C1C"/>
                </a:solidFill>
                <a:latin typeface="Nunito Sans"/>
                <a:ea typeface="Nunito Sans"/>
                <a:cs typeface="Nunito Sans"/>
                <a:sym typeface="Nunito Sans"/>
              </a:rPr>
              <a:t>Borghildur</a:t>
            </a:r>
            <a:r>
              <a:rPr lang="en-US" sz="1200" dirty="0">
                <a:solidFill>
                  <a:srgbClr val="2D1C1C"/>
                </a:solidFill>
                <a:latin typeface="Nunito Sans"/>
                <a:ea typeface="Nunito Sans"/>
                <a:cs typeface="Nunito Sans"/>
                <a:sym typeface="Nunito Sans"/>
              </a:rPr>
              <a:t> Freyja </a:t>
            </a:r>
            <a:r>
              <a:rPr lang="en-US" sz="1200" dirty="0" err="1">
                <a:solidFill>
                  <a:srgbClr val="2D1C1C"/>
                </a:solidFill>
                <a:latin typeface="Nunito Sans"/>
                <a:ea typeface="Nunito Sans"/>
                <a:cs typeface="Nunito Sans"/>
                <a:sym typeface="Nunito Sans"/>
              </a:rPr>
              <a:t>Rúnarsdóttir</a:t>
            </a:r>
            <a:endParaRPr lang="en-US" sz="1200" dirty="0">
              <a:solidFill>
                <a:srgbClr val="2D1C1C"/>
              </a:solidFill>
              <a:latin typeface="Nunito Sans"/>
              <a:ea typeface="Nunito Sans"/>
              <a:cs typeface="Nunito Sans"/>
              <a:sym typeface="Nunito Sans"/>
            </a:endParaRPr>
          </a:p>
          <a:p>
            <a:pPr algn="r">
              <a:lnSpc>
                <a:spcPts val="1680"/>
              </a:lnSpc>
            </a:pPr>
            <a:r>
              <a:rPr lang="en-US" sz="1200" dirty="0">
                <a:solidFill>
                  <a:srgbClr val="2D1C1C"/>
                </a:solidFill>
                <a:latin typeface="Nunito Sans"/>
                <a:ea typeface="Nunito Sans"/>
                <a:cs typeface="Nunito Sans"/>
                <a:sym typeface="Nunito Sans"/>
              </a:rPr>
              <a:t>Gunnar Ingi </a:t>
            </a:r>
            <a:r>
              <a:rPr lang="en-US" sz="1200" dirty="0" err="1">
                <a:solidFill>
                  <a:srgbClr val="2D1C1C"/>
                </a:solidFill>
                <a:latin typeface="Nunito Sans"/>
                <a:ea typeface="Nunito Sans"/>
                <a:cs typeface="Nunito Sans"/>
                <a:sym typeface="Nunito Sans"/>
              </a:rPr>
              <a:t>Láruson</a:t>
            </a:r>
            <a:endParaRPr lang="en-US" sz="1200" dirty="0">
              <a:solidFill>
                <a:srgbClr val="2D1C1C"/>
              </a:solidFill>
              <a:latin typeface="Nunito Sans"/>
              <a:ea typeface="Nunito Sans"/>
              <a:cs typeface="Nunito Sans"/>
              <a:sym typeface="Nunito Sans"/>
            </a:endParaRPr>
          </a:p>
          <a:p>
            <a:pPr algn="r">
              <a:lnSpc>
                <a:spcPts val="1680"/>
              </a:lnSpc>
            </a:pPr>
            <a:r>
              <a:rPr lang="en-US" sz="1200" dirty="0">
                <a:solidFill>
                  <a:srgbClr val="2D1C1C"/>
                </a:solidFill>
                <a:latin typeface="Nunito Sans"/>
                <a:ea typeface="Nunito Sans"/>
                <a:cs typeface="Nunito Sans"/>
                <a:sym typeface="Nunito Sans"/>
              </a:rPr>
              <a:t>Katrín Harðardóttir</a:t>
            </a:r>
          </a:p>
        </p:txBody>
      </p:sp>
      <p:sp>
        <p:nvSpPr>
          <p:cNvPr id="7" name="Freeform 7"/>
          <p:cNvSpPr/>
          <p:nvPr/>
        </p:nvSpPr>
        <p:spPr>
          <a:xfrm>
            <a:off x="-1709834" y="7236613"/>
            <a:ext cx="5083381" cy="6106163"/>
          </a:xfrm>
          <a:custGeom>
            <a:avLst/>
            <a:gdLst/>
            <a:ahLst/>
            <a:cxnLst/>
            <a:rect l="l" t="t" r="r" b="b"/>
            <a:pathLst>
              <a:path w="5083381" h="6106163">
                <a:moveTo>
                  <a:pt x="0" y="0"/>
                </a:moveTo>
                <a:lnTo>
                  <a:pt x="5083381" y="0"/>
                </a:lnTo>
                <a:lnTo>
                  <a:pt x="5083381" y="6106164"/>
                </a:lnTo>
                <a:lnTo>
                  <a:pt x="0" y="6106164"/>
                </a:lnTo>
                <a:lnTo>
                  <a:pt x="0" y="0"/>
                </a:lnTo>
                <a:close/>
              </a:path>
            </a:pathLst>
          </a:custGeom>
          <a:blipFill>
            <a:blip r:embed="rId3">
              <a:alphaModFix amt="46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5018310" y="-1227155"/>
            <a:ext cx="5083381" cy="6106163"/>
          </a:xfrm>
          <a:custGeom>
            <a:avLst/>
            <a:gdLst/>
            <a:ahLst/>
            <a:cxnLst/>
            <a:rect l="l" t="t" r="r" b="b"/>
            <a:pathLst>
              <a:path w="5083381" h="6106163">
                <a:moveTo>
                  <a:pt x="0" y="0"/>
                </a:moveTo>
                <a:lnTo>
                  <a:pt x="5083380" y="0"/>
                </a:lnTo>
                <a:lnTo>
                  <a:pt x="5083380" y="6106163"/>
                </a:lnTo>
                <a:lnTo>
                  <a:pt x="0" y="6106163"/>
                </a:lnTo>
                <a:lnTo>
                  <a:pt x="0" y="0"/>
                </a:lnTo>
                <a:close/>
              </a:path>
            </a:pathLst>
          </a:custGeom>
          <a:blipFill>
            <a:blip r:embed="rId3">
              <a:alphaModFix amt="46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TextBox 9"/>
          <p:cNvSpPr txBox="1"/>
          <p:nvPr/>
        </p:nvSpPr>
        <p:spPr>
          <a:xfrm>
            <a:off x="2145131" y="6120330"/>
            <a:ext cx="3631232" cy="323215"/>
          </a:xfrm>
          <a:prstGeom prst="rect">
            <a:avLst/>
          </a:prstGeom>
        </p:spPr>
        <p:txBody>
          <a:bodyPr lIns="0" tIns="0" rIns="0" bIns="0" rtlCol="0" anchor="t">
            <a:spAutoFit/>
          </a:bodyPr>
          <a:lstStyle/>
          <a:p>
            <a:pPr algn="r">
              <a:lnSpc>
                <a:spcPts val="2659"/>
              </a:lnSpc>
            </a:pPr>
            <a:r>
              <a:rPr lang="en-US" sz="1899">
                <a:solidFill>
                  <a:srgbClr val="2D1C1C"/>
                </a:solidFill>
                <a:latin typeface="Nunito Sans"/>
                <a:ea typeface="Nunito Sans"/>
                <a:cs typeface="Nunito Sans"/>
                <a:sym typeface="Nunito Sans"/>
              </a:rPr>
              <a:t>Jafnvægi milli vinnu og einkalífs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7DD"/>
        </a:solidFill>
        <a:effectLst/>
      </p:bgPr>
    </p:bg>
    <p:spTree>
      <p:nvGrpSpPr>
        <p:cNvPr id="1" name=""/>
        <p:cNvGrpSpPr/>
        <p:nvPr/>
      </p:nvGrpSpPr>
      <p:grpSpPr>
        <a:xfrm>
          <a:off x="0" y="0"/>
          <a:ext cx="0" cy="0"/>
          <a:chOff x="0" y="0"/>
          <a:chExt cx="0" cy="0"/>
        </a:xfrm>
      </p:grpSpPr>
      <p:sp>
        <p:nvSpPr>
          <p:cNvPr id="2" name="Freeform 2"/>
          <p:cNvSpPr/>
          <p:nvPr/>
        </p:nvSpPr>
        <p:spPr>
          <a:xfrm>
            <a:off x="3213947" y="756000"/>
            <a:ext cx="1132106" cy="291517"/>
          </a:xfrm>
          <a:custGeom>
            <a:avLst/>
            <a:gdLst/>
            <a:ahLst/>
            <a:cxnLst/>
            <a:rect l="l" t="t" r="r" b="b"/>
            <a:pathLst>
              <a:path w="1132106" h="291517">
                <a:moveTo>
                  <a:pt x="0" y="0"/>
                </a:moveTo>
                <a:lnTo>
                  <a:pt x="1132106" y="0"/>
                </a:lnTo>
                <a:lnTo>
                  <a:pt x="1132106" y="291517"/>
                </a:lnTo>
                <a:lnTo>
                  <a:pt x="0" y="2915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649340" y="4075883"/>
            <a:ext cx="6111792" cy="847523"/>
            <a:chOff x="0" y="0"/>
            <a:chExt cx="2190328" cy="303733"/>
          </a:xfrm>
        </p:grpSpPr>
        <p:sp>
          <p:nvSpPr>
            <p:cNvPr id="4" name="Freeform 4"/>
            <p:cNvSpPr/>
            <p:nvPr/>
          </p:nvSpPr>
          <p:spPr>
            <a:xfrm>
              <a:off x="0" y="0"/>
              <a:ext cx="2190328" cy="303733"/>
            </a:xfrm>
            <a:custGeom>
              <a:avLst/>
              <a:gdLst/>
              <a:ahLst/>
              <a:cxnLst/>
              <a:rect l="l" t="t" r="r" b="b"/>
              <a:pathLst>
                <a:path w="2190328" h="303733">
                  <a:moveTo>
                    <a:pt x="0" y="0"/>
                  </a:moveTo>
                  <a:lnTo>
                    <a:pt x="2190328" y="0"/>
                  </a:lnTo>
                  <a:lnTo>
                    <a:pt x="2190328" y="303733"/>
                  </a:lnTo>
                  <a:lnTo>
                    <a:pt x="0" y="303733"/>
                  </a:lnTo>
                  <a:close/>
                </a:path>
              </a:pathLst>
            </a:custGeom>
            <a:solidFill>
              <a:srgbClr val="764B36"/>
            </a:solidFill>
          </p:spPr>
          <p:txBody>
            <a:bodyPr/>
            <a:lstStyle/>
            <a:p>
              <a:endParaRPr lang="en-US"/>
            </a:p>
          </p:txBody>
        </p:sp>
        <p:sp>
          <p:nvSpPr>
            <p:cNvPr id="5" name="TextBox 5"/>
            <p:cNvSpPr txBox="1"/>
            <p:nvPr/>
          </p:nvSpPr>
          <p:spPr>
            <a:xfrm>
              <a:off x="0" y="-38100"/>
              <a:ext cx="2190328" cy="341833"/>
            </a:xfrm>
            <a:prstGeom prst="rect">
              <a:avLst/>
            </a:prstGeom>
          </p:spPr>
          <p:txBody>
            <a:bodyPr lIns="50800" tIns="50800" rIns="50800" bIns="50800" rtlCol="0" anchor="ctr"/>
            <a:lstStyle/>
            <a:p>
              <a:pPr algn="ctr">
                <a:lnSpc>
                  <a:spcPts val="2573"/>
                </a:lnSpc>
              </a:pPr>
              <a:endParaRPr/>
            </a:p>
          </p:txBody>
        </p:sp>
      </p:grpSp>
      <p:grpSp>
        <p:nvGrpSpPr>
          <p:cNvPr id="6" name="Group 6"/>
          <p:cNvGrpSpPr/>
          <p:nvPr/>
        </p:nvGrpSpPr>
        <p:grpSpPr>
          <a:xfrm>
            <a:off x="4257547" y="7557987"/>
            <a:ext cx="2076897" cy="1340099"/>
            <a:chOff x="0" y="0"/>
            <a:chExt cx="744313" cy="480261"/>
          </a:xfrm>
        </p:grpSpPr>
        <p:sp>
          <p:nvSpPr>
            <p:cNvPr id="7" name="Freeform 7"/>
            <p:cNvSpPr/>
            <p:nvPr/>
          </p:nvSpPr>
          <p:spPr>
            <a:xfrm>
              <a:off x="0" y="0"/>
              <a:ext cx="744313" cy="480261"/>
            </a:xfrm>
            <a:custGeom>
              <a:avLst/>
              <a:gdLst/>
              <a:ahLst/>
              <a:cxnLst/>
              <a:rect l="l" t="t" r="r" b="b"/>
              <a:pathLst>
                <a:path w="744313" h="480261">
                  <a:moveTo>
                    <a:pt x="0" y="0"/>
                  </a:moveTo>
                  <a:lnTo>
                    <a:pt x="744313" y="0"/>
                  </a:lnTo>
                  <a:lnTo>
                    <a:pt x="744313" y="480261"/>
                  </a:lnTo>
                  <a:lnTo>
                    <a:pt x="0" y="480261"/>
                  </a:lnTo>
                  <a:close/>
                </a:path>
              </a:pathLst>
            </a:custGeom>
            <a:solidFill>
              <a:srgbClr val="764B36"/>
            </a:solidFill>
          </p:spPr>
          <p:txBody>
            <a:bodyPr/>
            <a:lstStyle/>
            <a:p>
              <a:endParaRPr lang="en-US"/>
            </a:p>
          </p:txBody>
        </p:sp>
        <p:sp>
          <p:nvSpPr>
            <p:cNvPr id="8" name="TextBox 8"/>
            <p:cNvSpPr txBox="1"/>
            <p:nvPr/>
          </p:nvSpPr>
          <p:spPr>
            <a:xfrm>
              <a:off x="0" y="-38100"/>
              <a:ext cx="744313" cy="518361"/>
            </a:xfrm>
            <a:prstGeom prst="rect">
              <a:avLst/>
            </a:prstGeom>
          </p:spPr>
          <p:txBody>
            <a:bodyPr lIns="50800" tIns="50800" rIns="50800" bIns="50800" rtlCol="0" anchor="ctr"/>
            <a:lstStyle/>
            <a:p>
              <a:pPr algn="ctr">
                <a:lnSpc>
                  <a:spcPts val="2573"/>
                </a:lnSpc>
              </a:pPr>
              <a:endParaRPr/>
            </a:p>
          </p:txBody>
        </p:sp>
      </p:grpSp>
      <p:grpSp>
        <p:nvGrpSpPr>
          <p:cNvPr id="9" name="Group 9"/>
          <p:cNvGrpSpPr/>
          <p:nvPr/>
        </p:nvGrpSpPr>
        <p:grpSpPr>
          <a:xfrm>
            <a:off x="4553916" y="5937502"/>
            <a:ext cx="2250084" cy="2290534"/>
            <a:chOff x="0" y="0"/>
            <a:chExt cx="3000112" cy="3054046"/>
          </a:xfrm>
        </p:grpSpPr>
        <p:pic>
          <p:nvPicPr>
            <p:cNvPr id="10" name="Picture 10"/>
            <p:cNvPicPr>
              <a:picLocks noChangeAspect="1"/>
            </p:cNvPicPr>
            <p:nvPr/>
          </p:nvPicPr>
          <p:blipFill>
            <a:blip r:embed="rId4"/>
            <a:srcRect l="17275" r="17275"/>
            <a:stretch>
              <a:fillRect/>
            </a:stretch>
          </p:blipFill>
          <p:spPr>
            <a:xfrm>
              <a:off x="0" y="0"/>
              <a:ext cx="3000112" cy="3054046"/>
            </a:xfrm>
            <a:prstGeom prst="rect">
              <a:avLst/>
            </a:prstGeom>
          </p:spPr>
        </p:pic>
      </p:grpSp>
      <p:sp>
        <p:nvSpPr>
          <p:cNvPr id="11" name="TextBox 11"/>
          <p:cNvSpPr txBox="1"/>
          <p:nvPr/>
        </p:nvSpPr>
        <p:spPr>
          <a:xfrm>
            <a:off x="946609" y="1711812"/>
            <a:ext cx="5650997" cy="412796"/>
          </a:xfrm>
          <a:prstGeom prst="rect">
            <a:avLst/>
          </a:prstGeom>
        </p:spPr>
        <p:txBody>
          <a:bodyPr lIns="0" tIns="0" rIns="0" bIns="0" rtlCol="0" anchor="t">
            <a:spAutoFit/>
          </a:bodyPr>
          <a:lstStyle/>
          <a:p>
            <a:pPr algn="ctr">
              <a:lnSpc>
                <a:spcPts val="3126"/>
              </a:lnSpc>
            </a:pPr>
            <a:r>
              <a:rPr lang="en-US" sz="3126" b="1">
                <a:solidFill>
                  <a:srgbClr val="7E310B"/>
                </a:solidFill>
                <a:latin typeface="Nunito Sans Heavy"/>
                <a:ea typeface="Nunito Sans Heavy"/>
                <a:cs typeface="Nunito Sans Heavy"/>
                <a:sym typeface="Nunito Sans Heavy"/>
              </a:rPr>
              <a:t>Vinnutengd streita og kulnun</a:t>
            </a:r>
          </a:p>
        </p:txBody>
      </p:sp>
      <p:sp>
        <p:nvSpPr>
          <p:cNvPr id="12" name="TextBox 12"/>
          <p:cNvSpPr txBox="1"/>
          <p:nvPr/>
        </p:nvSpPr>
        <p:spPr>
          <a:xfrm>
            <a:off x="681236" y="2262721"/>
            <a:ext cx="6048000" cy="1655445"/>
          </a:xfrm>
          <a:prstGeom prst="rect">
            <a:avLst/>
          </a:prstGeom>
        </p:spPr>
        <p:txBody>
          <a:bodyPr lIns="0" tIns="0" rIns="0" bIns="0" rtlCol="0" anchor="t">
            <a:spAutoFit/>
          </a:bodyPr>
          <a:lstStyle/>
          <a:p>
            <a:pPr algn="just">
              <a:lnSpc>
                <a:spcPts val="1680"/>
              </a:lnSpc>
            </a:pPr>
            <a:r>
              <a:rPr lang="en-US" sz="1200">
                <a:solidFill>
                  <a:srgbClr val="7E310B"/>
                </a:solidFill>
                <a:latin typeface="Nunito Sans"/>
                <a:ea typeface="Nunito Sans"/>
                <a:cs typeface="Nunito Sans"/>
                <a:sym typeface="Nunito Sans"/>
              </a:rPr>
              <a:t>          Fyrsta skrefið í þessari áætlun er að skilgreina hvað langvarandi streita og kulnun í  starfi er, þekkja einkennin og hvernig er hægt að vinna gegn þeim á vinnustað. Svo fylgir eins árs fyrirbyggjandi áætlun í skrifstofufyrirtæki.</a:t>
            </a:r>
          </a:p>
          <a:p>
            <a:pPr algn="just">
              <a:lnSpc>
                <a:spcPts val="1680"/>
              </a:lnSpc>
            </a:pPr>
            <a:r>
              <a:rPr lang="en-US" sz="1200">
                <a:solidFill>
                  <a:srgbClr val="7E310B"/>
                </a:solidFill>
                <a:latin typeface="Nunito Sans"/>
                <a:ea typeface="Nunito Sans"/>
                <a:cs typeface="Nunito Sans"/>
                <a:sym typeface="Nunito Sans"/>
              </a:rPr>
              <a:t>          Hæfileg streita er af hinu góða en þegar hún verður of mikil og langvarandi þá getur hún leitt til kulnunar. Langvarandi streita og kulnun hefur slæm áhrif á framleiðni, líðan og starfsánægju. Hún hefur einnig áhrif á samstarfsfólk, vinnustaðamenningu og frammi-stöðu fyrirtækisins.  Fræðimenn sem rannsakað hafa langvarandi streitu virðast sammála um eftirfarandi:</a:t>
            </a:r>
          </a:p>
        </p:txBody>
      </p:sp>
      <p:grpSp>
        <p:nvGrpSpPr>
          <p:cNvPr id="13" name="Group 13"/>
          <p:cNvGrpSpPr/>
          <p:nvPr/>
        </p:nvGrpSpPr>
        <p:grpSpPr>
          <a:xfrm>
            <a:off x="6189059" y="9936000"/>
            <a:ext cx="433832" cy="433832"/>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310B"/>
            </a:solidFill>
          </p:spPr>
          <p:txBody>
            <a:bodyPr/>
            <a:lstStyle/>
            <a:p>
              <a:endParaRPr lang="en-US"/>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573"/>
                </a:lnSpc>
              </a:pPr>
              <a:endParaRPr/>
            </a:p>
          </p:txBody>
        </p:sp>
      </p:grpSp>
      <p:sp>
        <p:nvSpPr>
          <p:cNvPr id="16" name="Freeform 16"/>
          <p:cNvSpPr/>
          <p:nvPr/>
        </p:nvSpPr>
        <p:spPr>
          <a:xfrm rot="5400000">
            <a:off x="5384614" y="9510047"/>
            <a:ext cx="150758" cy="1285737"/>
          </a:xfrm>
          <a:custGeom>
            <a:avLst/>
            <a:gdLst/>
            <a:ahLst/>
            <a:cxnLst/>
            <a:rect l="l" t="t" r="r" b="b"/>
            <a:pathLst>
              <a:path w="150758" h="1285737">
                <a:moveTo>
                  <a:pt x="0" y="0"/>
                </a:moveTo>
                <a:lnTo>
                  <a:pt x="150758" y="0"/>
                </a:lnTo>
                <a:lnTo>
                  <a:pt x="150758" y="1285738"/>
                </a:lnTo>
                <a:lnTo>
                  <a:pt x="0" y="1285738"/>
                </a:lnTo>
                <a:lnTo>
                  <a:pt x="0" y="0"/>
                </a:lnTo>
                <a:close/>
              </a:path>
            </a:pathLst>
          </a:custGeom>
          <a:blipFill>
            <a:blip r:embed="rId5">
              <a:extLst>
                <a:ext uri="{96DAC541-7B7A-43D3-8B79-37D633B846F1}">
                  <asvg:svgBlip xmlns:asvg="http://schemas.microsoft.com/office/drawing/2016/SVG/main" r:embed="rId6"/>
                </a:ext>
              </a:extLst>
            </a:blip>
            <a:stretch>
              <a:fillRect l="-1466057" t="-143214"/>
            </a:stretch>
          </a:blipFill>
        </p:spPr>
        <p:txBody>
          <a:bodyPr/>
          <a:lstStyle/>
          <a:p>
            <a:endParaRPr lang="en-US"/>
          </a:p>
        </p:txBody>
      </p:sp>
      <p:sp>
        <p:nvSpPr>
          <p:cNvPr id="17" name="Freeform 17"/>
          <p:cNvSpPr/>
          <p:nvPr/>
        </p:nvSpPr>
        <p:spPr>
          <a:xfrm rot="5400000">
            <a:off x="6024124" y="-521413"/>
            <a:ext cx="862700" cy="1520564"/>
          </a:xfrm>
          <a:custGeom>
            <a:avLst/>
            <a:gdLst/>
            <a:ahLst/>
            <a:cxnLst/>
            <a:rect l="l" t="t" r="r" b="b"/>
            <a:pathLst>
              <a:path w="862700" h="1520564">
                <a:moveTo>
                  <a:pt x="0" y="0"/>
                </a:moveTo>
                <a:lnTo>
                  <a:pt x="862700" y="0"/>
                </a:lnTo>
                <a:lnTo>
                  <a:pt x="862700" y="1520564"/>
                </a:lnTo>
                <a:lnTo>
                  <a:pt x="0" y="1520564"/>
                </a:lnTo>
                <a:lnTo>
                  <a:pt x="0" y="0"/>
                </a:lnTo>
                <a:close/>
              </a:path>
            </a:pathLst>
          </a:custGeom>
          <a:blipFill>
            <a:blip r:embed="rId5">
              <a:alphaModFix amt="90000"/>
              <a:extLst>
                <a:ext uri="{96DAC541-7B7A-43D3-8B79-37D633B846F1}">
                  <asvg:svgBlip xmlns:asvg="http://schemas.microsoft.com/office/drawing/2016/SVG/main" r:embed="rId6"/>
                </a:ext>
              </a:extLst>
            </a:blip>
            <a:stretch>
              <a:fillRect t="-85904" r="-147390"/>
            </a:stretch>
          </a:blipFill>
        </p:spPr>
        <p:txBody>
          <a:bodyPr/>
          <a:lstStyle/>
          <a:p>
            <a:endParaRPr lang="en-US"/>
          </a:p>
        </p:txBody>
      </p:sp>
      <p:sp>
        <p:nvSpPr>
          <p:cNvPr id="18" name="Freeform 18"/>
          <p:cNvSpPr/>
          <p:nvPr/>
        </p:nvSpPr>
        <p:spPr>
          <a:xfrm>
            <a:off x="5295995" y="-668623"/>
            <a:ext cx="5083381" cy="6106163"/>
          </a:xfrm>
          <a:custGeom>
            <a:avLst/>
            <a:gdLst/>
            <a:ahLst/>
            <a:cxnLst/>
            <a:rect l="l" t="t" r="r" b="b"/>
            <a:pathLst>
              <a:path w="5083381" h="6106163">
                <a:moveTo>
                  <a:pt x="0" y="0"/>
                </a:moveTo>
                <a:lnTo>
                  <a:pt x="5083381" y="0"/>
                </a:lnTo>
                <a:lnTo>
                  <a:pt x="5083381" y="6106163"/>
                </a:lnTo>
                <a:lnTo>
                  <a:pt x="0" y="6106163"/>
                </a:lnTo>
                <a:lnTo>
                  <a:pt x="0" y="0"/>
                </a:lnTo>
                <a:close/>
              </a:path>
            </a:pathLst>
          </a:custGeom>
          <a:blipFill>
            <a:blip r:embed="rId7">
              <a:alphaModFix amt="28000"/>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9" name="Freeform 19"/>
          <p:cNvSpPr/>
          <p:nvPr/>
        </p:nvSpPr>
        <p:spPr>
          <a:xfrm>
            <a:off x="-808203" y="6508539"/>
            <a:ext cx="3631670" cy="4362367"/>
          </a:xfrm>
          <a:custGeom>
            <a:avLst/>
            <a:gdLst/>
            <a:ahLst/>
            <a:cxnLst/>
            <a:rect l="l" t="t" r="r" b="b"/>
            <a:pathLst>
              <a:path w="3631670" h="4362367">
                <a:moveTo>
                  <a:pt x="0" y="0"/>
                </a:moveTo>
                <a:lnTo>
                  <a:pt x="3631670" y="0"/>
                </a:lnTo>
                <a:lnTo>
                  <a:pt x="3631670" y="4362367"/>
                </a:lnTo>
                <a:lnTo>
                  <a:pt x="0" y="4362367"/>
                </a:lnTo>
                <a:lnTo>
                  <a:pt x="0" y="0"/>
                </a:lnTo>
                <a:close/>
              </a:path>
            </a:pathLst>
          </a:custGeom>
          <a:blipFill>
            <a:blip r:embed="rId7">
              <a:alphaModFix amt="38000"/>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1" name="TextBox 21"/>
          <p:cNvSpPr txBox="1"/>
          <p:nvPr/>
        </p:nvSpPr>
        <p:spPr>
          <a:xfrm>
            <a:off x="618626" y="5769205"/>
            <a:ext cx="3544415" cy="398145"/>
          </a:xfrm>
          <a:prstGeom prst="rect">
            <a:avLst/>
          </a:prstGeom>
        </p:spPr>
        <p:txBody>
          <a:bodyPr lIns="0" tIns="0" rIns="0" bIns="0" rtlCol="0" anchor="t">
            <a:spAutoFit/>
          </a:bodyPr>
          <a:lstStyle/>
          <a:p>
            <a:pPr algn="just">
              <a:lnSpc>
                <a:spcPts val="1679"/>
              </a:lnSpc>
            </a:pPr>
            <a:r>
              <a:rPr lang="en-US" sz="1200">
                <a:solidFill>
                  <a:srgbClr val="7E310B"/>
                </a:solidFill>
                <a:latin typeface="Nunito Sans"/>
                <a:ea typeface="Nunito Sans"/>
                <a:cs typeface="Nunito Sans"/>
                <a:sym typeface="Nunito Sans"/>
              </a:rPr>
              <a:t>      Ýmsir þættir geta valdið s.s. </a:t>
            </a:r>
          </a:p>
          <a:p>
            <a:pPr algn="just">
              <a:lnSpc>
                <a:spcPts val="1679"/>
              </a:lnSpc>
            </a:pPr>
            <a:endParaRPr lang="en-US" sz="1200">
              <a:solidFill>
                <a:srgbClr val="7E310B"/>
              </a:solidFill>
              <a:latin typeface="Nunito Sans"/>
              <a:ea typeface="Nunito Sans"/>
              <a:cs typeface="Nunito Sans"/>
              <a:sym typeface="Nunito Sans"/>
            </a:endParaRPr>
          </a:p>
        </p:txBody>
      </p:sp>
      <p:sp>
        <p:nvSpPr>
          <p:cNvPr id="22" name="TextBox 22"/>
          <p:cNvSpPr txBox="1"/>
          <p:nvPr/>
        </p:nvSpPr>
        <p:spPr>
          <a:xfrm>
            <a:off x="681236" y="5140360"/>
            <a:ext cx="4997722" cy="297180"/>
          </a:xfrm>
          <a:prstGeom prst="rect">
            <a:avLst/>
          </a:prstGeom>
        </p:spPr>
        <p:txBody>
          <a:bodyPr lIns="0" tIns="0" rIns="0" bIns="0" rtlCol="0" anchor="t">
            <a:spAutoFit/>
          </a:bodyPr>
          <a:lstStyle/>
          <a:p>
            <a:pPr algn="l">
              <a:lnSpc>
                <a:spcPts val="2520"/>
              </a:lnSpc>
            </a:pPr>
            <a:r>
              <a:rPr lang="en-US" sz="1800" b="1">
                <a:solidFill>
                  <a:srgbClr val="7E310B"/>
                </a:solidFill>
                <a:latin typeface="Nunito Sans Bold"/>
                <a:ea typeface="Nunito Sans Bold"/>
                <a:cs typeface="Nunito Sans Bold"/>
                <a:sym typeface="Nunito Sans Bold"/>
              </a:rPr>
              <a:t>Hvað veldur langvarandi vinnutengdri streitu?</a:t>
            </a:r>
          </a:p>
        </p:txBody>
      </p:sp>
      <p:sp>
        <p:nvSpPr>
          <p:cNvPr id="23" name="TextBox 23"/>
          <p:cNvSpPr txBox="1"/>
          <p:nvPr/>
        </p:nvSpPr>
        <p:spPr>
          <a:xfrm>
            <a:off x="6214345" y="9964750"/>
            <a:ext cx="383260" cy="338231"/>
          </a:xfrm>
          <a:prstGeom prst="rect">
            <a:avLst/>
          </a:prstGeom>
        </p:spPr>
        <p:txBody>
          <a:bodyPr lIns="0" tIns="0" rIns="0" bIns="0" rtlCol="0" anchor="t">
            <a:spAutoFit/>
          </a:bodyPr>
          <a:lstStyle/>
          <a:p>
            <a:pPr algn="ctr">
              <a:lnSpc>
                <a:spcPts val="2804"/>
              </a:lnSpc>
            </a:pPr>
            <a:r>
              <a:rPr lang="en-US" sz="2003" b="1">
                <a:solidFill>
                  <a:srgbClr val="EFE7DD"/>
                </a:solidFill>
                <a:latin typeface="Nunito Sans Bold"/>
                <a:ea typeface="Nunito Sans Bold"/>
                <a:cs typeface="Nunito Sans Bold"/>
                <a:sym typeface="Nunito Sans Bold"/>
              </a:rPr>
              <a:t>1</a:t>
            </a:r>
          </a:p>
        </p:txBody>
      </p:sp>
      <p:sp>
        <p:nvSpPr>
          <p:cNvPr id="24" name="TextBox 24"/>
          <p:cNvSpPr txBox="1"/>
          <p:nvPr/>
        </p:nvSpPr>
        <p:spPr>
          <a:xfrm>
            <a:off x="2534417" y="8785479"/>
            <a:ext cx="1723129" cy="112607"/>
          </a:xfrm>
          <a:prstGeom prst="rect">
            <a:avLst/>
          </a:prstGeom>
        </p:spPr>
        <p:txBody>
          <a:bodyPr lIns="0" tIns="0" rIns="0" bIns="0" rtlCol="0" anchor="t">
            <a:spAutoFit/>
          </a:bodyPr>
          <a:lstStyle/>
          <a:p>
            <a:pPr algn="just">
              <a:lnSpc>
                <a:spcPts val="909"/>
              </a:lnSpc>
            </a:pPr>
            <a:r>
              <a:rPr lang="en-US" sz="649">
                <a:solidFill>
                  <a:srgbClr val="7E310B"/>
                </a:solidFill>
                <a:latin typeface="Nunito Sans"/>
                <a:ea typeface="Nunito Sans"/>
                <a:cs typeface="Nunito Sans"/>
                <a:sym typeface="Nunito Sans"/>
              </a:rPr>
              <a:t>(VR. e.d. og Hjördís Sigursteinsdóttir. 2024)</a:t>
            </a:r>
          </a:p>
        </p:txBody>
      </p:sp>
      <p:sp>
        <p:nvSpPr>
          <p:cNvPr id="25" name="TextBox 25"/>
          <p:cNvSpPr txBox="1"/>
          <p:nvPr/>
        </p:nvSpPr>
        <p:spPr>
          <a:xfrm>
            <a:off x="692449" y="6066372"/>
            <a:ext cx="3395225" cy="2954655"/>
          </a:xfrm>
          <a:prstGeom prst="rect">
            <a:avLst/>
          </a:prstGeom>
        </p:spPr>
        <p:txBody>
          <a:bodyPr lIns="0" tIns="0" rIns="0" bIns="0" rtlCol="0" anchor="t">
            <a:spAutoFit/>
          </a:bodyPr>
          <a:lstStyle/>
          <a:p>
            <a:pPr marL="259080" lvl="1" indent="-129540" algn="just">
              <a:lnSpc>
                <a:spcPts val="1800"/>
              </a:lnSpc>
              <a:buFont typeface="Arial"/>
              <a:buChar char="•"/>
            </a:pPr>
            <a:r>
              <a:rPr lang="en-US" sz="1200">
                <a:solidFill>
                  <a:srgbClr val="7E310B"/>
                </a:solidFill>
                <a:latin typeface="Nunito Sans"/>
                <a:ea typeface="Nunito Sans"/>
                <a:cs typeface="Nunito Sans"/>
                <a:sym typeface="Nunito Sans"/>
              </a:rPr>
              <a:t>Of miklar kröfur og mikið vinnuálag til langs tíma</a:t>
            </a:r>
          </a:p>
          <a:p>
            <a:pPr marL="259080" lvl="1" indent="-129540" algn="just">
              <a:lnSpc>
                <a:spcPts val="1800"/>
              </a:lnSpc>
              <a:buFont typeface="Arial"/>
              <a:buChar char="•"/>
            </a:pPr>
            <a:r>
              <a:rPr lang="en-US" sz="1200">
                <a:solidFill>
                  <a:srgbClr val="7E310B"/>
                </a:solidFill>
                <a:latin typeface="Nunito Sans"/>
                <a:ea typeface="Nunito Sans"/>
                <a:cs typeface="Nunito Sans"/>
                <a:sym typeface="Nunito Sans"/>
              </a:rPr>
              <a:t>Mikið andlegt álag</a:t>
            </a:r>
          </a:p>
          <a:p>
            <a:pPr marL="259080" lvl="1" indent="-129540" algn="just">
              <a:lnSpc>
                <a:spcPts val="1800"/>
              </a:lnSpc>
              <a:buFont typeface="Arial"/>
              <a:buChar char="•"/>
            </a:pPr>
            <a:r>
              <a:rPr lang="en-US" sz="1200">
                <a:solidFill>
                  <a:srgbClr val="7E310B"/>
                </a:solidFill>
                <a:latin typeface="Nunito Sans"/>
                <a:ea typeface="Nunito Sans"/>
                <a:cs typeface="Nunito Sans"/>
                <a:sym typeface="Nunito Sans"/>
              </a:rPr>
              <a:t>Skortur á sjálfræði í starfi</a:t>
            </a:r>
          </a:p>
          <a:p>
            <a:pPr marL="259080" lvl="1" indent="-129540" algn="just">
              <a:lnSpc>
                <a:spcPts val="1800"/>
              </a:lnSpc>
              <a:buFont typeface="Arial"/>
              <a:buChar char="•"/>
            </a:pPr>
            <a:r>
              <a:rPr lang="en-US" sz="1200">
                <a:solidFill>
                  <a:srgbClr val="7E310B"/>
                </a:solidFill>
                <a:latin typeface="Nunito Sans"/>
                <a:ea typeface="Nunito Sans"/>
                <a:cs typeface="Nunito Sans"/>
                <a:sym typeface="Nunito Sans"/>
              </a:rPr>
              <a:t>Óljósar starfslýsingar, lélegt skipulag</a:t>
            </a:r>
          </a:p>
          <a:p>
            <a:pPr marL="259080" lvl="1" indent="-129540" algn="just">
              <a:lnSpc>
                <a:spcPts val="1800"/>
              </a:lnSpc>
              <a:buFont typeface="Arial"/>
              <a:buChar char="•"/>
            </a:pPr>
            <a:r>
              <a:rPr lang="en-US" sz="1200">
                <a:solidFill>
                  <a:srgbClr val="7E310B"/>
                </a:solidFill>
                <a:latin typeface="Nunito Sans"/>
                <a:ea typeface="Nunito Sans"/>
                <a:cs typeface="Nunito Sans"/>
                <a:sym typeface="Nunito Sans"/>
              </a:rPr>
              <a:t>Vinnuhópurinn nær ekki að samræma störf sín</a:t>
            </a:r>
          </a:p>
          <a:p>
            <a:pPr marL="259080" lvl="1" indent="-129540" algn="just">
              <a:lnSpc>
                <a:spcPts val="1800"/>
              </a:lnSpc>
              <a:buFont typeface="Arial"/>
              <a:buChar char="•"/>
            </a:pPr>
            <a:r>
              <a:rPr lang="en-US" sz="1200">
                <a:solidFill>
                  <a:srgbClr val="7E310B"/>
                </a:solidFill>
                <a:latin typeface="Nunito Sans"/>
                <a:ea typeface="Nunito Sans"/>
                <a:cs typeface="Nunito Sans"/>
                <a:sym typeface="Nunito Sans"/>
              </a:rPr>
              <a:t>Óskýrir stjórnarhættir</a:t>
            </a:r>
          </a:p>
          <a:p>
            <a:pPr marL="259080" lvl="1" indent="-129540" algn="just">
              <a:lnSpc>
                <a:spcPts val="1800"/>
              </a:lnSpc>
              <a:buFont typeface="Arial"/>
              <a:buChar char="•"/>
            </a:pPr>
            <a:r>
              <a:rPr lang="en-US" sz="1200">
                <a:solidFill>
                  <a:srgbClr val="7E310B"/>
                </a:solidFill>
                <a:latin typeface="Nunito Sans"/>
                <a:ea typeface="Nunito Sans"/>
                <a:cs typeface="Nunito Sans"/>
                <a:sym typeface="Nunito Sans"/>
              </a:rPr>
              <a:t>Erfið samskipti og tengsl við vinnufélaga og yfirmenn o.s.frv. </a:t>
            </a:r>
          </a:p>
          <a:p>
            <a:pPr marL="259080" lvl="1" indent="-129540" algn="just">
              <a:lnSpc>
                <a:spcPts val="1800"/>
              </a:lnSpc>
              <a:buFont typeface="Arial"/>
              <a:buChar char="•"/>
            </a:pPr>
            <a:r>
              <a:rPr lang="en-US" sz="1200">
                <a:solidFill>
                  <a:srgbClr val="7E310B"/>
                </a:solidFill>
                <a:latin typeface="Nunito Sans"/>
                <a:ea typeface="Nunito Sans"/>
                <a:cs typeface="Nunito Sans"/>
                <a:sym typeface="Nunito Sans"/>
              </a:rPr>
              <a:t>Einelti og áreitni</a:t>
            </a:r>
          </a:p>
          <a:p>
            <a:pPr marL="259080" lvl="1" indent="-129540" algn="just">
              <a:lnSpc>
                <a:spcPts val="1800"/>
              </a:lnSpc>
              <a:buFont typeface="Arial"/>
              <a:buChar char="•"/>
            </a:pPr>
            <a:r>
              <a:rPr lang="en-US" sz="1200">
                <a:solidFill>
                  <a:srgbClr val="7E310B"/>
                </a:solidFill>
                <a:latin typeface="Nunito Sans"/>
                <a:ea typeface="Nunito Sans"/>
                <a:cs typeface="Nunito Sans"/>
                <a:sym typeface="Nunito Sans"/>
              </a:rPr>
              <a:t>Lítill stuðningur frá bæði vinnufélögum og stjórnendum</a:t>
            </a:r>
          </a:p>
          <a:p>
            <a:pPr algn="just">
              <a:lnSpc>
                <a:spcPts val="1800"/>
              </a:lnSpc>
            </a:pPr>
            <a:endParaRPr lang="en-US" sz="1200">
              <a:solidFill>
                <a:srgbClr val="7E310B"/>
              </a:solidFill>
              <a:latin typeface="Nunito Sans"/>
              <a:ea typeface="Nunito Sans"/>
              <a:cs typeface="Nunito Sans"/>
              <a:sym typeface="Nunito Sans"/>
            </a:endParaRPr>
          </a:p>
        </p:txBody>
      </p:sp>
      <p:sp>
        <p:nvSpPr>
          <p:cNvPr id="26" name="TextBox 26"/>
          <p:cNvSpPr txBox="1"/>
          <p:nvPr/>
        </p:nvSpPr>
        <p:spPr>
          <a:xfrm>
            <a:off x="713132" y="3937215"/>
            <a:ext cx="5835311" cy="817245"/>
          </a:xfrm>
          <a:prstGeom prst="rect">
            <a:avLst/>
          </a:prstGeom>
        </p:spPr>
        <p:txBody>
          <a:bodyPr lIns="0" tIns="0" rIns="0" bIns="0" rtlCol="0" anchor="t">
            <a:spAutoFit/>
          </a:bodyPr>
          <a:lstStyle/>
          <a:p>
            <a:pPr algn="ctr">
              <a:lnSpc>
                <a:spcPts val="1679"/>
              </a:lnSpc>
              <a:spcBef>
                <a:spcPct val="0"/>
              </a:spcBef>
            </a:pPr>
            <a:endParaRPr/>
          </a:p>
          <a:p>
            <a:pPr algn="ctr">
              <a:lnSpc>
                <a:spcPts val="1679"/>
              </a:lnSpc>
              <a:spcBef>
                <a:spcPct val="0"/>
              </a:spcBef>
            </a:pPr>
            <a:r>
              <a:rPr lang="en-US" sz="1200" b="1">
                <a:solidFill>
                  <a:srgbClr val="FFFFFF"/>
                </a:solidFill>
                <a:latin typeface="Nunito Sans Bold"/>
                <a:ea typeface="Nunito Sans Bold"/>
                <a:cs typeface="Nunito Sans Bold"/>
                <a:sym typeface="Nunito Sans Bold"/>
              </a:rPr>
              <a:t>Langvarandi streita er </a:t>
            </a:r>
          </a:p>
          <a:p>
            <a:pPr algn="ctr">
              <a:lnSpc>
                <a:spcPts val="1679"/>
              </a:lnSpc>
              <a:spcBef>
                <a:spcPct val="0"/>
              </a:spcBef>
            </a:pPr>
            <a:r>
              <a:rPr lang="en-US" sz="1200">
                <a:solidFill>
                  <a:srgbClr val="FFFFFF"/>
                </a:solidFill>
                <a:latin typeface="Nunito Sans"/>
                <a:ea typeface="Nunito Sans"/>
                <a:cs typeface="Nunito Sans"/>
                <a:sym typeface="Nunito Sans"/>
              </a:rPr>
              <a:t>“Neikvæð andleg og líkamleg viðbrögð sem koma fram þegar misræmi verður milli starfskrafna, getu, þarfa og eiginleika starfsfólks”</a:t>
            </a:r>
            <a:r>
              <a:rPr lang="en-US" sz="1200" b="1">
                <a:solidFill>
                  <a:srgbClr val="FFFFFF"/>
                </a:solidFill>
                <a:latin typeface="Nunito Sans Bold"/>
                <a:ea typeface="Nunito Sans Bold"/>
                <a:cs typeface="Nunito Sans Bold"/>
                <a:sym typeface="Nunito Sans Bold"/>
              </a:rPr>
              <a:t> </a:t>
            </a:r>
          </a:p>
        </p:txBody>
      </p:sp>
      <p:sp>
        <p:nvSpPr>
          <p:cNvPr id="27" name="TextBox 27"/>
          <p:cNvSpPr txBox="1"/>
          <p:nvPr/>
        </p:nvSpPr>
        <p:spPr>
          <a:xfrm>
            <a:off x="5162724" y="4726647"/>
            <a:ext cx="1292749" cy="112607"/>
          </a:xfrm>
          <a:prstGeom prst="rect">
            <a:avLst/>
          </a:prstGeom>
        </p:spPr>
        <p:txBody>
          <a:bodyPr lIns="0" tIns="0" rIns="0" bIns="0" rtlCol="0" anchor="t">
            <a:spAutoFit/>
          </a:bodyPr>
          <a:lstStyle/>
          <a:p>
            <a:pPr algn="just">
              <a:lnSpc>
                <a:spcPts val="910"/>
              </a:lnSpc>
            </a:pPr>
            <a:r>
              <a:rPr lang="en-US" sz="650">
                <a:solidFill>
                  <a:srgbClr val="FFFFFF"/>
                </a:solidFill>
                <a:latin typeface="Nunito Sans"/>
                <a:ea typeface="Nunito Sans"/>
                <a:cs typeface="Nunito Sans"/>
                <a:sym typeface="Nunito Sans"/>
              </a:rPr>
              <a:t>(Hjördís Sigursteinsdóttir. 2024)</a:t>
            </a:r>
          </a:p>
        </p:txBody>
      </p:sp>
      <p:sp>
        <p:nvSpPr>
          <p:cNvPr id="28" name="Freeform 28"/>
          <p:cNvSpPr/>
          <p:nvPr/>
        </p:nvSpPr>
        <p:spPr>
          <a:xfrm rot="5400000">
            <a:off x="3674039" y="497380"/>
            <a:ext cx="211922" cy="1807367"/>
          </a:xfrm>
          <a:custGeom>
            <a:avLst/>
            <a:gdLst/>
            <a:ahLst/>
            <a:cxnLst/>
            <a:rect l="l" t="t" r="r" b="b"/>
            <a:pathLst>
              <a:path w="211922" h="1807367">
                <a:moveTo>
                  <a:pt x="0" y="0"/>
                </a:moveTo>
                <a:lnTo>
                  <a:pt x="211922" y="0"/>
                </a:lnTo>
                <a:lnTo>
                  <a:pt x="211922" y="1807367"/>
                </a:lnTo>
                <a:lnTo>
                  <a:pt x="0" y="1807367"/>
                </a:lnTo>
                <a:lnTo>
                  <a:pt x="0" y="0"/>
                </a:lnTo>
                <a:close/>
              </a:path>
            </a:pathLst>
          </a:custGeom>
          <a:blipFill>
            <a:blip r:embed="rId5">
              <a:extLst>
                <a:ext uri="{96DAC541-7B7A-43D3-8B79-37D633B846F1}">
                  <asvg:svgBlip xmlns:asvg="http://schemas.microsoft.com/office/drawing/2016/SVG/main" r:embed="rId6"/>
                </a:ext>
              </a:extLst>
            </a:blip>
            <a:stretch>
              <a:fillRect l="-1466057" t="-143214"/>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7DD"/>
        </a:solidFill>
        <a:effectLst/>
      </p:bgPr>
    </p:bg>
    <p:spTree>
      <p:nvGrpSpPr>
        <p:cNvPr id="1" name=""/>
        <p:cNvGrpSpPr/>
        <p:nvPr/>
      </p:nvGrpSpPr>
      <p:grpSpPr>
        <a:xfrm>
          <a:off x="0" y="0"/>
          <a:ext cx="0" cy="0"/>
          <a:chOff x="0" y="0"/>
          <a:chExt cx="0" cy="0"/>
        </a:xfrm>
      </p:grpSpPr>
      <p:grpSp>
        <p:nvGrpSpPr>
          <p:cNvPr id="2" name="Group 2"/>
          <p:cNvGrpSpPr/>
          <p:nvPr/>
        </p:nvGrpSpPr>
        <p:grpSpPr>
          <a:xfrm>
            <a:off x="6238558" y="10023450"/>
            <a:ext cx="433832" cy="43383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310B"/>
            </a:solidFill>
          </p:spPr>
          <p:txBody>
            <a:bodyPr/>
            <a:lstStyle/>
            <a:p>
              <a:endParaRPr lang="en-US"/>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573"/>
                </a:lnSpc>
              </a:pPr>
              <a:endParaRPr/>
            </a:p>
          </p:txBody>
        </p:sp>
      </p:grpSp>
      <p:sp>
        <p:nvSpPr>
          <p:cNvPr id="5" name="Freeform 5"/>
          <p:cNvSpPr/>
          <p:nvPr/>
        </p:nvSpPr>
        <p:spPr>
          <a:xfrm rot="5400000">
            <a:off x="5496097" y="9597498"/>
            <a:ext cx="150758" cy="1285737"/>
          </a:xfrm>
          <a:custGeom>
            <a:avLst/>
            <a:gdLst/>
            <a:ahLst/>
            <a:cxnLst/>
            <a:rect l="l" t="t" r="r" b="b"/>
            <a:pathLst>
              <a:path w="150758" h="1285737">
                <a:moveTo>
                  <a:pt x="0" y="0"/>
                </a:moveTo>
                <a:lnTo>
                  <a:pt x="150758" y="0"/>
                </a:lnTo>
                <a:lnTo>
                  <a:pt x="150758" y="1285737"/>
                </a:lnTo>
                <a:lnTo>
                  <a:pt x="0" y="1285737"/>
                </a:lnTo>
                <a:lnTo>
                  <a:pt x="0" y="0"/>
                </a:lnTo>
                <a:close/>
              </a:path>
            </a:pathLst>
          </a:custGeom>
          <a:blipFill>
            <a:blip r:embed="rId2">
              <a:extLst>
                <a:ext uri="{96DAC541-7B7A-43D3-8B79-37D633B846F1}">
                  <asvg:svgBlip xmlns:asvg="http://schemas.microsoft.com/office/drawing/2016/SVG/main" r:embed="rId3"/>
                </a:ext>
              </a:extLst>
            </a:blip>
            <a:stretch>
              <a:fillRect l="-1466057" t="-143214"/>
            </a:stretch>
          </a:blipFill>
        </p:spPr>
        <p:txBody>
          <a:bodyPr/>
          <a:lstStyle/>
          <a:p>
            <a:endParaRPr lang="en-US"/>
          </a:p>
        </p:txBody>
      </p:sp>
      <p:sp>
        <p:nvSpPr>
          <p:cNvPr id="6" name="Freeform 6"/>
          <p:cNvSpPr/>
          <p:nvPr/>
        </p:nvSpPr>
        <p:spPr>
          <a:xfrm>
            <a:off x="3213947" y="756000"/>
            <a:ext cx="1132106" cy="291517"/>
          </a:xfrm>
          <a:custGeom>
            <a:avLst/>
            <a:gdLst/>
            <a:ahLst/>
            <a:cxnLst/>
            <a:rect l="l" t="t" r="r" b="b"/>
            <a:pathLst>
              <a:path w="1132106" h="291517">
                <a:moveTo>
                  <a:pt x="0" y="0"/>
                </a:moveTo>
                <a:lnTo>
                  <a:pt x="1132106" y="0"/>
                </a:lnTo>
                <a:lnTo>
                  <a:pt x="1132106" y="291517"/>
                </a:lnTo>
                <a:lnTo>
                  <a:pt x="0" y="2915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5400000">
            <a:off x="3674039" y="497380"/>
            <a:ext cx="211922" cy="1807367"/>
          </a:xfrm>
          <a:custGeom>
            <a:avLst/>
            <a:gdLst/>
            <a:ahLst/>
            <a:cxnLst/>
            <a:rect l="l" t="t" r="r" b="b"/>
            <a:pathLst>
              <a:path w="211922" h="1807367">
                <a:moveTo>
                  <a:pt x="0" y="0"/>
                </a:moveTo>
                <a:lnTo>
                  <a:pt x="211922" y="0"/>
                </a:lnTo>
                <a:lnTo>
                  <a:pt x="211922" y="1807367"/>
                </a:lnTo>
                <a:lnTo>
                  <a:pt x="0" y="1807367"/>
                </a:lnTo>
                <a:lnTo>
                  <a:pt x="0" y="0"/>
                </a:lnTo>
                <a:close/>
              </a:path>
            </a:pathLst>
          </a:custGeom>
          <a:blipFill>
            <a:blip r:embed="rId2">
              <a:extLst>
                <a:ext uri="{96DAC541-7B7A-43D3-8B79-37D633B846F1}">
                  <asvg:svgBlip xmlns:asvg="http://schemas.microsoft.com/office/drawing/2016/SVG/main" r:embed="rId3"/>
                </a:ext>
              </a:extLst>
            </a:blip>
            <a:stretch>
              <a:fillRect l="-1466057" t="-143214"/>
            </a:stretch>
          </a:blipFill>
        </p:spPr>
        <p:txBody>
          <a:bodyPr/>
          <a:lstStyle/>
          <a:p>
            <a:endParaRPr lang="en-US"/>
          </a:p>
        </p:txBody>
      </p:sp>
      <p:sp>
        <p:nvSpPr>
          <p:cNvPr id="8" name="Freeform 8"/>
          <p:cNvSpPr/>
          <p:nvPr/>
        </p:nvSpPr>
        <p:spPr>
          <a:xfrm rot="5400000">
            <a:off x="6024124" y="-521413"/>
            <a:ext cx="862700" cy="1520564"/>
          </a:xfrm>
          <a:custGeom>
            <a:avLst/>
            <a:gdLst/>
            <a:ahLst/>
            <a:cxnLst/>
            <a:rect l="l" t="t" r="r" b="b"/>
            <a:pathLst>
              <a:path w="862700" h="1520564">
                <a:moveTo>
                  <a:pt x="0" y="0"/>
                </a:moveTo>
                <a:lnTo>
                  <a:pt x="862700" y="0"/>
                </a:lnTo>
                <a:lnTo>
                  <a:pt x="862700" y="1520564"/>
                </a:lnTo>
                <a:lnTo>
                  <a:pt x="0" y="1520564"/>
                </a:lnTo>
                <a:lnTo>
                  <a:pt x="0" y="0"/>
                </a:lnTo>
                <a:close/>
              </a:path>
            </a:pathLst>
          </a:custGeom>
          <a:blipFill>
            <a:blip r:embed="rId2">
              <a:alphaModFix amt="90000"/>
              <a:extLst>
                <a:ext uri="{96DAC541-7B7A-43D3-8B79-37D633B846F1}">
                  <asvg:svgBlip xmlns:asvg="http://schemas.microsoft.com/office/drawing/2016/SVG/main" r:embed="rId3"/>
                </a:ext>
              </a:extLst>
            </a:blip>
            <a:stretch>
              <a:fillRect t="-85904" r="-147390"/>
            </a:stretch>
          </a:blipFill>
        </p:spPr>
        <p:txBody>
          <a:bodyPr/>
          <a:lstStyle/>
          <a:p>
            <a:endParaRPr lang="en-US"/>
          </a:p>
        </p:txBody>
      </p:sp>
      <p:grpSp>
        <p:nvGrpSpPr>
          <p:cNvPr id="9" name="Group 9"/>
          <p:cNvGrpSpPr/>
          <p:nvPr/>
        </p:nvGrpSpPr>
        <p:grpSpPr>
          <a:xfrm>
            <a:off x="4418337" y="2378118"/>
            <a:ext cx="3592016" cy="1969898"/>
            <a:chOff x="0" y="0"/>
            <a:chExt cx="812800" cy="445748"/>
          </a:xfrm>
        </p:grpSpPr>
        <p:sp>
          <p:nvSpPr>
            <p:cNvPr id="10" name="Freeform 10"/>
            <p:cNvSpPr/>
            <p:nvPr/>
          </p:nvSpPr>
          <p:spPr>
            <a:xfrm>
              <a:off x="0" y="0"/>
              <a:ext cx="812800" cy="445748"/>
            </a:xfrm>
            <a:custGeom>
              <a:avLst/>
              <a:gdLst/>
              <a:ahLst/>
              <a:cxnLst/>
              <a:rect l="l" t="t" r="r" b="b"/>
              <a:pathLst>
                <a:path w="812800" h="445748">
                  <a:moveTo>
                    <a:pt x="0" y="0"/>
                  </a:moveTo>
                  <a:lnTo>
                    <a:pt x="812800" y="0"/>
                  </a:lnTo>
                  <a:lnTo>
                    <a:pt x="812800" y="445748"/>
                  </a:lnTo>
                  <a:lnTo>
                    <a:pt x="0" y="445748"/>
                  </a:lnTo>
                  <a:close/>
                </a:path>
              </a:pathLst>
            </a:custGeom>
            <a:solidFill>
              <a:srgbClr val="764B36"/>
            </a:solidFill>
          </p:spPr>
          <p:txBody>
            <a:bodyPr/>
            <a:lstStyle/>
            <a:p>
              <a:endParaRPr lang="en-US"/>
            </a:p>
          </p:txBody>
        </p:sp>
        <p:sp>
          <p:nvSpPr>
            <p:cNvPr id="11" name="TextBox 11"/>
            <p:cNvSpPr txBox="1"/>
            <p:nvPr/>
          </p:nvSpPr>
          <p:spPr>
            <a:xfrm>
              <a:off x="0" y="-38100"/>
              <a:ext cx="812800" cy="483848"/>
            </a:xfrm>
            <a:prstGeom prst="rect">
              <a:avLst/>
            </a:prstGeom>
          </p:spPr>
          <p:txBody>
            <a:bodyPr lIns="50800" tIns="50800" rIns="50800" bIns="50800" rtlCol="0" anchor="ctr"/>
            <a:lstStyle/>
            <a:p>
              <a:pPr algn="ctr">
                <a:lnSpc>
                  <a:spcPts val="2573"/>
                </a:lnSpc>
              </a:pPr>
              <a:endParaRPr/>
            </a:p>
          </p:txBody>
        </p:sp>
      </p:grpSp>
      <p:sp>
        <p:nvSpPr>
          <p:cNvPr id="12" name="TextBox 12"/>
          <p:cNvSpPr txBox="1"/>
          <p:nvPr/>
        </p:nvSpPr>
        <p:spPr>
          <a:xfrm>
            <a:off x="756000" y="4956383"/>
            <a:ext cx="5973551" cy="398145"/>
          </a:xfrm>
          <a:prstGeom prst="rect">
            <a:avLst/>
          </a:prstGeom>
        </p:spPr>
        <p:txBody>
          <a:bodyPr lIns="0" tIns="0" rIns="0" bIns="0" rtlCol="0" anchor="t">
            <a:spAutoFit/>
          </a:bodyPr>
          <a:lstStyle/>
          <a:p>
            <a:pPr algn="just">
              <a:lnSpc>
                <a:spcPts val="1679"/>
              </a:lnSpc>
            </a:pPr>
            <a:r>
              <a:rPr lang="en-US" sz="1200">
                <a:solidFill>
                  <a:srgbClr val="7E310B"/>
                </a:solidFill>
                <a:latin typeface="Nunito Sans"/>
                <a:ea typeface="Nunito Sans"/>
                <a:cs typeface="Nunito Sans"/>
                <a:sym typeface="Nunito Sans"/>
              </a:rPr>
              <a:t>     Ef ekki tekst að vinna bug streitueinkennum þá geta þau þróast í kulnun. Fræðimennirnir Shirom og Melamed </a:t>
            </a:r>
            <a:r>
              <a:rPr lang="en-US" sz="1200" b="1">
                <a:solidFill>
                  <a:srgbClr val="7E310B"/>
                </a:solidFill>
                <a:latin typeface="Nunito Sans Bold"/>
                <a:ea typeface="Nunito Sans Bold"/>
                <a:cs typeface="Nunito Sans Bold"/>
                <a:sym typeface="Nunito Sans Bold"/>
              </a:rPr>
              <a:t>skilgreindu kulnun </a:t>
            </a:r>
            <a:r>
              <a:rPr lang="en-US" sz="1200">
                <a:solidFill>
                  <a:srgbClr val="7E310B"/>
                </a:solidFill>
                <a:latin typeface="Nunito Sans"/>
                <a:ea typeface="Nunito Sans"/>
                <a:cs typeface="Nunito Sans"/>
                <a:sym typeface="Nunito Sans"/>
              </a:rPr>
              <a:t>svona:</a:t>
            </a:r>
          </a:p>
        </p:txBody>
      </p:sp>
      <p:sp>
        <p:nvSpPr>
          <p:cNvPr id="13" name="Freeform 13"/>
          <p:cNvSpPr/>
          <p:nvPr/>
        </p:nvSpPr>
        <p:spPr>
          <a:xfrm>
            <a:off x="4765345" y="-192481"/>
            <a:ext cx="5083381" cy="6106163"/>
          </a:xfrm>
          <a:custGeom>
            <a:avLst/>
            <a:gdLst/>
            <a:ahLst/>
            <a:cxnLst/>
            <a:rect l="l" t="t" r="r" b="b"/>
            <a:pathLst>
              <a:path w="5083381" h="6106163">
                <a:moveTo>
                  <a:pt x="0" y="0"/>
                </a:moveTo>
                <a:lnTo>
                  <a:pt x="5083381" y="0"/>
                </a:lnTo>
                <a:lnTo>
                  <a:pt x="5083381" y="6106163"/>
                </a:lnTo>
                <a:lnTo>
                  <a:pt x="0" y="6106163"/>
                </a:lnTo>
                <a:lnTo>
                  <a:pt x="0" y="0"/>
                </a:lnTo>
                <a:close/>
              </a:path>
            </a:pathLst>
          </a:custGeom>
          <a:blipFill>
            <a:blip r:embed="rId6">
              <a:alphaModFix amt="28000"/>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a:off x="3653115" y="2860600"/>
            <a:ext cx="3183685" cy="1890313"/>
          </a:xfrm>
          <a:custGeom>
            <a:avLst/>
            <a:gdLst/>
            <a:ahLst/>
            <a:cxnLst/>
            <a:rect l="l" t="t" r="r" b="b"/>
            <a:pathLst>
              <a:path w="3183685" h="1890313">
                <a:moveTo>
                  <a:pt x="0" y="0"/>
                </a:moveTo>
                <a:lnTo>
                  <a:pt x="3183685" y="0"/>
                </a:lnTo>
                <a:lnTo>
                  <a:pt x="3183685" y="1890313"/>
                </a:lnTo>
                <a:lnTo>
                  <a:pt x="0" y="1890313"/>
                </a:lnTo>
                <a:lnTo>
                  <a:pt x="0" y="0"/>
                </a:lnTo>
                <a:close/>
              </a:path>
            </a:pathLst>
          </a:custGeom>
          <a:blipFill>
            <a:blip r:embed="rId8"/>
            <a:stretch>
              <a:fillRect/>
            </a:stretch>
          </a:blipFill>
        </p:spPr>
        <p:txBody>
          <a:bodyPr/>
          <a:lstStyle/>
          <a:p>
            <a:endParaRPr lang="en-US"/>
          </a:p>
        </p:txBody>
      </p:sp>
      <p:sp>
        <p:nvSpPr>
          <p:cNvPr id="15" name="TextBox 15"/>
          <p:cNvSpPr txBox="1"/>
          <p:nvPr/>
        </p:nvSpPr>
        <p:spPr>
          <a:xfrm>
            <a:off x="6263843" y="10062774"/>
            <a:ext cx="383260" cy="689246"/>
          </a:xfrm>
          <a:prstGeom prst="rect">
            <a:avLst/>
          </a:prstGeom>
        </p:spPr>
        <p:txBody>
          <a:bodyPr lIns="0" tIns="0" rIns="0" bIns="0" rtlCol="0" anchor="t">
            <a:spAutoFit/>
          </a:bodyPr>
          <a:lstStyle/>
          <a:p>
            <a:pPr algn="ctr">
              <a:lnSpc>
                <a:spcPts val="2804"/>
              </a:lnSpc>
            </a:pPr>
            <a:r>
              <a:rPr lang="en-US" sz="2003">
                <a:solidFill>
                  <a:srgbClr val="EFE7DD"/>
                </a:solidFill>
                <a:latin typeface="Nunito Sans"/>
                <a:ea typeface="Nunito Sans"/>
                <a:cs typeface="Nunito Sans"/>
                <a:sym typeface="Nunito Sans"/>
              </a:rPr>
              <a:t>2</a:t>
            </a:r>
          </a:p>
          <a:p>
            <a:pPr algn="ctr">
              <a:lnSpc>
                <a:spcPts val="2804"/>
              </a:lnSpc>
            </a:pPr>
            <a:endParaRPr lang="en-US" sz="2003">
              <a:solidFill>
                <a:srgbClr val="EFE7DD"/>
              </a:solidFill>
              <a:latin typeface="Nunito Sans"/>
              <a:ea typeface="Nunito Sans"/>
              <a:cs typeface="Nunito Sans"/>
              <a:sym typeface="Nunito Sans"/>
            </a:endParaRPr>
          </a:p>
        </p:txBody>
      </p:sp>
      <p:sp>
        <p:nvSpPr>
          <p:cNvPr id="16" name="TextBox 16"/>
          <p:cNvSpPr txBox="1"/>
          <p:nvPr/>
        </p:nvSpPr>
        <p:spPr>
          <a:xfrm>
            <a:off x="765114" y="2368593"/>
            <a:ext cx="2549914" cy="398145"/>
          </a:xfrm>
          <a:prstGeom prst="rect">
            <a:avLst/>
          </a:prstGeom>
        </p:spPr>
        <p:txBody>
          <a:bodyPr lIns="0" tIns="0" rIns="0" bIns="0" rtlCol="0" anchor="t">
            <a:spAutoFit/>
          </a:bodyPr>
          <a:lstStyle/>
          <a:p>
            <a:pPr algn="l">
              <a:lnSpc>
                <a:spcPts val="1679"/>
              </a:lnSpc>
            </a:pPr>
            <a:r>
              <a:rPr lang="en-US" sz="1200">
                <a:solidFill>
                  <a:srgbClr val="7E310B"/>
                </a:solidFill>
                <a:latin typeface="Nunito Sans"/>
                <a:ea typeface="Nunito Sans"/>
                <a:cs typeface="Nunito Sans"/>
                <a:sym typeface="Nunito Sans"/>
              </a:rPr>
              <a:t>Langvarandi streita á vinnustað  getur m.a. birst í: </a:t>
            </a:r>
          </a:p>
        </p:txBody>
      </p:sp>
      <p:sp>
        <p:nvSpPr>
          <p:cNvPr id="17" name="TextBox 17"/>
          <p:cNvSpPr txBox="1"/>
          <p:nvPr/>
        </p:nvSpPr>
        <p:spPr>
          <a:xfrm>
            <a:off x="756000" y="1921818"/>
            <a:ext cx="2172289" cy="297180"/>
          </a:xfrm>
          <a:prstGeom prst="rect">
            <a:avLst/>
          </a:prstGeom>
        </p:spPr>
        <p:txBody>
          <a:bodyPr lIns="0" tIns="0" rIns="0" bIns="0" rtlCol="0" anchor="t">
            <a:spAutoFit/>
          </a:bodyPr>
          <a:lstStyle/>
          <a:p>
            <a:pPr algn="l">
              <a:lnSpc>
                <a:spcPts val="2520"/>
              </a:lnSpc>
            </a:pPr>
            <a:r>
              <a:rPr lang="en-US" sz="1800" b="1">
                <a:solidFill>
                  <a:srgbClr val="7E310B"/>
                </a:solidFill>
                <a:latin typeface="Nunito Sans Bold"/>
                <a:ea typeface="Nunito Sans Bold"/>
                <a:cs typeface="Nunito Sans Bold"/>
                <a:sym typeface="Nunito Sans Bold"/>
              </a:rPr>
              <a:t> Hver eru einkennin?</a:t>
            </a:r>
          </a:p>
        </p:txBody>
      </p:sp>
      <p:sp>
        <p:nvSpPr>
          <p:cNvPr id="19" name="TextBox 19"/>
          <p:cNvSpPr txBox="1"/>
          <p:nvPr/>
        </p:nvSpPr>
        <p:spPr>
          <a:xfrm>
            <a:off x="756000" y="3049478"/>
            <a:ext cx="2718281" cy="1583055"/>
          </a:xfrm>
          <a:prstGeom prst="rect">
            <a:avLst/>
          </a:prstGeom>
        </p:spPr>
        <p:txBody>
          <a:bodyPr lIns="0" tIns="0" rIns="0" bIns="0" rtlCol="0" anchor="t">
            <a:spAutoFit/>
          </a:bodyPr>
          <a:lstStyle/>
          <a:p>
            <a:pPr marL="259080" lvl="1" indent="-129540" algn="just">
              <a:lnSpc>
                <a:spcPts val="1800"/>
              </a:lnSpc>
              <a:buFont typeface="Arial"/>
              <a:buChar char="•"/>
            </a:pPr>
            <a:r>
              <a:rPr lang="en-US" sz="1200">
                <a:solidFill>
                  <a:srgbClr val="7E310B"/>
                </a:solidFill>
                <a:latin typeface="Nunito Sans"/>
                <a:ea typeface="Nunito Sans"/>
                <a:cs typeface="Nunito Sans"/>
                <a:sym typeface="Nunito Sans"/>
              </a:rPr>
              <a:t>Spennu og pirringi</a:t>
            </a:r>
          </a:p>
          <a:p>
            <a:pPr marL="259080" lvl="1" indent="-129540" algn="just">
              <a:lnSpc>
                <a:spcPts val="1800"/>
              </a:lnSpc>
              <a:buFont typeface="Arial"/>
              <a:buChar char="•"/>
            </a:pPr>
            <a:r>
              <a:rPr lang="en-US" sz="1200">
                <a:solidFill>
                  <a:srgbClr val="7E310B"/>
                </a:solidFill>
                <a:latin typeface="Nunito Sans"/>
                <a:ea typeface="Nunito Sans"/>
                <a:cs typeface="Nunito Sans"/>
                <a:sym typeface="Nunito Sans"/>
              </a:rPr>
              <a:t>Kvíða</a:t>
            </a:r>
          </a:p>
          <a:p>
            <a:pPr marL="259080" lvl="1" indent="-129540" algn="just">
              <a:lnSpc>
                <a:spcPts val="1800"/>
              </a:lnSpc>
              <a:buFont typeface="Arial"/>
              <a:buChar char="•"/>
            </a:pPr>
            <a:r>
              <a:rPr lang="en-US" sz="1200">
                <a:solidFill>
                  <a:srgbClr val="7E310B"/>
                </a:solidFill>
                <a:latin typeface="Nunito Sans"/>
                <a:ea typeface="Nunito Sans"/>
                <a:cs typeface="Nunito Sans"/>
                <a:sym typeface="Nunito Sans"/>
              </a:rPr>
              <a:t>Depurð og þunglyndi</a:t>
            </a:r>
          </a:p>
          <a:p>
            <a:pPr marL="259080" lvl="1" indent="-129540" algn="just">
              <a:lnSpc>
                <a:spcPts val="1800"/>
              </a:lnSpc>
              <a:buFont typeface="Arial"/>
              <a:buChar char="•"/>
            </a:pPr>
            <a:r>
              <a:rPr lang="en-US" sz="1200">
                <a:solidFill>
                  <a:srgbClr val="7E310B"/>
                </a:solidFill>
                <a:latin typeface="Nunito Sans"/>
                <a:ea typeface="Nunito Sans"/>
                <a:cs typeface="Nunito Sans"/>
                <a:sym typeface="Nunito Sans"/>
              </a:rPr>
              <a:t>Líkamlegum verkjum</a:t>
            </a:r>
          </a:p>
          <a:p>
            <a:pPr marL="259080" lvl="1" indent="-129540" algn="just">
              <a:lnSpc>
                <a:spcPts val="1800"/>
              </a:lnSpc>
              <a:buFont typeface="Arial"/>
              <a:buChar char="•"/>
            </a:pPr>
            <a:r>
              <a:rPr lang="en-US" sz="1200">
                <a:solidFill>
                  <a:srgbClr val="7E310B"/>
                </a:solidFill>
                <a:latin typeface="Nunito Sans"/>
                <a:ea typeface="Nunito Sans"/>
                <a:cs typeface="Nunito Sans"/>
                <a:sym typeface="Nunito Sans"/>
              </a:rPr>
              <a:t>Hækkandi blóðþrýstingi</a:t>
            </a:r>
          </a:p>
          <a:p>
            <a:pPr marL="259080" lvl="1" indent="-129540" algn="just">
              <a:lnSpc>
                <a:spcPts val="1800"/>
              </a:lnSpc>
              <a:buFont typeface="Arial"/>
              <a:buChar char="•"/>
            </a:pPr>
            <a:r>
              <a:rPr lang="en-US" sz="1200">
                <a:solidFill>
                  <a:srgbClr val="7E310B"/>
                </a:solidFill>
                <a:latin typeface="Nunito Sans"/>
                <a:ea typeface="Nunito Sans"/>
                <a:cs typeface="Nunito Sans"/>
                <a:sym typeface="Nunito Sans"/>
              </a:rPr>
              <a:t>Hjarta- og æðasjúkdómum</a:t>
            </a:r>
          </a:p>
          <a:p>
            <a:pPr marL="259080" lvl="1" indent="-129540" algn="just">
              <a:lnSpc>
                <a:spcPts val="1800"/>
              </a:lnSpc>
              <a:buFont typeface="Arial"/>
              <a:buChar char="•"/>
            </a:pPr>
            <a:r>
              <a:rPr lang="en-US" sz="1200">
                <a:solidFill>
                  <a:srgbClr val="7E310B"/>
                </a:solidFill>
                <a:latin typeface="Nunito Sans"/>
                <a:ea typeface="Nunito Sans"/>
                <a:cs typeface="Nunito Sans"/>
                <a:sym typeface="Nunito Sans"/>
              </a:rPr>
              <a:t>Dvínandi framleiðni</a:t>
            </a:r>
          </a:p>
        </p:txBody>
      </p:sp>
      <p:grpSp>
        <p:nvGrpSpPr>
          <p:cNvPr id="20" name="Group 20"/>
          <p:cNvGrpSpPr/>
          <p:nvPr/>
        </p:nvGrpSpPr>
        <p:grpSpPr>
          <a:xfrm>
            <a:off x="751443" y="5576466"/>
            <a:ext cx="5978109" cy="661982"/>
            <a:chOff x="0" y="0"/>
            <a:chExt cx="2142419" cy="237239"/>
          </a:xfrm>
        </p:grpSpPr>
        <p:sp>
          <p:nvSpPr>
            <p:cNvPr id="21" name="Freeform 21"/>
            <p:cNvSpPr/>
            <p:nvPr/>
          </p:nvSpPr>
          <p:spPr>
            <a:xfrm>
              <a:off x="0" y="0"/>
              <a:ext cx="2142419" cy="237239"/>
            </a:xfrm>
            <a:custGeom>
              <a:avLst/>
              <a:gdLst/>
              <a:ahLst/>
              <a:cxnLst/>
              <a:rect l="l" t="t" r="r" b="b"/>
              <a:pathLst>
                <a:path w="2142419" h="237239">
                  <a:moveTo>
                    <a:pt x="0" y="0"/>
                  </a:moveTo>
                  <a:lnTo>
                    <a:pt x="2142419" y="0"/>
                  </a:lnTo>
                  <a:lnTo>
                    <a:pt x="2142419" y="237239"/>
                  </a:lnTo>
                  <a:lnTo>
                    <a:pt x="0" y="237239"/>
                  </a:lnTo>
                  <a:close/>
                </a:path>
              </a:pathLst>
            </a:custGeom>
            <a:solidFill>
              <a:srgbClr val="764B36"/>
            </a:solidFill>
          </p:spPr>
          <p:txBody>
            <a:bodyPr/>
            <a:lstStyle/>
            <a:p>
              <a:endParaRPr lang="en-US"/>
            </a:p>
          </p:txBody>
        </p:sp>
        <p:sp>
          <p:nvSpPr>
            <p:cNvPr id="22" name="TextBox 22"/>
            <p:cNvSpPr txBox="1"/>
            <p:nvPr/>
          </p:nvSpPr>
          <p:spPr>
            <a:xfrm>
              <a:off x="0" y="-38100"/>
              <a:ext cx="2142419" cy="275339"/>
            </a:xfrm>
            <a:prstGeom prst="rect">
              <a:avLst/>
            </a:prstGeom>
          </p:spPr>
          <p:txBody>
            <a:bodyPr lIns="50800" tIns="50800" rIns="50800" bIns="50800" rtlCol="0" anchor="ctr"/>
            <a:lstStyle/>
            <a:p>
              <a:pPr algn="ctr">
                <a:lnSpc>
                  <a:spcPts val="2573"/>
                </a:lnSpc>
              </a:pPr>
              <a:endParaRPr/>
            </a:p>
          </p:txBody>
        </p:sp>
      </p:grpSp>
      <p:sp>
        <p:nvSpPr>
          <p:cNvPr id="23" name="TextBox 23"/>
          <p:cNvSpPr txBox="1"/>
          <p:nvPr/>
        </p:nvSpPr>
        <p:spPr>
          <a:xfrm>
            <a:off x="894240" y="5506928"/>
            <a:ext cx="5835311" cy="607695"/>
          </a:xfrm>
          <a:prstGeom prst="rect">
            <a:avLst/>
          </a:prstGeom>
        </p:spPr>
        <p:txBody>
          <a:bodyPr lIns="0" tIns="0" rIns="0" bIns="0" rtlCol="0" anchor="t">
            <a:spAutoFit/>
          </a:bodyPr>
          <a:lstStyle/>
          <a:p>
            <a:pPr algn="ctr">
              <a:lnSpc>
                <a:spcPts val="1679"/>
              </a:lnSpc>
              <a:spcBef>
                <a:spcPct val="0"/>
              </a:spcBef>
            </a:pPr>
            <a:endParaRPr/>
          </a:p>
          <a:p>
            <a:pPr algn="ctr">
              <a:lnSpc>
                <a:spcPts val="1679"/>
              </a:lnSpc>
              <a:spcBef>
                <a:spcPct val="0"/>
              </a:spcBef>
            </a:pPr>
            <a:r>
              <a:rPr lang="en-US" sz="1200">
                <a:solidFill>
                  <a:srgbClr val="FFFFFF"/>
                </a:solidFill>
                <a:latin typeface="Nunito Sans"/>
                <a:ea typeface="Nunito Sans"/>
                <a:cs typeface="Nunito Sans"/>
                <a:sym typeface="Nunito Sans"/>
              </a:rPr>
              <a:t>“Kulnun er alvarlegt langtíma neikvætt ástand hjá einstaklingi sem er tilkomið vegna viðvarandi streitu” </a:t>
            </a:r>
          </a:p>
        </p:txBody>
      </p:sp>
      <p:sp>
        <p:nvSpPr>
          <p:cNvPr id="24" name="TextBox 24"/>
          <p:cNvSpPr txBox="1"/>
          <p:nvPr/>
        </p:nvSpPr>
        <p:spPr>
          <a:xfrm>
            <a:off x="5469185" y="6040963"/>
            <a:ext cx="1159675" cy="112607"/>
          </a:xfrm>
          <a:prstGeom prst="rect">
            <a:avLst/>
          </a:prstGeom>
        </p:spPr>
        <p:txBody>
          <a:bodyPr lIns="0" tIns="0" rIns="0" bIns="0" rtlCol="0" anchor="t">
            <a:spAutoFit/>
          </a:bodyPr>
          <a:lstStyle/>
          <a:p>
            <a:pPr algn="just">
              <a:lnSpc>
                <a:spcPts val="909"/>
              </a:lnSpc>
            </a:pPr>
            <a:r>
              <a:rPr lang="en-US" sz="649">
                <a:solidFill>
                  <a:srgbClr val="FFFFFF"/>
                </a:solidFill>
                <a:latin typeface="Nunito Sans"/>
                <a:ea typeface="Nunito Sans"/>
                <a:cs typeface="Nunito Sans"/>
                <a:sym typeface="Nunito Sans"/>
              </a:rPr>
              <a:t>(Linda Bára Lýðsdóttir. 2021)</a:t>
            </a:r>
          </a:p>
        </p:txBody>
      </p:sp>
      <p:sp>
        <p:nvSpPr>
          <p:cNvPr id="25" name="TextBox 25"/>
          <p:cNvSpPr txBox="1"/>
          <p:nvPr/>
        </p:nvSpPr>
        <p:spPr>
          <a:xfrm>
            <a:off x="765114" y="6390848"/>
            <a:ext cx="6251016" cy="188595"/>
          </a:xfrm>
          <a:prstGeom prst="rect">
            <a:avLst/>
          </a:prstGeom>
        </p:spPr>
        <p:txBody>
          <a:bodyPr lIns="0" tIns="0" rIns="0" bIns="0" rtlCol="0" anchor="t">
            <a:spAutoFit/>
          </a:bodyPr>
          <a:lstStyle/>
          <a:p>
            <a:pPr algn="just">
              <a:lnSpc>
                <a:spcPts val="1679"/>
              </a:lnSpc>
            </a:pPr>
            <a:r>
              <a:rPr lang="en-US" sz="1200">
                <a:solidFill>
                  <a:srgbClr val="7E310B"/>
                </a:solidFill>
                <a:latin typeface="Nunito Sans"/>
                <a:ea typeface="Nunito Sans"/>
                <a:cs typeface="Nunito Sans"/>
                <a:sym typeface="Nunito Sans"/>
              </a:rPr>
              <a:t>          Christina Maslach greindi </a:t>
            </a:r>
            <a:r>
              <a:rPr lang="en-US" sz="1200" b="1">
                <a:solidFill>
                  <a:srgbClr val="7E310B"/>
                </a:solidFill>
                <a:latin typeface="Nunito Sans Bold"/>
                <a:ea typeface="Nunito Sans Bold"/>
                <a:cs typeface="Nunito Sans Bold"/>
                <a:sym typeface="Nunito Sans Bold"/>
              </a:rPr>
              <a:t>einkenni kulnunar</a:t>
            </a:r>
            <a:r>
              <a:rPr lang="en-US" sz="1200">
                <a:solidFill>
                  <a:srgbClr val="7E310B"/>
                </a:solidFill>
                <a:latin typeface="Nunito Sans"/>
                <a:ea typeface="Nunito Sans"/>
                <a:cs typeface="Nunito Sans"/>
                <a:sym typeface="Nunito Sans"/>
              </a:rPr>
              <a:t> og lýsir þeim sem:</a:t>
            </a:r>
          </a:p>
        </p:txBody>
      </p:sp>
      <p:sp>
        <p:nvSpPr>
          <p:cNvPr id="26" name="Freeform 26"/>
          <p:cNvSpPr/>
          <p:nvPr/>
        </p:nvSpPr>
        <p:spPr>
          <a:xfrm>
            <a:off x="-846167" y="7967618"/>
            <a:ext cx="3631670" cy="4362367"/>
          </a:xfrm>
          <a:custGeom>
            <a:avLst/>
            <a:gdLst/>
            <a:ahLst/>
            <a:cxnLst/>
            <a:rect l="l" t="t" r="r" b="b"/>
            <a:pathLst>
              <a:path w="3631670" h="4362367">
                <a:moveTo>
                  <a:pt x="0" y="0"/>
                </a:moveTo>
                <a:lnTo>
                  <a:pt x="3631670" y="0"/>
                </a:lnTo>
                <a:lnTo>
                  <a:pt x="3631670" y="4362367"/>
                </a:lnTo>
                <a:lnTo>
                  <a:pt x="0" y="4362367"/>
                </a:lnTo>
                <a:lnTo>
                  <a:pt x="0" y="0"/>
                </a:lnTo>
                <a:close/>
              </a:path>
            </a:pathLst>
          </a:custGeom>
          <a:blipFill>
            <a:blip r:embed="rId6">
              <a:alphaModFix amt="38000"/>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7" name="TextBox 27"/>
          <p:cNvSpPr txBox="1"/>
          <p:nvPr/>
        </p:nvSpPr>
        <p:spPr>
          <a:xfrm>
            <a:off x="756000" y="8069547"/>
            <a:ext cx="5932541" cy="1445895"/>
          </a:xfrm>
          <a:prstGeom prst="rect">
            <a:avLst/>
          </a:prstGeom>
        </p:spPr>
        <p:txBody>
          <a:bodyPr lIns="0" tIns="0" rIns="0" bIns="0" rtlCol="0" anchor="t">
            <a:spAutoFit/>
          </a:bodyPr>
          <a:lstStyle/>
          <a:p>
            <a:pPr marL="259080" lvl="1" indent="-129540" algn="just">
              <a:lnSpc>
                <a:spcPts val="1679"/>
              </a:lnSpc>
              <a:buFont typeface="Arial"/>
              <a:buChar char="•"/>
            </a:pPr>
            <a:r>
              <a:rPr lang="en-US" sz="1200">
                <a:solidFill>
                  <a:srgbClr val="7E310B"/>
                </a:solidFill>
                <a:latin typeface="Nunito Sans"/>
                <a:ea typeface="Nunito Sans"/>
                <a:cs typeface="Nunito Sans"/>
                <a:sym typeface="Nunito Sans"/>
              </a:rPr>
              <a:t>Of mikið að gera á of litlum tíma</a:t>
            </a:r>
          </a:p>
          <a:p>
            <a:pPr marL="259080" lvl="1" indent="-129540" algn="just">
              <a:lnSpc>
                <a:spcPts val="1679"/>
              </a:lnSpc>
              <a:buFont typeface="Arial"/>
              <a:buChar char="•"/>
            </a:pPr>
            <a:r>
              <a:rPr lang="en-US" sz="1200">
                <a:solidFill>
                  <a:srgbClr val="7E310B"/>
                </a:solidFill>
                <a:latin typeface="Nunito Sans"/>
                <a:ea typeface="Nunito Sans"/>
                <a:cs typeface="Nunito Sans"/>
                <a:sym typeface="Nunito Sans"/>
              </a:rPr>
              <a:t>Skortur á sjálfræði í starfi</a:t>
            </a:r>
          </a:p>
          <a:p>
            <a:pPr marL="259080" lvl="1" indent="-129540" algn="just">
              <a:lnSpc>
                <a:spcPts val="1679"/>
              </a:lnSpc>
              <a:buFont typeface="Arial"/>
              <a:buChar char="•"/>
            </a:pPr>
            <a:r>
              <a:rPr lang="en-US" sz="1200">
                <a:solidFill>
                  <a:srgbClr val="7E310B"/>
                </a:solidFill>
                <a:latin typeface="Nunito Sans"/>
                <a:ea typeface="Nunito Sans"/>
                <a:cs typeface="Nunito Sans"/>
                <a:sym typeface="Nunito Sans"/>
              </a:rPr>
              <a:t>Skortur á hrósi eða umbun fyrir vel unnin störf</a:t>
            </a:r>
          </a:p>
          <a:p>
            <a:pPr marL="259080" lvl="1" indent="-129540" algn="just">
              <a:lnSpc>
                <a:spcPts val="1679"/>
              </a:lnSpc>
              <a:buFont typeface="Arial"/>
              <a:buChar char="•"/>
            </a:pPr>
            <a:r>
              <a:rPr lang="en-US" sz="1200">
                <a:solidFill>
                  <a:srgbClr val="7E310B"/>
                </a:solidFill>
                <a:latin typeface="Nunito Sans"/>
                <a:ea typeface="Nunito Sans"/>
                <a:cs typeface="Nunito Sans"/>
                <a:sym typeface="Nunito Sans"/>
              </a:rPr>
              <a:t>Skortur á trausti, erfitt að leysa ágreining og skortur á starfsöryggi</a:t>
            </a:r>
          </a:p>
          <a:p>
            <a:pPr marL="259080" lvl="1" indent="-129540" algn="just">
              <a:lnSpc>
                <a:spcPts val="1679"/>
              </a:lnSpc>
              <a:buFont typeface="Arial"/>
              <a:buChar char="•"/>
            </a:pPr>
            <a:r>
              <a:rPr lang="en-US" sz="1200">
                <a:solidFill>
                  <a:srgbClr val="7E310B"/>
                </a:solidFill>
                <a:latin typeface="Nunito Sans"/>
                <a:ea typeface="Nunito Sans"/>
                <a:cs typeface="Nunito Sans"/>
                <a:sym typeface="Nunito Sans"/>
              </a:rPr>
              <a:t>Óréttlæti þar sem reglum er ekki fylgt og felast frekar í tengslaneti</a:t>
            </a:r>
          </a:p>
          <a:p>
            <a:pPr marL="259080" lvl="1" indent="-129540" algn="just">
              <a:lnSpc>
                <a:spcPts val="1679"/>
              </a:lnSpc>
              <a:buFont typeface="Arial"/>
              <a:buChar char="•"/>
            </a:pPr>
            <a:r>
              <a:rPr lang="en-US" sz="1200">
                <a:solidFill>
                  <a:srgbClr val="7E310B"/>
                </a:solidFill>
                <a:latin typeface="Nunito Sans"/>
                <a:ea typeface="Nunito Sans"/>
                <a:cs typeface="Nunito Sans"/>
                <a:sym typeface="Nunito Sans"/>
              </a:rPr>
              <a:t>Að starfsfólki finnist starf sitt vera tilgangslaust og að það samræmist ekki gildum þeirra í lífinu</a:t>
            </a:r>
          </a:p>
        </p:txBody>
      </p:sp>
      <p:grpSp>
        <p:nvGrpSpPr>
          <p:cNvPr id="28" name="Group 28"/>
          <p:cNvGrpSpPr/>
          <p:nvPr/>
        </p:nvGrpSpPr>
        <p:grpSpPr>
          <a:xfrm>
            <a:off x="751443" y="6665168"/>
            <a:ext cx="5978109" cy="965029"/>
            <a:chOff x="0" y="0"/>
            <a:chExt cx="2142419" cy="345845"/>
          </a:xfrm>
        </p:grpSpPr>
        <p:sp>
          <p:nvSpPr>
            <p:cNvPr id="29" name="Freeform 29"/>
            <p:cNvSpPr/>
            <p:nvPr/>
          </p:nvSpPr>
          <p:spPr>
            <a:xfrm>
              <a:off x="0" y="0"/>
              <a:ext cx="2142419" cy="345845"/>
            </a:xfrm>
            <a:custGeom>
              <a:avLst/>
              <a:gdLst/>
              <a:ahLst/>
              <a:cxnLst/>
              <a:rect l="l" t="t" r="r" b="b"/>
              <a:pathLst>
                <a:path w="2142419" h="345845">
                  <a:moveTo>
                    <a:pt x="0" y="0"/>
                  </a:moveTo>
                  <a:lnTo>
                    <a:pt x="2142419" y="0"/>
                  </a:lnTo>
                  <a:lnTo>
                    <a:pt x="2142419" y="345845"/>
                  </a:lnTo>
                  <a:lnTo>
                    <a:pt x="0" y="345845"/>
                  </a:lnTo>
                  <a:close/>
                </a:path>
              </a:pathLst>
            </a:custGeom>
            <a:solidFill>
              <a:srgbClr val="764B36"/>
            </a:solidFill>
          </p:spPr>
          <p:txBody>
            <a:bodyPr/>
            <a:lstStyle/>
            <a:p>
              <a:endParaRPr lang="en-US"/>
            </a:p>
          </p:txBody>
        </p:sp>
        <p:sp>
          <p:nvSpPr>
            <p:cNvPr id="30" name="TextBox 30"/>
            <p:cNvSpPr txBox="1"/>
            <p:nvPr/>
          </p:nvSpPr>
          <p:spPr>
            <a:xfrm>
              <a:off x="0" y="-38100"/>
              <a:ext cx="2142419" cy="383945"/>
            </a:xfrm>
            <a:prstGeom prst="rect">
              <a:avLst/>
            </a:prstGeom>
          </p:spPr>
          <p:txBody>
            <a:bodyPr lIns="50800" tIns="50800" rIns="50800" bIns="50800" rtlCol="0" anchor="ctr"/>
            <a:lstStyle/>
            <a:p>
              <a:pPr algn="ctr">
                <a:lnSpc>
                  <a:spcPts val="2573"/>
                </a:lnSpc>
              </a:pPr>
              <a:endParaRPr/>
            </a:p>
          </p:txBody>
        </p:sp>
      </p:grpSp>
      <p:sp>
        <p:nvSpPr>
          <p:cNvPr id="31" name="TextBox 31"/>
          <p:cNvSpPr txBox="1"/>
          <p:nvPr/>
        </p:nvSpPr>
        <p:spPr>
          <a:xfrm>
            <a:off x="830169" y="6700007"/>
            <a:ext cx="5842221" cy="866775"/>
          </a:xfrm>
          <a:prstGeom prst="rect">
            <a:avLst/>
          </a:prstGeom>
        </p:spPr>
        <p:txBody>
          <a:bodyPr lIns="0" tIns="0" rIns="0" bIns="0" rtlCol="0" anchor="t">
            <a:spAutoFit/>
          </a:bodyPr>
          <a:lstStyle/>
          <a:p>
            <a:pPr marL="259080" lvl="1" indent="-129540" algn="just">
              <a:lnSpc>
                <a:spcPts val="1800"/>
              </a:lnSpc>
              <a:buFont typeface="Arial"/>
              <a:buChar char="•"/>
            </a:pPr>
            <a:r>
              <a:rPr lang="en-US" sz="1200">
                <a:solidFill>
                  <a:srgbClr val="FFFFFF"/>
                </a:solidFill>
                <a:latin typeface="Nunito Sans"/>
                <a:ea typeface="Nunito Sans"/>
                <a:cs typeface="Nunito Sans"/>
                <a:sym typeface="Nunito Sans"/>
              </a:rPr>
              <a:t>Örmögnun sem felst í óeðlilegri þreytu. Skortur á úthaldi, lítið frumkvæði.</a:t>
            </a:r>
          </a:p>
          <a:p>
            <a:pPr marL="259080" lvl="1" indent="-129540" algn="just">
              <a:lnSpc>
                <a:spcPts val="1800"/>
              </a:lnSpc>
              <a:buFont typeface="Arial"/>
              <a:buChar char="•"/>
            </a:pPr>
            <a:r>
              <a:rPr lang="en-US" sz="1200">
                <a:solidFill>
                  <a:srgbClr val="FFFFFF"/>
                </a:solidFill>
                <a:latin typeface="Nunito Sans"/>
                <a:ea typeface="Nunito Sans"/>
                <a:cs typeface="Nunito Sans"/>
                <a:sym typeface="Nunito Sans"/>
              </a:rPr>
              <a:t>Neikvæð viðhorf og tortryggni gagnvart vinnunni, andlega fjarverandi í vinnu.</a:t>
            </a:r>
          </a:p>
          <a:p>
            <a:pPr marL="259080" lvl="1" indent="-129540" algn="just">
              <a:lnSpc>
                <a:spcPts val="1679"/>
              </a:lnSpc>
              <a:buFont typeface="Arial"/>
              <a:buChar char="•"/>
            </a:pPr>
            <a:r>
              <a:rPr lang="en-US" sz="1200">
                <a:solidFill>
                  <a:srgbClr val="FFFFFF"/>
                </a:solidFill>
                <a:latin typeface="Nunito Sans"/>
                <a:ea typeface="Nunito Sans"/>
                <a:cs typeface="Nunito Sans"/>
                <a:sym typeface="Nunito Sans"/>
              </a:rPr>
              <a:t>Dvínandi persónulegur árangur. Neikvætt mat á eigin getu, óánægja með eigin árangur og hann slakari og minni afköst.</a:t>
            </a:r>
          </a:p>
        </p:txBody>
      </p:sp>
      <p:sp>
        <p:nvSpPr>
          <p:cNvPr id="32" name="TextBox 32"/>
          <p:cNvSpPr txBox="1"/>
          <p:nvPr/>
        </p:nvSpPr>
        <p:spPr>
          <a:xfrm>
            <a:off x="5487429" y="7455671"/>
            <a:ext cx="1159675" cy="112607"/>
          </a:xfrm>
          <a:prstGeom prst="rect">
            <a:avLst/>
          </a:prstGeom>
        </p:spPr>
        <p:txBody>
          <a:bodyPr lIns="0" tIns="0" rIns="0" bIns="0" rtlCol="0" anchor="t">
            <a:spAutoFit/>
          </a:bodyPr>
          <a:lstStyle/>
          <a:p>
            <a:pPr algn="just">
              <a:lnSpc>
                <a:spcPts val="909"/>
              </a:lnSpc>
            </a:pPr>
            <a:r>
              <a:rPr lang="en-US" sz="649">
                <a:solidFill>
                  <a:srgbClr val="FFFFFF"/>
                </a:solidFill>
                <a:latin typeface="Nunito Sans"/>
                <a:ea typeface="Nunito Sans"/>
                <a:cs typeface="Nunito Sans"/>
                <a:sym typeface="Nunito Sans"/>
              </a:rPr>
              <a:t>(Linda Bára Lýðsdóttir. 2021)</a:t>
            </a:r>
          </a:p>
        </p:txBody>
      </p:sp>
      <p:sp>
        <p:nvSpPr>
          <p:cNvPr id="33" name="TextBox 33"/>
          <p:cNvSpPr txBox="1"/>
          <p:nvPr/>
        </p:nvSpPr>
        <p:spPr>
          <a:xfrm>
            <a:off x="1195005" y="7811172"/>
            <a:ext cx="5641795" cy="188595"/>
          </a:xfrm>
          <a:prstGeom prst="rect">
            <a:avLst/>
          </a:prstGeom>
        </p:spPr>
        <p:txBody>
          <a:bodyPr lIns="0" tIns="0" rIns="0" bIns="0" rtlCol="0" anchor="t">
            <a:spAutoFit/>
          </a:bodyPr>
          <a:lstStyle/>
          <a:p>
            <a:pPr algn="just">
              <a:lnSpc>
                <a:spcPts val="1679"/>
              </a:lnSpc>
            </a:pPr>
            <a:r>
              <a:rPr lang="en-US" sz="1200">
                <a:solidFill>
                  <a:srgbClr val="7E310B"/>
                </a:solidFill>
                <a:latin typeface="Nunito Sans"/>
                <a:ea typeface="Nunito Sans"/>
                <a:cs typeface="Nunito Sans"/>
                <a:sym typeface="Nunito Sans"/>
              </a:rPr>
              <a:t>Christina greindi einnig </a:t>
            </a:r>
            <a:r>
              <a:rPr lang="en-US" sz="1200" b="1">
                <a:solidFill>
                  <a:srgbClr val="7E310B"/>
                </a:solidFill>
                <a:latin typeface="Nunito Sans Bold"/>
                <a:ea typeface="Nunito Sans Bold"/>
                <a:cs typeface="Nunito Sans Bold"/>
                <a:sym typeface="Nunito Sans Bold"/>
              </a:rPr>
              <a:t>sex þætti</a:t>
            </a:r>
            <a:r>
              <a:rPr lang="en-US" sz="1200">
                <a:solidFill>
                  <a:srgbClr val="7E310B"/>
                </a:solidFill>
                <a:latin typeface="Nunito Sans"/>
                <a:ea typeface="Nunito Sans"/>
                <a:cs typeface="Nunito Sans"/>
                <a:sym typeface="Nunito Sans"/>
              </a:rPr>
              <a:t> á vinnustað </a:t>
            </a:r>
            <a:r>
              <a:rPr lang="en-US" sz="1200" b="1">
                <a:solidFill>
                  <a:srgbClr val="7E310B"/>
                </a:solidFill>
                <a:latin typeface="Nunito Sans Bold"/>
                <a:ea typeface="Nunito Sans Bold"/>
                <a:cs typeface="Nunito Sans Bold"/>
                <a:sym typeface="Nunito Sans Bold"/>
              </a:rPr>
              <a:t>sem auka líkur á kulnun:</a:t>
            </a:r>
          </a:p>
        </p:txBody>
      </p:sp>
      <p:sp>
        <p:nvSpPr>
          <p:cNvPr id="34" name="TextBox 34"/>
          <p:cNvSpPr txBox="1"/>
          <p:nvPr/>
        </p:nvSpPr>
        <p:spPr>
          <a:xfrm>
            <a:off x="5927230" y="9751662"/>
            <a:ext cx="745160" cy="112607"/>
          </a:xfrm>
          <a:prstGeom prst="rect">
            <a:avLst/>
          </a:prstGeom>
        </p:spPr>
        <p:txBody>
          <a:bodyPr lIns="0" tIns="0" rIns="0" bIns="0" rtlCol="0" anchor="t">
            <a:spAutoFit/>
          </a:bodyPr>
          <a:lstStyle/>
          <a:p>
            <a:pPr algn="just">
              <a:lnSpc>
                <a:spcPts val="909"/>
              </a:lnSpc>
            </a:pPr>
            <a:r>
              <a:rPr lang="en-US" sz="649">
                <a:solidFill>
                  <a:srgbClr val="7E310B"/>
                </a:solidFill>
                <a:latin typeface="Nunito Sans"/>
                <a:ea typeface="Nunito Sans"/>
                <a:cs typeface="Nunito Sans"/>
                <a:sym typeface="Nunito Sans"/>
              </a:rPr>
              <a:t>(Maslach, C. 2021)</a:t>
            </a:r>
          </a:p>
        </p:txBody>
      </p:sp>
      <p:sp>
        <p:nvSpPr>
          <p:cNvPr id="35" name="TextBox 35"/>
          <p:cNvSpPr txBox="1"/>
          <p:nvPr/>
        </p:nvSpPr>
        <p:spPr>
          <a:xfrm>
            <a:off x="2139129" y="4662801"/>
            <a:ext cx="1292749" cy="112607"/>
          </a:xfrm>
          <a:prstGeom prst="rect">
            <a:avLst/>
          </a:prstGeom>
        </p:spPr>
        <p:txBody>
          <a:bodyPr lIns="0" tIns="0" rIns="0" bIns="0" rtlCol="0" anchor="t">
            <a:spAutoFit/>
          </a:bodyPr>
          <a:lstStyle/>
          <a:p>
            <a:pPr algn="just">
              <a:lnSpc>
                <a:spcPts val="910"/>
              </a:lnSpc>
            </a:pPr>
            <a:r>
              <a:rPr lang="en-US" sz="650">
                <a:solidFill>
                  <a:srgbClr val="792F0A"/>
                </a:solidFill>
                <a:latin typeface="Nunito Sans"/>
                <a:ea typeface="Nunito Sans"/>
                <a:cs typeface="Nunito Sans"/>
                <a:sym typeface="Nunito Sans"/>
              </a:rPr>
              <a:t>(Hjördís Sigursteinsdóttir. 2024)</a:t>
            </a:r>
          </a:p>
        </p:txBody>
      </p:sp>
      <p:sp>
        <p:nvSpPr>
          <p:cNvPr id="36" name="TextBox 36"/>
          <p:cNvSpPr txBox="1"/>
          <p:nvPr/>
        </p:nvSpPr>
        <p:spPr>
          <a:xfrm>
            <a:off x="830169" y="9582117"/>
            <a:ext cx="5576740" cy="188595"/>
          </a:xfrm>
          <a:prstGeom prst="rect">
            <a:avLst/>
          </a:prstGeom>
        </p:spPr>
        <p:txBody>
          <a:bodyPr lIns="0" tIns="0" rIns="0" bIns="0" rtlCol="0" anchor="t">
            <a:spAutoFit/>
          </a:bodyPr>
          <a:lstStyle/>
          <a:p>
            <a:pPr algn="just">
              <a:lnSpc>
                <a:spcPts val="1679"/>
              </a:lnSpc>
            </a:pPr>
            <a:r>
              <a:rPr lang="en-US" sz="1200">
                <a:solidFill>
                  <a:srgbClr val="7E310B"/>
                </a:solidFill>
                <a:latin typeface="Nunito Sans"/>
                <a:ea typeface="Nunito Sans"/>
                <a:cs typeface="Nunito Sans"/>
                <a:sym typeface="Nunito Sans"/>
              </a:rPr>
              <a:t>Því fleiri af þessum atriðum sem eru til staðar, því meiri hætta er á kulnun í starfi.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7DD"/>
        </a:solidFill>
        <a:effectLst/>
      </p:bgPr>
    </p:bg>
    <p:spTree>
      <p:nvGrpSpPr>
        <p:cNvPr id="1" name=""/>
        <p:cNvGrpSpPr/>
        <p:nvPr/>
      </p:nvGrpSpPr>
      <p:grpSpPr>
        <a:xfrm>
          <a:off x="0" y="0"/>
          <a:ext cx="0" cy="0"/>
          <a:chOff x="0" y="0"/>
          <a:chExt cx="0" cy="0"/>
        </a:xfrm>
      </p:grpSpPr>
      <p:sp>
        <p:nvSpPr>
          <p:cNvPr id="2" name="Freeform 2"/>
          <p:cNvSpPr/>
          <p:nvPr/>
        </p:nvSpPr>
        <p:spPr>
          <a:xfrm rot="5400000">
            <a:off x="707319" y="-539543"/>
            <a:ext cx="862700" cy="1520564"/>
          </a:xfrm>
          <a:custGeom>
            <a:avLst/>
            <a:gdLst/>
            <a:ahLst/>
            <a:cxnLst/>
            <a:rect l="l" t="t" r="r" b="b"/>
            <a:pathLst>
              <a:path w="862700" h="1520564">
                <a:moveTo>
                  <a:pt x="0" y="0"/>
                </a:moveTo>
                <a:lnTo>
                  <a:pt x="862700" y="0"/>
                </a:lnTo>
                <a:lnTo>
                  <a:pt x="862700" y="1520564"/>
                </a:lnTo>
                <a:lnTo>
                  <a:pt x="0" y="1520564"/>
                </a:lnTo>
                <a:lnTo>
                  <a:pt x="0" y="0"/>
                </a:lnTo>
                <a:close/>
              </a:path>
            </a:pathLst>
          </a:custGeom>
          <a:blipFill>
            <a:blip r:embed="rId2">
              <a:alphaModFix amt="90000"/>
              <a:extLst>
                <a:ext uri="{96DAC541-7B7A-43D3-8B79-37D633B846F1}">
                  <asvg:svgBlip xmlns:asvg="http://schemas.microsoft.com/office/drawing/2016/SVG/main" r:embed="rId3"/>
                </a:ext>
              </a:extLst>
            </a:blip>
            <a:stretch>
              <a:fillRect t="-85904" r="-147390"/>
            </a:stretch>
          </a:blipFill>
        </p:spPr>
        <p:txBody>
          <a:bodyPr/>
          <a:lstStyle/>
          <a:p>
            <a:endParaRPr lang="en-US"/>
          </a:p>
        </p:txBody>
      </p:sp>
      <p:sp>
        <p:nvSpPr>
          <p:cNvPr id="3" name="Freeform 3"/>
          <p:cNvSpPr/>
          <p:nvPr/>
        </p:nvSpPr>
        <p:spPr>
          <a:xfrm>
            <a:off x="3213947" y="756000"/>
            <a:ext cx="1132106" cy="291517"/>
          </a:xfrm>
          <a:custGeom>
            <a:avLst/>
            <a:gdLst/>
            <a:ahLst/>
            <a:cxnLst/>
            <a:rect l="l" t="t" r="r" b="b"/>
            <a:pathLst>
              <a:path w="1132106" h="291517">
                <a:moveTo>
                  <a:pt x="0" y="0"/>
                </a:moveTo>
                <a:lnTo>
                  <a:pt x="1132106" y="0"/>
                </a:lnTo>
                <a:lnTo>
                  <a:pt x="1132106" y="291517"/>
                </a:lnTo>
                <a:lnTo>
                  <a:pt x="0" y="2915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6189059" y="9936000"/>
            <a:ext cx="433832" cy="433832"/>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310B"/>
            </a:solidFill>
          </p:spPr>
          <p:txBody>
            <a:bodyPr/>
            <a:lstStyle/>
            <a:p>
              <a:endParaRPr lang="en-US"/>
            </a:p>
          </p:txBody>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573"/>
                </a:lnSpc>
              </a:pPr>
              <a:endParaRPr/>
            </a:p>
          </p:txBody>
        </p:sp>
      </p:grpSp>
      <p:sp>
        <p:nvSpPr>
          <p:cNvPr id="7" name="Freeform 7"/>
          <p:cNvSpPr/>
          <p:nvPr/>
        </p:nvSpPr>
        <p:spPr>
          <a:xfrm flipV="1">
            <a:off x="1068877" y="3314113"/>
            <a:ext cx="2031887" cy="2031887"/>
          </a:xfrm>
          <a:custGeom>
            <a:avLst/>
            <a:gdLst/>
            <a:ahLst/>
            <a:cxnLst/>
            <a:rect l="l" t="t" r="r" b="b"/>
            <a:pathLst>
              <a:path w="2031887" h="2031887">
                <a:moveTo>
                  <a:pt x="0" y="2031887"/>
                </a:moveTo>
                <a:lnTo>
                  <a:pt x="2031887" y="2031887"/>
                </a:lnTo>
                <a:lnTo>
                  <a:pt x="2031887" y="0"/>
                </a:lnTo>
                <a:lnTo>
                  <a:pt x="0" y="0"/>
                </a:lnTo>
                <a:lnTo>
                  <a:pt x="0" y="2031887"/>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8" name="Group 8"/>
          <p:cNvGrpSpPr/>
          <p:nvPr/>
        </p:nvGrpSpPr>
        <p:grpSpPr>
          <a:xfrm>
            <a:off x="845695" y="2889846"/>
            <a:ext cx="7572263" cy="1624233"/>
            <a:chOff x="0" y="0"/>
            <a:chExt cx="2713728" cy="582088"/>
          </a:xfrm>
        </p:grpSpPr>
        <p:sp>
          <p:nvSpPr>
            <p:cNvPr id="9" name="Freeform 9"/>
            <p:cNvSpPr/>
            <p:nvPr/>
          </p:nvSpPr>
          <p:spPr>
            <a:xfrm>
              <a:off x="0" y="0"/>
              <a:ext cx="2713728" cy="582088"/>
            </a:xfrm>
            <a:custGeom>
              <a:avLst/>
              <a:gdLst/>
              <a:ahLst/>
              <a:cxnLst/>
              <a:rect l="l" t="t" r="r" b="b"/>
              <a:pathLst>
                <a:path w="2713728" h="582088">
                  <a:moveTo>
                    <a:pt x="0" y="0"/>
                  </a:moveTo>
                  <a:lnTo>
                    <a:pt x="2713728" y="0"/>
                  </a:lnTo>
                  <a:lnTo>
                    <a:pt x="2713728" y="582088"/>
                  </a:lnTo>
                  <a:lnTo>
                    <a:pt x="0" y="582088"/>
                  </a:lnTo>
                  <a:close/>
                </a:path>
              </a:pathLst>
            </a:custGeom>
            <a:solidFill>
              <a:srgbClr val="764B36"/>
            </a:solidFill>
          </p:spPr>
          <p:txBody>
            <a:bodyPr/>
            <a:lstStyle/>
            <a:p>
              <a:endParaRPr lang="en-US"/>
            </a:p>
          </p:txBody>
        </p:sp>
        <p:sp>
          <p:nvSpPr>
            <p:cNvPr id="10" name="TextBox 10"/>
            <p:cNvSpPr txBox="1"/>
            <p:nvPr/>
          </p:nvSpPr>
          <p:spPr>
            <a:xfrm>
              <a:off x="0" y="-38100"/>
              <a:ext cx="2713728" cy="620188"/>
            </a:xfrm>
            <a:prstGeom prst="rect">
              <a:avLst/>
            </a:prstGeom>
          </p:spPr>
          <p:txBody>
            <a:bodyPr lIns="50800" tIns="50800" rIns="50800" bIns="50800" rtlCol="0" anchor="ctr"/>
            <a:lstStyle/>
            <a:p>
              <a:pPr algn="ctr">
                <a:lnSpc>
                  <a:spcPts val="2573"/>
                </a:lnSpc>
              </a:pPr>
              <a:endParaRPr/>
            </a:p>
          </p:txBody>
        </p:sp>
      </p:grpSp>
      <p:grpSp>
        <p:nvGrpSpPr>
          <p:cNvPr id="11" name="Group 11"/>
          <p:cNvGrpSpPr/>
          <p:nvPr/>
        </p:nvGrpSpPr>
        <p:grpSpPr>
          <a:xfrm>
            <a:off x="1083676" y="3207979"/>
            <a:ext cx="2002288" cy="2002280"/>
            <a:chOff x="0" y="0"/>
            <a:chExt cx="6350000" cy="6349975"/>
          </a:xfrm>
        </p:grpSpPr>
        <p:sp>
          <p:nvSpPr>
            <p:cNvPr id="12" name="Freeform 12"/>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8"/>
              <a:stretch>
                <a:fillRect l="-24906" r="-24906"/>
              </a:stretch>
            </a:blipFill>
          </p:spPr>
          <p:txBody>
            <a:bodyPr/>
            <a:lstStyle/>
            <a:p>
              <a:endParaRPr lang="en-US"/>
            </a:p>
          </p:txBody>
        </p:sp>
      </p:grpSp>
      <p:sp>
        <p:nvSpPr>
          <p:cNvPr id="13" name="Freeform 13"/>
          <p:cNvSpPr/>
          <p:nvPr/>
        </p:nvSpPr>
        <p:spPr>
          <a:xfrm rot="5400000">
            <a:off x="6330596" y="3226685"/>
            <a:ext cx="150758" cy="1285737"/>
          </a:xfrm>
          <a:custGeom>
            <a:avLst/>
            <a:gdLst/>
            <a:ahLst/>
            <a:cxnLst/>
            <a:rect l="l" t="t" r="r" b="b"/>
            <a:pathLst>
              <a:path w="150758" h="1285737">
                <a:moveTo>
                  <a:pt x="0" y="0"/>
                </a:moveTo>
                <a:lnTo>
                  <a:pt x="150758" y="0"/>
                </a:lnTo>
                <a:lnTo>
                  <a:pt x="150758" y="1285737"/>
                </a:lnTo>
                <a:lnTo>
                  <a:pt x="0" y="1285737"/>
                </a:lnTo>
                <a:lnTo>
                  <a:pt x="0" y="0"/>
                </a:lnTo>
                <a:close/>
              </a:path>
            </a:pathLst>
          </a:custGeom>
          <a:blipFill>
            <a:blip r:embed="rId9">
              <a:extLst>
                <a:ext uri="{96DAC541-7B7A-43D3-8B79-37D633B846F1}">
                  <asvg:svgBlip xmlns:asvg="http://schemas.microsoft.com/office/drawing/2016/SVG/main" r:embed="rId10"/>
                </a:ext>
              </a:extLst>
            </a:blip>
            <a:stretch>
              <a:fillRect l="-1466057" t="-143214"/>
            </a:stretch>
          </a:blipFill>
        </p:spPr>
        <p:txBody>
          <a:bodyPr/>
          <a:lstStyle/>
          <a:p>
            <a:endParaRPr lang="en-US"/>
          </a:p>
        </p:txBody>
      </p:sp>
      <p:sp>
        <p:nvSpPr>
          <p:cNvPr id="14" name="Freeform 14"/>
          <p:cNvSpPr/>
          <p:nvPr/>
        </p:nvSpPr>
        <p:spPr>
          <a:xfrm flipV="1">
            <a:off x="3231430" y="3303229"/>
            <a:ext cx="2031887" cy="2031887"/>
          </a:xfrm>
          <a:custGeom>
            <a:avLst/>
            <a:gdLst/>
            <a:ahLst/>
            <a:cxnLst/>
            <a:rect l="l" t="t" r="r" b="b"/>
            <a:pathLst>
              <a:path w="2031887" h="2031887">
                <a:moveTo>
                  <a:pt x="0" y="2031887"/>
                </a:moveTo>
                <a:lnTo>
                  <a:pt x="2031887" y="2031887"/>
                </a:lnTo>
                <a:lnTo>
                  <a:pt x="2031887" y="0"/>
                </a:lnTo>
                <a:lnTo>
                  <a:pt x="0" y="0"/>
                </a:lnTo>
                <a:lnTo>
                  <a:pt x="0" y="2031887"/>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5" name="Group 15"/>
          <p:cNvGrpSpPr/>
          <p:nvPr/>
        </p:nvGrpSpPr>
        <p:grpSpPr>
          <a:xfrm>
            <a:off x="3261029" y="3207979"/>
            <a:ext cx="2002288" cy="2002280"/>
            <a:chOff x="0" y="0"/>
            <a:chExt cx="6350000" cy="6349975"/>
          </a:xfrm>
        </p:grpSpPr>
        <p:sp>
          <p:nvSpPr>
            <p:cNvPr id="16" name="Freeform 16"/>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11"/>
              <a:stretch>
                <a:fillRect l="-26481" r="-26481"/>
              </a:stretch>
            </a:blipFill>
          </p:spPr>
          <p:txBody>
            <a:bodyPr/>
            <a:lstStyle/>
            <a:p>
              <a:endParaRPr lang="en-US"/>
            </a:p>
          </p:txBody>
        </p:sp>
      </p:grpSp>
      <p:sp>
        <p:nvSpPr>
          <p:cNvPr id="17" name="TextBox 17"/>
          <p:cNvSpPr txBox="1"/>
          <p:nvPr/>
        </p:nvSpPr>
        <p:spPr>
          <a:xfrm>
            <a:off x="4250824" y="6368984"/>
            <a:ext cx="2810009" cy="2912745"/>
          </a:xfrm>
          <a:prstGeom prst="rect">
            <a:avLst/>
          </a:prstGeom>
        </p:spPr>
        <p:txBody>
          <a:bodyPr lIns="0" tIns="0" rIns="0" bIns="0" rtlCol="0" anchor="t">
            <a:spAutoFit/>
          </a:bodyPr>
          <a:lstStyle/>
          <a:p>
            <a:pPr marL="259080" lvl="1" indent="-129540" algn="just">
              <a:lnSpc>
                <a:spcPts val="1679"/>
              </a:lnSpc>
              <a:buFont typeface="Arial"/>
              <a:buChar char="•"/>
            </a:pPr>
            <a:r>
              <a:rPr lang="en-US" sz="1200">
                <a:solidFill>
                  <a:srgbClr val="7E310B"/>
                </a:solidFill>
                <a:latin typeface="Nunito Sans"/>
                <a:ea typeface="Nunito Sans"/>
                <a:cs typeface="Nunito Sans"/>
                <a:sym typeface="Nunito Sans"/>
              </a:rPr>
              <a:t>heilsueflingu starfsfólks</a:t>
            </a:r>
          </a:p>
          <a:p>
            <a:pPr marL="259080" lvl="1" indent="-129540" algn="just">
              <a:lnSpc>
                <a:spcPts val="1679"/>
              </a:lnSpc>
              <a:buFont typeface="Arial"/>
              <a:buChar char="•"/>
            </a:pPr>
            <a:r>
              <a:rPr lang="en-US" sz="1200">
                <a:solidFill>
                  <a:srgbClr val="7E310B"/>
                </a:solidFill>
                <a:latin typeface="Nunito Sans"/>
                <a:ea typeface="Nunito Sans"/>
                <a:cs typeface="Nunito Sans"/>
                <a:sym typeface="Nunito Sans"/>
              </a:rPr>
              <a:t>góðu vinnuumhverfi</a:t>
            </a:r>
          </a:p>
          <a:p>
            <a:pPr marL="259080" lvl="1" indent="-129540" algn="just">
              <a:lnSpc>
                <a:spcPts val="1679"/>
              </a:lnSpc>
              <a:buFont typeface="Arial"/>
              <a:buChar char="•"/>
            </a:pPr>
            <a:r>
              <a:rPr lang="en-US" sz="1200">
                <a:solidFill>
                  <a:srgbClr val="7E310B"/>
                </a:solidFill>
                <a:latin typeface="Nunito Sans"/>
                <a:ea typeface="Nunito Sans"/>
                <a:cs typeface="Nunito Sans"/>
                <a:sym typeface="Nunito Sans"/>
              </a:rPr>
              <a:t>gæta að vinnuálagi</a:t>
            </a:r>
          </a:p>
          <a:p>
            <a:pPr marL="259080" lvl="1" indent="-129540" algn="just">
              <a:lnSpc>
                <a:spcPts val="1679"/>
              </a:lnSpc>
              <a:buFont typeface="Arial"/>
              <a:buChar char="•"/>
            </a:pPr>
            <a:r>
              <a:rPr lang="en-US" sz="1200">
                <a:solidFill>
                  <a:srgbClr val="7E310B"/>
                </a:solidFill>
                <a:latin typeface="Nunito Sans"/>
                <a:ea typeface="Nunito Sans"/>
                <a:cs typeface="Nunito Sans"/>
                <a:sym typeface="Nunito Sans"/>
              </a:rPr>
              <a:t>góðri vinnuaðstöðu </a:t>
            </a:r>
          </a:p>
          <a:p>
            <a:pPr marL="259080" lvl="1" indent="-129540" algn="just">
              <a:lnSpc>
                <a:spcPts val="1679"/>
              </a:lnSpc>
              <a:buFont typeface="Arial"/>
              <a:buChar char="•"/>
            </a:pPr>
            <a:r>
              <a:rPr lang="en-US" sz="1200">
                <a:solidFill>
                  <a:srgbClr val="7E310B"/>
                </a:solidFill>
                <a:latin typeface="Nunito Sans"/>
                <a:ea typeface="Nunito Sans"/>
                <a:cs typeface="Nunito Sans"/>
                <a:sym typeface="Nunito Sans"/>
              </a:rPr>
              <a:t>sveigjanleika í vinnu</a:t>
            </a:r>
          </a:p>
          <a:p>
            <a:pPr marL="259080" lvl="1" indent="-129540" algn="just">
              <a:lnSpc>
                <a:spcPts val="1679"/>
              </a:lnSpc>
              <a:buFont typeface="Arial"/>
              <a:buChar char="•"/>
            </a:pPr>
            <a:r>
              <a:rPr lang="en-US" sz="1200">
                <a:solidFill>
                  <a:srgbClr val="7E310B"/>
                </a:solidFill>
                <a:latin typeface="Nunito Sans"/>
                <a:ea typeface="Nunito Sans"/>
                <a:cs typeface="Nunito Sans"/>
                <a:sym typeface="Nunito Sans"/>
              </a:rPr>
              <a:t>því að setja skýr markmið</a:t>
            </a:r>
          </a:p>
          <a:p>
            <a:pPr marL="259080" lvl="1" indent="-129540" algn="just">
              <a:lnSpc>
                <a:spcPts val="1679"/>
              </a:lnSpc>
              <a:buFont typeface="Arial"/>
              <a:buChar char="•"/>
            </a:pPr>
            <a:r>
              <a:rPr lang="en-US" sz="1200">
                <a:solidFill>
                  <a:srgbClr val="7E310B"/>
                </a:solidFill>
                <a:latin typeface="Nunito Sans"/>
                <a:ea typeface="Nunito Sans"/>
                <a:cs typeface="Nunito Sans"/>
                <a:sym typeface="Nunito Sans"/>
              </a:rPr>
              <a:t>skýrri stjórnun</a:t>
            </a:r>
          </a:p>
          <a:p>
            <a:pPr marL="259080" lvl="1" indent="-129540" algn="just">
              <a:lnSpc>
                <a:spcPts val="1679"/>
              </a:lnSpc>
              <a:buFont typeface="Arial"/>
              <a:buChar char="•"/>
            </a:pPr>
            <a:r>
              <a:rPr lang="en-US" sz="1200">
                <a:solidFill>
                  <a:srgbClr val="7E310B"/>
                </a:solidFill>
                <a:latin typeface="Nunito Sans"/>
                <a:ea typeface="Nunito Sans"/>
                <a:cs typeface="Nunito Sans"/>
                <a:sym typeface="Nunito Sans"/>
              </a:rPr>
              <a:t>skýrum starfslýsingum</a:t>
            </a:r>
          </a:p>
          <a:p>
            <a:pPr marL="259080" lvl="1" indent="-129540" algn="just">
              <a:lnSpc>
                <a:spcPts val="1679"/>
              </a:lnSpc>
              <a:buFont typeface="Arial"/>
              <a:buChar char="•"/>
            </a:pPr>
            <a:r>
              <a:rPr lang="en-US" sz="1200">
                <a:solidFill>
                  <a:srgbClr val="7E310B"/>
                </a:solidFill>
                <a:latin typeface="Nunito Sans"/>
                <a:ea typeface="Nunito Sans"/>
                <a:cs typeface="Nunito Sans"/>
                <a:sym typeface="Nunito Sans"/>
              </a:rPr>
              <a:t>samræmingu starfa</a:t>
            </a:r>
          </a:p>
          <a:p>
            <a:pPr marL="259080" lvl="1" indent="-129540" algn="just">
              <a:lnSpc>
                <a:spcPts val="1679"/>
              </a:lnSpc>
              <a:buFont typeface="Arial"/>
              <a:buChar char="•"/>
            </a:pPr>
            <a:r>
              <a:rPr lang="en-US" sz="1200">
                <a:solidFill>
                  <a:srgbClr val="7E310B"/>
                </a:solidFill>
                <a:latin typeface="Nunito Sans"/>
                <a:ea typeface="Nunito Sans"/>
                <a:cs typeface="Nunito Sans"/>
                <a:sym typeface="Nunito Sans"/>
              </a:rPr>
              <a:t>hæfilegum fjölda stjórnenda miðað við fjölda starfsfólks</a:t>
            </a:r>
          </a:p>
          <a:p>
            <a:pPr marL="259080" lvl="1" indent="-129540" algn="just">
              <a:lnSpc>
                <a:spcPts val="1679"/>
              </a:lnSpc>
              <a:buFont typeface="Arial"/>
              <a:buChar char="•"/>
            </a:pPr>
            <a:r>
              <a:rPr lang="en-US" sz="1200">
                <a:solidFill>
                  <a:srgbClr val="7E310B"/>
                </a:solidFill>
                <a:latin typeface="Nunito Sans"/>
                <a:ea typeface="Nunito Sans"/>
                <a:cs typeface="Nunito Sans"/>
                <a:sym typeface="Nunito Sans"/>
              </a:rPr>
              <a:t>því að tengjast starfsfólki</a:t>
            </a:r>
          </a:p>
          <a:p>
            <a:pPr marL="259080" lvl="1" indent="-129540" algn="just">
              <a:lnSpc>
                <a:spcPts val="1679"/>
              </a:lnSpc>
              <a:buFont typeface="Arial"/>
              <a:buChar char="•"/>
            </a:pPr>
            <a:r>
              <a:rPr lang="en-US" sz="1200">
                <a:solidFill>
                  <a:srgbClr val="7E310B"/>
                </a:solidFill>
                <a:latin typeface="Nunito Sans"/>
                <a:ea typeface="Nunito Sans"/>
                <a:cs typeface="Nunito Sans"/>
                <a:sym typeface="Nunito Sans"/>
              </a:rPr>
              <a:t>umbuna starfsfólki fyrir vel unnin störf með hrósi eða öðru</a:t>
            </a:r>
          </a:p>
        </p:txBody>
      </p:sp>
      <p:sp>
        <p:nvSpPr>
          <p:cNvPr id="18" name="TextBox 18"/>
          <p:cNvSpPr txBox="1"/>
          <p:nvPr/>
        </p:nvSpPr>
        <p:spPr>
          <a:xfrm>
            <a:off x="1026915" y="6368984"/>
            <a:ext cx="3019963" cy="3541395"/>
          </a:xfrm>
          <a:prstGeom prst="rect">
            <a:avLst/>
          </a:prstGeom>
        </p:spPr>
        <p:txBody>
          <a:bodyPr lIns="0" tIns="0" rIns="0" bIns="0" rtlCol="0" anchor="t">
            <a:spAutoFit/>
          </a:bodyPr>
          <a:lstStyle/>
          <a:p>
            <a:pPr marL="259080" lvl="1" indent="-129540" algn="just">
              <a:lnSpc>
                <a:spcPts val="1679"/>
              </a:lnSpc>
              <a:buFont typeface="Arial"/>
              <a:buChar char="•"/>
            </a:pPr>
            <a:r>
              <a:rPr lang="en-US" sz="1200">
                <a:solidFill>
                  <a:srgbClr val="792F0A"/>
                </a:solidFill>
                <a:latin typeface="Nunito Sans"/>
                <a:ea typeface="Nunito Sans"/>
                <a:cs typeface="Nunito Sans"/>
                <a:sym typeface="Nunito Sans"/>
              </a:rPr>
              <a:t>góðri hreyfingu og hollu mataræði</a:t>
            </a:r>
          </a:p>
          <a:p>
            <a:pPr marL="259080" lvl="1" indent="-129540" algn="just">
              <a:lnSpc>
                <a:spcPts val="1679"/>
              </a:lnSpc>
              <a:buFont typeface="Arial"/>
              <a:buChar char="•"/>
            </a:pPr>
            <a:r>
              <a:rPr lang="en-US" sz="1200">
                <a:solidFill>
                  <a:srgbClr val="792F0A"/>
                </a:solidFill>
                <a:latin typeface="Nunito Sans"/>
                <a:ea typeface="Nunito Sans"/>
                <a:cs typeface="Nunito Sans"/>
                <a:sym typeface="Nunito Sans"/>
              </a:rPr>
              <a:t>áhugamálum og að ná góðum nætur-svefni</a:t>
            </a:r>
          </a:p>
          <a:p>
            <a:pPr marL="259080" lvl="1" indent="-129540" algn="just">
              <a:lnSpc>
                <a:spcPts val="1679"/>
              </a:lnSpc>
              <a:buFont typeface="Arial"/>
              <a:buChar char="•"/>
            </a:pPr>
            <a:r>
              <a:rPr lang="en-US" sz="1200">
                <a:solidFill>
                  <a:srgbClr val="792F0A"/>
                </a:solidFill>
                <a:latin typeface="Nunito Sans"/>
                <a:ea typeface="Nunito Sans"/>
                <a:cs typeface="Nunito Sans"/>
                <a:sym typeface="Nunito Sans"/>
              </a:rPr>
              <a:t>aðskilnaði vinnu og einkalífs. Setja mörk,  (stimpla sig út)</a:t>
            </a:r>
          </a:p>
          <a:p>
            <a:pPr marL="259080" lvl="1" indent="-129540" algn="just">
              <a:lnSpc>
                <a:spcPts val="1679"/>
              </a:lnSpc>
              <a:buFont typeface="Arial"/>
              <a:buChar char="•"/>
            </a:pPr>
            <a:r>
              <a:rPr lang="en-US" sz="1200">
                <a:solidFill>
                  <a:srgbClr val="792F0A"/>
                </a:solidFill>
                <a:latin typeface="Nunito Sans"/>
                <a:ea typeface="Nunito Sans"/>
                <a:cs typeface="Nunito Sans"/>
                <a:sym typeface="Nunito Sans"/>
              </a:rPr>
              <a:t>góðum samskiptum og mæta til vinnu með bestu útgáfuna af sjálfum sér</a:t>
            </a:r>
          </a:p>
          <a:p>
            <a:pPr marL="259080" lvl="1" indent="-129540" algn="just">
              <a:lnSpc>
                <a:spcPts val="1679"/>
              </a:lnSpc>
              <a:buFont typeface="Arial"/>
              <a:buChar char="•"/>
            </a:pPr>
            <a:r>
              <a:rPr lang="en-US" sz="1200">
                <a:solidFill>
                  <a:srgbClr val="792F0A"/>
                </a:solidFill>
                <a:latin typeface="Nunito Sans"/>
                <a:ea typeface="Nunito Sans"/>
                <a:cs typeface="Nunito Sans"/>
                <a:sym typeface="Nunito Sans"/>
              </a:rPr>
              <a:t>því að vera styðjandi og hjálpsöm</a:t>
            </a:r>
          </a:p>
          <a:p>
            <a:pPr marL="259080" lvl="1" indent="-129540" algn="just">
              <a:lnSpc>
                <a:spcPts val="1679"/>
              </a:lnSpc>
              <a:buFont typeface="Arial"/>
              <a:buChar char="•"/>
            </a:pPr>
            <a:r>
              <a:rPr lang="en-US" sz="1200">
                <a:solidFill>
                  <a:srgbClr val="792F0A"/>
                </a:solidFill>
                <a:latin typeface="Nunito Sans"/>
                <a:ea typeface="Nunito Sans"/>
                <a:cs typeface="Nunito Sans"/>
                <a:sym typeface="Nunito Sans"/>
              </a:rPr>
              <a:t>byggja upp traust</a:t>
            </a:r>
          </a:p>
          <a:p>
            <a:pPr marL="259080" lvl="1" indent="-129540" algn="just">
              <a:lnSpc>
                <a:spcPts val="1679"/>
              </a:lnSpc>
              <a:buFont typeface="Arial"/>
              <a:buChar char="•"/>
            </a:pPr>
            <a:r>
              <a:rPr lang="en-US" sz="1200">
                <a:solidFill>
                  <a:srgbClr val="792F0A"/>
                </a:solidFill>
                <a:latin typeface="Nunito Sans"/>
                <a:ea typeface="Nunito Sans"/>
                <a:cs typeface="Nunito Sans"/>
                <a:sym typeface="Nunito Sans"/>
              </a:rPr>
              <a:t>ræktun innri rósemi með íhugun og slökun</a:t>
            </a:r>
          </a:p>
          <a:p>
            <a:pPr marL="259080" lvl="1" indent="-129540" algn="just">
              <a:lnSpc>
                <a:spcPts val="1679"/>
              </a:lnSpc>
              <a:buFont typeface="Arial"/>
              <a:buChar char="•"/>
            </a:pPr>
            <a:r>
              <a:rPr lang="en-US" sz="1200">
                <a:solidFill>
                  <a:srgbClr val="792F0A"/>
                </a:solidFill>
                <a:latin typeface="Nunito Sans"/>
                <a:ea typeface="Nunito Sans"/>
                <a:cs typeface="Nunito Sans"/>
                <a:sym typeface="Nunito Sans"/>
              </a:rPr>
              <a:t>því að starfið falli vel að persónueigin-leikum, hæfni, leikni og þekkingu</a:t>
            </a:r>
          </a:p>
          <a:p>
            <a:pPr marL="259080" lvl="1" indent="-129540" algn="just">
              <a:lnSpc>
                <a:spcPts val="1679"/>
              </a:lnSpc>
              <a:buFont typeface="Arial"/>
              <a:buChar char="•"/>
            </a:pPr>
            <a:r>
              <a:rPr lang="en-US" sz="1200">
                <a:solidFill>
                  <a:srgbClr val="792F0A"/>
                </a:solidFill>
                <a:latin typeface="Nunito Sans"/>
                <a:ea typeface="Nunito Sans"/>
                <a:cs typeface="Nunito Sans"/>
                <a:sym typeface="Nunito Sans"/>
              </a:rPr>
              <a:t>því að sækjast eftir verkefnum innan áhugasviðs svo innri hvatning gefi starfsánægju. Skipuleggja sig vel.</a:t>
            </a:r>
          </a:p>
          <a:p>
            <a:pPr algn="just">
              <a:lnSpc>
                <a:spcPts val="1679"/>
              </a:lnSpc>
            </a:pPr>
            <a:endParaRPr lang="en-US" sz="1200">
              <a:solidFill>
                <a:srgbClr val="792F0A"/>
              </a:solidFill>
              <a:latin typeface="Nunito Sans"/>
              <a:ea typeface="Nunito Sans"/>
              <a:cs typeface="Nunito Sans"/>
              <a:sym typeface="Nunito Sans"/>
            </a:endParaRPr>
          </a:p>
        </p:txBody>
      </p:sp>
      <p:sp>
        <p:nvSpPr>
          <p:cNvPr id="19" name="Freeform 19"/>
          <p:cNvSpPr/>
          <p:nvPr/>
        </p:nvSpPr>
        <p:spPr>
          <a:xfrm>
            <a:off x="5018310" y="-1592085"/>
            <a:ext cx="5083381" cy="6106163"/>
          </a:xfrm>
          <a:custGeom>
            <a:avLst/>
            <a:gdLst/>
            <a:ahLst/>
            <a:cxnLst/>
            <a:rect l="l" t="t" r="r" b="b"/>
            <a:pathLst>
              <a:path w="5083381" h="6106163">
                <a:moveTo>
                  <a:pt x="0" y="0"/>
                </a:moveTo>
                <a:lnTo>
                  <a:pt x="5083380" y="0"/>
                </a:lnTo>
                <a:lnTo>
                  <a:pt x="5083380" y="6106164"/>
                </a:lnTo>
                <a:lnTo>
                  <a:pt x="0" y="6106164"/>
                </a:lnTo>
                <a:lnTo>
                  <a:pt x="0" y="0"/>
                </a:lnTo>
                <a:close/>
              </a:path>
            </a:pathLst>
          </a:custGeom>
          <a:blipFill>
            <a:blip r:embed="rId12">
              <a:alphaModFix amt="28000"/>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0" name="Freeform 20"/>
          <p:cNvSpPr/>
          <p:nvPr/>
        </p:nvSpPr>
        <p:spPr>
          <a:xfrm>
            <a:off x="-530907" y="7459464"/>
            <a:ext cx="3631670" cy="4362367"/>
          </a:xfrm>
          <a:custGeom>
            <a:avLst/>
            <a:gdLst/>
            <a:ahLst/>
            <a:cxnLst/>
            <a:rect l="l" t="t" r="r" b="b"/>
            <a:pathLst>
              <a:path w="3631670" h="4362367">
                <a:moveTo>
                  <a:pt x="0" y="0"/>
                </a:moveTo>
                <a:lnTo>
                  <a:pt x="3631671" y="0"/>
                </a:lnTo>
                <a:lnTo>
                  <a:pt x="3631671" y="4362367"/>
                </a:lnTo>
                <a:lnTo>
                  <a:pt x="0" y="4362367"/>
                </a:lnTo>
                <a:lnTo>
                  <a:pt x="0" y="0"/>
                </a:lnTo>
                <a:close/>
              </a:path>
            </a:pathLst>
          </a:custGeom>
          <a:blipFill>
            <a:blip r:embed="rId12">
              <a:alphaModFix amt="38000"/>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1" name="Freeform 21"/>
          <p:cNvSpPr/>
          <p:nvPr/>
        </p:nvSpPr>
        <p:spPr>
          <a:xfrm rot="5400000">
            <a:off x="3718887" y="497380"/>
            <a:ext cx="211922" cy="1807367"/>
          </a:xfrm>
          <a:custGeom>
            <a:avLst/>
            <a:gdLst/>
            <a:ahLst/>
            <a:cxnLst/>
            <a:rect l="l" t="t" r="r" b="b"/>
            <a:pathLst>
              <a:path w="211922" h="1807367">
                <a:moveTo>
                  <a:pt x="0" y="0"/>
                </a:moveTo>
                <a:lnTo>
                  <a:pt x="211921" y="0"/>
                </a:lnTo>
                <a:lnTo>
                  <a:pt x="211921" y="1807367"/>
                </a:lnTo>
                <a:lnTo>
                  <a:pt x="0" y="1807367"/>
                </a:lnTo>
                <a:lnTo>
                  <a:pt x="0" y="0"/>
                </a:lnTo>
                <a:close/>
              </a:path>
            </a:pathLst>
          </a:custGeom>
          <a:blipFill>
            <a:blip r:embed="rId2">
              <a:extLst>
                <a:ext uri="{96DAC541-7B7A-43D3-8B79-37D633B846F1}">
                  <asvg:svgBlip xmlns:asvg="http://schemas.microsoft.com/office/drawing/2016/SVG/main" r:embed="rId3"/>
                </a:ext>
              </a:extLst>
            </a:blip>
            <a:stretch>
              <a:fillRect l="-1466057" t="-143214"/>
            </a:stretch>
          </a:blipFill>
        </p:spPr>
        <p:txBody>
          <a:bodyPr/>
          <a:lstStyle/>
          <a:p>
            <a:endParaRPr lang="en-US"/>
          </a:p>
        </p:txBody>
      </p:sp>
      <p:sp>
        <p:nvSpPr>
          <p:cNvPr id="22" name="TextBox 22"/>
          <p:cNvSpPr txBox="1"/>
          <p:nvPr/>
        </p:nvSpPr>
        <p:spPr>
          <a:xfrm>
            <a:off x="6214345" y="9964750"/>
            <a:ext cx="383260" cy="338231"/>
          </a:xfrm>
          <a:prstGeom prst="rect">
            <a:avLst/>
          </a:prstGeom>
        </p:spPr>
        <p:txBody>
          <a:bodyPr lIns="0" tIns="0" rIns="0" bIns="0" rtlCol="0" anchor="t">
            <a:spAutoFit/>
          </a:bodyPr>
          <a:lstStyle/>
          <a:p>
            <a:pPr algn="ctr">
              <a:lnSpc>
                <a:spcPts val="2804"/>
              </a:lnSpc>
            </a:pPr>
            <a:r>
              <a:rPr lang="en-US" sz="2003" b="1">
                <a:solidFill>
                  <a:srgbClr val="EFE7DD"/>
                </a:solidFill>
                <a:latin typeface="Nunito Sans Bold"/>
                <a:ea typeface="Nunito Sans Bold"/>
                <a:cs typeface="Nunito Sans Bold"/>
                <a:sym typeface="Nunito Sans Bold"/>
              </a:rPr>
              <a:t>3</a:t>
            </a:r>
          </a:p>
        </p:txBody>
      </p:sp>
      <p:sp>
        <p:nvSpPr>
          <p:cNvPr id="23" name="TextBox 23"/>
          <p:cNvSpPr txBox="1"/>
          <p:nvPr/>
        </p:nvSpPr>
        <p:spPr>
          <a:xfrm>
            <a:off x="1904172" y="1105211"/>
            <a:ext cx="3751657" cy="198068"/>
          </a:xfrm>
          <a:prstGeom prst="rect">
            <a:avLst/>
          </a:prstGeom>
        </p:spPr>
        <p:txBody>
          <a:bodyPr lIns="0" tIns="0" rIns="0" bIns="0" rtlCol="0" anchor="t">
            <a:spAutoFit/>
          </a:bodyPr>
          <a:lstStyle/>
          <a:p>
            <a:pPr algn="ctr">
              <a:lnSpc>
                <a:spcPts val="1608"/>
              </a:lnSpc>
            </a:pPr>
            <a:endParaRPr lang="en-US" sz="1148" dirty="0" err="1">
              <a:solidFill>
                <a:srgbClr val="000000"/>
              </a:solidFill>
              <a:latin typeface="Nunito Sans"/>
              <a:ea typeface="Nunito Sans"/>
              <a:cs typeface="Nunito Sans"/>
              <a:sym typeface="Nunito Sans"/>
            </a:endParaRPr>
          </a:p>
        </p:txBody>
      </p:sp>
      <p:sp>
        <p:nvSpPr>
          <p:cNvPr id="24" name="TextBox 24"/>
          <p:cNvSpPr txBox="1"/>
          <p:nvPr/>
        </p:nvSpPr>
        <p:spPr>
          <a:xfrm>
            <a:off x="845695" y="1825350"/>
            <a:ext cx="6048000" cy="803321"/>
          </a:xfrm>
          <a:prstGeom prst="rect">
            <a:avLst/>
          </a:prstGeom>
        </p:spPr>
        <p:txBody>
          <a:bodyPr lIns="0" tIns="0" rIns="0" bIns="0" rtlCol="0" anchor="t">
            <a:spAutoFit/>
          </a:bodyPr>
          <a:lstStyle/>
          <a:p>
            <a:pPr algn="ctr">
              <a:lnSpc>
                <a:spcPts val="3126"/>
              </a:lnSpc>
            </a:pPr>
            <a:r>
              <a:rPr lang="en-US" sz="3126" b="1">
                <a:solidFill>
                  <a:srgbClr val="7E310B"/>
                </a:solidFill>
                <a:latin typeface="Nunito Sans Heavy"/>
                <a:ea typeface="Nunito Sans Heavy"/>
                <a:cs typeface="Nunito Sans Heavy"/>
                <a:sym typeface="Nunito Sans Heavy"/>
              </a:rPr>
              <a:t>Áætlun um aðgerðir gegn langvarandi streitu og kulnun</a:t>
            </a:r>
          </a:p>
        </p:txBody>
      </p:sp>
      <p:sp>
        <p:nvSpPr>
          <p:cNvPr id="25" name="TextBox 25"/>
          <p:cNvSpPr txBox="1"/>
          <p:nvPr/>
        </p:nvSpPr>
        <p:spPr>
          <a:xfrm>
            <a:off x="1284928" y="5919405"/>
            <a:ext cx="1008344" cy="297180"/>
          </a:xfrm>
          <a:prstGeom prst="rect">
            <a:avLst/>
          </a:prstGeom>
        </p:spPr>
        <p:txBody>
          <a:bodyPr lIns="0" tIns="0" rIns="0" bIns="0" rtlCol="0" anchor="t">
            <a:spAutoFit/>
          </a:bodyPr>
          <a:lstStyle/>
          <a:p>
            <a:pPr algn="ctr">
              <a:lnSpc>
                <a:spcPts val="2520"/>
              </a:lnSpc>
            </a:pPr>
            <a:r>
              <a:rPr lang="en-US" sz="1800">
                <a:solidFill>
                  <a:srgbClr val="7E310B"/>
                </a:solidFill>
                <a:latin typeface="Nunito Sans"/>
                <a:ea typeface="Nunito Sans"/>
                <a:cs typeface="Nunito Sans"/>
                <a:sym typeface="Nunito Sans"/>
              </a:rPr>
              <a:t>Starfsfólk</a:t>
            </a:r>
          </a:p>
        </p:txBody>
      </p:sp>
      <p:sp>
        <p:nvSpPr>
          <p:cNvPr id="26" name="TextBox 26"/>
          <p:cNvSpPr txBox="1"/>
          <p:nvPr/>
        </p:nvSpPr>
        <p:spPr>
          <a:xfrm>
            <a:off x="4480688" y="5919405"/>
            <a:ext cx="1733657" cy="297180"/>
          </a:xfrm>
          <a:prstGeom prst="rect">
            <a:avLst/>
          </a:prstGeom>
        </p:spPr>
        <p:txBody>
          <a:bodyPr lIns="0" tIns="0" rIns="0" bIns="0" rtlCol="0" anchor="t">
            <a:spAutoFit/>
          </a:bodyPr>
          <a:lstStyle/>
          <a:p>
            <a:pPr algn="ctr">
              <a:lnSpc>
                <a:spcPts val="2520"/>
              </a:lnSpc>
            </a:pPr>
            <a:r>
              <a:rPr lang="en-US" sz="1800">
                <a:solidFill>
                  <a:srgbClr val="7E310B"/>
                </a:solidFill>
                <a:latin typeface="Nunito Sans"/>
                <a:ea typeface="Nunito Sans"/>
                <a:cs typeface="Nunito Sans"/>
                <a:sym typeface="Nunito Sans"/>
              </a:rPr>
              <a:t>Vinnuveitendur</a:t>
            </a:r>
          </a:p>
        </p:txBody>
      </p:sp>
      <p:sp>
        <p:nvSpPr>
          <p:cNvPr id="27" name="TextBox 27"/>
          <p:cNvSpPr txBox="1"/>
          <p:nvPr/>
        </p:nvSpPr>
        <p:spPr>
          <a:xfrm>
            <a:off x="2536897" y="5479350"/>
            <a:ext cx="2486206" cy="297180"/>
          </a:xfrm>
          <a:prstGeom prst="rect">
            <a:avLst/>
          </a:prstGeom>
        </p:spPr>
        <p:txBody>
          <a:bodyPr lIns="0" tIns="0" rIns="0" bIns="0" rtlCol="0" anchor="t">
            <a:spAutoFit/>
          </a:bodyPr>
          <a:lstStyle/>
          <a:p>
            <a:pPr algn="l">
              <a:lnSpc>
                <a:spcPts val="2520"/>
              </a:lnSpc>
            </a:pPr>
            <a:r>
              <a:rPr lang="en-US" sz="1800" b="1">
                <a:solidFill>
                  <a:srgbClr val="7E310B"/>
                </a:solidFill>
                <a:latin typeface="Nunito Sans Bold"/>
                <a:ea typeface="Nunito Sans Bold"/>
                <a:cs typeface="Nunito Sans Bold"/>
                <a:sym typeface="Nunito Sans Bold"/>
              </a:rPr>
              <a:t>Mikilvægt að huga að...</a:t>
            </a:r>
          </a:p>
        </p:txBody>
      </p:sp>
      <p:sp>
        <p:nvSpPr>
          <p:cNvPr id="28" name="Freeform 28"/>
          <p:cNvSpPr/>
          <p:nvPr/>
        </p:nvSpPr>
        <p:spPr>
          <a:xfrm rot="5400000">
            <a:off x="5384614" y="9510047"/>
            <a:ext cx="150758" cy="1285737"/>
          </a:xfrm>
          <a:custGeom>
            <a:avLst/>
            <a:gdLst/>
            <a:ahLst/>
            <a:cxnLst/>
            <a:rect l="l" t="t" r="r" b="b"/>
            <a:pathLst>
              <a:path w="150758" h="1285737">
                <a:moveTo>
                  <a:pt x="0" y="0"/>
                </a:moveTo>
                <a:lnTo>
                  <a:pt x="150758" y="0"/>
                </a:lnTo>
                <a:lnTo>
                  <a:pt x="150758" y="1285738"/>
                </a:lnTo>
                <a:lnTo>
                  <a:pt x="0" y="1285738"/>
                </a:lnTo>
                <a:lnTo>
                  <a:pt x="0" y="0"/>
                </a:lnTo>
                <a:close/>
              </a:path>
            </a:pathLst>
          </a:custGeom>
          <a:blipFill>
            <a:blip r:embed="rId2">
              <a:extLst>
                <a:ext uri="{96DAC541-7B7A-43D3-8B79-37D633B846F1}">
                  <asvg:svgBlip xmlns:asvg="http://schemas.microsoft.com/office/drawing/2016/SVG/main" r:embed="rId3"/>
                </a:ext>
              </a:extLst>
            </a:blip>
            <a:stretch>
              <a:fillRect l="-1466057" t="-143214"/>
            </a:stretch>
          </a:blipFill>
        </p:spPr>
        <p:txBody>
          <a:bodyPr/>
          <a:lstStyle/>
          <a:p>
            <a:endParaRPr lang="en-US"/>
          </a:p>
        </p:txBody>
      </p:sp>
      <p:sp>
        <p:nvSpPr>
          <p:cNvPr id="29" name="TextBox 29"/>
          <p:cNvSpPr txBox="1"/>
          <p:nvPr/>
        </p:nvSpPr>
        <p:spPr>
          <a:xfrm>
            <a:off x="5289811" y="9528041"/>
            <a:ext cx="1798496" cy="112607"/>
          </a:xfrm>
          <a:prstGeom prst="rect">
            <a:avLst/>
          </a:prstGeom>
        </p:spPr>
        <p:txBody>
          <a:bodyPr lIns="0" tIns="0" rIns="0" bIns="0" rtlCol="0" anchor="t">
            <a:spAutoFit/>
          </a:bodyPr>
          <a:lstStyle/>
          <a:p>
            <a:pPr algn="just">
              <a:lnSpc>
                <a:spcPts val="909"/>
              </a:lnSpc>
            </a:pPr>
            <a:r>
              <a:rPr lang="en-US" sz="649">
                <a:solidFill>
                  <a:srgbClr val="7E310B"/>
                </a:solidFill>
                <a:latin typeface="Nunito Sans"/>
                <a:ea typeface="Nunito Sans"/>
                <a:cs typeface="Nunito Sans"/>
                <a:sym typeface="Nunito Sans"/>
              </a:rPr>
              <a:t>(Velvirk. e.d. og Hjördís Sigursteinsdóttir. 2024).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7DD"/>
        </a:solidFill>
        <a:effectLst/>
      </p:bgPr>
    </p:bg>
    <p:spTree>
      <p:nvGrpSpPr>
        <p:cNvPr id="1" name=""/>
        <p:cNvGrpSpPr/>
        <p:nvPr/>
      </p:nvGrpSpPr>
      <p:grpSpPr>
        <a:xfrm>
          <a:off x="0" y="0"/>
          <a:ext cx="0" cy="0"/>
          <a:chOff x="0" y="0"/>
          <a:chExt cx="0" cy="0"/>
        </a:xfrm>
      </p:grpSpPr>
      <p:grpSp>
        <p:nvGrpSpPr>
          <p:cNvPr id="2" name="Group 2"/>
          <p:cNvGrpSpPr/>
          <p:nvPr/>
        </p:nvGrpSpPr>
        <p:grpSpPr>
          <a:xfrm>
            <a:off x="6189059" y="9936000"/>
            <a:ext cx="433832" cy="43383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310B"/>
            </a:solidFill>
          </p:spPr>
          <p:txBody>
            <a:bodyPr/>
            <a:lstStyle/>
            <a:p>
              <a:endParaRPr lang="en-US"/>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573"/>
                </a:lnSpc>
              </a:pPr>
              <a:endParaRPr/>
            </a:p>
          </p:txBody>
        </p:sp>
      </p:grpSp>
      <p:sp>
        <p:nvSpPr>
          <p:cNvPr id="5" name="Freeform 5"/>
          <p:cNvSpPr/>
          <p:nvPr/>
        </p:nvSpPr>
        <p:spPr>
          <a:xfrm rot="5400000">
            <a:off x="5384614" y="9510047"/>
            <a:ext cx="150758" cy="1285737"/>
          </a:xfrm>
          <a:custGeom>
            <a:avLst/>
            <a:gdLst/>
            <a:ahLst/>
            <a:cxnLst/>
            <a:rect l="l" t="t" r="r" b="b"/>
            <a:pathLst>
              <a:path w="150758" h="1285737">
                <a:moveTo>
                  <a:pt x="0" y="0"/>
                </a:moveTo>
                <a:lnTo>
                  <a:pt x="150758" y="0"/>
                </a:lnTo>
                <a:lnTo>
                  <a:pt x="150758" y="1285738"/>
                </a:lnTo>
                <a:lnTo>
                  <a:pt x="0" y="1285738"/>
                </a:lnTo>
                <a:lnTo>
                  <a:pt x="0" y="0"/>
                </a:lnTo>
                <a:close/>
              </a:path>
            </a:pathLst>
          </a:custGeom>
          <a:blipFill>
            <a:blip r:embed="rId2">
              <a:extLst>
                <a:ext uri="{96DAC541-7B7A-43D3-8B79-37D633B846F1}">
                  <asvg:svgBlip xmlns:asvg="http://schemas.microsoft.com/office/drawing/2016/SVG/main" r:embed="rId3"/>
                </a:ext>
              </a:extLst>
            </a:blip>
            <a:stretch>
              <a:fillRect l="-1466057" t="-143214"/>
            </a:stretch>
          </a:blipFill>
        </p:spPr>
        <p:txBody>
          <a:bodyPr/>
          <a:lstStyle/>
          <a:p>
            <a:endParaRPr lang="en-US"/>
          </a:p>
        </p:txBody>
      </p:sp>
      <p:sp>
        <p:nvSpPr>
          <p:cNvPr id="6" name="Freeform 6"/>
          <p:cNvSpPr/>
          <p:nvPr/>
        </p:nvSpPr>
        <p:spPr>
          <a:xfrm rot="5400000">
            <a:off x="3704621" y="705607"/>
            <a:ext cx="150758" cy="1285737"/>
          </a:xfrm>
          <a:custGeom>
            <a:avLst/>
            <a:gdLst/>
            <a:ahLst/>
            <a:cxnLst/>
            <a:rect l="l" t="t" r="r" b="b"/>
            <a:pathLst>
              <a:path w="150758" h="1285737">
                <a:moveTo>
                  <a:pt x="0" y="0"/>
                </a:moveTo>
                <a:lnTo>
                  <a:pt x="150758" y="0"/>
                </a:lnTo>
                <a:lnTo>
                  <a:pt x="150758" y="1285737"/>
                </a:lnTo>
                <a:lnTo>
                  <a:pt x="0" y="1285737"/>
                </a:lnTo>
                <a:lnTo>
                  <a:pt x="0" y="0"/>
                </a:lnTo>
                <a:close/>
              </a:path>
            </a:pathLst>
          </a:custGeom>
          <a:blipFill>
            <a:blip r:embed="rId2">
              <a:extLst>
                <a:ext uri="{96DAC541-7B7A-43D3-8B79-37D633B846F1}">
                  <asvg:svgBlip xmlns:asvg="http://schemas.microsoft.com/office/drawing/2016/SVG/main" r:embed="rId3"/>
                </a:ext>
              </a:extLst>
            </a:blip>
            <a:stretch>
              <a:fillRect l="-1466057" t="-143214"/>
            </a:stretch>
          </a:blipFill>
        </p:spPr>
        <p:txBody>
          <a:bodyPr/>
          <a:lstStyle/>
          <a:p>
            <a:endParaRPr lang="en-US"/>
          </a:p>
        </p:txBody>
      </p:sp>
      <p:grpSp>
        <p:nvGrpSpPr>
          <p:cNvPr id="7" name="Group 7"/>
          <p:cNvGrpSpPr/>
          <p:nvPr/>
        </p:nvGrpSpPr>
        <p:grpSpPr>
          <a:xfrm>
            <a:off x="-185111" y="4706933"/>
            <a:ext cx="8135450" cy="2640592"/>
            <a:chOff x="0" y="0"/>
            <a:chExt cx="2915562" cy="946329"/>
          </a:xfrm>
        </p:grpSpPr>
        <p:sp>
          <p:nvSpPr>
            <p:cNvPr id="8" name="Freeform 8"/>
            <p:cNvSpPr/>
            <p:nvPr/>
          </p:nvSpPr>
          <p:spPr>
            <a:xfrm>
              <a:off x="0" y="0"/>
              <a:ext cx="2915562" cy="946329"/>
            </a:xfrm>
            <a:custGeom>
              <a:avLst/>
              <a:gdLst/>
              <a:ahLst/>
              <a:cxnLst/>
              <a:rect l="l" t="t" r="r" b="b"/>
              <a:pathLst>
                <a:path w="2915562" h="946329">
                  <a:moveTo>
                    <a:pt x="0" y="0"/>
                  </a:moveTo>
                  <a:lnTo>
                    <a:pt x="2915562" y="0"/>
                  </a:lnTo>
                  <a:lnTo>
                    <a:pt x="2915562" y="946329"/>
                  </a:lnTo>
                  <a:lnTo>
                    <a:pt x="0" y="946329"/>
                  </a:lnTo>
                  <a:close/>
                </a:path>
              </a:pathLst>
            </a:custGeom>
            <a:solidFill>
              <a:srgbClr val="764B36"/>
            </a:solidFill>
          </p:spPr>
          <p:txBody>
            <a:bodyPr/>
            <a:lstStyle/>
            <a:p>
              <a:endParaRPr lang="en-US"/>
            </a:p>
          </p:txBody>
        </p:sp>
        <p:sp>
          <p:nvSpPr>
            <p:cNvPr id="9" name="TextBox 9"/>
            <p:cNvSpPr txBox="1"/>
            <p:nvPr/>
          </p:nvSpPr>
          <p:spPr>
            <a:xfrm>
              <a:off x="0" y="-38100"/>
              <a:ext cx="2915562" cy="984429"/>
            </a:xfrm>
            <a:prstGeom prst="rect">
              <a:avLst/>
            </a:prstGeom>
          </p:spPr>
          <p:txBody>
            <a:bodyPr lIns="50800" tIns="50800" rIns="50800" bIns="50800" rtlCol="0" anchor="ctr"/>
            <a:lstStyle/>
            <a:p>
              <a:pPr algn="ctr">
                <a:lnSpc>
                  <a:spcPts val="2573"/>
                </a:lnSpc>
              </a:pPr>
              <a:endParaRPr/>
            </a:p>
          </p:txBody>
        </p:sp>
      </p:grpSp>
      <p:sp>
        <p:nvSpPr>
          <p:cNvPr id="10" name="Freeform 10"/>
          <p:cNvSpPr/>
          <p:nvPr/>
        </p:nvSpPr>
        <p:spPr>
          <a:xfrm rot="5400000">
            <a:off x="853776" y="9827433"/>
            <a:ext cx="150758" cy="1285737"/>
          </a:xfrm>
          <a:custGeom>
            <a:avLst/>
            <a:gdLst/>
            <a:ahLst/>
            <a:cxnLst/>
            <a:rect l="l" t="t" r="r" b="b"/>
            <a:pathLst>
              <a:path w="150758" h="1285737">
                <a:moveTo>
                  <a:pt x="0" y="0"/>
                </a:moveTo>
                <a:lnTo>
                  <a:pt x="150758" y="0"/>
                </a:lnTo>
                <a:lnTo>
                  <a:pt x="150758" y="1285737"/>
                </a:lnTo>
                <a:lnTo>
                  <a:pt x="0" y="1285737"/>
                </a:lnTo>
                <a:lnTo>
                  <a:pt x="0" y="0"/>
                </a:lnTo>
                <a:close/>
              </a:path>
            </a:pathLst>
          </a:custGeom>
          <a:blipFill>
            <a:blip r:embed="rId2">
              <a:extLst>
                <a:ext uri="{96DAC541-7B7A-43D3-8B79-37D633B846F1}">
                  <asvg:svgBlip xmlns:asvg="http://schemas.microsoft.com/office/drawing/2016/SVG/main" r:embed="rId3"/>
                </a:ext>
              </a:extLst>
            </a:blip>
            <a:stretch>
              <a:fillRect l="-1466057" t="-143214"/>
            </a:stretch>
          </a:blipFill>
        </p:spPr>
        <p:txBody>
          <a:bodyPr/>
          <a:lstStyle/>
          <a:p>
            <a:endParaRPr lang="en-US"/>
          </a:p>
        </p:txBody>
      </p:sp>
      <p:sp>
        <p:nvSpPr>
          <p:cNvPr id="11" name="Freeform 11"/>
          <p:cNvSpPr/>
          <p:nvPr/>
        </p:nvSpPr>
        <p:spPr>
          <a:xfrm rot="5400000">
            <a:off x="6024124" y="-521413"/>
            <a:ext cx="862700" cy="1520564"/>
          </a:xfrm>
          <a:custGeom>
            <a:avLst/>
            <a:gdLst/>
            <a:ahLst/>
            <a:cxnLst/>
            <a:rect l="l" t="t" r="r" b="b"/>
            <a:pathLst>
              <a:path w="862700" h="1520564">
                <a:moveTo>
                  <a:pt x="0" y="0"/>
                </a:moveTo>
                <a:lnTo>
                  <a:pt x="862700" y="0"/>
                </a:lnTo>
                <a:lnTo>
                  <a:pt x="862700" y="1520564"/>
                </a:lnTo>
                <a:lnTo>
                  <a:pt x="0" y="1520564"/>
                </a:lnTo>
                <a:lnTo>
                  <a:pt x="0" y="0"/>
                </a:lnTo>
                <a:close/>
              </a:path>
            </a:pathLst>
          </a:custGeom>
          <a:blipFill>
            <a:blip r:embed="rId2">
              <a:alphaModFix amt="90000"/>
              <a:extLst>
                <a:ext uri="{96DAC541-7B7A-43D3-8B79-37D633B846F1}">
                  <asvg:svgBlip xmlns:asvg="http://schemas.microsoft.com/office/drawing/2016/SVG/main" r:embed="rId3"/>
                </a:ext>
              </a:extLst>
            </a:blip>
            <a:stretch>
              <a:fillRect t="-85904" r="-147390"/>
            </a:stretch>
          </a:blipFill>
        </p:spPr>
        <p:txBody>
          <a:bodyPr/>
          <a:lstStyle/>
          <a:p>
            <a:endParaRPr lang="en-US"/>
          </a:p>
        </p:txBody>
      </p:sp>
      <p:sp>
        <p:nvSpPr>
          <p:cNvPr id="12" name="Freeform 12"/>
          <p:cNvSpPr/>
          <p:nvPr/>
        </p:nvSpPr>
        <p:spPr>
          <a:xfrm>
            <a:off x="3213947" y="756000"/>
            <a:ext cx="1132106" cy="291517"/>
          </a:xfrm>
          <a:custGeom>
            <a:avLst/>
            <a:gdLst/>
            <a:ahLst/>
            <a:cxnLst/>
            <a:rect l="l" t="t" r="r" b="b"/>
            <a:pathLst>
              <a:path w="1132106" h="291517">
                <a:moveTo>
                  <a:pt x="0" y="0"/>
                </a:moveTo>
                <a:lnTo>
                  <a:pt x="1132106" y="0"/>
                </a:lnTo>
                <a:lnTo>
                  <a:pt x="1132106" y="291517"/>
                </a:lnTo>
                <a:lnTo>
                  <a:pt x="0" y="2915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rot="690589">
            <a:off x="-2504337" y="-2005564"/>
            <a:ext cx="5083381" cy="6106163"/>
          </a:xfrm>
          <a:custGeom>
            <a:avLst/>
            <a:gdLst/>
            <a:ahLst/>
            <a:cxnLst/>
            <a:rect l="l" t="t" r="r" b="b"/>
            <a:pathLst>
              <a:path w="5083381" h="6106163">
                <a:moveTo>
                  <a:pt x="0" y="0"/>
                </a:moveTo>
                <a:lnTo>
                  <a:pt x="5083381" y="0"/>
                </a:lnTo>
                <a:lnTo>
                  <a:pt x="5083381" y="6106163"/>
                </a:lnTo>
                <a:lnTo>
                  <a:pt x="0" y="6106163"/>
                </a:lnTo>
                <a:lnTo>
                  <a:pt x="0" y="0"/>
                </a:lnTo>
                <a:close/>
              </a:path>
            </a:pathLst>
          </a:custGeom>
          <a:blipFill>
            <a:blip r:embed="rId6">
              <a:alphaModFix amt="46000"/>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TextBox 14"/>
          <p:cNvSpPr txBox="1"/>
          <p:nvPr/>
        </p:nvSpPr>
        <p:spPr>
          <a:xfrm>
            <a:off x="6214345" y="9964750"/>
            <a:ext cx="383260" cy="338231"/>
          </a:xfrm>
          <a:prstGeom prst="rect">
            <a:avLst/>
          </a:prstGeom>
        </p:spPr>
        <p:txBody>
          <a:bodyPr lIns="0" tIns="0" rIns="0" bIns="0" rtlCol="0" anchor="t">
            <a:spAutoFit/>
          </a:bodyPr>
          <a:lstStyle/>
          <a:p>
            <a:pPr algn="ctr">
              <a:lnSpc>
                <a:spcPts val="2804"/>
              </a:lnSpc>
            </a:pPr>
            <a:r>
              <a:rPr lang="en-US" sz="2003" b="1">
                <a:solidFill>
                  <a:srgbClr val="EFE7DD"/>
                </a:solidFill>
                <a:latin typeface="Nunito Sans Bold"/>
                <a:ea typeface="Nunito Sans Bold"/>
                <a:cs typeface="Nunito Sans Bold"/>
                <a:sym typeface="Nunito Sans Bold"/>
              </a:rPr>
              <a:t>4</a:t>
            </a:r>
          </a:p>
        </p:txBody>
      </p:sp>
      <p:sp>
        <p:nvSpPr>
          <p:cNvPr id="15" name="TextBox 15"/>
          <p:cNvSpPr txBox="1"/>
          <p:nvPr/>
        </p:nvSpPr>
        <p:spPr>
          <a:xfrm>
            <a:off x="929155" y="7822633"/>
            <a:ext cx="5764797" cy="817245"/>
          </a:xfrm>
          <a:prstGeom prst="rect">
            <a:avLst/>
          </a:prstGeom>
        </p:spPr>
        <p:txBody>
          <a:bodyPr lIns="0" tIns="0" rIns="0" bIns="0" rtlCol="0" anchor="t">
            <a:spAutoFit/>
          </a:bodyPr>
          <a:lstStyle/>
          <a:p>
            <a:pPr algn="just">
              <a:lnSpc>
                <a:spcPts val="1679"/>
              </a:lnSpc>
            </a:pPr>
            <a:r>
              <a:rPr lang="en-US" sz="1200">
                <a:solidFill>
                  <a:srgbClr val="7E310B"/>
                </a:solidFill>
                <a:latin typeface="Nunito Sans"/>
                <a:ea typeface="Nunito Sans"/>
                <a:cs typeface="Nunito Sans"/>
                <a:sym typeface="Nunito Sans"/>
              </a:rPr>
              <a:t>          Hvatning frá stjórnendum felst einnig í að vinna með starfsfólki að úrbótum á vinnuaðstöðu og gæta að sanngjörnum kjörum. Það þarf að búa til aðstæður sem auðvelda starfsfólki að segja álit sitt og koma hugmyndum á framfæri. Þá finnur það tilgang með störfum sínum og að þau séu metin, sem vinnur gegn streitu.</a:t>
            </a:r>
          </a:p>
        </p:txBody>
      </p:sp>
      <p:sp>
        <p:nvSpPr>
          <p:cNvPr id="16" name="Freeform 16"/>
          <p:cNvSpPr/>
          <p:nvPr/>
        </p:nvSpPr>
        <p:spPr>
          <a:xfrm rot="7314154">
            <a:off x="1995718" y="8726228"/>
            <a:ext cx="3631670" cy="4362367"/>
          </a:xfrm>
          <a:custGeom>
            <a:avLst/>
            <a:gdLst/>
            <a:ahLst/>
            <a:cxnLst/>
            <a:rect l="l" t="t" r="r" b="b"/>
            <a:pathLst>
              <a:path w="3631670" h="4362367">
                <a:moveTo>
                  <a:pt x="0" y="0"/>
                </a:moveTo>
                <a:lnTo>
                  <a:pt x="3631671" y="0"/>
                </a:lnTo>
                <a:lnTo>
                  <a:pt x="3631671" y="4362367"/>
                </a:lnTo>
                <a:lnTo>
                  <a:pt x="0" y="4362367"/>
                </a:lnTo>
                <a:lnTo>
                  <a:pt x="0" y="0"/>
                </a:lnTo>
                <a:close/>
              </a:path>
            </a:pathLst>
          </a:custGeom>
          <a:blipFill>
            <a:blip r:embed="rId6">
              <a:alphaModFix amt="38000"/>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7" name="Freeform 17"/>
          <p:cNvSpPr/>
          <p:nvPr/>
        </p:nvSpPr>
        <p:spPr>
          <a:xfrm>
            <a:off x="4097760" y="5191945"/>
            <a:ext cx="2596192" cy="1621127"/>
          </a:xfrm>
          <a:custGeom>
            <a:avLst/>
            <a:gdLst/>
            <a:ahLst/>
            <a:cxnLst/>
            <a:rect l="l" t="t" r="r" b="b"/>
            <a:pathLst>
              <a:path w="2596192" h="1621127">
                <a:moveTo>
                  <a:pt x="0" y="0"/>
                </a:moveTo>
                <a:lnTo>
                  <a:pt x="2596192" y="0"/>
                </a:lnTo>
                <a:lnTo>
                  <a:pt x="2596192" y="1621127"/>
                </a:lnTo>
                <a:lnTo>
                  <a:pt x="0" y="1621127"/>
                </a:lnTo>
                <a:lnTo>
                  <a:pt x="0" y="0"/>
                </a:lnTo>
                <a:close/>
              </a:path>
            </a:pathLst>
          </a:custGeom>
          <a:blipFill>
            <a:blip r:embed="rId8"/>
            <a:stretch>
              <a:fillRect t="-4469" r="-2099" b="-4469"/>
            </a:stretch>
          </a:blipFill>
        </p:spPr>
        <p:txBody>
          <a:bodyPr/>
          <a:lstStyle/>
          <a:p>
            <a:endParaRPr lang="en-US"/>
          </a:p>
        </p:txBody>
      </p:sp>
      <p:sp>
        <p:nvSpPr>
          <p:cNvPr id="18" name="TextBox 18"/>
          <p:cNvSpPr txBox="1"/>
          <p:nvPr/>
        </p:nvSpPr>
        <p:spPr>
          <a:xfrm>
            <a:off x="1979924" y="1083232"/>
            <a:ext cx="3600152" cy="189865"/>
          </a:xfrm>
          <a:prstGeom prst="rect">
            <a:avLst/>
          </a:prstGeom>
        </p:spPr>
        <p:txBody>
          <a:bodyPr lIns="0" tIns="0" rIns="0" bIns="0" rtlCol="0" anchor="t">
            <a:spAutoFit/>
          </a:bodyPr>
          <a:lstStyle/>
          <a:p>
            <a:pPr algn="ctr">
              <a:lnSpc>
                <a:spcPts val="1609"/>
              </a:lnSpc>
              <a:spcBef>
                <a:spcPct val="0"/>
              </a:spcBef>
            </a:pPr>
            <a:r>
              <a:rPr lang="en-US" sz="1149">
                <a:solidFill>
                  <a:srgbClr val="000000"/>
                </a:solidFill>
                <a:latin typeface="Nunito Sans"/>
                <a:ea typeface="Nunito Sans"/>
                <a:cs typeface="Nunito Sans"/>
                <a:sym typeface="Nunito Sans"/>
              </a:rPr>
              <a:t>Áætlun um aðgerðir gegn langvarandi streitu og kulnun</a:t>
            </a:r>
          </a:p>
        </p:txBody>
      </p:sp>
      <p:sp>
        <p:nvSpPr>
          <p:cNvPr id="19" name="TextBox 19"/>
          <p:cNvSpPr txBox="1"/>
          <p:nvPr/>
        </p:nvSpPr>
        <p:spPr>
          <a:xfrm>
            <a:off x="1034224" y="4985194"/>
            <a:ext cx="3063535" cy="2074545"/>
          </a:xfrm>
          <a:prstGeom prst="rect">
            <a:avLst/>
          </a:prstGeom>
        </p:spPr>
        <p:txBody>
          <a:bodyPr lIns="0" tIns="0" rIns="0" bIns="0" rtlCol="0" anchor="t">
            <a:spAutoFit/>
          </a:bodyPr>
          <a:lstStyle/>
          <a:p>
            <a:pPr algn="l">
              <a:lnSpc>
                <a:spcPts val="1679"/>
              </a:lnSpc>
              <a:spcBef>
                <a:spcPct val="0"/>
              </a:spcBef>
            </a:pPr>
            <a:r>
              <a:rPr lang="en-US" sz="1200">
                <a:solidFill>
                  <a:srgbClr val="FFFFFF"/>
                </a:solidFill>
                <a:latin typeface="Nunito Sans"/>
                <a:ea typeface="Nunito Sans"/>
                <a:cs typeface="Nunito Sans"/>
                <a:sym typeface="Nunito Sans"/>
              </a:rPr>
              <a:t>          Stjórnendur og mannauðsdeild þurfa að hvetja starfsfólkið. Gagnkvæm virðing og traust eru mikilvæg, ásamt jákvæðu viðhorfi stjórnenda til starfsfólks og einnig á milli starfsfólks.</a:t>
            </a:r>
          </a:p>
          <a:p>
            <a:pPr algn="l">
              <a:lnSpc>
                <a:spcPts val="1680"/>
              </a:lnSpc>
              <a:spcBef>
                <a:spcPct val="0"/>
              </a:spcBef>
            </a:pPr>
            <a:endParaRPr lang="en-US" sz="1200">
              <a:solidFill>
                <a:srgbClr val="FFFFFF"/>
              </a:solidFill>
              <a:latin typeface="Nunito Sans"/>
              <a:ea typeface="Nunito Sans"/>
              <a:cs typeface="Nunito Sans"/>
              <a:sym typeface="Nunito Sans"/>
            </a:endParaRPr>
          </a:p>
          <a:p>
            <a:pPr algn="l">
              <a:lnSpc>
                <a:spcPts val="1680"/>
              </a:lnSpc>
              <a:spcBef>
                <a:spcPct val="0"/>
              </a:spcBef>
            </a:pPr>
            <a:r>
              <a:rPr lang="en-US" sz="1200">
                <a:solidFill>
                  <a:srgbClr val="FFFFFF"/>
                </a:solidFill>
                <a:latin typeface="Nunito Sans"/>
                <a:ea typeface="Nunito Sans"/>
                <a:cs typeface="Nunito Sans"/>
                <a:sym typeface="Nunito Sans"/>
              </a:rPr>
              <a:t>          Hvatningin  getur verið margskonar, t.d. hrósa og stuðla að innri hvatningu með því að fela starfsfólki verkefni sem þeim finnast áhugaverð.</a:t>
            </a:r>
          </a:p>
        </p:txBody>
      </p:sp>
      <p:sp>
        <p:nvSpPr>
          <p:cNvPr id="20" name="TextBox 20"/>
          <p:cNvSpPr txBox="1"/>
          <p:nvPr/>
        </p:nvSpPr>
        <p:spPr>
          <a:xfrm>
            <a:off x="1000216" y="2357305"/>
            <a:ext cx="5764797" cy="1864995"/>
          </a:xfrm>
          <a:prstGeom prst="rect">
            <a:avLst/>
          </a:prstGeom>
        </p:spPr>
        <p:txBody>
          <a:bodyPr lIns="0" tIns="0" rIns="0" bIns="0" rtlCol="0" anchor="t">
            <a:spAutoFit/>
          </a:bodyPr>
          <a:lstStyle/>
          <a:p>
            <a:pPr algn="just">
              <a:lnSpc>
                <a:spcPts val="1679"/>
              </a:lnSpc>
            </a:pPr>
            <a:r>
              <a:rPr lang="en-US" sz="1200">
                <a:solidFill>
                  <a:srgbClr val="7E310B"/>
                </a:solidFill>
                <a:latin typeface="Nunito Sans"/>
                <a:ea typeface="Nunito Sans"/>
                <a:cs typeface="Nunito Sans"/>
                <a:sym typeface="Nunito Sans"/>
              </a:rPr>
              <a:t>     Nú er hægt að vinna markvisst að áætlunargerð sem stuðlar að heilbrigðu starfsumhverfi. Stjórnendur þurfa að tryggja sjálfræði starfsfólks og treysta þeim til að inna verk sín vel af hendi. Samheldni og traust myndast þegar samskipti eru gagnsæ sem skilar sér í aukinni framleiðni og starfsánægju. Þá er hægt að leita til kollega eða yfirmanna ef eitthvað bjátar á.</a:t>
            </a:r>
          </a:p>
          <a:p>
            <a:pPr algn="just">
              <a:lnSpc>
                <a:spcPts val="1679"/>
              </a:lnSpc>
            </a:pPr>
            <a:r>
              <a:rPr lang="en-US" sz="1200">
                <a:solidFill>
                  <a:srgbClr val="7E310B"/>
                </a:solidFill>
                <a:latin typeface="Nunito Sans"/>
                <a:ea typeface="Nunito Sans"/>
                <a:cs typeface="Nunito Sans"/>
                <a:sym typeface="Nunito Sans"/>
              </a:rPr>
              <a:t>                 </a:t>
            </a:r>
          </a:p>
          <a:p>
            <a:pPr algn="just">
              <a:lnSpc>
                <a:spcPts val="1679"/>
              </a:lnSpc>
            </a:pPr>
            <a:r>
              <a:rPr lang="en-US" sz="1200">
                <a:solidFill>
                  <a:srgbClr val="7E310B"/>
                </a:solidFill>
                <a:latin typeface="Nunito Sans"/>
                <a:ea typeface="Nunito Sans"/>
                <a:cs typeface="Nunito Sans"/>
                <a:sym typeface="Nunito Sans"/>
              </a:rPr>
              <a:t>          Starfsfólk er hvatt til að líta reglulega upp úr vinnu sinni, hreyfa legg og lið og fá sér ferskt loft. Þá verður hvíldaraðstaða á vinnustaðnum að vera notaleg og hlýleg til að ýta undir góð samskipti og efla félagsleg tengsl.   </a:t>
            </a:r>
          </a:p>
        </p:txBody>
      </p:sp>
      <p:sp>
        <p:nvSpPr>
          <p:cNvPr id="21" name="TextBox 21"/>
          <p:cNvSpPr txBox="1"/>
          <p:nvPr/>
        </p:nvSpPr>
        <p:spPr>
          <a:xfrm>
            <a:off x="1514581" y="1604830"/>
            <a:ext cx="4530838" cy="438785"/>
          </a:xfrm>
          <a:prstGeom prst="rect">
            <a:avLst/>
          </a:prstGeom>
        </p:spPr>
        <p:txBody>
          <a:bodyPr lIns="0" tIns="0" rIns="0" bIns="0" rtlCol="0" anchor="t">
            <a:spAutoFit/>
          </a:bodyPr>
          <a:lstStyle/>
          <a:p>
            <a:pPr algn="just">
              <a:lnSpc>
                <a:spcPts val="3639"/>
              </a:lnSpc>
            </a:pPr>
            <a:r>
              <a:rPr lang="en-US" sz="2599" b="1">
                <a:solidFill>
                  <a:srgbClr val="792F0A"/>
                </a:solidFill>
                <a:latin typeface="Nunito Sans Bold"/>
                <a:ea typeface="Nunito Sans Bold"/>
                <a:cs typeface="Nunito Sans Bold"/>
                <a:sym typeface="Nunito Sans Bold"/>
              </a:rPr>
              <a:t>Starfsfólk og starfsumhverfi</a:t>
            </a:r>
          </a:p>
        </p:txBody>
      </p:sp>
      <p:sp>
        <p:nvSpPr>
          <p:cNvPr id="22" name="TextBox 22"/>
          <p:cNvSpPr txBox="1"/>
          <p:nvPr/>
        </p:nvSpPr>
        <p:spPr>
          <a:xfrm>
            <a:off x="4461733" y="4108551"/>
            <a:ext cx="710783" cy="112607"/>
          </a:xfrm>
          <a:prstGeom prst="rect">
            <a:avLst/>
          </a:prstGeom>
        </p:spPr>
        <p:txBody>
          <a:bodyPr lIns="0" tIns="0" rIns="0" bIns="0" rtlCol="0" anchor="t">
            <a:spAutoFit/>
          </a:bodyPr>
          <a:lstStyle/>
          <a:p>
            <a:pPr algn="just">
              <a:lnSpc>
                <a:spcPts val="910"/>
              </a:lnSpc>
            </a:pPr>
            <a:r>
              <a:rPr lang="en-US" sz="650">
                <a:solidFill>
                  <a:srgbClr val="7E310B"/>
                </a:solidFill>
                <a:latin typeface="Nunito Sans"/>
                <a:ea typeface="Nunito Sans"/>
                <a:cs typeface="Nunito Sans"/>
                <a:sym typeface="Nunito Sans"/>
              </a:rPr>
              <a:t>(Tran o.fl., 2020) </a:t>
            </a:r>
          </a:p>
        </p:txBody>
      </p:sp>
      <p:sp>
        <p:nvSpPr>
          <p:cNvPr id="23" name="TextBox 23"/>
          <p:cNvSpPr txBox="1"/>
          <p:nvPr/>
        </p:nvSpPr>
        <p:spPr>
          <a:xfrm>
            <a:off x="5508700" y="8527271"/>
            <a:ext cx="680359" cy="112607"/>
          </a:xfrm>
          <a:prstGeom prst="rect">
            <a:avLst/>
          </a:prstGeom>
        </p:spPr>
        <p:txBody>
          <a:bodyPr lIns="0" tIns="0" rIns="0" bIns="0" rtlCol="0" anchor="t">
            <a:spAutoFit/>
          </a:bodyPr>
          <a:lstStyle/>
          <a:p>
            <a:pPr algn="just">
              <a:lnSpc>
                <a:spcPts val="910"/>
              </a:lnSpc>
            </a:pPr>
            <a:r>
              <a:rPr lang="en-US" sz="650">
                <a:solidFill>
                  <a:srgbClr val="7E310B"/>
                </a:solidFill>
                <a:latin typeface="Nunito Sans"/>
                <a:ea typeface="Nunito Sans"/>
                <a:cs typeface="Nunito Sans"/>
                <a:sym typeface="Nunito Sans"/>
              </a:rPr>
              <a:t>(Tran o.fl., 2020) </a:t>
            </a:r>
          </a:p>
        </p:txBody>
      </p:sp>
      <p:sp>
        <p:nvSpPr>
          <p:cNvPr id="24" name="TextBox 24"/>
          <p:cNvSpPr txBox="1"/>
          <p:nvPr/>
        </p:nvSpPr>
        <p:spPr>
          <a:xfrm>
            <a:off x="1804741" y="5889902"/>
            <a:ext cx="727243" cy="112607"/>
          </a:xfrm>
          <a:prstGeom prst="rect">
            <a:avLst/>
          </a:prstGeom>
        </p:spPr>
        <p:txBody>
          <a:bodyPr lIns="0" tIns="0" rIns="0" bIns="0" rtlCol="0" anchor="t">
            <a:spAutoFit/>
          </a:bodyPr>
          <a:lstStyle/>
          <a:p>
            <a:pPr algn="l">
              <a:lnSpc>
                <a:spcPts val="910"/>
              </a:lnSpc>
              <a:spcBef>
                <a:spcPct val="0"/>
              </a:spcBef>
            </a:pPr>
            <a:r>
              <a:rPr lang="en-US" sz="650">
                <a:solidFill>
                  <a:srgbClr val="FFFFFF"/>
                </a:solidFill>
                <a:latin typeface="Nunito Sans"/>
                <a:ea typeface="Nunito Sans"/>
                <a:cs typeface="Nunito Sans"/>
                <a:sym typeface="Nunito Sans"/>
              </a:rPr>
              <a:t>(Baquero, A. 2023)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7DD"/>
        </a:solidFill>
        <a:effectLst/>
      </p:bgPr>
    </p:bg>
    <p:spTree>
      <p:nvGrpSpPr>
        <p:cNvPr id="1" name=""/>
        <p:cNvGrpSpPr/>
        <p:nvPr/>
      </p:nvGrpSpPr>
      <p:grpSpPr>
        <a:xfrm>
          <a:off x="0" y="0"/>
          <a:ext cx="0" cy="0"/>
          <a:chOff x="0" y="0"/>
          <a:chExt cx="0" cy="0"/>
        </a:xfrm>
      </p:grpSpPr>
      <p:grpSp>
        <p:nvGrpSpPr>
          <p:cNvPr id="2" name="Group 2"/>
          <p:cNvGrpSpPr/>
          <p:nvPr/>
        </p:nvGrpSpPr>
        <p:grpSpPr>
          <a:xfrm>
            <a:off x="6189059" y="9936000"/>
            <a:ext cx="433832" cy="43383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310B"/>
            </a:solidFill>
          </p:spPr>
          <p:txBody>
            <a:bodyPr/>
            <a:lstStyle/>
            <a:p>
              <a:endParaRPr lang="en-US"/>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573"/>
                </a:lnSpc>
              </a:pPr>
              <a:endParaRPr/>
            </a:p>
          </p:txBody>
        </p:sp>
      </p:grpSp>
      <p:sp>
        <p:nvSpPr>
          <p:cNvPr id="5" name="Freeform 5"/>
          <p:cNvSpPr/>
          <p:nvPr/>
        </p:nvSpPr>
        <p:spPr>
          <a:xfrm rot="5400000">
            <a:off x="5384614" y="9510047"/>
            <a:ext cx="150758" cy="1285737"/>
          </a:xfrm>
          <a:custGeom>
            <a:avLst/>
            <a:gdLst/>
            <a:ahLst/>
            <a:cxnLst/>
            <a:rect l="l" t="t" r="r" b="b"/>
            <a:pathLst>
              <a:path w="150758" h="1285737">
                <a:moveTo>
                  <a:pt x="0" y="0"/>
                </a:moveTo>
                <a:lnTo>
                  <a:pt x="150758" y="0"/>
                </a:lnTo>
                <a:lnTo>
                  <a:pt x="150758" y="1285738"/>
                </a:lnTo>
                <a:lnTo>
                  <a:pt x="0" y="1285738"/>
                </a:lnTo>
                <a:lnTo>
                  <a:pt x="0" y="0"/>
                </a:lnTo>
                <a:close/>
              </a:path>
            </a:pathLst>
          </a:custGeom>
          <a:blipFill>
            <a:blip r:embed="rId2">
              <a:extLst>
                <a:ext uri="{96DAC541-7B7A-43D3-8B79-37D633B846F1}">
                  <asvg:svgBlip xmlns:asvg="http://schemas.microsoft.com/office/drawing/2016/SVG/main" r:embed="rId3"/>
                </a:ext>
              </a:extLst>
            </a:blip>
            <a:stretch>
              <a:fillRect l="-1466057" t="-143214"/>
            </a:stretch>
          </a:blipFill>
        </p:spPr>
        <p:txBody>
          <a:bodyPr/>
          <a:lstStyle/>
          <a:p>
            <a:endParaRPr lang="en-US"/>
          </a:p>
        </p:txBody>
      </p:sp>
      <p:sp>
        <p:nvSpPr>
          <p:cNvPr id="6" name="Freeform 6"/>
          <p:cNvSpPr/>
          <p:nvPr/>
        </p:nvSpPr>
        <p:spPr>
          <a:xfrm>
            <a:off x="3213947" y="756000"/>
            <a:ext cx="1132106" cy="291517"/>
          </a:xfrm>
          <a:custGeom>
            <a:avLst/>
            <a:gdLst/>
            <a:ahLst/>
            <a:cxnLst/>
            <a:rect l="l" t="t" r="r" b="b"/>
            <a:pathLst>
              <a:path w="1132106" h="291517">
                <a:moveTo>
                  <a:pt x="0" y="0"/>
                </a:moveTo>
                <a:lnTo>
                  <a:pt x="1132106" y="0"/>
                </a:lnTo>
                <a:lnTo>
                  <a:pt x="1132106" y="291517"/>
                </a:lnTo>
                <a:lnTo>
                  <a:pt x="0" y="2915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5400000">
            <a:off x="6024124" y="-521413"/>
            <a:ext cx="862700" cy="1520564"/>
          </a:xfrm>
          <a:custGeom>
            <a:avLst/>
            <a:gdLst/>
            <a:ahLst/>
            <a:cxnLst/>
            <a:rect l="l" t="t" r="r" b="b"/>
            <a:pathLst>
              <a:path w="862700" h="1520564">
                <a:moveTo>
                  <a:pt x="0" y="0"/>
                </a:moveTo>
                <a:lnTo>
                  <a:pt x="862700" y="0"/>
                </a:lnTo>
                <a:lnTo>
                  <a:pt x="862700" y="1520564"/>
                </a:lnTo>
                <a:lnTo>
                  <a:pt x="0" y="1520564"/>
                </a:lnTo>
                <a:lnTo>
                  <a:pt x="0" y="0"/>
                </a:lnTo>
                <a:close/>
              </a:path>
            </a:pathLst>
          </a:custGeom>
          <a:blipFill>
            <a:blip r:embed="rId2">
              <a:alphaModFix amt="90000"/>
              <a:extLst>
                <a:ext uri="{96DAC541-7B7A-43D3-8B79-37D633B846F1}">
                  <asvg:svgBlip xmlns:asvg="http://schemas.microsoft.com/office/drawing/2016/SVG/main" r:embed="rId3"/>
                </a:ext>
              </a:extLst>
            </a:blip>
            <a:stretch>
              <a:fillRect t="-85904" r="-147390"/>
            </a:stretch>
          </a:blipFill>
        </p:spPr>
        <p:txBody>
          <a:bodyPr/>
          <a:lstStyle/>
          <a:p>
            <a:endParaRPr lang="en-US"/>
          </a:p>
        </p:txBody>
      </p:sp>
      <p:grpSp>
        <p:nvGrpSpPr>
          <p:cNvPr id="8" name="Group 8"/>
          <p:cNvGrpSpPr/>
          <p:nvPr/>
        </p:nvGrpSpPr>
        <p:grpSpPr>
          <a:xfrm>
            <a:off x="-311527" y="3316074"/>
            <a:ext cx="2438007" cy="2392228"/>
            <a:chOff x="0" y="0"/>
            <a:chExt cx="873727" cy="857321"/>
          </a:xfrm>
        </p:grpSpPr>
        <p:sp>
          <p:nvSpPr>
            <p:cNvPr id="9" name="Freeform 9"/>
            <p:cNvSpPr/>
            <p:nvPr/>
          </p:nvSpPr>
          <p:spPr>
            <a:xfrm>
              <a:off x="0" y="0"/>
              <a:ext cx="873727" cy="857321"/>
            </a:xfrm>
            <a:custGeom>
              <a:avLst/>
              <a:gdLst/>
              <a:ahLst/>
              <a:cxnLst/>
              <a:rect l="l" t="t" r="r" b="b"/>
              <a:pathLst>
                <a:path w="873727" h="857321">
                  <a:moveTo>
                    <a:pt x="47633" y="0"/>
                  </a:moveTo>
                  <a:lnTo>
                    <a:pt x="826094" y="0"/>
                  </a:lnTo>
                  <a:cubicBezTo>
                    <a:pt x="852401" y="0"/>
                    <a:pt x="873727" y="21326"/>
                    <a:pt x="873727" y="47633"/>
                  </a:cubicBezTo>
                  <a:lnTo>
                    <a:pt x="873727" y="809688"/>
                  </a:lnTo>
                  <a:cubicBezTo>
                    <a:pt x="873727" y="835995"/>
                    <a:pt x="852401" y="857321"/>
                    <a:pt x="826094" y="857321"/>
                  </a:cubicBezTo>
                  <a:lnTo>
                    <a:pt x="47633" y="857321"/>
                  </a:lnTo>
                  <a:cubicBezTo>
                    <a:pt x="21326" y="857321"/>
                    <a:pt x="0" y="835995"/>
                    <a:pt x="0" y="809688"/>
                  </a:cubicBezTo>
                  <a:lnTo>
                    <a:pt x="0" y="47633"/>
                  </a:lnTo>
                  <a:cubicBezTo>
                    <a:pt x="0" y="21326"/>
                    <a:pt x="21326" y="0"/>
                    <a:pt x="47633" y="0"/>
                  </a:cubicBezTo>
                  <a:close/>
                </a:path>
              </a:pathLst>
            </a:custGeom>
            <a:solidFill>
              <a:srgbClr val="764B36"/>
            </a:solidFill>
          </p:spPr>
          <p:txBody>
            <a:bodyPr/>
            <a:lstStyle/>
            <a:p>
              <a:endParaRPr lang="en-US"/>
            </a:p>
          </p:txBody>
        </p:sp>
        <p:sp>
          <p:nvSpPr>
            <p:cNvPr id="10" name="TextBox 10"/>
            <p:cNvSpPr txBox="1"/>
            <p:nvPr/>
          </p:nvSpPr>
          <p:spPr>
            <a:xfrm>
              <a:off x="0" y="-38100"/>
              <a:ext cx="873727" cy="895421"/>
            </a:xfrm>
            <a:prstGeom prst="rect">
              <a:avLst/>
            </a:prstGeom>
          </p:spPr>
          <p:txBody>
            <a:bodyPr lIns="50800" tIns="50800" rIns="50800" bIns="50800" rtlCol="0" anchor="ctr"/>
            <a:lstStyle/>
            <a:p>
              <a:pPr algn="ctr">
                <a:lnSpc>
                  <a:spcPts val="2573"/>
                </a:lnSpc>
              </a:pPr>
              <a:endParaRPr/>
            </a:p>
          </p:txBody>
        </p:sp>
      </p:grpSp>
      <p:sp>
        <p:nvSpPr>
          <p:cNvPr id="11" name="Freeform 11"/>
          <p:cNvSpPr/>
          <p:nvPr/>
        </p:nvSpPr>
        <p:spPr>
          <a:xfrm rot="5400000">
            <a:off x="3674221" y="5531533"/>
            <a:ext cx="150758" cy="1285737"/>
          </a:xfrm>
          <a:custGeom>
            <a:avLst/>
            <a:gdLst/>
            <a:ahLst/>
            <a:cxnLst/>
            <a:rect l="l" t="t" r="r" b="b"/>
            <a:pathLst>
              <a:path w="150758" h="1285737">
                <a:moveTo>
                  <a:pt x="0" y="0"/>
                </a:moveTo>
                <a:lnTo>
                  <a:pt x="150758" y="0"/>
                </a:lnTo>
                <a:lnTo>
                  <a:pt x="150758" y="1285738"/>
                </a:lnTo>
                <a:lnTo>
                  <a:pt x="0" y="1285738"/>
                </a:lnTo>
                <a:lnTo>
                  <a:pt x="0" y="0"/>
                </a:lnTo>
                <a:close/>
              </a:path>
            </a:pathLst>
          </a:custGeom>
          <a:blipFill>
            <a:blip r:embed="rId2">
              <a:extLst>
                <a:ext uri="{96DAC541-7B7A-43D3-8B79-37D633B846F1}">
                  <asvg:svgBlip xmlns:asvg="http://schemas.microsoft.com/office/drawing/2016/SVG/main" r:embed="rId3"/>
                </a:ext>
              </a:extLst>
            </a:blip>
            <a:stretch>
              <a:fillRect l="-1466057" t="-143214"/>
            </a:stretch>
          </a:blipFill>
        </p:spPr>
        <p:txBody>
          <a:bodyPr/>
          <a:lstStyle/>
          <a:p>
            <a:endParaRPr lang="en-US"/>
          </a:p>
        </p:txBody>
      </p:sp>
      <p:sp>
        <p:nvSpPr>
          <p:cNvPr id="12" name="TextBox 12"/>
          <p:cNvSpPr txBox="1"/>
          <p:nvPr/>
        </p:nvSpPr>
        <p:spPr>
          <a:xfrm>
            <a:off x="1979924" y="1083232"/>
            <a:ext cx="3600152" cy="189865"/>
          </a:xfrm>
          <a:prstGeom prst="rect">
            <a:avLst/>
          </a:prstGeom>
        </p:spPr>
        <p:txBody>
          <a:bodyPr lIns="0" tIns="0" rIns="0" bIns="0" rtlCol="0" anchor="t">
            <a:spAutoFit/>
          </a:bodyPr>
          <a:lstStyle/>
          <a:p>
            <a:pPr algn="ctr">
              <a:lnSpc>
                <a:spcPts val="1609"/>
              </a:lnSpc>
              <a:spcBef>
                <a:spcPct val="0"/>
              </a:spcBef>
            </a:pPr>
            <a:r>
              <a:rPr lang="en-US" sz="1149">
                <a:solidFill>
                  <a:srgbClr val="000000"/>
                </a:solidFill>
                <a:latin typeface="Nunito Sans"/>
                <a:ea typeface="Nunito Sans"/>
                <a:cs typeface="Nunito Sans"/>
                <a:sym typeface="Nunito Sans"/>
              </a:rPr>
              <a:t>Áætlun um aðgerðir gegn langvarandi streitu og kulnun</a:t>
            </a:r>
          </a:p>
        </p:txBody>
      </p:sp>
      <p:sp>
        <p:nvSpPr>
          <p:cNvPr id="13" name="Freeform 13"/>
          <p:cNvSpPr/>
          <p:nvPr/>
        </p:nvSpPr>
        <p:spPr>
          <a:xfrm rot="5400000">
            <a:off x="3704621" y="705607"/>
            <a:ext cx="150758" cy="1285737"/>
          </a:xfrm>
          <a:custGeom>
            <a:avLst/>
            <a:gdLst/>
            <a:ahLst/>
            <a:cxnLst/>
            <a:rect l="l" t="t" r="r" b="b"/>
            <a:pathLst>
              <a:path w="150758" h="1285737">
                <a:moveTo>
                  <a:pt x="0" y="0"/>
                </a:moveTo>
                <a:lnTo>
                  <a:pt x="150758" y="0"/>
                </a:lnTo>
                <a:lnTo>
                  <a:pt x="150758" y="1285737"/>
                </a:lnTo>
                <a:lnTo>
                  <a:pt x="0" y="1285737"/>
                </a:lnTo>
                <a:lnTo>
                  <a:pt x="0" y="0"/>
                </a:lnTo>
                <a:close/>
              </a:path>
            </a:pathLst>
          </a:custGeom>
          <a:blipFill>
            <a:blip r:embed="rId2">
              <a:extLst>
                <a:ext uri="{96DAC541-7B7A-43D3-8B79-37D633B846F1}">
                  <asvg:svgBlip xmlns:asvg="http://schemas.microsoft.com/office/drawing/2016/SVG/main" r:embed="rId3"/>
                </a:ext>
              </a:extLst>
            </a:blip>
            <a:stretch>
              <a:fillRect l="-1466057" t="-143214"/>
            </a:stretch>
          </a:blipFill>
        </p:spPr>
        <p:txBody>
          <a:bodyPr/>
          <a:lstStyle/>
          <a:p>
            <a:endParaRPr lang="en-US"/>
          </a:p>
        </p:txBody>
      </p:sp>
      <p:sp>
        <p:nvSpPr>
          <p:cNvPr id="14" name="Freeform 14"/>
          <p:cNvSpPr/>
          <p:nvPr/>
        </p:nvSpPr>
        <p:spPr>
          <a:xfrm>
            <a:off x="1010265" y="2803912"/>
            <a:ext cx="1870630" cy="2672443"/>
          </a:xfrm>
          <a:custGeom>
            <a:avLst/>
            <a:gdLst/>
            <a:ahLst/>
            <a:cxnLst/>
            <a:rect l="l" t="t" r="r" b="b"/>
            <a:pathLst>
              <a:path w="1870630" h="2672443">
                <a:moveTo>
                  <a:pt x="0" y="0"/>
                </a:moveTo>
                <a:lnTo>
                  <a:pt x="1870630" y="0"/>
                </a:lnTo>
                <a:lnTo>
                  <a:pt x="1870630" y="2672443"/>
                </a:lnTo>
                <a:lnTo>
                  <a:pt x="0" y="2672443"/>
                </a:lnTo>
                <a:lnTo>
                  <a:pt x="0" y="0"/>
                </a:lnTo>
                <a:close/>
              </a:path>
            </a:pathLst>
          </a:custGeom>
          <a:blipFill>
            <a:blip r:embed="rId6"/>
            <a:stretch>
              <a:fillRect l="-19639" r="-10187"/>
            </a:stretch>
          </a:blipFill>
        </p:spPr>
        <p:txBody>
          <a:bodyPr/>
          <a:lstStyle/>
          <a:p>
            <a:endParaRPr lang="en-US"/>
          </a:p>
        </p:txBody>
      </p:sp>
      <p:sp>
        <p:nvSpPr>
          <p:cNvPr id="15" name="TextBox 15"/>
          <p:cNvSpPr txBox="1"/>
          <p:nvPr/>
        </p:nvSpPr>
        <p:spPr>
          <a:xfrm>
            <a:off x="6214345" y="9964750"/>
            <a:ext cx="383260" cy="689246"/>
          </a:xfrm>
          <a:prstGeom prst="rect">
            <a:avLst/>
          </a:prstGeom>
        </p:spPr>
        <p:txBody>
          <a:bodyPr lIns="0" tIns="0" rIns="0" bIns="0" rtlCol="0" anchor="t">
            <a:spAutoFit/>
          </a:bodyPr>
          <a:lstStyle/>
          <a:p>
            <a:pPr algn="ctr">
              <a:lnSpc>
                <a:spcPts val="2804"/>
              </a:lnSpc>
            </a:pPr>
            <a:r>
              <a:rPr lang="en-US" sz="2003" b="1">
                <a:solidFill>
                  <a:srgbClr val="EFE7DD"/>
                </a:solidFill>
                <a:latin typeface="Nunito Sans Bold"/>
                <a:ea typeface="Nunito Sans Bold"/>
                <a:cs typeface="Nunito Sans Bold"/>
                <a:sym typeface="Nunito Sans Bold"/>
              </a:rPr>
              <a:t>5</a:t>
            </a:r>
          </a:p>
          <a:p>
            <a:pPr algn="ctr">
              <a:lnSpc>
                <a:spcPts val="2804"/>
              </a:lnSpc>
            </a:pPr>
            <a:endParaRPr lang="en-US" sz="2003" b="1">
              <a:solidFill>
                <a:srgbClr val="EFE7DD"/>
              </a:solidFill>
              <a:latin typeface="Nunito Sans Bold"/>
              <a:ea typeface="Nunito Sans Bold"/>
              <a:cs typeface="Nunito Sans Bold"/>
              <a:sym typeface="Nunito Sans Bold"/>
            </a:endParaRPr>
          </a:p>
        </p:txBody>
      </p:sp>
      <p:sp>
        <p:nvSpPr>
          <p:cNvPr id="16" name="TextBox 16"/>
          <p:cNvSpPr txBox="1"/>
          <p:nvPr/>
        </p:nvSpPr>
        <p:spPr>
          <a:xfrm>
            <a:off x="2523522" y="1822202"/>
            <a:ext cx="2512956" cy="438785"/>
          </a:xfrm>
          <a:prstGeom prst="rect">
            <a:avLst/>
          </a:prstGeom>
        </p:spPr>
        <p:txBody>
          <a:bodyPr lIns="0" tIns="0" rIns="0" bIns="0" rtlCol="0" anchor="t">
            <a:spAutoFit/>
          </a:bodyPr>
          <a:lstStyle/>
          <a:p>
            <a:pPr algn="l">
              <a:lnSpc>
                <a:spcPts val="3639"/>
              </a:lnSpc>
            </a:pPr>
            <a:r>
              <a:rPr lang="en-US" sz="2599" b="1">
                <a:solidFill>
                  <a:srgbClr val="7E310B"/>
                </a:solidFill>
                <a:latin typeface="Nunito Sans Bold"/>
                <a:ea typeface="Nunito Sans Bold"/>
                <a:cs typeface="Nunito Sans Bold"/>
                <a:sym typeface="Nunito Sans Bold"/>
              </a:rPr>
              <a:t>Aðgerðaráætlun</a:t>
            </a:r>
          </a:p>
        </p:txBody>
      </p:sp>
      <p:sp>
        <p:nvSpPr>
          <p:cNvPr id="17" name="Freeform 17"/>
          <p:cNvSpPr/>
          <p:nvPr/>
        </p:nvSpPr>
        <p:spPr>
          <a:xfrm rot="7314154">
            <a:off x="-2169009" y="-1361774"/>
            <a:ext cx="3631670" cy="4362367"/>
          </a:xfrm>
          <a:custGeom>
            <a:avLst/>
            <a:gdLst/>
            <a:ahLst/>
            <a:cxnLst/>
            <a:rect l="l" t="t" r="r" b="b"/>
            <a:pathLst>
              <a:path w="3631670" h="4362367">
                <a:moveTo>
                  <a:pt x="0" y="0"/>
                </a:moveTo>
                <a:lnTo>
                  <a:pt x="3631670" y="0"/>
                </a:lnTo>
                <a:lnTo>
                  <a:pt x="3631670" y="4362367"/>
                </a:lnTo>
                <a:lnTo>
                  <a:pt x="0" y="4362367"/>
                </a:lnTo>
                <a:lnTo>
                  <a:pt x="0" y="0"/>
                </a:lnTo>
                <a:close/>
              </a:path>
            </a:pathLst>
          </a:custGeom>
          <a:blipFill>
            <a:blip r:embed="rId7">
              <a:alphaModFix amt="38000"/>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8" name="Freeform 18"/>
          <p:cNvSpPr/>
          <p:nvPr/>
        </p:nvSpPr>
        <p:spPr>
          <a:xfrm rot="1869610">
            <a:off x="5744165" y="7330458"/>
            <a:ext cx="3631670" cy="4362367"/>
          </a:xfrm>
          <a:custGeom>
            <a:avLst/>
            <a:gdLst/>
            <a:ahLst/>
            <a:cxnLst/>
            <a:rect l="l" t="t" r="r" b="b"/>
            <a:pathLst>
              <a:path w="3631670" h="4362367">
                <a:moveTo>
                  <a:pt x="0" y="0"/>
                </a:moveTo>
                <a:lnTo>
                  <a:pt x="3631670" y="0"/>
                </a:lnTo>
                <a:lnTo>
                  <a:pt x="3631670" y="4362366"/>
                </a:lnTo>
                <a:lnTo>
                  <a:pt x="0" y="4362366"/>
                </a:lnTo>
                <a:lnTo>
                  <a:pt x="0" y="0"/>
                </a:lnTo>
                <a:close/>
              </a:path>
            </a:pathLst>
          </a:custGeom>
          <a:blipFill>
            <a:blip r:embed="rId7">
              <a:alphaModFix amt="38000"/>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9" name="TextBox 19"/>
          <p:cNvSpPr txBox="1"/>
          <p:nvPr/>
        </p:nvSpPr>
        <p:spPr>
          <a:xfrm>
            <a:off x="3215435" y="2822962"/>
            <a:ext cx="3324193" cy="3043782"/>
          </a:xfrm>
          <a:prstGeom prst="rect">
            <a:avLst/>
          </a:prstGeom>
        </p:spPr>
        <p:txBody>
          <a:bodyPr lIns="0" tIns="0" rIns="0" bIns="0" rtlCol="0" anchor="t">
            <a:spAutoFit/>
          </a:bodyPr>
          <a:lstStyle/>
          <a:p>
            <a:pPr algn="just">
              <a:lnSpc>
                <a:spcPts val="1679"/>
              </a:lnSpc>
            </a:pP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Fyrsta</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skref</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aðgerðaráætlunar</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gegn</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streitu</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og</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kulnun</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felur</a:t>
            </a:r>
            <a:r>
              <a:rPr lang="en-US" sz="1200" dirty="0">
                <a:solidFill>
                  <a:srgbClr val="7E310B"/>
                </a:solidFill>
                <a:latin typeface="Nunito Sans"/>
                <a:ea typeface="Nunito Sans"/>
                <a:cs typeface="Nunito Sans"/>
                <a:sym typeface="Nunito Sans"/>
              </a:rPr>
              <a:t> í </a:t>
            </a:r>
            <a:r>
              <a:rPr lang="en-US" sz="1200" dirty="0" err="1">
                <a:solidFill>
                  <a:srgbClr val="7E310B"/>
                </a:solidFill>
                <a:latin typeface="Nunito Sans"/>
                <a:ea typeface="Nunito Sans"/>
                <a:cs typeface="Nunito Sans"/>
                <a:sym typeface="Nunito Sans"/>
              </a:rPr>
              <a:t>sér</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að</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gera</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áætlun</a:t>
            </a:r>
            <a:r>
              <a:rPr lang="en-US" sz="1200" dirty="0">
                <a:solidFill>
                  <a:srgbClr val="7E310B"/>
                </a:solidFill>
                <a:latin typeface="Nunito Sans"/>
                <a:ea typeface="Nunito Sans"/>
                <a:cs typeface="Nunito Sans"/>
                <a:sym typeface="Nunito Sans"/>
              </a:rPr>
              <a:t> um </a:t>
            </a:r>
            <a:r>
              <a:rPr lang="en-US" sz="1200" dirty="0" err="1">
                <a:solidFill>
                  <a:srgbClr val="7E310B"/>
                </a:solidFill>
                <a:latin typeface="Nunito Sans"/>
                <a:ea typeface="Nunito Sans"/>
                <a:cs typeface="Nunito Sans"/>
                <a:sym typeface="Nunito Sans"/>
              </a:rPr>
              <a:t>starfsmannafjölda</a:t>
            </a:r>
            <a:r>
              <a:rPr lang="en-US" sz="1200" dirty="0">
                <a:solidFill>
                  <a:srgbClr val="7E310B"/>
                </a:solidFill>
                <a:latin typeface="Nunito Sans"/>
                <a:ea typeface="Nunito Sans"/>
                <a:cs typeface="Nunito Sans"/>
                <a:sym typeface="Nunito Sans"/>
              </a:rPr>
              <a:t> í </a:t>
            </a:r>
            <a:r>
              <a:rPr lang="en-US" sz="1200" dirty="0" err="1">
                <a:solidFill>
                  <a:srgbClr val="7E310B"/>
                </a:solidFill>
                <a:latin typeface="Nunito Sans"/>
                <a:ea typeface="Nunito Sans"/>
                <a:cs typeface="Nunito Sans"/>
                <a:sym typeface="Nunito Sans"/>
              </a:rPr>
              <a:t>hverri</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deild</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Þannig</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má</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draga</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úr</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eða</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halda</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vinnuálagi</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hæfilegu</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tryggja</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gott</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jafnvægi</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vinnu</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og</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einkalífs</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starfsmanna</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sem</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þá</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tryggir</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sjálfbærni</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mannauðs</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fyrirtækisins</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Starfsfólk</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þarf</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þá</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síður</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að</a:t>
            </a:r>
            <a:r>
              <a:rPr lang="en-US" sz="1200" dirty="0">
                <a:solidFill>
                  <a:srgbClr val="7E310B"/>
                </a:solidFill>
                <a:latin typeface="Nunito Sans"/>
                <a:ea typeface="Nunito Sans"/>
                <a:cs typeface="Nunito Sans"/>
                <a:sym typeface="Nunito Sans"/>
              </a:rPr>
              <a:t> taka </a:t>
            </a:r>
            <a:r>
              <a:rPr lang="en-US" sz="1200" dirty="0" err="1">
                <a:solidFill>
                  <a:srgbClr val="7E310B"/>
                </a:solidFill>
                <a:latin typeface="Nunito Sans"/>
                <a:ea typeface="Nunito Sans"/>
                <a:cs typeface="Nunito Sans"/>
                <a:sym typeface="Nunito Sans"/>
              </a:rPr>
              <a:t>vinnuna</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með</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sér</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heim</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eða</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sinna</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ómældri</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og</a:t>
            </a:r>
            <a:r>
              <a:rPr lang="en-US" sz="1200" dirty="0">
                <a:solidFill>
                  <a:srgbClr val="7E310B"/>
                </a:solidFill>
                <a:latin typeface="Nunito Sans"/>
                <a:ea typeface="Nunito Sans"/>
                <a:cs typeface="Nunito Sans"/>
                <a:sym typeface="Nunito Sans"/>
              </a:rPr>
              <a:t> </a:t>
            </a:r>
            <a:r>
              <a:rPr lang="en-US" sz="1200" dirty="0" err="1">
                <a:solidFill>
                  <a:srgbClr val="792F0A"/>
                </a:solidFill>
                <a:latin typeface="Nunito Sans"/>
                <a:ea typeface="Nunito Sans"/>
                <a:cs typeface="Nunito Sans"/>
                <a:sym typeface="Nunito Sans"/>
              </a:rPr>
              <a:t>óæskilegri</a:t>
            </a:r>
            <a:r>
              <a:rPr lang="en-US" sz="1200" dirty="0">
                <a:solidFill>
                  <a:srgbClr val="792F0A"/>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yfirvinnu</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sem</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til</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lengri</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tíma</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veldur</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vanlíðan</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vegna</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mikillar</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ábyrgðar</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og</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álags</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Sé</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þrýstingur</a:t>
            </a:r>
            <a:r>
              <a:rPr lang="en-US" sz="1200" dirty="0">
                <a:solidFill>
                  <a:srgbClr val="7E310B"/>
                </a:solidFill>
                <a:latin typeface="Nunito Sans"/>
                <a:ea typeface="Nunito Sans"/>
                <a:cs typeface="Nunito Sans"/>
                <a:sym typeface="Nunito Sans"/>
              </a:rPr>
              <a:t> á </a:t>
            </a:r>
            <a:r>
              <a:rPr lang="en-US" sz="1200" dirty="0" err="1">
                <a:solidFill>
                  <a:srgbClr val="7E310B"/>
                </a:solidFill>
                <a:latin typeface="Nunito Sans"/>
                <a:ea typeface="Nunito Sans"/>
                <a:cs typeface="Nunito Sans"/>
                <a:sym typeface="Nunito Sans"/>
              </a:rPr>
              <a:t>starfsfólk</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að</a:t>
            </a:r>
            <a:r>
              <a:rPr lang="en-US" sz="1200" dirty="0">
                <a:solidFill>
                  <a:srgbClr val="7E310B"/>
                </a:solidFill>
                <a:latin typeface="Nunito Sans"/>
                <a:ea typeface="Nunito Sans"/>
                <a:cs typeface="Nunito Sans"/>
                <a:sym typeface="Nunito Sans"/>
              </a:rPr>
              <a:t> taka </a:t>
            </a:r>
            <a:r>
              <a:rPr lang="en-US" sz="1200" dirty="0" err="1">
                <a:solidFill>
                  <a:srgbClr val="7E310B"/>
                </a:solidFill>
                <a:latin typeface="Nunito Sans"/>
                <a:ea typeface="Nunito Sans"/>
                <a:cs typeface="Nunito Sans"/>
                <a:sym typeface="Nunito Sans"/>
              </a:rPr>
              <a:t>að</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sér</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auka</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vinnu</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getur</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myndast</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streita</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Það</a:t>
            </a:r>
            <a:r>
              <a:rPr lang="en-US" sz="1200" dirty="0">
                <a:solidFill>
                  <a:srgbClr val="7E310B"/>
                </a:solidFill>
                <a:latin typeface="Nunito Sans"/>
                <a:ea typeface="Nunito Sans"/>
                <a:cs typeface="Nunito Sans"/>
                <a:sym typeface="Nunito Sans"/>
              </a:rPr>
              <a:t> er </a:t>
            </a:r>
            <a:r>
              <a:rPr lang="en-US" sz="1200" dirty="0" err="1">
                <a:solidFill>
                  <a:srgbClr val="7E310B"/>
                </a:solidFill>
                <a:latin typeface="Nunito Sans"/>
                <a:ea typeface="Nunito Sans"/>
                <a:cs typeface="Nunito Sans"/>
                <a:sym typeface="Nunito Sans"/>
              </a:rPr>
              <a:t>ef</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starfsfólk</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tekur</a:t>
            </a:r>
            <a:r>
              <a:rPr lang="en-US" sz="1200" dirty="0">
                <a:solidFill>
                  <a:srgbClr val="7E310B"/>
                </a:solidFill>
                <a:latin typeface="Nunito Sans"/>
                <a:ea typeface="Nunito Sans"/>
                <a:cs typeface="Nunito Sans"/>
                <a:sym typeface="Nunito Sans"/>
              </a:rPr>
              <a:t> of </a:t>
            </a:r>
            <a:r>
              <a:rPr lang="en-US" sz="1200" dirty="0" err="1">
                <a:solidFill>
                  <a:srgbClr val="7E310B"/>
                </a:solidFill>
                <a:latin typeface="Nunito Sans"/>
                <a:ea typeface="Nunito Sans"/>
                <a:cs typeface="Nunito Sans"/>
                <a:sym typeface="Nunito Sans"/>
              </a:rPr>
              <a:t>mikið</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að</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sér</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eða</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því</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finnst</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það</a:t>
            </a:r>
            <a:r>
              <a:rPr lang="en-US" sz="1200" dirty="0">
                <a:solidFill>
                  <a:srgbClr val="7E310B"/>
                </a:solidFill>
                <a:latin typeface="Nunito Sans"/>
                <a:ea typeface="Nunito Sans"/>
                <a:cs typeface="Nunito Sans"/>
                <a:sym typeface="Nunito Sans"/>
              </a:rPr>
              <a:t> vera </a:t>
            </a:r>
            <a:r>
              <a:rPr lang="en-US" sz="1200" dirty="0" err="1">
                <a:solidFill>
                  <a:srgbClr val="7E310B"/>
                </a:solidFill>
                <a:latin typeface="Nunito Sans"/>
                <a:ea typeface="Nunito Sans"/>
                <a:cs typeface="Nunito Sans"/>
                <a:sym typeface="Nunito Sans"/>
              </a:rPr>
              <a:t>að</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bregðast</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með</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því</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að</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neita</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aukavinnu</a:t>
            </a:r>
            <a:r>
              <a:rPr lang="en-US" sz="1200" dirty="0">
                <a:solidFill>
                  <a:srgbClr val="7E310B"/>
                </a:solidFill>
                <a:latin typeface="Nunito Sans"/>
                <a:ea typeface="Nunito Sans"/>
                <a:cs typeface="Nunito Sans"/>
                <a:sym typeface="Nunito Sans"/>
              </a:rPr>
              <a:t>.</a:t>
            </a:r>
          </a:p>
        </p:txBody>
      </p:sp>
      <p:sp>
        <p:nvSpPr>
          <p:cNvPr id="20" name="TextBox 20"/>
          <p:cNvSpPr txBox="1"/>
          <p:nvPr/>
        </p:nvSpPr>
        <p:spPr>
          <a:xfrm>
            <a:off x="901595" y="6791341"/>
            <a:ext cx="5696010" cy="813300"/>
          </a:xfrm>
          <a:prstGeom prst="rect">
            <a:avLst/>
          </a:prstGeom>
        </p:spPr>
        <p:txBody>
          <a:bodyPr lIns="0" tIns="0" rIns="0" bIns="0" rtlCol="0" anchor="t">
            <a:spAutoFit/>
          </a:bodyPr>
          <a:lstStyle/>
          <a:p>
            <a:pPr algn="just">
              <a:lnSpc>
                <a:spcPts val="1595"/>
              </a:lnSpc>
            </a:pP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Eftir</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að</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helstu</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þættir</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hafa</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verið</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skoðaðir</a:t>
            </a:r>
            <a:r>
              <a:rPr lang="en-US" sz="1200" dirty="0">
                <a:solidFill>
                  <a:srgbClr val="7E310B"/>
                </a:solidFill>
                <a:latin typeface="Nunito Sans"/>
                <a:ea typeface="Nunito Sans"/>
                <a:cs typeface="Nunito Sans"/>
                <a:sym typeface="Nunito Sans"/>
              </a:rPr>
              <a:t> er </a:t>
            </a:r>
            <a:r>
              <a:rPr lang="en-US" sz="1200" dirty="0" err="1">
                <a:solidFill>
                  <a:srgbClr val="7E310B"/>
                </a:solidFill>
                <a:latin typeface="Nunito Sans"/>
                <a:ea typeface="Nunito Sans"/>
                <a:cs typeface="Nunito Sans"/>
                <a:sym typeface="Nunito Sans"/>
              </a:rPr>
              <a:t>gerð</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ítarlegri</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áætlun</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sem</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miðar</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að</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því</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að</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útrýma</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eða</a:t>
            </a:r>
            <a:r>
              <a:rPr lang="en-US" sz="1200" dirty="0">
                <a:solidFill>
                  <a:srgbClr val="7E310B"/>
                </a:solidFill>
                <a:latin typeface="Nunito Sans"/>
                <a:ea typeface="Nunito Sans"/>
                <a:cs typeface="Nunito Sans"/>
                <a:sym typeface="Nunito Sans"/>
              </a:rPr>
              <a:t> í </a:t>
            </a:r>
            <a:r>
              <a:rPr lang="en-US" sz="1200" dirty="0" err="1">
                <a:solidFill>
                  <a:srgbClr val="7E310B"/>
                </a:solidFill>
                <a:latin typeface="Nunito Sans"/>
                <a:ea typeface="Nunito Sans"/>
                <a:cs typeface="Nunito Sans"/>
                <a:sym typeface="Nunito Sans"/>
              </a:rPr>
              <a:t>það</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minnsta</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lágmarka</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hættu</a:t>
            </a:r>
            <a:r>
              <a:rPr lang="en-US" sz="1200" dirty="0">
                <a:solidFill>
                  <a:srgbClr val="7E310B"/>
                </a:solidFill>
                <a:latin typeface="Nunito Sans"/>
                <a:ea typeface="Nunito Sans"/>
                <a:cs typeface="Nunito Sans"/>
                <a:sym typeface="Nunito Sans"/>
              </a:rPr>
              <a:t> á </a:t>
            </a:r>
            <a:r>
              <a:rPr lang="en-US" sz="1200" dirty="0" err="1">
                <a:solidFill>
                  <a:srgbClr val="7E310B"/>
                </a:solidFill>
                <a:latin typeface="Nunito Sans"/>
                <a:ea typeface="Nunito Sans"/>
                <a:cs typeface="Nunito Sans"/>
                <a:sym typeface="Nunito Sans"/>
              </a:rPr>
              <a:t>streitu</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og</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kulnun</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Áætlunin</a:t>
            </a:r>
            <a:r>
              <a:rPr lang="en-US" sz="1200" dirty="0">
                <a:solidFill>
                  <a:srgbClr val="7E310B"/>
                </a:solidFill>
                <a:latin typeface="Nunito Sans"/>
                <a:ea typeface="Nunito Sans"/>
                <a:cs typeface="Nunito Sans"/>
                <a:sym typeface="Nunito Sans"/>
              </a:rPr>
              <a:t> er </a:t>
            </a:r>
            <a:r>
              <a:rPr lang="en-US" sz="1200" dirty="0" err="1">
                <a:solidFill>
                  <a:srgbClr val="7E310B"/>
                </a:solidFill>
                <a:latin typeface="Nunito Sans"/>
                <a:ea typeface="Nunito Sans"/>
                <a:cs typeface="Nunito Sans"/>
                <a:sym typeface="Nunito Sans"/>
              </a:rPr>
              <a:t>tímamiðuð</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og</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endurskoðuð</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árlega</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með</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það</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markmið</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að</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skapa</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vinnuumhverfi</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þar</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sem</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öllum</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líður</a:t>
            </a:r>
            <a:r>
              <a:rPr lang="en-US" sz="1200" dirty="0">
                <a:solidFill>
                  <a:srgbClr val="7E310B"/>
                </a:solidFill>
                <a:latin typeface="Nunito Sans"/>
                <a:ea typeface="Nunito Sans"/>
                <a:cs typeface="Nunito Sans"/>
                <a:sym typeface="Nunito Sans"/>
              </a:rPr>
              <a:t> vel </a:t>
            </a:r>
            <a:r>
              <a:rPr lang="en-US" sz="1200" dirty="0" err="1">
                <a:solidFill>
                  <a:srgbClr val="7E310B"/>
                </a:solidFill>
                <a:latin typeface="Nunito Sans"/>
                <a:ea typeface="Nunito Sans"/>
                <a:cs typeface="Nunito Sans"/>
                <a:sym typeface="Nunito Sans"/>
              </a:rPr>
              <a:t>og</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ná</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að</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hámarka</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árangur</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sinn</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fyrirtækinu</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til</a:t>
            </a:r>
            <a:r>
              <a:rPr lang="en-US" sz="1200" dirty="0">
                <a:solidFill>
                  <a:srgbClr val="7E310B"/>
                </a:solidFill>
                <a:latin typeface="Nunito Sans"/>
                <a:ea typeface="Nunito Sans"/>
                <a:cs typeface="Nunito Sans"/>
                <a:sym typeface="Nunito Sans"/>
              </a:rPr>
              <a:t> </a:t>
            </a:r>
            <a:r>
              <a:rPr lang="en-US" sz="1200" dirty="0" err="1">
                <a:solidFill>
                  <a:srgbClr val="7E310B"/>
                </a:solidFill>
                <a:latin typeface="Nunito Sans"/>
                <a:ea typeface="Nunito Sans"/>
                <a:cs typeface="Nunito Sans"/>
                <a:sym typeface="Nunito Sans"/>
              </a:rPr>
              <a:t>hagsbóta</a:t>
            </a:r>
            <a:r>
              <a:rPr lang="en-US" sz="1200" dirty="0">
                <a:solidFill>
                  <a:srgbClr val="7E310B"/>
                </a:solidFill>
                <a:latin typeface="Nunito Sans"/>
                <a:ea typeface="Nunito Sans"/>
                <a:cs typeface="Nunito Sans"/>
                <a:sym typeface="Nunito Sans"/>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7DD"/>
        </a:solidFill>
        <a:effectLst/>
      </p:bgPr>
    </p:bg>
    <p:spTree>
      <p:nvGrpSpPr>
        <p:cNvPr id="1" name=""/>
        <p:cNvGrpSpPr/>
        <p:nvPr/>
      </p:nvGrpSpPr>
      <p:grpSpPr>
        <a:xfrm>
          <a:off x="0" y="0"/>
          <a:ext cx="0" cy="0"/>
          <a:chOff x="0" y="0"/>
          <a:chExt cx="0" cy="0"/>
        </a:xfrm>
      </p:grpSpPr>
      <p:sp>
        <p:nvSpPr>
          <p:cNvPr id="2" name="Freeform 2"/>
          <p:cNvSpPr/>
          <p:nvPr/>
        </p:nvSpPr>
        <p:spPr>
          <a:xfrm rot="1869610">
            <a:off x="5309429" y="7466116"/>
            <a:ext cx="3631670" cy="4362367"/>
          </a:xfrm>
          <a:custGeom>
            <a:avLst/>
            <a:gdLst/>
            <a:ahLst/>
            <a:cxnLst/>
            <a:rect l="l" t="t" r="r" b="b"/>
            <a:pathLst>
              <a:path w="3631670" h="4362367">
                <a:moveTo>
                  <a:pt x="0" y="0"/>
                </a:moveTo>
                <a:lnTo>
                  <a:pt x="3631671" y="0"/>
                </a:lnTo>
                <a:lnTo>
                  <a:pt x="3631671" y="4362367"/>
                </a:lnTo>
                <a:lnTo>
                  <a:pt x="0" y="4362367"/>
                </a:lnTo>
                <a:lnTo>
                  <a:pt x="0" y="0"/>
                </a:lnTo>
                <a:close/>
              </a:path>
            </a:pathLst>
          </a:custGeom>
          <a:blipFill>
            <a:blip r:embed="rId2">
              <a:alphaModFix amt="38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2695037" y="794100"/>
            <a:ext cx="2512956" cy="438785"/>
          </a:xfrm>
          <a:prstGeom prst="rect">
            <a:avLst/>
          </a:prstGeom>
        </p:spPr>
        <p:txBody>
          <a:bodyPr lIns="0" tIns="0" rIns="0" bIns="0" rtlCol="0" anchor="t">
            <a:spAutoFit/>
          </a:bodyPr>
          <a:lstStyle/>
          <a:p>
            <a:pPr algn="l">
              <a:lnSpc>
                <a:spcPts val="3639"/>
              </a:lnSpc>
            </a:pPr>
            <a:r>
              <a:rPr lang="en-US" sz="2599" b="1">
                <a:solidFill>
                  <a:srgbClr val="7E310B"/>
                </a:solidFill>
                <a:latin typeface="Nunito Sans Bold"/>
                <a:ea typeface="Nunito Sans Bold"/>
                <a:cs typeface="Nunito Sans Bold"/>
                <a:sym typeface="Nunito Sans Bold"/>
              </a:rPr>
              <a:t>Heimildaskrá</a:t>
            </a:r>
          </a:p>
        </p:txBody>
      </p:sp>
      <p:sp>
        <p:nvSpPr>
          <p:cNvPr id="4" name="Freeform 4"/>
          <p:cNvSpPr/>
          <p:nvPr/>
        </p:nvSpPr>
        <p:spPr>
          <a:xfrm>
            <a:off x="-2388344" y="-1371798"/>
            <a:ext cx="5083381" cy="6106163"/>
          </a:xfrm>
          <a:custGeom>
            <a:avLst/>
            <a:gdLst/>
            <a:ahLst/>
            <a:cxnLst/>
            <a:rect l="l" t="t" r="r" b="b"/>
            <a:pathLst>
              <a:path w="5083381" h="6106163">
                <a:moveTo>
                  <a:pt x="0" y="0"/>
                </a:moveTo>
                <a:lnTo>
                  <a:pt x="5083381" y="0"/>
                </a:lnTo>
                <a:lnTo>
                  <a:pt x="5083381" y="6106163"/>
                </a:lnTo>
                <a:lnTo>
                  <a:pt x="0" y="6106163"/>
                </a:lnTo>
                <a:lnTo>
                  <a:pt x="0" y="0"/>
                </a:lnTo>
                <a:close/>
              </a:path>
            </a:pathLst>
          </a:custGeom>
          <a:blipFill>
            <a:blip r:embed="rId2">
              <a:alphaModFix amt="46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3213947" y="122838"/>
            <a:ext cx="1132106" cy="291517"/>
          </a:xfrm>
          <a:custGeom>
            <a:avLst/>
            <a:gdLst/>
            <a:ahLst/>
            <a:cxnLst/>
            <a:rect l="l" t="t" r="r" b="b"/>
            <a:pathLst>
              <a:path w="1132106" h="291517">
                <a:moveTo>
                  <a:pt x="0" y="0"/>
                </a:moveTo>
                <a:lnTo>
                  <a:pt x="1132106" y="0"/>
                </a:lnTo>
                <a:lnTo>
                  <a:pt x="1132106" y="291517"/>
                </a:lnTo>
                <a:lnTo>
                  <a:pt x="0" y="2915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1979924" y="395305"/>
            <a:ext cx="3600152" cy="189865"/>
          </a:xfrm>
          <a:prstGeom prst="rect">
            <a:avLst/>
          </a:prstGeom>
        </p:spPr>
        <p:txBody>
          <a:bodyPr lIns="0" tIns="0" rIns="0" bIns="0" rtlCol="0" anchor="t">
            <a:spAutoFit/>
          </a:bodyPr>
          <a:lstStyle/>
          <a:p>
            <a:pPr algn="ctr">
              <a:lnSpc>
                <a:spcPts val="1609"/>
              </a:lnSpc>
              <a:spcBef>
                <a:spcPct val="0"/>
              </a:spcBef>
            </a:pPr>
            <a:r>
              <a:rPr lang="en-US" sz="1149">
                <a:solidFill>
                  <a:srgbClr val="000000"/>
                </a:solidFill>
                <a:latin typeface="Nunito Sans"/>
                <a:ea typeface="Nunito Sans"/>
                <a:cs typeface="Nunito Sans"/>
                <a:sym typeface="Nunito Sans"/>
              </a:rPr>
              <a:t>Áætlun um aðgerðir gegn langvarandi streitu og kulnun</a:t>
            </a:r>
          </a:p>
        </p:txBody>
      </p:sp>
      <p:sp>
        <p:nvSpPr>
          <p:cNvPr id="7" name="TextBox 7"/>
          <p:cNvSpPr txBox="1"/>
          <p:nvPr/>
        </p:nvSpPr>
        <p:spPr>
          <a:xfrm>
            <a:off x="557206" y="1309085"/>
            <a:ext cx="6568058" cy="9181724"/>
          </a:xfrm>
          <a:prstGeom prst="rect">
            <a:avLst/>
          </a:prstGeom>
        </p:spPr>
        <p:txBody>
          <a:bodyPr lIns="0" tIns="0" rIns="0" bIns="0" rtlCol="0" anchor="t">
            <a:spAutoFit/>
          </a:bodyPr>
          <a:lstStyle/>
          <a:p>
            <a:pPr algn="l">
              <a:lnSpc>
                <a:spcPts val="1595"/>
              </a:lnSpc>
            </a:pPr>
            <a:r>
              <a:rPr lang="en-US" sz="1139">
                <a:solidFill>
                  <a:srgbClr val="7E310B"/>
                </a:solidFill>
                <a:latin typeface="Nunito Sans"/>
                <a:ea typeface="Nunito Sans"/>
                <a:cs typeface="Nunito Sans"/>
                <a:sym typeface="Nunito Sans"/>
              </a:rPr>
              <a:t>Baquero, A. (2023). Authentic Leadership, Employee Work Engagement, Trust in the Leader, and </a:t>
            </a:r>
          </a:p>
          <a:p>
            <a:pPr algn="l">
              <a:lnSpc>
                <a:spcPts val="1595"/>
              </a:lnSpc>
            </a:pPr>
            <a:r>
              <a:rPr lang="en-US" sz="1139">
                <a:solidFill>
                  <a:srgbClr val="7E310B"/>
                </a:solidFill>
                <a:latin typeface="Nunito Sans"/>
                <a:ea typeface="Nunito Sans"/>
                <a:cs typeface="Nunito Sans"/>
                <a:sym typeface="Nunito Sans"/>
              </a:rPr>
              <a:t>          Workplace Well-Being: A Moderated Mediation Model, </a:t>
            </a:r>
            <a:r>
              <a:rPr lang="en-US" sz="1139" i="1">
                <a:solidFill>
                  <a:srgbClr val="7E310B"/>
                </a:solidFill>
                <a:latin typeface="Nunito Sans"/>
                <a:ea typeface="Nunito Sans"/>
                <a:cs typeface="Nunito Sans"/>
                <a:sym typeface="Nunito Sans"/>
              </a:rPr>
              <a:t>Psychology Research and Behavior </a:t>
            </a:r>
          </a:p>
          <a:p>
            <a:pPr algn="just">
              <a:lnSpc>
                <a:spcPts val="1595"/>
              </a:lnSpc>
            </a:pPr>
            <a:r>
              <a:rPr lang="en-US" sz="1139" i="1">
                <a:solidFill>
                  <a:srgbClr val="7E310B"/>
                </a:solidFill>
                <a:latin typeface="Canva Sans Italics"/>
                <a:ea typeface="Canva Sans Italics"/>
                <a:cs typeface="Canva Sans Italics"/>
                <a:sym typeface="Canva Sans Italics"/>
              </a:rPr>
              <a:t>          Management,</a:t>
            </a:r>
            <a:r>
              <a:rPr lang="en-US" sz="1139">
                <a:solidFill>
                  <a:srgbClr val="7E310B"/>
                </a:solidFill>
                <a:latin typeface="Canva Sans"/>
                <a:ea typeface="Canva Sans"/>
                <a:cs typeface="Canva Sans"/>
                <a:sym typeface="Canva Sans"/>
              </a:rPr>
              <a:t> 2023, 1403-1424. DOI: 10.2147/PRBM.S407672</a:t>
            </a:r>
          </a:p>
          <a:p>
            <a:pPr algn="just">
              <a:lnSpc>
                <a:spcPts val="1595"/>
              </a:lnSpc>
            </a:pPr>
            <a:endParaRPr lang="en-US" sz="1139">
              <a:solidFill>
                <a:srgbClr val="7E310B"/>
              </a:solidFill>
              <a:latin typeface="Canva Sans"/>
              <a:ea typeface="Canva Sans"/>
              <a:cs typeface="Canva Sans"/>
              <a:sym typeface="Canva Sans"/>
            </a:endParaRPr>
          </a:p>
          <a:p>
            <a:pPr algn="just">
              <a:lnSpc>
                <a:spcPts val="1595"/>
              </a:lnSpc>
            </a:pPr>
            <a:r>
              <a:rPr lang="en-US" sz="1139">
                <a:solidFill>
                  <a:srgbClr val="7E310B"/>
                </a:solidFill>
                <a:latin typeface="Canva Sans"/>
                <a:ea typeface="Canva Sans"/>
                <a:cs typeface="Canva Sans"/>
                <a:sym typeface="Canva Sans"/>
              </a:rPr>
              <a:t>Embætti Landlæknis. (e.d.). Heilsueflandi vinnustaður er heildræn nálgun sem hefur það að </a:t>
            </a:r>
          </a:p>
          <a:p>
            <a:pPr algn="just">
              <a:lnSpc>
                <a:spcPts val="1595"/>
              </a:lnSpc>
            </a:pPr>
            <a:r>
              <a:rPr lang="en-US" sz="1139">
                <a:solidFill>
                  <a:srgbClr val="7E310B"/>
                </a:solidFill>
                <a:latin typeface="Nunito Sans"/>
                <a:ea typeface="Nunito Sans"/>
                <a:cs typeface="Nunito Sans"/>
                <a:sym typeface="Nunito Sans"/>
              </a:rPr>
              <a:t>          markmiði að stuðla að betri heilsu og vellíðan fólks á vinnustöðum. Heilsueflandi </a:t>
            </a:r>
          </a:p>
          <a:p>
            <a:pPr algn="just">
              <a:lnSpc>
                <a:spcPts val="1595"/>
              </a:lnSpc>
            </a:pPr>
            <a:r>
              <a:rPr lang="en-US" sz="1139">
                <a:solidFill>
                  <a:srgbClr val="7E310B"/>
                </a:solidFill>
                <a:latin typeface="Canva Sans"/>
                <a:ea typeface="Canva Sans"/>
                <a:cs typeface="Canva Sans"/>
                <a:sym typeface="Canva Sans"/>
              </a:rPr>
              <a:t>          vinnustaður. https://vinnustadir.heilsueflandi.is/</a:t>
            </a:r>
          </a:p>
          <a:p>
            <a:pPr algn="just">
              <a:lnSpc>
                <a:spcPts val="1595"/>
              </a:lnSpc>
            </a:pPr>
            <a:endParaRPr lang="en-US" sz="1139">
              <a:solidFill>
                <a:srgbClr val="7E310B"/>
              </a:solidFill>
              <a:latin typeface="Canva Sans"/>
              <a:ea typeface="Canva Sans"/>
              <a:cs typeface="Canva Sans"/>
              <a:sym typeface="Canva Sans"/>
            </a:endParaRPr>
          </a:p>
          <a:p>
            <a:pPr algn="just">
              <a:lnSpc>
                <a:spcPts val="1595"/>
              </a:lnSpc>
            </a:pPr>
            <a:r>
              <a:rPr lang="en-US" sz="1139">
                <a:solidFill>
                  <a:srgbClr val="7E310B"/>
                </a:solidFill>
                <a:latin typeface="Canva Sans"/>
                <a:ea typeface="Canva Sans"/>
                <a:cs typeface="Canva Sans"/>
                <a:sym typeface="Canva Sans"/>
              </a:rPr>
              <a:t>EURES (EURopean Employment Services). (2023, 12. júní). </a:t>
            </a:r>
            <a:r>
              <a:rPr lang="en-US" sz="1139" i="1">
                <a:solidFill>
                  <a:srgbClr val="7E310B"/>
                </a:solidFill>
                <a:latin typeface="Canva Sans Italics"/>
                <a:ea typeface="Canva Sans Italics"/>
                <a:cs typeface="Canva Sans Italics"/>
                <a:sym typeface="Canva Sans Italics"/>
                <a:hlinkClick r:id="rId6" tooltip="https://eures.europa.eu/how-reduce-employee-stress-and-prevent-burnout-2023-06-12_is"/>
              </a:rPr>
              <a:t>Svona má draga úr streitu </a:t>
            </a:r>
          </a:p>
          <a:p>
            <a:pPr algn="l">
              <a:lnSpc>
                <a:spcPts val="1595"/>
              </a:lnSpc>
            </a:pPr>
            <a:r>
              <a:rPr lang="en-US" sz="1139" i="1">
                <a:solidFill>
                  <a:srgbClr val="7E310B"/>
                </a:solidFill>
                <a:latin typeface="Canva Sans Italics"/>
                <a:ea typeface="Canva Sans Italics"/>
                <a:cs typeface="Canva Sans Italics"/>
                <a:sym typeface="Canva Sans Italics"/>
              </a:rPr>
              <a:t>          </a:t>
            </a:r>
            <a:r>
              <a:rPr lang="en-US" sz="1139" i="1">
                <a:solidFill>
                  <a:srgbClr val="7E310B"/>
                </a:solidFill>
                <a:latin typeface="Canva Sans Italics"/>
                <a:ea typeface="Canva Sans Italics"/>
                <a:cs typeface="Canva Sans Italics"/>
                <a:sym typeface="Canva Sans Italics"/>
                <a:hlinkClick r:id="rId6" tooltip="https://eures.europa.eu/how-reduce-employee-stress-and-prevent-burnout-2023-06-12_is"/>
              </a:rPr>
              <a:t>starfsmanna og koma í veg fyrir kulnun</a:t>
            </a:r>
            <a:r>
              <a:rPr lang="en-US" sz="1139" i="1">
                <a:solidFill>
                  <a:srgbClr val="7E310B"/>
                </a:solidFill>
                <a:latin typeface="Canva Sans Italics"/>
                <a:ea typeface="Canva Sans Italics"/>
                <a:cs typeface="Canva Sans Italics"/>
                <a:sym typeface="Canva Sans Italics"/>
              </a:rPr>
              <a:t>. </a:t>
            </a:r>
            <a:r>
              <a:rPr lang="en-US" sz="1139">
                <a:solidFill>
                  <a:srgbClr val="7E310B"/>
                </a:solidFill>
                <a:latin typeface="Canva Sans"/>
                <a:ea typeface="Canva Sans"/>
                <a:cs typeface="Canva Sans"/>
                <a:sym typeface="Canva Sans"/>
              </a:rPr>
              <a:t>EURES. https://eures.europa.eu/how-reduce-</a:t>
            </a:r>
          </a:p>
          <a:p>
            <a:pPr algn="just">
              <a:lnSpc>
                <a:spcPts val="1595"/>
              </a:lnSpc>
            </a:pPr>
            <a:r>
              <a:rPr lang="en-US" sz="1139">
                <a:solidFill>
                  <a:srgbClr val="7E310B"/>
                </a:solidFill>
                <a:latin typeface="Canva Sans"/>
                <a:ea typeface="Canva Sans"/>
                <a:cs typeface="Canva Sans"/>
                <a:sym typeface="Canva Sans"/>
              </a:rPr>
              <a:t>          employee-stress-and-prevent-burnout-2023-06-12_is</a:t>
            </a:r>
          </a:p>
          <a:p>
            <a:pPr algn="just">
              <a:lnSpc>
                <a:spcPts val="1595"/>
              </a:lnSpc>
            </a:pPr>
            <a:endParaRPr lang="en-US" sz="1139">
              <a:solidFill>
                <a:srgbClr val="7E310B"/>
              </a:solidFill>
              <a:latin typeface="Canva Sans"/>
              <a:ea typeface="Canva Sans"/>
              <a:cs typeface="Canva Sans"/>
              <a:sym typeface="Canva Sans"/>
            </a:endParaRPr>
          </a:p>
          <a:p>
            <a:pPr algn="just">
              <a:lnSpc>
                <a:spcPts val="1595"/>
              </a:lnSpc>
            </a:pPr>
            <a:r>
              <a:rPr lang="en-US" sz="1139">
                <a:solidFill>
                  <a:srgbClr val="7E310B"/>
                </a:solidFill>
                <a:latin typeface="Canva Sans"/>
                <a:ea typeface="Canva Sans"/>
                <a:cs typeface="Canva Sans"/>
                <a:sym typeface="Canva Sans"/>
              </a:rPr>
              <a:t>Hjördís Sigursteinsdóttir. (2024, 13. mars). Vinnutengd streita [Powe Point glærur]. unak.is. </a:t>
            </a:r>
          </a:p>
          <a:p>
            <a:pPr algn="just">
              <a:lnSpc>
                <a:spcPts val="1595"/>
              </a:lnSpc>
            </a:pPr>
            <a:r>
              <a:rPr lang="en-US" sz="1139">
                <a:solidFill>
                  <a:srgbClr val="7E310B"/>
                </a:solidFill>
                <a:latin typeface="Canva Sans"/>
                <a:ea typeface="Canva Sans"/>
                <a:cs typeface="Canva Sans"/>
                <a:sym typeface="Canva Sans"/>
              </a:rPr>
              <a:t>          </a:t>
            </a:r>
            <a:r>
              <a:rPr lang="en-US" sz="1139">
                <a:solidFill>
                  <a:srgbClr val="7E310B"/>
                </a:solidFill>
                <a:latin typeface="Canva Sans"/>
                <a:ea typeface="Canva Sans"/>
                <a:cs typeface="Canva Sans"/>
                <a:sym typeface="Canva Sans"/>
                <a:hlinkClick r:id="rId7" tooltip="https://unak.panopto.nordu.net/Panopto/Pages/Viewer.aspx?id=73abc093-a4ce-4d64-8324-b13200820a11"/>
              </a:rPr>
              <a:t>https://unak.instructure.com/courses/3583/pages/hluti-1-oryggi-og-heilsa-a-</a:t>
            </a:r>
          </a:p>
          <a:p>
            <a:pPr algn="just">
              <a:lnSpc>
                <a:spcPts val="1595"/>
              </a:lnSpc>
            </a:pPr>
            <a:r>
              <a:rPr lang="en-US" sz="1139">
                <a:solidFill>
                  <a:srgbClr val="7E310B"/>
                </a:solidFill>
                <a:latin typeface="Canva Sans"/>
                <a:ea typeface="Canva Sans"/>
                <a:cs typeface="Canva Sans"/>
                <a:sym typeface="Canva Sans"/>
              </a:rPr>
              <a:t>          </a:t>
            </a:r>
            <a:r>
              <a:rPr lang="en-US" sz="1139">
                <a:solidFill>
                  <a:srgbClr val="7E310B"/>
                </a:solidFill>
                <a:latin typeface="Canva Sans"/>
                <a:ea typeface="Canva Sans"/>
                <a:cs typeface="Canva Sans"/>
                <a:sym typeface="Canva Sans"/>
                <a:hlinkClick r:id="rId7" tooltip="https://unak.panopto.nordu.net/Panopto/Pages/Viewer.aspx?id=73abc093-a4ce-4d64-8324-b13200820a11"/>
              </a:rPr>
              <a:t>vinnustad-15-jan-4-febr-dot?module_item_id=181664</a:t>
            </a:r>
          </a:p>
          <a:p>
            <a:pPr algn="just">
              <a:lnSpc>
                <a:spcPts val="1595"/>
              </a:lnSpc>
            </a:pPr>
            <a:endParaRPr lang="en-US" sz="1139">
              <a:solidFill>
                <a:srgbClr val="7E310B"/>
              </a:solidFill>
              <a:latin typeface="Canva Sans"/>
              <a:ea typeface="Canva Sans"/>
              <a:cs typeface="Canva Sans"/>
              <a:sym typeface="Canva Sans"/>
              <a:hlinkClick r:id="rId7" tooltip="https://unak.panopto.nordu.net/Panopto/Pages/Viewer.aspx?id=73abc093-a4ce-4d64-8324-b13200820a11"/>
            </a:endParaRPr>
          </a:p>
          <a:p>
            <a:pPr algn="just">
              <a:lnSpc>
                <a:spcPts val="1595"/>
              </a:lnSpc>
            </a:pPr>
            <a:r>
              <a:rPr lang="en-US" sz="1139">
                <a:solidFill>
                  <a:srgbClr val="7E310B"/>
                </a:solidFill>
                <a:latin typeface="Canva Sans"/>
                <a:ea typeface="Canva Sans"/>
                <a:cs typeface="Canva Sans"/>
                <a:sym typeface="Canva Sans"/>
              </a:rPr>
              <a:t>Linda Bára Lýðsdóttir. (2021, 23. maí). </a:t>
            </a:r>
            <a:r>
              <a:rPr lang="en-US" sz="1139" i="1">
                <a:solidFill>
                  <a:srgbClr val="7E310B"/>
                </a:solidFill>
                <a:latin typeface="Canva Sans Italics"/>
                <a:ea typeface="Canva Sans Italics"/>
                <a:cs typeface="Canva Sans Italics"/>
                <a:sym typeface="Canva Sans Italics"/>
              </a:rPr>
              <a:t>Kulnun – hvað höfum við lært sem nýtist okkur nú?,</a:t>
            </a:r>
          </a:p>
          <a:p>
            <a:pPr algn="just">
              <a:lnSpc>
                <a:spcPts val="1595"/>
              </a:lnSpc>
            </a:pPr>
            <a:r>
              <a:rPr lang="en-US" sz="1139">
                <a:solidFill>
                  <a:srgbClr val="7E310B"/>
                </a:solidFill>
                <a:latin typeface="Canva Sans"/>
                <a:ea typeface="Canva Sans"/>
                <a:cs typeface="Canva Sans"/>
                <a:sym typeface="Canva Sans"/>
              </a:rPr>
              <a:t>          </a:t>
            </a:r>
            <a:r>
              <a:rPr lang="en-US" sz="1139" i="1">
                <a:solidFill>
                  <a:srgbClr val="7E310B"/>
                </a:solidFill>
                <a:latin typeface="Canva Sans Italics"/>
                <a:ea typeface="Canva Sans Italics"/>
                <a:cs typeface="Canva Sans Italics"/>
                <a:sym typeface="Canva Sans Italics"/>
              </a:rPr>
              <a:t>Hjálpaðu mér upp mér finnst ég vera að drukkna</a:t>
            </a:r>
            <a:r>
              <a:rPr lang="en-US" sz="1139">
                <a:solidFill>
                  <a:srgbClr val="7E310B"/>
                </a:solidFill>
                <a:latin typeface="Canva Sans"/>
                <a:ea typeface="Canva Sans"/>
                <a:cs typeface="Canva Sans"/>
                <a:sym typeface="Canva Sans"/>
              </a:rPr>
              <a:t> [Myndband]. Vinnumálastofnun. </a:t>
            </a:r>
          </a:p>
          <a:p>
            <a:pPr algn="just">
              <a:lnSpc>
                <a:spcPts val="1595"/>
              </a:lnSpc>
            </a:pPr>
            <a:r>
              <a:rPr lang="en-US" sz="1139">
                <a:solidFill>
                  <a:srgbClr val="7E310B"/>
                </a:solidFill>
                <a:latin typeface="Canva Sans"/>
                <a:ea typeface="Canva Sans"/>
                <a:cs typeface="Canva Sans"/>
                <a:sym typeface="Canva Sans"/>
              </a:rPr>
              <a:t>          YouTube. https://www.youtube.com/watch?v=i8XWGPOkxqQ&amp;t=279s</a:t>
            </a:r>
          </a:p>
          <a:p>
            <a:pPr algn="just">
              <a:lnSpc>
                <a:spcPts val="1595"/>
              </a:lnSpc>
            </a:pPr>
            <a:endParaRPr lang="en-US" sz="1139">
              <a:solidFill>
                <a:srgbClr val="7E310B"/>
              </a:solidFill>
              <a:latin typeface="Canva Sans"/>
              <a:ea typeface="Canva Sans"/>
              <a:cs typeface="Canva Sans"/>
              <a:sym typeface="Canva Sans"/>
            </a:endParaRPr>
          </a:p>
          <a:p>
            <a:pPr algn="just">
              <a:lnSpc>
                <a:spcPts val="1595"/>
              </a:lnSpc>
            </a:pPr>
            <a:r>
              <a:rPr lang="en-US" sz="1139">
                <a:solidFill>
                  <a:srgbClr val="7E310B"/>
                </a:solidFill>
                <a:latin typeface="Canva Sans"/>
                <a:ea typeface="Canva Sans"/>
                <a:cs typeface="Canva Sans"/>
                <a:sym typeface="Canva Sans"/>
              </a:rPr>
              <a:t>Maslach, Christina. (2021, 23. maí). </a:t>
            </a:r>
            <a:r>
              <a:rPr lang="en-US" sz="1139" i="1">
                <a:solidFill>
                  <a:srgbClr val="7E310B"/>
                </a:solidFill>
                <a:latin typeface="Canva Sans Italics"/>
                <a:ea typeface="Canva Sans Italics"/>
                <a:cs typeface="Canva Sans Italics"/>
                <a:sym typeface="Canva Sans Italics"/>
              </a:rPr>
              <a:t>Kulnun – hvað höfum við lært sem nýtist okkur nú?, </a:t>
            </a:r>
          </a:p>
          <a:p>
            <a:pPr algn="just">
              <a:lnSpc>
                <a:spcPts val="1595"/>
              </a:lnSpc>
            </a:pPr>
            <a:r>
              <a:rPr lang="en-US" sz="1139" i="1">
                <a:solidFill>
                  <a:srgbClr val="7E310B"/>
                </a:solidFill>
                <a:latin typeface="Canva Sans Italics"/>
                <a:ea typeface="Canva Sans Italics"/>
                <a:cs typeface="Canva Sans Italics"/>
                <a:sym typeface="Canva Sans Italics"/>
              </a:rPr>
              <a:t>          Reinventing the workplace: Lessons learned from burnout.</a:t>
            </a:r>
            <a:r>
              <a:rPr lang="en-US" sz="1139">
                <a:solidFill>
                  <a:srgbClr val="7E310B"/>
                </a:solidFill>
                <a:latin typeface="Canva Sans"/>
                <a:ea typeface="Canva Sans"/>
                <a:cs typeface="Canva Sans"/>
                <a:sym typeface="Canva Sans"/>
              </a:rPr>
              <a:t> [Myndband]. </a:t>
            </a:r>
          </a:p>
          <a:p>
            <a:pPr algn="l">
              <a:lnSpc>
                <a:spcPts val="1595"/>
              </a:lnSpc>
            </a:pPr>
            <a:r>
              <a:rPr lang="en-US" sz="1139">
                <a:solidFill>
                  <a:srgbClr val="7E310B"/>
                </a:solidFill>
                <a:latin typeface="Canva Sans"/>
                <a:ea typeface="Canva Sans"/>
                <a:cs typeface="Canva Sans"/>
                <a:sym typeface="Canva Sans"/>
              </a:rPr>
              <a:t>          Vinnumálastofnun. YouTube. https://www.youtube.com/watch?v=i8XWGPOkxqQ&amp;t=279s</a:t>
            </a:r>
          </a:p>
          <a:p>
            <a:pPr algn="just">
              <a:lnSpc>
                <a:spcPts val="1595"/>
              </a:lnSpc>
            </a:pPr>
            <a:endParaRPr lang="en-US" sz="1139">
              <a:solidFill>
                <a:srgbClr val="7E310B"/>
              </a:solidFill>
              <a:latin typeface="Canva Sans"/>
              <a:ea typeface="Canva Sans"/>
              <a:cs typeface="Canva Sans"/>
              <a:sym typeface="Canva Sans"/>
            </a:endParaRPr>
          </a:p>
          <a:p>
            <a:pPr algn="l">
              <a:lnSpc>
                <a:spcPts val="1595"/>
              </a:lnSpc>
            </a:pPr>
            <a:r>
              <a:rPr lang="en-US" sz="1139">
                <a:solidFill>
                  <a:srgbClr val="7E310B"/>
                </a:solidFill>
                <a:latin typeface="Canva Sans"/>
                <a:ea typeface="Canva Sans"/>
                <a:cs typeface="Canva Sans"/>
                <a:sym typeface="Canva Sans"/>
              </a:rPr>
              <a:t>Tran, C., Tran, H., Nguyen, H., Mach, D., Phan, H. og Mujtaba B. (2020). </a:t>
            </a:r>
            <a:r>
              <a:rPr lang="en-US" sz="1139" i="1">
                <a:solidFill>
                  <a:srgbClr val="7E310B"/>
                </a:solidFill>
                <a:latin typeface="Canva Sans Italics"/>
                <a:ea typeface="Canva Sans Italics"/>
                <a:cs typeface="Canva Sans Italics"/>
                <a:sym typeface="Canva Sans Italics"/>
              </a:rPr>
              <a:t>Stress Management in </a:t>
            </a:r>
          </a:p>
          <a:p>
            <a:pPr algn="l">
              <a:lnSpc>
                <a:spcPts val="1595"/>
              </a:lnSpc>
            </a:pPr>
            <a:r>
              <a:rPr lang="en-US" sz="1139" i="1">
                <a:solidFill>
                  <a:srgbClr val="7E310B"/>
                </a:solidFill>
                <a:latin typeface="Canva Sans Italics"/>
                <a:ea typeface="Canva Sans Italics"/>
                <a:cs typeface="Canva Sans Italics"/>
                <a:sym typeface="Canva Sans Italics"/>
              </a:rPr>
              <a:t>          the Modern Workplace and the Role of Human Resource Professionals. </a:t>
            </a:r>
          </a:p>
          <a:p>
            <a:pPr algn="l">
              <a:lnSpc>
                <a:spcPts val="1595"/>
              </a:lnSpc>
            </a:pPr>
            <a:r>
              <a:rPr lang="en-US" sz="1139" i="1">
                <a:solidFill>
                  <a:srgbClr val="7E310B"/>
                </a:solidFill>
                <a:latin typeface="Canva Sans Italics"/>
                <a:ea typeface="Canva Sans Italics"/>
                <a:cs typeface="Canva Sans Italics"/>
                <a:sym typeface="Canva Sans Italics"/>
              </a:rPr>
              <a:t>          </a:t>
            </a:r>
            <a:r>
              <a:rPr lang="en-US" sz="1139">
                <a:solidFill>
                  <a:srgbClr val="7E310B"/>
                </a:solidFill>
                <a:latin typeface="Canva Sans"/>
                <a:ea typeface="Canva Sans"/>
                <a:cs typeface="Canva Sans"/>
                <a:sym typeface="Canva Sans"/>
              </a:rPr>
              <a:t>https://armgpublishing.com/journals/bel/volume-4-issue-2/article-3/</a:t>
            </a:r>
          </a:p>
          <a:p>
            <a:pPr algn="just">
              <a:lnSpc>
                <a:spcPts val="1595"/>
              </a:lnSpc>
            </a:pPr>
            <a:endParaRPr lang="en-US" sz="1139">
              <a:solidFill>
                <a:srgbClr val="7E310B"/>
              </a:solidFill>
              <a:latin typeface="Canva Sans"/>
              <a:ea typeface="Canva Sans"/>
              <a:cs typeface="Canva Sans"/>
              <a:sym typeface="Canva Sans"/>
            </a:endParaRPr>
          </a:p>
          <a:p>
            <a:pPr algn="just">
              <a:lnSpc>
                <a:spcPts val="1595"/>
              </a:lnSpc>
            </a:pPr>
            <a:r>
              <a:rPr lang="en-US" sz="1139">
                <a:solidFill>
                  <a:srgbClr val="7E310B"/>
                </a:solidFill>
                <a:latin typeface="Canva Sans"/>
                <a:ea typeface="Canva Sans"/>
                <a:cs typeface="Canva Sans"/>
                <a:sym typeface="Canva Sans"/>
              </a:rPr>
              <a:t>Velvirk. (e.d.). </a:t>
            </a:r>
            <a:r>
              <a:rPr lang="en-US" sz="1139" i="1">
                <a:solidFill>
                  <a:srgbClr val="7E310B"/>
                </a:solidFill>
                <a:latin typeface="Canva Sans Italics"/>
                <a:ea typeface="Canva Sans Italics"/>
                <a:cs typeface="Canva Sans Italics"/>
                <a:sym typeface="Canva Sans Italics"/>
              </a:rPr>
              <a:t>Streita og kulnun</a:t>
            </a:r>
            <a:r>
              <a:rPr lang="en-US" sz="1139">
                <a:solidFill>
                  <a:srgbClr val="7E310B"/>
                </a:solidFill>
                <a:latin typeface="Canva Sans"/>
                <a:ea typeface="Canva Sans"/>
                <a:cs typeface="Canva Sans"/>
                <a:sym typeface="Canva Sans"/>
              </a:rPr>
              <a:t>. Velvirk. </a:t>
            </a:r>
            <a:r>
              <a:rPr lang="en-US" sz="1139">
                <a:solidFill>
                  <a:srgbClr val="7E310B"/>
                </a:solidFill>
                <a:latin typeface="Canva Sans"/>
                <a:ea typeface="Canva Sans"/>
                <a:cs typeface="Canva Sans"/>
                <a:sym typeface="Canva Sans"/>
                <a:hlinkClick r:id="rId8" tooltip="https://www.velvirk.is/is/vellidan-i-vinnu/lidan-i-vinnu/streita#10-sterkir-leikir-gegn-streitu-i-starfi"/>
              </a:rPr>
              <a:t>https://www.velvirk.is/is/vellidan-i-vinnu/lidan-i-</a:t>
            </a:r>
          </a:p>
          <a:p>
            <a:pPr algn="just">
              <a:lnSpc>
                <a:spcPts val="1595"/>
              </a:lnSpc>
            </a:pPr>
            <a:r>
              <a:rPr lang="en-US" sz="1139">
                <a:solidFill>
                  <a:srgbClr val="7E310B"/>
                </a:solidFill>
                <a:latin typeface="Canva Sans"/>
                <a:ea typeface="Canva Sans"/>
                <a:cs typeface="Canva Sans"/>
                <a:sym typeface="Canva Sans"/>
              </a:rPr>
              <a:t>          </a:t>
            </a:r>
            <a:r>
              <a:rPr lang="en-US" sz="1139">
                <a:solidFill>
                  <a:srgbClr val="7E310B"/>
                </a:solidFill>
                <a:latin typeface="Canva Sans"/>
                <a:ea typeface="Canva Sans"/>
                <a:cs typeface="Canva Sans"/>
                <a:sym typeface="Canva Sans"/>
                <a:hlinkClick r:id="rId8" tooltip="https://www.velvirk.is/is/vellidan-i-vinnu/lidan-i-vinnu/streita#10-sterkir-leikir-gegn-streitu-i-starfi"/>
              </a:rPr>
              <a:t>vinnu/streitustiginn#kynning-a- streitustiganum</a:t>
            </a:r>
          </a:p>
          <a:p>
            <a:pPr algn="just">
              <a:lnSpc>
                <a:spcPts val="1595"/>
              </a:lnSpc>
            </a:pPr>
            <a:endParaRPr lang="en-US" sz="1139">
              <a:solidFill>
                <a:srgbClr val="7E310B"/>
              </a:solidFill>
              <a:latin typeface="Canva Sans"/>
              <a:ea typeface="Canva Sans"/>
              <a:cs typeface="Canva Sans"/>
              <a:sym typeface="Canva Sans"/>
              <a:hlinkClick r:id="rId8" tooltip="https://www.velvirk.is/is/vellidan-i-vinnu/lidan-i-vinnu/streita#10-sterkir-leikir-gegn-streitu-i-starfi"/>
            </a:endParaRPr>
          </a:p>
          <a:p>
            <a:pPr algn="l">
              <a:lnSpc>
                <a:spcPts val="1595"/>
              </a:lnSpc>
            </a:pPr>
            <a:r>
              <a:rPr lang="en-US" sz="1139">
                <a:solidFill>
                  <a:srgbClr val="7E310B"/>
                </a:solidFill>
                <a:latin typeface="Canva Sans"/>
                <a:ea typeface="Canva Sans"/>
                <a:cs typeface="Canva Sans"/>
                <a:sym typeface="Canva Sans"/>
              </a:rPr>
              <a:t>Velvirk. (e.d.). </a:t>
            </a:r>
            <a:r>
              <a:rPr lang="en-US" sz="1139" i="1">
                <a:solidFill>
                  <a:srgbClr val="7E310B"/>
                </a:solidFill>
                <a:latin typeface="Canva Sans Italics"/>
                <a:ea typeface="Canva Sans Italics"/>
                <a:cs typeface="Canva Sans Italics"/>
                <a:sym typeface="Canva Sans Italics"/>
              </a:rPr>
              <a:t>Streitustiginn. Kynning á streytustiganum</a:t>
            </a:r>
            <a:r>
              <a:rPr lang="en-US" sz="1139">
                <a:solidFill>
                  <a:srgbClr val="7E310B"/>
                </a:solidFill>
                <a:latin typeface="Canva Sans"/>
                <a:ea typeface="Canva Sans"/>
                <a:cs typeface="Canva Sans"/>
                <a:sym typeface="Canva Sans"/>
              </a:rPr>
              <a:t>.  Velvirk.</a:t>
            </a:r>
          </a:p>
          <a:p>
            <a:pPr algn="l">
              <a:lnSpc>
                <a:spcPts val="1595"/>
              </a:lnSpc>
            </a:pPr>
            <a:r>
              <a:rPr lang="en-US" sz="1139">
                <a:solidFill>
                  <a:srgbClr val="7E310B"/>
                </a:solidFill>
                <a:latin typeface="Canva Sans"/>
                <a:ea typeface="Canva Sans"/>
                <a:cs typeface="Canva Sans"/>
                <a:sym typeface="Canva Sans"/>
              </a:rPr>
              <a:t>          </a:t>
            </a:r>
            <a:r>
              <a:rPr lang="en-US" sz="1139">
                <a:solidFill>
                  <a:srgbClr val="7E310B"/>
                </a:solidFill>
                <a:latin typeface="Canva Sans"/>
                <a:ea typeface="Canva Sans"/>
                <a:cs typeface="Canva Sans"/>
                <a:sym typeface="Canva Sans"/>
                <a:hlinkClick r:id="rId9" tooltip="https://www.velvirk.is/is/vellidan-i-vinnu/lidan-i-vinnu/streitustiginn#kynning-a-streitustiganum"/>
              </a:rPr>
              <a:t>https://www.velvirk.is/is/vellidan-i-vinnu/lidan-i-vinnu/streitustiginn#kynning-a-</a:t>
            </a:r>
          </a:p>
          <a:p>
            <a:pPr algn="l">
              <a:lnSpc>
                <a:spcPts val="1595"/>
              </a:lnSpc>
            </a:pPr>
            <a:r>
              <a:rPr lang="en-US" sz="1139">
                <a:solidFill>
                  <a:srgbClr val="7E310B"/>
                </a:solidFill>
                <a:latin typeface="Canva Sans"/>
                <a:ea typeface="Canva Sans"/>
                <a:cs typeface="Canva Sans"/>
                <a:sym typeface="Canva Sans"/>
              </a:rPr>
              <a:t>          </a:t>
            </a:r>
            <a:r>
              <a:rPr lang="en-US" sz="1139">
                <a:solidFill>
                  <a:srgbClr val="7E310B"/>
                </a:solidFill>
                <a:latin typeface="Canva Sans"/>
                <a:ea typeface="Canva Sans"/>
                <a:cs typeface="Canva Sans"/>
                <a:sym typeface="Canva Sans"/>
                <a:hlinkClick r:id="rId9" tooltip="https://www.velvirk.is/is/vellidan-i-vinnu/lidan-i-vinnu/streitustiginn#kynning-a-streitustiganum"/>
              </a:rPr>
              <a:t>streitustiganum</a:t>
            </a:r>
          </a:p>
          <a:p>
            <a:pPr algn="l">
              <a:lnSpc>
                <a:spcPts val="1595"/>
              </a:lnSpc>
            </a:pPr>
            <a:endParaRPr lang="en-US" sz="1139">
              <a:solidFill>
                <a:srgbClr val="7E310B"/>
              </a:solidFill>
              <a:latin typeface="Canva Sans"/>
              <a:ea typeface="Canva Sans"/>
              <a:cs typeface="Canva Sans"/>
              <a:sym typeface="Canva Sans"/>
              <a:hlinkClick r:id="rId9" tooltip="https://www.velvirk.is/is/vellidan-i-vinnu/lidan-i-vinnu/streitustiginn#kynning-a-streitustiganum"/>
            </a:endParaRPr>
          </a:p>
          <a:p>
            <a:pPr algn="l">
              <a:lnSpc>
                <a:spcPts val="1595"/>
              </a:lnSpc>
            </a:pPr>
            <a:r>
              <a:rPr lang="en-US" sz="1139">
                <a:solidFill>
                  <a:srgbClr val="7E310B"/>
                </a:solidFill>
                <a:latin typeface="Canva Sans"/>
                <a:ea typeface="Canva Sans"/>
                <a:cs typeface="Canva Sans"/>
                <a:sym typeface="Canva Sans"/>
              </a:rPr>
              <a:t>Vinnueftirlitið. (2023). </a:t>
            </a:r>
            <a:r>
              <a:rPr lang="en-US" sz="1139" i="1">
                <a:solidFill>
                  <a:srgbClr val="7E310B"/>
                </a:solidFill>
                <a:latin typeface="Canva Sans Italics"/>
                <a:ea typeface="Canva Sans Italics"/>
                <a:cs typeface="Canva Sans Italics"/>
                <a:sym typeface="Canva Sans Italics"/>
              </a:rPr>
              <a:t>Áhættumat félagslegra áhættuþátta</a:t>
            </a:r>
            <a:r>
              <a:rPr lang="en-US" sz="1139">
                <a:solidFill>
                  <a:srgbClr val="7E310B"/>
                </a:solidFill>
                <a:latin typeface="Canva Sans"/>
                <a:ea typeface="Canva Sans"/>
                <a:cs typeface="Canva Sans"/>
                <a:sym typeface="Canva Sans"/>
              </a:rPr>
              <a:t>. Vinnueftirlitið.</a:t>
            </a:r>
          </a:p>
          <a:p>
            <a:pPr algn="l">
              <a:lnSpc>
                <a:spcPts val="1595"/>
              </a:lnSpc>
            </a:pPr>
            <a:r>
              <a:rPr lang="en-US" sz="1139">
                <a:solidFill>
                  <a:srgbClr val="7E310B"/>
                </a:solidFill>
                <a:latin typeface="Canva Sans"/>
                <a:ea typeface="Canva Sans"/>
                <a:cs typeface="Canva Sans"/>
                <a:sym typeface="Canva Sans"/>
              </a:rPr>
              <a:t>          https://vinnueftirlitid.is/vinnuumhverfi/oryggi-heilbrigdi/felagslegir-og-andlegir-</a:t>
            </a:r>
          </a:p>
          <a:p>
            <a:pPr algn="l">
              <a:lnSpc>
                <a:spcPts val="1595"/>
              </a:lnSpc>
            </a:pPr>
            <a:r>
              <a:rPr lang="en-US" sz="1139">
                <a:solidFill>
                  <a:srgbClr val="7E310B"/>
                </a:solidFill>
                <a:latin typeface="Canva Sans"/>
                <a:ea typeface="Canva Sans"/>
                <a:cs typeface="Canva Sans"/>
                <a:sym typeface="Canva Sans"/>
              </a:rPr>
              <a:t>          thaettir#ahttumat-felagslegra-ahttuatta</a:t>
            </a:r>
          </a:p>
          <a:p>
            <a:pPr algn="just">
              <a:lnSpc>
                <a:spcPts val="1595"/>
              </a:lnSpc>
            </a:pPr>
            <a:endParaRPr lang="en-US" sz="1139">
              <a:solidFill>
                <a:srgbClr val="7E310B"/>
              </a:solidFill>
              <a:latin typeface="Canva Sans"/>
              <a:ea typeface="Canva Sans"/>
              <a:cs typeface="Canva Sans"/>
              <a:sym typeface="Canva Sans"/>
            </a:endParaRPr>
          </a:p>
          <a:p>
            <a:pPr algn="just">
              <a:lnSpc>
                <a:spcPts val="1595"/>
              </a:lnSpc>
            </a:pPr>
            <a:r>
              <a:rPr lang="en-US" sz="1139">
                <a:solidFill>
                  <a:srgbClr val="7E310B"/>
                </a:solidFill>
                <a:latin typeface="Canva Sans"/>
                <a:ea typeface="Canva Sans"/>
                <a:cs typeface="Canva Sans"/>
                <a:sym typeface="Canva Sans"/>
              </a:rPr>
              <a:t>Vinnuverndarstofnun Evrópu.  (e.d.). </a:t>
            </a:r>
            <a:r>
              <a:rPr lang="en-US" sz="1139" i="1">
                <a:solidFill>
                  <a:srgbClr val="7E310B"/>
                </a:solidFill>
                <a:latin typeface="Canva Sans Italics"/>
                <a:ea typeface="Canva Sans Italics"/>
                <a:cs typeface="Canva Sans Italics"/>
                <a:sym typeface="Canva Sans Italics"/>
              </a:rPr>
              <a:t>Sálfélagslegar áhættur og geðheilbrigði á vinnustað. </a:t>
            </a:r>
          </a:p>
          <a:p>
            <a:pPr algn="just">
              <a:lnSpc>
                <a:spcPts val="1595"/>
              </a:lnSpc>
            </a:pPr>
            <a:r>
              <a:rPr lang="en-US" sz="1139" i="1">
                <a:solidFill>
                  <a:srgbClr val="7E310B"/>
                </a:solidFill>
                <a:latin typeface="Canva Sans Italics"/>
                <a:ea typeface="Canva Sans Italics"/>
                <a:cs typeface="Canva Sans Italics"/>
                <a:sym typeface="Canva Sans Italics"/>
              </a:rPr>
              <a:t>          </a:t>
            </a:r>
            <a:r>
              <a:rPr lang="en-US" sz="1139">
                <a:solidFill>
                  <a:srgbClr val="7E310B"/>
                </a:solidFill>
                <a:latin typeface="Canva Sans"/>
                <a:ea typeface="Canva Sans"/>
                <a:cs typeface="Canva Sans"/>
                <a:sym typeface="Canva Sans"/>
              </a:rPr>
              <a:t>Vinnuverndarstofnun Evrópu. </a:t>
            </a:r>
            <a:r>
              <a:rPr lang="en-US" sz="1139">
                <a:solidFill>
                  <a:srgbClr val="7E310B"/>
                </a:solidFill>
                <a:latin typeface="Canva Sans"/>
                <a:ea typeface="Canva Sans"/>
                <a:cs typeface="Canva Sans"/>
                <a:sym typeface="Canva Sans"/>
                <a:hlinkClick r:id="rId10" tooltip="https://osha.europa.eu/is/themes/psychosocial-risks-and-mental-health"/>
              </a:rPr>
              <a:t>https://osha.europa.eu/is/themes/psychosocial-risks-</a:t>
            </a:r>
          </a:p>
          <a:p>
            <a:pPr algn="just">
              <a:lnSpc>
                <a:spcPts val="1595"/>
              </a:lnSpc>
            </a:pPr>
            <a:r>
              <a:rPr lang="en-US" sz="1139">
                <a:solidFill>
                  <a:srgbClr val="7E310B"/>
                </a:solidFill>
                <a:latin typeface="Canva Sans"/>
                <a:ea typeface="Canva Sans"/>
                <a:cs typeface="Canva Sans"/>
                <a:sym typeface="Canva Sans"/>
              </a:rPr>
              <a:t>          </a:t>
            </a:r>
            <a:r>
              <a:rPr lang="en-US" sz="1139">
                <a:solidFill>
                  <a:srgbClr val="7E310B"/>
                </a:solidFill>
                <a:latin typeface="Canva Sans"/>
                <a:ea typeface="Canva Sans"/>
                <a:cs typeface="Canva Sans"/>
                <a:sym typeface="Canva Sans"/>
                <a:hlinkClick r:id="rId10" tooltip="https://osha.europa.eu/is/themes/psychosocial-risks-and-mental-health"/>
              </a:rPr>
              <a:t>and-mental-health</a:t>
            </a:r>
          </a:p>
          <a:p>
            <a:pPr algn="just">
              <a:lnSpc>
                <a:spcPts val="1595"/>
              </a:lnSpc>
            </a:pPr>
            <a:endParaRPr lang="en-US" sz="1139">
              <a:solidFill>
                <a:srgbClr val="7E310B"/>
              </a:solidFill>
              <a:latin typeface="Canva Sans"/>
              <a:ea typeface="Canva Sans"/>
              <a:cs typeface="Canva Sans"/>
              <a:sym typeface="Canva Sans"/>
              <a:hlinkClick r:id="rId10" tooltip="https://osha.europa.eu/is/themes/psychosocial-risks-and-mental-health"/>
            </a:endParaRPr>
          </a:p>
          <a:p>
            <a:pPr algn="l">
              <a:lnSpc>
                <a:spcPts val="1595"/>
              </a:lnSpc>
            </a:pPr>
            <a:r>
              <a:rPr lang="en-US" sz="1139">
                <a:solidFill>
                  <a:srgbClr val="7E310B"/>
                </a:solidFill>
                <a:latin typeface="Canva Sans"/>
                <a:ea typeface="Canva Sans"/>
                <a:cs typeface="Canva Sans"/>
                <a:sym typeface="Canva Sans"/>
              </a:rPr>
              <a:t>VR. (e.d.). </a:t>
            </a:r>
            <a:r>
              <a:rPr lang="en-US" sz="1139" i="1">
                <a:solidFill>
                  <a:srgbClr val="7E310B"/>
                </a:solidFill>
                <a:latin typeface="Canva Sans Italics"/>
                <a:ea typeface="Canva Sans Italics"/>
                <a:cs typeface="Canva Sans Italics"/>
                <a:sym typeface="Canva Sans Italics"/>
              </a:rPr>
              <a:t>Þekkir þú einkennin? Kulnun.</a:t>
            </a:r>
            <a:r>
              <a:rPr lang="en-US" sz="1139">
                <a:solidFill>
                  <a:srgbClr val="7E310B"/>
                </a:solidFill>
                <a:latin typeface="Canva Sans"/>
                <a:ea typeface="Canva Sans"/>
                <a:cs typeface="Canva Sans"/>
                <a:sym typeface="Canva Sans"/>
              </a:rPr>
              <a:t> VR. https://www.vr.is/um-vr/thekktu-thin-  </a:t>
            </a:r>
          </a:p>
          <a:p>
            <a:pPr algn="l">
              <a:lnSpc>
                <a:spcPts val="1595"/>
              </a:lnSpc>
            </a:pPr>
            <a:r>
              <a:rPr lang="en-US" sz="1139">
                <a:solidFill>
                  <a:srgbClr val="7E310B"/>
                </a:solidFill>
                <a:latin typeface="Canva Sans"/>
                <a:ea typeface="Canva Sans"/>
                <a:cs typeface="Canva Sans"/>
                <a:sym typeface="Canva Sans"/>
              </a:rPr>
              <a:t>          mork/thekkir-thu-einkennin/</a:t>
            </a:r>
          </a:p>
          <a:p>
            <a:pPr algn="just">
              <a:lnSpc>
                <a:spcPts val="1595"/>
              </a:lnSpc>
            </a:pPr>
            <a:endParaRPr lang="en-US" sz="1139">
              <a:solidFill>
                <a:srgbClr val="7E310B"/>
              </a:solidFill>
              <a:latin typeface="Canva Sans"/>
              <a:ea typeface="Canva Sans"/>
              <a:cs typeface="Canva Sans"/>
              <a:sym typeface="Canva Sans"/>
            </a:endParaRPr>
          </a:p>
        </p:txBody>
      </p:sp>
      <p:grpSp>
        <p:nvGrpSpPr>
          <p:cNvPr id="8" name="Group 8"/>
          <p:cNvGrpSpPr/>
          <p:nvPr/>
        </p:nvGrpSpPr>
        <p:grpSpPr>
          <a:xfrm>
            <a:off x="6493742" y="9830209"/>
            <a:ext cx="433832" cy="43383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310B"/>
            </a:solidFill>
          </p:spPr>
          <p:txBody>
            <a:bodyPr/>
            <a:lstStyle/>
            <a:p>
              <a:endParaRPr lang="en-US"/>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573"/>
                </a:lnSpc>
              </a:pPr>
              <a:endParaRPr/>
            </a:p>
          </p:txBody>
        </p:sp>
      </p:grpSp>
      <p:sp>
        <p:nvSpPr>
          <p:cNvPr id="11" name="TextBox 11"/>
          <p:cNvSpPr txBox="1"/>
          <p:nvPr/>
        </p:nvSpPr>
        <p:spPr>
          <a:xfrm>
            <a:off x="6519028" y="9858960"/>
            <a:ext cx="383260" cy="338231"/>
          </a:xfrm>
          <a:prstGeom prst="rect">
            <a:avLst/>
          </a:prstGeom>
        </p:spPr>
        <p:txBody>
          <a:bodyPr lIns="0" tIns="0" rIns="0" bIns="0" rtlCol="0" anchor="t">
            <a:spAutoFit/>
          </a:bodyPr>
          <a:lstStyle/>
          <a:p>
            <a:pPr algn="ctr">
              <a:lnSpc>
                <a:spcPts val="2804"/>
              </a:lnSpc>
            </a:pPr>
            <a:r>
              <a:rPr lang="en-US" sz="2003" b="1">
                <a:solidFill>
                  <a:srgbClr val="EFE7DD"/>
                </a:solidFill>
                <a:latin typeface="Nunito Sans Bold"/>
                <a:ea typeface="Nunito Sans Bold"/>
                <a:cs typeface="Nunito Sans Bold"/>
                <a:sym typeface="Nunito Sans Bold"/>
              </a:rPr>
              <a:t>10</a:t>
            </a:r>
          </a:p>
        </p:txBody>
      </p:sp>
      <p:sp>
        <p:nvSpPr>
          <p:cNvPr id="12" name="Freeform 12"/>
          <p:cNvSpPr/>
          <p:nvPr/>
        </p:nvSpPr>
        <p:spPr>
          <a:xfrm rot="5400000">
            <a:off x="5800780" y="9629702"/>
            <a:ext cx="150758" cy="1285737"/>
          </a:xfrm>
          <a:custGeom>
            <a:avLst/>
            <a:gdLst/>
            <a:ahLst/>
            <a:cxnLst/>
            <a:rect l="l" t="t" r="r" b="b"/>
            <a:pathLst>
              <a:path w="150758" h="1285737">
                <a:moveTo>
                  <a:pt x="0" y="0"/>
                </a:moveTo>
                <a:lnTo>
                  <a:pt x="150759" y="0"/>
                </a:lnTo>
                <a:lnTo>
                  <a:pt x="150759" y="1285737"/>
                </a:lnTo>
                <a:lnTo>
                  <a:pt x="0" y="1285737"/>
                </a:lnTo>
                <a:lnTo>
                  <a:pt x="0" y="0"/>
                </a:lnTo>
                <a:close/>
              </a:path>
            </a:pathLst>
          </a:custGeom>
          <a:blipFill>
            <a:blip r:embed="rId11">
              <a:extLst>
                <a:ext uri="{96DAC541-7B7A-43D3-8B79-37D633B846F1}">
                  <asvg:svgBlip xmlns:asvg="http://schemas.microsoft.com/office/drawing/2016/SVG/main" r:embed="rId12"/>
                </a:ext>
              </a:extLst>
            </a:blip>
            <a:stretch>
              <a:fillRect l="-1466057" t="-143214"/>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1596</Words>
  <Application>Microsoft Office PowerPoint</Application>
  <PresentationFormat>Custom</PresentationFormat>
  <Paragraphs>149</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Canva Sans Italics</vt:lpstr>
      <vt:lpstr>Calibri</vt:lpstr>
      <vt:lpstr>Nunito Sans Heavy</vt:lpstr>
      <vt:lpstr>Nunito Sans Bold</vt:lpstr>
      <vt:lpstr>Nunito Sans</vt:lpstr>
      <vt:lpstr>Canva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Industries</dc:title>
  <dc:creator>Katrin Harðardóttir - VMA</dc:creator>
  <cp:lastModifiedBy>Katrin Harðardóttir - VMA</cp:lastModifiedBy>
  <cp:revision>1</cp:revision>
  <dcterms:created xsi:type="dcterms:W3CDTF">2006-08-16T00:00:00Z</dcterms:created>
  <dcterms:modified xsi:type="dcterms:W3CDTF">2024-09-21T13:08:36Z</dcterms:modified>
  <dc:identifier>DAGBKPsP6N0</dc:identifier>
</cp:coreProperties>
</file>