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jana Pálsdóttir - VMA" userId="23fd32e7-e840-4c8f-ad4a-42b08d977adb" providerId="ADAL" clId="{978C4F8B-FC21-4480-A5A0-4E92AD06B069}"/>
    <pc:docChg chg="modSld">
      <pc:chgData name="Kristjana Pálsdóttir - VMA" userId="23fd32e7-e840-4c8f-ad4a-42b08d977adb" providerId="ADAL" clId="{978C4F8B-FC21-4480-A5A0-4E92AD06B069}" dt="2022-08-25T12:55:32.202" v="1" actId="20577"/>
      <pc:docMkLst>
        <pc:docMk/>
      </pc:docMkLst>
      <pc:sldChg chg="modSp mod">
        <pc:chgData name="Kristjana Pálsdóttir - VMA" userId="23fd32e7-e840-4c8f-ad4a-42b08d977adb" providerId="ADAL" clId="{978C4F8B-FC21-4480-A5A0-4E92AD06B069}" dt="2022-08-25T12:55:07.206" v="0" actId="13926"/>
        <pc:sldMkLst>
          <pc:docMk/>
          <pc:sldMk cId="0" sldId="268"/>
        </pc:sldMkLst>
        <pc:spChg chg="mod">
          <ac:chgData name="Kristjana Pálsdóttir - VMA" userId="23fd32e7-e840-4c8f-ad4a-42b08d977adb" providerId="ADAL" clId="{978C4F8B-FC21-4480-A5A0-4E92AD06B069}" dt="2022-08-25T12:55:07.206" v="0" actId="13926"/>
          <ac:spMkLst>
            <pc:docMk/>
            <pc:sldMk cId="0" sldId="268"/>
            <ac:spMk id="180" creationId="{00000000-0000-0000-0000-000000000000}"/>
          </ac:spMkLst>
        </pc:spChg>
      </pc:sldChg>
      <pc:sldChg chg="modSp mod">
        <pc:chgData name="Kristjana Pálsdóttir - VMA" userId="23fd32e7-e840-4c8f-ad4a-42b08d977adb" providerId="ADAL" clId="{978C4F8B-FC21-4480-A5A0-4E92AD06B069}" dt="2022-08-25T12:55:32.202" v="1" actId="20577"/>
        <pc:sldMkLst>
          <pc:docMk/>
          <pc:sldMk cId="0" sldId="283"/>
        </pc:sldMkLst>
        <pc:spChg chg="mod">
          <ac:chgData name="Kristjana Pálsdóttir - VMA" userId="23fd32e7-e840-4c8f-ad4a-42b08d977adb" providerId="ADAL" clId="{978C4F8B-FC21-4480-A5A0-4E92AD06B069}" dt="2022-08-25T12:55:32.202" v="1" actId="20577"/>
          <ac:spMkLst>
            <pc:docMk/>
            <pc:sldMk cId="0" sldId="283"/>
            <ac:spMk id="28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6fc872935_1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6fc872935_1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6fc872935_1_1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6fc872935_1_1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6fc872935_1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6fc872935_1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6fc872935_1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6fc872935_1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6fc872935_1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96fc872935_1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6fc87293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6fc87293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6fc872935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96fc872935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6fc872935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6fc872935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6fc872935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6fc872935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6fc872935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96fc872935_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6fc872935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6fc872935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6fc872935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96fc872935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6fc872935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6fc872935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55da81c3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955da81c3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955da81c3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955da81c3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955da81c3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955da81c3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955da81c3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955da81c3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955da81c3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955da81c3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55da81c3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955da81c3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955da81c3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955da81c3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6fc872935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6fc872935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6fc872935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6fc872935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6fc872935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6fc872935_1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6fc872935_1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6fc872935_1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6fc872935_1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6fc872935_1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6fc872935_1_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6fc872935_1_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6fc872935_1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6fc872935_1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érsniðið útlit 1">
  <p:cSld name="AUTOLAYOUT_1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ndomeffectiveness/male-condom-use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ndomeffectiveness/Female-condom-use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ndomeffectiveness/Dental-dam-use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ookofman.com/mind/masculinity/the-penis-gallery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ilsuvera.is/efnisflokkar/fyrirbyggjandi/krabbameinsleit/sjalfskodun-a-eistu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/>
              <a:t>Frjósemisheilbrigði 2 </a:t>
            </a:r>
            <a:endParaRPr b="1"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Typpi og eistu - frá toppi til táar</a:t>
            </a:r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311700" y="8979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A</a:t>
            </a:r>
            <a:r>
              <a:rPr lang="is">
                <a:solidFill>
                  <a:schemeClr val="dk1"/>
                </a:solidFill>
              </a:rPr>
              <a:t>ð hafa sáðlát - hvað er eðlilegt og ekki?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Sæði er yfirleitt: 	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is">
                <a:solidFill>
                  <a:schemeClr val="dk1"/>
                </a:solidFill>
              </a:rPr>
              <a:t>Hvítleitt 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is">
                <a:solidFill>
                  <a:schemeClr val="dk1"/>
                </a:solidFill>
              </a:rPr>
              <a:t>Jafnvel út í hvítt og glærleitt 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is">
                <a:solidFill>
                  <a:schemeClr val="dk1"/>
                </a:solidFill>
              </a:rPr>
              <a:t>Stundum smá gult í því vegna þvags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Sáðlát á ekki að valda óþægindum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Ef sáðlát veldur óþægindum eða ef það er skrítinn litur á sæðinu þá er best að heyra í hjúkrunarfræðingi eða kíkja til læknis.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Líka ef það er einhver önnu útferð að koma úr typpinu (gæti verið vísbending um kynsjúkdóm eins og t.d. klamidíu)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813" y="1243000"/>
            <a:ext cx="4181475" cy="2657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23"/>
          <p:cNvCxnSpPr/>
          <p:nvPr/>
        </p:nvCxnSpPr>
        <p:spPr>
          <a:xfrm rot="10800000" flipH="1">
            <a:off x="5167100" y="3694875"/>
            <a:ext cx="374100" cy="584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0" name="Google Shape;150;p23"/>
          <p:cNvSpPr txBox="1"/>
          <p:nvPr/>
        </p:nvSpPr>
        <p:spPr>
          <a:xfrm>
            <a:off x="4641050" y="4314350"/>
            <a:ext cx="18120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Kóngur/reðurhúfa</a:t>
            </a:r>
            <a:endParaRPr/>
          </a:p>
        </p:txBody>
      </p:sp>
      <p:cxnSp>
        <p:nvCxnSpPr>
          <p:cNvPr id="151" name="Google Shape;151;p23"/>
          <p:cNvCxnSpPr/>
          <p:nvPr/>
        </p:nvCxnSpPr>
        <p:spPr>
          <a:xfrm rot="10800000">
            <a:off x="5740000" y="3858525"/>
            <a:ext cx="210300" cy="25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2" name="Google Shape;152;p23"/>
          <p:cNvSpPr txBox="1"/>
          <p:nvPr/>
        </p:nvSpPr>
        <p:spPr>
          <a:xfrm>
            <a:off x="5835563" y="4025513"/>
            <a:ext cx="1812000" cy="1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Þvagrásarop</a:t>
            </a:r>
            <a:endParaRPr/>
          </a:p>
        </p:txBody>
      </p:sp>
      <p:cxnSp>
        <p:nvCxnSpPr>
          <p:cNvPr id="153" name="Google Shape;153;p23"/>
          <p:cNvCxnSpPr/>
          <p:nvPr/>
        </p:nvCxnSpPr>
        <p:spPr>
          <a:xfrm>
            <a:off x="5178775" y="2946625"/>
            <a:ext cx="339000" cy="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4" name="Google Shape;154;p23"/>
          <p:cNvSpPr txBox="1"/>
          <p:nvPr/>
        </p:nvSpPr>
        <p:spPr>
          <a:xfrm rot="-2541109">
            <a:off x="4658574" y="2444028"/>
            <a:ext cx="1391163" cy="70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Skaftið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Typpi og eistu - frá toppi til táar</a:t>
            </a:r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xfrm>
            <a:off x="311700" y="8979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Sæðisfrumur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Eru búnar til í eistunum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Færast svo upp í eistnalyppurnar þar sem þær þroskast áfram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Þegar kemur að sáðláti færast sáðfrumurnar úr eistnalyppunum og upp í sáðrásina.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Að lokum færast þær upp í sáðblöðruna þar sem þær blandast öðrum vökvum, verða að sæði sem fer svo út um þvagrás við sáðlát. Einnig framleiðir hún vökva sem gerir frumun kleift að hreyfa sig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813" y="1243000"/>
            <a:ext cx="4181475" cy="2657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24"/>
          <p:cNvCxnSpPr/>
          <p:nvPr/>
        </p:nvCxnSpPr>
        <p:spPr>
          <a:xfrm rot="10800000" flipH="1">
            <a:off x="5167100" y="3694875"/>
            <a:ext cx="374100" cy="584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4" name="Google Shape;164;p24"/>
          <p:cNvSpPr txBox="1"/>
          <p:nvPr/>
        </p:nvSpPr>
        <p:spPr>
          <a:xfrm>
            <a:off x="4641050" y="4314350"/>
            <a:ext cx="18120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Kóngur/reðurhúfa</a:t>
            </a:r>
            <a:endParaRPr/>
          </a:p>
        </p:txBody>
      </p:sp>
      <p:cxnSp>
        <p:nvCxnSpPr>
          <p:cNvPr id="165" name="Google Shape;165;p24"/>
          <p:cNvCxnSpPr/>
          <p:nvPr/>
        </p:nvCxnSpPr>
        <p:spPr>
          <a:xfrm rot="10800000">
            <a:off x="5740000" y="3858525"/>
            <a:ext cx="210300" cy="25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6" name="Google Shape;166;p24"/>
          <p:cNvSpPr txBox="1"/>
          <p:nvPr/>
        </p:nvSpPr>
        <p:spPr>
          <a:xfrm>
            <a:off x="5835563" y="4025513"/>
            <a:ext cx="1812000" cy="1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Þvagrásarop</a:t>
            </a:r>
            <a:endParaRPr/>
          </a:p>
        </p:txBody>
      </p:sp>
      <p:cxnSp>
        <p:nvCxnSpPr>
          <p:cNvPr id="167" name="Google Shape;167;p24"/>
          <p:cNvCxnSpPr/>
          <p:nvPr/>
        </p:nvCxnSpPr>
        <p:spPr>
          <a:xfrm>
            <a:off x="5178775" y="2946625"/>
            <a:ext cx="339000" cy="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8" name="Google Shape;168;p24"/>
          <p:cNvSpPr txBox="1"/>
          <p:nvPr/>
        </p:nvSpPr>
        <p:spPr>
          <a:xfrm rot="-2541109">
            <a:off x="4658574" y="2444028"/>
            <a:ext cx="1391163" cy="70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Skaftið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Hversu stórt? </a:t>
            </a:r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613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s">
                <a:solidFill>
                  <a:schemeClr val="dk1"/>
                </a:solidFill>
              </a:rPr>
              <a:t>7 - 9 cm að meðaltali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13-18 cm þegar stendur - að meðaltali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s" sz="1100"/>
              <a:t>Munum að kynfæri eru allskonar - við erum bara svo vön að sjá staðalmynd af þeim. </a:t>
            </a:r>
            <a:endParaRPr sz="11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Hreinlæti kynfæra </a:t>
            </a:r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259750" y="7368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50" b="1" dirty="0">
              <a:solidFill>
                <a:srgbClr val="333333"/>
              </a:solidFill>
              <a:highlight>
                <a:srgbClr val="F9F9F9"/>
              </a:highlight>
            </a:endParaRPr>
          </a:p>
          <a:p>
            <a:pPr marL="0" lvl="0" indent="0" algn="l" rtl="0">
              <a:lnSpc>
                <a:spcPct val="17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s" sz="1350" dirty="0">
                <a:solidFill>
                  <a:schemeClr val="dk1"/>
                </a:solidFill>
              </a:rPr>
              <a:t>Hreinlæti er mikilvægt þegar kemur að kynfærum eins og öðrum stöðum líkamans.</a:t>
            </a:r>
            <a:endParaRPr sz="1350" dirty="0">
              <a:solidFill>
                <a:schemeClr val="dk1"/>
              </a:solidFill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is" sz="1350" dirty="0">
                <a:solidFill>
                  <a:schemeClr val="dk1"/>
                </a:solidFill>
              </a:rPr>
              <a:t>Þvo liminn daglega með vatni ekki nota sápu.</a:t>
            </a:r>
            <a:endParaRPr sz="1350" dirty="0">
              <a:solidFill>
                <a:schemeClr val="dk1"/>
              </a:solidFill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is" sz="1350" dirty="0">
                <a:solidFill>
                  <a:schemeClr val="dk1"/>
                </a:solidFill>
              </a:rPr>
              <a:t>Bretta forhúðina upp og þvoðu varlega undir henni. Þar eiga til að safnast óhreinindi sem verða gróðrarstía fyrir bakteríur sem geta lyktað illa og valdið roða, bólgum og óþægindum.</a:t>
            </a:r>
            <a:endParaRPr sz="1350" dirty="0">
              <a:solidFill>
                <a:schemeClr val="dk1"/>
              </a:solidFill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is" sz="1350" dirty="0">
                <a:solidFill>
                  <a:schemeClr val="dk1"/>
                </a:solidFill>
              </a:rPr>
              <a:t>Ekki nota ilmefni, púður eins og talcum púður eða annað slíkt á typpið. Það er óþarfi og getur valdið óþægindum.</a:t>
            </a:r>
            <a:endParaRPr sz="1350" dirty="0">
              <a:solidFill>
                <a:schemeClr val="dk1"/>
              </a:solidFill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is" sz="1350" dirty="0">
                <a:solidFill>
                  <a:schemeClr val="dk1"/>
                </a:solidFill>
              </a:rPr>
              <a:t>Mundu eftir að þvo punginn og svæðið á milli pungs og endaþarms. Ef þú notar sápu á þetta svæði hafðu hana þá milda, án lyktarefna og notaðu hana í hófi.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Hreinlæti kynfæra </a:t>
            </a:r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s" sz="1100">
                <a:solidFill>
                  <a:schemeClr val="dk1"/>
                </a:solidFill>
              </a:rPr>
              <a:t>Velja nærbuxur úr bómull.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s" sz="1100">
                <a:solidFill>
                  <a:schemeClr val="dk1"/>
                </a:solidFill>
              </a:rPr>
              <a:t>Ekki nota innlegg í buxurnar daglega. Ef manni maður er með mikla útferð eru til léttar túrbrækur sem nýtast mörgum vel.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s" sz="1100">
                <a:solidFill>
                  <a:schemeClr val="dk1"/>
                </a:solidFill>
              </a:rPr>
              <a:t>Þvo kynfærin eingöngu með vatni, ekki sápu (ef sápa er valin gott að nota Lactacyd (fæst í bónus) eða sérstaka píkusápu)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s" sz="1100">
                <a:solidFill>
                  <a:schemeClr val="dk1"/>
                </a:solidFill>
              </a:rPr>
              <a:t>Ekki nota ilmklúta og ilmsprey á kynfærin.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s" sz="1100">
                <a:solidFill>
                  <a:schemeClr val="dk1"/>
                </a:solidFill>
              </a:rPr>
              <a:t>Gættum þess að byrja að framan og þurrka aftur að endaþarmi þegar við skeinum okkur.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s" sz="1100">
                <a:solidFill>
                  <a:schemeClr val="dk1"/>
                </a:solidFill>
              </a:rPr>
              <a:t>Pissaðu fyrir og eftir samfarir - sérstaklega mikilvægt að gera það eftir samfarir en það minnkar líkur á t.d. þvagfærasýkingu.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s" sz="1100">
                <a:solidFill>
                  <a:schemeClr val="dk1"/>
                </a:solidFill>
              </a:rPr>
              <a:t>Ef maður notar dömubindi - passa að hafa þau ilmefnalaus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s" sz="1100">
                <a:solidFill>
                  <a:schemeClr val="dk1"/>
                </a:solidFill>
              </a:rPr>
              <a:t>Passa líka að skipta reglulega um túrtappa, nota frekar túrtappa sem eru minna rakadrægir og skipa á 3-4 klst fresti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is" sz="1100">
                <a:solidFill>
                  <a:schemeClr val="dk1"/>
                </a:solidFill>
              </a:rPr>
              <a:t>Þvo álfabikarinn vel eftir hverja notkun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s" sz="1100" b="1">
                <a:solidFill>
                  <a:srgbClr val="333333"/>
                </a:solidFill>
              </a:rPr>
              <a:t>Eru innleggin hreinleg?</a:t>
            </a:r>
            <a:endParaRPr sz="11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s" sz="1100">
                <a:solidFill>
                  <a:schemeClr val="dk1"/>
                </a:solidFill>
              </a:rPr>
              <a:t>Ef mið er tekið af auglýsingum þá er engin kona hrein nema hún hafi innlegg í nærbuxunum. Hreinar nærbuxur eru alveg jafn hreinlegar og með því að nota ekki innleggin má líka sleppa við þá kvilla sem oft fylgja þeim til dæmis sveppasýkingu. Innleggin koma í veg fyrir að nógu vel lofti um kynfærin og rakinn, sem sveppirnir þurfa til að vaxa, helst að kynfærunum.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s" sz="1100">
                <a:solidFill>
                  <a:schemeClr val="dk1"/>
                </a:solidFill>
              </a:rPr>
              <a:t>Heilsuvera.is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3333"/>
              </a:lnSpc>
              <a:spcBef>
                <a:spcPts val="5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>
              <a:solidFill>
                <a:srgbClr val="121717"/>
              </a:solidFill>
              <a:highlight>
                <a:srgbClr val="F9F9F9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Getnaðarvarnir</a:t>
            </a:r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>
                <a:solidFill>
                  <a:schemeClr val="dk1"/>
                </a:solidFill>
              </a:rPr>
              <a:t>Ekki hormón </a:t>
            </a:r>
            <a:endParaRPr b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Smokkurinn 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is">
                <a:solidFill>
                  <a:schemeClr val="dk1"/>
                </a:solidFill>
              </a:rPr>
              <a:t>Smokkur fyrir typpi 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is">
                <a:solidFill>
                  <a:schemeClr val="dk1"/>
                </a:solidFill>
              </a:rPr>
              <a:t>Smokkur fyrir leggöng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Hettan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Koparlykkjan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Ófrjósemisaðgerðir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b="1">
                <a:solidFill>
                  <a:schemeClr val="dk1"/>
                </a:solidFill>
              </a:rPr>
              <a:t>Hormón</a:t>
            </a:r>
            <a:endParaRPr b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Samsetta pillan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Mini pillan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Hringurinn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Sprautan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Stafur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Plástur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Hormónalykkjan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u="sng">
                <a:solidFill>
                  <a:schemeClr val="hlink"/>
                </a:solidFill>
                <a:hlinkClick r:id="rId3"/>
              </a:rPr>
              <a:t>Smokkur fyrir typpi </a:t>
            </a:r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Eina leiðin til þess að koma í veg fyrir kynsjúkdómasmit.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Ver einnig gegn þungunum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Til í mörgum stærðum og gerðum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Eru venjulega gerðir úr latexi en eru líka til latexlausir  (ofnæmi eða óþól)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00" name="Google Shape;20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4050" y="802538"/>
            <a:ext cx="5719501" cy="3538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u="sng">
                <a:solidFill>
                  <a:schemeClr val="hlink"/>
                </a:solidFill>
                <a:hlinkClick r:id="rId3"/>
              </a:rPr>
              <a:t>Smokkur fyrir leggöng</a:t>
            </a:r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Er settur upp í leggöng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Veitir vörn gegn kynsjúkdómum og þungun ef notaður rétt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1900" y="555600"/>
            <a:ext cx="3371850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107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u="sng">
                <a:solidFill>
                  <a:schemeClr val="hlink"/>
                </a:solidFill>
                <a:hlinkClick r:id="rId3"/>
              </a:rPr>
              <a:t>Munnmakasmokkur</a:t>
            </a:r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Settur yfir píku eða endaþarm fyrir munnmök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s">
                <a:solidFill>
                  <a:schemeClr val="dk1"/>
                </a:solidFill>
              </a:rPr>
              <a:t>Varnar kynsjúkdómasmiti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4" name="Google Shape;21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6550" y="921325"/>
            <a:ext cx="3409950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Hettan </a:t>
            </a:r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Er mjúk skjál sem er komið fyrir efst í leggöngum og lokar fyrir leghálsinn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Notað með sæðisdrepandi kremi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Skv. Heilsuveru ekki verið á markaði á Íslandi um nokkurt skeið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Ekki mjög örugg getnaðarvörn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1" name="Google Shape;2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600" y="840450"/>
            <a:ext cx="3462600" cy="34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 amt="50000"/>
          </a:blip>
          <a:srcRect t="10018" b="10026"/>
          <a:stretch/>
        </p:blipFill>
        <p:spPr>
          <a:xfrm>
            <a:off x="0" y="0"/>
            <a:ext cx="9144004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title"/>
          </p:nvPr>
        </p:nvSpPr>
        <p:spPr>
          <a:xfrm>
            <a:off x="311700" y="20232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Koparlykkjan </a:t>
            </a:r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body" idx="1"/>
          </p:nvPr>
        </p:nvSpPr>
        <p:spPr>
          <a:xfrm>
            <a:off x="311700" y="10101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Er komið fyrir uppi í leginu af kvensjúkdómalækni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Er 99% örugg fyrir þungun í legi en veitir ekki vörn gegn utanlegsfóstri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Það þarf að þreifa fyrir spottanum í lok blæðinga til að tjékka hvort hún sé ekki á sínum stað.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Til í dæminu að líkaminn hafni lykkjunni en mjög sjaldgjæft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Miklar blæðingar helsta aukaverkun - fyrst um sinn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s">
                <a:solidFill>
                  <a:schemeClr val="dk1"/>
                </a:solidFill>
              </a:rPr>
              <a:t>Getur dugað í allt að 10 ár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876" y="1311300"/>
            <a:ext cx="3837603" cy="2878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311700" y="18822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Pillan - samsetta pillan</a:t>
            </a:r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1"/>
          </p:nvPr>
        </p:nvSpPr>
        <p:spPr>
          <a:xfrm>
            <a:off x="359625" y="792175"/>
            <a:ext cx="33384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i="1">
                <a:solidFill>
                  <a:schemeClr val="dk1"/>
                </a:solidFill>
              </a:rPr>
              <a:t>Hefur tvö hormón estrógeni og prógesteróni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Kemur í veg fyrir að egglos verði og þykkir líka slímhúðina í leghálsinum og gerir slímhúðina í leginu þannig að þungun er ólíkleg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Getur minnkað líkur á sýkingum í legi og krabbameini í eggjastokkum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Tíðir geta minnkað - örugg getnaðarvörn, þarf að passa að taka á sama tíma daglega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Tekið í 21 eða 28 daga - hlé gert til þess að hafa blæðingar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 i="1">
                <a:solidFill>
                  <a:schemeClr val="dk1"/>
                </a:solidFill>
              </a:rPr>
              <a:t>Brjóstaspenna - áhrif á geðheilsu - áhrif á hjarta og æðakerfi og brjóst  - og haft áhrif á kynhvöt. Best að taka ekki eftir 35 ára aldurinn 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 i="1">
                <a:solidFill>
                  <a:schemeClr val="dk1"/>
                </a:solidFill>
              </a:rPr>
              <a:t>Passa reykingar. 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5" name="Google Shape;2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73075">
            <a:off x="4486100" y="1246600"/>
            <a:ext cx="3619500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Hormónahringurinn </a:t>
            </a:r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Er samsett getnaðarvörn - estrógen og prógesterón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Losar ⅓ af hormónum á við pilluna daglega en hefur annars sömu verkun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Er settur upp í leggöng eftir blæðingar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Getur valdið bólgu og ertingu eða ýst út en það er fátítt.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s">
                <a:solidFill>
                  <a:schemeClr val="dk1"/>
                </a:solidFill>
              </a:rPr>
              <a:t>Minni aukaverkanir en á pillunni en þó svipaðar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42" name="Google Shape;24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7725" y="1138225"/>
            <a:ext cx="3133300" cy="20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Hormónaplástur </a:t>
            </a:r>
            <a:endParaRPr/>
          </a:p>
        </p:txBody>
      </p:sp>
      <p:sp>
        <p:nvSpPr>
          <p:cNvPr id="248" name="Google Shape;248;p3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Samsett  lyf - estrógen og gestagen (prógesterón)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Hver plástur dugar í viku - er forðaplástur og losar hormónin smá saman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3 vikur með plástur og ein án plásturs til að fá blæðingar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Og aftur, svipaðar aukaverkanir og af öðrum samsettum hormónagetnaðarvörnum.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9" name="Google Shape;24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7625" y="1230625"/>
            <a:ext cx="1724025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>
            <a:spLocks noGrp="1"/>
          </p:cNvSpPr>
          <p:nvPr>
            <p:ph type="title"/>
          </p:nvPr>
        </p:nvSpPr>
        <p:spPr>
          <a:xfrm>
            <a:off x="311700" y="10832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Mini pillan</a:t>
            </a:r>
            <a:endParaRPr/>
          </a:p>
        </p:txBody>
      </p:sp>
      <p:sp>
        <p:nvSpPr>
          <p:cNvPr id="255" name="Google Shape;255;p37"/>
          <p:cNvSpPr txBox="1">
            <a:spLocks noGrp="1"/>
          </p:cNvSpPr>
          <p:nvPr>
            <p:ph type="body" idx="1"/>
          </p:nvPr>
        </p:nvSpPr>
        <p:spPr>
          <a:xfrm>
            <a:off x="311700" y="918375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Inniheldur bara prógesterón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Er tekin alla daga- hvert spjald er 28 töflur. Ein á dag.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Það þarf að passa að taka hana alltaf á sama tíma annars minnkar öryggið úr 99%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Blæðingar geta orðið óreglulegar með milliblæðingum eða jafnvel hætt.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Gæti orðið þyngdaraukning, bólur og annað slíkt. Getur líka haft áhrif á geðheilsu og kynhvöt.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Mun  minna magn af hormónum en í Pillunni.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6" name="Google Shape;25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2025" y="983025"/>
            <a:ext cx="5719500" cy="2625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Hormónastafur </a:t>
            </a:r>
            <a:endParaRPr/>
          </a:p>
        </p:txBody>
      </p:sp>
      <p:sp>
        <p:nvSpPr>
          <p:cNvPr id="262" name="Google Shape;262;p3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Inniheldur bara gestagen - prógesterón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Er komið fyrir í handlegg við staðdeyfingu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Losar smá saman út hormónin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Getur dugað í 3 ár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Svipaðar aukaverkanir og af mini pillunni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63" name="Google Shape;26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1750" y="1389600"/>
            <a:ext cx="3065399" cy="197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Hormónasprautan</a:t>
            </a:r>
            <a:endParaRPr/>
          </a:p>
        </p:txBody>
      </p:sp>
      <p:sp>
        <p:nvSpPr>
          <p:cNvPr id="269" name="Google Shape;269;p39"/>
          <p:cNvSpPr txBox="1">
            <a:spLocks noGrp="1"/>
          </p:cNvSpPr>
          <p:nvPr>
            <p:ph type="body" idx="1"/>
          </p:nvPr>
        </p:nvSpPr>
        <p:spPr>
          <a:xfrm>
            <a:off x="271775" y="1852850"/>
            <a:ext cx="28080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Hormóni sem er mjög líkt prógesteróni sprautað í konur.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Það losnar smá saman úr stungustað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Dugir í 3 mánuði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Sömu aukaverkanir og með aðrar prógesterón getnaðarvarnir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0" name="Google Shape;27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4175" y="926450"/>
            <a:ext cx="2403700" cy="322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Hormónalykkjan </a:t>
            </a:r>
            <a:endParaRPr/>
          </a:p>
        </p:txBody>
      </p:sp>
      <p:sp>
        <p:nvSpPr>
          <p:cNvPr id="276" name="Google Shape;276;p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Hefur svipaða verkun og koparlykkjan nema að hún gefur frá sér smá progesterónhormón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Veitir þ.a.l. tvöfalda vörn.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Staðbundin verkun og blæðingar geta hætt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Ver líka fyrir utanlegsfóstri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s">
                <a:solidFill>
                  <a:schemeClr val="dk1"/>
                </a:solidFill>
              </a:rPr>
              <a:t>Dugir í 3 - 7 ár en fer eftir týpu. ATH að vera alveg meðvitaður um það hvaða týpu maður er að nota.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77" name="Google Shape;27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375" y="1221050"/>
            <a:ext cx="2994900" cy="27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Ófrjósemisaðgerðir</a:t>
            </a:r>
            <a:endParaRPr/>
          </a:p>
        </p:txBody>
      </p:sp>
      <p:sp>
        <p:nvSpPr>
          <p:cNvPr id="283" name="Google Shape;283;p4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u="sng" dirty="0">
                <a:solidFill>
                  <a:schemeClr val="dk1"/>
                </a:solidFill>
              </a:rPr>
              <a:t>Fólk með typpi, eistu og pung: </a:t>
            </a:r>
            <a:endParaRPr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 dirty="0">
                <a:solidFill>
                  <a:schemeClr val="dk1"/>
                </a:solidFill>
              </a:rPr>
              <a:t>Klippt á sáðrás - staðdeyfing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 u="sng" dirty="0">
                <a:solidFill>
                  <a:schemeClr val="dk1"/>
                </a:solidFill>
              </a:rPr>
              <a:t>Fólk með eggjastokka, leg og leggöng: </a:t>
            </a:r>
            <a:endParaRPr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 dirty="0">
                <a:solidFill>
                  <a:schemeClr val="dk1"/>
                </a:solidFill>
              </a:rPr>
              <a:t>Eggleiðarar rofnir eða klemma sett á þá. Svæfing eða kæruleysislyf.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 amt="50000"/>
          </a:blip>
          <a:srcRect t="10018" b="10026"/>
          <a:stretch/>
        </p:blipFill>
        <p:spPr>
          <a:xfrm>
            <a:off x="0" y="0"/>
            <a:ext cx="9144004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Typpi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Typpi og eistu - frá toppi til táar</a:t>
            </a: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Fremst á typpinu er þvagrásarop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Allt sem kemur frá typpinu kemur út um þetta op (gat)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is">
                <a:solidFill>
                  <a:schemeClr val="dk1"/>
                </a:solidFill>
              </a:rPr>
              <a:t>Piss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is">
                <a:solidFill>
                  <a:schemeClr val="dk1"/>
                </a:solidFill>
              </a:rPr>
              <a:t>Brund - sæði 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is">
                <a:solidFill>
                  <a:schemeClr val="dk1"/>
                </a:solidFill>
              </a:rPr>
              <a:t>For - brund líka (preejaculate)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Kóngurinn - reðurhúfan er efst á typpinu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Utan um reðurhúfuna er forhúðin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Eðlilegt að litur á typpi - forhúð og skafti sé aðeins dekkri en restin af líkamanum.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Líka eðlilegt - eins og með píkuna að typpið sé aðeins öðruvísi á litinn við stinningu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813" y="1243000"/>
            <a:ext cx="4181475" cy="2657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7"/>
          <p:cNvCxnSpPr/>
          <p:nvPr/>
        </p:nvCxnSpPr>
        <p:spPr>
          <a:xfrm rot="10800000" flipH="1">
            <a:off x="5167100" y="3694875"/>
            <a:ext cx="374100" cy="584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1" name="Google Shape;81;p17"/>
          <p:cNvSpPr txBox="1"/>
          <p:nvPr/>
        </p:nvSpPr>
        <p:spPr>
          <a:xfrm>
            <a:off x="4641050" y="4314350"/>
            <a:ext cx="18120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Kóngur/reðurhúfa</a:t>
            </a:r>
            <a:endParaRPr/>
          </a:p>
        </p:txBody>
      </p:sp>
      <p:cxnSp>
        <p:nvCxnSpPr>
          <p:cNvPr id="82" name="Google Shape;82;p17"/>
          <p:cNvCxnSpPr/>
          <p:nvPr/>
        </p:nvCxnSpPr>
        <p:spPr>
          <a:xfrm rot="10800000">
            <a:off x="5740000" y="3858525"/>
            <a:ext cx="210300" cy="25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" name="Google Shape;83;p17"/>
          <p:cNvSpPr txBox="1"/>
          <p:nvPr/>
        </p:nvSpPr>
        <p:spPr>
          <a:xfrm>
            <a:off x="5835563" y="4025513"/>
            <a:ext cx="1812000" cy="1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Þvagrásarop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Typpi og eistu - frá toppi til táar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Forhúðin 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Er með fullt að taugaendum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Lítur pínu út eins og rúllakragi fyrir typpið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Nær yfir kónginn þegar stinning er ekki til staðar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En flettist niður þegar stinning verður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is">
                <a:solidFill>
                  <a:schemeClr val="dk1"/>
                </a:solidFill>
              </a:rPr>
              <a:t>Þá kemur kóngurinn í ljós og hluti skaftsins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Forhúðin ætti að flettast nokkuð auðveldlega niður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is">
                <a:solidFill>
                  <a:schemeClr val="dk1"/>
                </a:solidFill>
              </a:rPr>
              <a:t>Til í dæminu að vera með þrönga forhúð en það er hægt að laga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Passa að þrífa vel undir forhúð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813" y="1243000"/>
            <a:ext cx="4181475" cy="2657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8"/>
          <p:cNvCxnSpPr/>
          <p:nvPr/>
        </p:nvCxnSpPr>
        <p:spPr>
          <a:xfrm rot="10800000" flipH="1">
            <a:off x="5167100" y="3694875"/>
            <a:ext cx="374100" cy="584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3" name="Google Shape;93;p18"/>
          <p:cNvSpPr txBox="1"/>
          <p:nvPr/>
        </p:nvSpPr>
        <p:spPr>
          <a:xfrm>
            <a:off x="4641050" y="4314350"/>
            <a:ext cx="18120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Kóngur/reðurhúfa</a:t>
            </a:r>
            <a:endParaRPr/>
          </a:p>
        </p:txBody>
      </p:sp>
      <p:cxnSp>
        <p:nvCxnSpPr>
          <p:cNvPr id="94" name="Google Shape;94;p18"/>
          <p:cNvCxnSpPr/>
          <p:nvPr/>
        </p:nvCxnSpPr>
        <p:spPr>
          <a:xfrm rot="10800000">
            <a:off x="5740000" y="3858525"/>
            <a:ext cx="210300" cy="25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" name="Google Shape;95;p18"/>
          <p:cNvSpPr txBox="1"/>
          <p:nvPr/>
        </p:nvSpPr>
        <p:spPr>
          <a:xfrm>
            <a:off x="5835563" y="4025513"/>
            <a:ext cx="1812000" cy="1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Þvagrásarop</a:t>
            </a:r>
            <a:endParaRPr/>
          </a:p>
        </p:txBody>
      </p:sp>
      <p:cxnSp>
        <p:nvCxnSpPr>
          <p:cNvPr id="96" name="Google Shape;96;p18"/>
          <p:cNvCxnSpPr/>
          <p:nvPr/>
        </p:nvCxnSpPr>
        <p:spPr>
          <a:xfrm>
            <a:off x="5178775" y="2946625"/>
            <a:ext cx="339000" cy="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7" name="Google Shape;97;p18"/>
          <p:cNvSpPr txBox="1"/>
          <p:nvPr/>
        </p:nvSpPr>
        <p:spPr>
          <a:xfrm rot="-2541109">
            <a:off x="4658574" y="2444028"/>
            <a:ext cx="1391163" cy="70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Skaftið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u="sng">
                <a:solidFill>
                  <a:schemeClr val="hlink"/>
                </a:solidFill>
                <a:hlinkClick r:id="rId3"/>
              </a:rPr>
              <a:t>The book of man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Typpi og eistu - frá toppi til táar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Typpið er búið til úr þremur risvefjum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Tveir að ofnaverðu og tveir að neðanverðu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Við kynörvun þá víkka slagæðar í vefjunum og holrúm (blóðstokkar) inni í vefjunum fyllast af blóði. Það þrýstir á bláæðar sem hindrar það að blóð komist út úr typpinu aftur.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Við sáðlát dregst sléttur lokuvöðvi fyrir þvagblöðruna og kemur í veg fyrir að þvag blandis við sæðið og eyðileggi það.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4641050" y="4314350"/>
            <a:ext cx="18120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5835563" y="4025513"/>
            <a:ext cx="1812000" cy="1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5450" y="1453775"/>
            <a:ext cx="3429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Typpi og eistu - frá toppi til táar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Eistun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Eistun eru neðan við typpið (aftan við) og hanga í skinnpoka og vöðvum - öðru nafni pungur.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Tvö eistu - einn pungur - sem er skipt í tvennt með himnu. Hægt að sjá skiptinguna á pungnum - eins og lítill saumur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Eistu framleiða sæðisfrumur og testósterón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Eistu eru misstór eftir einstaklingum. Eru líka misstór á fólki og hanga mislangt niður.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Mikilvægt að þreifa eistun reglulega - sjá leiðbeiningar </a:t>
            </a:r>
            <a:r>
              <a:rPr lang="is" u="sng">
                <a:solidFill>
                  <a:schemeClr val="hlink"/>
                </a:solidFill>
                <a:hlinkClick r:id="rId3"/>
              </a:rPr>
              <a:t>hér</a:t>
            </a:r>
            <a:r>
              <a:rPr lang="i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0813" y="1243000"/>
            <a:ext cx="4181475" cy="2657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21"/>
          <p:cNvCxnSpPr/>
          <p:nvPr/>
        </p:nvCxnSpPr>
        <p:spPr>
          <a:xfrm rot="10800000" flipH="1">
            <a:off x="5167100" y="3694875"/>
            <a:ext cx="374100" cy="584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2" name="Google Shape;122;p21"/>
          <p:cNvSpPr txBox="1"/>
          <p:nvPr/>
        </p:nvSpPr>
        <p:spPr>
          <a:xfrm>
            <a:off x="4641050" y="4314350"/>
            <a:ext cx="18120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Kóngur/reðurhúfa</a:t>
            </a:r>
            <a:endParaRPr/>
          </a:p>
        </p:txBody>
      </p:sp>
      <p:cxnSp>
        <p:nvCxnSpPr>
          <p:cNvPr id="123" name="Google Shape;123;p21"/>
          <p:cNvCxnSpPr/>
          <p:nvPr/>
        </p:nvCxnSpPr>
        <p:spPr>
          <a:xfrm rot="10800000">
            <a:off x="5740000" y="3858525"/>
            <a:ext cx="210300" cy="25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4" name="Google Shape;124;p21"/>
          <p:cNvSpPr txBox="1"/>
          <p:nvPr/>
        </p:nvSpPr>
        <p:spPr>
          <a:xfrm>
            <a:off x="5835563" y="4025513"/>
            <a:ext cx="1812000" cy="1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Þvagrásarop</a:t>
            </a:r>
            <a:endParaRPr/>
          </a:p>
        </p:txBody>
      </p:sp>
      <p:cxnSp>
        <p:nvCxnSpPr>
          <p:cNvPr id="125" name="Google Shape;125;p21"/>
          <p:cNvCxnSpPr/>
          <p:nvPr/>
        </p:nvCxnSpPr>
        <p:spPr>
          <a:xfrm>
            <a:off x="5178775" y="2946625"/>
            <a:ext cx="339000" cy="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6" name="Google Shape;126;p21"/>
          <p:cNvSpPr txBox="1"/>
          <p:nvPr/>
        </p:nvSpPr>
        <p:spPr>
          <a:xfrm rot="-2541109">
            <a:off x="4658574" y="2444028"/>
            <a:ext cx="1391163" cy="70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Skaftið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Typpi og eistu - frá toppi til táar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311700" y="8979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>
                <a:solidFill>
                  <a:schemeClr val="dk1"/>
                </a:solidFill>
              </a:rPr>
              <a:t>Að hafa sáðlát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Sæði er það sem kemur út úr typpinu við sáðlát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Í því eru sáðfrumur - um 50 - 130 milljón í hverju sáðláti en eru samt bara 2 -3% af magni sæðisins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s">
                <a:solidFill>
                  <a:schemeClr val="dk1"/>
                </a:solidFill>
              </a:rPr>
              <a:t>Restin er samsett úr vökvum úr blöðruhálskirtli, </a:t>
            </a:r>
            <a:r>
              <a:rPr lang="is">
                <a:solidFill>
                  <a:schemeClr val="dk1"/>
                </a:solidFill>
                <a:highlight>
                  <a:srgbClr val="FFFFFF"/>
                </a:highlight>
              </a:rPr>
              <a:t>bulbourethral kirtlinum (sem er sambærilegur Bartholin kirtlinum í fólki með leggöng.) og ö</a:t>
            </a:r>
            <a:r>
              <a:rPr lang="is">
                <a:solidFill>
                  <a:srgbClr val="202122"/>
                </a:solidFill>
                <a:highlight>
                  <a:srgbClr val="FFFFFF"/>
                </a:highlight>
              </a:rPr>
              <a:t>ðrum kirtlum.</a:t>
            </a:r>
            <a:endParaRPr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400"/>
              <a:buChar char="●"/>
            </a:pPr>
            <a:r>
              <a:rPr lang="is">
                <a:solidFill>
                  <a:srgbClr val="202122"/>
                </a:solidFill>
                <a:highlight>
                  <a:srgbClr val="FFFFFF"/>
                </a:highlight>
              </a:rPr>
              <a:t>Magn í hverju sáðláti er mismunandi </a:t>
            </a:r>
            <a:endParaRPr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Char char="○"/>
            </a:pPr>
            <a:r>
              <a:rPr lang="is">
                <a:solidFill>
                  <a:srgbClr val="202122"/>
                </a:solidFill>
                <a:highlight>
                  <a:srgbClr val="FFFFFF"/>
                </a:highlight>
              </a:rPr>
              <a:t>Teskeið</a:t>
            </a:r>
            <a:endParaRPr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200"/>
              <a:buChar char="○"/>
            </a:pPr>
            <a:r>
              <a:rPr lang="is">
                <a:solidFill>
                  <a:srgbClr val="202122"/>
                </a:solidFill>
                <a:highlight>
                  <a:srgbClr val="FFFFFF"/>
                </a:highlight>
              </a:rPr>
              <a:t>Meira suma daga minna aðra daga </a:t>
            </a:r>
            <a:endParaRPr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400"/>
              <a:buChar char="●"/>
            </a:pPr>
            <a:r>
              <a:rPr lang="is">
                <a:solidFill>
                  <a:srgbClr val="202122"/>
                </a:solidFill>
                <a:highlight>
                  <a:srgbClr val="FFFFFF"/>
                </a:highlight>
              </a:rPr>
              <a:t>Sáðlát kemur ekki alltaf samfara fullnægingu - þó algengt. </a:t>
            </a:r>
            <a:endParaRPr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400"/>
              <a:buChar char="●"/>
            </a:pPr>
            <a:r>
              <a:rPr lang="is">
                <a:solidFill>
                  <a:srgbClr val="202122"/>
                </a:solidFill>
                <a:highlight>
                  <a:srgbClr val="FFFFFF"/>
                </a:highlight>
              </a:rPr>
              <a:t>Ekkert eitt magn betra en annað og það sama á við um hvort sáðlát kemur með krafti eða rólega. </a:t>
            </a:r>
            <a:endParaRPr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813" y="1243000"/>
            <a:ext cx="4181475" cy="2657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22"/>
          <p:cNvCxnSpPr/>
          <p:nvPr/>
        </p:nvCxnSpPr>
        <p:spPr>
          <a:xfrm rot="10800000" flipH="1">
            <a:off x="5167100" y="3694875"/>
            <a:ext cx="374100" cy="584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6" name="Google Shape;136;p22"/>
          <p:cNvSpPr txBox="1"/>
          <p:nvPr/>
        </p:nvSpPr>
        <p:spPr>
          <a:xfrm>
            <a:off x="4641050" y="4314350"/>
            <a:ext cx="18120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Kóngur/reðurhúfa</a:t>
            </a:r>
            <a:endParaRPr/>
          </a:p>
        </p:txBody>
      </p:sp>
      <p:cxnSp>
        <p:nvCxnSpPr>
          <p:cNvPr id="137" name="Google Shape;137;p22"/>
          <p:cNvCxnSpPr/>
          <p:nvPr/>
        </p:nvCxnSpPr>
        <p:spPr>
          <a:xfrm rot="10800000">
            <a:off x="5740000" y="3858525"/>
            <a:ext cx="210300" cy="25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8" name="Google Shape;138;p22"/>
          <p:cNvSpPr txBox="1"/>
          <p:nvPr/>
        </p:nvSpPr>
        <p:spPr>
          <a:xfrm>
            <a:off x="5835563" y="4025513"/>
            <a:ext cx="1812000" cy="1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Þvagrásarop</a:t>
            </a:r>
            <a:endParaRPr/>
          </a:p>
        </p:txBody>
      </p:sp>
      <p:cxnSp>
        <p:nvCxnSpPr>
          <p:cNvPr id="139" name="Google Shape;139;p22"/>
          <p:cNvCxnSpPr/>
          <p:nvPr/>
        </p:nvCxnSpPr>
        <p:spPr>
          <a:xfrm>
            <a:off x="5178775" y="2946625"/>
            <a:ext cx="339000" cy="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0" name="Google Shape;140;p22"/>
          <p:cNvSpPr txBox="1"/>
          <p:nvPr/>
        </p:nvSpPr>
        <p:spPr>
          <a:xfrm rot="-2541109">
            <a:off x="4658574" y="2444028"/>
            <a:ext cx="1391163" cy="70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Skaftið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1610</Words>
  <Application>Microsoft Office PowerPoint</Application>
  <PresentationFormat>On-screen Show (16:9)</PresentationFormat>
  <Paragraphs>199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Arial</vt:lpstr>
      <vt:lpstr>Simple Light</vt:lpstr>
      <vt:lpstr>Frjósemisheilbrigði 2 </vt:lpstr>
      <vt:lpstr>PowerPoint Presentation</vt:lpstr>
      <vt:lpstr>Typpi</vt:lpstr>
      <vt:lpstr>Typpi og eistu - frá toppi til táar</vt:lpstr>
      <vt:lpstr>Typpi og eistu - frá toppi til táar</vt:lpstr>
      <vt:lpstr>The book of man</vt:lpstr>
      <vt:lpstr>Typpi og eistu - frá toppi til táar</vt:lpstr>
      <vt:lpstr>Typpi og eistu - frá toppi til táar</vt:lpstr>
      <vt:lpstr>Typpi og eistu - frá toppi til táar</vt:lpstr>
      <vt:lpstr>Typpi og eistu - frá toppi til táar</vt:lpstr>
      <vt:lpstr>Typpi og eistu - frá toppi til táar</vt:lpstr>
      <vt:lpstr>Hversu stórt? </vt:lpstr>
      <vt:lpstr>Hreinlæti kynfæra </vt:lpstr>
      <vt:lpstr>Hreinlæti kynfæra </vt:lpstr>
      <vt:lpstr>Getnaðarvarnir</vt:lpstr>
      <vt:lpstr>Smokkur fyrir typpi </vt:lpstr>
      <vt:lpstr>Smokkur fyrir leggöng</vt:lpstr>
      <vt:lpstr>Munnmakasmokkur</vt:lpstr>
      <vt:lpstr>Hettan </vt:lpstr>
      <vt:lpstr>Koparlykkjan </vt:lpstr>
      <vt:lpstr>Pillan - samsetta pillan</vt:lpstr>
      <vt:lpstr>Hormónahringurinn </vt:lpstr>
      <vt:lpstr>Hormónaplástur </vt:lpstr>
      <vt:lpstr>Mini pillan</vt:lpstr>
      <vt:lpstr>Hormónastafur </vt:lpstr>
      <vt:lpstr>Hormónasprautan</vt:lpstr>
      <vt:lpstr>Hormónalykkjan </vt:lpstr>
      <vt:lpstr>Ófrjósemisaðgerðir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Frjósemisheilbrigði 2 </dc:title>
  <cp:lastModifiedBy>Kristjana Pálsdóttir - VMA</cp:lastModifiedBy>
  <cp:revision>1</cp:revision>
  <dcterms:modified xsi:type="dcterms:W3CDTF">2022-08-25T12:55:41Z</dcterms:modified>
</cp:coreProperties>
</file>