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6" r:id="rId1"/>
  </p:sldMasterIdLst>
  <p:notesMasterIdLst>
    <p:notesMasterId r:id="rId19"/>
  </p:notesMasterIdLst>
  <p:sldIdLst>
    <p:sldId id="256" r:id="rId2"/>
    <p:sldId id="267" r:id="rId3"/>
    <p:sldId id="257" r:id="rId4"/>
    <p:sldId id="258" r:id="rId5"/>
    <p:sldId id="259" r:id="rId6"/>
    <p:sldId id="269" r:id="rId7"/>
    <p:sldId id="270" r:id="rId8"/>
    <p:sldId id="260" r:id="rId9"/>
    <p:sldId id="268" r:id="rId10"/>
    <p:sldId id="261" r:id="rId11"/>
    <p:sldId id="262" r:id="rId12"/>
    <p:sldId id="263" r:id="rId13"/>
    <p:sldId id="272" r:id="rId14"/>
    <p:sldId id="264" r:id="rId15"/>
    <p:sldId id="265" r:id="rId16"/>
    <p:sldId id="271" r:id="rId17"/>
    <p:sldId id="266" r:id="rId18"/>
  </p:sldIdLst>
  <p:sldSz cx="10080625" cy="7559675"/>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25" autoAdjust="0"/>
  </p:normalViewPr>
  <p:slideViewPr>
    <p:cSldViewPr snapToGrid="0">
      <p:cViewPr varScale="1">
        <p:scale>
          <a:sx n="46" d="100"/>
          <a:sy n="46" d="100"/>
        </p:scale>
        <p:origin x="17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a Björg Ólafsdóttir - VMA" userId="8071ef4d-f7d3-4430-8a67-edf509eb70d3" providerId="ADAL" clId="{BB7ADB71-033E-47B3-B8EF-448B4EA489B8}"/>
    <pc:docChg chg="delSld">
      <pc:chgData name="Inga Björg Ólafsdóttir - VMA" userId="8071ef4d-f7d3-4430-8a67-edf509eb70d3" providerId="ADAL" clId="{BB7ADB71-033E-47B3-B8EF-448B4EA489B8}" dt="2024-10-02T20:27:16.675" v="0" actId="2696"/>
      <pc:docMkLst>
        <pc:docMk/>
      </pc:docMkLst>
      <pc:sldChg chg="del">
        <pc:chgData name="Inga Björg Ólafsdóttir - VMA" userId="8071ef4d-f7d3-4430-8a67-edf509eb70d3" providerId="ADAL" clId="{BB7ADB71-033E-47B3-B8EF-448B4EA489B8}" dt="2024-10-02T20:27:16.675" v="0" actId="2696"/>
        <pc:sldMkLst>
          <pc:docMk/>
          <pc:sldMk cId="2981139698"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s-IS" dirty="0"/>
              <a:t>Frumurnar senda boð til heilans um staðsetningu líkamshluta og hvort þeir séu á hreyfingu eða ekki, þessi skynjun kemur okkur til hjálpar ef við erum alveg að detta. Likamshreyfing og æfingar styrkja vöðva- og liðaskynjun og þjálfun sem reynir á jafnvægið er sérlega heppileg. </a:t>
            </a:r>
          </a:p>
          <a:p>
            <a:pPr marL="0" lvl="0" indent="0" algn="l" rtl="0">
              <a:spcBef>
                <a:spcPts val="0"/>
              </a:spcBef>
              <a:spcAft>
                <a:spcPts val="0"/>
              </a:spcAft>
              <a:buNone/>
            </a:pPr>
            <a:endParaRPr lang="is-IS" dirty="0"/>
          </a:p>
          <a:p>
            <a:pPr marL="0" lvl="0" indent="0" algn="l" rtl="0">
              <a:spcBef>
                <a:spcPts val="0"/>
              </a:spcBef>
              <a:spcAft>
                <a:spcPts val="0"/>
              </a:spcAft>
              <a:buNone/>
            </a:pPr>
            <a:r>
              <a:rPr lang="is-IS" dirty="0"/>
              <a:t>Snertiskyn örvast við snertingu húðarinnar. Ef áhrifin eru of mikil getum við upplifað þau sem sársauka. Sársauki þjónar þeim tilgangi að láta vita ef eitthvað er að. </a:t>
            </a:r>
          </a:p>
          <a:p>
            <a:pPr marL="0" lvl="0" indent="0" algn="l" rtl="0">
              <a:spcBef>
                <a:spcPts val="0"/>
              </a:spcBef>
              <a:spcAft>
                <a:spcPts val="0"/>
              </a:spcAft>
              <a:buNone/>
            </a:pPr>
            <a:endParaRPr lang="is-IS" dirty="0"/>
          </a:p>
          <a:p>
            <a:pPr marL="0" lvl="0" indent="0" algn="l" rtl="0">
              <a:spcBef>
                <a:spcPts val="0"/>
              </a:spcBef>
              <a:spcAft>
                <a:spcPts val="0"/>
              </a:spcAft>
              <a:buNone/>
            </a:pPr>
            <a:r>
              <a:rPr lang="is-IS" dirty="0"/>
              <a:t>Það sama gildir um skynfærin og annað í líkamanum, það er </a:t>
            </a:r>
            <a:r>
              <a:rPr lang="is-IS" b="1" dirty="0"/>
              <a:t>mikilvægt að halda þeim við og örva þau</a:t>
            </a:r>
            <a:r>
              <a:rPr lang="is-IS" dirty="0"/>
              <a:t>. Einn þáttur sjálfsumönnunar er að sjá til þess að verða fyrir mismunandi skynhrifum því það eykur lífsgæðin og gerir hvunndaginn innihaldsríkari. Fara á tónleika, á listasýningar, út að borða, út að labba.... Hvað dettur ykkur í hug?</a:t>
            </a:r>
          </a:p>
          <a:p>
            <a:pPr marL="0" lvl="0" indent="0" algn="l" rtl="0">
              <a:spcBef>
                <a:spcPts val="0"/>
              </a:spcBef>
              <a:spcAft>
                <a:spcPts val="0"/>
              </a:spcAft>
              <a:buNone/>
            </a:pPr>
            <a:r>
              <a:rPr lang="is-IS" b="1" dirty="0"/>
              <a:t>Q: </a:t>
            </a:r>
            <a:r>
              <a:rPr lang="is-IS" b="0" dirty="0"/>
              <a:t>áreiti á alla 5 grunnþætti – fólk sem hreyfir sig lítið fær minnkað áreiti á þessa þætti. Gefið tillögur um jákvætt skynjunaráreiti á skjólstæðinga. Skrifa á töfluna.</a:t>
            </a:r>
            <a:endParaRPr b="1" dirty="0"/>
          </a:p>
        </p:txBody>
      </p:sp>
      <p:sp>
        <p:nvSpPr>
          <p:cNvPr id="90" name="Google Shape;90;p6: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s-IS" dirty="0"/>
              <a:t>Gæti hafa fæðst blindur, skaddast við fæðingu, sjón skaddast af völdum slyss eða sjúkdóms. Langflestum daprast sjónin með aldrinum. </a:t>
            </a:r>
          </a:p>
          <a:p>
            <a:pPr marL="0" lvl="0" indent="0" algn="l" rtl="0">
              <a:spcBef>
                <a:spcPts val="0"/>
              </a:spcBef>
              <a:spcAft>
                <a:spcPts val="0"/>
              </a:spcAft>
              <a:buNone/>
            </a:pPr>
            <a:r>
              <a:rPr lang="is-IS" dirty="0"/>
              <a:t>Það er mjög breytilegt hvernig skjólstæðingur með sjónskerðingu bjargar sér í sínu daglega lífi og er háð nokkrum þáttum: hversu mikil er sjónskerðingin, hvenær á ævinni sjónskerðingin hófst, hægðist á sjón eða hvarf hún skyndilega, reynsla og bjargráð, hjálpartæki sem viðkomandi hefur, húsnæði og tengslanet. </a:t>
            </a:r>
          </a:p>
          <a:p>
            <a:pPr marL="0" lvl="0" indent="0" algn="l" rtl="0">
              <a:spcBef>
                <a:spcPts val="0"/>
              </a:spcBef>
              <a:spcAft>
                <a:spcPts val="0"/>
              </a:spcAft>
              <a:buNone/>
            </a:pPr>
            <a:r>
              <a:rPr lang="is-IS" dirty="0"/>
              <a:t>Obs: hvort sjónin breytist og hvetja þá til að fara til augnlæknis ef svo er, minna á gleraugu og </a:t>
            </a:r>
            <a:r>
              <a:rPr lang="is-IS" b="1" dirty="0"/>
              <a:t>aðstoða við að passa uppá þau, þrífa og þess háttar</a:t>
            </a:r>
            <a:r>
              <a:rPr lang="is-IS" dirty="0"/>
              <a:t>. Passa uppá </a:t>
            </a:r>
            <a:r>
              <a:rPr lang="is-IS" b="1" dirty="0"/>
              <a:t>lýsingu</a:t>
            </a:r>
            <a:r>
              <a:rPr lang="is-IS" dirty="0"/>
              <a:t>, aldraðir þurfa t..d méiri lýsingu og líka þeir sem eru sjónskertir, lampar, stækkunargler og fleira. </a:t>
            </a:r>
          </a:p>
          <a:p>
            <a:pPr marL="0" lvl="0" indent="0" algn="l" rtl="0">
              <a:spcBef>
                <a:spcPts val="0"/>
              </a:spcBef>
              <a:spcAft>
                <a:spcPts val="0"/>
              </a:spcAft>
              <a:buNone/>
            </a:pPr>
            <a:r>
              <a:rPr lang="is-IS" dirty="0"/>
              <a:t>Aðlaga hluti á heimilinu, passa að húsgögn og hlutir séu alltaf á sínum stað svo hinn sjónskerti geti gengið að hlutununm vísum. </a:t>
            </a:r>
          </a:p>
          <a:p>
            <a:pPr marL="0" lvl="0" indent="0" algn="l" rtl="0">
              <a:spcBef>
                <a:spcPts val="0"/>
              </a:spcBef>
              <a:spcAft>
                <a:spcPts val="0"/>
              </a:spcAft>
              <a:buNone/>
            </a:pPr>
            <a:r>
              <a:rPr lang="is-IS" b="1" dirty="0"/>
              <a:t>Tala beint til skjólstæðings og kynna þig. Sumir sjá svo illa að röddin er það sem þeir þekkja fólk á. </a:t>
            </a:r>
          </a:p>
          <a:p>
            <a:pPr marL="0" lvl="0" indent="0" algn="l" rtl="0">
              <a:spcBef>
                <a:spcPts val="0"/>
              </a:spcBef>
              <a:spcAft>
                <a:spcPts val="0"/>
              </a:spcAft>
              <a:buNone/>
            </a:pPr>
            <a:r>
              <a:rPr lang="is-IS" dirty="0"/>
              <a:t>Aðstoð við matmálstíma, raða á diskinn og segja hvar hvað er, klukkuskífa. Ræða þrifnað á fötum/heimili á varfærinn hátt. Bjóða </a:t>
            </a:r>
            <a:r>
              <a:rPr lang="is-IS" b="1" dirty="0"/>
              <a:t>arminn</a:t>
            </a:r>
            <a:r>
              <a:rPr lang="is-IS" dirty="0"/>
              <a:t> ef farið með skjólstæðing á göngu. </a:t>
            </a:r>
            <a:endParaRPr dirty="0"/>
          </a:p>
        </p:txBody>
      </p:sp>
      <p:sp>
        <p:nvSpPr>
          <p:cNvPr id="96" name="Google Shape;96;p7: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s-IS" dirty="0"/>
              <a:t>Gætuð þurft að aðstoða skjólstæðinga við augnskolun. Sjá bls. 72. – fara yfir </a:t>
            </a:r>
            <a:endParaRPr dirty="0"/>
          </a:p>
        </p:txBody>
      </p:sp>
      <p:sp>
        <p:nvSpPr>
          <p:cNvPr id="102" name="Google Shape;102;p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01688"/>
            <a:ext cx="5345113" cy="4010025"/>
          </a:xfrm>
        </p:spPr>
      </p:sp>
      <p:sp>
        <p:nvSpPr>
          <p:cNvPr id="3" name="Notes Placeholder 2"/>
          <p:cNvSpPr>
            <a:spLocks noGrp="1"/>
          </p:cNvSpPr>
          <p:nvPr>
            <p:ph type="body" idx="1"/>
          </p:nvPr>
        </p:nvSpPr>
        <p:spPr/>
        <p:txBody>
          <a:bodyPr/>
          <a:lstStyle/>
          <a:p>
            <a:r>
              <a:rPr lang="is-IS" dirty="0"/>
              <a:t>Gleymist oft að réttast er að styðja létt við innra horn augnloksins í um 1 mín (</a:t>
            </a:r>
            <a:r>
              <a:rPr lang="is-IS" dirty="0" err="1"/>
              <a:t>tþa</a:t>
            </a:r>
            <a:r>
              <a:rPr lang="is-IS" dirty="0"/>
              <a:t> lyf haldist í auga og nái að virka á réttum stað renni ekki beint út og niður í kok)</a:t>
            </a:r>
          </a:p>
        </p:txBody>
      </p:sp>
    </p:spTree>
    <p:extLst>
      <p:ext uri="{BB962C8B-B14F-4D97-AF65-F5344CB8AC3E}">
        <p14:creationId xmlns:p14="http://schemas.microsoft.com/office/powerpoint/2010/main" val="4151630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s-IS" dirty="0"/>
              <a:t>Sömu ástæður og við sjónskerðingu, fæðst heyrnarlaus, skaddast í fæðingu, orðið fyrir slysi eða vegna sjúkdóms. Gæti hafa þurft að þola mikinn hávaða til lengri tíma vegna vinnu eða hlustað á háværa tónlist í heyrnartólum, getur valdið eyrnasuði eða tinnitus. Eyrnamergur gæti líka hafa safnast fyrir í hlustinni, hægt að fjarlægja það með aðstoð læknis/hjúkrunarfræðings eða notað eyrnaskol til að losa eða mýkja merginn upp. Heyrn minnkar oft með aldrinum. </a:t>
            </a:r>
          </a:p>
          <a:p>
            <a:pPr marL="0" lvl="0" indent="0" algn="l" rtl="0">
              <a:spcBef>
                <a:spcPts val="0"/>
              </a:spcBef>
              <a:spcAft>
                <a:spcPts val="0"/>
              </a:spcAft>
              <a:buNone/>
            </a:pPr>
            <a:r>
              <a:rPr lang="is-IS" dirty="0"/>
              <a:t>Tala hægt og skýrt við skjólstæðing. Hreyfa munninn greinilega og nota líkamstjáningu. Vera í augnhæð við skjólstæðing, nota blað og blýant ef á erfitt með að skilja þig. </a:t>
            </a:r>
          </a:p>
        </p:txBody>
      </p:sp>
      <p:sp>
        <p:nvSpPr>
          <p:cNvPr id="108" name="Google Shape;108;p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is-IS" dirty="0"/>
          </a:p>
          <a:p>
            <a:pPr marL="0" lvl="0" indent="0" algn="l" rtl="0">
              <a:spcBef>
                <a:spcPts val="0"/>
              </a:spcBef>
              <a:spcAft>
                <a:spcPts val="0"/>
              </a:spcAft>
              <a:buNone/>
            </a:pPr>
            <a:r>
              <a:rPr lang="is-IS" b="1" dirty="0"/>
              <a:t>Hjúkrunarheimili</a:t>
            </a:r>
            <a:r>
              <a:rPr lang="is-IS" b="0" dirty="0"/>
              <a:t>: passa að þrífa (</a:t>
            </a:r>
            <a:r>
              <a:rPr lang="is-IS" b="0" dirty="0" err="1"/>
              <a:t>eyrnatappana</a:t>
            </a:r>
            <a:r>
              <a:rPr lang="is-IS" b="0" dirty="0"/>
              <a:t> með vatni og sápu, þurrka þá – t.d. með að blása lofti úr einnota sprautu skipta um stífar slöngur, þerra magnara m. rökum klút), skipta um rafhlöður, skipta um púða ef þess þarf, kunna að setja rétt í, hvetja til notkunar </a:t>
            </a:r>
          </a:p>
          <a:p>
            <a:pPr marL="0" lvl="0" indent="0" algn="l" rtl="0">
              <a:spcBef>
                <a:spcPts val="0"/>
              </a:spcBef>
              <a:spcAft>
                <a:spcPts val="0"/>
              </a:spcAft>
              <a:buNone/>
            </a:pPr>
            <a:r>
              <a:rPr lang="is-IS" b="0" dirty="0"/>
              <a:t>Tækið: </a:t>
            </a:r>
            <a:r>
              <a:rPr lang="is-IS" b="0" dirty="0" err="1"/>
              <a:t>eyrnatappi</a:t>
            </a:r>
            <a:r>
              <a:rPr lang="is-IS" b="0" dirty="0"/>
              <a:t> (það </a:t>
            </a:r>
            <a:r>
              <a:rPr lang="is-IS" b="0" dirty="0" err="1"/>
              <a:t>em</a:t>
            </a:r>
            <a:r>
              <a:rPr lang="is-IS" b="0" dirty="0"/>
              <a:t> fer í eyrað) og magnari með rafhlöðu sem fer á bakvið eyrað</a:t>
            </a:r>
          </a:p>
          <a:p>
            <a:pPr marL="0" lvl="0" indent="0" algn="l" rtl="0">
              <a:spcBef>
                <a:spcPts val="0"/>
              </a:spcBef>
              <a:spcAft>
                <a:spcPts val="0"/>
              </a:spcAft>
              <a:buNone/>
            </a:pPr>
            <a:endParaRPr lang="is-IS" b="0" dirty="0"/>
          </a:p>
          <a:p>
            <a:pPr marL="0" lvl="0" indent="0" algn="l" rtl="0">
              <a:spcBef>
                <a:spcPts val="0"/>
              </a:spcBef>
              <a:spcAft>
                <a:spcPts val="0"/>
              </a:spcAft>
              <a:buNone/>
            </a:pPr>
            <a:r>
              <a:rPr lang="is-IS" dirty="0"/>
              <a:t>Mikilvægt að skjólstæðingur hafi getuna til að nota tækið og sjá um viðhald og þrif á því, annars að þeir sem aðstoða hann hafi næga þekkingu. HTÍ eða einkareknar stofur sem eru með heyrnartæki. Breytilegt eftir sveitarfélögum hvaða umönnun/þjónusta er í boði vegna heyrnarskerðingar. </a:t>
            </a:r>
            <a:endParaRPr b="1" dirty="0"/>
          </a:p>
        </p:txBody>
      </p:sp>
      <p:sp>
        <p:nvSpPr>
          <p:cNvPr id="114" name="Google Shape;114;p10: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01688"/>
            <a:ext cx="5345113" cy="4010025"/>
          </a:xfrm>
        </p:spPr>
      </p:sp>
      <p:sp>
        <p:nvSpPr>
          <p:cNvPr id="3" name="Notes Placeholder 2"/>
          <p:cNvSpPr>
            <a:spLocks noGrp="1"/>
          </p:cNvSpPr>
          <p:nvPr>
            <p:ph type="body" idx="1"/>
          </p:nvPr>
        </p:nvSpPr>
        <p:spPr/>
        <p:txBody>
          <a:bodyPr/>
          <a:lstStyle/>
          <a:p>
            <a:r>
              <a:rPr lang="is-IS" dirty="0"/>
              <a:t>Holdsveiki – detta af líkamshlutar? Nei, missir </a:t>
            </a:r>
            <a:r>
              <a:rPr lang="is-IS" dirty="0" err="1"/>
              <a:t>snertiskyn</a:t>
            </a:r>
            <a:r>
              <a:rPr lang="is-IS" dirty="0"/>
              <a:t> (sársaukaskyn, þrýstingsskyn) – brenni mig, ofnota styrk minn, sker mig, bít mig – missi putta, nef, varir</a:t>
            </a:r>
          </a:p>
          <a:p>
            <a:pPr lvl="1"/>
            <a:r>
              <a:rPr lang="is-IS" dirty="0"/>
              <a:t>Sársaukinn vinur að miklu leyti, ekki bara slæmur – gífurlega mikilvægt varnarkerfi líkamans.</a:t>
            </a:r>
          </a:p>
        </p:txBody>
      </p:sp>
    </p:spTree>
    <p:extLst>
      <p:ext uri="{BB962C8B-B14F-4D97-AF65-F5344CB8AC3E}">
        <p14:creationId xmlns:p14="http://schemas.microsoft.com/office/powerpoint/2010/main" val="2332904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s-IS" dirty="0"/>
              <a:t>Öldrun getur orðið til þess að snertiskyn breytist eða dofnar, einnig sjúkdómar eins og sykursýki, andleg hrörnun eða heilablæðing líka. </a:t>
            </a:r>
          </a:p>
          <a:p>
            <a:pPr marL="432000" marR="0" lvl="0" indent="-324000" algn="l" rtl="0">
              <a:spcBef>
                <a:spcPts val="1417"/>
              </a:spcBef>
              <a:spcAft>
                <a:spcPts val="0"/>
              </a:spcAft>
              <a:buClr>
                <a:srgbClr val="000000"/>
              </a:buClr>
              <a:buSzPts val="1440"/>
              <a:buFont typeface="Noto Sans Symbols"/>
              <a:buChar char="●"/>
            </a:pPr>
            <a:r>
              <a:rPr lang="is-IS" dirty="0"/>
              <a:t>Skyntruflun hjá einstaklingum með sykursýki getur valdið því að þeir finna síður verki í fótum t.d. Hætta er á sárum sem gróa illa, lítið fótasár hjá einstakling með sykursýki gæti í versta falli endað í aflimun á fæti.</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passa</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þarf</a:t>
            </a:r>
            <a:r>
              <a:rPr lang="en-US" sz="1100" b="0" i="0" u="none" strike="noStrike" cap="none" dirty="0">
                <a:latin typeface="Arial"/>
                <a:ea typeface="Arial"/>
                <a:cs typeface="Arial"/>
                <a:sym typeface="Arial"/>
              </a:rPr>
              <a:t> vel </a:t>
            </a:r>
            <a:r>
              <a:rPr lang="en-US" sz="1100" b="0" i="0" u="none" strike="noStrike" cap="none" dirty="0" err="1">
                <a:latin typeface="Arial"/>
                <a:ea typeface="Arial"/>
                <a:cs typeface="Arial"/>
                <a:sym typeface="Arial"/>
              </a:rPr>
              <a:t>uppá</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húð</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hjá</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skjólst</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með</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sykursýki</a:t>
            </a:r>
            <a:r>
              <a:rPr lang="en-US" sz="1100" b="0" i="0" u="none" strike="noStrike" cap="none" dirty="0">
                <a:latin typeface="Arial"/>
                <a:ea typeface="Arial"/>
                <a:cs typeface="Arial"/>
                <a:sym typeface="Arial"/>
              </a:rPr>
              <a:t>.</a:t>
            </a:r>
          </a:p>
          <a:p>
            <a:pPr marL="432000" marR="0" lvl="0" indent="-324000" algn="l" rtl="0">
              <a:spcBef>
                <a:spcPts val="1417"/>
              </a:spcBef>
              <a:spcAft>
                <a:spcPts val="0"/>
              </a:spcAft>
              <a:buClr>
                <a:srgbClr val="000000"/>
              </a:buClr>
              <a:buSzPts val="1440"/>
              <a:buFont typeface="Noto Sans Symbols"/>
              <a:buChar char="●"/>
            </a:pPr>
            <a:r>
              <a:rPr lang="en-US" sz="1100" b="0" i="0" u="none" strike="noStrike" cap="none" dirty="0" err="1">
                <a:latin typeface="Arial"/>
                <a:ea typeface="Arial"/>
                <a:cs typeface="Arial"/>
                <a:sym typeface="Arial"/>
              </a:rPr>
              <a:t>Andleg</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hrörnun</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skjólstæðingum</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gæti</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þótt</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óþægilegt</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að</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fara</a:t>
            </a:r>
            <a:r>
              <a:rPr lang="en-US" sz="1100" b="0" i="0" u="none" strike="noStrike" cap="none" dirty="0">
                <a:latin typeface="Arial"/>
                <a:ea typeface="Arial"/>
                <a:cs typeface="Arial"/>
                <a:sym typeface="Arial"/>
              </a:rPr>
              <a:t> í </a:t>
            </a:r>
            <a:r>
              <a:rPr lang="en-US" sz="1100" b="0" i="0" u="none" strike="noStrike" cap="none" dirty="0" err="1">
                <a:latin typeface="Arial"/>
                <a:ea typeface="Arial"/>
                <a:cs typeface="Arial"/>
                <a:sym typeface="Arial"/>
              </a:rPr>
              <a:t>sturtu</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eða</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klæðast</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fötum</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Gæti</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orðið</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hræddir</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þannig</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þeir</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slái</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frá</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sér</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þegar</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reynt</a:t>
            </a:r>
            <a:r>
              <a:rPr lang="en-US" sz="1100" b="0" i="0" u="none" strike="noStrike" cap="none" dirty="0">
                <a:latin typeface="Arial"/>
                <a:ea typeface="Arial"/>
                <a:cs typeface="Arial"/>
                <a:sym typeface="Arial"/>
              </a:rPr>
              <a:t> er </a:t>
            </a:r>
            <a:r>
              <a:rPr lang="en-US" sz="1100" b="0" i="0" u="none" strike="noStrike" cap="none" dirty="0" err="1">
                <a:latin typeface="Arial"/>
                <a:ea typeface="Arial"/>
                <a:cs typeface="Arial"/>
                <a:sym typeface="Arial"/>
              </a:rPr>
              <a:t>að</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hjálpa</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þeim</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Þarfnast</a:t>
            </a:r>
            <a:r>
              <a:rPr lang="en-US" sz="1100" b="0" i="0" u="none" strike="noStrike" cap="none" dirty="0">
                <a:latin typeface="Arial"/>
                <a:ea typeface="Arial"/>
                <a:cs typeface="Arial"/>
                <a:sym typeface="Arial"/>
              </a:rPr>
              <a:t> oft </a:t>
            </a:r>
            <a:r>
              <a:rPr lang="en-US" sz="1100" b="0" i="0" u="none" strike="noStrike" cap="none" dirty="0" err="1">
                <a:latin typeface="Arial"/>
                <a:ea typeface="Arial"/>
                <a:cs typeface="Arial"/>
                <a:sym typeface="Arial"/>
              </a:rPr>
              <a:t>lagni</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að</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annast</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skjólstæðing</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með</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andleg</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hrörnun</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Aðrir</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með</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andlega</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hrörnun</a:t>
            </a:r>
            <a:r>
              <a:rPr lang="en-US" sz="1100" b="0" i="0" u="none" strike="noStrike" cap="none" dirty="0">
                <a:latin typeface="Arial"/>
                <a:ea typeface="Arial"/>
                <a:cs typeface="Arial"/>
                <a:sym typeface="Arial"/>
              </a:rPr>
              <a:t> geta haft </a:t>
            </a:r>
            <a:r>
              <a:rPr lang="en-US" sz="1100" b="0" i="0" u="none" strike="noStrike" cap="none" dirty="0" err="1">
                <a:latin typeface="Arial"/>
                <a:ea typeface="Arial"/>
                <a:cs typeface="Arial"/>
                <a:sym typeface="Arial"/>
              </a:rPr>
              <a:t>gleði</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af</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snertingu</a:t>
            </a:r>
            <a:r>
              <a:rPr lang="en-US" sz="1100" b="0" i="0" u="none" strike="noStrike" cap="none" dirty="0">
                <a:latin typeface="Arial"/>
                <a:ea typeface="Arial"/>
                <a:cs typeface="Arial"/>
                <a:sym typeface="Arial"/>
              </a:rPr>
              <a:t>/</a:t>
            </a:r>
            <a:r>
              <a:rPr lang="en-US" sz="1100" b="0" i="0" u="none" strike="noStrike" cap="none" dirty="0" err="1">
                <a:latin typeface="Arial"/>
                <a:ea typeface="Arial"/>
                <a:cs typeface="Arial"/>
                <a:sym typeface="Arial"/>
              </a:rPr>
              <a:t>faðmlögum</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Vinaheimsóknir</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frá</a:t>
            </a:r>
            <a:r>
              <a:rPr lang="en-US" sz="1100" b="0" i="0" u="none" strike="noStrike" cap="none" dirty="0">
                <a:latin typeface="Arial"/>
                <a:ea typeface="Arial"/>
                <a:cs typeface="Arial"/>
                <a:sym typeface="Arial"/>
              </a:rPr>
              <a:t> RKÍ </a:t>
            </a:r>
            <a:r>
              <a:rPr lang="en-US" sz="1100" b="0" i="0" u="none" strike="noStrike" cap="none" dirty="0" err="1">
                <a:latin typeface="Arial"/>
                <a:ea typeface="Arial"/>
                <a:cs typeface="Arial"/>
                <a:sym typeface="Arial"/>
              </a:rPr>
              <a:t>og</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heimsóknarhundar</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Nýtt</a:t>
            </a:r>
            <a:r>
              <a:rPr lang="en-US" sz="1100" b="0" i="0" u="none" strike="noStrike" cap="none" dirty="0">
                <a:latin typeface="Arial"/>
                <a:ea typeface="Arial"/>
                <a:cs typeface="Arial"/>
                <a:sym typeface="Arial"/>
              </a:rPr>
              <a:t> í </a:t>
            </a:r>
            <a:r>
              <a:rPr lang="en-US" sz="1100" b="0" i="0" u="none" strike="noStrike" cap="none" dirty="0" err="1">
                <a:latin typeface="Arial"/>
                <a:ea typeface="Arial"/>
                <a:cs typeface="Arial"/>
                <a:sym typeface="Arial"/>
              </a:rPr>
              <a:t>dag</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eru</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véldýr</a:t>
            </a:r>
            <a:r>
              <a:rPr lang="en-US" sz="1100" b="0" i="0" u="none" strike="noStrike" cap="none" dirty="0">
                <a:latin typeface="Arial"/>
                <a:ea typeface="Arial"/>
                <a:cs typeface="Arial"/>
                <a:sym typeface="Arial"/>
              </a:rPr>
              <a:t> – </a:t>
            </a:r>
            <a:r>
              <a:rPr lang="en-US" sz="1100" b="0" i="0" u="none" strike="noStrike" cap="none" dirty="0" err="1">
                <a:latin typeface="Arial"/>
                <a:ea typeface="Arial"/>
                <a:cs typeface="Arial"/>
                <a:sym typeface="Arial"/>
              </a:rPr>
              <a:t>mjög</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athyglisvert</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Dýrin</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hreyfa</a:t>
            </a:r>
            <a:r>
              <a:rPr lang="en-US" sz="1100" b="0" i="0" u="none" strike="noStrike" cap="none" dirty="0">
                <a:latin typeface="Arial"/>
                <a:ea typeface="Arial"/>
                <a:cs typeface="Arial"/>
                <a:sym typeface="Arial"/>
              </a:rPr>
              <a:t> sig </a:t>
            </a:r>
            <a:r>
              <a:rPr lang="en-US" sz="1100" b="0" i="0" u="none" strike="noStrike" cap="none" dirty="0" err="1">
                <a:latin typeface="Arial"/>
                <a:ea typeface="Arial"/>
                <a:cs typeface="Arial"/>
                <a:sym typeface="Arial"/>
              </a:rPr>
              <a:t>og</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gefa</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frá</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sér</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hljóð</a:t>
            </a:r>
            <a:r>
              <a:rPr lang="en-US" sz="1100" b="0" i="0" u="none" strike="noStrike" cap="none" dirty="0">
                <a:latin typeface="Arial"/>
                <a:ea typeface="Arial"/>
                <a:cs typeface="Arial"/>
                <a:sym typeface="Arial"/>
              </a:rPr>
              <a:t>. </a:t>
            </a:r>
          </a:p>
          <a:p>
            <a:pPr marL="432000" marR="0" lvl="0" indent="-324000" algn="l" rtl="0">
              <a:spcBef>
                <a:spcPts val="1417"/>
              </a:spcBef>
              <a:spcAft>
                <a:spcPts val="0"/>
              </a:spcAft>
              <a:buClr>
                <a:srgbClr val="000000"/>
              </a:buClr>
              <a:buSzPts val="1440"/>
              <a:buFont typeface="Noto Sans Symbols"/>
              <a:buChar char="●"/>
            </a:pPr>
            <a:r>
              <a:rPr lang="en-US" sz="1100" b="0" i="0" u="none" strike="noStrike" cap="none" dirty="0" err="1">
                <a:latin typeface="Arial"/>
                <a:ea typeface="Arial"/>
                <a:cs typeface="Arial"/>
                <a:sym typeface="Arial"/>
              </a:rPr>
              <a:t>Blóðsegi</a:t>
            </a:r>
            <a:r>
              <a:rPr lang="en-US" sz="1100" b="0" i="0" u="none" strike="noStrike" cap="none" dirty="0">
                <a:latin typeface="Arial"/>
                <a:ea typeface="Arial"/>
                <a:cs typeface="Arial"/>
                <a:sym typeface="Arial"/>
              </a:rPr>
              <a:t> í </a:t>
            </a:r>
            <a:r>
              <a:rPr lang="en-US" sz="1100" b="0" i="0" u="none" strike="noStrike" cap="none" dirty="0" err="1">
                <a:latin typeface="Arial"/>
                <a:ea typeface="Arial"/>
                <a:cs typeface="Arial"/>
                <a:sym typeface="Arial"/>
              </a:rPr>
              <a:t>heila</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eða</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heilablæðing</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getur</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leitt</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til</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þess</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að</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skynjun</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raskast</a:t>
            </a:r>
            <a:r>
              <a:rPr lang="en-US" sz="1100" b="0" i="0" u="none" strike="noStrike" cap="none" dirty="0">
                <a:latin typeface="Arial"/>
                <a:ea typeface="Arial"/>
                <a:cs typeface="Arial"/>
                <a:sym typeface="Arial"/>
              </a:rPr>
              <a:t>. Skort </a:t>
            </a:r>
            <a:r>
              <a:rPr lang="en-US" sz="1100" b="0" i="0" u="none" strike="noStrike" cap="none" dirty="0" err="1">
                <a:latin typeface="Arial"/>
                <a:ea typeface="Arial"/>
                <a:cs typeface="Arial"/>
                <a:sym typeface="Arial"/>
              </a:rPr>
              <a:t>getur</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tilfinningu</a:t>
            </a:r>
            <a:r>
              <a:rPr lang="en-US" sz="1100" b="0" i="0" u="none" strike="noStrike" cap="none" dirty="0">
                <a:latin typeface="Arial"/>
                <a:ea typeface="Arial"/>
                <a:cs typeface="Arial"/>
                <a:sym typeface="Arial"/>
              </a:rPr>
              <a:t> í </a:t>
            </a:r>
            <a:r>
              <a:rPr lang="en-US" sz="1100" b="0" i="0" u="none" strike="noStrike" cap="none" dirty="0" err="1">
                <a:latin typeface="Arial"/>
                <a:ea typeface="Arial"/>
                <a:cs typeface="Arial"/>
                <a:sym typeface="Arial"/>
              </a:rPr>
              <a:t>hluta</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líkama</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handlegg</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eða</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fæti</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Þarf</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að</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gæta</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þess</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að</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skjólstæðingar</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sitji</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eða</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liggi</a:t>
            </a:r>
            <a:r>
              <a:rPr lang="en-US" sz="1100" b="0" i="0" u="none" strike="noStrike" cap="none" dirty="0">
                <a:latin typeface="Arial"/>
                <a:ea typeface="Arial"/>
                <a:cs typeface="Arial"/>
                <a:sym typeface="Arial"/>
              </a:rPr>
              <a:t> ekki í </a:t>
            </a:r>
            <a:r>
              <a:rPr lang="en-US" sz="1100" b="0" i="0" u="none" strike="noStrike" cap="none" dirty="0" err="1">
                <a:latin typeface="Arial"/>
                <a:ea typeface="Arial"/>
                <a:cs typeface="Arial"/>
                <a:sym typeface="Arial"/>
              </a:rPr>
              <a:t>sömu</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stellingu</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lengi</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eða</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að</a:t>
            </a:r>
            <a:r>
              <a:rPr lang="en-US" sz="1100" b="0" i="0" u="none" strike="noStrike" cap="none" dirty="0">
                <a:latin typeface="Arial"/>
                <a:ea typeface="Arial"/>
                <a:cs typeface="Arial"/>
                <a:sym typeface="Arial"/>
              </a:rPr>
              <a:t> ekki </a:t>
            </a:r>
            <a:r>
              <a:rPr lang="en-US" sz="1100" b="0" i="0" u="none" strike="noStrike" cap="none" dirty="0" err="1">
                <a:latin typeface="Arial"/>
                <a:ea typeface="Arial"/>
                <a:cs typeface="Arial"/>
                <a:sym typeface="Arial"/>
              </a:rPr>
              <a:t>sé</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þröngt</a:t>
            </a:r>
            <a:r>
              <a:rPr lang="en-US" sz="1100" b="0" i="0" u="none" strike="noStrike" cap="none" dirty="0">
                <a:latin typeface="Arial"/>
                <a:ea typeface="Arial"/>
                <a:cs typeface="Arial"/>
                <a:sym typeface="Arial"/>
              </a:rPr>
              <a:t> um </a:t>
            </a:r>
            <a:r>
              <a:rPr lang="en-US" sz="1100" b="0" i="0" u="none" strike="noStrike" cap="none" dirty="0" err="1">
                <a:latin typeface="Arial"/>
                <a:ea typeface="Arial"/>
                <a:cs typeface="Arial"/>
                <a:sym typeface="Arial"/>
              </a:rPr>
              <a:t>útlimi</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því</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það</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getur</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leitt</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til</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þrýstings</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eða</a:t>
            </a:r>
            <a:r>
              <a:rPr lang="en-US" sz="1100" b="0" i="0" u="none" strike="noStrike" cap="none" dirty="0">
                <a:latin typeface="Arial"/>
                <a:ea typeface="Arial"/>
                <a:cs typeface="Arial"/>
                <a:sym typeface="Arial"/>
              </a:rPr>
              <a:t> </a:t>
            </a:r>
            <a:r>
              <a:rPr lang="en-US" sz="1100" b="0" i="0" u="none" strike="noStrike" cap="none" dirty="0" err="1">
                <a:latin typeface="Arial"/>
                <a:ea typeface="Arial"/>
                <a:cs typeface="Arial"/>
                <a:sym typeface="Arial"/>
              </a:rPr>
              <a:t>sára</a:t>
            </a:r>
            <a:r>
              <a:rPr lang="en-US" sz="1100" b="0" i="0" u="none" strike="noStrike" cap="none" dirty="0">
                <a:latin typeface="Arial"/>
                <a:ea typeface="Arial"/>
                <a:cs typeface="Arial"/>
                <a:sym typeface="Arial"/>
              </a:rPr>
              <a:t>. </a:t>
            </a:r>
          </a:p>
          <a:p>
            <a:pPr marL="0" lvl="0" indent="0" algn="l" rtl="0">
              <a:spcBef>
                <a:spcPts val="0"/>
              </a:spcBef>
              <a:spcAft>
                <a:spcPts val="0"/>
              </a:spcAft>
              <a:buNone/>
            </a:pPr>
            <a:endParaRPr lang="is-IS" dirty="0"/>
          </a:p>
        </p:txBody>
      </p:sp>
      <p:sp>
        <p:nvSpPr>
          <p:cNvPr id="120" name="Google Shape;120;p1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01688"/>
            <a:ext cx="5345113" cy="4010025"/>
          </a:xfrm>
        </p:spPr>
      </p:sp>
      <p:sp>
        <p:nvSpPr>
          <p:cNvPr id="3" name="Notes Placeholder 2"/>
          <p:cNvSpPr>
            <a:spLocks noGrp="1"/>
          </p:cNvSpPr>
          <p:nvPr>
            <p:ph type="body" idx="1"/>
          </p:nvPr>
        </p:nvSpPr>
        <p:spPr/>
        <p:txBody>
          <a:bodyPr/>
          <a:lstStyle/>
          <a:p>
            <a:r>
              <a:rPr lang="is-IS" dirty="0"/>
              <a:t>Nefnið öll 7 skilningarvitin</a:t>
            </a:r>
          </a:p>
        </p:txBody>
      </p:sp>
    </p:spTree>
    <p:extLst>
      <p:ext uri="{BB962C8B-B14F-4D97-AF65-F5344CB8AC3E}">
        <p14:creationId xmlns:p14="http://schemas.microsoft.com/office/powerpoint/2010/main" val="3826433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s-IS" dirty="0"/>
              <a:t>Hvert þessara er mikilvægast?</a:t>
            </a:r>
          </a:p>
          <a:p>
            <a:pPr marL="0" lvl="0" indent="0" algn="l" rtl="0">
              <a:spcBef>
                <a:spcPts val="0"/>
              </a:spcBef>
              <a:spcAft>
                <a:spcPts val="0"/>
              </a:spcAft>
              <a:buNone/>
            </a:pPr>
            <a:r>
              <a:rPr lang="is-IS" dirty="0"/>
              <a:t>- Spyrja alla: hvert þessara gætir þú lifað án ef þú ættir að velja?</a:t>
            </a:r>
            <a:endParaRPr dirty="0"/>
          </a:p>
        </p:txBody>
      </p:sp>
      <p:sp>
        <p:nvSpPr>
          <p:cNvPr id="66" name="Google Shape;66;p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s-IS" dirty="0"/>
              <a:t>Hjálpa okkur að skynja umhverfi, VERNDARHLUTVERK – bregðumst við óþægindum og sársauka = komumst hjá því að verða fyrir skaða.</a:t>
            </a:r>
          </a:p>
          <a:p>
            <a:pPr marL="0" lvl="0" indent="0" algn="l" rtl="0">
              <a:spcBef>
                <a:spcPts val="0"/>
              </a:spcBef>
              <a:spcAft>
                <a:spcPts val="0"/>
              </a:spcAft>
              <a:buNone/>
            </a:pPr>
            <a:endParaRPr lang="is-IS" dirty="0"/>
          </a:p>
          <a:p>
            <a:pPr marL="0" lvl="0" indent="0" algn="l" rtl="0">
              <a:spcBef>
                <a:spcPts val="0"/>
              </a:spcBef>
              <a:spcAft>
                <a:spcPts val="0"/>
              </a:spcAft>
              <a:buNone/>
            </a:pPr>
            <a:r>
              <a:rPr lang="is-IS" dirty="0"/>
              <a:t>Skynfærin starfa fyrir tilstuðlan </a:t>
            </a:r>
            <a:r>
              <a:rPr lang="is-IS" b="1" dirty="0"/>
              <a:t>skynfrumna</a:t>
            </a:r>
            <a:r>
              <a:rPr lang="is-IS" dirty="0"/>
              <a:t> sem nema ákveðin áhrif, hljóð eða lykt. </a:t>
            </a:r>
          </a:p>
          <a:p>
            <a:pPr marL="0" lvl="0" indent="0" algn="l" rtl="0">
              <a:spcBef>
                <a:spcPts val="0"/>
              </a:spcBef>
              <a:spcAft>
                <a:spcPts val="0"/>
              </a:spcAft>
              <a:buNone/>
            </a:pPr>
            <a:endParaRPr dirty="0"/>
          </a:p>
        </p:txBody>
      </p:sp>
      <p:sp>
        <p:nvSpPr>
          <p:cNvPr id="72" name="Google Shape;72;p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s-IS" dirty="0"/>
              <a:t>Sjónin er okkur mikilvæg til að geta ratað í umhverfi okkar og enn fremur til að lesa, skrifa, horfa á sjónvarp upplifa liti ofl. </a:t>
            </a:r>
          </a:p>
          <a:p>
            <a:pPr marL="0" lvl="0" indent="0" algn="l" rtl="0">
              <a:spcBef>
                <a:spcPts val="0"/>
              </a:spcBef>
              <a:spcAft>
                <a:spcPts val="0"/>
              </a:spcAft>
              <a:buNone/>
            </a:pPr>
            <a:endParaRPr lang="is-IS" dirty="0"/>
          </a:p>
          <a:p>
            <a:pPr marL="0" lvl="0" indent="0" algn="l" rtl="0">
              <a:spcBef>
                <a:spcPts val="0"/>
              </a:spcBef>
              <a:spcAft>
                <a:spcPts val="0"/>
              </a:spcAft>
              <a:buNone/>
            </a:pPr>
            <a:r>
              <a:rPr lang="en-US" dirty="0"/>
              <a:t>Í </a:t>
            </a:r>
            <a:r>
              <a:rPr lang="en-US" dirty="0" err="1"/>
              <a:t>innra</a:t>
            </a:r>
            <a:r>
              <a:rPr lang="en-US" dirty="0"/>
              <a:t> </a:t>
            </a:r>
            <a:r>
              <a:rPr lang="en-US" dirty="0" err="1"/>
              <a:t>eyranun</a:t>
            </a:r>
            <a:r>
              <a:rPr lang="en-US" dirty="0"/>
              <a:t> er </a:t>
            </a:r>
            <a:r>
              <a:rPr lang="en-US" dirty="0" err="1"/>
              <a:t>vökvi</a:t>
            </a:r>
            <a:r>
              <a:rPr lang="en-US" dirty="0"/>
              <a:t> </a:t>
            </a:r>
            <a:r>
              <a:rPr lang="en-US" dirty="0" err="1"/>
              <a:t>sem</a:t>
            </a:r>
            <a:r>
              <a:rPr lang="en-US" dirty="0"/>
              <a:t> </a:t>
            </a:r>
            <a:r>
              <a:rPr lang="en-US" dirty="0" err="1"/>
              <a:t>hreyfir</a:t>
            </a:r>
            <a:r>
              <a:rPr lang="en-US" dirty="0"/>
              <a:t> </a:t>
            </a:r>
            <a:r>
              <a:rPr lang="en-US" dirty="0" err="1"/>
              <a:t>skynfrumur</a:t>
            </a:r>
            <a:r>
              <a:rPr lang="en-US" dirty="0"/>
              <a:t> </a:t>
            </a:r>
            <a:r>
              <a:rPr lang="en-US" dirty="0" err="1"/>
              <a:t>sem</a:t>
            </a:r>
            <a:r>
              <a:rPr lang="en-US" dirty="0"/>
              <a:t> </a:t>
            </a:r>
            <a:r>
              <a:rPr lang="en-US" dirty="0" err="1"/>
              <a:t>senda</a:t>
            </a:r>
            <a:r>
              <a:rPr lang="en-US" dirty="0"/>
              <a:t> </a:t>
            </a:r>
            <a:r>
              <a:rPr lang="en-US" dirty="0" err="1"/>
              <a:t>hljóðið</a:t>
            </a:r>
            <a:r>
              <a:rPr lang="en-US" dirty="0"/>
              <a:t> </a:t>
            </a:r>
            <a:r>
              <a:rPr lang="en-US" dirty="0" err="1"/>
              <a:t>áfram</a:t>
            </a:r>
            <a:r>
              <a:rPr lang="en-US" dirty="0"/>
              <a:t> </a:t>
            </a:r>
            <a:r>
              <a:rPr lang="en-US" dirty="0" err="1"/>
              <a:t>til</a:t>
            </a:r>
            <a:r>
              <a:rPr lang="en-US" dirty="0"/>
              <a:t> </a:t>
            </a:r>
            <a:r>
              <a:rPr lang="en-US" dirty="0" err="1"/>
              <a:t>heyrnarstöðva</a:t>
            </a:r>
            <a:r>
              <a:rPr lang="en-US" dirty="0"/>
              <a:t> </a:t>
            </a:r>
            <a:r>
              <a:rPr lang="en-US" dirty="0" err="1"/>
              <a:t>heilans</a:t>
            </a:r>
            <a:r>
              <a:rPr lang="en-US" dirty="0"/>
              <a:t>. </a:t>
            </a:r>
            <a:r>
              <a:rPr lang="en-US" dirty="0" err="1"/>
              <a:t>Heyrnin</a:t>
            </a:r>
            <a:r>
              <a:rPr lang="en-US" dirty="0"/>
              <a:t> </a:t>
            </a:r>
            <a:r>
              <a:rPr lang="en-US" dirty="0" err="1"/>
              <a:t>hefur</a:t>
            </a:r>
            <a:r>
              <a:rPr lang="en-US" dirty="0"/>
              <a:t> </a:t>
            </a:r>
            <a:r>
              <a:rPr lang="en-US" dirty="0" err="1"/>
              <a:t>mikla</a:t>
            </a:r>
            <a:r>
              <a:rPr lang="en-US" dirty="0"/>
              <a:t> </a:t>
            </a:r>
            <a:r>
              <a:rPr lang="en-US" dirty="0" err="1"/>
              <a:t>þýðingu</a:t>
            </a:r>
            <a:r>
              <a:rPr lang="en-US" dirty="0"/>
              <a:t> í </a:t>
            </a:r>
            <a:r>
              <a:rPr lang="en-US" dirty="0" err="1"/>
              <a:t>tjáskiptum</a:t>
            </a:r>
            <a:r>
              <a:rPr lang="en-US" dirty="0"/>
              <a:t> </a:t>
            </a:r>
            <a:r>
              <a:rPr lang="en-US" dirty="0" err="1"/>
              <a:t>okkar</a:t>
            </a:r>
            <a:r>
              <a:rPr lang="en-US" dirty="0"/>
              <a:t> </a:t>
            </a:r>
            <a:r>
              <a:rPr lang="en-US" dirty="0" err="1"/>
              <a:t>við</a:t>
            </a:r>
            <a:r>
              <a:rPr lang="en-US" dirty="0"/>
              <a:t> </a:t>
            </a:r>
            <a:r>
              <a:rPr lang="en-US" dirty="0" err="1"/>
              <a:t>aðra</a:t>
            </a:r>
            <a:r>
              <a:rPr lang="en-US" dirty="0"/>
              <a:t> </a:t>
            </a:r>
            <a:r>
              <a:rPr lang="en-US" dirty="0" err="1"/>
              <a:t>og</a:t>
            </a:r>
            <a:r>
              <a:rPr lang="en-US" dirty="0"/>
              <a:t> er </a:t>
            </a:r>
            <a:r>
              <a:rPr lang="en-US" dirty="0" err="1"/>
              <a:t>forsenda</a:t>
            </a:r>
            <a:r>
              <a:rPr lang="en-US" dirty="0"/>
              <a:t> </a:t>
            </a:r>
            <a:r>
              <a:rPr lang="en-US" dirty="0" err="1"/>
              <a:t>þess</a:t>
            </a:r>
            <a:r>
              <a:rPr lang="en-US" dirty="0"/>
              <a:t> </a:t>
            </a:r>
            <a:r>
              <a:rPr lang="en-US" dirty="0" err="1"/>
              <a:t>að</a:t>
            </a:r>
            <a:r>
              <a:rPr lang="en-US" dirty="0"/>
              <a:t> geta </a:t>
            </a:r>
            <a:r>
              <a:rPr lang="en-US" dirty="0" err="1"/>
              <a:t>notið</a:t>
            </a:r>
            <a:r>
              <a:rPr lang="en-US" dirty="0"/>
              <a:t> </a:t>
            </a:r>
            <a:r>
              <a:rPr lang="en-US" dirty="0" err="1"/>
              <a:t>tónlistar</a:t>
            </a:r>
            <a:r>
              <a:rPr lang="en-US" dirty="0"/>
              <a:t> </a:t>
            </a:r>
            <a:r>
              <a:rPr lang="en-US" dirty="0" err="1"/>
              <a:t>eða</a:t>
            </a:r>
            <a:r>
              <a:rPr lang="en-US" dirty="0"/>
              <a:t> </a:t>
            </a:r>
            <a:r>
              <a:rPr lang="en-US" dirty="0" err="1"/>
              <a:t>skynjað</a:t>
            </a:r>
            <a:r>
              <a:rPr lang="en-US" dirty="0"/>
              <a:t> </a:t>
            </a:r>
            <a:r>
              <a:rPr lang="en-US" dirty="0" err="1"/>
              <a:t>hljóð</a:t>
            </a:r>
            <a:r>
              <a:rPr lang="en-US" dirty="0"/>
              <a:t> í </a:t>
            </a:r>
            <a:r>
              <a:rPr lang="en-US" dirty="0" err="1"/>
              <a:t>umhverfinu</a:t>
            </a:r>
            <a:r>
              <a:rPr lang="en-US" dirty="0"/>
              <a:t>. </a:t>
            </a:r>
            <a:endParaRPr dirty="0"/>
          </a:p>
        </p:txBody>
      </p:sp>
      <p:sp>
        <p:nvSpPr>
          <p:cNvPr id="78" name="Google Shape;78;p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01688"/>
            <a:ext cx="5345113" cy="4010025"/>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err="1">
                <a:latin typeface="Arial" panose="020B0604020202020204" pitchFamily="34" charset="0"/>
                <a:ea typeface="Arial"/>
                <a:cs typeface="Arial" panose="020B0604020202020204" pitchFamily="34" charset="0"/>
                <a:sym typeface="Arial"/>
              </a:rPr>
              <a:t>skynfrumur</a:t>
            </a:r>
            <a:r>
              <a:rPr lang="en-US" sz="1100" b="0" i="0" u="none" strike="noStrike" cap="none" dirty="0">
                <a:latin typeface="Arial" panose="020B0604020202020204" pitchFamily="34" charset="0"/>
                <a:ea typeface="Arial"/>
                <a:cs typeface="Arial" panose="020B0604020202020204" pitchFamily="34" charset="0"/>
                <a:sym typeface="Arial"/>
              </a:rPr>
              <a:t> á </a:t>
            </a:r>
            <a:r>
              <a:rPr lang="en-US" sz="1100" b="0" i="0" u="none" strike="noStrike" cap="none" dirty="0" err="1">
                <a:latin typeface="Arial" panose="020B0604020202020204" pitchFamily="34" charset="0"/>
                <a:ea typeface="Arial"/>
                <a:cs typeface="Arial" panose="020B0604020202020204" pitchFamily="34" charset="0"/>
                <a:sym typeface="Arial"/>
              </a:rPr>
              <a:t>nethimnu</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augans</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nema</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ljóshrif</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sem</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eru</a:t>
            </a:r>
            <a:r>
              <a:rPr lang="en-US" sz="1100" b="0" i="0" u="none" strike="noStrike" cap="none" dirty="0">
                <a:latin typeface="Arial" panose="020B0604020202020204" pitchFamily="34" charset="0"/>
                <a:ea typeface="Arial"/>
                <a:cs typeface="Arial" panose="020B0604020202020204" pitchFamily="34" charset="0"/>
                <a:sym typeface="Arial"/>
              </a:rPr>
              <a:t> send </a:t>
            </a:r>
            <a:r>
              <a:rPr lang="en-US" sz="1100" b="0" i="0" u="none" strike="noStrike" cap="none" dirty="0" err="1">
                <a:latin typeface="Arial" panose="020B0604020202020204" pitchFamily="34" charset="0"/>
                <a:ea typeface="Arial"/>
                <a:cs typeface="Arial" panose="020B0604020202020204" pitchFamily="34" charset="0"/>
                <a:sym typeface="Arial"/>
              </a:rPr>
              <a:t>til</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sjónstöðva</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heilans</a:t>
            </a:r>
            <a:endParaRPr lang="en-US" sz="1100" b="0" i="0" u="none" strike="noStrike" cap="none" dirty="0">
              <a:latin typeface="Arial" panose="020B0604020202020204" pitchFamily="34" charset="0"/>
              <a:ea typeface="Arial"/>
              <a:cs typeface="Arial" panose="020B0604020202020204" pitchFamily="34" charset="0"/>
              <a:sym typeface="Arial"/>
            </a:endParaRPr>
          </a:p>
          <a:p>
            <a:endParaRPr lang="is-IS" dirty="0"/>
          </a:p>
        </p:txBody>
      </p:sp>
    </p:spTree>
    <p:extLst>
      <p:ext uri="{BB962C8B-B14F-4D97-AF65-F5344CB8AC3E}">
        <p14:creationId xmlns:p14="http://schemas.microsoft.com/office/powerpoint/2010/main" val="163855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01688"/>
            <a:ext cx="5345113" cy="4010025"/>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dirty="0" err="1">
                <a:latin typeface="Arial" panose="020B0604020202020204" pitchFamily="34" charset="0"/>
                <a:cs typeface="Arial" panose="020B0604020202020204" pitchFamily="34" charset="0"/>
              </a:rPr>
              <a:t>h</a:t>
            </a:r>
            <a:r>
              <a:rPr lang="en-US" sz="1100" b="0" i="0" u="none" strike="noStrike" cap="none" dirty="0" err="1">
                <a:latin typeface="Arial" panose="020B0604020202020204" pitchFamily="34" charset="0"/>
                <a:ea typeface="Arial"/>
                <a:cs typeface="Arial" panose="020B0604020202020204" pitchFamily="34" charset="0"/>
                <a:sym typeface="Arial"/>
              </a:rPr>
              <a:t>ljóðbylgjur</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koma</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hljóðhimnunni</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til</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að</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sveiflast</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og</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sveiflurnar</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berast</a:t>
            </a:r>
            <a:r>
              <a:rPr lang="en-US" sz="1100" b="0" i="0" u="none" strike="noStrike" cap="none" dirty="0">
                <a:latin typeface="Arial" panose="020B0604020202020204" pitchFamily="34" charset="0"/>
                <a:ea typeface="Arial"/>
                <a:cs typeface="Arial" panose="020B0604020202020204" pitchFamily="34" charset="0"/>
                <a:sym typeface="Arial"/>
              </a:rPr>
              <a:t> um </a:t>
            </a:r>
            <a:r>
              <a:rPr lang="en-US" sz="1100" b="0" i="0" u="none" strike="noStrike" cap="none" dirty="0" err="1">
                <a:latin typeface="Arial" panose="020B0604020202020204" pitchFamily="34" charset="0"/>
                <a:ea typeface="Arial"/>
                <a:cs typeface="Arial" panose="020B0604020202020204" pitchFamily="34" charset="0"/>
                <a:sym typeface="Arial"/>
              </a:rPr>
              <a:t>smábein</a:t>
            </a:r>
            <a:r>
              <a:rPr lang="en-US" sz="1100" b="0" i="0" u="none" strike="noStrike" cap="none" dirty="0">
                <a:latin typeface="Arial" panose="020B0604020202020204" pitchFamily="34" charset="0"/>
                <a:ea typeface="Arial"/>
                <a:cs typeface="Arial" panose="020B0604020202020204" pitchFamily="34" charset="0"/>
                <a:sym typeface="Arial"/>
              </a:rPr>
              <a:t> inn í </a:t>
            </a:r>
            <a:r>
              <a:rPr lang="en-US" sz="1100" b="0" i="0" u="none" strike="noStrike" cap="none" dirty="0" err="1">
                <a:latin typeface="Arial" panose="020B0604020202020204" pitchFamily="34" charset="0"/>
                <a:ea typeface="Arial"/>
                <a:cs typeface="Arial" panose="020B0604020202020204" pitchFamily="34" charset="0"/>
                <a:sym typeface="Arial"/>
              </a:rPr>
              <a:t>innra</a:t>
            </a:r>
            <a:r>
              <a:rPr lang="en-US" sz="1100" b="0" i="0" u="none" strike="noStrike" cap="none" dirty="0">
                <a:latin typeface="Arial" panose="020B0604020202020204" pitchFamily="34" charset="0"/>
                <a:ea typeface="Arial"/>
                <a:cs typeface="Arial" panose="020B0604020202020204" pitchFamily="34" charset="0"/>
                <a:sym typeface="Arial"/>
              </a:rPr>
              <a:t> eyra. Fara </a:t>
            </a:r>
            <a:r>
              <a:rPr lang="en-US" sz="1100" b="0" i="0" u="none" strike="noStrike" cap="none" dirty="0" err="1">
                <a:latin typeface="Arial" panose="020B0604020202020204" pitchFamily="34" charset="0"/>
                <a:ea typeface="Arial"/>
                <a:cs typeface="Arial" panose="020B0604020202020204" pitchFamily="34" charset="0"/>
                <a:sym typeface="Arial"/>
              </a:rPr>
              <a:t>áfram</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til</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heyrnarstöðva</a:t>
            </a:r>
            <a:r>
              <a:rPr lang="en-US" sz="1100" b="0" i="0" u="none" strike="noStrike" cap="none" dirty="0">
                <a:latin typeface="Arial" panose="020B0604020202020204" pitchFamily="34" charset="0"/>
                <a:ea typeface="Arial"/>
                <a:cs typeface="Arial" panose="020B0604020202020204" pitchFamily="34" charset="0"/>
                <a:sym typeface="Arial"/>
              </a:rPr>
              <a:t> </a:t>
            </a:r>
            <a:r>
              <a:rPr lang="en-US" sz="1100" b="0" i="0" u="none" strike="noStrike" cap="none" dirty="0" err="1">
                <a:latin typeface="Arial" panose="020B0604020202020204" pitchFamily="34" charset="0"/>
                <a:ea typeface="Arial"/>
                <a:cs typeface="Arial" panose="020B0604020202020204" pitchFamily="34" charset="0"/>
                <a:sym typeface="Arial"/>
              </a:rPr>
              <a:t>heilans</a:t>
            </a:r>
            <a:endParaRPr lang="en-US" sz="1100" b="0" i="0" u="none" strike="noStrike" cap="none" dirty="0">
              <a:latin typeface="Arial" panose="020B0604020202020204" pitchFamily="34" charset="0"/>
              <a:ea typeface="Arial"/>
              <a:cs typeface="Arial" panose="020B0604020202020204" pitchFamily="34" charset="0"/>
              <a:sym typeface="Arial"/>
            </a:endParaRPr>
          </a:p>
          <a:p>
            <a:endParaRPr lang="is-IS" dirty="0"/>
          </a:p>
        </p:txBody>
      </p:sp>
    </p:spTree>
    <p:extLst>
      <p:ext uri="{BB962C8B-B14F-4D97-AF65-F5344CB8AC3E}">
        <p14:creationId xmlns:p14="http://schemas.microsoft.com/office/powerpoint/2010/main" val="3641232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is-IS" dirty="0"/>
              <a:t>Fólk fær betri matarlyst ef það finnur lykt af matnum og mikilvægt er að það sé bragð af honum. </a:t>
            </a:r>
          </a:p>
          <a:p>
            <a:pPr marL="171450" lvl="0" indent="-171450" algn="l" rtl="0">
              <a:spcBef>
                <a:spcPts val="0"/>
              </a:spcBef>
              <a:spcAft>
                <a:spcPts val="0"/>
              </a:spcAft>
              <a:buFontTx/>
              <a:buChar char="-"/>
            </a:pPr>
            <a:r>
              <a:rPr lang="is-IS" dirty="0"/>
              <a:t>Lyktarskyn sem öryggistæki – reykur, gas, skemmdur matur</a:t>
            </a:r>
          </a:p>
          <a:p>
            <a:pPr marL="171450" lvl="0" indent="-171450" algn="l" rtl="0">
              <a:spcBef>
                <a:spcPts val="0"/>
              </a:spcBef>
              <a:spcAft>
                <a:spcPts val="0"/>
              </a:spcAft>
              <a:buFontTx/>
              <a:buChar char="-"/>
            </a:pPr>
            <a:r>
              <a:rPr lang="is-IS" dirty="0"/>
              <a:t>Tengt minningum</a:t>
            </a:r>
          </a:p>
          <a:p>
            <a:pPr marL="171450" lvl="0" indent="-171450" algn="l" rtl="0">
              <a:spcBef>
                <a:spcPts val="0"/>
              </a:spcBef>
              <a:spcAft>
                <a:spcPts val="0"/>
              </a:spcAft>
              <a:buFontTx/>
              <a:buChar char="-"/>
            </a:pPr>
            <a:r>
              <a:rPr lang="is-IS" dirty="0"/>
              <a:t>Getur horfið í veirusýkingum (d. Covid-19 &amp; </a:t>
            </a:r>
            <a:r>
              <a:rPr lang="is-IS" dirty="0" err="1"/>
              <a:t>Inflúensa</a:t>
            </a:r>
            <a:r>
              <a:rPr lang="is-IS" dirty="0"/>
              <a:t>)</a:t>
            </a:r>
          </a:p>
          <a:p>
            <a:pPr marL="0" lvl="0" indent="0" algn="l" rtl="0">
              <a:spcBef>
                <a:spcPts val="0"/>
              </a:spcBef>
              <a:spcAft>
                <a:spcPts val="0"/>
              </a:spcAft>
              <a:buNone/>
            </a:pPr>
            <a:endParaRPr lang="is-IS" dirty="0"/>
          </a:p>
          <a:p>
            <a:pPr marL="0" lvl="0" indent="0" algn="l" rtl="0">
              <a:spcBef>
                <a:spcPts val="0"/>
              </a:spcBef>
              <a:spcAft>
                <a:spcPts val="0"/>
              </a:spcAft>
              <a:buNone/>
            </a:pPr>
            <a:r>
              <a:rPr lang="is-IS" dirty="0"/>
              <a:t>Í innra eyranu eru vökvafyllt holrúm sem nema hvort líkaminn er í standandi eða liggjandi stöðu. Það er </a:t>
            </a:r>
            <a:r>
              <a:rPr lang="is-IS" b="1" dirty="0"/>
              <a:t>samstarf jafnvægis- sjón- snerti- og vöðva og liðaskynjunar að þakka að við höldum jafnvægi</a:t>
            </a:r>
            <a:r>
              <a:rPr lang="is-IS" dirty="0"/>
              <a:t>. Röskun getur valdið svima. </a:t>
            </a:r>
            <a:endParaRPr dirty="0"/>
          </a:p>
        </p:txBody>
      </p:sp>
      <p:sp>
        <p:nvSpPr>
          <p:cNvPr id="84" name="Google Shape;84;p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01688"/>
            <a:ext cx="5345113" cy="4010025"/>
          </a:xfrm>
        </p:spPr>
      </p:sp>
      <p:sp>
        <p:nvSpPr>
          <p:cNvPr id="3" name="Notes Placeholder 2"/>
          <p:cNvSpPr>
            <a:spLocks noGrp="1"/>
          </p:cNvSpPr>
          <p:nvPr>
            <p:ph type="body" idx="1"/>
          </p:nvPr>
        </p:nvSpPr>
        <p:spPr/>
        <p:txBody>
          <a:bodyPr/>
          <a:lstStyle/>
          <a:p>
            <a:r>
              <a:rPr lang="is-IS" dirty="0"/>
              <a:t>Lyktarskyn: andar að þér örlitlum sameindum frá blóminu – þessar sameindir örva sérstakar taugafrumur (lyktarskynfrumur) upp í nefinu. Við erum  með milljónir af slíkum frumum. Þær breyta ilmi blóms í rafræn skilaboð sem berst til heilans. Í heila er unnið úr og túlkað skynhrifin og við upplifum lykt. </a:t>
            </a:r>
          </a:p>
        </p:txBody>
      </p:sp>
    </p:spTree>
    <p:extLst>
      <p:ext uri="{BB962C8B-B14F-4D97-AF65-F5344CB8AC3E}">
        <p14:creationId xmlns:p14="http://schemas.microsoft.com/office/powerpoint/2010/main" val="143930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7256" y="836604"/>
            <a:ext cx="8316516" cy="3931031"/>
          </a:xfrm>
        </p:spPr>
        <p:txBody>
          <a:bodyPr anchor="b">
            <a:normAutofit/>
          </a:bodyPr>
          <a:lstStyle>
            <a:lvl1pPr algn="l">
              <a:lnSpc>
                <a:spcPct val="85000"/>
              </a:lnSpc>
              <a:defRPr sz="8818"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9547" y="4911497"/>
            <a:ext cx="8316516" cy="1259946"/>
          </a:xfrm>
        </p:spPr>
        <p:txBody>
          <a:bodyPr lIns="91440" rIns="91440">
            <a:normAutofit/>
          </a:bodyPr>
          <a:lstStyle>
            <a:lvl1pPr marL="0" indent="0" algn="l">
              <a:buNone/>
              <a:defRPr sz="2646" cap="all" spc="220" baseline="0">
                <a:solidFill>
                  <a:schemeClr val="tx2"/>
                </a:solidFill>
                <a:latin typeface="+mj-lt"/>
              </a:defRPr>
            </a:lvl1pPr>
            <a:lvl2pPr marL="503972" indent="0" algn="ctr">
              <a:buNone/>
              <a:defRPr sz="2646"/>
            </a:lvl2pPr>
            <a:lvl3pPr marL="1007943" indent="0" algn="ctr">
              <a:buNone/>
              <a:defRPr sz="2646"/>
            </a:lvl3pPr>
            <a:lvl4pPr marL="1511915" indent="0" algn="ctr">
              <a:buNone/>
              <a:defRPr sz="2205"/>
            </a:lvl4pPr>
            <a:lvl5pPr marL="2015886" indent="0" algn="ctr">
              <a:buNone/>
              <a:defRPr sz="2205"/>
            </a:lvl5pPr>
            <a:lvl6pPr marL="2519858" indent="0" algn="ctr">
              <a:buNone/>
              <a:defRPr sz="2205"/>
            </a:lvl6pPr>
            <a:lvl7pPr marL="3023829" indent="0" algn="ctr">
              <a:buNone/>
              <a:defRPr sz="2205"/>
            </a:lvl7pPr>
            <a:lvl8pPr marL="3527801" indent="0" algn="ctr">
              <a:buNone/>
              <a:defRPr sz="2205"/>
            </a:lvl8pPr>
            <a:lvl9pPr marL="4031772" indent="0" algn="ctr">
              <a:buNone/>
              <a:defRPr sz="220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24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304951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213948" y="457218"/>
            <a:ext cx="2173635" cy="634649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4" y="457217"/>
            <a:ext cx="6394896" cy="6346489"/>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277503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11"/>
        <p:cNvGrpSpPr/>
        <p:nvPr/>
      </p:nvGrpSpPr>
      <p:grpSpPr>
        <a:xfrm>
          <a:off x="0" y="0"/>
          <a:ext cx="0" cy="0"/>
          <a:chOff x="0" y="0"/>
          <a:chExt cx="0" cy="0"/>
        </a:xfrm>
      </p:grpSpPr>
      <p:sp>
        <p:nvSpPr>
          <p:cNvPr id="12" name="Google Shape;12;p2"/>
          <p:cNvSpPr txBox="1">
            <a:spLocks noGrp="1"/>
          </p:cNvSpPr>
          <p:nvPr>
            <p:ph type="subTitle" idx="1"/>
          </p:nvPr>
        </p:nvSpPr>
        <p:spPr>
          <a:xfrm>
            <a:off x="504000" y="301320"/>
            <a:ext cx="9071640" cy="5851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63201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7743806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836604"/>
            <a:ext cx="8316516" cy="3931031"/>
          </a:xfrm>
        </p:spPr>
        <p:txBody>
          <a:bodyPr anchor="b" anchorCtr="0">
            <a:normAutofit/>
          </a:bodyPr>
          <a:lstStyle>
            <a:lvl1pPr>
              <a:lnSpc>
                <a:spcPct val="85000"/>
              </a:lnSpc>
              <a:defRPr sz="881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7256" y="4908749"/>
            <a:ext cx="8316516" cy="1259946"/>
          </a:xfrm>
        </p:spPr>
        <p:txBody>
          <a:bodyPr lIns="91440" rIns="91440" anchor="t" anchorCtr="0">
            <a:normAutofit/>
          </a:bodyPr>
          <a:lstStyle>
            <a:lvl1pPr marL="0" indent="0">
              <a:buNone/>
              <a:defRPr sz="2646" cap="all" spc="220" baseline="0">
                <a:solidFill>
                  <a:schemeClr val="tx2"/>
                </a:solidFill>
                <a:latin typeface="+mj-lt"/>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5985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7256" y="315928"/>
            <a:ext cx="8316516" cy="1599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7256" y="2034580"/>
            <a:ext cx="4082653" cy="4435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1119" y="2034583"/>
            <a:ext cx="4082653" cy="4435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5216920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7256" y="315928"/>
            <a:ext cx="8316516" cy="1599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7256"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907256" y="2846545"/>
            <a:ext cx="4082653" cy="3623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1119"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141119" y="2846545"/>
            <a:ext cx="4082653" cy="3623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39738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06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1302908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9287"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40423" y="0"/>
            <a:ext cx="52923"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8023" y="655171"/>
            <a:ext cx="2646164" cy="2519892"/>
          </a:xfrm>
        </p:spPr>
        <p:txBody>
          <a:bodyPr anchor="b">
            <a:normAutofit/>
          </a:bodyPr>
          <a:lstStyle>
            <a:lvl1pPr>
              <a:defRPr sz="3968"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814672" y="806365"/>
            <a:ext cx="5522508" cy="5795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8023" y="3225462"/>
            <a:ext cx="2646164" cy="3724858"/>
          </a:xfrm>
        </p:spPr>
        <p:txBody>
          <a:bodyPr lIns="91440" rIns="91440">
            <a:normAutofit/>
          </a:bodyPr>
          <a:lstStyle>
            <a:lvl1pPr marL="0" indent="0">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a:xfrm>
            <a:off x="384896" y="7120718"/>
            <a:ext cx="2165045" cy="402483"/>
          </a:xfrm>
        </p:spPr>
        <p:txBody>
          <a:bodyPr/>
          <a:lstStyle>
            <a:lvl1pPr algn="l">
              <a:defRPr/>
            </a:lvl1pPr>
          </a:lstStyle>
          <a:p>
            <a:endParaRPr lang="en-US"/>
          </a:p>
        </p:txBody>
      </p:sp>
      <p:sp>
        <p:nvSpPr>
          <p:cNvPr id="6" name="Footer Placeholder 5"/>
          <p:cNvSpPr>
            <a:spLocks noGrp="1"/>
          </p:cNvSpPr>
          <p:nvPr>
            <p:ph type="ftr" sz="quarter" idx="11"/>
          </p:nvPr>
        </p:nvSpPr>
        <p:spPr>
          <a:xfrm>
            <a:off x="3969246" y="7120718"/>
            <a:ext cx="3843238" cy="402483"/>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5399995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459765"/>
            <a:ext cx="10078000" cy="209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417961"/>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5594160"/>
            <a:ext cx="8366919" cy="907161"/>
          </a:xfrm>
        </p:spPr>
        <p:txBody>
          <a:bodyPr tIns="0" bIns="0" anchor="b">
            <a:noAutofit/>
          </a:bodyPr>
          <a:lstStyle>
            <a:lvl1pPr>
              <a:defRPr sz="3968"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80613" cy="5417961"/>
          </a:xfrm>
          <a:blipFill>
            <a:blip r:embed="rId2"/>
            <a:stretch>
              <a:fillRect/>
            </a:stretch>
          </a:blipFill>
        </p:spPr>
        <p:txBody>
          <a:bodyPr lIns="457200" tIns="457200" anchor="t"/>
          <a:lstStyle>
            <a:lvl1pPr marL="0" indent="0">
              <a:buNone/>
              <a:defRPr sz="3527">
                <a:solidFill>
                  <a:schemeClr val="bg1"/>
                </a:solidFill>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907255" y="6511400"/>
            <a:ext cx="8366919" cy="655172"/>
          </a:xfrm>
        </p:spPr>
        <p:txBody>
          <a:bodyPr lIns="91440" tIns="0" rIns="91440" bIns="0">
            <a:normAutofit/>
          </a:bodyPr>
          <a:lstStyle>
            <a:lvl1pPr marL="0" indent="0">
              <a:spcBef>
                <a:spcPts val="0"/>
              </a:spcBef>
              <a:spcAft>
                <a:spcPts val="661"/>
              </a:spcAft>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441290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055697"/>
            <a:ext cx="10080626"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982410"/>
            <a:ext cx="10080626" cy="72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7256" y="315928"/>
            <a:ext cx="8316516" cy="1599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7256" y="2034580"/>
            <a:ext cx="8316517" cy="4435009"/>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7258" y="7120718"/>
            <a:ext cx="2044130" cy="402483"/>
          </a:xfrm>
          <a:prstGeom prst="rect">
            <a:avLst/>
          </a:prstGeom>
        </p:spPr>
        <p:txBody>
          <a:bodyPr vert="horz" lIns="91440" tIns="45720" rIns="91440" bIns="45720" rtlCol="0" anchor="ctr"/>
          <a:lstStyle>
            <a:lvl1pPr algn="l">
              <a:defRPr sz="992">
                <a:solidFill>
                  <a:srgbClr val="FFFFFF"/>
                </a:solidFill>
              </a:defRPr>
            </a:lvl1pPr>
          </a:lstStyle>
          <a:p>
            <a:endParaRPr lang="en-US"/>
          </a:p>
        </p:txBody>
      </p:sp>
      <p:sp>
        <p:nvSpPr>
          <p:cNvPr id="5" name="Footer Placeholder 4"/>
          <p:cNvSpPr>
            <a:spLocks noGrp="1"/>
          </p:cNvSpPr>
          <p:nvPr>
            <p:ph type="ftr" sz="quarter" idx="3"/>
          </p:nvPr>
        </p:nvSpPr>
        <p:spPr>
          <a:xfrm>
            <a:off x="3047823" y="7120718"/>
            <a:ext cx="3987605" cy="402483"/>
          </a:xfrm>
          <a:prstGeom prst="rect">
            <a:avLst/>
          </a:prstGeom>
        </p:spPr>
        <p:txBody>
          <a:bodyPr vert="horz" lIns="91440" tIns="45720" rIns="91440" bIns="45720" rtlCol="0" anchor="ctr"/>
          <a:lstStyle>
            <a:lvl1pPr algn="ctr">
              <a:defRPr sz="992"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185926" y="7120718"/>
            <a:ext cx="1084813" cy="402483"/>
          </a:xfrm>
          <a:prstGeom prst="rect">
            <a:avLst/>
          </a:prstGeom>
        </p:spPr>
        <p:txBody>
          <a:bodyPr vert="horz" lIns="91440" tIns="45720" rIns="91440" bIns="45720" rtlCol="0" anchor="ctr"/>
          <a:lstStyle>
            <a:lvl1pPr algn="r">
              <a:defRPr sz="1157">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986840" y="1915652"/>
            <a:ext cx="824091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46814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ftr="0" dt="0"/>
  <p:txStyles>
    <p:title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p:titleStyle>
    <p:body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heilsuvera.is/markhopar/sjukdomar-fravik-einkenni/glaka/" TargetMode="External"/><Relationship Id="rId5" Type="http://schemas.openxmlformats.org/officeDocument/2006/relationships/hyperlink" Target="https://www.heilsuvera.is/markhopar/sjukdomar-fravik-einkenni/augnbolga-og-rodi-i-augum/" TargetMode="Externa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p:nvPr/>
        </p:nvSpPr>
        <p:spPr>
          <a:xfrm>
            <a:off x="504000" y="301320"/>
            <a:ext cx="9071640" cy="5851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0" i="0" u="none" strike="noStrike" cap="none" dirty="0" err="1">
                <a:latin typeface="Arial"/>
                <a:ea typeface="Arial"/>
                <a:cs typeface="Arial"/>
                <a:sym typeface="Arial"/>
              </a:rPr>
              <a:t>Skilningarvitin</a:t>
            </a:r>
            <a:endParaRPr sz="3200" b="0" i="0" u="none" strike="noStrike" cap="none" dirty="0">
              <a:latin typeface="Arial"/>
              <a:ea typeface="Arial"/>
              <a:cs typeface="Arial"/>
              <a:sym typeface="Arial"/>
            </a:endParaRPr>
          </a:p>
          <a:p>
            <a:pPr marL="0" marR="0" lvl="0" indent="0" algn="ctr" rtl="0">
              <a:spcBef>
                <a:spcPts val="0"/>
              </a:spcBef>
              <a:spcAft>
                <a:spcPts val="0"/>
              </a:spcAft>
              <a:buNone/>
            </a:pPr>
            <a:r>
              <a:rPr lang="en-US" sz="3200" b="0" i="0" u="none" strike="noStrike" cap="none" dirty="0" err="1">
                <a:latin typeface="Arial"/>
                <a:ea typeface="Arial"/>
                <a:cs typeface="Arial"/>
                <a:sym typeface="Arial"/>
              </a:rPr>
              <a:t>Kafli</a:t>
            </a:r>
            <a:r>
              <a:rPr lang="en-US" sz="3200" b="0" i="0" u="none" strike="noStrike" cap="none" dirty="0">
                <a:latin typeface="Arial"/>
                <a:ea typeface="Arial"/>
                <a:cs typeface="Arial"/>
                <a:sym typeface="Arial"/>
              </a:rPr>
              <a:t> 4</a:t>
            </a:r>
          </a:p>
          <a:p>
            <a:pPr marL="0" marR="0" lvl="0" indent="0" algn="ctr" rtl="0">
              <a:spcBef>
                <a:spcPts val="0"/>
              </a:spcBef>
              <a:spcAft>
                <a:spcPts val="0"/>
              </a:spcAft>
              <a:buNone/>
            </a:pPr>
            <a:endParaRPr sz="3200" b="0" i="0" u="none" strike="noStrike" cap="none" dirty="0">
              <a:latin typeface="Arial"/>
              <a:ea typeface="Arial"/>
              <a:cs typeface="Arial"/>
              <a:sym typeface="Arial"/>
            </a:endParaRPr>
          </a:p>
          <a:p>
            <a:pPr marL="0" marR="0" lvl="0" indent="0" algn="ctr" rtl="0">
              <a:spcBef>
                <a:spcPts val="0"/>
              </a:spcBef>
              <a:spcAft>
                <a:spcPts val="0"/>
              </a:spcAft>
              <a:buNone/>
            </a:pPr>
            <a:r>
              <a:rPr lang="en-US" sz="3200" b="0" i="0" u="none" strike="noStrike" cap="none" dirty="0">
                <a:latin typeface="Arial"/>
                <a:ea typeface="Arial"/>
                <a:cs typeface="Arial"/>
                <a:sym typeface="Arial"/>
              </a:rPr>
              <a:t>HJÚK1AG</a:t>
            </a:r>
            <a:endParaRPr sz="3200" b="0" i="0" u="none" strike="noStrike" cap="none"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4400" b="0" i="0" u="none" strike="noStrike" cap="none">
                <a:latin typeface="Arial"/>
                <a:ea typeface="Arial"/>
                <a:cs typeface="Arial"/>
                <a:sym typeface="Arial"/>
              </a:rPr>
              <a:t>Skynfærin</a:t>
            </a:r>
            <a:endParaRPr sz="4400" b="0" i="0" u="none" strike="noStrike" cap="none">
              <a:latin typeface="Arial"/>
              <a:ea typeface="Arial"/>
              <a:cs typeface="Arial"/>
              <a:sym typeface="Arial"/>
            </a:endParaRPr>
          </a:p>
        </p:txBody>
      </p:sp>
      <p:sp>
        <p:nvSpPr>
          <p:cNvPr id="93" name="Google Shape;93;p19"/>
          <p:cNvSpPr txBox="1"/>
          <p:nvPr/>
        </p:nvSpPr>
        <p:spPr>
          <a:xfrm>
            <a:off x="504000" y="2069982"/>
            <a:ext cx="9071640" cy="438408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Vöðva</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og</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stöðuskyn</a:t>
            </a:r>
            <a:r>
              <a:rPr lang="en-US" sz="3200" b="0" i="0" u="none" strike="noStrike" cap="none" dirty="0">
                <a:latin typeface="Arial"/>
                <a:ea typeface="Arial"/>
                <a:cs typeface="Arial"/>
                <a:sym typeface="Arial"/>
              </a:rPr>
              <a:t>:</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frumur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sem</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senda</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boð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til</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heilans</a:t>
            </a:r>
            <a:r>
              <a:rPr lang="en-US" sz="3200" b="0" i="0" u="none" strike="noStrike" cap="none" dirty="0">
                <a:latin typeface="Arial"/>
                <a:ea typeface="Arial"/>
                <a:cs typeface="Arial"/>
                <a:sym typeface="Arial"/>
              </a:rPr>
              <a:t> um </a:t>
            </a:r>
            <a:r>
              <a:rPr lang="en-US" sz="3200" b="0" i="0" u="none" strike="noStrike" cap="none" dirty="0" err="1">
                <a:latin typeface="Arial"/>
                <a:ea typeface="Arial"/>
                <a:cs typeface="Arial"/>
                <a:sym typeface="Arial"/>
              </a:rPr>
              <a:t>hvort</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líkamshlutar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séu</a:t>
            </a:r>
            <a:r>
              <a:rPr lang="en-US" sz="3200" b="0" i="0" u="none" strike="noStrike" cap="none" dirty="0">
                <a:latin typeface="Arial"/>
                <a:ea typeface="Arial"/>
                <a:cs typeface="Arial"/>
                <a:sym typeface="Arial"/>
              </a:rPr>
              <a:t> á </a:t>
            </a:r>
            <a:r>
              <a:rPr lang="en-US" sz="3200" b="0" i="0" u="none" strike="noStrike" cap="none" dirty="0" err="1">
                <a:latin typeface="Arial"/>
                <a:ea typeface="Arial"/>
                <a:cs typeface="Arial"/>
                <a:sym typeface="Arial"/>
              </a:rPr>
              <a:t>hreyfingu</a:t>
            </a:r>
            <a:r>
              <a:rPr lang="en-US" sz="3200" b="0" i="0" u="none" strike="noStrike" cap="none" dirty="0">
                <a:latin typeface="Arial"/>
                <a:ea typeface="Arial"/>
                <a:cs typeface="Arial"/>
                <a:sym typeface="Arial"/>
              </a:rPr>
              <a:t>. Ef </a:t>
            </a:r>
            <a:r>
              <a:rPr lang="en-US" sz="3200" b="0" i="0" u="none" strike="noStrike" cap="none" dirty="0" err="1">
                <a:latin typeface="Arial"/>
                <a:ea typeface="Arial"/>
                <a:cs typeface="Arial"/>
                <a:sym typeface="Arial"/>
              </a:rPr>
              <a:t>þetta</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skyn</a:t>
            </a:r>
            <a:r>
              <a:rPr lang="en-US" sz="3200" b="0" i="0" u="none" strike="noStrike" cap="none" dirty="0">
                <a:latin typeface="Arial"/>
                <a:ea typeface="Arial"/>
                <a:cs typeface="Arial"/>
                <a:sym typeface="Arial"/>
              </a:rPr>
              <a:t> í </a:t>
            </a:r>
            <a:r>
              <a:rPr lang="en-US" sz="3200" b="0" i="0" u="none" strike="noStrike" cap="none" dirty="0" err="1">
                <a:latin typeface="Arial"/>
                <a:ea typeface="Arial"/>
                <a:cs typeface="Arial"/>
                <a:sym typeface="Arial"/>
              </a:rPr>
              <a:t>lagi</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getum</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við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rétt</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likamann</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af</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og</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forðast</a:t>
            </a:r>
            <a:r>
              <a:rPr lang="en-US" sz="3200" b="0" i="0" u="none" strike="noStrike" cap="none" dirty="0">
                <a:latin typeface="Arial"/>
                <a:ea typeface="Arial"/>
                <a:cs typeface="Arial"/>
                <a:sym typeface="Arial"/>
              </a:rPr>
              <a:t> fall</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Snertiskyn</a:t>
            </a:r>
            <a:r>
              <a:rPr lang="en-US" sz="3200" b="0" i="0" u="none" strike="noStrike" cap="none" dirty="0">
                <a:latin typeface="Arial"/>
                <a:ea typeface="Arial"/>
                <a:cs typeface="Arial"/>
                <a:sym typeface="Arial"/>
              </a:rPr>
              <a:t>:</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ef</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áhrif</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eru</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mikil</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getum</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við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upplifað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sársauka</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sem</a:t>
            </a:r>
            <a:r>
              <a:rPr lang="en-US" sz="3200" b="0" i="0" u="none" strike="noStrike" cap="none" dirty="0">
                <a:latin typeface="Arial"/>
                <a:ea typeface="Arial"/>
                <a:cs typeface="Arial"/>
                <a:sym typeface="Arial"/>
              </a:rPr>
              <a:t> er </a:t>
            </a:r>
            <a:r>
              <a:rPr lang="en-US" sz="3200" b="0" i="0" u="none" strike="noStrike" cap="none" dirty="0" err="1">
                <a:latin typeface="Arial"/>
                <a:ea typeface="Arial"/>
                <a:cs typeface="Arial"/>
                <a:sym typeface="Arial"/>
              </a:rPr>
              <a:t>merki</a:t>
            </a:r>
            <a:r>
              <a:rPr lang="en-US" sz="3200" b="0" i="0" u="none" strike="noStrike" cap="none" dirty="0">
                <a:latin typeface="Arial"/>
                <a:ea typeface="Arial"/>
                <a:cs typeface="Arial"/>
                <a:sym typeface="Arial"/>
              </a:rPr>
              <a:t> um </a:t>
            </a:r>
            <a:r>
              <a:rPr lang="en-US" sz="3200" b="0" i="0" u="none" strike="noStrike" cap="none" dirty="0" err="1">
                <a:latin typeface="Arial"/>
                <a:ea typeface="Arial"/>
                <a:cs typeface="Arial"/>
                <a:sym typeface="Arial"/>
              </a:rPr>
              <a:t>að</a:t>
            </a:r>
            <a:r>
              <a:rPr lang="en-US" sz="3200" b="0" i="0" u="none" strike="noStrike" cap="none" dirty="0">
                <a:latin typeface="Arial"/>
                <a:ea typeface="Arial"/>
                <a:cs typeface="Arial"/>
                <a:sym typeface="Arial"/>
              </a:rPr>
              <a:t> eh </a:t>
            </a:r>
            <a:r>
              <a:rPr lang="en-US" sz="3200" b="0" i="0" u="none" strike="noStrike" cap="none" dirty="0" err="1">
                <a:latin typeface="Arial"/>
                <a:ea typeface="Arial"/>
                <a:cs typeface="Arial"/>
                <a:sym typeface="Arial"/>
              </a:rPr>
              <a:t>sé</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að</a:t>
            </a:r>
            <a:endParaRPr sz="3200" b="0" i="0" u="none" strike="noStrike" cap="none"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4400" b="0" i="0" u="none" strike="noStrike" cap="none">
                <a:latin typeface="Arial"/>
                <a:ea typeface="Arial"/>
                <a:cs typeface="Arial"/>
                <a:sym typeface="Arial"/>
              </a:rPr>
              <a:t>Vandamál v/skynfæri</a:t>
            </a:r>
            <a:endParaRPr sz="4400" b="0" i="0" u="none" strike="noStrike" cap="none">
              <a:latin typeface="Arial"/>
              <a:ea typeface="Arial"/>
              <a:cs typeface="Arial"/>
              <a:sym typeface="Arial"/>
            </a:endParaRPr>
          </a:p>
        </p:txBody>
      </p:sp>
      <p:sp>
        <p:nvSpPr>
          <p:cNvPr id="99" name="Google Shape;99;p20"/>
          <p:cNvSpPr txBox="1"/>
          <p:nvPr/>
        </p:nvSpPr>
        <p:spPr>
          <a:xfrm>
            <a:off x="504000" y="2185728"/>
            <a:ext cx="9071640" cy="438408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440"/>
              <a:buFont typeface="Noto Sans Symbols"/>
              <a:buChar char="●"/>
            </a:pPr>
            <a:r>
              <a:rPr lang="en-US" sz="3200" b="0" i="0" u="none" strike="noStrike" cap="none" dirty="0">
                <a:latin typeface="Arial"/>
                <a:ea typeface="Arial"/>
                <a:cs typeface="Arial"/>
                <a:sym typeface="Arial"/>
              </a:rPr>
              <a:t>Er </a:t>
            </a:r>
            <a:r>
              <a:rPr lang="en-US" sz="3200" b="0" i="0" u="none" strike="noStrike" cap="none" dirty="0" err="1">
                <a:latin typeface="Arial"/>
                <a:ea typeface="Arial"/>
                <a:cs typeface="Arial"/>
                <a:sym typeface="Arial"/>
              </a:rPr>
              <a:t>mikil</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fötlun</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að</a:t>
            </a:r>
            <a:r>
              <a:rPr lang="en-US" sz="3200" b="0" i="0" u="none" strike="noStrike" cap="none" dirty="0">
                <a:latin typeface="Arial"/>
                <a:ea typeface="Arial"/>
                <a:cs typeface="Arial"/>
                <a:sym typeface="Arial"/>
              </a:rPr>
              <a:t> vera </a:t>
            </a:r>
            <a:r>
              <a:rPr lang="en-US" sz="3200" b="0" i="0" u="none" strike="noStrike" cap="none" dirty="0" err="1">
                <a:latin typeface="Arial"/>
                <a:ea typeface="Arial"/>
                <a:cs typeface="Arial"/>
                <a:sym typeface="Arial"/>
              </a:rPr>
              <a:t>sjónskertur</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a:latin typeface="Arial"/>
                <a:ea typeface="Arial"/>
                <a:cs typeface="Arial"/>
                <a:sym typeface="Arial"/>
              </a:rPr>
              <a:t>Geta </a:t>
            </a:r>
            <a:r>
              <a:rPr lang="en-US" sz="3200" b="0" i="0" u="none" strike="noStrike" cap="none" dirty="0" err="1">
                <a:latin typeface="Arial"/>
                <a:ea typeface="Arial"/>
                <a:cs typeface="Arial"/>
                <a:sym typeface="Arial"/>
              </a:rPr>
              <a:t>verið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margar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ástæður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þess</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Sumir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getað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bjargað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sér</a:t>
            </a:r>
            <a:r>
              <a:rPr lang="en-US" sz="3200" b="0" i="0" u="none" strike="noStrike" cap="none" dirty="0">
                <a:latin typeface="Arial"/>
                <a:ea typeface="Arial"/>
                <a:cs typeface="Arial"/>
                <a:sym typeface="Arial"/>
              </a:rPr>
              <a:t> í </a:t>
            </a:r>
            <a:r>
              <a:rPr lang="en-US" sz="3200" b="0" i="0" u="none" strike="noStrike" cap="none" dirty="0" err="1">
                <a:latin typeface="Arial"/>
                <a:ea typeface="Arial"/>
                <a:cs typeface="Arial"/>
                <a:sym typeface="Arial"/>
              </a:rPr>
              <a:t>daglega</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lífinu</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sem</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nær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blindir</a:t>
            </a:r>
            <a:r>
              <a:rPr lang="en-US" sz="3200" b="0" i="0" u="none" strike="noStrike" cap="none" dirty="0">
                <a:latin typeface="Arial"/>
                <a:ea typeface="Arial"/>
                <a:cs typeface="Arial"/>
                <a:sym typeface="Arial"/>
              </a:rPr>
              <a:t> </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1" i="0" u="none" strike="noStrike" cap="none" dirty="0" err="1">
                <a:latin typeface="Arial"/>
                <a:ea typeface="Arial"/>
                <a:cs typeface="Arial"/>
                <a:sym typeface="Arial"/>
              </a:rPr>
              <a:t>Þurfum</a:t>
            </a:r>
            <a:r>
              <a:rPr lang="en-US" sz="3200" b="1" i="0" u="none" strike="noStrike" cap="none" dirty="0">
                <a:latin typeface="Arial"/>
                <a:ea typeface="Arial"/>
                <a:cs typeface="Arial"/>
                <a:sym typeface="Arial"/>
              </a:rPr>
              <a:t> </a:t>
            </a:r>
            <a:r>
              <a:rPr lang="en-US" sz="3200" b="1" i="0" u="none" strike="noStrike" cap="none" dirty="0" err="1">
                <a:latin typeface="Arial"/>
                <a:ea typeface="Arial"/>
                <a:cs typeface="Arial"/>
                <a:sym typeface="Arial"/>
              </a:rPr>
              <a:t>að</a:t>
            </a:r>
            <a:r>
              <a:rPr lang="en-US" sz="3200" b="1" i="0" u="none" strike="noStrike" cap="none" dirty="0">
                <a:latin typeface="Arial"/>
                <a:ea typeface="Arial"/>
                <a:cs typeface="Arial"/>
                <a:sym typeface="Arial"/>
              </a:rPr>
              <a:t> </a:t>
            </a:r>
            <a:r>
              <a:rPr lang="en-US" sz="3200" b="1" i="0" u="none" strike="noStrike" cap="none" dirty="0" err="1">
                <a:latin typeface="Arial"/>
                <a:ea typeface="Arial"/>
                <a:cs typeface="Arial"/>
                <a:sym typeface="Arial"/>
              </a:rPr>
              <a:t>obsa</a:t>
            </a:r>
            <a:r>
              <a:rPr lang="en-US" sz="3200" b="1"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hvort</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sj</a:t>
            </a:r>
            <a:r>
              <a:rPr lang="en-US" sz="3200" b="0" i="0" u="none" strike="noStrike" cap="none" dirty="0">
                <a:latin typeface="Arial"/>
                <a:ea typeface="Arial"/>
                <a:cs typeface="Arial"/>
                <a:sym typeface="Arial"/>
              </a:rPr>
              <a:t>. </a:t>
            </a:r>
            <a:r>
              <a:rPr lang="en-US" sz="3200" dirty="0" err="1">
                <a:latin typeface="Arial"/>
                <a:ea typeface="Arial"/>
                <a:cs typeface="Arial"/>
                <a:sym typeface="Arial"/>
              </a:rPr>
              <a:t>s</a:t>
            </a:r>
            <a:r>
              <a:rPr lang="en-US" sz="3200" b="0" i="0" u="none" strike="noStrike" cap="none" dirty="0" err="1">
                <a:latin typeface="Arial"/>
                <a:ea typeface="Arial"/>
                <a:cs typeface="Arial"/>
                <a:sym typeface="Arial"/>
              </a:rPr>
              <a:t>é</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sjónskertur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hvað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hann</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getur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sjálfur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minna</a:t>
            </a:r>
            <a:r>
              <a:rPr lang="en-US" sz="3200" b="0" i="0" u="none" strike="noStrike" cap="none" dirty="0">
                <a:latin typeface="Arial"/>
                <a:ea typeface="Arial"/>
                <a:cs typeface="Arial"/>
                <a:sym typeface="Arial"/>
              </a:rPr>
              <a:t> á </a:t>
            </a:r>
            <a:r>
              <a:rPr lang="en-US" sz="3200" b="0" i="0" u="none" strike="noStrike" cap="none" dirty="0" err="1">
                <a:latin typeface="Arial"/>
                <a:ea typeface="Arial"/>
                <a:cs typeface="Arial"/>
                <a:sym typeface="Arial"/>
              </a:rPr>
              <a:t>gleraugu</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og</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annað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hlutir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séu</a:t>
            </a:r>
            <a:r>
              <a:rPr lang="en-US" sz="3200" b="0" i="0" u="none" strike="noStrike" cap="none" dirty="0">
                <a:latin typeface="Arial"/>
                <a:ea typeface="Arial"/>
                <a:cs typeface="Arial"/>
                <a:sym typeface="Arial"/>
              </a:rPr>
              <a:t> á </a:t>
            </a:r>
            <a:r>
              <a:rPr lang="en-US" sz="3200" b="0" i="0" u="none" strike="noStrike" cap="none" dirty="0" err="1">
                <a:latin typeface="Arial"/>
                <a:ea typeface="Arial"/>
                <a:cs typeface="Arial"/>
                <a:sym typeface="Arial"/>
              </a:rPr>
              <a:t>réttum</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stað</a:t>
            </a:r>
            <a:r>
              <a:rPr lang="en-US" sz="3200" b="0" i="0" u="none" strike="noStrike" cap="none" dirty="0">
                <a:latin typeface="Arial"/>
                <a:ea typeface="Arial"/>
                <a:cs typeface="Arial"/>
                <a:sym typeface="Arial"/>
              </a:rPr>
              <a:t>, tala </a:t>
            </a:r>
            <a:r>
              <a:rPr lang="en-US" sz="3200" b="0" i="0" u="none" strike="noStrike" cap="none" dirty="0" err="1">
                <a:latin typeface="Arial"/>
                <a:ea typeface="Arial"/>
                <a:cs typeface="Arial"/>
                <a:sym typeface="Arial"/>
              </a:rPr>
              <a:t>til</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sj</a:t>
            </a:r>
            <a:r>
              <a:rPr lang="en-US" sz="3200" b="0" i="0" u="none" strike="noStrike" cap="none" dirty="0">
                <a:latin typeface="Arial"/>
                <a:ea typeface="Arial"/>
                <a:cs typeface="Arial"/>
                <a:sym typeface="Arial"/>
              </a:rPr>
              <a:t>. </a:t>
            </a:r>
            <a:endParaRPr sz="3200" b="0" i="0" u="none" strike="noStrike" cap="none" dirty="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4400" b="0" i="0" u="none" strike="noStrike" cap="none">
                <a:latin typeface="Arial"/>
                <a:ea typeface="Arial"/>
                <a:cs typeface="Arial"/>
                <a:sym typeface="Arial"/>
              </a:rPr>
              <a:t>Sýking í augum</a:t>
            </a:r>
            <a:endParaRPr sz="4400" b="0" i="0" u="none" strike="noStrike" cap="none">
              <a:latin typeface="Arial"/>
              <a:ea typeface="Arial"/>
              <a:cs typeface="Arial"/>
              <a:sym typeface="Arial"/>
            </a:endParaRPr>
          </a:p>
        </p:txBody>
      </p:sp>
      <p:sp>
        <p:nvSpPr>
          <p:cNvPr id="105" name="Google Shape;105;p21"/>
          <p:cNvSpPr txBox="1"/>
          <p:nvPr/>
        </p:nvSpPr>
        <p:spPr>
          <a:xfrm>
            <a:off x="504000" y="2151004"/>
            <a:ext cx="9071640" cy="438408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440"/>
              <a:buFont typeface="Noto Sans Symbols"/>
              <a:buChar char="●"/>
            </a:pPr>
            <a:r>
              <a:rPr lang="en-US" sz="3200" b="0" i="0" u="none" strike="noStrike" cap="none" dirty="0">
                <a:latin typeface="Arial"/>
                <a:ea typeface="Arial"/>
                <a:cs typeface="Arial"/>
                <a:sym typeface="Arial"/>
              </a:rPr>
              <a:t>Ekki </a:t>
            </a:r>
            <a:r>
              <a:rPr lang="en-US" sz="3200" b="0" i="0" u="none" strike="noStrike" cap="none" dirty="0" err="1">
                <a:latin typeface="Arial"/>
                <a:ea typeface="Arial"/>
                <a:cs typeface="Arial"/>
                <a:sym typeface="Arial"/>
              </a:rPr>
              <a:t>óalgengt</a:t>
            </a:r>
            <a:r>
              <a:rPr lang="en-US" sz="3200" b="0" i="0" u="none" strike="noStrike" cap="none" dirty="0">
                <a:latin typeface="Arial"/>
                <a:ea typeface="Arial"/>
                <a:cs typeface="Arial"/>
                <a:sym typeface="Arial"/>
              </a:rPr>
              <a:t>, er </a:t>
            </a:r>
            <a:r>
              <a:rPr lang="en-US" sz="3200" b="0" i="0" u="none" strike="noStrike" cap="none" dirty="0" err="1">
                <a:latin typeface="Arial"/>
                <a:ea typeface="Arial"/>
                <a:cs typeface="Arial"/>
                <a:sym typeface="Arial"/>
              </a:rPr>
              <a:t>mjög</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smitandi</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Þvo</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augun</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með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volgu</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vatni</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og</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bómull</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Strjúka</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að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augnkrók</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ef</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auga</a:t>
            </a:r>
            <a:r>
              <a:rPr lang="en-US" sz="3200" b="0" i="0" u="none" strike="noStrike" cap="none" dirty="0">
                <a:latin typeface="Arial"/>
                <a:ea typeface="Arial"/>
                <a:cs typeface="Arial"/>
                <a:sym typeface="Arial"/>
              </a:rPr>
              <a:t> er </a:t>
            </a:r>
            <a:r>
              <a:rPr lang="en-US" sz="3200" b="0" i="0" u="none" strike="noStrike" cap="none" dirty="0" err="1">
                <a:latin typeface="Arial"/>
                <a:ea typeface="Arial"/>
                <a:cs typeface="Arial"/>
                <a:sym typeface="Arial"/>
              </a:rPr>
              <a:t>sýkt</a:t>
            </a:r>
            <a:r>
              <a:rPr lang="en-US" sz="3200" b="0" i="0" u="none" strike="noStrike" cap="none" dirty="0">
                <a:latin typeface="Arial"/>
                <a:ea typeface="Arial"/>
                <a:cs typeface="Arial"/>
                <a:sym typeface="Arial"/>
              </a:rPr>
              <a:t>. </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Handþvottur</a:t>
            </a:r>
            <a:r>
              <a:rPr lang="en-US" sz="3200" dirty="0"/>
              <a:t>!!!!!</a:t>
            </a:r>
          </a:p>
          <a:p>
            <a:pPr marL="432000" marR="0" lvl="0" indent="-324000" algn="l" rtl="0">
              <a:spcBef>
                <a:spcPts val="1417"/>
              </a:spcBef>
              <a:spcAft>
                <a:spcPts val="0"/>
              </a:spcAft>
              <a:buClr>
                <a:srgbClr val="000000"/>
              </a:buClr>
              <a:buSzPts val="1440"/>
              <a:buFont typeface="Noto Sans Symbols"/>
              <a:buChar char="●"/>
            </a:pPr>
            <a:endParaRPr lang="en-US" sz="3200" b="0" i="0" u="none" strike="noStrike" cap="none"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6982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EAFAF5-7875-4FD6-6F28-02E463465105}"/>
              </a:ext>
            </a:extLst>
          </p:cNvPr>
          <p:cNvSpPr>
            <a:spLocks noGrp="1"/>
          </p:cNvSpPr>
          <p:nvPr>
            <p:ph type="title"/>
          </p:nvPr>
        </p:nvSpPr>
        <p:spPr>
          <a:xfrm>
            <a:off x="4253738" y="699910"/>
            <a:ext cx="5295853" cy="1599191"/>
          </a:xfrm>
        </p:spPr>
        <p:txBody>
          <a:bodyPr>
            <a:normAutofit/>
          </a:bodyPr>
          <a:lstStyle/>
          <a:p>
            <a:r>
              <a:rPr lang="is-IS" dirty="0"/>
              <a:t>Verklegir hlutir t. augum</a:t>
            </a:r>
          </a:p>
        </p:txBody>
      </p:sp>
      <p:pic>
        <p:nvPicPr>
          <p:cNvPr id="4098" name="Picture 2">
            <a:extLst>
              <a:ext uri="{FF2B5EF4-FFF2-40B4-BE49-F238E27FC236}">
                <a16:creationId xmlns:a16="http://schemas.microsoft.com/office/drawing/2014/main" id="{EEEFC1D1-3704-6A15-C1F2-F62C980D362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8630" y="662644"/>
            <a:ext cx="3324074" cy="1672556"/>
          </a:xfrm>
          <a:prstGeom prst="rect">
            <a:avLst/>
          </a:prstGeom>
          <a:noFill/>
          <a:extLst>
            <a:ext uri="{909E8E84-426E-40DD-AFC4-6F175D3DCCD1}">
              <a14:hiddenFill xmlns:a14="http://schemas.microsoft.com/office/drawing/2010/main">
                <a:solidFill>
                  <a:srgbClr val="FFFFFF"/>
                </a:solidFill>
              </a14:hiddenFill>
            </a:ext>
          </a:extLst>
        </p:spPr>
      </p:pic>
      <p:cxnSp>
        <p:nvCxnSpPr>
          <p:cNvPr id="4107" name="Straight Connector 4106">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83973" y="2299635"/>
            <a:ext cx="48387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100" name="Picture 4">
            <a:extLst>
              <a:ext uri="{FF2B5EF4-FFF2-40B4-BE49-F238E27FC236}">
                <a16:creationId xmlns:a16="http://schemas.microsoft.com/office/drawing/2014/main" id="{1F2E02CC-E7E7-A85F-D79D-C024BEAA135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0201" y="2546431"/>
            <a:ext cx="3560210" cy="404569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C1D3026-0E9C-7317-7E3E-8FAC525FD707}"/>
              </a:ext>
            </a:extLst>
          </p:cNvPr>
          <p:cNvSpPr>
            <a:spLocks noGrp="1"/>
          </p:cNvSpPr>
          <p:nvPr>
            <p:ph idx="1"/>
          </p:nvPr>
        </p:nvSpPr>
        <p:spPr>
          <a:xfrm>
            <a:off x="4253738" y="2423895"/>
            <a:ext cx="5295853" cy="4045694"/>
          </a:xfrm>
        </p:spPr>
        <p:txBody>
          <a:bodyPr>
            <a:normAutofit/>
          </a:bodyPr>
          <a:lstStyle/>
          <a:p>
            <a:pPr>
              <a:buFont typeface="Arial" panose="020B0604020202020204" pitchFamily="34" charset="0"/>
              <a:buChar char="•"/>
            </a:pPr>
            <a:r>
              <a:rPr lang="nn-NO" dirty="0">
                <a:latin typeface="Arial"/>
                <a:ea typeface="Arial"/>
                <a:cs typeface="Arial"/>
                <a:sym typeface="Arial"/>
              </a:rPr>
              <a:t> Leiðbeiningar á heilsuveru um augnsýkingar </a:t>
            </a:r>
            <a:r>
              <a:rPr lang="nn-NO" dirty="0">
                <a:latin typeface="Arial"/>
                <a:ea typeface="Arial"/>
                <a:cs typeface="Arial"/>
                <a:sym typeface="Arial"/>
                <a:hlinkClick r:id="rId5"/>
              </a:rPr>
              <a:t>https://www.heilsuvera.is/markhopar/sjukdomar-fravik-einkenni/augnbolga-og-rodi-i-augum/</a:t>
            </a:r>
            <a:r>
              <a:rPr lang="nn-NO" dirty="0">
                <a:latin typeface="Arial"/>
                <a:ea typeface="Arial"/>
                <a:cs typeface="Arial"/>
                <a:sym typeface="Arial"/>
              </a:rPr>
              <a:t> </a:t>
            </a:r>
          </a:p>
          <a:p>
            <a:pPr>
              <a:buFont typeface="Arial" panose="020B0604020202020204" pitchFamily="34" charset="0"/>
              <a:buChar char="•"/>
            </a:pPr>
            <a:r>
              <a:rPr lang="nn-NO" b="0" i="0" u="none" strike="noStrike" cap="none" dirty="0">
                <a:latin typeface="Arial"/>
                <a:ea typeface="Arial"/>
                <a:cs typeface="Arial"/>
                <a:sym typeface="Arial"/>
              </a:rPr>
              <a:t> </a:t>
            </a:r>
            <a:r>
              <a:rPr lang="nn-NO" dirty="0">
                <a:latin typeface="Arial"/>
                <a:ea typeface="Arial"/>
                <a:cs typeface="Arial"/>
                <a:sym typeface="Arial"/>
              </a:rPr>
              <a:t>Notkun augndropa (sjá td. neðarlega hér: </a:t>
            </a:r>
            <a:r>
              <a:rPr lang="nn-NO" dirty="0">
                <a:latin typeface="Arial"/>
                <a:ea typeface="Arial"/>
                <a:cs typeface="Arial"/>
                <a:sym typeface="Arial"/>
                <a:hlinkClick r:id="rId6"/>
              </a:rPr>
              <a:t>https://www.heilsuvera.is/markhopar/sjukdomar-fravik-einkenni/glaka/</a:t>
            </a:r>
            <a:r>
              <a:rPr lang="nn-NO" dirty="0">
                <a:latin typeface="Arial"/>
                <a:ea typeface="Arial"/>
                <a:cs typeface="Arial"/>
                <a:sym typeface="Arial"/>
              </a:rPr>
              <a:t> )</a:t>
            </a:r>
            <a:endParaRPr lang="nn-NO" b="0" i="0" u="none" strike="noStrike" cap="none" dirty="0">
              <a:latin typeface="Arial"/>
              <a:ea typeface="Arial"/>
              <a:cs typeface="Arial"/>
              <a:sym typeface="Arial"/>
            </a:endParaRPr>
          </a:p>
          <a:p>
            <a:endParaRPr lang="is-IS" dirty="0"/>
          </a:p>
        </p:txBody>
      </p:sp>
      <p:sp>
        <p:nvSpPr>
          <p:cNvPr id="4109" name="Rectangle 4108">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982410"/>
            <a:ext cx="10080613" cy="73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sp>
        <p:nvSpPr>
          <p:cNvPr id="4111" name="Rectangle 4110">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55696"/>
            <a:ext cx="10080625" cy="503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spTree>
    <p:extLst>
      <p:ext uri="{BB962C8B-B14F-4D97-AF65-F5344CB8AC3E}">
        <p14:creationId xmlns:p14="http://schemas.microsoft.com/office/powerpoint/2010/main" val="445364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4400" b="0" i="0" u="none" strike="noStrike" cap="none">
                <a:latin typeface="Arial"/>
                <a:ea typeface="Arial"/>
                <a:cs typeface="Arial"/>
                <a:sym typeface="Arial"/>
              </a:rPr>
              <a:t>Heyrnarskerðing</a:t>
            </a:r>
            <a:endParaRPr sz="4400" b="0" i="0" u="none" strike="noStrike" cap="none">
              <a:latin typeface="Arial"/>
              <a:ea typeface="Arial"/>
              <a:cs typeface="Arial"/>
              <a:sym typeface="Arial"/>
            </a:endParaRPr>
          </a:p>
        </p:txBody>
      </p:sp>
      <p:sp>
        <p:nvSpPr>
          <p:cNvPr id="111" name="Google Shape;111;p22"/>
          <p:cNvSpPr txBox="1"/>
          <p:nvPr/>
        </p:nvSpPr>
        <p:spPr>
          <a:xfrm>
            <a:off x="504000" y="2313050"/>
            <a:ext cx="9071640" cy="438408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Skiptir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miklu</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máli</a:t>
            </a:r>
            <a:r>
              <a:rPr lang="en-US" sz="3200" b="0" i="0" u="none" strike="noStrike" cap="none" dirty="0">
                <a:latin typeface="Arial"/>
                <a:ea typeface="Arial"/>
                <a:cs typeface="Arial"/>
                <a:sym typeface="Arial"/>
              </a:rPr>
              <a:t> í </a:t>
            </a:r>
            <a:r>
              <a:rPr lang="en-US" sz="3200" b="0" i="0" u="none" strike="noStrike" cap="none" dirty="0" err="1">
                <a:latin typeface="Arial"/>
                <a:ea typeface="Arial"/>
                <a:cs typeface="Arial"/>
                <a:sym typeface="Arial"/>
              </a:rPr>
              <a:t>samskiptum</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okkar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við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sj</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Ástæður</a:t>
            </a:r>
            <a:r>
              <a:rPr lang="en-US" sz="3200" b="0" i="0" u="none" strike="noStrike" cap="none" dirty="0">
                <a:latin typeface="Arial"/>
                <a:ea typeface="Arial"/>
                <a:cs typeface="Arial"/>
                <a:sym typeface="Arial"/>
              </a:rPr>
              <a:t> geta </a:t>
            </a:r>
            <a:r>
              <a:rPr lang="en-US" sz="3200" b="0" i="0" u="none" strike="noStrike" cap="none" dirty="0" err="1">
                <a:latin typeface="Arial"/>
                <a:ea typeface="Arial"/>
                <a:cs typeface="Arial"/>
                <a:sym typeface="Arial"/>
              </a:rPr>
              <a:t>verið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margar</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a:latin typeface="Arial"/>
                <a:ea typeface="Arial"/>
                <a:cs typeface="Arial"/>
                <a:sym typeface="Arial"/>
              </a:rPr>
              <a:t>Ekki tala </a:t>
            </a:r>
            <a:r>
              <a:rPr lang="en-US" sz="3200" b="0" i="0" u="none" strike="noStrike" cap="none" dirty="0" err="1">
                <a:latin typeface="Arial"/>
                <a:ea typeface="Arial"/>
                <a:cs typeface="Arial"/>
                <a:sym typeface="Arial"/>
              </a:rPr>
              <a:t>hátt</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við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sj</a:t>
            </a:r>
            <a:r>
              <a:rPr lang="en-US" sz="3200" b="0" i="0" u="none" strike="noStrike" cap="none" dirty="0">
                <a:latin typeface="Arial"/>
                <a:ea typeface="Arial"/>
                <a:cs typeface="Arial"/>
                <a:sym typeface="Arial"/>
              </a:rPr>
              <a:t>. - vera í </a:t>
            </a:r>
            <a:r>
              <a:rPr lang="en-US" sz="3200" b="0" i="0" u="none" strike="noStrike" cap="none" dirty="0" err="1">
                <a:latin typeface="Arial"/>
                <a:ea typeface="Arial"/>
                <a:cs typeface="Arial"/>
                <a:sym typeface="Arial"/>
              </a:rPr>
              <a:t>sömu</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hæð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og</a:t>
            </a:r>
            <a:r>
              <a:rPr lang="en-US" sz="3200" b="0" i="0" u="none" strike="noStrike" cap="none" dirty="0">
                <a:latin typeface="Arial"/>
                <a:ea typeface="Arial"/>
                <a:cs typeface="Arial"/>
                <a:sym typeface="Arial"/>
              </a:rPr>
              <a:t> tala </a:t>
            </a:r>
            <a:r>
              <a:rPr lang="en-US" sz="3200" b="0" i="0" u="none" strike="noStrike" cap="none" dirty="0" err="1">
                <a:latin typeface="Arial"/>
                <a:ea typeface="Arial"/>
                <a:cs typeface="Arial"/>
                <a:sym typeface="Arial"/>
              </a:rPr>
              <a:t>við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hann</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beint</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Hjálpa</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við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notkun</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heyrnartækja</a:t>
            </a:r>
            <a:r>
              <a:rPr lang="en-US" sz="3200" b="0" i="0" u="none" strike="noStrike" cap="none" dirty="0">
                <a:latin typeface="Arial"/>
                <a:ea typeface="Arial"/>
                <a:cs typeface="Arial"/>
                <a:sym typeface="Arial"/>
              </a:rPr>
              <a:t>.</a:t>
            </a:r>
            <a:endParaRPr sz="3200" b="0" i="0" u="none" strike="noStrike" cap="none"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5"/>
        <p:cNvGrpSpPr/>
        <p:nvPr/>
      </p:nvGrpSpPr>
      <p:grpSpPr>
        <a:xfrm>
          <a:off x="0" y="0"/>
          <a:ext cx="0" cy="0"/>
          <a:chOff x="0" y="0"/>
          <a:chExt cx="0" cy="0"/>
        </a:xfrm>
      </p:grpSpPr>
      <p:sp>
        <p:nvSpPr>
          <p:cNvPr id="116" name="Google Shape;116;p23"/>
          <p:cNvSpPr txBox="1"/>
          <p:nvPr/>
        </p:nvSpPr>
        <p:spPr>
          <a:xfrm>
            <a:off x="5416952" y="730173"/>
            <a:ext cx="4031112" cy="1644799"/>
          </a:xfrm>
          <a:prstGeom prst="rect">
            <a:avLst/>
          </a:prstGeom>
        </p:spPr>
        <p:txBody>
          <a:bodyPr spcFirstLastPara="1" vert="horz" lIns="91440" tIns="45720" rIns="91440" bIns="45720" rtlCol="0" anchor="t" anchorCtr="0">
            <a:normAutofit/>
          </a:bodyPr>
          <a:lstStyle/>
          <a:p>
            <a:pPr marL="0" marR="0" lvl="0" indent="0">
              <a:lnSpc>
                <a:spcPct val="90000"/>
              </a:lnSpc>
              <a:spcBef>
                <a:spcPct val="0"/>
              </a:spcBef>
              <a:spcAft>
                <a:spcPts val="600"/>
              </a:spcAft>
            </a:pPr>
            <a:r>
              <a:rPr lang="en-US" sz="4400" b="0" i="0" u="none" strike="noStrike" kern="1200" cap="none" dirty="0" err="1">
                <a:solidFill>
                  <a:schemeClr val="tx1"/>
                </a:solidFill>
                <a:latin typeface="+mj-lt"/>
                <a:ea typeface="+mj-ea"/>
                <a:cs typeface="+mj-cs"/>
                <a:sym typeface="Arial"/>
              </a:rPr>
              <a:t>Heyrnartæki</a:t>
            </a:r>
            <a:endParaRPr lang="en-US" sz="4400" b="0" i="0" u="none" strike="noStrike" kern="1200" cap="none" dirty="0">
              <a:solidFill>
                <a:schemeClr val="tx1"/>
              </a:solidFill>
              <a:latin typeface="+mj-lt"/>
              <a:ea typeface="+mj-ea"/>
              <a:cs typeface="+mj-cs"/>
              <a:sym typeface="Arial"/>
            </a:endParaRPr>
          </a:p>
        </p:txBody>
      </p:sp>
      <p:pic>
        <p:nvPicPr>
          <p:cNvPr id="3" name="Picture 2" descr="A picture containing indoor">
            <a:extLst>
              <a:ext uri="{FF2B5EF4-FFF2-40B4-BE49-F238E27FC236}">
                <a16:creationId xmlns:a16="http://schemas.microsoft.com/office/drawing/2014/main" id="{8420E121-7381-FABB-7DA7-0CD9370F4A1A}"/>
              </a:ext>
            </a:extLst>
          </p:cNvPr>
          <p:cNvPicPr>
            <a:picLocks noChangeAspect="1"/>
          </p:cNvPicPr>
          <p:nvPr/>
        </p:nvPicPr>
        <p:blipFill>
          <a:blip r:embed="rId3"/>
          <a:stretch>
            <a:fillRect/>
          </a:stretch>
        </p:blipFill>
        <p:spPr>
          <a:xfrm>
            <a:off x="632560" y="1715593"/>
            <a:ext cx="4974082" cy="4128488"/>
          </a:xfrm>
          <a:prstGeom prst="rect">
            <a:avLst/>
          </a:prstGeom>
        </p:spPr>
      </p:pic>
      <p:sp>
        <p:nvSpPr>
          <p:cNvPr id="117" name="Google Shape;117;p23"/>
          <p:cNvSpPr txBox="1"/>
          <p:nvPr/>
        </p:nvSpPr>
        <p:spPr>
          <a:xfrm>
            <a:off x="6628342" y="2519891"/>
            <a:ext cx="2819722" cy="4238180"/>
          </a:xfrm>
          <a:prstGeom prst="rect">
            <a:avLst/>
          </a:prstGeom>
        </p:spPr>
        <p:txBody>
          <a:bodyPr spcFirstLastPara="1" vert="horz" lIns="91440" tIns="45720" rIns="91440" bIns="45720" rtlCol="0" anchorCtr="0">
            <a:normAutofit/>
          </a:bodyPr>
          <a:lstStyle/>
          <a:p>
            <a:pPr marL="432000" marR="0" lvl="0" indent="-228600">
              <a:lnSpc>
                <a:spcPct val="90000"/>
              </a:lnSpc>
              <a:spcBef>
                <a:spcPts val="0"/>
              </a:spcBef>
              <a:spcAft>
                <a:spcPts val="0"/>
              </a:spcAft>
              <a:buClr>
                <a:srgbClr val="000000"/>
              </a:buClr>
              <a:buSzPts val="1440"/>
              <a:buFont typeface="Arial" panose="020B0604020202020204" pitchFamily="34" charset="0"/>
              <a:buChar char="•"/>
            </a:pPr>
            <a:r>
              <a:rPr lang="en-US" sz="1900" b="0" i="0" u="none" strike="noStrike" kern="1200" cap="none" dirty="0" err="1">
                <a:solidFill>
                  <a:schemeClr val="tx1">
                    <a:alpha val="60000"/>
                  </a:schemeClr>
                </a:solidFill>
                <a:latin typeface="+mn-lt"/>
                <a:ea typeface="+mn-ea"/>
                <a:cs typeface="+mn-cs"/>
                <a:sym typeface="Arial"/>
              </a:rPr>
              <a:t>Ýmis</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konar</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tæki</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til</a:t>
            </a:r>
            <a:endParaRPr lang="en-US" sz="1900" b="0" i="0" u="none" strike="noStrike" kern="1200" cap="none" dirty="0">
              <a:solidFill>
                <a:schemeClr val="tx1">
                  <a:alpha val="60000"/>
                </a:schemeClr>
              </a:solidFill>
              <a:latin typeface="+mn-lt"/>
              <a:ea typeface="+mn-ea"/>
              <a:cs typeface="+mn-cs"/>
              <a:sym typeface="Arial"/>
            </a:endParaRPr>
          </a:p>
          <a:p>
            <a:pPr marL="432000" marR="0" lvl="0" indent="-228600">
              <a:lnSpc>
                <a:spcPct val="90000"/>
              </a:lnSpc>
              <a:spcBef>
                <a:spcPts val="1417"/>
              </a:spcBef>
              <a:spcAft>
                <a:spcPts val="0"/>
              </a:spcAft>
              <a:buClr>
                <a:srgbClr val="000000"/>
              </a:buClr>
              <a:buSzPts val="1440"/>
              <a:buFont typeface="Arial" panose="020B0604020202020204" pitchFamily="34" charset="0"/>
              <a:buChar char="•"/>
            </a:pPr>
            <a:r>
              <a:rPr lang="en-US" sz="1900" b="0" i="0" u="none" strike="noStrike" kern="1200" cap="none" dirty="0" err="1">
                <a:solidFill>
                  <a:schemeClr val="tx1">
                    <a:alpha val="60000"/>
                  </a:schemeClr>
                </a:solidFill>
                <a:latin typeface="+mn-lt"/>
                <a:ea typeface="+mn-ea"/>
                <a:cs typeface="+mn-cs"/>
                <a:sym typeface="Arial"/>
              </a:rPr>
              <a:t>Mikilvægt</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að</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þrífa</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tækin</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reglulega</a:t>
            </a:r>
            <a:endParaRPr lang="en-US" sz="1900" b="0" i="0" u="none" strike="noStrike" kern="1200" cap="none" dirty="0">
              <a:solidFill>
                <a:schemeClr val="tx1">
                  <a:alpha val="60000"/>
                </a:schemeClr>
              </a:solidFill>
              <a:latin typeface="+mn-lt"/>
              <a:ea typeface="+mn-ea"/>
              <a:cs typeface="+mn-cs"/>
              <a:sym typeface="Arial"/>
            </a:endParaRPr>
          </a:p>
          <a:p>
            <a:pPr marL="432000" marR="0" lvl="0" indent="-228600">
              <a:lnSpc>
                <a:spcPct val="90000"/>
              </a:lnSpc>
              <a:spcBef>
                <a:spcPts val="1417"/>
              </a:spcBef>
              <a:spcAft>
                <a:spcPts val="0"/>
              </a:spcAft>
              <a:buClr>
                <a:srgbClr val="000000"/>
              </a:buClr>
              <a:buSzPts val="1440"/>
              <a:buFont typeface="Arial" panose="020B0604020202020204" pitchFamily="34" charset="0"/>
              <a:buChar char="•"/>
            </a:pPr>
            <a:r>
              <a:rPr lang="en-US" sz="1900" b="0" i="0" u="none" strike="noStrike" kern="1200" cap="none" dirty="0" err="1">
                <a:solidFill>
                  <a:schemeClr val="tx1">
                    <a:alpha val="60000"/>
                  </a:schemeClr>
                </a:solidFill>
                <a:latin typeface="+mn-lt"/>
                <a:ea typeface="+mn-ea"/>
                <a:cs typeface="+mn-cs"/>
                <a:sym typeface="Arial"/>
              </a:rPr>
              <a:t>Hafa</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þau</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rétt</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stillt</a:t>
            </a:r>
            <a:endParaRPr lang="en-US" sz="1900" b="0" i="0" u="none" strike="noStrike" kern="1200" cap="none" dirty="0">
              <a:solidFill>
                <a:schemeClr val="tx1">
                  <a:alpha val="60000"/>
                </a:schemeClr>
              </a:solidFill>
              <a:latin typeface="+mn-lt"/>
              <a:ea typeface="+mn-ea"/>
              <a:cs typeface="+mn-cs"/>
              <a:sym typeface="Arial"/>
            </a:endParaRPr>
          </a:p>
          <a:p>
            <a:pPr marL="432000" marR="0" lvl="0" indent="-228600">
              <a:lnSpc>
                <a:spcPct val="90000"/>
              </a:lnSpc>
              <a:spcBef>
                <a:spcPts val="1417"/>
              </a:spcBef>
              <a:spcAft>
                <a:spcPts val="0"/>
              </a:spcAft>
              <a:buClr>
                <a:srgbClr val="000000"/>
              </a:buClr>
              <a:buSzPts val="1440"/>
              <a:buFont typeface="Arial" panose="020B0604020202020204" pitchFamily="34" charset="0"/>
              <a:buChar char="•"/>
            </a:pPr>
            <a:r>
              <a:rPr lang="en-US" sz="1900" b="0" i="0" u="none" strike="noStrike" kern="1200" cap="none" dirty="0">
                <a:solidFill>
                  <a:schemeClr val="tx1">
                    <a:alpha val="60000"/>
                  </a:schemeClr>
                </a:solidFill>
                <a:latin typeface="+mn-lt"/>
                <a:ea typeface="+mn-ea"/>
                <a:cs typeface="+mn-cs"/>
                <a:sym typeface="Arial"/>
              </a:rPr>
              <a:t>Skipta um </a:t>
            </a:r>
            <a:r>
              <a:rPr lang="en-US" sz="1900" b="0" i="0" u="none" strike="noStrike" kern="1200" cap="none" dirty="0" err="1">
                <a:solidFill>
                  <a:schemeClr val="tx1">
                    <a:alpha val="60000"/>
                  </a:schemeClr>
                </a:solidFill>
                <a:latin typeface="+mn-lt"/>
                <a:ea typeface="+mn-ea"/>
                <a:cs typeface="+mn-cs"/>
                <a:sym typeface="Arial"/>
              </a:rPr>
              <a:t>batteri</a:t>
            </a:r>
            <a:endParaRPr lang="en-US" sz="1900" b="0" i="0" u="none" strike="noStrike" kern="1200" cap="none" dirty="0">
              <a:solidFill>
                <a:schemeClr val="tx1">
                  <a:alpha val="60000"/>
                </a:schemeClr>
              </a:solidFill>
              <a:latin typeface="+mn-lt"/>
              <a:ea typeface="+mn-ea"/>
              <a:cs typeface="+mn-cs"/>
              <a:sym typeface="Arial"/>
            </a:endParaRPr>
          </a:p>
          <a:p>
            <a:pPr marL="432000" marR="0" lvl="0" indent="-228600">
              <a:lnSpc>
                <a:spcPct val="90000"/>
              </a:lnSpc>
              <a:spcBef>
                <a:spcPts val="1417"/>
              </a:spcBef>
              <a:spcAft>
                <a:spcPts val="0"/>
              </a:spcAft>
              <a:buClr>
                <a:srgbClr val="000000"/>
              </a:buClr>
              <a:buSzPts val="1440"/>
              <a:buFont typeface="Arial" panose="020B0604020202020204" pitchFamily="34" charset="0"/>
              <a:buChar char="•"/>
            </a:pPr>
            <a:r>
              <a:rPr lang="en-US" sz="1900" b="0" i="0" u="none" strike="noStrike" kern="1200" cap="none" dirty="0" err="1">
                <a:solidFill>
                  <a:schemeClr val="tx1">
                    <a:alpha val="60000"/>
                  </a:schemeClr>
                </a:solidFill>
                <a:latin typeface="+mn-lt"/>
                <a:ea typeface="+mn-ea"/>
                <a:cs typeface="+mn-cs"/>
                <a:sym typeface="Arial"/>
              </a:rPr>
              <a:t>Hafa</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slökkt</a:t>
            </a:r>
            <a:r>
              <a:rPr lang="en-US" sz="1900" b="0" i="0" u="none" strike="noStrike" kern="1200" cap="none" dirty="0">
                <a:solidFill>
                  <a:schemeClr val="tx1">
                    <a:alpha val="60000"/>
                  </a:schemeClr>
                </a:solidFill>
                <a:latin typeface="+mn-lt"/>
                <a:ea typeface="+mn-ea"/>
                <a:cs typeface="+mn-cs"/>
                <a:sym typeface="Arial"/>
              </a:rPr>
              <a:t> á </a:t>
            </a:r>
            <a:r>
              <a:rPr lang="en-US" sz="1900" b="0" i="0" u="none" strike="noStrike" kern="1200" cap="none" dirty="0" err="1">
                <a:solidFill>
                  <a:schemeClr val="tx1">
                    <a:alpha val="60000"/>
                  </a:schemeClr>
                </a:solidFill>
                <a:latin typeface="+mn-lt"/>
                <a:ea typeface="+mn-ea"/>
                <a:cs typeface="+mn-cs"/>
                <a:sym typeface="Arial"/>
              </a:rPr>
              <a:t>þeim</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þegar</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einst</a:t>
            </a:r>
            <a:r>
              <a:rPr lang="en-US" sz="1900" b="0" i="0" u="none" strike="noStrike" kern="1200" cap="none" dirty="0">
                <a:solidFill>
                  <a:schemeClr val="tx1">
                    <a:alpha val="60000"/>
                  </a:schemeClr>
                </a:solidFill>
                <a:latin typeface="+mn-lt"/>
                <a:ea typeface="+mn-ea"/>
                <a:cs typeface="+mn-cs"/>
                <a:sym typeface="Arial"/>
              </a:rPr>
              <a:t>. </a:t>
            </a:r>
            <a:r>
              <a:rPr lang="en-US" sz="1900" kern="1200" dirty="0">
                <a:solidFill>
                  <a:schemeClr val="tx1">
                    <a:alpha val="60000"/>
                  </a:schemeClr>
                </a:solidFill>
                <a:latin typeface="+mn-lt"/>
                <a:ea typeface="+mn-ea"/>
                <a:cs typeface="+mn-cs"/>
              </a:rPr>
              <a:t>e</a:t>
            </a:r>
            <a:r>
              <a:rPr lang="en-US" sz="1900" b="0" i="0" u="none" strike="noStrike" kern="1200" cap="none" dirty="0">
                <a:solidFill>
                  <a:schemeClr val="tx1">
                    <a:alpha val="60000"/>
                  </a:schemeClr>
                </a:solidFill>
                <a:latin typeface="+mn-lt"/>
                <a:ea typeface="+mn-ea"/>
                <a:cs typeface="+mn-cs"/>
                <a:sym typeface="Arial"/>
              </a:rPr>
              <a:t>r ekki </a:t>
            </a:r>
            <a:r>
              <a:rPr lang="en-US" sz="1900" b="0" i="0" u="none" strike="noStrike" kern="1200" cap="none" dirty="0" err="1">
                <a:solidFill>
                  <a:schemeClr val="tx1">
                    <a:alpha val="60000"/>
                  </a:schemeClr>
                </a:solidFill>
                <a:latin typeface="+mn-lt"/>
                <a:ea typeface="+mn-ea"/>
                <a:cs typeface="+mn-cs"/>
                <a:sym typeface="Arial"/>
              </a:rPr>
              <a:t>með</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þau</a:t>
            </a:r>
            <a:endParaRPr lang="en-US" sz="1900" b="0" i="0" u="none" strike="noStrike" kern="1200" cap="none" dirty="0">
              <a:solidFill>
                <a:schemeClr val="tx1">
                  <a:alpha val="60000"/>
                </a:schemeClr>
              </a:solidFill>
              <a:latin typeface="+mn-lt"/>
              <a:ea typeface="+mn-ea"/>
              <a:cs typeface="+mn-cs"/>
              <a:sym typeface="Arial"/>
            </a:endParaRPr>
          </a:p>
          <a:p>
            <a:pPr marL="432000" marR="0" lvl="0" indent="-228600">
              <a:lnSpc>
                <a:spcPct val="90000"/>
              </a:lnSpc>
              <a:spcBef>
                <a:spcPts val="1417"/>
              </a:spcBef>
              <a:spcAft>
                <a:spcPts val="0"/>
              </a:spcAft>
              <a:buClr>
                <a:srgbClr val="000000"/>
              </a:buClr>
              <a:buSzPts val="1440"/>
              <a:buFont typeface="Arial" panose="020B0604020202020204" pitchFamily="34" charset="0"/>
              <a:buChar char="•"/>
            </a:pPr>
            <a:r>
              <a:rPr lang="en-US" sz="1900" b="0" i="0" u="none" strike="noStrike" kern="1200" cap="none" dirty="0" err="1">
                <a:solidFill>
                  <a:schemeClr val="tx1">
                    <a:alpha val="60000"/>
                  </a:schemeClr>
                </a:solidFill>
                <a:latin typeface="+mn-lt"/>
                <a:ea typeface="+mn-ea"/>
                <a:cs typeface="+mn-cs"/>
                <a:sym typeface="Arial"/>
              </a:rPr>
              <a:t>Hvetja</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fólk</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til</a:t>
            </a:r>
            <a:r>
              <a:rPr lang="en-US" sz="1900" b="0" i="0" u="none" strike="noStrike" kern="1200" cap="none" dirty="0">
                <a:solidFill>
                  <a:schemeClr val="tx1">
                    <a:alpha val="60000"/>
                  </a:schemeClr>
                </a:solidFill>
                <a:latin typeface="+mn-lt"/>
                <a:ea typeface="+mn-ea"/>
                <a:cs typeface="+mn-cs"/>
                <a:sym typeface="Arial"/>
              </a:rPr>
              <a:t> </a:t>
            </a:r>
            <a:r>
              <a:rPr lang="en-US" sz="1900" b="0" i="0" u="none" strike="noStrike" kern="1200" cap="none" dirty="0" err="1">
                <a:solidFill>
                  <a:schemeClr val="tx1">
                    <a:alpha val="60000"/>
                  </a:schemeClr>
                </a:solidFill>
                <a:latin typeface="+mn-lt"/>
                <a:ea typeface="+mn-ea"/>
                <a:cs typeface="+mn-cs"/>
                <a:sym typeface="Arial"/>
              </a:rPr>
              <a:t>að</a:t>
            </a:r>
            <a:r>
              <a:rPr lang="en-US" sz="1900" b="0" i="0" u="none" strike="noStrike" kern="1200" cap="none" dirty="0">
                <a:solidFill>
                  <a:schemeClr val="tx1">
                    <a:alpha val="60000"/>
                  </a:schemeClr>
                </a:solidFill>
                <a:latin typeface="+mn-lt"/>
                <a:ea typeface="+mn-ea"/>
                <a:cs typeface="+mn-cs"/>
                <a:sym typeface="Arial"/>
              </a:rPr>
              <a:t> nota </a:t>
            </a:r>
            <a:r>
              <a:rPr lang="en-US" sz="1900" b="0" i="0" u="none" strike="noStrike" kern="1200" cap="none" dirty="0" err="1">
                <a:solidFill>
                  <a:schemeClr val="tx1">
                    <a:alpha val="60000"/>
                  </a:schemeClr>
                </a:solidFill>
                <a:latin typeface="+mn-lt"/>
                <a:ea typeface="+mn-ea"/>
                <a:cs typeface="+mn-cs"/>
                <a:sym typeface="Arial"/>
              </a:rPr>
              <a:t>þau</a:t>
            </a:r>
            <a:endParaRPr lang="en-US" sz="1900" b="0" i="0" u="none" strike="noStrike" kern="1200" cap="none" dirty="0">
              <a:solidFill>
                <a:schemeClr val="tx1">
                  <a:alpha val="60000"/>
                </a:schemeClr>
              </a:solidFill>
              <a:latin typeface="+mn-lt"/>
              <a:ea typeface="+mn-ea"/>
              <a:cs typeface="+mn-cs"/>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C42A-9F19-7D31-1207-710AC1712979}"/>
              </a:ext>
            </a:extLst>
          </p:cNvPr>
          <p:cNvSpPr>
            <a:spLocks noGrp="1"/>
          </p:cNvSpPr>
          <p:nvPr>
            <p:ph type="title"/>
          </p:nvPr>
        </p:nvSpPr>
        <p:spPr/>
        <p:txBody>
          <a:bodyPr/>
          <a:lstStyle/>
          <a:p>
            <a:r>
              <a:rPr lang="is-IS" dirty="0"/>
              <a:t>Um </a:t>
            </a:r>
            <a:r>
              <a:rPr lang="is-IS" dirty="0" err="1"/>
              <a:t>snertiskyn</a:t>
            </a:r>
            <a:r>
              <a:rPr lang="is-IS" dirty="0"/>
              <a:t> og sársauka</a:t>
            </a:r>
          </a:p>
        </p:txBody>
      </p:sp>
      <p:sp>
        <p:nvSpPr>
          <p:cNvPr id="3" name="Text Placeholder 2">
            <a:extLst>
              <a:ext uri="{FF2B5EF4-FFF2-40B4-BE49-F238E27FC236}">
                <a16:creationId xmlns:a16="http://schemas.microsoft.com/office/drawing/2014/main" id="{06A819F9-DB5E-14CF-8714-676487AEF7D2}"/>
              </a:ext>
            </a:extLst>
          </p:cNvPr>
          <p:cNvSpPr>
            <a:spLocks noGrp="1"/>
          </p:cNvSpPr>
          <p:nvPr>
            <p:ph type="body" idx="1"/>
          </p:nvPr>
        </p:nvSpPr>
        <p:spPr/>
        <p:txBody>
          <a:bodyPr/>
          <a:lstStyle/>
          <a:p>
            <a:endParaRPr lang="is-IS"/>
          </a:p>
        </p:txBody>
      </p:sp>
    </p:spTree>
    <p:extLst>
      <p:ext uri="{BB962C8B-B14F-4D97-AF65-F5344CB8AC3E}">
        <p14:creationId xmlns:p14="http://schemas.microsoft.com/office/powerpoint/2010/main" val="3208854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is-IS" sz="4400" dirty="0"/>
              <a:t>B</a:t>
            </a:r>
            <a:r>
              <a:rPr lang="en-US" sz="4400" dirty="0" err="1"/>
              <a:t>reyting</a:t>
            </a:r>
            <a:r>
              <a:rPr lang="en-US" sz="4400" dirty="0"/>
              <a:t> á </a:t>
            </a:r>
            <a:r>
              <a:rPr lang="en-US" sz="4400" dirty="0" err="1"/>
              <a:t>snertiskyni</a:t>
            </a:r>
            <a:endParaRPr sz="4400" b="0" i="0" u="none" strike="noStrike" cap="none" dirty="0">
              <a:latin typeface="Arial"/>
              <a:ea typeface="Arial"/>
              <a:cs typeface="Arial"/>
              <a:sym typeface="Arial"/>
            </a:endParaRPr>
          </a:p>
        </p:txBody>
      </p:sp>
      <p:sp>
        <p:nvSpPr>
          <p:cNvPr id="123" name="Google Shape;123;p24"/>
          <p:cNvSpPr txBox="1"/>
          <p:nvPr/>
        </p:nvSpPr>
        <p:spPr>
          <a:xfrm>
            <a:off x="1008985" y="2127856"/>
            <a:ext cx="9071640" cy="4384080"/>
          </a:xfrm>
          <a:prstGeom prst="rect">
            <a:avLst/>
          </a:prstGeom>
          <a:noFill/>
          <a:ln>
            <a:noFill/>
          </a:ln>
        </p:spPr>
        <p:txBody>
          <a:bodyPr spcFirstLastPara="1" wrap="square" lIns="0" tIns="0" rIns="0" bIns="0" anchor="t" anchorCtr="0">
            <a:normAutofit/>
          </a:bodyPr>
          <a:lstStyle/>
          <a:p>
            <a:pPr marL="432000" marR="0" lvl="0" indent="-324000" algn="l" rtl="0">
              <a:lnSpc>
                <a:spcPct val="200000"/>
              </a:lnSpc>
              <a:spcBef>
                <a:spcPts val="0"/>
              </a:spcBef>
              <a:spcAft>
                <a:spcPts val="0"/>
              </a:spcAft>
              <a:buClr>
                <a:srgbClr val="000000"/>
              </a:buClr>
              <a:buSzPts val="1440"/>
              <a:buFont typeface="Noto Sans Symbols"/>
              <a:buChar char="●"/>
            </a:pPr>
            <a:r>
              <a:rPr lang="en-US" sz="3200" dirty="0" err="1">
                <a:latin typeface="Arial" panose="020B0604020202020204" pitchFamily="34" charset="0"/>
                <a:cs typeface="Arial" panose="020B0604020202020204" pitchFamily="34" charset="0"/>
              </a:rPr>
              <a:t>Sykursýki</a:t>
            </a:r>
            <a:r>
              <a:rPr lang="en-US" sz="3200" dirty="0">
                <a:latin typeface="Arial" panose="020B0604020202020204" pitchFamily="34" charset="0"/>
                <a:cs typeface="Arial" panose="020B0604020202020204" pitchFamily="34" charset="0"/>
              </a:rPr>
              <a:t> </a:t>
            </a:r>
          </a:p>
          <a:p>
            <a:pPr marL="432000" marR="0" lvl="0" indent="-324000" algn="l" rtl="0">
              <a:lnSpc>
                <a:spcPct val="200000"/>
              </a:lnSpc>
              <a:spcBef>
                <a:spcPts val="0"/>
              </a:spcBef>
              <a:spcAft>
                <a:spcPts val="0"/>
              </a:spcAft>
              <a:buClr>
                <a:srgbClr val="000000"/>
              </a:buClr>
              <a:buSzPts val="1440"/>
              <a:buFont typeface="Noto Sans Symbols"/>
              <a:buChar char="●"/>
            </a:pPr>
            <a:r>
              <a:rPr lang="en-US" sz="3200" b="0" i="0" u="none" strike="noStrike" cap="none" dirty="0" err="1">
                <a:latin typeface="Arial" panose="020B0604020202020204" pitchFamily="34" charset="0"/>
                <a:ea typeface="Arial"/>
                <a:cs typeface="Arial" panose="020B0604020202020204" pitchFamily="34" charset="0"/>
                <a:sym typeface="Arial"/>
              </a:rPr>
              <a:t>An</a:t>
            </a:r>
            <a:r>
              <a:rPr lang="en-US" sz="3200" dirty="0" err="1">
                <a:latin typeface="Arial" panose="020B0604020202020204" pitchFamily="34" charset="0"/>
                <a:cs typeface="Arial" panose="020B0604020202020204" pitchFamily="34" charset="0"/>
              </a:rPr>
              <a:t>dleg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hrörnun</a:t>
            </a:r>
            <a:endParaRPr lang="en-US" sz="3200" dirty="0">
              <a:latin typeface="Arial" panose="020B0604020202020204" pitchFamily="34" charset="0"/>
              <a:cs typeface="Arial" panose="020B0604020202020204" pitchFamily="34" charset="0"/>
            </a:endParaRPr>
          </a:p>
          <a:p>
            <a:pPr marL="432000" marR="0" lvl="0" indent="-324000" algn="l" rtl="0">
              <a:lnSpc>
                <a:spcPct val="200000"/>
              </a:lnSpc>
              <a:spcBef>
                <a:spcPts val="0"/>
              </a:spcBef>
              <a:spcAft>
                <a:spcPts val="0"/>
              </a:spcAft>
              <a:buClr>
                <a:srgbClr val="000000"/>
              </a:buClr>
              <a:buSzPts val="1440"/>
              <a:buFont typeface="Noto Sans Symbols"/>
              <a:buChar char="●"/>
            </a:pPr>
            <a:r>
              <a:rPr lang="en-US" sz="3200" b="0" i="0" u="none" strike="noStrike" cap="none" dirty="0" err="1">
                <a:latin typeface="Arial" panose="020B0604020202020204" pitchFamily="34" charset="0"/>
                <a:ea typeface="Arial"/>
                <a:cs typeface="Arial" panose="020B0604020202020204" pitchFamily="34" charset="0"/>
                <a:sym typeface="Arial"/>
              </a:rPr>
              <a:t>Heilablóðfall</a:t>
            </a:r>
            <a:endParaRPr sz="3200" b="0" i="0" u="none" strike="noStrike" cap="none" dirty="0">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EAB7-8771-3375-2825-91D1BEDF15B1}"/>
              </a:ext>
            </a:extLst>
          </p:cNvPr>
          <p:cNvSpPr>
            <a:spLocks noGrp="1"/>
          </p:cNvSpPr>
          <p:nvPr>
            <p:ph type="title"/>
          </p:nvPr>
        </p:nvSpPr>
        <p:spPr/>
        <p:txBody>
          <a:bodyPr/>
          <a:lstStyle/>
          <a:p>
            <a:r>
              <a:rPr lang="is-IS" dirty="0"/>
              <a:t>Kafla-markmið:</a:t>
            </a:r>
            <a:br>
              <a:rPr lang="is-IS" dirty="0"/>
            </a:br>
            <a:endParaRPr lang="is-IS" dirty="0"/>
          </a:p>
        </p:txBody>
      </p:sp>
      <p:sp>
        <p:nvSpPr>
          <p:cNvPr id="3" name="Content Placeholder 2">
            <a:extLst>
              <a:ext uri="{FF2B5EF4-FFF2-40B4-BE49-F238E27FC236}">
                <a16:creationId xmlns:a16="http://schemas.microsoft.com/office/drawing/2014/main" id="{D806BE93-AECF-3451-9A76-58A595C82B10}"/>
              </a:ext>
            </a:extLst>
          </p:cNvPr>
          <p:cNvSpPr>
            <a:spLocks noGrp="1"/>
          </p:cNvSpPr>
          <p:nvPr>
            <p:ph idx="1"/>
          </p:nvPr>
        </p:nvSpPr>
        <p:spPr/>
        <p:txBody>
          <a:bodyPr>
            <a:normAutofit/>
          </a:bodyPr>
          <a:lstStyle/>
          <a:p>
            <a:pPr marL="457200" indent="-457200">
              <a:buFont typeface="+mj-lt"/>
              <a:buAutoNum type="arabicPeriod"/>
            </a:pPr>
            <a:r>
              <a:rPr lang="is-IS" sz="3200" dirty="0"/>
              <a:t>Að þekkja skilningarvitin og hlutverk þeirra</a:t>
            </a:r>
          </a:p>
          <a:p>
            <a:pPr marL="457200" indent="-457200">
              <a:buFont typeface="+mj-lt"/>
              <a:buAutoNum type="arabicPeriod"/>
            </a:pPr>
            <a:r>
              <a:rPr lang="is-IS" sz="3200" dirty="0"/>
              <a:t>Að vita hvað gerist þegar skilningarvitin bregðast</a:t>
            </a:r>
          </a:p>
          <a:p>
            <a:pPr marL="457200" indent="-457200">
              <a:buFont typeface="+mj-lt"/>
              <a:buAutoNum type="arabicPeriod"/>
            </a:pPr>
            <a:r>
              <a:rPr lang="is-IS" sz="3200" dirty="0"/>
              <a:t>Hvernig hægt er að styðja skjólstæðinga þegar skilningarvitin bregðast</a:t>
            </a:r>
          </a:p>
        </p:txBody>
      </p:sp>
      <p:sp>
        <p:nvSpPr>
          <p:cNvPr id="4" name="Text Placeholder 3">
            <a:extLst>
              <a:ext uri="{FF2B5EF4-FFF2-40B4-BE49-F238E27FC236}">
                <a16:creationId xmlns:a16="http://schemas.microsoft.com/office/drawing/2014/main" id="{E3D94271-2484-1023-52B5-1300D56AF757}"/>
              </a:ext>
            </a:extLst>
          </p:cNvPr>
          <p:cNvSpPr>
            <a:spLocks noGrp="1"/>
          </p:cNvSpPr>
          <p:nvPr>
            <p:ph type="body" sz="half" idx="2"/>
          </p:nvPr>
        </p:nvSpPr>
        <p:spPr/>
        <p:txBody>
          <a:bodyPr/>
          <a:lstStyle/>
          <a:p>
            <a:endParaRPr lang="is-IS"/>
          </a:p>
        </p:txBody>
      </p:sp>
    </p:spTree>
    <p:extLst>
      <p:ext uri="{BB962C8B-B14F-4D97-AF65-F5344CB8AC3E}">
        <p14:creationId xmlns:p14="http://schemas.microsoft.com/office/powerpoint/2010/main" val="80289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4400" b="0" i="0" u="none" strike="noStrike" cap="none">
                <a:latin typeface="Arial"/>
                <a:ea typeface="Arial"/>
                <a:cs typeface="Arial"/>
                <a:sym typeface="Arial"/>
              </a:rPr>
              <a:t>Skilningarvitin</a:t>
            </a:r>
            <a:endParaRPr sz="4400" b="0" i="0" u="none" strike="noStrike" cap="none">
              <a:latin typeface="Arial"/>
              <a:ea typeface="Arial"/>
              <a:cs typeface="Arial"/>
              <a:sym typeface="Arial"/>
            </a:endParaRPr>
          </a:p>
        </p:txBody>
      </p:sp>
      <p:sp>
        <p:nvSpPr>
          <p:cNvPr id="69" name="Google Shape;69;p15"/>
          <p:cNvSpPr txBox="1"/>
          <p:nvPr/>
        </p:nvSpPr>
        <p:spPr>
          <a:xfrm>
            <a:off x="504000" y="2185729"/>
            <a:ext cx="9071640" cy="4384080"/>
          </a:xfrm>
          <a:prstGeom prst="rect">
            <a:avLst/>
          </a:prstGeom>
          <a:noFill/>
          <a:ln>
            <a:noFill/>
          </a:ln>
        </p:spPr>
        <p:txBody>
          <a:bodyPr spcFirstLastPara="1" wrap="square" lIns="0" tIns="0" rIns="0" bIns="0" anchor="t" anchorCtr="0">
            <a:normAutofit lnSpcReduction="10000"/>
          </a:bodyPr>
          <a:lstStyle/>
          <a:p>
            <a:pPr marL="432000" marR="0" lvl="0" indent="-324000" algn="l" rtl="0">
              <a:spcBef>
                <a:spcPts val="0"/>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Sjónskynjun</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Heyrnarskyn</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Lyktarskyn</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Bragðskyn</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Jafnvægisskyn</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Snertiskyn</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Vöðva</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og</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stöðuskyn</a:t>
            </a:r>
            <a:endParaRPr sz="3200" b="0" i="0" u="none" strike="noStrike" cap="none"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4400" b="0" i="0" u="none" strike="noStrike" cap="none">
                <a:latin typeface="Arial"/>
                <a:ea typeface="Arial"/>
                <a:cs typeface="Arial"/>
                <a:sym typeface="Arial"/>
              </a:rPr>
              <a:t>Skynfærin</a:t>
            </a:r>
            <a:endParaRPr sz="4400" b="0" i="0" u="none" strike="noStrike" cap="none">
              <a:latin typeface="Arial"/>
              <a:ea typeface="Arial"/>
              <a:cs typeface="Arial"/>
              <a:sym typeface="Arial"/>
            </a:endParaRPr>
          </a:p>
        </p:txBody>
      </p:sp>
      <p:sp>
        <p:nvSpPr>
          <p:cNvPr id="75" name="Google Shape;75;p16"/>
          <p:cNvSpPr txBox="1"/>
          <p:nvPr/>
        </p:nvSpPr>
        <p:spPr>
          <a:xfrm>
            <a:off x="504000" y="2116281"/>
            <a:ext cx="9071640" cy="438408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440"/>
              <a:buFont typeface="Noto Sans Symbols"/>
              <a:buChar char="●"/>
            </a:pPr>
            <a:r>
              <a:rPr lang="en-US" sz="3200" b="0" i="0" u="none" strike="noStrike" cap="none" dirty="0">
                <a:latin typeface="Arial"/>
                <a:ea typeface="Arial"/>
                <a:cs typeface="Arial"/>
                <a:sym typeface="Arial"/>
              </a:rPr>
              <a:t>Gera </a:t>
            </a:r>
            <a:r>
              <a:rPr lang="en-US" sz="3200" b="0" i="0" u="none" strike="noStrike" cap="none" dirty="0" err="1">
                <a:latin typeface="Arial"/>
                <a:ea typeface="Arial"/>
                <a:cs typeface="Arial"/>
                <a:sym typeface="Arial"/>
              </a:rPr>
              <a:t>okkur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kleift</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að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skynja</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umhverfið</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Verndarhlutverk</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Nema</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lykt</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óþægindi</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sársauka</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hljóð</a:t>
            </a:r>
            <a:r>
              <a:rPr lang="en-US" sz="3200" b="0" i="0" u="none" strike="noStrike" cap="none" dirty="0">
                <a:latin typeface="Arial"/>
                <a:ea typeface="Arial"/>
                <a:cs typeface="Arial"/>
                <a:sym typeface="Arial"/>
              </a:rPr>
              <a:t> </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Passa</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að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við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verðum</a:t>
            </a:r>
            <a:r>
              <a:rPr lang="en-US" sz="3200" b="0" i="0" u="none" strike="noStrike" cap="none" dirty="0">
                <a:latin typeface="Arial"/>
                <a:ea typeface="Arial"/>
                <a:cs typeface="Arial"/>
                <a:sym typeface="Arial"/>
              </a:rPr>
              <a:t> ekki </a:t>
            </a:r>
            <a:r>
              <a:rPr lang="en-US" sz="3200" b="0" i="0" u="none" strike="noStrike" cap="none" dirty="0" err="1">
                <a:latin typeface="Arial"/>
                <a:ea typeface="Arial"/>
                <a:cs typeface="Arial"/>
                <a:sym typeface="Arial"/>
              </a:rPr>
              <a:t>fyrir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skaða</a:t>
            </a:r>
            <a:endParaRPr sz="3200" b="0" i="0" u="none" strike="noStrike" cap="none"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4400" b="0" i="0" u="none" strike="noStrike" cap="none">
                <a:latin typeface="Arial"/>
                <a:ea typeface="Arial"/>
                <a:cs typeface="Arial"/>
                <a:sym typeface="Arial"/>
              </a:rPr>
              <a:t>Skynfærin</a:t>
            </a:r>
            <a:endParaRPr sz="4400" b="0" i="0" u="none" strike="noStrike" cap="none">
              <a:latin typeface="Arial"/>
              <a:ea typeface="Arial"/>
              <a:cs typeface="Arial"/>
              <a:sym typeface="Arial"/>
            </a:endParaRPr>
          </a:p>
        </p:txBody>
      </p:sp>
      <p:sp>
        <p:nvSpPr>
          <p:cNvPr id="81" name="Google Shape;81;p17"/>
          <p:cNvSpPr txBox="1"/>
          <p:nvPr/>
        </p:nvSpPr>
        <p:spPr>
          <a:xfrm>
            <a:off x="504000" y="2081557"/>
            <a:ext cx="9071640" cy="438408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440"/>
              <a:buFont typeface="Noto Sans Symbols"/>
              <a:buChar char="●"/>
            </a:pPr>
            <a:r>
              <a:rPr lang="en-US" sz="3200" b="0" i="0" u="none" strike="noStrike" cap="none" dirty="0" err="1">
                <a:latin typeface="Arial" panose="020B0604020202020204" pitchFamily="34" charset="0"/>
                <a:ea typeface="Arial"/>
                <a:cs typeface="Arial" panose="020B0604020202020204" pitchFamily="34" charset="0"/>
                <a:sym typeface="Arial"/>
              </a:rPr>
              <a:t>Sjónskynjun</a:t>
            </a:r>
            <a:r>
              <a:rPr lang="en-US" sz="3200" b="0" i="0" u="none" strike="noStrike" cap="none" dirty="0">
                <a:latin typeface="Arial" panose="020B0604020202020204" pitchFamily="34" charset="0"/>
                <a:ea typeface="Arial"/>
                <a:cs typeface="Arial" panose="020B0604020202020204" pitchFamily="34" charset="0"/>
                <a:sym typeface="Arial"/>
              </a:rPr>
              <a:t>:</a:t>
            </a:r>
            <a:endParaRPr sz="3200" b="0" i="0" u="none" strike="noStrike" cap="none" dirty="0">
              <a:latin typeface="Arial" panose="020B0604020202020204" pitchFamily="34" charset="0"/>
              <a:ea typeface="Arial"/>
              <a:cs typeface="Arial" panose="020B0604020202020204" pitchFamily="34" charset="0"/>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skynfrumur</a:t>
            </a:r>
            <a:r>
              <a:rPr lang="en-US" sz="3200" b="0" i="0" u="none" strike="noStrike" cap="none" dirty="0">
                <a:latin typeface="Arial" panose="020B0604020202020204" pitchFamily="34" charset="0"/>
                <a:ea typeface="Arial"/>
                <a:cs typeface="Arial" panose="020B0604020202020204" pitchFamily="34" charset="0"/>
                <a:sym typeface="Arial"/>
              </a:rPr>
              <a:t> á </a:t>
            </a:r>
            <a:r>
              <a:rPr lang="en-US" sz="3200" b="0" i="0" u="none" strike="noStrike" cap="none" dirty="0" err="1">
                <a:latin typeface="Arial" panose="020B0604020202020204" pitchFamily="34" charset="0"/>
                <a:ea typeface="Arial"/>
                <a:cs typeface="Arial" panose="020B0604020202020204" pitchFamily="34" charset="0"/>
                <a:sym typeface="Arial"/>
              </a:rPr>
              <a:t>nethimnu</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augans</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nema</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ljóshrif</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sem</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eru</a:t>
            </a:r>
            <a:r>
              <a:rPr lang="en-US" sz="3200" b="0" i="0" u="none" strike="noStrike" cap="none" dirty="0">
                <a:latin typeface="Arial" panose="020B0604020202020204" pitchFamily="34" charset="0"/>
                <a:ea typeface="Arial"/>
                <a:cs typeface="Arial" panose="020B0604020202020204" pitchFamily="34" charset="0"/>
                <a:sym typeface="Arial"/>
              </a:rPr>
              <a:t> send </a:t>
            </a:r>
            <a:r>
              <a:rPr lang="en-US" sz="3200" b="0" i="0" u="none" strike="noStrike" cap="none" dirty="0" err="1">
                <a:latin typeface="Arial" panose="020B0604020202020204" pitchFamily="34" charset="0"/>
                <a:ea typeface="Arial"/>
                <a:cs typeface="Arial" panose="020B0604020202020204" pitchFamily="34" charset="0"/>
                <a:sym typeface="Arial"/>
              </a:rPr>
              <a:t>til</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sjónstöðva</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heilans</a:t>
            </a:r>
            <a:endParaRPr sz="3200" b="0" i="0" u="none" strike="noStrike" cap="none" dirty="0">
              <a:latin typeface="Arial" panose="020B0604020202020204" pitchFamily="34" charset="0"/>
              <a:ea typeface="Arial"/>
              <a:cs typeface="Arial" panose="020B0604020202020204" pitchFamily="34" charset="0"/>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panose="020B0604020202020204" pitchFamily="34" charset="0"/>
                <a:ea typeface="Arial"/>
                <a:cs typeface="Arial" panose="020B0604020202020204" pitchFamily="34" charset="0"/>
                <a:sym typeface="Arial"/>
              </a:rPr>
              <a:t>Heyrnarskynjun</a:t>
            </a:r>
            <a:r>
              <a:rPr lang="en-US" sz="3200" b="0" i="0" u="none" strike="noStrike" cap="none" dirty="0">
                <a:latin typeface="Arial" panose="020B0604020202020204" pitchFamily="34" charset="0"/>
                <a:ea typeface="Arial"/>
                <a:cs typeface="Arial" panose="020B0604020202020204" pitchFamily="34" charset="0"/>
                <a:sym typeface="Arial"/>
              </a:rPr>
              <a:t>:</a:t>
            </a:r>
            <a:endParaRPr sz="3200" b="0" i="0" u="none" strike="noStrike" cap="none" dirty="0">
              <a:latin typeface="Arial" panose="020B0604020202020204" pitchFamily="34" charset="0"/>
              <a:ea typeface="Arial"/>
              <a:cs typeface="Arial" panose="020B0604020202020204" pitchFamily="34" charset="0"/>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dirty="0" err="1">
                <a:latin typeface="Arial" panose="020B0604020202020204" pitchFamily="34" charset="0"/>
                <a:cs typeface="Arial" panose="020B0604020202020204" pitchFamily="34" charset="0"/>
              </a:rPr>
              <a:t>h</a:t>
            </a:r>
            <a:r>
              <a:rPr lang="en-US" sz="3200" b="0" i="0" u="none" strike="noStrike" cap="none" dirty="0" err="1">
                <a:latin typeface="Arial" panose="020B0604020202020204" pitchFamily="34" charset="0"/>
                <a:ea typeface="Arial"/>
                <a:cs typeface="Arial" panose="020B0604020202020204" pitchFamily="34" charset="0"/>
                <a:sym typeface="Arial"/>
              </a:rPr>
              <a:t>ljóðbylgjur</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koma</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hljóðhimnunni</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til</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að</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sveiflast</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og</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sveiflurnar</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berast</a:t>
            </a:r>
            <a:r>
              <a:rPr lang="en-US" sz="3200" b="0" i="0" u="none" strike="noStrike" cap="none" dirty="0">
                <a:latin typeface="Arial" panose="020B0604020202020204" pitchFamily="34" charset="0"/>
                <a:ea typeface="Arial"/>
                <a:cs typeface="Arial" panose="020B0604020202020204" pitchFamily="34" charset="0"/>
                <a:sym typeface="Arial"/>
              </a:rPr>
              <a:t> um </a:t>
            </a:r>
            <a:r>
              <a:rPr lang="en-US" sz="3200" b="0" i="0" u="none" strike="noStrike" cap="none" dirty="0" err="1">
                <a:latin typeface="Arial" panose="020B0604020202020204" pitchFamily="34" charset="0"/>
                <a:ea typeface="Arial"/>
                <a:cs typeface="Arial" panose="020B0604020202020204" pitchFamily="34" charset="0"/>
                <a:sym typeface="Arial"/>
              </a:rPr>
              <a:t>smábein</a:t>
            </a:r>
            <a:r>
              <a:rPr lang="en-US" sz="3200" b="0" i="0" u="none" strike="noStrike" cap="none" dirty="0">
                <a:latin typeface="Arial" panose="020B0604020202020204" pitchFamily="34" charset="0"/>
                <a:ea typeface="Arial"/>
                <a:cs typeface="Arial" panose="020B0604020202020204" pitchFamily="34" charset="0"/>
                <a:sym typeface="Arial"/>
              </a:rPr>
              <a:t> inn í </a:t>
            </a:r>
            <a:r>
              <a:rPr lang="en-US" sz="3200" b="0" i="0" u="none" strike="noStrike" cap="none" dirty="0" err="1">
                <a:latin typeface="Arial" panose="020B0604020202020204" pitchFamily="34" charset="0"/>
                <a:ea typeface="Arial"/>
                <a:cs typeface="Arial" panose="020B0604020202020204" pitchFamily="34" charset="0"/>
                <a:sym typeface="Arial"/>
              </a:rPr>
              <a:t>innra</a:t>
            </a:r>
            <a:r>
              <a:rPr lang="en-US" sz="3200" b="0" i="0" u="none" strike="noStrike" cap="none" dirty="0">
                <a:latin typeface="Arial" panose="020B0604020202020204" pitchFamily="34" charset="0"/>
                <a:ea typeface="Arial"/>
                <a:cs typeface="Arial" panose="020B0604020202020204" pitchFamily="34" charset="0"/>
                <a:sym typeface="Arial"/>
              </a:rPr>
              <a:t> eyra. </a:t>
            </a:r>
            <a:r>
              <a:rPr lang="en-US" sz="3200" b="0" i="0" u="none" strike="noStrike" cap="none" dirty="0" err="1">
                <a:latin typeface="Arial" panose="020B0604020202020204" pitchFamily="34" charset="0"/>
                <a:ea typeface="Arial"/>
                <a:cs typeface="Arial" panose="020B0604020202020204" pitchFamily="34" charset="0"/>
                <a:sym typeface="Arial"/>
              </a:rPr>
              <a:t>Fara</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áfram</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til</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heyrnarstöðva</a:t>
            </a:r>
            <a:r>
              <a:rPr lang="en-US" sz="3200" b="0" i="0" u="none" strike="noStrike" cap="none" dirty="0">
                <a:latin typeface="Arial" panose="020B0604020202020204" pitchFamily="34" charset="0"/>
                <a:ea typeface="Arial"/>
                <a:cs typeface="Arial" panose="020B0604020202020204" pitchFamily="34" charset="0"/>
                <a:sym typeface="Arial"/>
              </a:rPr>
              <a:t> </a:t>
            </a:r>
            <a:r>
              <a:rPr lang="en-US" sz="3200" b="0" i="0" u="none" strike="noStrike" cap="none" dirty="0" err="1">
                <a:latin typeface="Arial" panose="020B0604020202020204" pitchFamily="34" charset="0"/>
                <a:ea typeface="Arial"/>
                <a:cs typeface="Arial" panose="020B0604020202020204" pitchFamily="34" charset="0"/>
                <a:sym typeface="Arial"/>
              </a:rPr>
              <a:t>heilans</a:t>
            </a:r>
            <a:endParaRPr sz="3200" b="0" i="0" u="none" strike="noStrike" cap="none" dirty="0">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 name="Rectangle 2067">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25" y="7055696"/>
            <a:ext cx="10078000" cy="503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sp>
        <p:nvSpPr>
          <p:cNvPr id="2070" name="Rectangle 2069">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sp>
        <p:nvSpPr>
          <p:cNvPr id="2072" name="Rectangle 207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Rectangle 207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9283" y="503978"/>
            <a:ext cx="9322058" cy="6551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Rectangle 207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206" y="574535"/>
            <a:ext cx="9216212" cy="64106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D5631536-B4C3-80A6-4524-7468557D846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82552" y="998623"/>
            <a:ext cx="5741981" cy="555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789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D03C-C218-8154-F46E-70FEB2087208}"/>
              </a:ext>
            </a:extLst>
          </p:cNvPr>
          <p:cNvSpPr>
            <a:spLocks noGrp="1"/>
          </p:cNvSpPr>
          <p:nvPr>
            <p:ph type="title"/>
          </p:nvPr>
        </p:nvSpPr>
        <p:spPr/>
        <p:txBody>
          <a:bodyPr/>
          <a:lstStyle/>
          <a:p>
            <a:endParaRPr lang="is-IS"/>
          </a:p>
        </p:txBody>
      </p:sp>
      <p:sp>
        <p:nvSpPr>
          <p:cNvPr id="3" name="Text Placeholder 2">
            <a:extLst>
              <a:ext uri="{FF2B5EF4-FFF2-40B4-BE49-F238E27FC236}">
                <a16:creationId xmlns:a16="http://schemas.microsoft.com/office/drawing/2014/main" id="{8220A984-7A8E-910E-6530-29709C846919}"/>
              </a:ext>
            </a:extLst>
          </p:cNvPr>
          <p:cNvSpPr>
            <a:spLocks noGrp="1"/>
          </p:cNvSpPr>
          <p:nvPr>
            <p:ph type="body" idx="1"/>
          </p:nvPr>
        </p:nvSpPr>
        <p:spPr/>
        <p:txBody>
          <a:bodyPr/>
          <a:lstStyle/>
          <a:p>
            <a:endParaRPr lang="is-IS"/>
          </a:p>
        </p:txBody>
      </p:sp>
      <p:pic>
        <p:nvPicPr>
          <p:cNvPr id="3074" name="Picture 2">
            <a:extLst>
              <a:ext uri="{FF2B5EF4-FFF2-40B4-BE49-F238E27FC236}">
                <a16:creationId xmlns:a16="http://schemas.microsoft.com/office/drawing/2014/main" id="{2AA13C73-7586-20F6-E5DD-561279D4C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70718"/>
            <a:ext cx="10080625" cy="621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3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4400" b="0" i="0" u="none" strike="noStrike" cap="none">
                <a:latin typeface="Arial"/>
                <a:ea typeface="Arial"/>
                <a:cs typeface="Arial"/>
                <a:sym typeface="Arial"/>
              </a:rPr>
              <a:t>Skynfærin </a:t>
            </a:r>
            <a:endParaRPr sz="4400" b="0" i="0" u="none" strike="noStrike" cap="none">
              <a:latin typeface="Arial"/>
              <a:ea typeface="Arial"/>
              <a:cs typeface="Arial"/>
              <a:sym typeface="Arial"/>
            </a:endParaRPr>
          </a:p>
        </p:txBody>
      </p:sp>
      <p:sp>
        <p:nvSpPr>
          <p:cNvPr id="87" name="Google Shape;87;p18"/>
          <p:cNvSpPr txBox="1"/>
          <p:nvPr/>
        </p:nvSpPr>
        <p:spPr>
          <a:xfrm>
            <a:off x="504000" y="2185728"/>
            <a:ext cx="9071640" cy="4384080"/>
          </a:xfrm>
          <a:prstGeom prst="rect">
            <a:avLst/>
          </a:prstGeom>
          <a:noFill/>
          <a:ln>
            <a:noFill/>
          </a:ln>
        </p:spPr>
        <p:txBody>
          <a:bodyPr spcFirstLastPara="1" wrap="square" lIns="0" tIns="0" rIns="0" bIns="0" anchor="t" anchorCtr="0">
            <a:normAutofit fontScale="92500" lnSpcReduction="10000"/>
          </a:bodyPr>
          <a:lstStyle/>
          <a:p>
            <a:pPr marL="432000" marR="0" lvl="0" indent="-324000" algn="l" rtl="0">
              <a:spcBef>
                <a:spcPts val="0"/>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Bragð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og</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lyktarskyn</a:t>
            </a:r>
            <a:r>
              <a:rPr lang="en-US" sz="3200" b="0" i="0" u="none" strike="noStrike" cap="none" dirty="0">
                <a:latin typeface="Arial"/>
                <a:ea typeface="Arial"/>
                <a:cs typeface="Arial"/>
                <a:sym typeface="Arial"/>
              </a:rPr>
              <a:t>:</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forsenda</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þess</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að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borða</a:t>
            </a:r>
            <a:r>
              <a:rPr lang="en-US" sz="3200" b="0" i="0" u="none" strike="noStrike" cap="none" dirty="0">
                <a:latin typeface="Arial"/>
                <a:ea typeface="Arial"/>
                <a:cs typeface="Arial"/>
                <a:sym typeface="Arial"/>
              </a:rPr>
              <a:t> mat, </a:t>
            </a:r>
            <a:r>
              <a:rPr lang="en-US" sz="3200" b="0" i="0" u="none" strike="noStrike" cap="none" dirty="0" err="1">
                <a:latin typeface="Arial"/>
                <a:ea typeface="Arial"/>
                <a:cs typeface="Arial"/>
                <a:sym typeface="Arial"/>
              </a:rPr>
              <a:t>hefur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að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segja</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með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matarlyst</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og</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einnig</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lyktin</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Tengist</a:t>
            </a:r>
            <a:r>
              <a:rPr lang="en-US" sz="3200" b="0" i="0" u="none" strike="noStrike" cap="none" dirty="0">
                <a:latin typeface="Arial"/>
                <a:ea typeface="Arial"/>
                <a:cs typeface="Arial"/>
                <a:sym typeface="Arial"/>
              </a:rPr>
              <a:t> oft </a:t>
            </a:r>
            <a:r>
              <a:rPr lang="en-US" sz="3200" b="0" i="0" u="none" strike="noStrike" cap="none" dirty="0" err="1">
                <a:latin typeface="Arial"/>
                <a:ea typeface="Arial"/>
                <a:cs typeface="Arial"/>
                <a:sym typeface="Arial"/>
              </a:rPr>
              <a:t>minningum</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fólks</a:t>
            </a:r>
            <a:r>
              <a:rPr lang="en-US" sz="3200" b="0" i="0" u="none" strike="noStrike" cap="none" dirty="0">
                <a:latin typeface="Arial"/>
                <a:ea typeface="Arial"/>
                <a:cs typeface="Arial"/>
                <a:sym typeface="Arial"/>
              </a:rPr>
              <a:t>.</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err="1">
                <a:latin typeface="Arial"/>
                <a:ea typeface="Arial"/>
                <a:cs typeface="Arial"/>
                <a:sym typeface="Arial"/>
              </a:rPr>
              <a:t>Jafnvægisskyn</a:t>
            </a:r>
            <a:r>
              <a:rPr lang="en-US" sz="3200" b="0" i="0" u="none" strike="noStrike" cap="none" dirty="0">
                <a:latin typeface="Arial"/>
                <a:ea typeface="Arial"/>
                <a:cs typeface="Arial"/>
                <a:sym typeface="Arial"/>
              </a:rPr>
              <a:t>:</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en-US" sz="3200" b="0" i="0" u="none" strike="noStrike" cap="none" dirty="0">
                <a:latin typeface="Arial"/>
                <a:ea typeface="Arial"/>
                <a:cs typeface="Arial"/>
                <a:sym typeface="Arial"/>
              </a:rPr>
              <a:t>- Er í </a:t>
            </a:r>
            <a:r>
              <a:rPr lang="en-US" sz="3200" b="0" i="0" u="none" strike="noStrike" cap="none" dirty="0" err="1">
                <a:latin typeface="Arial"/>
                <a:ea typeface="Arial"/>
                <a:cs typeface="Arial"/>
                <a:sym typeface="Arial"/>
              </a:rPr>
              <a:t>innra</a:t>
            </a:r>
            <a:r>
              <a:rPr lang="en-US" sz="3200" b="0" i="0" u="none" strike="noStrike" cap="none" dirty="0">
                <a:latin typeface="Arial"/>
                <a:ea typeface="Arial"/>
                <a:cs typeface="Arial"/>
                <a:sym typeface="Arial"/>
              </a:rPr>
              <a:t> eyra.  Nemur </a:t>
            </a:r>
            <a:r>
              <a:rPr lang="en-US" sz="3200" b="0" i="0" u="none" strike="noStrike" cap="none" dirty="0" err="1">
                <a:latin typeface="Arial"/>
                <a:ea typeface="Arial"/>
                <a:cs typeface="Arial"/>
                <a:sym typeface="Arial"/>
              </a:rPr>
              <a:t>hvort</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að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líkami</a:t>
            </a:r>
            <a:r>
              <a:rPr lang="en-US" sz="3200" b="0" i="0" u="none" strike="noStrike" cap="none" dirty="0">
                <a:latin typeface="Arial"/>
                <a:ea typeface="Arial"/>
                <a:cs typeface="Arial"/>
                <a:sym typeface="Arial"/>
              </a:rPr>
              <a:t> er í </a:t>
            </a:r>
            <a:r>
              <a:rPr lang="en-US" sz="3200" b="0" i="0" u="none" strike="noStrike" cap="none" dirty="0" err="1">
                <a:latin typeface="Arial"/>
                <a:ea typeface="Arial"/>
                <a:cs typeface="Arial"/>
                <a:sym typeface="Arial"/>
              </a:rPr>
              <a:t>sitjandi</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eða</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liggjandi</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stöðu</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Röskun</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veldur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svima</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Svimi</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getur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verið</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einkenni</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sjúkdóms</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og</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dehydrationar</a:t>
            </a:r>
            <a:r>
              <a:rPr lang="en-US" sz="3200" b="0" i="0" u="none" strike="noStrike" cap="none" dirty="0">
                <a:latin typeface="Arial"/>
                <a:ea typeface="Arial"/>
                <a:cs typeface="Arial"/>
                <a:sym typeface="Arial"/>
              </a:rPr>
              <a:t> (</a:t>
            </a:r>
            <a:r>
              <a:rPr lang="en-US" sz="3200" b="0" i="0" u="none" strike="noStrike" cap="none" dirty="0" err="1">
                <a:latin typeface="Arial"/>
                <a:ea typeface="Arial"/>
                <a:cs typeface="Arial"/>
                <a:sym typeface="Arial"/>
              </a:rPr>
              <a:t>ofþornun</a:t>
            </a:r>
            <a:r>
              <a:rPr lang="en-US" sz="3200" b="0" i="0" u="none" strike="noStrike" cap="none" dirty="0">
                <a:latin typeface="Arial"/>
                <a:ea typeface="Arial"/>
                <a:cs typeface="Arial"/>
                <a:sym typeface="Arial"/>
              </a:rPr>
              <a:t>)</a:t>
            </a:r>
            <a:endParaRPr sz="3200" b="0" i="0" u="none" strike="noStrike" cap="none"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25" y="7055696"/>
            <a:ext cx="10078000" cy="503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sp>
        <p:nvSpPr>
          <p:cNvPr id="14" name="Rectangle 13">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pic>
        <p:nvPicPr>
          <p:cNvPr id="7" name="Content Placeholder 6">
            <a:extLst>
              <a:ext uri="{FF2B5EF4-FFF2-40B4-BE49-F238E27FC236}">
                <a16:creationId xmlns:a16="http://schemas.microsoft.com/office/drawing/2014/main" id="{E6AA54E1-6FBE-6D50-B190-9067D1DB9141}"/>
              </a:ext>
            </a:extLst>
          </p:cNvPr>
          <p:cNvPicPr>
            <a:picLocks noGrp="1" noChangeAspect="1"/>
          </p:cNvPicPr>
          <p:nvPr>
            <p:ph idx="1"/>
          </p:nvPr>
        </p:nvPicPr>
        <p:blipFill rotWithShape="1">
          <a:blip r:embed="rId3"/>
          <a:srcRect r="3727" b="-2"/>
          <a:stretch/>
        </p:blipFill>
        <p:spPr>
          <a:xfrm>
            <a:off x="20" y="10"/>
            <a:ext cx="10080605" cy="6989373"/>
          </a:xfrm>
          <a:prstGeom prst="rect">
            <a:avLst/>
          </a:prstGeom>
        </p:spPr>
      </p:pic>
    </p:spTree>
    <p:extLst>
      <p:ext uri="{BB962C8B-B14F-4D97-AF65-F5344CB8AC3E}">
        <p14:creationId xmlns:p14="http://schemas.microsoft.com/office/powerpoint/2010/main" val="384438090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5950</TotalTime>
  <Words>1656</Words>
  <Application>Microsoft Office PowerPoint</Application>
  <PresentationFormat>Custom</PresentationFormat>
  <Paragraphs>111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Noto Sans Symbols</vt:lpstr>
      <vt:lpstr>Retrospect</vt:lpstr>
      <vt:lpstr>PowerPoint Presentation</vt:lpstr>
      <vt:lpstr>Kafla-markmið: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Verklegir hlutir t. augum</vt:lpstr>
      <vt:lpstr>PowerPoint Presentation</vt:lpstr>
      <vt:lpstr>PowerPoint Presentation</vt:lpstr>
      <vt:lpstr>Um snertiskyn og sársauka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Gunnþórunn Elíasdóttir</dc:creator>
  <cp:lastModifiedBy>Inga Björg Ólafsdóttir - VMA</cp:lastModifiedBy>
  <cp:revision>4</cp:revision>
  <dcterms:modified xsi:type="dcterms:W3CDTF">2024-10-02T20:27:19Z</dcterms:modified>
</cp:coreProperties>
</file>