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 id="2147483674" r:id="rId2"/>
  </p:sldMasterIdLst>
  <p:notesMasterIdLst>
    <p:notesMasterId r:id="rId26"/>
  </p:notesMasterIdLst>
  <p:sldIdLst>
    <p:sldId id="256" r:id="rId3"/>
    <p:sldId id="257" r:id="rId4"/>
    <p:sldId id="258" r:id="rId5"/>
    <p:sldId id="260" r:id="rId6"/>
    <p:sldId id="261" r:id="rId7"/>
    <p:sldId id="266" r:id="rId8"/>
    <p:sldId id="268" r:id="rId9"/>
    <p:sldId id="267" r:id="rId10"/>
    <p:sldId id="270" r:id="rId11"/>
    <p:sldId id="271" r:id="rId12"/>
    <p:sldId id="273" r:id="rId13"/>
    <p:sldId id="274" r:id="rId14"/>
    <p:sldId id="275" r:id="rId15"/>
    <p:sldId id="281" r:id="rId16"/>
    <p:sldId id="282" r:id="rId17"/>
    <p:sldId id="283" r:id="rId18"/>
    <p:sldId id="277" r:id="rId19"/>
    <p:sldId id="285" r:id="rId20"/>
    <p:sldId id="287" r:id="rId21"/>
    <p:sldId id="289" r:id="rId22"/>
    <p:sldId id="291" r:id="rId23"/>
    <p:sldId id="288" r:id="rId24"/>
    <p:sldId id="293" r:id="rId25"/>
  </p:sldIdLst>
  <p:sldSz cx="10080625" cy="7559675"/>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07" autoAdjust="0"/>
  </p:normalViewPr>
  <p:slideViewPr>
    <p:cSldViewPr snapToGrid="0">
      <p:cViewPr varScale="1">
        <p:scale>
          <a:sx n="50" d="100"/>
          <a:sy n="50" d="100"/>
        </p:scale>
        <p:origin x="159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pPr algn="ctr"/>
            <a:r>
              <a:rPr lang="is-IS" sz="4400" b="0" strike="noStrike" spc="-1">
                <a:latin typeface="Arial"/>
              </a:rPr>
              <a:t>Click to move the slide</a:t>
            </a:r>
          </a:p>
        </p:txBody>
      </p:sp>
      <p:sp>
        <p:nvSpPr>
          <p:cNvPr id="118" name="PlaceHolder 2"/>
          <p:cNvSpPr>
            <a:spLocks noGrp="1"/>
          </p:cNvSpPr>
          <p:nvPr>
            <p:ph type="body"/>
          </p:nvPr>
        </p:nvSpPr>
        <p:spPr>
          <a:xfrm>
            <a:off x="756000" y="5078520"/>
            <a:ext cx="6047640" cy="4811040"/>
          </a:xfrm>
          <a:prstGeom prst="rect">
            <a:avLst/>
          </a:prstGeom>
        </p:spPr>
        <p:txBody>
          <a:bodyPr lIns="0" tIns="0" rIns="0" bIns="0">
            <a:noAutofit/>
          </a:bodyPr>
          <a:lstStyle/>
          <a:p>
            <a:r>
              <a:rPr lang="is-IS" sz="2000" b="0" strike="noStrike" spc="-1">
                <a:latin typeface="Arial"/>
              </a:rPr>
              <a:t>Click to edit the notes format</a:t>
            </a:r>
          </a:p>
        </p:txBody>
      </p:sp>
      <p:sp>
        <p:nvSpPr>
          <p:cNvPr id="119" name="PlaceHolder 3"/>
          <p:cNvSpPr>
            <a:spLocks noGrp="1"/>
          </p:cNvSpPr>
          <p:nvPr>
            <p:ph type="hdr"/>
          </p:nvPr>
        </p:nvSpPr>
        <p:spPr>
          <a:xfrm>
            <a:off x="0" y="0"/>
            <a:ext cx="3280680" cy="534240"/>
          </a:xfrm>
          <a:prstGeom prst="rect">
            <a:avLst/>
          </a:prstGeom>
        </p:spPr>
        <p:txBody>
          <a:bodyPr lIns="0" tIns="0" rIns="0" bIns="0">
            <a:noAutofit/>
          </a:bodyPr>
          <a:lstStyle/>
          <a:p>
            <a:r>
              <a:rPr lang="is-IS" sz="1400" b="0" strike="noStrike" spc="-1">
                <a:latin typeface="Times New Roman"/>
              </a:rPr>
              <a:t>&lt;header&gt;</a:t>
            </a:r>
          </a:p>
        </p:txBody>
      </p:sp>
      <p:sp>
        <p:nvSpPr>
          <p:cNvPr id="120"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is-IS" sz="1400" b="0" strike="noStrike" spc="-1">
                <a:latin typeface="Times New Roman"/>
              </a:rPr>
              <a:t>&lt;date/time&gt;</a:t>
            </a:r>
          </a:p>
        </p:txBody>
      </p:sp>
      <p:sp>
        <p:nvSpPr>
          <p:cNvPr id="121" name="PlaceHolder 5"/>
          <p:cNvSpPr>
            <a:spLocks noGrp="1"/>
          </p:cNvSpPr>
          <p:nvPr>
            <p:ph type="ftr"/>
          </p:nvPr>
        </p:nvSpPr>
        <p:spPr>
          <a:xfrm>
            <a:off x="0" y="10157400"/>
            <a:ext cx="3280680" cy="534240"/>
          </a:xfrm>
          <a:prstGeom prst="rect">
            <a:avLst/>
          </a:prstGeom>
        </p:spPr>
        <p:txBody>
          <a:bodyPr lIns="0" tIns="0" rIns="0" bIns="0" anchor="b">
            <a:noAutofit/>
          </a:bodyPr>
          <a:lstStyle/>
          <a:p>
            <a:r>
              <a:rPr lang="is-IS" sz="1400" b="0" strike="noStrike" spc="-1">
                <a:latin typeface="Times New Roman"/>
              </a:rPr>
              <a:t>&lt;footer&gt;</a:t>
            </a:r>
          </a:p>
        </p:txBody>
      </p:sp>
      <p:sp>
        <p:nvSpPr>
          <p:cNvPr id="122"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7D5632B6-E041-4F00-89BF-FEB78A956F41}" type="slidenum">
              <a:rPr lang="is-IS" sz="1400" b="0" strike="noStrike" spc="-1">
                <a:latin typeface="Times New Roman"/>
              </a:rPr>
              <a:t>‹#›</a:t>
            </a:fld>
            <a:endParaRPr lang="is-I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251" name="PlaceHolder 2"/>
          <p:cNvSpPr>
            <a:spLocks noGrp="1"/>
          </p:cNvSpPr>
          <p:nvPr>
            <p:ph type="body"/>
          </p:nvPr>
        </p:nvSpPr>
        <p:spPr>
          <a:xfrm>
            <a:off x="756000" y="5078520"/>
            <a:ext cx="6042240" cy="4805640"/>
          </a:xfrm>
          <a:prstGeom prst="rect">
            <a:avLst/>
          </a:prstGeom>
        </p:spPr>
        <p:txBody>
          <a:bodyPr lIns="0" tIns="0" rIns="0" bIns="0">
            <a:noAutofit/>
          </a:bodyPr>
          <a:lstStyle/>
          <a:p>
            <a:endParaRPr lang="is-IS" sz="2000" b="0" strike="noStrike" spc="-1">
              <a:latin typeface="Arial"/>
            </a:endParaRPr>
          </a:p>
        </p:txBody>
      </p:sp>
      <p:sp>
        <p:nvSpPr>
          <p:cNvPr id="252"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291" name="PlaceHolder 2"/>
          <p:cNvSpPr>
            <a:spLocks noGrp="1"/>
          </p:cNvSpPr>
          <p:nvPr>
            <p:ph type="body"/>
          </p:nvPr>
        </p:nvSpPr>
        <p:spPr>
          <a:xfrm>
            <a:off x="756000" y="5078520"/>
            <a:ext cx="6042240" cy="4805640"/>
          </a:xfrm>
          <a:prstGeom prst="rect">
            <a:avLst/>
          </a:prstGeom>
        </p:spPr>
        <p:txBody>
          <a:bodyPr lIns="0" tIns="0" rIns="0" bIns="0">
            <a:noAutofit/>
          </a:bodyPr>
          <a:lstStyle/>
          <a:p>
            <a:pPr marL="216000" indent="-215640">
              <a:lnSpc>
                <a:spcPct val="100000"/>
              </a:lnSpc>
            </a:pPr>
            <a:r>
              <a:rPr lang="is-IS" sz="1200" b="0" strike="noStrike" spc="-1" dirty="0">
                <a:solidFill>
                  <a:srgbClr val="000000"/>
                </a:solidFill>
                <a:latin typeface="Times New Roman"/>
                <a:ea typeface="Times New Roman"/>
              </a:rPr>
              <a:t>Svo sem eins og að borða þegar við erum svöng, hvíla okkur þegar við erum þreytt...... Hvað annað dettur ykkur í hug?</a:t>
            </a:r>
          </a:p>
          <a:p>
            <a:pPr marL="216000" indent="-215640">
              <a:lnSpc>
                <a:spcPct val="100000"/>
              </a:lnSpc>
            </a:pPr>
            <a:r>
              <a:rPr lang="is-IS" sz="1200" b="0" strike="noStrike" spc="-1" dirty="0">
                <a:solidFill>
                  <a:srgbClr val="000000"/>
                </a:solidFill>
                <a:latin typeface="Times New Roman"/>
                <a:ea typeface="Times New Roman"/>
              </a:rPr>
              <a:t>Kenning orem um sjálfsumönnun er ein svonefnda þarfakenninga. Hún segir að mennirnir hafi ýmsar þarfir sem verður að fullnægja ef þeir eigi að njóta heibrigðis og vellíðunar. Manneskjan með líkamlegar, félaglegar og andlegar þarfir, að sjá um sjáfan sig. Kenningin er notuð um allan heim. </a:t>
            </a:r>
            <a:endParaRPr lang="is-IS" sz="1200" b="0" strike="noStrike" spc="-1" dirty="0">
              <a:latin typeface="Arial"/>
            </a:endParaRPr>
          </a:p>
        </p:txBody>
      </p:sp>
      <p:sp>
        <p:nvSpPr>
          <p:cNvPr id="292"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294" name="PlaceHolder 2"/>
          <p:cNvSpPr>
            <a:spLocks noGrp="1"/>
          </p:cNvSpPr>
          <p:nvPr>
            <p:ph type="body"/>
          </p:nvPr>
        </p:nvSpPr>
        <p:spPr>
          <a:xfrm>
            <a:off x="756000" y="5078520"/>
            <a:ext cx="6042240" cy="4805640"/>
          </a:xfrm>
          <a:prstGeom prst="rect">
            <a:avLst/>
          </a:prstGeom>
        </p:spPr>
        <p:txBody>
          <a:bodyPr lIns="0" tIns="0" rIns="0" bIns="0">
            <a:noAutofit/>
          </a:bodyPr>
          <a:lstStyle/>
          <a:p>
            <a:pPr marL="216000" indent="-210960">
              <a:lnSpc>
                <a:spcPct val="100000"/>
              </a:lnSpc>
            </a:pPr>
            <a:r>
              <a:rPr lang="is-IS" sz="1200" b="0" strike="noStrike" spc="-1" dirty="0">
                <a:latin typeface="Arial"/>
              </a:rPr>
              <a:t>Bjargráð er allt sem við getum nýtt okkur til að fullnægja þörfum okkar og þar með ná vissum lífsgæðum. </a:t>
            </a:r>
          </a:p>
          <a:p>
            <a:pPr marL="216000" indent="-210960">
              <a:lnSpc>
                <a:spcPct val="100000"/>
              </a:lnSpc>
            </a:pPr>
            <a:endParaRPr lang="is-IS" sz="1200" b="0" strike="noStrike" spc="-1" dirty="0">
              <a:latin typeface="Arial"/>
            </a:endParaRPr>
          </a:p>
        </p:txBody>
      </p:sp>
      <p:sp>
        <p:nvSpPr>
          <p:cNvPr id="295"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297" name="PlaceHolder 2"/>
          <p:cNvSpPr>
            <a:spLocks noGrp="1"/>
          </p:cNvSpPr>
          <p:nvPr>
            <p:ph type="body"/>
          </p:nvPr>
        </p:nvSpPr>
        <p:spPr>
          <a:xfrm>
            <a:off x="756000" y="5078520"/>
            <a:ext cx="6042240" cy="4805640"/>
          </a:xfrm>
          <a:prstGeom prst="rect">
            <a:avLst/>
          </a:prstGeom>
        </p:spPr>
        <p:txBody>
          <a:bodyPr lIns="0" tIns="0" rIns="0" bIns="0">
            <a:noAutofit/>
          </a:bodyPr>
          <a:lstStyle/>
          <a:p>
            <a:pPr marL="216000" indent="-215640">
              <a:lnSpc>
                <a:spcPct val="100000"/>
              </a:lnSpc>
            </a:pPr>
            <a:r>
              <a:rPr lang="is-IS" sz="1200" b="0" strike="noStrike" spc="-1" dirty="0">
                <a:solidFill>
                  <a:srgbClr val="000000"/>
                </a:solidFill>
                <a:latin typeface="Times New Roman"/>
                <a:ea typeface="Times New Roman"/>
              </a:rPr>
              <a:t>Það er gert með því að styðja og leiðbeina, ekki gera hlutina fyrir hann eins og oft er lenska. Sumum nægir að hafa einhvern hjá sér á meðan aðrir þurfa meiri aðstoð. </a:t>
            </a:r>
          </a:p>
          <a:p>
            <a:pPr marL="216000" indent="-215640">
              <a:lnSpc>
                <a:spcPct val="100000"/>
              </a:lnSpc>
            </a:pPr>
            <a:r>
              <a:rPr lang="is-IS" sz="1200" b="0" strike="noStrike" spc="-1" dirty="0">
                <a:solidFill>
                  <a:srgbClr val="000000"/>
                </a:solidFill>
                <a:latin typeface="Times New Roman"/>
              </a:rPr>
              <a:t>Bjargráðin eru allt það sem hann getur gert sjálfur, finna út í sameinginu leið til að leysa dagleg verkefni á þann hátt að þú nýtir þína faglegu þekkingu með hliðsjón af óskum skjólstæðings og þörfum hans. Þannig eflist sjálfsumönnunargeta hans og hann heldur lífsgæðum sínum. </a:t>
            </a:r>
            <a:endParaRPr lang="is-IS" sz="1200" b="0" strike="noStrike" spc="-1" dirty="0">
              <a:latin typeface="Arial"/>
            </a:endParaRPr>
          </a:p>
        </p:txBody>
      </p:sp>
      <p:sp>
        <p:nvSpPr>
          <p:cNvPr id="298"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6700" cy="4008438"/>
          </a:xfrm>
        </p:spPr>
      </p:sp>
      <p:sp>
        <p:nvSpPr>
          <p:cNvPr id="3" name="Notes Placeholder 2"/>
          <p:cNvSpPr>
            <a:spLocks noGrp="1"/>
          </p:cNvSpPr>
          <p:nvPr>
            <p:ph type="body" idx="1"/>
          </p:nvPr>
        </p:nvSpPr>
        <p:spPr/>
        <p:txBody>
          <a:bodyPr/>
          <a:lstStyle/>
          <a:p>
            <a:r>
              <a:rPr lang="is-IS" dirty="0"/>
              <a:t>Getur átt við líkamlega getu, hæfileikann til að hugsa, skynja og skilja og að hafa aðgang að tengslaneti sem hægt er að sækja stuðning og hjálp til. </a:t>
            </a:r>
          </a:p>
          <a:p>
            <a:r>
              <a:rPr lang="is-IS" dirty="0"/>
              <a:t>Innri bjargráð eru þau bjargráð sem beinlínis tengjast líkamanum, að skjólstæðingur sé heilbrigður og hraustur. </a:t>
            </a:r>
          </a:p>
          <a:p>
            <a:r>
              <a:rPr lang="is-IS" dirty="0"/>
              <a:t>Ytri bjargráð eru utan við sjálfan einstaklinginn, t.d. Vinir, fjölskylda og húsnæði. </a:t>
            </a:r>
            <a:endParaRPr lang="en-US" dirty="0"/>
          </a:p>
        </p:txBody>
      </p:sp>
      <p:sp>
        <p:nvSpPr>
          <p:cNvPr id="4" name="Slide Number Placeholder 3"/>
          <p:cNvSpPr>
            <a:spLocks noGrp="1"/>
          </p:cNvSpPr>
          <p:nvPr>
            <p:ph type="sldNum"/>
          </p:nvPr>
        </p:nvSpPr>
        <p:spPr/>
        <p:txBody>
          <a:bodyPr/>
          <a:lstStyle/>
          <a:p>
            <a:pPr algn="r"/>
            <a:fld id="{7D5632B6-E041-4F00-89BF-FEB78A956F41}" type="slidenum">
              <a:rPr lang="is-IS" sz="1400" b="0" strike="noStrike" spc="-1" smtClean="0">
                <a:latin typeface="Times New Roman"/>
              </a:rPr>
              <a:t>14</a:t>
            </a:fld>
            <a:endParaRPr lang="is-IS" sz="1400" b="0" strike="noStrike" spc="-1">
              <a:latin typeface="Times New Roman"/>
            </a:endParaRPr>
          </a:p>
        </p:txBody>
      </p:sp>
    </p:spTree>
    <p:extLst>
      <p:ext uri="{BB962C8B-B14F-4D97-AF65-F5344CB8AC3E}">
        <p14:creationId xmlns:p14="http://schemas.microsoft.com/office/powerpoint/2010/main" val="478857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309" name="PlaceHolder 2"/>
          <p:cNvSpPr>
            <a:spLocks noGrp="1"/>
          </p:cNvSpPr>
          <p:nvPr>
            <p:ph type="body"/>
          </p:nvPr>
        </p:nvSpPr>
        <p:spPr>
          <a:xfrm>
            <a:off x="756000" y="5078520"/>
            <a:ext cx="6042240" cy="4805640"/>
          </a:xfrm>
          <a:prstGeom prst="rect">
            <a:avLst/>
          </a:prstGeom>
        </p:spPr>
        <p:txBody>
          <a:bodyPr lIns="0" tIns="0" rIns="0" bIns="0">
            <a:noAutofit/>
          </a:bodyPr>
          <a:lstStyle/>
          <a:p>
            <a:r>
              <a:rPr lang="is-IS" sz="2000" b="0" strike="noStrike" spc="-1" dirty="0">
                <a:latin typeface="Arial"/>
              </a:rPr>
              <a:t>Getur átt við sjúkdóma, skilnað, atvinnuleysi, bágan efnahag eða neikvæða afstöðu til lífsins. Á líka við um kröfur sem við og aðrir gera til okkar um að geta eða gera eitthvað. Sumar tala um kröfur sem áskoranir, líta jákvætt á þær. </a:t>
            </a:r>
          </a:p>
          <a:p>
            <a:r>
              <a:rPr lang="is-IS" sz="2000" b="0" strike="noStrike" spc="-1" dirty="0">
                <a:latin typeface="Arial"/>
              </a:rPr>
              <a:t>Skoða þarf lífssögu hvers og eins og núverandi aðstæður -&gt; hverjar eru kröfurnar sem skjólst. Stendur frammi fyrir? ? Skoða bls 46?</a:t>
            </a:r>
          </a:p>
          <a:p>
            <a:r>
              <a:rPr lang="is-IS" sz="2000" b="0" strike="noStrike" spc="-1" dirty="0">
                <a:latin typeface="Arial"/>
              </a:rPr>
              <a:t>. </a:t>
            </a:r>
          </a:p>
        </p:txBody>
      </p:sp>
      <p:sp>
        <p:nvSpPr>
          <p:cNvPr id="310"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312" name="PlaceHolder 2"/>
          <p:cNvSpPr>
            <a:spLocks noGrp="1"/>
          </p:cNvSpPr>
          <p:nvPr>
            <p:ph type="body"/>
          </p:nvPr>
        </p:nvSpPr>
        <p:spPr>
          <a:xfrm>
            <a:off x="756000" y="5078520"/>
            <a:ext cx="6042240" cy="4805640"/>
          </a:xfrm>
          <a:prstGeom prst="rect">
            <a:avLst/>
          </a:prstGeom>
        </p:spPr>
        <p:txBody>
          <a:bodyPr lIns="0" tIns="0" rIns="0" bIns="0">
            <a:noAutofit/>
          </a:bodyPr>
          <a:lstStyle/>
          <a:p>
            <a:r>
              <a:rPr lang="is-IS" sz="2000" b="0" strike="noStrike" spc="-1" dirty="0">
                <a:latin typeface="Arial"/>
              </a:rPr>
              <a:t>Ef jafnvægi á milli krafa og bjargráða skortir þá er það þitt hlutverk að veita aðstoð, stuðning, leiðsögn og hrós til að hann geti nýtt bjargráðin sín eins vel og hægt er. Annað hvort að fjarlægja kröfur eða styrkja bjargráðin: </a:t>
            </a:r>
          </a:p>
        </p:txBody>
      </p:sp>
      <p:sp>
        <p:nvSpPr>
          <p:cNvPr id="313"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300" name="PlaceHolder 2"/>
          <p:cNvSpPr>
            <a:spLocks noGrp="1"/>
          </p:cNvSpPr>
          <p:nvPr>
            <p:ph type="body"/>
          </p:nvPr>
        </p:nvSpPr>
        <p:spPr>
          <a:xfrm>
            <a:off x="756000" y="5078520"/>
            <a:ext cx="6042240" cy="4805640"/>
          </a:xfrm>
          <a:prstGeom prst="rect">
            <a:avLst/>
          </a:prstGeom>
        </p:spPr>
        <p:txBody>
          <a:bodyPr lIns="0" tIns="0" rIns="0" bIns="0">
            <a:noAutofit/>
          </a:bodyPr>
          <a:lstStyle/>
          <a:p>
            <a:pPr marL="216000" indent="-210960">
              <a:lnSpc>
                <a:spcPct val="100000"/>
              </a:lnSpc>
            </a:pPr>
            <a:r>
              <a:rPr lang="is-IS" sz="1200" b="0" strike="noStrike" spc="-1" dirty="0">
                <a:solidFill>
                  <a:srgbClr val="000000"/>
                </a:solidFill>
                <a:latin typeface="Arial"/>
                <a:ea typeface="Arial"/>
              </a:rPr>
              <a:t>Til að vera fær um að sýna fólki umhyggju í störfum okkar þurfum við annarsvegar að búa yfir faglegri þekkingu og hins vegar að eiga létt með og hafa vilja til að skilja annað fólk. Að vera fær um að bjóða nærveru þegar við hittum annan einstakling. Kari martinsen er gagnrýnin á það hve miklu rannsóknarniðurstöður og klíniskir staðlar ráða í okkar daglegu störfum. Hún er ekki á móti vísindalegum forsendum í hjúkrun en hún álítur að umhyggja og umönnun geti ekki byggst einungis á fyrir fram ákveðnum reglum heldur beri okkur að beita faglegu mati í aðhlynningarstörfum okkar. Við getum ekki alltaf vitað fyrir fram hvað rétt sé að gera í tilteknum aðstæðum. Við verðum að komast að því hvað rétt sé að gera með því að meta stöðuna út frá öllum þáttum. Faglegt mat í hjúkrun felst í því að byggja á fræðilegri og faglegri þekkingu en taka jafnframt mið af og meta aðstæður skjólst. Vera opinn fyrir þeim möguleikum og takm0örkunum sem eru til staðar. Hér er sem sagt um að ræða að þú sem sjúkraliði leggir persónulegt mat á  aðstæður hverju sinni áður en þú hefst hands, mat sem byggist á þekkingu, reynslu og skilningi.</a:t>
            </a:r>
            <a:endParaRPr lang="is-IS" sz="1200" b="0" strike="noStrike" spc="-1" dirty="0">
              <a:latin typeface="Arial"/>
            </a:endParaRPr>
          </a:p>
        </p:txBody>
      </p:sp>
      <p:sp>
        <p:nvSpPr>
          <p:cNvPr id="301"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300" name="PlaceHolder 2"/>
          <p:cNvSpPr>
            <a:spLocks noGrp="1"/>
          </p:cNvSpPr>
          <p:nvPr>
            <p:ph type="body"/>
          </p:nvPr>
        </p:nvSpPr>
        <p:spPr>
          <a:xfrm>
            <a:off x="756000" y="5078520"/>
            <a:ext cx="6042240" cy="4805640"/>
          </a:xfrm>
          <a:prstGeom prst="rect">
            <a:avLst/>
          </a:prstGeom>
        </p:spPr>
        <p:txBody>
          <a:bodyPr lIns="0" tIns="0" rIns="0" bIns="0">
            <a:noAutofit/>
          </a:bodyPr>
          <a:lstStyle/>
          <a:p>
            <a:pPr marL="216000" indent="-210960">
              <a:lnSpc>
                <a:spcPct val="100000"/>
              </a:lnSpc>
            </a:pPr>
            <a:r>
              <a:rPr lang="is-IS" sz="1200" b="0" strike="noStrike" spc="-1" dirty="0">
                <a:latin typeface="Arial"/>
              </a:rPr>
              <a:t>Þurfið að hlusta á líkamann þegar hann segir ykkur að honum líði illa. Taka eftir streitueinkennum (kulnun orðin mjög algeng í dag). Segja frá ef þið finnið til óöryggis með ákveðin verk. Hafa einhvern til að tala við (ath þagnarskyldu) – finna góðan samstarfsfélaga til að ræða við um líðan. </a:t>
            </a:r>
          </a:p>
        </p:txBody>
      </p:sp>
      <p:sp>
        <p:nvSpPr>
          <p:cNvPr id="301" name="PlaceHolder 3"/>
          <p:cNvSpPr>
            <a:spLocks noGrp="1" noRot="1" noChangeAspect="1"/>
          </p:cNvSpPr>
          <p:nvPr>
            <p:ph type="sldImg"/>
          </p:nvPr>
        </p:nvSpPr>
        <p:spPr>
          <a:xfrm>
            <a:off x="1108075" y="801688"/>
            <a:ext cx="5343525" cy="4008437"/>
          </a:xfrm>
          <a:prstGeom prst="rect">
            <a:avLst/>
          </a:prstGeom>
        </p:spPr>
      </p:sp>
    </p:spTree>
    <p:extLst>
      <p:ext uri="{BB962C8B-B14F-4D97-AF65-F5344CB8AC3E}">
        <p14:creationId xmlns:p14="http://schemas.microsoft.com/office/powerpoint/2010/main" val="2747005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300" name="PlaceHolder 2"/>
          <p:cNvSpPr>
            <a:spLocks noGrp="1"/>
          </p:cNvSpPr>
          <p:nvPr>
            <p:ph type="body"/>
          </p:nvPr>
        </p:nvSpPr>
        <p:spPr>
          <a:xfrm>
            <a:off x="756000" y="5078520"/>
            <a:ext cx="6042240" cy="4805640"/>
          </a:xfrm>
          <a:prstGeom prst="rect">
            <a:avLst/>
          </a:prstGeom>
        </p:spPr>
        <p:txBody>
          <a:bodyPr lIns="0" tIns="0" rIns="0" bIns="0">
            <a:noAutofit/>
          </a:bodyPr>
          <a:lstStyle/>
          <a:p>
            <a:pPr marL="216000" indent="-210960">
              <a:lnSpc>
                <a:spcPct val="100000"/>
              </a:lnSpc>
            </a:pPr>
            <a:r>
              <a:rPr lang="is-IS" sz="1200" b="0" strike="noStrike" spc="-1" dirty="0">
                <a:latin typeface="Arial"/>
              </a:rPr>
              <a:t>Það er ekki gefið að allir búi yfir þeirri færni en það geta allir eflt hana jafnt og þétt. </a:t>
            </a:r>
          </a:p>
          <a:p>
            <a:pPr marL="216000" indent="-210960">
              <a:lnSpc>
                <a:spcPct val="100000"/>
              </a:lnSpc>
            </a:pPr>
            <a:r>
              <a:rPr lang="is-IS" sz="1200" b="0" strike="noStrike" spc="-1" dirty="0">
                <a:latin typeface="Arial"/>
              </a:rPr>
              <a:t>Nokkrir þættir er varða persónulega færni sem hafa þýðingu í starfi heilbrigðisstarfsmanna. </a:t>
            </a:r>
          </a:p>
          <a:p>
            <a:pPr marL="216000" indent="-210960">
              <a:lnSpc>
                <a:spcPct val="100000"/>
              </a:lnSpc>
            </a:pPr>
            <a:r>
              <a:rPr lang="is-IS" sz="1200" b="0" strike="noStrike" spc="-1" dirty="0">
                <a:latin typeface="Arial"/>
              </a:rPr>
              <a:t>Getiði komið með dæmi um eitthvað af þessu?</a:t>
            </a:r>
          </a:p>
        </p:txBody>
      </p:sp>
      <p:sp>
        <p:nvSpPr>
          <p:cNvPr id="301" name="PlaceHolder 3"/>
          <p:cNvSpPr>
            <a:spLocks noGrp="1" noRot="1" noChangeAspect="1"/>
          </p:cNvSpPr>
          <p:nvPr>
            <p:ph type="sldImg"/>
          </p:nvPr>
        </p:nvSpPr>
        <p:spPr>
          <a:xfrm>
            <a:off x="1108075" y="801688"/>
            <a:ext cx="5343525" cy="4008437"/>
          </a:xfrm>
          <a:prstGeom prst="rect">
            <a:avLst/>
          </a:prstGeom>
        </p:spPr>
      </p:sp>
    </p:spTree>
    <p:extLst>
      <p:ext uri="{BB962C8B-B14F-4D97-AF65-F5344CB8AC3E}">
        <p14:creationId xmlns:p14="http://schemas.microsoft.com/office/powerpoint/2010/main" val="634070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6700" cy="4008438"/>
          </a:xfrm>
        </p:spPr>
      </p:sp>
      <p:sp>
        <p:nvSpPr>
          <p:cNvPr id="3" name="Notes Placeholder 2"/>
          <p:cNvSpPr>
            <a:spLocks noGrp="1"/>
          </p:cNvSpPr>
          <p:nvPr>
            <p:ph type="body" idx="1"/>
          </p:nvPr>
        </p:nvSpPr>
        <p:spPr/>
        <p:txBody>
          <a:bodyPr/>
          <a:lstStyle/>
          <a:p>
            <a:r>
              <a:rPr lang="is-IS" dirty="0"/>
              <a:t>Skiptum okkur í hópa. Förum í skapandi hlutverkaleik. Einn er ‘</a:t>
            </a:r>
            <a:r>
              <a:rPr lang="is-IS" dirty="0" err="1"/>
              <a:t>ann</a:t>
            </a:r>
            <a:r>
              <a:rPr lang="is-IS" dirty="0"/>
              <a:t> og hinn er sjúkraliði sem er að meta stöðu skjólstæðings skv. Líkaninu okkar.</a:t>
            </a:r>
          </a:p>
          <a:p>
            <a:r>
              <a:rPr lang="is-IS" dirty="0"/>
              <a:t>Einn einstaklingur er </a:t>
            </a:r>
            <a:r>
              <a:rPr lang="is-IS" b="1" dirty="0"/>
              <a:t>´</a:t>
            </a:r>
            <a:r>
              <a:rPr lang="is-IS" b="1" dirty="0" err="1"/>
              <a:t>ann</a:t>
            </a:r>
            <a:r>
              <a:rPr lang="is-IS" b="0" dirty="0"/>
              <a:t> og setur sig í hlutverk A B eða C. Sá sem </a:t>
            </a:r>
            <a:r>
              <a:rPr lang="is-IS" b="1" dirty="0"/>
              <a:t>er ´</a:t>
            </a:r>
            <a:r>
              <a:rPr lang="is-IS" b="1" dirty="0" err="1"/>
              <a:t>ann</a:t>
            </a:r>
            <a:r>
              <a:rPr lang="is-IS" b="0" dirty="0"/>
              <a:t> þarf að fylla inn í eyðurnar á hlutverki sínu (hús – skap – önnur vandamál –býr til svör út frá spurningum </a:t>
            </a:r>
            <a:r>
              <a:rPr lang="is-IS" b="0" dirty="0" err="1"/>
              <a:t>sjúkraliðans</a:t>
            </a:r>
            <a:r>
              <a:rPr lang="is-IS" b="0" dirty="0"/>
              <a:t>)</a:t>
            </a:r>
          </a:p>
          <a:p>
            <a:r>
              <a:rPr lang="is-IS" b="0" dirty="0"/>
              <a:t>Sá sem er sjúkraliði þarf að fara í gegnum öll 5 þrepin og búa til plan handa skjólstæðingnum.</a:t>
            </a:r>
            <a:endParaRPr lang="is-IS" dirty="0"/>
          </a:p>
        </p:txBody>
      </p:sp>
      <p:sp>
        <p:nvSpPr>
          <p:cNvPr id="4" name="Slide Number Placeholder 3"/>
          <p:cNvSpPr>
            <a:spLocks noGrp="1"/>
          </p:cNvSpPr>
          <p:nvPr>
            <p:ph type="sldNum"/>
          </p:nvPr>
        </p:nvSpPr>
        <p:spPr/>
        <p:txBody>
          <a:bodyPr/>
          <a:lstStyle/>
          <a:p>
            <a:pPr algn="r"/>
            <a:fld id="{7D5632B6-E041-4F00-89BF-FEB78A956F41}" type="slidenum">
              <a:rPr lang="is-IS" sz="1400" b="0" strike="noStrike" spc="-1" smtClean="0">
                <a:latin typeface="Times New Roman"/>
              </a:rPr>
              <a:t>22</a:t>
            </a:fld>
            <a:endParaRPr lang="is-IS" sz="1400" b="0" strike="noStrike" spc="-1">
              <a:latin typeface="Times New Roman"/>
            </a:endParaRPr>
          </a:p>
        </p:txBody>
      </p:sp>
    </p:spTree>
    <p:extLst>
      <p:ext uri="{BB962C8B-B14F-4D97-AF65-F5344CB8AC3E}">
        <p14:creationId xmlns:p14="http://schemas.microsoft.com/office/powerpoint/2010/main" val="1372700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PlaceHolder 1"/>
          <p:cNvSpPr>
            <a:spLocks noGrp="1"/>
          </p:cNvSpPr>
          <p:nvPr>
            <p:ph type="body"/>
          </p:nvPr>
        </p:nvSpPr>
        <p:spPr>
          <a:xfrm>
            <a:off x="756000" y="5078520"/>
            <a:ext cx="6043320" cy="4806720"/>
          </a:xfrm>
          <a:prstGeom prst="rect">
            <a:avLst/>
          </a:prstGeom>
        </p:spPr>
        <p:txBody>
          <a:bodyPr lIns="0" tIns="0" rIns="0" bIns="0">
            <a:noAutofit/>
          </a:bodyPr>
          <a:lstStyle/>
          <a:p>
            <a:pPr marL="216000" indent="-211680">
              <a:lnSpc>
                <a:spcPct val="100000"/>
              </a:lnSpc>
            </a:pPr>
            <a:r>
              <a:rPr lang="is-IS" sz="1200" b="0" strike="noStrike" spc="-1" dirty="0">
                <a:solidFill>
                  <a:srgbClr val="000000"/>
                </a:solidFill>
                <a:latin typeface="Times New Roman"/>
                <a:ea typeface="Times New Roman"/>
              </a:rPr>
              <a:t>Klínisk hjúkurn felur í sér umönnun og hjúkrun í þagu sjúklings og eða í samvinnu við  hann. Í þessu sambandi  hefur orðið æ algengara að nota þessi hugtök. Hjfr fæst við kenningar og þekkingu á svði hjúkrunar og umönnunar ma kenningar sem við nefnum a eftir o. Hitt er hugtak sem hjfr og mannfr Pamela Brink setti fram 1978. Markmið hennar er að beina sjónum að einstaklingnum sjálfum í sjúklingshlutverkinu, í viðureign hans við sjúkdóm sinn og þjáningar. Enn fremur að hafa hann með í ráðum þegar hjúkrun og meðferð er skipulögð. </a:t>
            </a:r>
            <a:endParaRPr lang="is-IS" sz="1200" b="0" strike="noStrike" spc="-1" dirty="0">
              <a:latin typeface="Arial"/>
            </a:endParaRPr>
          </a:p>
        </p:txBody>
      </p:sp>
      <p:sp>
        <p:nvSpPr>
          <p:cNvPr id="254" name="CustomShape 2"/>
          <p:cNvSpPr/>
          <p:nvPr/>
        </p:nvSpPr>
        <p:spPr>
          <a:xfrm>
            <a:off x="4279320" y="10157400"/>
            <a:ext cx="3276000" cy="529920"/>
          </a:xfrm>
          <a:prstGeom prst="rect">
            <a:avLst/>
          </a:prstGeom>
          <a:noFill/>
          <a:ln>
            <a:noFill/>
          </a:ln>
        </p:spPr>
        <p:style>
          <a:lnRef idx="0">
            <a:scrgbClr r="0" g="0" b="0"/>
          </a:lnRef>
          <a:fillRef idx="0">
            <a:scrgbClr r="0" g="0" b="0"/>
          </a:fillRef>
          <a:effectRef idx="0">
            <a:scrgbClr r="0" g="0" b="0"/>
          </a:effectRef>
          <a:fontRef idx="minor"/>
        </p:style>
      </p:sp>
      <p:sp>
        <p:nvSpPr>
          <p:cNvPr id="255"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PlaceHolder 1"/>
          <p:cNvSpPr>
            <a:spLocks noGrp="1"/>
          </p:cNvSpPr>
          <p:nvPr>
            <p:ph type="body"/>
          </p:nvPr>
        </p:nvSpPr>
        <p:spPr>
          <a:xfrm>
            <a:off x="756000" y="5078520"/>
            <a:ext cx="6044400" cy="4807800"/>
          </a:xfrm>
          <a:prstGeom prst="rect">
            <a:avLst/>
          </a:prstGeom>
        </p:spPr>
        <p:txBody>
          <a:bodyPr lIns="0" tIns="0" rIns="0" bIns="0">
            <a:noAutofit/>
          </a:bodyPr>
          <a:lstStyle/>
          <a:p>
            <a:pPr marL="216000" indent="-215640">
              <a:lnSpc>
                <a:spcPct val="100000"/>
              </a:lnSpc>
            </a:pPr>
            <a:r>
              <a:rPr lang="is-IS" sz="1200" b="0" strike="noStrike" spc="-1" dirty="0">
                <a:solidFill>
                  <a:srgbClr val="000000"/>
                </a:solidFill>
                <a:latin typeface="Times New Roman"/>
                <a:ea typeface="Times New Roman"/>
              </a:rPr>
              <a:t>Fjölmargir hjúkrunarfræðingar hafa þróað hjúkrunarkenningar og þeir hafa á hver sinn hátt haft áhrif á hvernig hjúkrun og umönnun er háttað í heilbrigðiskerfinu í dag. Ein af brautryðjendum innan hjúkrunarfræðinnar var Florence Nighthingale og er hún álitin upphafsmaður nútímahjúkrunar. Hún lagði áherslu á hæfni hjúkrunarfræðingsins til að fylgjast með sjúklingum sem hún áleit gegna mikilvægu hlutverki í sjúkdómsgreiningu og ákvörðun læknis um réttaog viðeigandi meðferð. Einnig beindi hún sjónum að hreinlæti og næringu sem hún sýndi fram á að stuðlaði að bata sjúklinga. Þetta eru þættir sem sjúkraliðar þekkja af símum starfsvettvangi og sem hafa mikla þýðingu í heilbrigðiskerfi nútímans. Verður farið nánar í þessar kenningar í næsta áfanga. </a:t>
            </a:r>
            <a:endParaRPr lang="is-IS" sz="1200" b="0" strike="noStrike" spc="-1" dirty="0">
              <a:latin typeface="Arial"/>
            </a:endParaRPr>
          </a:p>
        </p:txBody>
      </p:sp>
      <p:sp>
        <p:nvSpPr>
          <p:cNvPr id="257" name="PlaceHolder 2"/>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6488" y="812800"/>
            <a:ext cx="5346700" cy="4008438"/>
          </a:xfrm>
        </p:spPr>
      </p:sp>
      <p:sp>
        <p:nvSpPr>
          <p:cNvPr id="3" name="Notes Placeholder 2"/>
          <p:cNvSpPr>
            <a:spLocks noGrp="1"/>
          </p:cNvSpPr>
          <p:nvPr>
            <p:ph type="body" idx="1"/>
          </p:nvPr>
        </p:nvSpPr>
        <p:spPr/>
        <p:txBody>
          <a:bodyPr/>
          <a:lstStyle/>
          <a:p>
            <a:r>
              <a:rPr lang="is-IS" dirty="0"/>
              <a:t>Hafa allir grunnþarfir sem þarf að fullnægja – einstaklingar missa stundum getu til að sjá um þessar þarfir sjálfir. </a:t>
            </a:r>
            <a:endParaRPr lang="en-US" dirty="0"/>
          </a:p>
        </p:txBody>
      </p:sp>
      <p:sp>
        <p:nvSpPr>
          <p:cNvPr id="4" name="Slide Number Placeholder 3"/>
          <p:cNvSpPr>
            <a:spLocks noGrp="1"/>
          </p:cNvSpPr>
          <p:nvPr>
            <p:ph type="sldNum"/>
          </p:nvPr>
        </p:nvSpPr>
        <p:spPr/>
        <p:txBody>
          <a:bodyPr/>
          <a:lstStyle/>
          <a:p>
            <a:pPr algn="r"/>
            <a:fld id="{7D5632B6-E041-4F00-89BF-FEB78A956F41}" type="slidenum">
              <a:rPr lang="is-IS" sz="1400" b="0" strike="noStrike" spc="-1" smtClean="0">
                <a:latin typeface="Times New Roman"/>
              </a:rPr>
              <a:t>4</a:t>
            </a:fld>
            <a:endParaRPr lang="is-IS" sz="1400" b="0" strike="noStrike" spc="-1">
              <a:latin typeface="Times New Roman"/>
            </a:endParaRPr>
          </a:p>
        </p:txBody>
      </p:sp>
    </p:spTree>
    <p:extLst>
      <p:ext uri="{BB962C8B-B14F-4D97-AF65-F5344CB8AC3E}">
        <p14:creationId xmlns:p14="http://schemas.microsoft.com/office/powerpoint/2010/main" val="1007481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CustomShape 1"/>
          <p:cNvSpPr/>
          <p:nvPr/>
        </p:nvSpPr>
        <p:spPr>
          <a:xfrm>
            <a:off x="4279320" y="10157400"/>
            <a:ext cx="3275280" cy="529200"/>
          </a:xfrm>
          <a:prstGeom prst="rect">
            <a:avLst/>
          </a:prstGeom>
          <a:noFill/>
          <a:ln>
            <a:noFill/>
          </a:ln>
        </p:spPr>
        <p:style>
          <a:lnRef idx="0">
            <a:scrgbClr r="0" g="0" b="0"/>
          </a:lnRef>
          <a:fillRef idx="0">
            <a:scrgbClr r="0" g="0" b="0"/>
          </a:fillRef>
          <a:effectRef idx="0">
            <a:scrgbClr r="0" g="0" b="0"/>
          </a:effectRef>
          <a:fontRef idx="minor"/>
        </p:style>
      </p:sp>
      <p:sp>
        <p:nvSpPr>
          <p:cNvPr id="273" name="PlaceHolder 2"/>
          <p:cNvSpPr>
            <a:spLocks noGrp="1"/>
          </p:cNvSpPr>
          <p:nvPr>
            <p:ph type="body"/>
          </p:nvPr>
        </p:nvSpPr>
        <p:spPr>
          <a:xfrm>
            <a:off x="756000" y="5078520"/>
            <a:ext cx="6042600" cy="4806000"/>
          </a:xfrm>
          <a:prstGeom prst="rect">
            <a:avLst/>
          </a:prstGeom>
        </p:spPr>
        <p:txBody>
          <a:bodyPr lIns="0" tIns="0" rIns="0" bIns="0">
            <a:noAutofit/>
          </a:bodyPr>
          <a:lstStyle/>
          <a:p>
            <a:endParaRPr lang="is-IS" sz="2000" b="0" strike="noStrike" spc="-1">
              <a:latin typeface="Arial"/>
            </a:endParaRPr>
          </a:p>
        </p:txBody>
      </p:sp>
      <p:sp>
        <p:nvSpPr>
          <p:cNvPr id="274"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279" name="PlaceHolder 2"/>
          <p:cNvSpPr>
            <a:spLocks noGrp="1"/>
          </p:cNvSpPr>
          <p:nvPr>
            <p:ph type="body"/>
          </p:nvPr>
        </p:nvSpPr>
        <p:spPr>
          <a:xfrm>
            <a:off x="756000" y="5078520"/>
            <a:ext cx="6042240" cy="4805640"/>
          </a:xfrm>
          <a:prstGeom prst="rect">
            <a:avLst/>
          </a:prstGeom>
        </p:spPr>
        <p:txBody>
          <a:bodyPr lIns="0" tIns="0" rIns="0" bIns="0">
            <a:noAutofit/>
          </a:bodyPr>
          <a:lstStyle/>
          <a:p>
            <a:pPr marL="216000" indent="-215640">
              <a:lnSpc>
                <a:spcPct val="100000"/>
              </a:lnSpc>
            </a:pPr>
            <a:r>
              <a:rPr lang="is-IS" sz="1200" b="0" strike="noStrike" spc="-1" dirty="0">
                <a:solidFill>
                  <a:srgbClr val="000000"/>
                </a:solidFill>
                <a:latin typeface="Times New Roman"/>
                <a:ea typeface="Times New Roman"/>
              </a:rPr>
              <a:t>Umhyggja felur í sér að fagmaður í hjúkrun lætur sér raunverulega annt um sjáfan sig, samstarfsfólk og skjólstæðing sinn sem manneskju og sem skjólastæðing. Annar þáttur innan faglegrar umhyggju felst í sjálfsþekkingu og sjálfsrækt og byggir á því að fagmaður í hjúkrun hafi skýra sjálfsmynd og fagvitund og búi yfir þekkingu á eigin styrkleikum og veikleikum. Jafnframt að fagmaðurinn taki frá tíma til að leggja rækt við sjálfa sig sem persónu og fagmann. Þriðji þátturinn er samskipti og tengsl, að fagfólk í hjúkrun sé fært um uppbyggjandi samskipti og að mynda tengsl við skjólstæðinga sína, aðstandendur og samstarfsfólk. </a:t>
            </a:r>
          </a:p>
          <a:p>
            <a:pPr marL="216000" marR="0" lvl="0" indent="-215640" algn="l" defTabSz="914400" rtl="0" eaLnBrk="1" fontAlgn="auto" latinLnBrk="0" hangingPunct="1">
              <a:lnSpc>
                <a:spcPct val="100000"/>
              </a:lnSpc>
              <a:spcBef>
                <a:spcPts val="0"/>
              </a:spcBef>
              <a:spcAft>
                <a:spcPts val="0"/>
              </a:spcAft>
              <a:buClrTx/>
              <a:buSzTx/>
              <a:buFontTx/>
              <a:buNone/>
              <a:tabLst/>
              <a:defRPr/>
            </a:pPr>
            <a:r>
              <a:rPr lang="is-IS" sz="1200" b="0" strike="noStrike" spc="-1" dirty="0">
                <a:solidFill>
                  <a:srgbClr val="000000"/>
                </a:solidFill>
                <a:latin typeface="Times New Roman"/>
                <a:ea typeface="Times New Roman"/>
              </a:rPr>
              <a:t>Fjórða þáttin er fagviska sem hverfist um að fagmaður hefur nauðsynlega þekking og skilning á manninum og hjúkrun við margþættar aðstæður að vera fær um að ígrunda á gagnrýninn hátt eigin verk og viðbröbð að byggja starf sitt á gagnreyndri þekkingu og hafa framsýni. Fimmti þátturinn er fagleg færni sem feslt í því að fagmaður í hjúkrun er faglega fær t.d. í því að framkvæma áveðin verk, meta ástand og þarfir og bregðast rétt við. Þessir þættir faglegrar umhyggju skipta allir máli og mynda saman heild sem er forsendan fyrir góðri og árangusríkri hjúukrun. Hjun bendir á að þótt fagmenn í hjúkrun missi marks ef umhyggja  er vanrækt því að skjóstæðignur hafa þrf fyrir umhyggju og kærleika. Að sama skapi eggur hún áherslu á þáttinn sjálfsþekkingu og sjálfsrækt því að án hans er hætta á að fagmaðurinn geti hvorki sýnt skjólstæðingum símum eða samstarfsfólki umhyggju þegar til lengdar lætur né átt í upbyggjandi samskiptm við þá. Hún segir að fagleg umhyggja sé að búa yfir þekkingu á viðfangsefnum sínum, að þekkja takmarkanir sínar, að vera fær í verklegri hjúkrun og búa yfir færni</a:t>
            </a:r>
            <a:endParaRPr lang="is-IS" sz="1200" b="0" strike="noStrike" spc="-1" dirty="0">
              <a:latin typeface="Arial"/>
            </a:endParaRPr>
          </a:p>
          <a:p>
            <a:pPr marL="216000" indent="-215640">
              <a:lnSpc>
                <a:spcPct val="100000"/>
              </a:lnSpc>
            </a:pPr>
            <a:endParaRPr lang="is-IS" sz="1200" b="0" strike="noStrike" spc="-1" dirty="0">
              <a:latin typeface="Arial"/>
            </a:endParaRPr>
          </a:p>
        </p:txBody>
      </p:sp>
      <p:sp>
        <p:nvSpPr>
          <p:cNvPr id="280"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276" name="PlaceHolder 2"/>
          <p:cNvSpPr>
            <a:spLocks noGrp="1"/>
          </p:cNvSpPr>
          <p:nvPr>
            <p:ph type="body"/>
          </p:nvPr>
        </p:nvSpPr>
        <p:spPr>
          <a:xfrm>
            <a:off x="756000" y="5078520"/>
            <a:ext cx="6042240" cy="4805640"/>
          </a:xfrm>
          <a:prstGeom prst="rect">
            <a:avLst/>
          </a:prstGeom>
        </p:spPr>
        <p:txBody>
          <a:bodyPr lIns="0" tIns="0" rIns="0" bIns="0">
            <a:noAutofit/>
          </a:bodyPr>
          <a:lstStyle/>
          <a:p>
            <a:pPr marL="216000" indent="-215640">
              <a:lnSpc>
                <a:spcPct val="100000"/>
              </a:lnSpc>
            </a:pPr>
            <a:endParaRPr lang="is-IS" sz="2000" b="0" strike="noStrike" spc="-1" dirty="0">
              <a:solidFill>
                <a:srgbClr val="000000"/>
              </a:solidFill>
              <a:latin typeface="Arial"/>
              <a:ea typeface="Arial"/>
            </a:endParaRPr>
          </a:p>
          <a:p>
            <a:pPr marL="216000" indent="-215640">
              <a:lnSpc>
                <a:spcPct val="100000"/>
              </a:lnSpc>
            </a:pPr>
            <a:r>
              <a:rPr lang="is-IS" sz="2000" b="0" strike="noStrike" spc="-1" dirty="0">
                <a:solidFill>
                  <a:srgbClr val="000000"/>
                </a:solidFill>
                <a:latin typeface="Arial"/>
                <a:ea typeface="Arial"/>
              </a:rPr>
              <a:t>Í</a:t>
            </a:r>
            <a:r>
              <a:rPr lang="is-IS" sz="1200" b="0" strike="noStrike" spc="-1" dirty="0">
                <a:solidFill>
                  <a:srgbClr val="000000"/>
                </a:solidFill>
                <a:latin typeface="Times New Roman"/>
                <a:ea typeface="Times New Roman"/>
              </a:rPr>
              <a:t> vinnu okkar er umhyggja nauðsyn. Starfi okkar fylgir sú skylda að bera umhyggju fyrir fólkinu sem er í okkar umsjá. </a:t>
            </a:r>
            <a:endParaRPr lang="is-IS" sz="1200" b="0" strike="noStrike" spc="-1" dirty="0">
              <a:latin typeface="Arial"/>
            </a:endParaRPr>
          </a:p>
        </p:txBody>
      </p:sp>
      <p:sp>
        <p:nvSpPr>
          <p:cNvPr id="277"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285" name="PlaceHolder 2"/>
          <p:cNvSpPr>
            <a:spLocks noGrp="1"/>
          </p:cNvSpPr>
          <p:nvPr>
            <p:ph type="body"/>
          </p:nvPr>
        </p:nvSpPr>
        <p:spPr>
          <a:xfrm>
            <a:off x="756000" y="5078520"/>
            <a:ext cx="6042240" cy="4805640"/>
          </a:xfrm>
          <a:prstGeom prst="rect">
            <a:avLst/>
          </a:prstGeom>
        </p:spPr>
        <p:txBody>
          <a:bodyPr lIns="0" tIns="0" rIns="0" bIns="0">
            <a:noAutofit/>
          </a:bodyPr>
          <a:lstStyle/>
          <a:p>
            <a:pPr marL="216000" indent="-215640">
              <a:lnSpc>
                <a:spcPct val="100000"/>
              </a:lnSpc>
            </a:pPr>
            <a:r>
              <a:rPr lang="is-IS" sz="1200" b="0" strike="noStrike" spc="-1" dirty="0">
                <a:latin typeface="Arial"/>
              </a:rPr>
              <a:t>Þegar þið veitið skjólstæðing stuðning við eitthvert ákveðið verkefni byggi þið á þekkingu og reynslu sem þið aflið í skólanum og í klíník. Við erum þau sem eigum að sýna umhyggju, ekki skjólstæðingar okkur. </a:t>
            </a:r>
          </a:p>
        </p:txBody>
      </p:sp>
      <p:sp>
        <p:nvSpPr>
          <p:cNvPr id="286"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CustomShape 1"/>
          <p:cNvSpPr/>
          <p:nvPr/>
        </p:nvSpPr>
        <p:spPr>
          <a:xfrm>
            <a:off x="4279320" y="10157400"/>
            <a:ext cx="3274920" cy="528840"/>
          </a:xfrm>
          <a:prstGeom prst="rect">
            <a:avLst/>
          </a:prstGeom>
          <a:noFill/>
          <a:ln>
            <a:noFill/>
          </a:ln>
        </p:spPr>
        <p:style>
          <a:lnRef idx="0">
            <a:scrgbClr r="0" g="0" b="0"/>
          </a:lnRef>
          <a:fillRef idx="0">
            <a:scrgbClr r="0" g="0" b="0"/>
          </a:fillRef>
          <a:effectRef idx="0">
            <a:scrgbClr r="0" g="0" b="0"/>
          </a:effectRef>
          <a:fontRef idx="minor"/>
        </p:style>
      </p:sp>
      <p:sp>
        <p:nvSpPr>
          <p:cNvPr id="288" name="PlaceHolder 2"/>
          <p:cNvSpPr>
            <a:spLocks noGrp="1"/>
          </p:cNvSpPr>
          <p:nvPr>
            <p:ph type="body"/>
          </p:nvPr>
        </p:nvSpPr>
        <p:spPr>
          <a:xfrm>
            <a:off x="756000" y="5078520"/>
            <a:ext cx="6042240" cy="4805640"/>
          </a:xfrm>
          <a:prstGeom prst="rect">
            <a:avLst/>
          </a:prstGeom>
        </p:spPr>
        <p:txBody>
          <a:bodyPr lIns="0" tIns="0" rIns="0" bIns="0">
            <a:noAutofit/>
          </a:bodyPr>
          <a:lstStyle/>
          <a:p>
            <a:endParaRPr lang="is-IS" sz="2000" b="0" strike="noStrike" spc="-1">
              <a:latin typeface="Arial"/>
            </a:endParaRPr>
          </a:p>
        </p:txBody>
      </p:sp>
      <p:sp>
        <p:nvSpPr>
          <p:cNvPr id="289" name="PlaceHolder 3"/>
          <p:cNvSpPr>
            <a:spLocks noGrp="1" noRot="1" noChangeAspect="1"/>
          </p:cNvSpPr>
          <p:nvPr>
            <p:ph type="sldImg"/>
          </p:nvPr>
        </p:nvSpPr>
        <p:spPr>
          <a:xfrm>
            <a:off x="1108075" y="801688"/>
            <a:ext cx="5343525" cy="4008437"/>
          </a:xfrm>
          <a:prstGeom prst="rect">
            <a:avLst/>
          </a:pr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is-IS" sz="4400" b="0" strike="noStrike" spc="-1">
              <a:latin typeface="Arial"/>
            </a:endParaRPr>
          </a:p>
        </p:txBody>
      </p:sp>
      <p:sp>
        <p:nvSpPr>
          <p:cNvPr id="65" name="PlaceHolder 2"/>
          <p:cNvSpPr>
            <a:spLocks noGrp="1"/>
          </p:cNvSpPr>
          <p:nvPr>
            <p:ph type="body"/>
          </p:nvPr>
        </p:nvSpPr>
        <p:spPr>
          <a:xfrm>
            <a:off x="504000" y="1768680"/>
            <a:ext cx="9072000" cy="2090880"/>
          </a:xfrm>
          <a:prstGeom prst="rect">
            <a:avLst/>
          </a:prstGeom>
        </p:spPr>
        <p:txBody>
          <a:bodyPr lIns="0" tIns="0" rIns="0" bIns="0">
            <a:normAutofit/>
          </a:bodyPr>
          <a:lstStyle/>
          <a:p>
            <a:endParaRPr lang="is-IS" sz="3200" b="0" strike="noStrike" spc="-1">
              <a:latin typeface="Arial"/>
            </a:endParaRPr>
          </a:p>
        </p:txBody>
      </p:sp>
      <p:sp>
        <p:nvSpPr>
          <p:cNvPr id="66" name="PlaceHolder 3"/>
          <p:cNvSpPr>
            <a:spLocks noGrp="1"/>
          </p:cNvSpPr>
          <p:nvPr>
            <p:ph type="body"/>
          </p:nvPr>
        </p:nvSpPr>
        <p:spPr>
          <a:xfrm>
            <a:off x="504000" y="4058640"/>
            <a:ext cx="9072000" cy="2090880"/>
          </a:xfrm>
          <a:prstGeom prst="rect">
            <a:avLst/>
          </a:prstGeom>
        </p:spPr>
        <p:txBody>
          <a:bodyPr lIns="0" tIns="0" rIns="0" bIns="0">
            <a:normAutofit/>
          </a:bodyPr>
          <a:lstStyle/>
          <a:p>
            <a:endParaRPr lang="is-I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is-IS" sz="4400" b="0" strike="noStrike" spc="-1">
              <a:latin typeface="Arial"/>
            </a:endParaRPr>
          </a:p>
        </p:txBody>
      </p:sp>
      <p:sp>
        <p:nvSpPr>
          <p:cNvPr id="68"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is-IS" sz="3200" b="0" strike="noStrike" spc="-1">
              <a:latin typeface="Arial"/>
            </a:endParaRPr>
          </a:p>
        </p:txBody>
      </p:sp>
      <p:sp>
        <p:nvSpPr>
          <p:cNvPr id="69"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is-IS" sz="3200" b="0" strike="noStrike" spc="-1">
              <a:latin typeface="Arial"/>
            </a:endParaRPr>
          </a:p>
        </p:txBody>
      </p:sp>
      <p:sp>
        <p:nvSpPr>
          <p:cNvPr id="70"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is-IS" sz="3200" b="0" strike="noStrike" spc="-1">
              <a:latin typeface="Arial"/>
            </a:endParaRPr>
          </a:p>
        </p:txBody>
      </p:sp>
      <p:sp>
        <p:nvSpPr>
          <p:cNvPr id="71" name="PlaceHolder 5"/>
          <p:cNvSpPr>
            <a:spLocks noGrp="1"/>
          </p:cNvSpPr>
          <p:nvPr>
            <p:ph type="body"/>
          </p:nvPr>
        </p:nvSpPr>
        <p:spPr>
          <a:xfrm>
            <a:off x="5152680" y="4058640"/>
            <a:ext cx="4426920" cy="2090880"/>
          </a:xfrm>
          <a:prstGeom prst="rect">
            <a:avLst/>
          </a:prstGeom>
        </p:spPr>
        <p:txBody>
          <a:bodyPr lIns="0" tIns="0" rIns="0" bIns="0">
            <a:normAutofit/>
          </a:bodyPr>
          <a:lstStyle/>
          <a:p>
            <a:endParaRPr lang="is-I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is-IS" sz="4400" b="0" strike="noStrike" spc="-1">
              <a:latin typeface="Arial"/>
            </a:endParaRPr>
          </a:p>
        </p:txBody>
      </p:sp>
      <p:sp>
        <p:nvSpPr>
          <p:cNvPr id="73" name="PlaceHolder 2"/>
          <p:cNvSpPr>
            <a:spLocks noGrp="1"/>
          </p:cNvSpPr>
          <p:nvPr>
            <p:ph type="body"/>
          </p:nvPr>
        </p:nvSpPr>
        <p:spPr>
          <a:xfrm>
            <a:off x="504000" y="1768680"/>
            <a:ext cx="2921040" cy="2090880"/>
          </a:xfrm>
          <a:prstGeom prst="rect">
            <a:avLst/>
          </a:prstGeom>
        </p:spPr>
        <p:txBody>
          <a:bodyPr lIns="0" tIns="0" rIns="0" bIns="0">
            <a:normAutofit/>
          </a:bodyPr>
          <a:lstStyle/>
          <a:p>
            <a:endParaRPr lang="is-IS" sz="3200" b="0" strike="noStrike" spc="-1">
              <a:latin typeface="Arial"/>
            </a:endParaRPr>
          </a:p>
        </p:txBody>
      </p:sp>
      <p:sp>
        <p:nvSpPr>
          <p:cNvPr id="74" name="PlaceHolder 3"/>
          <p:cNvSpPr>
            <a:spLocks noGrp="1"/>
          </p:cNvSpPr>
          <p:nvPr>
            <p:ph type="body"/>
          </p:nvPr>
        </p:nvSpPr>
        <p:spPr>
          <a:xfrm>
            <a:off x="3571560" y="1768680"/>
            <a:ext cx="2921040" cy="2090880"/>
          </a:xfrm>
          <a:prstGeom prst="rect">
            <a:avLst/>
          </a:prstGeom>
        </p:spPr>
        <p:txBody>
          <a:bodyPr lIns="0" tIns="0" rIns="0" bIns="0">
            <a:normAutofit/>
          </a:bodyPr>
          <a:lstStyle/>
          <a:p>
            <a:endParaRPr lang="is-IS" sz="3200" b="0" strike="noStrike" spc="-1">
              <a:latin typeface="Arial"/>
            </a:endParaRPr>
          </a:p>
        </p:txBody>
      </p:sp>
      <p:sp>
        <p:nvSpPr>
          <p:cNvPr id="75" name="PlaceHolder 4"/>
          <p:cNvSpPr>
            <a:spLocks noGrp="1"/>
          </p:cNvSpPr>
          <p:nvPr>
            <p:ph type="body"/>
          </p:nvPr>
        </p:nvSpPr>
        <p:spPr>
          <a:xfrm>
            <a:off x="6639120" y="1768680"/>
            <a:ext cx="2921040" cy="2090880"/>
          </a:xfrm>
          <a:prstGeom prst="rect">
            <a:avLst/>
          </a:prstGeom>
        </p:spPr>
        <p:txBody>
          <a:bodyPr lIns="0" tIns="0" rIns="0" bIns="0">
            <a:normAutofit/>
          </a:bodyPr>
          <a:lstStyle/>
          <a:p>
            <a:endParaRPr lang="is-IS" sz="3200" b="0" strike="noStrike" spc="-1">
              <a:latin typeface="Arial"/>
            </a:endParaRPr>
          </a:p>
        </p:txBody>
      </p:sp>
      <p:sp>
        <p:nvSpPr>
          <p:cNvPr id="76" name="PlaceHolder 5"/>
          <p:cNvSpPr>
            <a:spLocks noGrp="1"/>
          </p:cNvSpPr>
          <p:nvPr>
            <p:ph type="body"/>
          </p:nvPr>
        </p:nvSpPr>
        <p:spPr>
          <a:xfrm>
            <a:off x="504000" y="4058640"/>
            <a:ext cx="2921040" cy="2090880"/>
          </a:xfrm>
          <a:prstGeom prst="rect">
            <a:avLst/>
          </a:prstGeom>
        </p:spPr>
        <p:txBody>
          <a:bodyPr lIns="0" tIns="0" rIns="0" bIns="0">
            <a:normAutofit/>
          </a:bodyPr>
          <a:lstStyle/>
          <a:p>
            <a:endParaRPr lang="is-IS" sz="3200" b="0" strike="noStrike" spc="-1">
              <a:latin typeface="Arial"/>
            </a:endParaRPr>
          </a:p>
        </p:txBody>
      </p:sp>
      <p:sp>
        <p:nvSpPr>
          <p:cNvPr id="77" name="PlaceHolder 6"/>
          <p:cNvSpPr>
            <a:spLocks noGrp="1"/>
          </p:cNvSpPr>
          <p:nvPr>
            <p:ph type="body"/>
          </p:nvPr>
        </p:nvSpPr>
        <p:spPr>
          <a:xfrm>
            <a:off x="3571560" y="4058640"/>
            <a:ext cx="2921040" cy="2090880"/>
          </a:xfrm>
          <a:prstGeom prst="rect">
            <a:avLst/>
          </a:prstGeom>
        </p:spPr>
        <p:txBody>
          <a:bodyPr lIns="0" tIns="0" rIns="0" bIns="0">
            <a:normAutofit/>
          </a:bodyPr>
          <a:lstStyle/>
          <a:p>
            <a:endParaRPr lang="is-IS" sz="3200" b="0" strike="noStrike" spc="-1">
              <a:latin typeface="Arial"/>
            </a:endParaRPr>
          </a:p>
        </p:txBody>
      </p:sp>
      <p:sp>
        <p:nvSpPr>
          <p:cNvPr id="78" name="PlaceHolder 7"/>
          <p:cNvSpPr>
            <a:spLocks noGrp="1"/>
          </p:cNvSpPr>
          <p:nvPr>
            <p:ph type="body"/>
          </p:nvPr>
        </p:nvSpPr>
        <p:spPr>
          <a:xfrm>
            <a:off x="6639120" y="4058640"/>
            <a:ext cx="2921040" cy="2090880"/>
          </a:xfrm>
          <a:prstGeom prst="rect">
            <a:avLst/>
          </a:prstGeom>
        </p:spPr>
        <p:txBody>
          <a:bodyPr lIns="0" tIns="0" rIns="0" bIns="0">
            <a:normAutofit/>
          </a:bodyPr>
          <a:lstStyle/>
          <a:p>
            <a:endParaRPr lang="is-I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627" y="7055697"/>
            <a:ext cx="10078000" cy="503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982410"/>
            <a:ext cx="10078000"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07256" y="836604"/>
            <a:ext cx="8316516" cy="3931031"/>
          </a:xfrm>
        </p:spPr>
        <p:txBody>
          <a:bodyPr anchor="b">
            <a:normAutofit/>
          </a:bodyPr>
          <a:lstStyle>
            <a:lvl1pPr algn="l">
              <a:lnSpc>
                <a:spcPct val="85000"/>
              </a:lnSpc>
              <a:defRPr sz="8818" spc="-55"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909547" y="4911497"/>
            <a:ext cx="8316516" cy="1259946"/>
          </a:xfrm>
        </p:spPr>
        <p:txBody>
          <a:bodyPr lIns="91440" rIns="91440">
            <a:normAutofit/>
          </a:bodyPr>
          <a:lstStyle>
            <a:lvl1pPr marL="0" indent="0" algn="l">
              <a:buNone/>
              <a:defRPr sz="2646" cap="all" spc="220" baseline="0">
                <a:solidFill>
                  <a:schemeClr val="tx2"/>
                </a:solidFill>
                <a:latin typeface="+mj-lt"/>
              </a:defRPr>
            </a:lvl1pPr>
            <a:lvl2pPr marL="503972" indent="0" algn="ctr">
              <a:buNone/>
              <a:defRPr sz="2646"/>
            </a:lvl2pPr>
            <a:lvl3pPr marL="1007943" indent="0" algn="ctr">
              <a:buNone/>
              <a:defRPr sz="2646"/>
            </a:lvl3pPr>
            <a:lvl4pPr marL="1511915" indent="0" algn="ctr">
              <a:buNone/>
              <a:defRPr sz="2205"/>
            </a:lvl4pPr>
            <a:lvl5pPr marL="2015886" indent="0" algn="ctr">
              <a:buNone/>
              <a:defRPr sz="2205"/>
            </a:lvl5pPr>
            <a:lvl6pPr marL="2519858" indent="0" algn="ctr">
              <a:buNone/>
              <a:defRPr sz="2205"/>
            </a:lvl6pPr>
            <a:lvl7pPr marL="3023829" indent="0" algn="ctr">
              <a:buNone/>
              <a:defRPr sz="2205"/>
            </a:lvl7pPr>
            <a:lvl8pPr marL="3527801" indent="0" algn="ctr">
              <a:buNone/>
              <a:defRPr sz="2205"/>
            </a:lvl8pPr>
            <a:lvl9pPr marL="4031772" indent="0" algn="ctr">
              <a:buNone/>
              <a:defRPr sz="220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98520" y="4787794"/>
            <a:ext cx="816530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76032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a:t>
            </a:fld>
            <a:endParaRPr lang="en-US" dirty="0"/>
          </a:p>
        </p:txBody>
      </p:sp>
    </p:spTree>
    <p:extLst>
      <p:ext uri="{BB962C8B-B14F-4D97-AF65-F5344CB8AC3E}">
        <p14:creationId xmlns:p14="http://schemas.microsoft.com/office/powerpoint/2010/main" val="1247387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627" y="7055697"/>
            <a:ext cx="10078000" cy="503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982410"/>
            <a:ext cx="10078000"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7256" y="836604"/>
            <a:ext cx="8316516" cy="3931031"/>
          </a:xfrm>
        </p:spPr>
        <p:txBody>
          <a:bodyPr anchor="b" anchorCtr="0">
            <a:normAutofit/>
          </a:bodyPr>
          <a:lstStyle>
            <a:lvl1pPr>
              <a:lnSpc>
                <a:spcPct val="85000"/>
              </a:lnSpc>
              <a:defRPr sz="8818"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907256" y="4908749"/>
            <a:ext cx="8316516" cy="1259946"/>
          </a:xfrm>
        </p:spPr>
        <p:txBody>
          <a:bodyPr lIns="91440" rIns="91440" anchor="t" anchorCtr="0">
            <a:normAutofit/>
          </a:bodyPr>
          <a:lstStyle>
            <a:lvl1pPr marL="0" indent="0">
              <a:buNone/>
              <a:defRPr sz="2646" cap="all" spc="220" baseline="0">
                <a:solidFill>
                  <a:schemeClr val="tx2"/>
                </a:solidFill>
                <a:latin typeface="+mj-lt"/>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98520" y="4787794"/>
            <a:ext cx="8165306"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3603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907256" y="315928"/>
            <a:ext cx="8316516" cy="159919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07256" y="2034580"/>
            <a:ext cx="4082653" cy="44350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41119" y="2034583"/>
            <a:ext cx="4082653" cy="4435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205168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907256" y="315928"/>
            <a:ext cx="8316516" cy="1599191"/>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7256" y="2034930"/>
            <a:ext cx="4082653" cy="811615"/>
          </a:xfrm>
        </p:spPr>
        <p:txBody>
          <a:bodyPr lIns="91440" rIns="91440" anchor="ctr">
            <a:normAutofit/>
          </a:bodyPr>
          <a:lstStyle>
            <a:lvl1pPr marL="0" indent="0">
              <a:buNone/>
              <a:defRPr sz="2205" b="0" cap="all" baseline="0">
                <a:solidFill>
                  <a:schemeClr val="tx2"/>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907256" y="2846545"/>
            <a:ext cx="4082653" cy="36230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41119" y="2034930"/>
            <a:ext cx="4082653" cy="811615"/>
          </a:xfrm>
        </p:spPr>
        <p:txBody>
          <a:bodyPr lIns="91440" rIns="91440" anchor="ctr">
            <a:normAutofit/>
          </a:bodyPr>
          <a:lstStyle>
            <a:lvl1pPr marL="0" indent="0">
              <a:buNone/>
              <a:defRPr sz="2205" b="0" cap="all" baseline="0">
                <a:solidFill>
                  <a:schemeClr val="tx2"/>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5141119" y="2846545"/>
            <a:ext cx="4082653" cy="36230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5682611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84054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627" y="7055697"/>
            <a:ext cx="10078000" cy="503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4" y="6982410"/>
            <a:ext cx="10078000"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10/2/2024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635243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is-IS" sz="4400" b="0" strike="noStrike" spc="-1">
              <a:latin typeface="Arial"/>
            </a:endParaRPr>
          </a:p>
        </p:txBody>
      </p:sp>
      <p:sp>
        <p:nvSpPr>
          <p:cNvPr id="44" name="PlaceHolder 2"/>
          <p:cNvSpPr>
            <a:spLocks noGrp="1"/>
          </p:cNvSpPr>
          <p:nvPr>
            <p:ph type="subTitle"/>
          </p:nvPr>
        </p:nvSpPr>
        <p:spPr>
          <a:xfrm>
            <a:off x="504000" y="1768680"/>
            <a:ext cx="9072000" cy="4384080"/>
          </a:xfrm>
          <a:prstGeom prst="rect">
            <a:avLst/>
          </a:prstGeom>
        </p:spPr>
        <p:txBody>
          <a:bodyPr lIns="0" tIns="0" rIns="0" bIns="0" anchor="ctr">
            <a:noAutofit/>
          </a:bodyPr>
          <a:lstStyle/>
          <a:p>
            <a:pPr algn="ctr"/>
            <a:endParaRPr lang="is-I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349287" cy="75596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340423" y="0"/>
            <a:ext cx="52923"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78023" y="655171"/>
            <a:ext cx="2646164" cy="2519892"/>
          </a:xfrm>
        </p:spPr>
        <p:txBody>
          <a:bodyPr anchor="b">
            <a:normAutofit/>
          </a:bodyPr>
          <a:lstStyle>
            <a:lvl1pPr>
              <a:defRPr sz="3968"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814672" y="806365"/>
            <a:ext cx="5522508" cy="57957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78023" y="3225462"/>
            <a:ext cx="2646164" cy="3724858"/>
          </a:xfrm>
        </p:spPr>
        <p:txBody>
          <a:bodyPr lIns="91440" rIns="91440">
            <a:normAutofit/>
          </a:bodyPr>
          <a:lstStyle>
            <a:lvl1pPr marL="0" indent="0">
              <a:buNone/>
              <a:defRPr sz="1653">
                <a:solidFill>
                  <a:srgbClr val="FFFFFF"/>
                </a:solidFill>
              </a:defRPr>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a:t>Click to edit Master text styles</a:t>
            </a:r>
          </a:p>
        </p:txBody>
      </p:sp>
      <p:sp>
        <p:nvSpPr>
          <p:cNvPr id="5" name="Date Placeholder 4"/>
          <p:cNvSpPr>
            <a:spLocks noGrp="1"/>
          </p:cNvSpPr>
          <p:nvPr>
            <p:ph type="dt" sz="half" idx="10"/>
          </p:nvPr>
        </p:nvSpPr>
        <p:spPr>
          <a:xfrm>
            <a:off x="384896" y="7120718"/>
            <a:ext cx="2165045" cy="402483"/>
          </a:xfrm>
        </p:spPr>
        <p:txBody>
          <a:bodyPr/>
          <a:lstStyle>
            <a:lvl1pPr algn="l">
              <a:defRPr/>
            </a:lvl1pPr>
          </a:lstStyle>
          <a:p>
            <a:fld id="{96DFF08F-DC6B-4601-B491-B0F83F6DD2DA}" type="datetimeFigureOut">
              <a:rPr lang="en-US" dirty="0"/>
              <a:pPr/>
              <a:t>10/2/2024</a:t>
            </a:fld>
            <a:endParaRPr lang="en-US" dirty="0"/>
          </a:p>
        </p:txBody>
      </p:sp>
      <p:sp>
        <p:nvSpPr>
          <p:cNvPr id="6" name="Footer Placeholder 5"/>
          <p:cNvSpPr>
            <a:spLocks noGrp="1"/>
          </p:cNvSpPr>
          <p:nvPr>
            <p:ph type="ftr" sz="quarter" idx="11"/>
          </p:nvPr>
        </p:nvSpPr>
        <p:spPr>
          <a:xfrm>
            <a:off x="3969246" y="7120718"/>
            <a:ext cx="3843238" cy="402483"/>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4242664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5459765"/>
            <a:ext cx="10078000" cy="20999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4" y="5417961"/>
            <a:ext cx="10078000"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07256" y="5594160"/>
            <a:ext cx="8366919" cy="907161"/>
          </a:xfrm>
        </p:spPr>
        <p:txBody>
          <a:bodyPr tIns="0" bIns="0" anchor="b">
            <a:noAutofit/>
          </a:bodyPr>
          <a:lstStyle>
            <a:lvl1pPr>
              <a:defRPr sz="3968"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4" y="0"/>
            <a:ext cx="10080613" cy="5417961"/>
          </a:xfrm>
          <a:blipFill>
            <a:blip r:embed="rId2"/>
            <a:stretch>
              <a:fillRect/>
            </a:stretch>
          </a:blipFill>
        </p:spPr>
        <p:txBody>
          <a:bodyPr lIns="457200" tIns="457200" anchor="t"/>
          <a:lstStyle>
            <a:lvl1pPr marL="0" indent="0">
              <a:buNone/>
              <a:defRPr sz="3527">
                <a:solidFill>
                  <a:schemeClr val="bg1"/>
                </a:solidFill>
              </a:defRPr>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907255" y="6511400"/>
            <a:ext cx="8366919" cy="655172"/>
          </a:xfrm>
        </p:spPr>
        <p:txBody>
          <a:bodyPr lIns="91440" tIns="0" rIns="91440" bIns="0">
            <a:normAutofit/>
          </a:bodyPr>
          <a:lstStyle>
            <a:lvl1pPr marL="0" indent="0">
              <a:spcBef>
                <a:spcPts val="0"/>
              </a:spcBef>
              <a:spcAft>
                <a:spcPts val="661"/>
              </a:spcAft>
              <a:buNone/>
              <a:defRPr sz="1653">
                <a:solidFill>
                  <a:srgbClr val="FFFFFF"/>
                </a:solidFill>
              </a:defRPr>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777812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046969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627" y="7055697"/>
            <a:ext cx="10078000" cy="503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982410"/>
            <a:ext cx="10078000" cy="705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213948" y="457218"/>
            <a:ext cx="2173635" cy="634649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3044" y="457217"/>
            <a:ext cx="6394896" cy="634648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50654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is-IS" sz="4400" b="0" strike="noStrike" spc="-1">
              <a:latin typeface="Arial"/>
            </a:endParaRPr>
          </a:p>
        </p:txBody>
      </p:sp>
      <p:sp>
        <p:nvSpPr>
          <p:cNvPr id="46" name="PlaceHolder 2"/>
          <p:cNvSpPr>
            <a:spLocks noGrp="1"/>
          </p:cNvSpPr>
          <p:nvPr>
            <p:ph type="body"/>
          </p:nvPr>
        </p:nvSpPr>
        <p:spPr>
          <a:xfrm>
            <a:off x="504000" y="1768680"/>
            <a:ext cx="9072000" cy="4384080"/>
          </a:xfrm>
          <a:prstGeom prst="rect">
            <a:avLst/>
          </a:prstGeom>
        </p:spPr>
        <p:txBody>
          <a:bodyPr lIns="0" tIns="0" rIns="0" bIns="0">
            <a:normAutofit/>
          </a:bodyPr>
          <a:lstStyle/>
          <a:p>
            <a:endParaRPr lang="is-I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is-IS" sz="4400" b="0" strike="noStrike" spc="-1">
              <a:latin typeface="Arial"/>
            </a:endParaRPr>
          </a:p>
        </p:txBody>
      </p:sp>
      <p:sp>
        <p:nvSpPr>
          <p:cNvPr id="48"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is-IS" sz="3200" b="0" strike="noStrike" spc="-1">
              <a:latin typeface="Arial"/>
            </a:endParaRPr>
          </a:p>
        </p:txBody>
      </p:sp>
      <p:sp>
        <p:nvSpPr>
          <p:cNvPr id="49"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is-I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is-I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504000" y="301320"/>
            <a:ext cx="9072000" cy="5850360"/>
          </a:xfrm>
          <a:prstGeom prst="rect">
            <a:avLst/>
          </a:prstGeom>
        </p:spPr>
        <p:txBody>
          <a:bodyPr lIns="0" tIns="0" rIns="0" bIns="0" anchor="ctr">
            <a:noAutofit/>
          </a:bodyPr>
          <a:lstStyle/>
          <a:p>
            <a:pPr algn="ctr"/>
            <a:endParaRPr lang="is-I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is-IS" sz="4400" b="0" strike="noStrike" spc="-1">
              <a:latin typeface="Arial"/>
            </a:endParaRPr>
          </a:p>
        </p:txBody>
      </p:sp>
      <p:sp>
        <p:nvSpPr>
          <p:cNvPr id="53"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is-IS" sz="3200" b="0" strike="noStrike" spc="-1">
              <a:latin typeface="Arial"/>
            </a:endParaRPr>
          </a:p>
        </p:txBody>
      </p:sp>
      <p:sp>
        <p:nvSpPr>
          <p:cNvPr id="54" name="PlaceHolder 3"/>
          <p:cNvSpPr>
            <a:spLocks noGrp="1"/>
          </p:cNvSpPr>
          <p:nvPr>
            <p:ph type="body"/>
          </p:nvPr>
        </p:nvSpPr>
        <p:spPr>
          <a:xfrm>
            <a:off x="5152680" y="1768680"/>
            <a:ext cx="4426920" cy="4384080"/>
          </a:xfrm>
          <a:prstGeom prst="rect">
            <a:avLst/>
          </a:prstGeom>
        </p:spPr>
        <p:txBody>
          <a:bodyPr lIns="0" tIns="0" rIns="0" bIns="0">
            <a:normAutofit/>
          </a:bodyPr>
          <a:lstStyle/>
          <a:p>
            <a:endParaRPr lang="is-IS" sz="3200" b="0" strike="noStrike" spc="-1">
              <a:latin typeface="Arial"/>
            </a:endParaRPr>
          </a:p>
        </p:txBody>
      </p:sp>
      <p:sp>
        <p:nvSpPr>
          <p:cNvPr id="55" name="PlaceHolder 4"/>
          <p:cNvSpPr>
            <a:spLocks noGrp="1"/>
          </p:cNvSpPr>
          <p:nvPr>
            <p:ph type="body"/>
          </p:nvPr>
        </p:nvSpPr>
        <p:spPr>
          <a:xfrm>
            <a:off x="504000" y="4058640"/>
            <a:ext cx="4426920" cy="2090880"/>
          </a:xfrm>
          <a:prstGeom prst="rect">
            <a:avLst/>
          </a:prstGeom>
        </p:spPr>
        <p:txBody>
          <a:bodyPr lIns="0" tIns="0" rIns="0" bIns="0">
            <a:normAutofit/>
          </a:bodyPr>
          <a:lstStyle/>
          <a:p>
            <a:endParaRPr lang="is-I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is-IS" sz="4400" b="0" strike="noStrike" spc="-1">
              <a:latin typeface="Arial"/>
            </a:endParaRPr>
          </a:p>
        </p:txBody>
      </p:sp>
      <p:sp>
        <p:nvSpPr>
          <p:cNvPr id="57" name="PlaceHolder 2"/>
          <p:cNvSpPr>
            <a:spLocks noGrp="1"/>
          </p:cNvSpPr>
          <p:nvPr>
            <p:ph type="body"/>
          </p:nvPr>
        </p:nvSpPr>
        <p:spPr>
          <a:xfrm>
            <a:off x="504000" y="1768680"/>
            <a:ext cx="4426920" cy="4384080"/>
          </a:xfrm>
          <a:prstGeom prst="rect">
            <a:avLst/>
          </a:prstGeom>
        </p:spPr>
        <p:txBody>
          <a:bodyPr lIns="0" tIns="0" rIns="0" bIns="0">
            <a:normAutofit/>
          </a:bodyPr>
          <a:lstStyle/>
          <a:p>
            <a:endParaRPr lang="is-IS" sz="3200" b="0" strike="noStrike" spc="-1">
              <a:latin typeface="Arial"/>
            </a:endParaRPr>
          </a:p>
        </p:txBody>
      </p:sp>
      <p:sp>
        <p:nvSpPr>
          <p:cNvPr id="58"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is-IS" sz="3200" b="0" strike="noStrike" spc="-1">
              <a:latin typeface="Arial"/>
            </a:endParaRPr>
          </a:p>
        </p:txBody>
      </p:sp>
      <p:sp>
        <p:nvSpPr>
          <p:cNvPr id="59" name="PlaceHolder 4"/>
          <p:cNvSpPr>
            <a:spLocks noGrp="1"/>
          </p:cNvSpPr>
          <p:nvPr>
            <p:ph type="body"/>
          </p:nvPr>
        </p:nvSpPr>
        <p:spPr>
          <a:xfrm>
            <a:off x="5152680" y="4058640"/>
            <a:ext cx="4426920" cy="2090880"/>
          </a:xfrm>
          <a:prstGeom prst="rect">
            <a:avLst/>
          </a:prstGeom>
        </p:spPr>
        <p:txBody>
          <a:bodyPr lIns="0" tIns="0" rIns="0" bIns="0">
            <a:normAutofit/>
          </a:bodyPr>
          <a:lstStyle/>
          <a:p>
            <a:endParaRPr lang="is-I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504000" y="301320"/>
            <a:ext cx="9072000" cy="1261800"/>
          </a:xfrm>
          <a:prstGeom prst="rect">
            <a:avLst/>
          </a:prstGeom>
        </p:spPr>
        <p:txBody>
          <a:bodyPr lIns="0" tIns="0" rIns="0" bIns="0" anchor="ctr">
            <a:noAutofit/>
          </a:bodyPr>
          <a:lstStyle/>
          <a:p>
            <a:pPr algn="ctr"/>
            <a:endParaRPr lang="is-IS" sz="4400" b="0" strike="noStrike" spc="-1">
              <a:latin typeface="Arial"/>
            </a:endParaRPr>
          </a:p>
        </p:txBody>
      </p:sp>
      <p:sp>
        <p:nvSpPr>
          <p:cNvPr id="61" name="PlaceHolder 2"/>
          <p:cNvSpPr>
            <a:spLocks noGrp="1"/>
          </p:cNvSpPr>
          <p:nvPr>
            <p:ph type="body"/>
          </p:nvPr>
        </p:nvSpPr>
        <p:spPr>
          <a:xfrm>
            <a:off x="504000" y="1768680"/>
            <a:ext cx="4426920" cy="2090880"/>
          </a:xfrm>
          <a:prstGeom prst="rect">
            <a:avLst/>
          </a:prstGeom>
        </p:spPr>
        <p:txBody>
          <a:bodyPr lIns="0" tIns="0" rIns="0" bIns="0">
            <a:normAutofit/>
          </a:bodyPr>
          <a:lstStyle/>
          <a:p>
            <a:endParaRPr lang="is-IS" sz="3200" b="0" strike="noStrike" spc="-1">
              <a:latin typeface="Arial"/>
            </a:endParaRPr>
          </a:p>
        </p:txBody>
      </p:sp>
      <p:sp>
        <p:nvSpPr>
          <p:cNvPr id="62" name="PlaceHolder 3"/>
          <p:cNvSpPr>
            <a:spLocks noGrp="1"/>
          </p:cNvSpPr>
          <p:nvPr>
            <p:ph type="body"/>
          </p:nvPr>
        </p:nvSpPr>
        <p:spPr>
          <a:xfrm>
            <a:off x="5152680" y="1768680"/>
            <a:ext cx="4426920" cy="2090880"/>
          </a:xfrm>
          <a:prstGeom prst="rect">
            <a:avLst/>
          </a:prstGeom>
        </p:spPr>
        <p:txBody>
          <a:bodyPr lIns="0" tIns="0" rIns="0" bIns="0">
            <a:normAutofit/>
          </a:bodyPr>
          <a:lstStyle/>
          <a:p>
            <a:endParaRPr lang="is-IS" sz="3200" b="0" strike="noStrike" spc="-1">
              <a:latin typeface="Arial"/>
            </a:endParaRPr>
          </a:p>
        </p:txBody>
      </p:sp>
      <p:sp>
        <p:nvSpPr>
          <p:cNvPr id="63" name="PlaceHolder 4"/>
          <p:cNvSpPr>
            <a:spLocks noGrp="1"/>
          </p:cNvSpPr>
          <p:nvPr>
            <p:ph type="body"/>
          </p:nvPr>
        </p:nvSpPr>
        <p:spPr>
          <a:xfrm>
            <a:off x="504000" y="4058640"/>
            <a:ext cx="9072000" cy="2090880"/>
          </a:xfrm>
          <a:prstGeom prst="rect">
            <a:avLst/>
          </a:prstGeom>
        </p:spPr>
        <p:txBody>
          <a:bodyPr lIns="0" tIns="0" rIns="0" bIns="0">
            <a:normAutofit/>
          </a:bodyPr>
          <a:lstStyle/>
          <a:p>
            <a:endParaRPr lang="is-I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1640" cy="1261440"/>
          </a:xfrm>
          <a:prstGeom prst="rect">
            <a:avLst/>
          </a:prstGeom>
        </p:spPr>
        <p:txBody>
          <a:bodyPr lIns="0" tIns="0" rIns="0" bIns="0" anchor="ctr">
            <a:noAutofit/>
          </a:bodyPr>
          <a:lstStyle/>
          <a:p>
            <a:pPr algn="ctr"/>
            <a:r>
              <a:rPr lang="is-IS" sz="1800" b="0" strike="noStrike" spc="-1">
                <a:latin typeface="Arial"/>
              </a:rPr>
              <a:t>Click to edit the title text format</a:t>
            </a:r>
          </a:p>
        </p:txBody>
      </p:sp>
      <p:sp>
        <p:nvSpPr>
          <p:cNvPr id="39" name="PlaceHolder 2"/>
          <p:cNvSpPr>
            <a:spLocks noGrp="1"/>
          </p:cNvSpPr>
          <p:nvPr>
            <p:ph type="body"/>
          </p:nvPr>
        </p:nvSpPr>
        <p:spPr>
          <a:xfrm>
            <a:off x="504000" y="1768680"/>
            <a:ext cx="4426560" cy="2090520"/>
          </a:xfrm>
          <a:prstGeom prst="rect">
            <a:avLst/>
          </a:prstGeom>
        </p:spPr>
        <p:txBody>
          <a:bodyPr lIns="0" tIns="0" rIns="0" bIns="0">
            <a:normAutofit fontScale="66000"/>
          </a:bodyPr>
          <a:lstStyle/>
          <a:p>
            <a:pPr marL="432000" indent="-324000" algn="ctr">
              <a:spcBef>
                <a:spcPts val="1417"/>
              </a:spcBef>
              <a:buClr>
                <a:srgbClr val="000000"/>
              </a:buClr>
              <a:buSzPct val="45000"/>
              <a:buFont typeface="Wingdings" charset="2"/>
              <a:buChar char=""/>
            </a:pPr>
            <a:r>
              <a:rPr lang="is-IS" sz="1800" b="0" strike="noStrike" spc="-1">
                <a:latin typeface="Arial"/>
              </a:rPr>
              <a:t>Click to edit the outline text format</a:t>
            </a:r>
          </a:p>
          <a:p>
            <a:pPr marL="864000" lvl="1" indent="-324000" algn="ctr">
              <a:spcBef>
                <a:spcPts val="1134"/>
              </a:spcBef>
              <a:buClr>
                <a:srgbClr val="000000"/>
              </a:buClr>
              <a:buSzPct val="75000"/>
              <a:buFont typeface="Symbol" charset="2"/>
              <a:buChar char=""/>
            </a:pPr>
            <a:r>
              <a:rPr lang="is-IS" sz="1800" b="0" strike="noStrike" spc="-1">
                <a:latin typeface="Arial"/>
              </a:rPr>
              <a:t>Second Outline Level</a:t>
            </a:r>
          </a:p>
          <a:p>
            <a:pPr marL="1296000" lvl="2" indent="-288000" algn="ctr">
              <a:spcBef>
                <a:spcPts val="850"/>
              </a:spcBef>
              <a:buClr>
                <a:srgbClr val="000000"/>
              </a:buClr>
              <a:buSzPct val="45000"/>
              <a:buFont typeface="Wingdings" charset="2"/>
              <a:buChar char=""/>
            </a:pPr>
            <a:r>
              <a:rPr lang="is-IS" sz="1800" b="0" strike="noStrike" spc="-1">
                <a:latin typeface="Arial"/>
              </a:rPr>
              <a:t>Third Outline Level</a:t>
            </a:r>
          </a:p>
          <a:p>
            <a:pPr marL="1728000" lvl="3" indent="-216000" algn="ctr">
              <a:spcBef>
                <a:spcPts val="567"/>
              </a:spcBef>
              <a:buClr>
                <a:srgbClr val="000000"/>
              </a:buClr>
              <a:buSzPct val="75000"/>
              <a:buFont typeface="Symbol" charset="2"/>
              <a:buChar char=""/>
            </a:pPr>
            <a:r>
              <a:rPr lang="is-IS" sz="1800" b="0" strike="noStrike" spc="-1">
                <a:latin typeface="Arial"/>
              </a:rPr>
              <a:t>Fourth Outline Level</a:t>
            </a:r>
          </a:p>
          <a:p>
            <a:pPr marL="2160000" lvl="4" indent="-216000" algn="ctr">
              <a:spcBef>
                <a:spcPts val="283"/>
              </a:spcBef>
              <a:buClr>
                <a:srgbClr val="000000"/>
              </a:buClr>
              <a:buSzPct val="45000"/>
              <a:buFont typeface="Wingdings" charset="2"/>
              <a:buChar char=""/>
            </a:pPr>
            <a:r>
              <a:rPr lang="is-IS" sz="1800" b="0" strike="noStrike" spc="-1">
                <a:latin typeface="Arial"/>
              </a:rPr>
              <a:t>Fifth Outline Level</a:t>
            </a:r>
          </a:p>
          <a:p>
            <a:pPr marL="2592000" lvl="5" indent="-216000" algn="ctr">
              <a:spcBef>
                <a:spcPts val="283"/>
              </a:spcBef>
              <a:buClr>
                <a:srgbClr val="000000"/>
              </a:buClr>
              <a:buSzPct val="45000"/>
              <a:buFont typeface="Wingdings" charset="2"/>
              <a:buChar char=""/>
            </a:pPr>
            <a:r>
              <a:rPr lang="is-IS" sz="1800" b="0" strike="noStrike" spc="-1">
                <a:latin typeface="Arial"/>
              </a:rPr>
              <a:t>Sixth Outline Level</a:t>
            </a:r>
          </a:p>
          <a:p>
            <a:pPr marL="3024000" lvl="6" indent="-216000" algn="ctr">
              <a:spcBef>
                <a:spcPts val="283"/>
              </a:spcBef>
              <a:buClr>
                <a:srgbClr val="000000"/>
              </a:buClr>
              <a:buSzPct val="45000"/>
              <a:buFont typeface="Wingdings" charset="2"/>
              <a:buChar char=""/>
            </a:pPr>
            <a:r>
              <a:rPr lang="is-IS" sz="1800" b="0" strike="noStrike" spc="-1">
                <a:latin typeface="Arial"/>
              </a:rPr>
              <a:t>Seventh Outline Level</a:t>
            </a:r>
          </a:p>
        </p:txBody>
      </p:sp>
      <p:sp>
        <p:nvSpPr>
          <p:cNvPr id="40" name="PlaceHolder 3"/>
          <p:cNvSpPr>
            <a:spLocks noGrp="1"/>
          </p:cNvSpPr>
          <p:nvPr>
            <p:ph type="body"/>
          </p:nvPr>
        </p:nvSpPr>
        <p:spPr>
          <a:xfrm>
            <a:off x="5152680" y="1768680"/>
            <a:ext cx="4426560" cy="2090520"/>
          </a:xfrm>
          <a:prstGeom prst="rect">
            <a:avLst/>
          </a:prstGeom>
        </p:spPr>
        <p:txBody>
          <a:bodyPr lIns="0" tIns="0" rIns="0" bIns="0">
            <a:normAutofit fontScale="66000"/>
          </a:bodyPr>
          <a:lstStyle/>
          <a:p>
            <a:pPr marL="432000" indent="-324000" algn="ctr">
              <a:spcBef>
                <a:spcPts val="1417"/>
              </a:spcBef>
              <a:buClr>
                <a:srgbClr val="000000"/>
              </a:buClr>
              <a:buSzPct val="45000"/>
              <a:buFont typeface="Wingdings" charset="2"/>
              <a:buChar char=""/>
            </a:pPr>
            <a:r>
              <a:rPr lang="is-IS" sz="1800" b="0" strike="noStrike" spc="-1">
                <a:latin typeface="Arial"/>
              </a:rPr>
              <a:t>Click to edit the outline text format</a:t>
            </a:r>
          </a:p>
          <a:p>
            <a:pPr marL="864000" lvl="1" indent="-324000" algn="ctr">
              <a:spcBef>
                <a:spcPts val="1134"/>
              </a:spcBef>
              <a:buClr>
                <a:srgbClr val="000000"/>
              </a:buClr>
              <a:buSzPct val="75000"/>
              <a:buFont typeface="Symbol" charset="2"/>
              <a:buChar char=""/>
            </a:pPr>
            <a:r>
              <a:rPr lang="is-IS" sz="1800" b="0" strike="noStrike" spc="-1">
                <a:latin typeface="Arial"/>
              </a:rPr>
              <a:t>Second Outline Level</a:t>
            </a:r>
          </a:p>
          <a:p>
            <a:pPr marL="1296000" lvl="2" indent="-288000" algn="ctr">
              <a:spcBef>
                <a:spcPts val="850"/>
              </a:spcBef>
              <a:buClr>
                <a:srgbClr val="000000"/>
              </a:buClr>
              <a:buSzPct val="45000"/>
              <a:buFont typeface="Wingdings" charset="2"/>
              <a:buChar char=""/>
            </a:pPr>
            <a:r>
              <a:rPr lang="is-IS" sz="1800" b="0" strike="noStrike" spc="-1">
                <a:latin typeface="Arial"/>
              </a:rPr>
              <a:t>Third Outline Level</a:t>
            </a:r>
          </a:p>
          <a:p>
            <a:pPr marL="1728000" lvl="3" indent="-216000" algn="ctr">
              <a:spcBef>
                <a:spcPts val="567"/>
              </a:spcBef>
              <a:buClr>
                <a:srgbClr val="000000"/>
              </a:buClr>
              <a:buSzPct val="75000"/>
              <a:buFont typeface="Symbol" charset="2"/>
              <a:buChar char=""/>
            </a:pPr>
            <a:r>
              <a:rPr lang="is-IS" sz="1800" b="0" strike="noStrike" spc="-1">
                <a:latin typeface="Arial"/>
              </a:rPr>
              <a:t>Fourth Outline Level</a:t>
            </a:r>
          </a:p>
          <a:p>
            <a:pPr marL="2160000" lvl="4" indent="-216000" algn="ctr">
              <a:spcBef>
                <a:spcPts val="283"/>
              </a:spcBef>
              <a:buClr>
                <a:srgbClr val="000000"/>
              </a:buClr>
              <a:buSzPct val="45000"/>
              <a:buFont typeface="Wingdings" charset="2"/>
              <a:buChar char=""/>
            </a:pPr>
            <a:r>
              <a:rPr lang="is-IS" sz="1800" b="0" strike="noStrike" spc="-1">
                <a:latin typeface="Arial"/>
              </a:rPr>
              <a:t>Fifth Outline Level</a:t>
            </a:r>
          </a:p>
          <a:p>
            <a:pPr marL="2592000" lvl="5" indent="-216000" algn="ctr">
              <a:spcBef>
                <a:spcPts val="283"/>
              </a:spcBef>
              <a:buClr>
                <a:srgbClr val="000000"/>
              </a:buClr>
              <a:buSzPct val="45000"/>
              <a:buFont typeface="Wingdings" charset="2"/>
              <a:buChar char=""/>
            </a:pPr>
            <a:r>
              <a:rPr lang="is-IS" sz="1800" b="0" strike="noStrike" spc="-1">
                <a:latin typeface="Arial"/>
              </a:rPr>
              <a:t>Sixth Outline Level</a:t>
            </a:r>
          </a:p>
          <a:p>
            <a:pPr marL="3024000" lvl="6" indent="-216000" algn="ctr">
              <a:spcBef>
                <a:spcPts val="283"/>
              </a:spcBef>
              <a:buClr>
                <a:srgbClr val="000000"/>
              </a:buClr>
              <a:buSzPct val="45000"/>
              <a:buFont typeface="Wingdings" charset="2"/>
              <a:buChar char=""/>
            </a:pPr>
            <a:r>
              <a:rPr lang="is-IS" sz="1800" b="0" strike="noStrike" spc="-1">
                <a:latin typeface="Arial"/>
              </a:rPr>
              <a:t>Seventh Outline Level</a:t>
            </a:r>
          </a:p>
        </p:txBody>
      </p:sp>
      <p:sp>
        <p:nvSpPr>
          <p:cNvPr id="41" name="PlaceHolder 4"/>
          <p:cNvSpPr>
            <a:spLocks noGrp="1"/>
          </p:cNvSpPr>
          <p:nvPr>
            <p:ph type="body"/>
          </p:nvPr>
        </p:nvSpPr>
        <p:spPr>
          <a:xfrm>
            <a:off x="504000" y="4058640"/>
            <a:ext cx="4426560" cy="2090520"/>
          </a:xfrm>
          <a:prstGeom prst="rect">
            <a:avLst/>
          </a:prstGeom>
        </p:spPr>
        <p:txBody>
          <a:bodyPr lIns="0" tIns="0" rIns="0" bIns="0">
            <a:normAutofit fontScale="66000"/>
          </a:bodyPr>
          <a:lstStyle/>
          <a:p>
            <a:pPr marL="432000" indent="-324000" algn="ctr">
              <a:spcBef>
                <a:spcPts val="1417"/>
              </a:spcBef>
              <a:buClr>
                <a:srgbClr val="000000"/>
              </a:buClr>
              <a:buSzPct val="45000"/>
              <a:buFont typeface="Wingdings" charset="2"/>
              <a:buChar char=""/>
            </a:pPr>
            <a:r>
              <a:rPr lang="is-IS" sz="1800" b="0" strike="noStrike" spc="-1">
                <a:latin typeface="Arial"/>
              </a:rPr>
              <a:t>Click to edit the outline text format</a:t>
            </a:r>
          </a:p>
          <a:p>
            <a:pPr marL="864000" lvl="1" indent="-324000" algn="ctr">
              <a:spcBef>
                <a:spcPts val="1134"/>
              </a:spcBef>
              <a:buClr>
                <a:srgbClr val="000000"/>
              </a:buClr>
              <a:buSzPct val="75000"/>
              <a:buFont typeface="Symbol" charset="2"/>
              <a:buChar char=""/>
            </a:pPr>
            <a:r>
              <a:rPr lang="is-IS" sz="1800" b="0" strike="noStrike" spc="-1">
                <a:latin typeface="Arial"/>
              </a:rPr>
              <a:t>Second Outline Level</a:t>
            </a:r>
          </a:p>
          <a:p>
            <a:pPr marL="1296000" lvl="2" indent="-288000" algn="ctr">
              <a:spcBef>
                <a:spcPts val="850"/>
              </a:spcBef>
              <a:buClr>
                <a:srgbClr val="000000"/>
              </a:buClr>
              <a:buSzPct val="45000"/>
              <a:buFont typeface="Wingdings" charset="2"/>
              <a:buChar char=""/>
            </a:pPr>
            <a:r>
              <a:rPr lang="is-IS" sz="1800" b="0" strike="noStrike" spc="-1">
                <a:latin typeface="Arial"/>
              </a:rPr>
              <a:t>Third Outline Level</a:t>
            </a:r>
          </a:p>
          <a:p>
            <a:pPr marL="1728000" lvl="3" indent="-216000" algn="ctr">
              <a:spcBef>
                <a:spcPts val="567"/>
              </a:spcBef>
              <a:buClr>
                <a:srgbClr val="000000"/>
              </a:buClr>
              <a:buSzPct val="75000"/>
              <a:buFont typeface="Symbol" charset="2"/>
              <a:buChar char=""/>
            </a:pPr>
            <a:r>
              <a:rPr lang="is-IS" sz="1800" b="0" strike="noStrike" spc="-1">
                <a:latin typeface="Arial"/>
              </a:rPr>
              <a:t>Fourth Outline Level</a:t>
            </a:r>
          </a:p>
          <a:p>
            <a:pPr marL="2160000" lvl="4" indent="-216000" algn="ctr">
              <a:spcBef>
                <a:spcPts val="283"/>
              </a:spcBef>
              <a:buClr>
                <a:srgbClr val="000000"/>
              </a:buClr>
              <a:buSzPct val="45000"/>
              <a:buFont typeface="Wingdings" charset="2"/>
              <a:buChar char=""/>
            </a:pPr>
            <a:r>
              <a:rPr lang="is-IS" sz="1800" b="0" strike="noStrike" spc="-1">
                <a:latin typeface="Arial"/>
              </a:rPr>
              <a:t>Fifth Outline Level</a:t>
            </a:r>
          </a:p>
          <a:p>
            <a:pPr marL="2592000" lvl="5" indent="-216000" algn="ctr">
              <a:spcBef>
                <a:spcPts val="283"/>
              </a:spcBef>
              <a:buClr>
                <a:srgbClr val="000000"/>
              </a:buClr>
              <a:buSzPct val="45000"/>
              <a:buFont typeface="Wingdings" charset="2"/>
              <a:buChar char=""/>
            </a:pPr>
            <a:r>
              <a:rPr lang="is-IS" sz="1800" b="0" strike="noStrike" spc="-1">
                <a:latin typeface="Arial"/>
              </a:rPr>
              <a:t>Sixth Outline Level</a:t>
            </a:r>
          </a:p>
          <a:p>
            <a:pPr marL="3024000" lvl="6" indent="-216000" algn="ctr">
              <a:spcBef>
                <a:spcPts val="283"/>
              </a:spcBef>
              <a:buClr>
                <a:srgbClr val="000000"/>
              </a:buClr>
              <a:buSzPct val="45000"/>
              <a:buFont typeface="Wingdings" charset="2"/>
              <a:buChar char=""/>
            </a:pPr>
            <a:r>
              <a:rPr lang="is-IS" sz="1800" b="0" strike="noStrike" spc="-1">
                <a:latin typeface="Arial"/>
              </a:rPr>
              <a:t>Seventh Outline Level</a:t>
            </a:r>
          </a:p>
        </p:txBody>
      </p:sp>
      <p:sp>
        <p:nvSpPr>
          <p:cNvPr id="42" name="PlaceHolder 5"/>
          <p:cNvSpPr>
            <a:spLocks noGrp="1"/>
          </p:cNvSpPr>
          <p:nvPr>
            <p:ph type="body"/>
          </p:nvPr>
        </p:nvSpPr>
        <p:spPr>
          <a:xfrm>
            <a:off x="5152680" y="4058640"/>
            <a:ext cx="4426560" cy="2090520"/>
          </a:xfrm>
          <a:prstGeom prst="rect">
            <a:avLst/>
          </a:prstGeom>
        </p:spPr>
        <p:txBody>
          <a:bodyPr lIns="0" tIns="0" rIns="0" bIns="0">
            <a:normAutofit fontScale="66000"/>
          </a:bodyPr>
          <a:lstStyle/>
          <a:p>
            <a:pPr marL="432000" indent="-324000" algn="ctr">
              <a:spcBef>
                <a:spcPts val="1417"/>
              </a:spcBef>
              <a:buClr>
                <a:srgbClr val="000000"/>
              </a:buClr>
              <a:buSzPct val="45000"/>
              <a:buFont typeface="Wingdings" charset="2"/>
              <a:buChar char=""/>
            </a:pPr>
            <a:r>
              <a:rPr lang="is-IS" sz="1800" b="0" strike="noStrike" spc="-1">
                <a:latin typeface="Arial"/>
              </a:rPr>
              <a:t>Click to edit the outline text format</a:t>
            </a:r>
          </a:p>
          <a:p>
            <a:pPr marL="864000" lvl="1" indent="-324000" algn="ctr">
              <a:spcBef>
                <a:spcPts val="1134"/>
              </a:spcBef>
              <a:buClr>
                <a:srgbClr val="000000"/>
              </a:buClr>
              <a:buSzPct val="75000"/>
              <a:buFont typeface="Symbol" charset="2"/>
              <a:buChar char=""/>
            </a:pPr>
            <a:r>
              <a:rPr lang="is-IS" sz="1800" b="0" strike="noStrike" spc="-1">
                <a:latin typeface="Arial"/>
              </a:rPr>
              <a:t>Second Outline Level</a:t>
            </a:r>
          </a:p>
          <a:p>
            <a:pPr marL="1296000" lvl="2" indent="-288000" algn="ctr">
              <a:spcBef>
                <a:spcPts val="850"/>
              </a:spcBef>
              <a:buClr>
                <a:srgbClr val="000000"/>
              </a:buClr>
              <a:buSzPct val="45000"/>
              <a:buFont typeface="Wingdings" charset="2"/>
              <a:buChar char=""/>
            </a:pPr>
            <a:r>
              <a:rPr lang="is-IS" sz="1800" b="0" strike="noStrike" spc="-1">
                <a:latin typeface="Arial"/>
              </a:rPr>
              <a:t>Third Outline Level</a:t>
            </a:r>
          </a:p>
          <a:p>
            <a:pPr marL="1728000" lvl="3" indent="-216000" algn="ctr">
              <a:spcBef>
                <a:spcPts val="567"/>
              </a:spcBef>
              <a:buClr>
                <a:srgbClr val="000000"/>
              </a:buClr>
              <a:buSzPct val="75000"/>
              <a:buFont typeface="Symbol" charset="2"/>
              <a:buChar char=""/>
            </a:pPr>
            <a:r>
              <a:rPr lang="is-IS" sz="1800" b="0" strike="noStrike" spc="-1">
                <a:latin typeface="Arial"/>
              </a:rPr>
              <a:t>Fourth Outline Level</a:t>
            </a:r>
          </a:p>
          <a:p>
            <a:pPr marL="2160000" lvl="4" indent="-216000" algn="ctr">
              <a:spcBef>
                <a:spcPts val="283"/>
              </a:spcBef>
              <a:buClr>
                <a:srgbClr val="000000"/>
              </a:buClr>
              <a:buSzPct val="45000"/>
              <a:buFont typeface="Wingdings" charset="2"/>
              <a:buChar char=""/>
            </a:pPr>
            <a:r>
              <a:rPr lang="is-IS" sz="1800" b="0" strike="noStrike" spc="-1">
                <a:latin typeface="Arial"/>
              </a:rPr>
              <a:t>Fifth Outline Level</a:t>
            </a:r>
          </a:p>
          <a:p>
            <a:pPr marL="2592000" lvl="5" indent="-216000" algn="ctr">
              <a:spcBef>
                <a:spcPts val="283"/>
              </a:spcBef>
              <a:buClr>
                <a:srgbClr val="000000"/>
              </a:buClr>
              <a:buSzPct val="45000"/>
              <a:buFont typeface="Wingdings" charset="2"/>
              <a:buChar char=""/>
            </a:pPr>
            <a:r>
              <a:rPr lang="is-IS" sz="1800" b="0" strike="noStrike" spc="-1">
                <a:latin typeface="Arial"/>
              </a:rPr>
              <a:t>Sixth Outline Level</a:t>
            </a:r>
          </a:p>
          <a:p>
            <a:pPr marL="3024000" lvl="6" indent="-216000" algn="ctr">
              <a:spcBef>
                <a:spcPts val="283"/>
              </a:spcBef>
              <a:buClr>
                <a:srgbClr val="000000"/>
              </a:buClr>
              <a:buSzPct val="45000"/>
              <a:buFont typeface="Wingdings" charset="2"/>
              <a:buChar char=""/>
            </a:pPr>
            <a:r>
              <a:rPr lang="is-I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055697"/>
            <a:ext cx="10080626" cy="5039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982410"/>
            <a:ext cx="10080626" cy="72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07256" y="315928"/>
            <a:ext cx="8316516" cy="1599191"/>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07256" y="2034580"/>
            <a:ext cx="8316517" cy="4435009"/>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07258" y="7120718"/>
            <a:ext cx="2044130" cy="402483"/>
          </a:xfrm>
          <a:prstGeom prst="rect">
            <a:avLst/>
          </a:prstGeom>
        </p:spPr>
        <p:txBody>
          <a:bodyPr vert="horz" lIns="91440" tIns="45720" rIns="91440" bIns="45720" rtlCol="0" anchor="ctr"/>
          <a:lstStyle>
            <a:lvl1pPr algn="l">
              <a:defRPr sz="992">
                <a:solidFill>
                  <a:srgbClr val="FFFFFF"/>
                </a:solidFill>
              </a:defRPr>
            </a:lvl1pPr>
          </a:lstStyle>
          <a:p>
            <a:fld id="{96DFF08F-DC6B-4601-B491-B0F83F6DD2DA}" type="datetimeFigureOut">
              <a:rPr lang="en-US" dirty="0"/>
              <a:pPr/>
              <a:t>10/2/2024</a:t>
            </a:fld>
            <a:endParaRPr lang="en-US" dirty="0"/>
          </a:p>
        </p:txBody>
      </p:sp>
      <p:sp>
        <p:nvSpPr>
          <p:cNvPr id="5" name="Footer Placeholder 4"/>
          <p:cNvSpPr>
            <a:spLocks noGrp="1"/>
          </p:cNvSpPr>
          <p:nvPr>
            <p:ph type="ftr" sz="quarter" idx="3"/>
          </p:nvPr>
        </p:nvSpPr>
        <p:spPr>
          <a:xfrm>
            <a:off x="3047823" y="7120718"/>
            <a:ext cx="3987605" cy="402483"/>
          </a:xfrm>
          <a:prstGeom prst="rect">
            <a:avLst/>
          </a:prstGeom>
        </p:spPr>
        <p:txBody>
          <a:bodyPr vert="horz" lIns="91440" tIns="45720" rIns="91440" bIns="45720" rtlCol="0" anchor="ctr"/>
          <a:lstStyle>
            <a:lvl1pPr algn="ctr">
              <a:defRPr sz="992"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185926" y="7120718"/>
            <a:ext cx="1084813" cy="402483"/>
          </a:xfrm>
          <a:prstGeom prst="rect">
            <a:avLst/>
          </a:prstGeom>
        </p:spPr>
        <p:txBody>
          <a:bodyPr vert="horz" lIns="91440" tIns="45720" rIns="91440" bIns="45720" rtlCol="0" anchor="ctr"/>
          <a:lstStyle>
            <a:lvl1pPr algn="r">
              <a:defRPr sz="1157">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986840" y="1915652"/>
            <a:ext cx="824091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030216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1007943" rtl="0" eaLnBrk="1" latinLnBrk="0" hangingPunct="1">
        <a:lnSpc>
          <a:spcPct val="85000"/>
        </a:lnSpc>
        <a:spcBef>
          <a:spcPct val="0"/>
        </a:spcBef>
        <a:buNone/>
        <a:defRPr sz="5291" kern="1200" spc="-55" baseline="0">
          <a:solidFill>
            <a:schemeClr val="tx1">
              <a:lumMod val="75000"/>
              <a:lumOff val="25000"/>
            </a:schemeClr>
          </a:solidFill>
          <a:latin typeface="+mj-lt"/>
          <a:ea typeface="+mj-ea"/>
          <a:cs typeface="+mj-cs"/>
        </a:defRPr>
      </a:lvl1pPr>
    </p:titleStyle>
    <p:bodyStyle>
      <a:lvl1pPr marL="100794" indent="-100794" algn="l" defTabSz="1007943" rtl="0" eaLnBrk="1" latinLnBrk="0" hangingPunct="1">
        <a:lnSpc>
          <a:spcPct val="90000"/>
        </a:lnSpc>
        <a:spcBef>
          <a:spcPts val="1323"/>
        </a:spcBef>
        <a:spcAft>
          <a:spcPts val="220"/>
        </a:spcAft>
        <a:buClr>
          <a:schemeClr val="accent1"/>
        </a:buClr>
        <a:buSzPct val="100000"/>
        <a:buFont typeface="Calibri" panose="020F0502020204030204" pitchFamily="34" charset="0"/>
        <a:buChar char=" "/>
        <a:defRPr sz="2205" kern="1200">
          <a:solidFill>
            <a:schemeClr val="tx1">
              <a:lumMod val="75000"/>
              <a:lumOff val="25000"/>
            </a:schemeClr>
          </a:solidFill>
          <a:latin typeface="+mn-lt"/>
          <a:ea typeface="+mn-ea"/>
          <a:cs typeface="+mn-cs"/>
        </a:defRPr>
      </a:lvl1pPr>
      <a:lvl2pPr marL="423336" indent="-201589" algn="l" defTabSz="1007943" rtl="0" eaLnBrk="1" latinLnBrk="0" hangingPunct="1">
        <a:lnSpc>
          <a:spcPct val="90000"/>
        </a:lnSpc>
        <a:spcBef>
          <a:spcPts val="220"/>
        </a:spcBef>
        <a:spcAft>
          <a:spcPts val="441"/>
        </a:spcAft>
        <a:buClr>
          <a:schemeClr val="accent1"/>
        </a:buClr>
        <a:buFont typeface="Calibri" pitchFamily="34" charset="0"/>
        <a:buChar char="◦"/>
        <a:defRPr sz="1984" kern="1200">
          <a:solidFill>
            <a:schemeClr val="tx1">
              <a:lumMod val="75000"/>
              <a:lumOff val="25000"/>
            </a:schemeClr>
          </a:solidFill>
          <a:latin typeface="+mn-lt"/>
          <a:ea typeface="+mn-ea"/>
          <a:cs typeface="+mn-cs"/>
        </a:defRPr>
      </a:lvl2pPr>
      <a:lvl3pPr marL="624925" indent="-201589"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3pPr>
      <a:lvl4pPr marL="826513" indent="-201589"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4pPr>
      <a:lvl5pPr marL="1028102" indent="-201589"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5pPr>
      <a:lvl6pPr marL="1212530" indent="-251986"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6pPr>
      <a:lvl7pPr marL="1432990" indent="-251986"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7pPr>
      <a:lvl8pPr marL="1653450" indent="-251986"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8pPr>
      <a:lvl9pPr marL="1873910" indent="-251986" algn="l" defTabSz="1007943" rtl="0" eaLnBrk="1" latinLnBrk="0" hangingPunct="1">
        <a:lnSpc>
          <a:spcPct val="90000"/>
        </a:lnSpc>
        <a:spcBef>
          <a:spcPts val="220"/>
        </a:spcBef>
        <a:spcAft>
          <a:spcPts val="441"/>
        </a:spcAft>
        <a:buClr>
          <a:schemeClr val="accent1"/>
        </a:buClr>
        <a:buFont typeface="Calibri" pitchFamily="34" charset="0"/>
        <a:buChar char="◦"/>
        <a:defRPr sz="1543" kern="1200">
          <a:solidFill>
            <a:schemeClr val="tx1">
              <a:lumMod val="75000"/>
              <a:lumOff val="25000"/>
            </a:schemeClr>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 name="Rectangle 130">
            <a:extLst>
              <a:ext uri="{FF2B5EF4-FFF2-40B4-BE49-F238E27FC236}">
                <a16:creationId xmlns:a16="http://schemas.microsoft.com/office/drawing/2014/main" id="{13FE9996-7EAC-4679-B37D-C1045F42F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055696"/>
            <a:ext cx="10080625" cy="5039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s-IS"/>
          </a:p>
        </p:txBody>
      </p:sp>
      <p:sp>
        <p:nvSpPr>
          <p:cNvPr id="133" name="Rectangle 132">
            <a:extLst>
              <a:ext uri="{FF2B5EF4-FFF2-40B4-BE49-F238E27FC236}">
                <a16:creationId xmlns:a16="http://schemas.microsoft.com/office/drawing/2014/main" id="{761DF1FE-5CC8-43D2-A76C-93C76EEDE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982410"/>
            <a:ext cx="10080625" cy="72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s-IS"/>
          </a:p>
        </p:txBody>
      </p:sp>
      <p:cxnSp>
        <p:nvCxnSpPr>
          <p:cNvPr id="135" name="Straight Connector 134">
            <a:extLst>
              <a:ext uri="{FF2B5EF4-FFF2-40B4-BE49-F238E27FC236}">
                <a16:creationId xmlns:a16="http://schemas.microsoft.com/office/drawing/2014/main" id="{E161BEBD-A23C-409E-ABC7-73F9EDC02F2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86839" y="1915652"/>
            <a:ext cx="824091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37" name="Rectangle 136">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5924" cy="7559675"/>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3" name="CustomShape 1"/>
          <p:cNvSpPr/>
          <p:nvPr/>
        </p:nvSpPr>
        <p:spPr>
          <a:xfrm>
            <a:off x="863371" y="698501"/>
            <a:ext cx="5537825" cy="5771088"/>
          </a:xfrm>
          <a:prstGeom prst="rect">
            <a:avLst/>
          </a:prstGeom>
        </p:spPr>
        <p:style>
          <a:lnRef idx="0">
            <a:scrgbClr r="0" g="0" b="0"/>
          </a:lnRef>
          <a:fillRef idx="0">
            <a:scrgbClr r="0" g="0" b="0"/>
          </a:fillRef>
          <a:effectRef idx="0">
            <a:scrgbClr r="0" g="0" b="0"/>
          </a:effectRef>
          <a:fontRef idx="minor"/>
        </p:style>
        <p:txBody>
          <a:bodyPr vert="horz" lIns="0" tIns="45720" rIns="0" bIns="45720" rtlCol="0">
            <a:normAutofit/>
          </a:bodyPr>
          <a:lstStyle/>
          <a:p>
            <a:pPr>
              <a:lnSpc>
                <a:spcPct val="90000"/>
              </a:lnSpc>
              <a:spcAft>
                <a:spcPts val="600"/>
              </a:spcAft>
              <a:buClr>
                <a:schemeClr val="accent1"/>
              </a:buClr>
              <a:buFont typeface="Calibri" panose="020F0502020204030204" pitchFamily="34" charset="0"/>
            </a:pPr>
            <a:r>
              <a:rPr lang="en-US" sz="3200" b="0" strike="noStrike" spc="-1" dirty="0">
                <a:solidFill>
                  <a:schemeClr val="tx1">
                    <a:lumMod val="75000"/>
                    <a:lumOff val="25000"/>
                  </a:schemeClr>
                </a:solidFill>
              </a:rPr>
              <a:t>ALMENN HJÚKRUN</a:t>
            </a:r>
          </a:p>
          <a:p>
            <a:pPr>
              <a:lnSpc>
                <a:spcPct val="90000"/>
              </a:lnSpc>
              <a:spcAft>
                <a:spcPts val="600"/>
              </a:spcAft>
              <a:buClr>
                <a:schemeClr val="accent1"/>
              </a:buClr>
              <a:buFont typeface="Calibri" panose="020F0502020204030204" pitchFamily="34" charset="0"/>
            </a:pPr>
            <a:br>
              <a:rPr lang="en-US" sz="3200" b="0" strike="noStrike" spc="-1" dirty="0">
                <a:solidFill>
                  <a:schemeClr val="tx1">
                    <a:lumMod val="75000"/>
                    <a:lumOff val="25000"/>
                  </a:schemeClr>
                </a:solidFill>
              </a:rPr>
            </a:br>
            <a:r>
              <a:rPr lang="en-US" sz="3200" b="0" strike="noStrike" spc="-1" dirty="0" err="1">
                <a:solidFill>
                  <a:schemeClr val="tx1">
                    <a:lumMod val="75000"/>
                    <a:lumOff val="25000"/>
                  </a:schemeClr>
                </a:solidFill>
              </a:rPr>
              <a:t>Umönnun</a:t>
            </a:r>
            <a:r>
              <a:rPr lang="en-US" sz="3200" b="0" strike="noStrike" spc="-1" dirty="0">
                <a:solidFill>
                  <a:schemeClr val="tx1">
                    <a:lumMod val="75000"/>
                    <a:lumOff val="25000"/>
                  </a:schemeClr>
                </a:solidFill>
              </a:rPr>
              <a:t> </a:t>
            </a:r>
            <a:r>
              <a:rPr lang="en-US" sz="3200" b="0" strike="noStrike" spc="-1" dirty="0" err="1">
                <a:solidFill>
                  <a:schemeClr val="tx1">
                    <a:lumMod val="75000"/>
                    <a:lumOff val="25000"/>
                  </a:schemeClr>
                </a:solidFill>
              </a:rPr>
              <a:t>og</a:t>
            </a:r>
            <a:r>
              <a:rPr lang="en-US" sz="3200" b="0" strike="noStrike" spc="-1" dirty="0">
                <a:solidFill>
                  <a:schemeClr val="tx1">
                    <a:lumMod val="75000"/>
                    <a:lumOff val="25000"/>
                  </a:schemeClr>
                </a:solidFill>
              </a:rPr>
              <a:t> </a:t>
            </a:r>
            <a:r>
              <a:rPr lang="en-US" sz="3200" b="0" strike="noStrike" spc="-1" dirty="0" err="1">
                <a:solidFill>
                  <a:schemeClr val="tx1">
                    <a:lumMod val="75000"/>
                    <a:lumOff val="25000"/>
                  </a:schemeClr>
                </a:solidFill>
              </a:rPr>
              <a:t>sjálfsumönnun</a:t>
            </a:r>
            <a:endParaRPr lang="en-US" sz="3200" b="0" strike="noStrike" spc="-1" dirty="0">
              <a:solidFill>
                <a:schemeClr val="tx1">
                  <a:lumMod val="75000"/>
                  <a:lumOff val="25000"/>
                </a:schemeClr>
              </a:solidFill>
            </a:endParaRPr>
          </a:p>
          <a:p>
            <a:pPr>
              <a:lnSpc>
                <a:spcPct val="90000"/>
              </a:lnSpc>
              <a:spcAft>
                <a:spcPts val="600"/>
              </a:spcAft>
              <a:buClr>
                <a:schemeClr val="accent1"/>
              </a:buClr>
              <a:buFont typeface="Calibri" panose="020F0502020204030204" pitchFamily="34" charset="0"/>
            </a:pPr>
            <a:r>
              <a:rPr lang="en-US" sz="3200" b="0" strike="noStrike" spc="-1" dirty="0" err="1">
                <a:solidFill>
                  <a:schemeClr val="tx1">
                    <a:lumMod val="75000"/>
                    <a:lumOff val="25000"/>
                  </a:schemeClr>
                </a:solidFill>
              </a:rPr>
              <a:t>Kafli</a:t>
            </a:r>
            <a:r>
              <a:rPr lang="en-US" sz="3200" b="0" strike="noStrike" spc="-1" dirty="0">
                <a:solidFill>
                  <a:schemeClr val="tx1">
                    <a:lumMod val="75000"/>
                    <a:lumOff val="25000"/>
                  </a:schemeClr>
                </a:solidFill>
              </a:rPr>
              <a:t> 2</a:t>
            </a:r>
            <a:endParaRPr lang="en-US" sz="3200" spc="-1" dirty="0">
              <a:solidFill>
                <a:schemeClr val="tx1">
                  <a:lumMod val="75000"/>
                  <a:lumOff val="25000"/>
                </a:schemeClr>
              </a:solidFill>
            </a:endParaRPr>
          </a:p>
          <a:p>
            <a:pPr>
              <a:lnSpc>
                <a:spcPct val="90000"/>
              </a:lnSpc>
              <a:spcAft>
                <a:spcPts val="600"/>
              </a:spcAft>
              <a:buClr>
                <a:schemeClr val="accent1"/>
              </a:buClr>
              <a:buFont typeface="Calibri" panose="020F0502020204030204" pitchFamily="34" charset="0"/>
            </a:pPr>
            <a:endParaRPr lang="en-US" sz="3200" b="0" strike="noStrike" spc="-1" dirty="0">
              <a:solidFill>
                <a:schemeClr val="tx1">
                  <a:lumMod val="75000"/>
                  <a:lumOff val="25000"/>
                </a:schemeClr>
              </a:solidFill>
            </a:endParaRPr>
          </a:p>
          <a:p>
            <a:pPr>
              <a:lnSpc>
                <a:spcPct val="90000"/>
              </a:lnSpc>
              <a:spcAft>
                <a:spcPts val="600"/>
              </a:spcAft>
              <a:buClr>
                <a:schemeClr val="accent1"/>
              </a:buClr>
              <a:buFont typeface="Calibri" panose="020F0502020204030204" pitchFamily="34" charset="0"/>
            </a:pPr>
            <a:endParaRPr lang="en-US" b="0" strike="noStrike" spc="-1" dirty="0">
              <a:solidFill>
                <a:schemeClr val="tx1">
                  <a:lumMod val="75000"/>
                  <a:lumOff val="25000"/>
                </a:schemeClr>
              </a:solidFill>
            </a:endParaRPr>
          </a:p>
          <a:p>
            <a:pPr>
              <a:lnSpc>
                <a:spcPct val="90000"/>
              </a:lnSpc>
              <a:spcAft>
                <a:spcPts val="600"/>
              </a:spcAft>
              <a:buClr>
                <a:schemeClr val="accent1"/>
              </a:buClr>
              <a:buFont typeface="Calibri" panose="020F0502020204030204" pitchFamily="34" charset="0"/>
            </a:pPr>
            <a:endParaRPr lang="en-US" b="0" strike="noStrike" spc="-1" dirty="0">
              <a:solidFill>
                <a:schemeClr val="tx1">
                  <a:lumMod val="75000"/>
                  <a:lumOff val="25000"/>
                </a:schemeClr>
              </a:solidFill>
            </a:endParaRPr>
          </a:p>
          <a:p>
            <a:pPr>
              <a:lnSpc>
                <a:spcPct val="90000"/>
              </a:lnSpc>
              <a:spcAft>
                <a:spcPts val="600"/>
              </a:spcAft>
              <a:buClr>
                <a:schemeClr val="accent1"/>
              </a:buClr>
              <a:buFont typeface="Calibri" panose="020F0502020204030204" pitchFamily="34" charset="0"/>
            </a:pPr>
            <a:endParaRPr lang="en-US" b="0" strike="noStrike" spc="-1" dirty="0">
              <a:solidFill>
                <a:schemeClr val="tx1">
                  <a:lumMod val="75000"/>
                  <a:lumOff val="25000"/>
                </a:schemeClr>
              </a:solidFill>
            </a:endParaRPr>
          </a:p>
        </p:txBody>
      </p:sp>
      <p:sp>
        <p:nvSpPr>
          <p:cNvPr id="139" name="Rectangle 138">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3769" y="0"/>
            <a:ext cx="3349287" cy="75596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s-IS"/>
          </a:p>
        </p:txBody>
      </p:sp>
      <p:sp>
        <p:nvSpPr>
          <p:cNvPr id="141" name="Rectangle 140">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4404" y="0"/>
            <a:ext cx="52923"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s-IS"/>
          </a:p>
        </p:txBody>
      </p:sp>
      <p:sp>
        <p:nvSpPr>
          <p:cNvPr id="124" name="CustomShape 2"/>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spcAft>
                <a:spcPts val="600"/>
              </a:spcAft>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125" name="CustomShape 3"/>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126" name="CustomShape 4"/>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a:solidFill>
                  <a:srgbClr val="000000"/>
                </a:solidFill>
                <a:latin typeface="Arial"/>
                <a:ea typeface="Arial"/>
              </a:rPr>
              <a:t>Umhyggja frá ýmsum sjónarhornum</a:t>
            </a:r>
            <a:endParaRPr lang="is-IS" sz="4400" b="0" strike="noStrike" spc="-1">
              <a:latin typeface="Arial"/>
            </a:endParaRPr>
          </a:p>
        </p:txBody>
      </p:sp>
      <p:sp>
        <p:nvSpPr>
          <p:cNvPr id="190"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Markmið allrar heilbrigðisþjónustu er að auka heilbrigði og vellíðan</a:t>
            </a:r>
            <a:endParaRPr lang="is-IS" sz="2800" b="0" strike="noStrike" spc="-1">
              <a:latin typeface="Arial"/>
            </a:endParaRPr>
          </a:p>
          <a:p>
            <a:pPr>
              <a:lnSpc>
                <a:spcPct val="100000"/>
              </a:lnSpc>
            </a:pPr>
            <a:endParaRPr lang="is-IS" sz="2800" b="0" strike="noStrike" spc="-1">
              <a:latin typeface="Arial"/>
            </a:endParaRPr>
          </a:p>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Leggja áherslu á velvilja í garð skjólstæðingins og það að gera honum gott eitt, ekki illt</a:t>
            </a:r>
            <a:endParaRPr lang="is-IS" sz="2800" b="0" strike="noStrike" spc="-1">
              <a:latin typeface="Arial"/>
            </a:endParaRPr>
          </a:p>
          <a:p>
            <a:pPr>
              <a:lnSpc>
                <a:spcPct val="100000"/>
              </a:lnSpc>
            </a:pPr>
            <a:endParaRPr lang="is-IS" sz="2800" b="0" strike="noStrike" spc="-1">
              <a:latin typeface="Arial"/>
            </a:endParaRPr>
          </a:p>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Umhyggja er innsta eðli hjúkrunar</a:t>
            </a:r>
            <a:endParaRPr lang="is-IS" sz="2800" b="0" strike="noStrike" spc="-1">
              <a:latin typeface="Arial"/>
            </a:endParaRPr>
          </a:p>
          <a:p>
            <a:pPr>
              <a:lnSpc>
                <a:spcPct val="100000"/>
              </a:lnSpc>
            </a:pPr>
            <a:endParaRPr lang="is-IS" sz="2800" b="0" strike="noStrike" spc="-1">
              <a:latin typeface="Arial"/>
            </a:endParaRPr>
          </a:p>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Skilningur hefur aukist og dýpkað með tilkomu rannsókna</a:t>
            </a:r>
            <a:endParaRPr lang="is-IS" sz="2800" b="0" strike="noStrike" spc="-1">
              <a:latin typeface="Arial"/>
            </a:endParaRPr>
          </a:p>
        </p:txBody>
      </p:sp>
      <p:sp>
        <p:nvSpPr>
          <p:cNvPr id="191"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192"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193"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a:solidFill>
                  <a:srgbClr val="000000"/>
                </a:solidFill>
                <a:latin typeface="Arial"/>
                <a:ea typeface="Arial"/>
              </a:rPr>
              <a:t>Sjálfsumönnunargeta</a:t>
            </a:r>
            <a:endParaRPr lang="is-IS" sz="4400" b="0" strike="noStrike" spc="-1">
              <a:latin typeface="Arial"/>
            </a:endParaRPr>
          </a:p>
        </p:txBody>
      </p:sp>
      <p:sp>
        <p:nvSpPr>
          <p:cNvPr id="198"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18960">
              <a:lnSpc>
                <a:spcPct val="100000"/>
              </a:lnSpc>
              <a:buClr>
                <a:srgbClr val="000000"/>
              </a:buClr>
              <a:buFont typeface="Noto Sans Symbols"/>
              <a:buChar char="●"/>
            </a:pPr>
            <a:r>
              <a:rPr lang="is-IS" sz="3200" b="0" strike="noStrike" spc="-1">
                <a:solidFill>
                  <a:srgbClr val="000000"/>
                </a:solidFill>
                <a:latin typeface="Arial"/>
                <a:ea typeface="Arial"/>
              </a:rPr>
              <a:t>Til að okkur líði vel og njótum lífsgæða þurfum við að veita okkur sjálfum umhyggju</a:t>
            </a:r>
            <a:endParaRPr lang="is-IS" sz="3200" b="0" strike="noStrike" spc="-1">
              <a:latin typeface="Arial"/>
            </a:endParaRPr>
          </a:p>
          <a:p>
            <a:pPr>
              <a:lnSpc>
                <a:spcPct val="100000"/>
              </a:lnSpc>
            </a:pPr>
            <a:endParaRPr lang="is-IS" sz="3200" b="0" strike="noStrike" spc="-1">
              <a:latin typeface="Arial"/>
            </a:endParaRPr>
          </a:p>
          <a:p>
            <a:pPr marL="432000" indent="-318960">
              <a:lnSpc>
                <a:spcPct val="100000"/>
              </a:lnSpc>
              <a:buClr>
                <a:srgbClr val="000000"/>
              </a:buClr>
              <a:buFont typeface="Noto Sans Symbols"/>
              <a:buChar char="●"/>
            </a:pPr>
            <a:r>
              <a:rPr lang="is-IS" sz="3200" b="0" strike="noStrike" spc="-1">
                <a:solidFill>
                  <a:srgbClr val="000000"/>
                </a:solidFill>
                <a:latin typeface="Arial"/>
                <a:ea typeface="Arial"/>
              </a:rPr>
              <a:t>Lærum í uppeldinu ýmislegt því tengdu</a:t>
            </a:r>
            <a:endParaRPr lang="is-IS" sz="3200" b="0" strike="noStrike" spc="-1">
              <a:latin typeface="Arial"/>
            </a:endParaRPr>
          </a:p>
          <a:p>
            <a:pPr>
              <a:lnSpc>
                <a:spcPct val="100000"/>
              </a:lnSpc>
            </a:pPr>
            <a:endParaRPr lang="is-IS" sz="3200" b="0" strike="noStrike" spc="-1">
              <a:latin typeface="Arial"/>
            </a:endParaRPr>
          </a:p>
          <a:p>
            <a:pPr marL="432000" indent="-318960">
              <a:lnSpc>
                <a:spcPct val="100000"/>
              </a:lnSpc>
              <a:buClr>
                <a:srgbClr val="000000"/>
              </a:buClr>
              <a:buFont typeface="Noto Sans Symbols"/>
              <a:buChar char="●"/>
            </a:pPr>
            <a:r>
              <a:rPr lang="is-IS" sz="3200" b="1" strike="noStrike" spc="-1">
                <a:solidFill>
                  <a:srgbClr val="000000"/>
                </a:solidFill>
                <a:latin typeface="Arial"/>
                <a:ea typeface="Arial"/>
              </a:rPr>
              <a:t>Sjálfsumönnunargeta:</a:t>
            </a:r>
            <a:r>
              <a:rPr lang="is-IS" sz="3200" b="0" strike="noStrike" spc="-1">
                <a:solidFill>
                  <a:srgbClr val="000000"/>
                </a:solidFill>
                <a:latin typeface="Arial"/>
                <a:ea typeface="Arial"/>
              </a:rPr>
              <a:t> hugtak t.d. þegar við getum ekki hugsað um okkur sjálf. Dæmi: þegar við verðum veik, öldrun.</a:t>
            </a:r>
            <a:endParaRPr lang="is-IS" sz="3200" b="0" strike="noStrike" spc="-1">
              <a:latin typeface="Arial"/>
            </a:endParaRPr>
          </a:p>
        </p:txBody>
      </p:sp>
      <p:sp>
        <p:nvSpPr>
          <p:cNvPr id="199"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200"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201"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dirty="0">
                <a:solidFill>
                  <a:srgbClr val="000000"/>
                </a:solidFill>
                <a:latin typeface="Arial"/>
                <a:ea typeface="Arial"/>
              </a:rPr>
              <a:t>Sjálfsumönnunargeta</a:t>
            </a:r>
            <a:endParaRPr lang="is-IS" sz="4400" b="0" strike="noStrike" spc="-1" dirty="0">
              <a:latin typeface="Arial"/>
            </a:endParaRPr>
          </a:p>
        </p:txBody>
      </p:sp>
      <p:sp>
        <p:nvSpPr>
          <p:cNvPr id="203"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18960">
              <a:lnSpc>
                <a:spcPct val="100000"/>
              </a:lnSpc>
              <a:buClr>
                <a:srgbClr val="000000"/>
              </a:buClr>
              <a:buFont typeface="Noto Sans Symbols"/>
              <a:buChar char="●"/>
            </a:pPr>
            <a:r>
              <a:rPr lang="is-IS" sz="3200" b="0" strike="noStrike" spc="-1" dirty="0">
                <a:solidFill>
                  <a:srgbClr val="000000"/>
                </a:solidFill>
                <a:latin typeface="Arial"/>
                <a:ea typeface="Arial"/>
              </a:rPr>
              <a:t>Á við um möguleika okkar og vilja til að sjá um okkur sjálf, er háð bjargráðum okkar.</a:t>
            </a:r>
          </a:p>
          <a:p>
            <a:pPr marL="432000" indent="-318960">
              <a:lnSpc>
                <a:spcPct val="100000"/>
              </a:lnSpc>
              <a:buClr>
                <a:srgbClr val="000000"/>
              </a:buClr>
              <a:buFont typeface="Noto Sans Symbols"/>
              <a:buChar char="●"/>
            </a:pPr>
            <a:endParaRPr lang="is-IS" sz="3200" spc="-1" dirty="0">
              <a:solidFill>
                <a:srgbClr val="000000"/>
              </a:solidFill>
              <a:latin typeface="Arial"/>
            </a:endParaRPr>
          </a:p>
          <a:p>
            <a:pPr marL="432000" indent="-318960">
              <a:lnSpc>
                <a:spcPct val="100000"/>
              </a:lnSpc>
              <a:buClr>
                <a:srgbClr val="000000"/>
              </a:buClr>
              <a:buFont typeface="Noto Sans Symbols"/>
              <a:buChar char="●"/>
            </a:pPr>
            <a:r>
              <a:rPr lang="is-IS" sz="3200" b="0" strike="noStrike" spc="-1" dirty="0">
                <a:solidFill>
                  <a:srgbClr val="000000"/>
                </a:solidFill>
                <a:latin typeface="Arial"/>
              </a:rPr>
              <a:t>Skjólstæðingar ykkar geta ekki annast sig sjálfir að öllu leyti = skert sjálfsumönnunargeta. </a:t>
            </a:r>
            <a:endParaRPr lang="is-IS" sz="3200" b="0" strike="noStrike" spc="-1" dirty="0">
              <a:latin typeface="Arial"/>
            </a:endParaRPr>
          </a:p>
        </p:txBody>
      </p:sp>
      <p:sp>
        <p:nvSpPr>
          <p:cNvPr id="204"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205"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206"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dirty="0">
                <a:latin typeface="Arial"/>
              </a:rPr>
              <a:t>Hjálp til sjálfshjálpar</a:t>
            </a:r>
          </a:p>
        </p:txBody>
      </p:sp>
      <p:sp>
        <p:nvSpPr>
          <p:cNvPr id="208"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7200" indent="-457200">
              <a:lnSpc>
                <a:spcPct val="100000"/>
              </a:lnSpc>
              <a:buFont typeface="Arial" panose="020B0604020202020204" pitchFamily="34" charset="0"/>
              <a:buChar char="•"/>
            </a:pPr>
            <a:r>
              <a:rPr lang="is-IS" sz="3200" spc="-1" dirty="0">
                <a:solidFill>
                  <a:srgbClr val="000000"/>
                </a:solidFill>
                <a:latin typeface="Arial"/>
              </a:rPr>
              <a:t>Hlutverk sjúkraliða er að styrkja sjálfsumönnunargetu skjólstæðinga</a:t>
            </a:r>
          </a:p>
          <a:p>
            <a:pPr marL="457200" indent="-457200">
              <a:lnSpc>
                <a:spcPct val="100000"/>
              </a:lnSpc>
              <a:buFont typeface="Arial" panose="020B0604020202020204" pitchFamily="34" charset="0"/>
              <a:buChar char="•"/>
            </a:pPr>
            <a:endParaRPr lang="is-IS" sz="3200" spc="-1" dirty="0">
              <a:solidFill>
                <a:srgbClr val="000000"/>
              </a:solidFill>
              <a:latin typeface="Arial"/>
            </a:endParaRPr>
          </a:p>
          <a:p>
            <a:pPr marL="457200" indent="-457200">
              <a:lnSpc>
                <a:spcPct val="100000"/>
              </a:lnSpc>
              <a:buFont typeface="Arial" panose="020B0604020202020204" pitchFamily="34" charset="0"/>
              <a:buChar char="•"/>
            </a:pPr>
            <a:r>
              <a:rPr lang="is-IS" sz="3200" spc="-1" dirty="0">
                <a:solidFill>
                  <a:srgbClr val="000000"/>
                </a:solidFill>
                <a:latin typeface="Arial"/>
              </a:rPr>
              <a:t>Skjólstæðingur gerir allt sem hann getur sjálfur</a:t>
            </a:r>
          </a:p>
          <a:p>
            <a:pPr marL="457200" indent="-457200">
              <a:lnSpc>
                <a:spcPct val="100000"/>
              </a:lnSpc>
              <a:buFont typeface="Arial" panose="020B0604020202020204" pitchFamily="34" charset="0"/>
              <a:buChar char="•"/>
            </a:pPr>
            <a:endParaRPr lang="is-IS" sz="3200" spc="-1" dirty="0">
              <a:solidFill>
                <a:srgbClr val="000000"/>
              </a:solidFill>
              <a:latin typeface="Arial"/>
            </a:endParaRPr>
          </a:p>
          <a:p>
            <a:pPr marL="457200" indent="-457200">
              <a:lnSpc>
                <a:spcPct val="100000"/>
              </a:lnSpc>
              <a:buFont typeface="Arial" panose="020B0604020202020204" pitchFamily="34" charset="0"/>
              <a:buChar char="•"/>
            </a:pPr>
            <a:r>
              <a:rPr lang="is-IS" sz="3200" spc="-1" dirty="0">
                <a:solidFill>
                  <a:srgbClr val="000000"/>
                </a:solidFill>
                <a:latin typeface="Arial"/>
              </a:rPr>
              <a:t>Þarft að þekkja bjargráð skjólstæðings til að geta boðið réttan stuðning </a:t>
            </a:r>
          </a:p>
          <a:p>
            <a:pPr marL="457200" indent="-457200">
              <a:lnSpc>
                <a:spcPct val="100000"/>
              </a:lnSpc>
              <a:buFont typeface="Arial" panose="020B0604020202020204" pitchFamily="34" charset="0"/>
              <a:buChar char="•"/>
            </a:pPr>
            <a:endParaRPr lang="is-IS" sz="3200" b="0" strike="noStrike" spc="-1" dirty="0">
              <a:latin typeface="Arial"/>
            </a:endParaRPr>
          </a:p>
        </p:txBody>
      </p:sp>
      <p:sp>
        <p:nvSpPr>
          <p:cNvPr id="209"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210"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211"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CustomShape 1"/>
          <p:cNvSpPr/>
          <p:nvPr/>
        </p:nvSpPr>
        <p:spPr>
          <a:xfrm>
            <a:off x="504000" y="301320"/>
            <a:ext cx="9070200" cy="12600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a:solidFill>
                  <a:srgbClr val="000000"/>
                </a:solidFill>
                <a:latin typeface="Arial"/>
                <a:ea typeface="Arial"/>
              </a:rPr>
              <a:t>Bjargráð </a:t>
            </a:r>
            <a:endParaRPr lang="is-IS" sz="4400" b="0" strike="noStrike" spc="-1">
              <a:latin typeface="Arial"/>
            </a:endParaRPr>
          </a:p>
        </p:txBody>
      </p:sp>
      <p:sp>
        <p:nvSpPr>
          <p:cNvPr id="234" name="CustomShape 2"/>
          <p:cNvSpPr/>
          <p:nvPr/>
        </p:nvSpPr>
        <p:spPr>
          <a:xfrm>
            <a:off x="504000" y="1768680"/>
            <a:ext cx="9070200" cy="43822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22200">
              <a:lnSpc>
                <a:spcPct val="100000"/>
              </a:lnSpc>
              <a:buClr>
                <a:srgbClr val="000000"/>
              </a:buClr>
              <a:buFont typeface="Noto Sans Symbols"/>
              <a:buChar char="●"/>
            </a:pPr>
            <a:r>
              <a:rPr lang="is-IS" sz="3200" b="0" strike="noStrike" spc="-1" dirty="0">
                <a:solidFill>
                  <a:srgbClr val="000000"/>
                </a:solidFill>
                <a:latin typeface="Arial"/>
                <a:ea typeface="Arial"/>
              </a:rPr>
              <a:t>Eru þau ráð sem sjúklingur finnur sjálfur til að hjálpa sér sjálfur</a:t>
            </a:r>
            <a:endParaRPr lang="is-IS" sz="3200" b="0" strike="noStrike" spc="-1" dirty="0">
              <a:latin typeface="Arial"/>
            </a:endParaRPr>
          </a:p>
          <a:p>
            <a:pPr>
              <a:lnSpc>
                <a:spcPct val="100000"/>
              </a:lnSpc>
            </a:pPr>
            <a:endParaRPr lang="is-IS" sz="3200" b="0" strike="noStrike" spc="-1" dirty="0">
              <a:latin typeface="Arial"/>
            </a:endParaRPr>
          </a:p>
          <a:p>
            <a:pPr marL="432000" indent="-322200">
              <a:lnSpc>
                <a:spcPct val="100000"/>
              </a:lnSpc>
              <a:buClr>
                <a:srgbClr val="000000"/>
              </a:buClr>
              <a:buFont typeface="Noto Sans Symbols"/>
              <a:buChar char="●"/>
            </a:pPr>
            <a:r>
              <a:rPr lang="is-IS" sz="3200" b="0" strike="noStrike" spc="-1" dirty="0">
                <a:solidFill>
                  <a:srgbClr val="000000"/>
                </a:solidFill>
                <a:latin typeface="Arial"/>
                <a:ea typeface="Arial"/>
              </a:rPr>
              <a:t>Eru bæði líkamleg, sálræn og félagsleg</a:t>
            </a:r>
            <a:endParaRPr lang="is-IS" sz="3200" b="0" strike="noStrike" spc="-1" dirty="0">
              <a:latin typeface="Arial"/>
            </a:endParaRPr>
          </a:p>
          <a:p>
            <a:pPr>
              <a:lnSpc>
                <a:spcPct val="100000"/>
              </a:lnSpc>
            </a:pPr>
            <a:endParaRPr lang="is-IS" sz="3200" b="0" strike="noStrike" spc="-1" dirty="0">
              <a:latin typeface="Arial"/>
            </a:endParaRPr>
          </a:p>
          <a:p>
            <a:pPr marL="432000" indent="-322200">
              <a:lnSpc>
                <a:spcPct val="100000"/>
              </a:lnSpc>
              <a:buClr>
                <a:srgbClr val="000000"/>
              </a:buClr>
              <a:buFont typeface="Noto Sans Symbols"/>
              <a:buChar char="●"/>
            </a:pPr>
            <a:r>
              <a:rPr lang="is-IS" sz="3200" b="0" strike="noStrike" spc="-1" dirty="0">
                <a:solidFill>
                  <a:srgbClr val="000000"/>
                </a:solidFill>
                <a:latin typeface="Arial"/>
                <a:ea typeface="Arial"/>
              </a:rPr>
              <a:t>Skiptast í </a:t>
            </a:r>
            <a:r>
              <a:rPr lang="is-IS" sz="3200" b="0" i="1" strike="noStrike" spc="-1" dirty="0">
                <a:solidFill>
                  <a:srgbClr val="000000"/>
                </a:solidFill>
                <a:latin typeface="Arial"/>
                <a:ea typeface="Arial"/>
              </a:rPr>
              <a:t>innri og ytri bjargráð</a:t>
            </a:r>
            <a:endParaRPr lang="is-IS" sz="3200" b="0" strike="noStrike" spc="-1" dirty="0">
              <a:latin typeface="Arial"/>
            </a:endParaRPr>
          </a:p>
        </p:txBody>
      </p:sp>
      <p:sp>
        <p:nvSpPr>
          <p:cNvPr id="235" name="CustomShape 3"/>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a:solidFill>
                  <a:srgbClr val="000000"/>
                </a:solidFill>
                <a:latin typeface="Arial"/>
                <a:ea typeface="Arial"/>
              </a:rPr>
              <a:t>Kröfur</a:t>
            </a:r>
            <a:endParaRPr lang="is-IS" sz="4400" b="0" strike="noStrike" spc="-1">
              <a:latin typeface="Arial"/>
            </a:endParaRPr>
          </a:p>
        </p:txBody>
      </p:sp>
      <p:sp>
        <p:nvSpPr>
          <p:cNvPr id="237"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Er átt við alla erfiðleika sem við verðum að leysa í lífinu</a:t>
            </a:r>
            <a:endParaRPr lang="is-IS" sz="2800" b="0" strike="noStrike" spc="-1">
              <a:latin typeface="Arial"/>
            </a:endParaRPr>
          </a:p>
          <a:p>
            <a:pPr>
              <a:lnSpc>
                <a:spcPct val="100000"/>
              </a:lnSpc>
            </a:pPr>
            <a:endParaRPr lang="is-IS" sz="2800" b="0" strike="noStrike" spc="-1">
              <a:latin typeface="Arial"/>
            </a:endParaRPr>
          </a:p>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Stundum eru þær óyfirstíganlegar, en þroska manneskjuna</a:t>
            </a:r>
            <a:endParaRPr lang="is-IS" sz="2800" b="0" strike="noStrike" spc="-1">
              <a:latin typeface="Arial"/>
            </a:endParaRPr>
          </a:p>
          <a:p>
            <a:pPr>
              <a:lnSpc>
                <a:spcPct val="100000"/>
              </a:lnSpc>
            </a:pPr>
            <a:endParaRPr lang="is-IS" sz="2800" b="0" strike="noStrike" spc="-1">
              <a:latin typeface="Arial"/>
            </a:endParaRPr>
          </a:p>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Skoða sögu sjúklinga, hvaða bjargráð hefur hann nýtt sér</a:t>
            </a:r>
            <a:endParaRPr lang="is-IS" sz="2800" b="0" strike="noStrike" spc="-1">
              <a:latin typeface="Arial"/>
            </a:endParaRPr>
          </a:p>
        </p:txBody>
      </p:sp>
      <p:sp>
        <p:nvSpPr>
          <p:cNvPr id="238"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239"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240"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a:solidFill>
                  <a:srgbClr val="000000"/>
                </a:solidFill>
                <a:latin typeface="Arial"/>
                <a:ea typeface="Arial"/>
              </a:rPr>
              <a:t>Kröfur</a:t>
            </a:r>
            <a:endParaRPr lang="is-IS" sz="4400" b="0" strike="noStrike" spc="-1">
              <a:latin typeface="Arial"/>
            </a:endParaRPr>
          </a:p>
        </p:txBody>
      </p:sp>
      <p:sp>
        <p:nvSpPr>
          <p:cNvPr id="242"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18960">
              <a:lnSpc>
                <a:spcPct val="100000"/>
              </a:lnSpc>
              <a:buClr>
                <a:srgbClr val="000000"/>
              </a:buClr>
              <a:buFont typeface="Noto Sans Symbols"/>
              <a:buChar char="●"/>
            </a:pPr>
            <a:r>
              <a:rPr lang="is-IS" sz="2800" b="0" strike="noStrike" spc="-1" dirty="0">
                <a:solidFill>
                  <a:srgbClr val="000000"/>
                </a:solidFill>
                <a:latin typeface="Arial"/>
                <a:ea typeface="Arial"/>
              </a:rPr>
              <a:t>Hægt að frarlægja kröfurnar með því að styrkja sjálfsumönnunargetu skjólstæðingsins</a:t>
            </a:r>
            <a:endParaRPr lang="is-IS" sz="2800" b="0" strike="noStrike" spc="-1" dirty="0">
              <a:latin typeface="Arial"/>
            </a:endParaRPr>
          </a:p>
          <a:p>
            <a:pPr>
              <a:lnSpc>
                <a:spcPct val="100000"/>
              </a:lnSpc>
            </a:pPr>
            <a:endParaRPr lang="is-IS" sz="2800" b="0" strike="noStrike" spc="-1" dirty="0">
              <a:latin typeface="Arial"/>
            </a:endParaRPr>
          </a:p>
          <a:p>
            <a:pPr marL="432000" indent="-318960">
              <a:lnSpc>
                <a:spcPct val="100000"/>
              </a:lnSpc>
              <a:buClr>
                <a:srgbClr val="000000"/>
              </a:buClr>
              <a:buFont typeface="Noto Sans Symbols"/>
              <a:buChar char="●"/>
            </a:pPr>
            <a:r>
              <a:rPr lang="is-IS" sz="2800" b="0" strike="noStrike" spc="-1" dirty="0">
                <a:solidFill>
                  <a:srgbClr val="000000"/>
                </a:solidFill>
                <a:latin typeface="Arial"/>
                <a:ea typeface="Arial"/>
              </a:rPr>
              <a:t>Gert með td; skoða sögu hans</a:t>
            </a:r>
            <a:endParaRPr lang="is-IS" sz="2800" b="0" strike="noStrike" spc="-1" dirty="0">
              <a:latin typeface="Arial"/>
            </a:endParaRPr>
          </a:p>
          <a:p>
            <a:pPr>
              <a:lnSpc>
                <a:spcPct val="100000"/>
              </a:lnSpc>
            </a:pPr>
            <a:endParaRPr lang="is-IS" sz="2800" b="0" strike="noStrike" spc="-1" dirty="0">
              <a:latin typeface="Arial"/>
            </a:endParaRPr>
          </a:p>
          <a:p>
            <a:pPr marL="432000" indent="-318960">
              <a:lnSpc>
                <a:spcPct val="100000"/>
              </a:lnSpc>
              <a:buClr>
                <a:srgbClr val="000000"/>
              </a:buClr>
              <a:buFont typeface="Noto Sans Symbols"/>
              <a:buChar char="●"/>
            </a:pPr>
            <a:r>
              <a:rPr lang="is-IS" sz="2800" b="0" strike="noStrike" spc="-1" dirty="0">
                <a:solidFill>
                  <a:srgbClr val="000000"/>
                </a:solidFill>
                <a:latin typeface="Arial"/>
                <a:ea typeface="Arial"/>
              </a:rPr>
              <a:t>Hvað bjargráð nýtir hann sér, reynsla skjólst, minni forræðishyggja, hrósa, virkja og hvetja, gefa ráð og leiðbeiningar</a:t>
            </a:r>
            <a:endParaRPr lang="is-IS" sz="2800" b="0" strike="noStrike" spc="-1" dirty="0">
              <a:latin typeface="Arial"/>
            </a:endParaRPr>
          </a:p>
        </p:txBody>
      </p:sp>
      <p:sp>
        <p:nvSpPr>
          <p:cNvPr id="243"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244"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245"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a:solidFill>
                  <a:srgbClr val="000000"/>
                </a:solidFill>
                <a:latin typeface="Arial"/>
                <a:ea typeface="Arial"/>
              </a:rPr>
              <a:t>Faglegt mat</a:t>
            </a:r>
            <a:endParaRPr lang="is-IS" sz="4400" b="0" strike="noStrike" spc="-1">
              <a:latin typeface="Arial"/>
            </a:endParaRPr>
          </a:p>
        </p:txBody>
      </p:sp>
      <p:sp>
        <p:nvSpPr>
          <p:cNvPr id="216"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endParaRPr lang="is-IS" sz="1800" b="0" strike="noStrike" spc="-1">
              <a:latin typeface="Arial"/>
            </a:endParaRPr>
          </a:p>
          <a:p>
            <a:pPr>
              <a:lnSpc>
                <a:spcPct val="100000"/>
              </a:lnSpc>
            </a:pPr>
            <a:endParaRPr lang="is-IS" sz="1800" b="0" strike="noStrike" spc="-1">
              <a:latin typeface="Arial"/>
            </a:endParaRPr>
          </a:p>
          <a:p>
            <a:pPr>
              <a:lnSpc>
                <a:spcPct val="100000"/>
              </a:lnSpc>
            </a:pPr>
            <a:r>
              <a:rPr lang="is-IS" sz="3200" b="0" strike="noStrike" spc="-1">
                <a:solidFill>
                  <a:srgbClr val="000000"/>
                </a:solidFill>
                <a:latin typeface="Arial"/>
                <a:ea typeface="Arial"/>
              </a:rPr>
              <a:t>     “Faglegt mat í hjúkrun felst í því að byggja á fræðilegri og faglegri þekkingu en taka jafnframt mið af og meta aðstæður skjólstæðingsins”</a:t>
            </a:r>
            <a:endParaRPr lang="is-IS" sz="3200" b="0" strike="noStrike" spc="-1">
              <a:latin typeface="Arial"/>
            </a:endParaRPr>
          </a:p>
        </p:txBody>
      </p:sp>
      <p:sp>
        <p:nvSpPr>
          <p:cNvPr id="217"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218"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219"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spc="-1" dirty="0">
                <a:solidFill>
                  <a:srgbClr val="000000"/>
                </a:solidFill>
                <a:latin typeface="Arial"/>
              </a:rPr>
              <a:t>Eigin sjálfsumönnun</a:t>
            </a:r>
            <a:endParaRPr lang="is-IS" sz="4400" b="0" strike="noStrike" spc="-1" dirty="0">
              <a:latin typeface="Arial"/>
            </a:endParaRPr>
          </a:p>
        </p:txBody>
      </p:sp>
      <p:sp>
        <p:nvSpPr>
          <p:cNvPr id="216"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endParaRPr lang="is-IS" sz="1800" b="0" strike="noStrike" spc="-1" dirty="0">
              <a:latin typeface="Arial"/>
            </a:endParaRPr>
          </a:p>
          <a:p>
            <a:pPr marL="285750" indent="-285750">
              <a:lnSpc>
                <a:spcPct val="100000"/>
              </a:lnSpc>
              <a:buFont typeface="Arial" panose="020B0604020202020204" pitchFamily="34" charset="0"/>
              <a:buChar char="•"/>
            </a:pPr>
            <a:r>
              <a:rPr lang="is-IS" sz="2800" b="0" strike="noStrike" spc="-1" dirty="0">
                <a:latin typeface="Arial"/>
              </a:rPr>
              <a:t>Maður gefur mikið af sjálfum sér í umönnunarstarfi en fær líka til baka í samveru með skjólstæðingum</a:t>
            </a:r>
          </a:p>
          <a:p>
            <a:pPr marL="285750" indent="-285750">
              <a:lnSpc>
                <a:spcPct val="100000"/>
              </a:lnSpc>
              <a:buFont typeface="Arial" panose="020B0604020202020204" pitchFamily="34" charset="0"/>
              <a:buChar char="•"/>
            </a:pPr>
            <a:endParaRPr lang="is-IS" sz="2800" spc="-1" dirty="0">
              <a:latin typeface="Arial"/>
            </a:endParaRPr>
          </a:p>
          <a:p>
            <a:pPr marL="285750" indent="-285750">
              <a:lnSpc>
                <a:spcPct val="100000"/>
              </a:lnSpc>
              <a:buFont typeface="Arial" panose="020B0604020202020204" pitchFamily="34" charset="0"/>
              <a:buChar char="•"/>
            </a:pPr>
            <a:r>
              <a:rPr lang="is-IS" sz="2800" b="0" strike="noStrike" spc="-1" dirty="0">
                <a:latin typeface="Arial"/>
              </a:rPr>
              <a:t>Þarf að hlúa vel að eigin velferð til að hægt sé að sinna öðrum – þarft að hafa eitthvað að gefa af þér</a:t>
            </a:r>
          </a:p>
          <a:p>
            <a:pPr marL="285750" indent="-285750">
              <a:lnSpc>
                <a:spcPct val="100000"/>
              </a:lnSpc>
              <a:buFont typeface="Arial" panose="020B0604020202020204" pitchFamily="34" charset="0"/>
              <a:buChar char="•"/>
            </a:pPr>
            <a:endParaRPr lang="is-IS" sz="2800" spc="-1" dirty="0">
              <a:latin typeface="Arial"/>
            </a:endParaRPr>
          </a:p>
          <a:p>
            <a:pPr marL="285750" indent="-285750">
              <a:lnSpc>
                <a:spcPct val="100000"/>
              </a:lnSpc>
              <a:buFont typeface="Arial" panose="020B0604020202020204" pitchFamily="34" charset="0"/>
              <a:buChar char="•"/>
            </a:pPr>
            <a:r>
              <a:rPr lang="is-IS" sz="2800" b="0" strike="noStrike" spc="-1" dirty="0">
                <a:latin typeface="Arial"/>
              </a:rPr>
              <a:t>Nægur svefn – borða hollan mat – stunda hreyfingu – hugsa jákvætt – takmarka streitu </a:t>
            </a:r>
          </a:p>
        </p:txBody>
      </p:sp>
      <p:sp>
        <p:nvSpPr>
          <p:cNvPr id="217"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218"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219"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extLst>
      <p:ext uri="{BB962C8B-B14F-4D97-AF65-F5344CB8AC3E}">
        <p14:creationId xmlns:p14="http://schemas.microsoft.com/office/powerpoint/2010/main" val="917944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dirty="0">
                <a:solidFill>
                  <a:srgbClr val="000000"/>
                </a:solidFill>
                <a:latin typeface="Arial"/>
              </a:rPr>
              <a:t>Persónuleg færni</a:t>
            </a:r>
            <a:endParaRPr lang="is-IS" sz="4400" b="0" strike="noStrike" spc="-1" dirty="0">
              <a:latin typeface="Arial"/>
            </a:endParaRPr>
          </a:p>
        </p:txBody>
      </p:sp>
      <p:sp>
        <p:nvSpPr>
          <p:cNvPr id="216"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85750" indent="-285750">
              <a:lnSpc>
                <a:spcPct val="100000"/>
              </a:lnSpc>
              <a:buFont typeface="Arial" panose="020B0604020202020204" pitchFamily="34" charset="0"/>
              <a:buChar char="•"/>
            </a:pPr>
            <a:r>
              <a:rPr lang="is-IS" sz="2400" b="0" strike="noStrike" spc="-1" dirty="0">
                <a:latin typeface="Arial"/>
              </a:rPr>
              <a:t>Þetta er mjög krefjandi starf – bæði fyrir ykkur og samstarfsfélaga </a:t>
            </a:r>
          </a:p>
          <a:p>
            <a:pPr marL="285750" indent="-285750">
              <a:lnSpc>
                <a:spcPct val="100000"/>
              </a:lnSpc>
              <a:buFont typeface="Arial" panose="020B0604020202020204" pitchFamily="34" charset="0"/>
              <a:buChar char="•"/>
            </a:pPr>
            <a:endParaRPr lang="is-IS" spc="-1" dirty="0">
              <a:latin typeface="Arial"/>
            </a:endParaRPr>
          </a:p>
          <a:p>
            <a:pPr marL="285750" indent="-285750">
              <a:lnSpc>
                <a:spcPct val="100000"/>
              </a:lnSpc>
              <a:buFont typeface="Arial" panose="020B0604020202020204" pitchFamily="34" charset="0"/>
              <a:buChar char="•"/>
            </a:pPr>
            <a:r>
              <a:rPr lang="is-IS" sz="1800" b="0" strike="noStrike" spc="-1" dirty="0">
                <a:latin typeface="Arial"/>
              </a:rPr>
              <a:t>Þolinmæði</a:t>
            </a:r>
          </a:p>
          <a:p>
            <a:pPr marL="285750" indent="-285750">
              <a:lnSpc>
                <a:spcPct val="100000"/>
              </a:lnSpc>
              <a:buFont typeface="Arial" panose="020B0604020202020204" pitchFamily="34" charset="0"/>
              <a:buChar char="•"/>
            </a:pPr>
            <a:r>
              <a:rPr lang="is-IS" spc="-1" dirty="0">
                <a:latin typeface="Arial"/>
              </a:rPr>
              <a:t>Samhygð</a:t>
            </a:r>
          </a:p>
          <a:p>
            <a:pPr marL="285750" indent="-285750">
              <a:lnSpc>
                <a:spcPct val="100000"/>
              </a:lnSpc>
              <a:buFont typeface="Arial" panose="020B0604020202020204" pitchFamily="34" charset="0"/>
              <a:buChar char="•"/>
            </a:pPr>
            <a:r>
              <a:rPr lang="is-IS" sz="1800" b="0" strike="noStrike" spc="-1" dirty="0">
                <a:latin typeface="Arial"/>
              </a:rPr>
              <a:t>Áhugi</a:t>
            </a:r>
          </a:p>
          <a:p>
            <a:pPr marL="285750" indent="-285750">
              <a:lnSpc>
                <a:spcPct val="100000"/>
              </a:lnSpc>
              <a:buFont typeface="Arial" panose="020B0604020202020204" pitchFamily="34" charset="0"/>
              <a:buChar char="•"/>
            </a:pPr>
            <a:r>
              <a:rPr lang="is-IS" spc="-1" dirty="0">
                <a:latin typeface="Arial"/>
              </a:rPr>
              <a:t>Umhyggja</a:t>
            </a:r>
          </a:p>
          <a:p>
            <a:pPr marL="285750" indent="-285750">
              <a:lnSpc>
                <a:spcPct val="100000"/>
              </a:lnSpc>
              <a:buFont typeface="Arial" panose="020B0604020202020204" pitchFamily="34" charset="0"/>
              <a:buChar char="•"/>
            </a:pPr>
            <a:r>
              <a:rPr lang="is-IS" sz="1800" b="0" strike="noStrike" spc="-1" dirty="0">
                <a:latin typeface="Arial"/>
              </a:rPr>
              <a:t>Hæfni til að hlusta</a:t>
            </a:r>
          </a:p>
          <a:p>
            <a:pPr marL="285750" indent="-285750">
              <a:lnSpc>
                <a:spcPct val="100000"/>
              </a:lnSpc>
              <a:buFont typeface="Arial" panose="020B0604020202020204" pitchFamily="34" charset="0"/>
              <a:buChar char="•"/>
            </a:pPr>
            <a:r>
              <a:rPr lang="is-IS" spc="-1" dirty="0">
                <a:latin typeface="Arial"/>
              </a:rPr>
              <a:t>Hæfni til að sýna virðingu</a:t>
            </a:r>
          </a:p>
          <a:p>
            <a:pPr marL="285750" indent="-285750">
              <a:lnSpc>
                <a:spcPct val="100000"/>
              </a:lnSpc>
              <a:buFont typeface="Arial" panose="020B0604020202020204" pitchFamily="34" charset="0"/>
              <a:buChar char="•"/>
            </a:pPr>
            <a:r>
              <a:rPr lang="is-IS" sz="1800" b="0" strike="noStrike" spc="-1" dirty="0">
                <a:latin typeface="Arial"/>
              </a:rPr>
              <a:t>Geta sett sig í spor annar</a:t>
            </a:r>
            <a:r>
              <a:rPr lang="is-IS" spc="-1" dirty="0">
                <a:latin typeface="Arial"/>
              </a:rPr>
              <a:t>ra </a:t>
            </a:r>
          </a:p>
          <a:p>
            <a:pPr marL="285750" indent="-285750">
              <a:lnSpc>
                <a:spcPct val="100000"/>
              </a:lnSpc>
              <a:buFont typeface="Arial" panose="020B0604020202020204" pitchFamily="34" charset="0"/>
              <a:buChar char="•"/>
            </a:pPr>
            <a:r>
              <a:rPr lang="is-IS" sz="1800" b="0" strike="noStrike" spc="-1" dirty="0">
                <a:latin typeface="Arial"/>
              </a:rPr>
              <a:t>Geta sýnt </a:t>
            </a:r>
            <a:r>
              <a:rPr lang="is-IS" spc="-1" dirty="0">
                <a:latin typeface="Arial"/>
              </a:rPr>
              <a:t>rósemd</a:t>
            </a:r>
          </a:p>
          <a:p>
            <a:pPr marL="285750" indent="-285750">
              <a:lnSpc>
                <a:spcPct val="100000"/>
              </a:lnSpc>
              <a:buFont typeface="Arial" panose="020B0604020202020204" pitchFamily="34" charset="0"/>
              <a:buChar char="•"/>
            </a:pPr>
            <a:r>
              <a:rPr lang="is-IS" sz="1800" b="0" strike="noStrike" spc="-1" dirty="0">
                <a:latin typeface="Arial"/>
              </a:rPr>
              <a:t>Geta ska</a:t>
            </a:r>
            <a:r>
              <a:rPr lang="is-IS" spc="-1" dirty="0">
                <a:latin typeface="Arial"/>
              </a:rPr>
              <a:t>pað öryggiskennd</a:t>
            </a:r>
          </a:p>
          <a:p>
            <a:pPr marL="285750" indent="-285750">
              <a:lnSpc>
                <a:spcPct val="100000"/>
              </a:lnSpc>
              <a:buFont typeface="Arial" panose="020B0604020202020204" pitchFamily="34" charset="0"/>
              <a:buChar char="•"/>
            </a:pPr>
            <a:r>
              <a:rPr lang="is-IS" sz="1800" b="0" strike="noStrike" spc="-1" dirty="0">
                <a:latin typeface="Arial"/>
              </a:rPr>
              <a:t>Mann</a:t>
            </a:r>
            <a:r>
              <a:rPr lang="is-IS" spc="-1" dirty="0">
                <a:latin typeface="Arial"/>
              </a:rPr>
              <a:t>gæska</a:t>
            </a:r>
          </a:p>
          <a:p>
            <a:pPr marL="285750" indent="-285750">
              <a:lnSpc>
                <a:spcPct val="100000"/>
              </a:lnSpc>
              <a:buFont typeface="Arial" panose="020B0604020202020204" pitchFamily="34" charset="0"/>
              <a:buChar char="•"/>
            </a:pPr>
            <a:r>
              <a:rPr lang="is-IS" sz="1800" b="0" strike="noStrike" spc="-1" dirty="0">
                <a:latin typeface="Arial"/>
              </a:rPr>
              <a:t>Skilningur</a:t>
            </a:r>
          </a:p>
          <a:p>
            <a:pPr marL="285750" indent="-285750">
              <a:lnSpc>
                <a:spcPct val="100000"/>
              </a:lnSpc>
              <a:buFont typeface="Arial" panose="020B0604020202020204" pitchFamily="34" charset="0"/>
              <a:buChar char="•"/>
            </a:pPr>
            <a:r>
              <a:rPr lang="is-IS" spc="-1" dirty="0">
                <a:latin typeface="Arial"/>
              </a:rPr>
              <a:t>Þægilegt viðmót </a:t>
            </a:r>
            <a:endParaRPr lang="is-IS" sz="1800" b="0" strike="noStrike" spc="-1" dirty="0">
              <a:latin typeface="Arial"/>
            </a:endParaRPr>
          </a:p>
        </p:txBody>
      </p:sp>
      <p:sp>
        <p:nvSpPr>
          <p:cNvPr id="217"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218"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219"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extLst>
      <p:ext uri="{BB962C8B-B14F-4D97-AF65-F5344CB8AC3E}">
        <p14:creationId xmlns:p14="http://schemas.microsoft.com/office/powerpoint/2010/main" val="840480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504000" y="301320"/>
            <a:ext cx="9067320" cy="12578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chorCtr="1">
            <a:noAutofit/>
          </a:bodyPr>
          <a:lstStyle/>
          <a:p>
            <a:pPr algn="ctr">
              <a:lnSpc>
                <a:spcPct val="100000"/>
              </a:lnSpc>
            </a:pPr>
            <a:r>
              <a:rPr lang="is-IS" sz="4400" b="0" strike="noStrike" spc="-1">
                <a:solidFill>
                  <a:srgbClr val="000000"/>
                </a:solidFill>
                <a:latin typeface="Arial"/>
                <a:ea typeface="Arial"/>
              </a:rPr>
              <a:t>Hjúkrunarfræði og sjúklingafræði</a:t>
            </a:r>
            <a:endParaRPr lang="is-IS" sz="4400" b="0" strike="noStrike" spc="-1">
              <a:latin typeface="Arial"/>
            </a:endParaRPr>
          </a:p>
        </p:txBody>
      </p:sp>
      <p:sp>
        <p:nvSpPr>
          <p:cNvPr id="128" name="CustomShape 2"/>
          <p:cNvSpPr/>
          <p:nvPr/>
        </p:nvSpPr>
        <p:spPr>
          <a:xfrm>
            <a:off x="504000" y="1769040"/>
            <a:ext cx="9067320" cy="437976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is-IS" sz="3200" b="0" strike="noStrike" spc="-1" dirty="0">
                <a:solidFill>
                  <a:srgbClr val="000000"/>
                </a:solidFill>
                <a:latin typeface="Arial"/>
                <a:ea typeface="Arial"/>
              </a:rPr>
              <a:t>Klínisk hjúkrun felur í sér umönnun og hjúkrun</a:t>
            </a:r>
            <a:endParaRPr lang="is-IS" sz="3200" b="0" strike="noStrike" spc="-1" dirty="0">
              <a:latin typeface="Arial"/>
            </a:endParaRPr>
          </a:p>
          <a:p>
            <a:pPr>
              <a:lnSpc>
                <a:spcPct val="100000"/>
              </a:lnSpc>
            </a:pPr>
            <a:endParaRPr lang="is-IS" sz="3200" b="0" strike="noStrike" spc="-1" dirty="0">
              <a:latin typeface="Arial"/>
            </a:endParaRPr>
          </a:p>
          <a:p>
            <a:pPr>
              <a:lnSpc>
                <a:spcPct val="100000"/>
              </a:lnSpc>
            </a:pPr>
            <a:r>
              <a:rPr lang="is-IS" sz="3200" b="0" strike="noStrike" spc="-1" dirty="0">
                <a:solidFill>
                  <a:srgbClr val="000000"/>
                </a:solidFill>
                <a:latin typeface="Arial"/>
                <a:ea typeface="Arial"/>
              </a:rPr>
              <a:t>Hjúkrunarfræðin fæst við kenningar og þekkingu á sviði hjúkurnar og umönnunar</a:t>
            </a:r>
            <a:endParaRPr lang="is-IS" sz="3200" b="0" strike="noStrike" spc="-1" dirty="0">
              <a:latin typeface="Arial"/>
            </a:endParaRPr>
          </a:p>
          <a:p>
            <a:pPr>
              <a:lnSpc>
                <a:spcPct val="100000"/>
              </a:lnSpc>
            </a:pPr>
            <a:endParaRPr lang="is-IS" sz="3200" b="0" strike="noStrike" spc="-1" dirty="0">
              <a:latin typeface="Arial"/>
            </a:endParaRPr>
          </a:p>
          <a:p>
            <a:pPr>
              <a:lnSpc>
                <a:spcPct val="100000"/>
              </a:lnSpc>
            </a:pPr>
            <a:r>
              <a:rPr lang="is-IS" sz="3200" b="0" strike="noStrike" spc="-1" dirty="0">
                <a:solidFill>
                  <a:srgbClr val="000000"/>
                </a:solidFill>
                <a:latin typeface="Arial"/>
                <a:ea typeface="Arial"/>
              </a:rPr>
              <a:t>Sjúklingafræði er að beina sjónum að einstaklingnum </a:t>
            </a:r>
            <a:r>
              <a:rPr lang="is-IS" sz="3200" spc="-1" dirty="0">
                <a:solidFill>
                  <a:srgbClr val="000000"/>
                </a:solidFill>
                <a:latin typeface="Arial"/>
                <a:ea typeface="Arial"/>
              </a:rPr>
              <a:t>s</a:t>
            </a:r>
            <a:r>
              <a:rPr lang="is-IS" sz="3200" b="0" strike="noStrike" spc="-1" dirty="0">
                <a:solidFill>
                  <a:srgbClr val="000000"/>
                </a:solidFill>
                <a:latin typeface="Arial"/>
                <a:ea typeface="Arial"/>
              </a:rPr>
              <a:t>jálfum í sjúklingshlutverkinu</a:t>
            </a:r>
            <a:endParaRPr lang="is-IS" sz="3200" b="0" strike="noStrike" spc="-1" dirty="0">
              <a:latin typeface="Arial"/>
            </a:endParaRPr>
          </a:p>
        </p:txBody>
      </p:sp>
      <p:sp>
        <p:nvSpPr>
          <p:cNvPr id="129" name="CustomShape 3"/>
          <p:cNvSpPr/>
          <p:nvPr/>
        </p:nvSpPr>
        <p:spPr>
          <a:xfrm>
            <a:off x="3447360" y="6887160"/>
            <a:ext cx="3190680" cy="5169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1">
            <a:noAutofit/>
          </a:bodyPr>
          <a:lstStyle/>
          <a:p>
            <a:pPr algn="ctr">
              <a:lnSpc>
                <a:spcPct val="100000"/>
              </a:lnSpc>
            </a:pPr>
            <a:r>
              <a:rPr lang="is-IS" sz="1400" b="0" strike="noStrike" spc="-1">
                <a:solidFill>
                  <a:srgbClr val="000000"/>
                </a:solidFill>
                <a:latin typeface="Times New Roman"/>
                <a:ea typeface="Times New Roman"/>
              </a:rPr>
              <a:t>Kafli 1</a:t>
            </a:r>
            <a:endParaRPr lang="is-IS" sz="1400" b="0" strike="noStrike" spc="-1">
              <a:latin typeface="Arial"/>
            </a:endParaRPr>
          </a:p>
        </p:txBody>
      </p:sp>
      <p:sp>
        <p:nvSpPr>
          <p:cNvPr id="130" name="CustomShape 4"/>
          <p:cNvSpPr/>
          <p:nvPr/>
        </p:nvSpPr>
        <p:spPr>
          <a:xfrm>
            <a:off x="7227000" y="6887160"/>
            <a:ext cx="2343960" cy="51696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131"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584C3-4018-8919-5BDD-30A4A6CCF4B0}"/>
              </a:ext>
            </a:extLst>
          </p:cNvPr>
          <p:cNvSpPr>
            <a:spLocks noGrp="1"/>
          </p:cNvSpPr>
          <p:nvPr>
            <p:ph type="title"/>
          </p:nvPr>
        </p:nvSpPr>
        <p:spPr/>
        <p:txBody>
          <a:bodyPr/>
          <a:lstStyle/>
          <a:p>
            <a:r>
              <a:rPr lang="is-IS" dirty="0"/>
              <a:t>Tími 2</a:t>
            </a:r>
          </a:p>
        </p:txBody>
      </p:sp>
      <p:sp>
        <p:nvSpPr>
          <p:cNvPr id="3" name="Content Placeholder 2">
            <a:extLst>
              <a:ext uri="{FF2B5EF4-FFF2-40B4-BE49-F238E27FC236}">
                <a16:creationId xmlns:a16="http://schemas.microsoft.com/office/drawing/2014/main" id="{0FF553D7-0E28-760E-0228-59FB99F60CC5}"/>
              </a:ext>
            </a:extLst>
          </p:cNvPr>
          <p:cNvSpPr>
            <a:spLocks noGrp="1"/>
          </p:cNvSpPr>
          <p:nvPr>
            <p:ph idx="1"/>
          </p:nvPr>
        </p:nvSpPr>
        <p:spPr>
          <a:xfrm>
            <a:off x="3768374" y="354953"/>
            <a:ext cx="5522508" cy="2519892"/>
          </a:xfrm>
        </p:spPr>
        <p:txBody>
          <a:bodyPr>
            <a:normAutofit fontScale="77500" lnSpcReduction="20000"/>
          </a:bodyPr>
          <a:lstStyle/>
          <a:p>
            <a:r>
              <a:rPr lang="is-IS" dirty="0"/>
              <a:t>Starfslíkan fyrir verkefni í aðhlynningu</a:t>
            </a:r>
          </a:p>
          <a:p>
            <a:endParaRPr lang="is-IS" dirty="0"/>
          </a:p>
          <a:p>
            <a:r>
              <a:rPr lang="is-IS" dirty="0"/>
              <a:t>1. þrep – upplýsingasöfnun</a:t>
            </a:r>
          </a:p>
          <a:p>
            <a:r>
              <a:rPr lang="is-IS" dirty="0"/>
              <a:t>2. þrep – úrvinnsla upplýsinga</a:t>
            </a:r>
          </a:p>
          <a:p>
            <a:r>
              <a:rPr lang="is-IS" dirty="0"/>
              <a:t>3. þrep – markmið</a:t>
            </a:r>
          </a:p>
          <a:p>
            <a:r>
              <a:rPr lang="is-IS" dirty="0"/>
              <a:t>4. þrep – skipulagning og aðgerðir</a:t>
            </a:r>
          </a:p>
          <a:p>
            <a:r>
              <a:rPr lang="is-IS" dirty="0"/>
              <a:t>5. þrep - mat</a:t>
            </a:r>
          </a:p>
        </p:txBody>
      </p:sp>
      <p:sp>
        <p:nvSpPr>
          <p:cNvPr id="4" name="Text Placeholder 3">
            <a:extLst>
              <a:ext uri="{FF2B5EF4-FFF2-40B4-BE49-F238E27FC236}">
                <a16:creationId xmlns:a16="http://schemas.microsoft.com/office/drawing/2014/main" id="{AAB00CB5-9CC1-D936-B285-E17F3607C3DD}"/>
              </a:ext>
            </a:extLst>
          </p:cNvPr>
          <p:cNvSpPr>
            <a:spLocks noGrp="1"/>
          </p:cNvSpPr>
          <p:nvPr>
            <p:ph type="body" sz="half" idx="2"/>
          </p:nvPr>
        </p:nvSpPr>
        <p:spPr/>
        <p:txBody>
          <a:bodyPr/>
          <a:lstStyle/>
          <a:p>
            <a:r>
              <a:rPr lang="is-IS" dirty="0"/>
              <a:t>Viðbætur frá SRS</a:t>
            </a:r>
          </a:p>
        </p:txBody>
      </p:sp>
      <p:pic>
        <p:nvPicPr>
          <p:cNvPr id="5" name="Picture 4" descr="A diagram of a diagram&#10;&#10;Description automatically generated">
            <a:extLst>
              <a:ext uri="{FF2B5EF4-FFF2-40B4-BE49-F238E27FC236}">
                <a16:creationId xmlns:a16="http://schemas.microsoft.com/office/drawing/2014/main" id="{09B4B781-A01E-874C-59B4-6DEA3DB694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4870" y="3175063"/>
            <a:ext cx="5430008" cy="4353533"/>
          </a:xfrm>
          <a:prstGeom prst="rect">
            <a:avLst/>
          </a:prstGeom>
        </p:spPr>
      </p:pic>
    </p:spTree>
    <p:extLst>
      <p:ext uri="{BB962C8B-B14F-4D97-AF65-F5344CB8AC3E}">
        <p14:creationId xmlns:p14="http://schemas.microsoft.com/office/powerpoint/2010/main" val="3612571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aper with black text&#10;&#10;Description automatically generated">
            <a:extLst>
              <a:ext uri="{FF2B5EF4-FFF2-40B4-BE49-F238E27FC236}">
                <a16:creationId xmlns:a16="http://schemas.microsoft.com/office/drawing/2014/main" id="{61107DA2-1313-E822-ACB9-72A8365951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9468" y="1"/>
            <a:ext cx="4457177" cy="6972300"/>
          </a:xfrm>
          <a:prstGeom prst="rect">
            <a:avLst/>
          </a:prstGeom>
        </p:spPr>
      </p:pic>
    </p:spTree>
    <p:extLst>
      <p:ext uri="{BB962C8B-B14F-4D97-AF65-F5344CB8AC3E}">
        <p14:creationId xmlns:p14="http://schemas.microsoft.com/office/powerpoint/2010/main" val="917398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E62886-05EA-33E6-E199-60D7AB826E5F}"/>
              </a:ext>
            </a:extLst>
          </p:cNvPr>
          <p:cNvSpPr txBox="1"/>
          <p:nvPr/>
        </p:nvSpPr>
        <p:spPr>
          <a:xfrm>
            <a:off x="578734" y="717630"/>
            <a:ext cx="8588415" cy="4142288"/>
          </a:xfrm>
          <a:prstGeom prst="rect">
            <a:avLst/>
          </a:prstGeom>
          <a:noFill/>
        </p:spPr>
        <p:txBody>
          <a:bodyPr wrap="square" rtlCol="0">
            <a:spAutoFit/>
          </a:bodyPr>
          <a:lstStyle/>
          <a:p>
            <a:pPr>
              <a:lnSpc>
                <a:spcPct val="107000"/>
              </a:lnSpc>
              <a:spcAft>
                <a:spcPts val="800"/>
              </a:spcAft>
            </a:pPr>
            <a:r>
              <a:rPr lang="is-IS" sz="1800" b="1" kern="100" dirty="0">
                <a:effectLst/>
                <a:latin typeface="Calibri" panose="020F0502020204030204" pitchFamily="34" charset="0"/>
                <a:ea typeface="Calibri" panose="020F0502020204030204" pitchFamily="34" charset="0"/>
                <a:cs typeface="Times New Roman" panose="02020603050405020304" pitchFamily="18" charset="0"/>
              </a:rPr>
              <a:t>A) </a:t>
            </a:r>
            <a:r>
              <a:rPr lang="is-IS" sz="1800" kern="100" dirty="0">
                <a:effectLst/>
                <a:latin typeface="Calibri" panose="020F0502020204030204" pitchFamily="34" charset="0"/>
                <a:ea typeface="Calibri" panose="020F0502020204030204" pitchFamily="34" charset="0"/>
                <a:cs typeface="Times New Roman" panose="02020603050405020304" pitchFamily="18" charset="0"/>
              </a:rPr>
              <a:t>75 ára kona. Ekkja. Býr í fjölbýlishúsi. Á tvö börn fyrir sunnan og í Noregi. Mjaðmarbrotnaði á leiðinni úr sturtuklefanum í sundlaugina fyrir 2 vikum. Fór í aðgerð, endurhæfingu og er að koma í heimahús. Þú átt að skipuleggja heimahjúkrun. </a:t>
            </a:r>
          </a:p>
          <a:p>
            <a:pPr>
              <a:lnSpc>
                <a:spcPct val="107000"/>
              </a:lnSpc>
              <a:spcAft>
                <a:spcPts val="800"/>
              </a:spcAft>
            </a:pPr>
            <a:r>
              <a:rPr lang="is-I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s-IS" b="1" kern="100" dirty="0">
                <a:latin typeface="Calibri" panose="020F0502020204030204" pitchFamily="34" charset="0"/>
                <a:ea typeface="Calibri" panose="020F0502020204030204" pitchFamily="34" charset="0"/>
                <a:cs typeface="Times New Roman" panose="02020603050405020304" pitchFamily="18" charset="0"/>
              </a:rPr>
              <a:t>B) </a:t>
            </a:r>
            <a:r>
              <a:rPr lang="is-IS" sz="1800" kern="100" dirty="0">
                <a:effectLst/>
                <a:latin typeface="Calibri" panose="020F0502020204030204" pitchFamily="34" charset="0"/>
                <a:ea typeface="Calibri" panose="020F0502020204030204" pitchFamily="34" charset="0"/>
                <a:cs typeface="Times New Roman" panose="02020603050405020304" pitchFamily="18" charset="0"/>
              </a:rPr>
              <a:t>84 ára maður með versnandi Alzheimer. Skorar 21/30 MMSE. Býr heima, er ekkill, á 67 ára dóttur sem er sjálf heilsulítil en hefur sinnt honum flesta daga vikunnar en er farin á endurhæfingu í Hveragerði. Þú átt að skipuleggja heimahjúkrun.</a:t>
            </a:r>
          </a:p>
          <a:p>
            <a:pPr>
              <a:lnSpc>
                <a:spcPct val="107000"/>
              </a:lnSpc>
              <a:spcAft>
                <a:spcPts val="800"/>
              </a:spcAft>
            </a:pPr>
            <a:r>
              <a:rPr lang="is-I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is-IS" sz="1800" b="1" kern="100" dirty="0">
                <a:effectLst/>
                <a:latin typeface="Calibri" panose="020F0502020204030204" pitchFamily="34" charset="0"/>
                <a:ea typeface="Calibri" panose="020F0502020204030204" pitchFamily="34" charset="0"/>
                <a:cs typeface="Times New Roman" panose="02020603050405020304" pitchFamily="18" charset="0"/>
              </a:rPr>
              <a:t>C) </a:t>
            </a:r>
            <a:r>
              <a:rPr lang="is-IS" sz="1800" kern="100" dirty="0">
                <a:effectLst/>
                <a:latin typeface="Calibri" panose="020F0502020204030204" pitchFamily="34" charset="0"/>
                <a:ea typeface="Calibri" panose="020F0502020204030204" pitchFamily="34" charset="0"/>
                <a:cs typeface="Times New Roman" panose="02020603050405020304" pitchFamily="18" charset="0"/>
              </a:rPr>
              <a:t>92 ára kona. Ekkja. Heilsuhraust. Á sjötugan son á Sauðárkróki. Skorar 28/30 MMSE. Hefur fengið aðstoð við þrif og innkaup. Er með axlarmein og getur illa lyft höndum meira en 45°. Þú átt að skipuleggja heimahjúkrun.</a:t>
            </a:r>
          </a:p>
          <a:p>
            <a:endParaRPr lang="is-IS" dirty="0"/>
          </a:p>
        </p:txBody>
      </p:sp>
    </p:spTree>
    <p:extLst>
      <p:ext uri="{BB962C8B-B14F-4D97-AF65-F5344CB8AC3E}">
        <p14:creationId xmlns:p14="http://schemas.microsoft.com/office/powerpoint/2010/main" val="905781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4565D-AFB6-9209-C824-7D42A3F32300}"/>
              </a:ext>
            </a:extLst>
          </p:cNvPr>
          <p:cNvSpPr>
            <a:spLocks noGrp="1"/>
          </p:cNvSpPr>
          <p:nvPr>
            <p:ph type="title"/>
          </p:nvPr>
        </p:nvSpPr>
        <p:spPr/>
        <p:txBody>
          <a:bodyPr/>
          <a:lstStyle/>
          <a:p>
            <a:r>
              <a:rPr lang="is-IS" dirty="0"/>
              <a:t>Spurningabankinn</a:t>
            </a:r>
          </a:p>
        </p:txBody>
      </p:sp>
      <p:sp>
        <p:nvSpPr>
          <p:cNvPr id="3" name="Content Placeholder 2">
            <a:extLst>
              <a:ext uri="{FF2B5EF4-FFF2-40B4-BE49-F238E27FC236}">
                <a16:creationId xmlns:a16="http://schemas.microsoft.com/office/drawing/2014/main" id="{41F4FBF8-2945-7244-96A7-42C7CFE627EC}"/>
              </a:ext>
            </a:extLst>
          </p:cNvPr>
          <p:cNvSpPr>
            <a:spLocks noGrp="1"/>
          </p:cNvSpPr>
          <p:nvPr>
            <p:ph idx="1"/>
          </p:nvPr>
        </p:nvSpPr>
        <p:spPr/>
        <p:txBody>
          <a:bodyPr>
            <a:normAutofit fontScale="85000" lnSpcReduction="10000"/>
          </a:bodyPr>
          <a:lstStyle/>
          <a:p>
            <a:pPr marL="342900" indent="-342900">
              <a:lnSpc>
                <a:spcPct val="200000"/>
              </a:lnSpc>
              <a:buFont typeface="+mj-lt"/>
              <a:buAutoNum type="arabicPeriod"/>
            </a:pPr>
            <a:r>
              <a:rPr lang="en-US" sz="2800" dirty="0" err="1">
                <a:effectLst/>
                <a:ea typeface="Times New Roman" panose="02020603050405020304" pitchFamily="18" charset="0"/>
                <a:cs typeface="Liberation Serif"/>
              </a:rPr>
              <a:t>Hvað</a:t>
            </a:r>
            <a:r>
              <a:rPr lang="en-US" sz="2800" dirty="0">
                <a:effectLst/>
                <a:ea typeface="Times New Roman" panose="02020603050405020304" pitchFamily="18" charset="0"/>
                <a:cs typeface="Liberation Serif"/>
              </a:rPr>
              <a:t> </a:t>
            </a:r>
            <a:r>
              <a:rPr lang="en-US" sz="2800" dirty="0" err="1">
                <a:effectLst/>
                <a:ea typeface="Times New Roman" panose="02020603050405020304" pitchFamily="18" charset="0"/>
                <a:cs typeface="Liberation Serif"/>
              </a:rPr>
              <a:t>merkir</a:t>
            </a:r>
            <a:r>
              <a:rPr lang="en-US" sz="2800" dirty="0">
                <a:effectLst/>
                <a:ea typeface="Times New Roman" panose="02020603050405020304" pitchFamily="18" charset="0"/>
                <a:cs typeface="Liberation Serif"/>
              </a:rPr>
              <a:t> </a:t>
            </a:r>
            <a:r>
              <a:rPr lang="en-US" sz="2800" dirty="0" err="1">
                <a:effectLst/>
                <a:ea typeface="Times New Roman" panose="02020603050405020304" pitchFamily="18" charset="0"/>
                <a:cs typeface="Liberation Serif"/>
              </a:rPr>
              <a:t>orðið</a:t>
            </a:r>
            <a:r>
              <a:rPr lang="en-US" sz="2800" dirty="0">
                <a:effectLst/>
                <a:ea typeface="Times New Roman" panose="02020603050405020304" pitchFamily="18" charset="0"/>
                <a:cs typeface="Liberation Serif"/>
              </a:rPr>
              <a:t> “</a:t>
            </a:r>
            <a:r>
              <a:rPr lang="en-US" sz="2800" dirty="0" err="1">
                <a:effectLst/>
                <a:ea typeface="Times New Roman" panose="02020603050405020304" pitchFamily="18" charset="0"/>
                <a:cs typeface="Liberation Serif"/>
              </a:rPr>
              <a:t>óformleg</a:t>
            </a:r>
            <a:r>
              <a:rPr lang="en-US" sz="2800" dirty="0">
                <a:effectLst/>
                <a:ea typeface="Times New Roman" panose="02020603050405020304" pitchFamily="18" charset="0"/>
                <a:cs typeface="Liberation Serif"/>
              </a:rPr>
              <a:t> </a:t>
            </a:r>
            <a:r>
              <a:rPr lang="en-US" sz="2800" dirty="0" err="1">
                <a:effectLst/>
                <a:ea typeface="Times New Roman" panose="02020603050405020304" pitchFamily="18" charset="0"/>
                <a:cs typeface="Liberation Serif"/>
              </a:rPr>
              <a:t>umhyggja</a:t>
            </a:r>
            <a:r>
              <a:rPr lang="en-US" sz="2800" dirty="0">
                <a:effectLst/>
                <a:ea typeface="Times New Roman" panose="02020603050405020304" pitchFamily="18" charset="0"/>
                <a:cs typeface="Liberation Serif"/>
              </a:rPr>
              <a:t>”?</a:t>
            </a:r>
          </a:p>
          <a:p>
            <a:pPr marL="342900" indent="-342900">
              <a:lnSpc>
                <a:spcPct val="200000"/>
              </a:lnSpc>
              <a:buFont typeface="+mj-lt"/>
              <a:buAutoNum type="arabicPeriod"/>
            </a:pPr>
            <a:r>
              <a:rPr lang="en-US" sz="2800" dirty="0">
                <a:effectLst/>
                <a:ea typeface="Times New Roman" panose="02020603050405020304" pitchFamily="18" charset="0"/>
                <a:cs typeface="Liberation Serif"/>
              </a:rPr>
              <a:t>“</a:t>
            </a:r>
            <a:r>
              <a:rPr lang="en-US" sz="2800" dirty="0" err="1">
                <a:effectLst/>
                <a:ea typeface="Times New Roman" panose="02020603050405020304" pitchFamily="18" charset="0"/>
                <a:cs typeface="Liberation Serif"/>
              </a:rPr>
              <a:t>Fagleg</a:t>
            </a:r>
            <a:r>
              <a:rPr lang="en-US" sz="2800" dirty="0">
                <a:effectLst/>
                <a:ea typeface="Times New Roman" panose="02020603050405020304" pitchFamily="18" charset="0"/>
                <a:cs typeface="Liberation Serif"/>
              </a:rPr>
              <a:t> </a:t>
            </a:r>
            <a:r>
              <a:rPr lang="en-US" sz="2800" dirty="0" err="1">
                <a:effectLst/>
                <a:ea typeface="Times New Roman" panose="02020603050405020304" pitchFamily="18" charset="0"/>
                <a:cs typeface="Liberation Serif"/>
              </a:rPr>
              <a:t>umhyggja</a:t>
            </a:r>
            <a:r>
              <a:rPr lang="en-US" sz="2800" dirty="0">
                <a:effectLst/>
                <a:ea typeface="Times New Roman" panose="02020603050405020304" pitchFamily="18" charset="0"/>
                <a:cs typeface="Liberation Serif"/>
              </a:rPr>
              <a:t>”. </a:t>
            </a:r>
            <a:r>
              <a:rPr lang="en-US" sz="2800" dirty="0" err="1">
                <a:effectLst/>
                <a:ea typeface="Times New Roman" panose="02020603050405020304" pitchFamily="18" charset="0"/>
                <a:cs typeface="Liberation Serif"/>
              </a:rPr>
              <a:t>Hvað</a:t>
            </a:r>
            <a:r>
              <a:rPr lang="en-US" sz="2800" dirty="0">
                <a:effectLst/>
                <a:ea typeface="Times New Roman" panose="02020603050405020304" pitchFamily="18" charset="0"/>
                <a:cs typeface="Liberation Serif"/>
              </a:rPr>
              <a:t> er </a:t>
            </a:r>
            <a:r>
              <a:rPr lang="en-US" sz="2800" dirty="0" err="1">
                <a:effectLst/>
                <a:ea typeface="Times New Roman" panose="02020603050405020304" pitchFamily="18" charset="0"/>
                <a:cs typeface="Liberation Serif"/>
              </a:rPr>
              <a:t>það</a:t>
            </a:r>
            <a:r>
              <a:rPr lang="en-US" sz="2800" dirty="0">
                <a:effectLst/>
                <a:ea typeface="Times New Roman" panose="02020603050405020304" pitchFamily="18" charset="0"/>
                <a:cs typeface="Liberation Serif"/>
              </a:rPr>
              <a:t>? </a:t>
            </a:r>
          </a:p>
          <a:p>
            <a:pPr marL="342900" indent="-342900">
              <a:lnSpc>
                <a:spcPct val="200000"/>
              </a:lnSpc>
              <a:buFont typeface="+mj-lt"/>
              <a:buAutoNum type="arabicPeriod"/>
            </a:pPr>
            <a:r>
              <a:rPr lang="en-US" sz="2800" dirty="0" err="1">
                <a:effectLst/>
                <a:ea typeface="Times New Roman" panose="02020603050405020304" pitchFamily="18" charset="0"/>
                <a:cs typeface="Liberation Serif"/>
              </a:rPr>
              <a:t>Hvaða</a:t>
            </a:r>
            <a:r>
              <a:rPr lang="en-US" sz="2800" dirty="0">
                <a:effectLst/>
                <a:ea typeface="Times New Roman" panose="02020603050405020304" pitchFamily="18" charset="0"/>
                <a:cs typeface="Liberation Serif"/>
              </a:rPr>
              <a:t> 4 </a:t>
            </a:r>
            <a:r>
              <a:rPr lang="en-US" sz="2800" dirty="0" err="1">
                <a:effectLst/>
                <a:ea typeface="Times New Roman" panose="02020603050405020304" pitchFamily="18" charset="0"/>
                <a:cs typeface="Liberation Serif"/>
              </a:rPr>
              <a:t>þætti</a:t>
            </a:r>
            <a:r>
              <a:rPr lang="en-US" sz="2800" dirty="0">
                <a:effectLst/>
                <a:ea typeface="Times New Roman" panose="02020603050405020304" pitchFamily="18" charset="0"/>
                <a:cs typeface="Liberation Serif"/>
              </a:rPr>
              <a:t> </a:t>
            </a:r>
            <a:r>
              <a:rPr lang="en-US" sz="2800" dirty="0" err="1">
                <a:effectLst/>
                <a:ea typeface="Times New Roman" panose="02020603050405020304" pitchFamily="18" charset="0"/>
                <a:cs typeface="Liberation Serif"/>
              </a:rPr>
              <a:t>nefnir</a:t>
            </a:r>
            <a:r>
              <a:rPr lang="en-US" sz="2800" dirty="0">
                <a:effectLst/>
                <a:ea typeface="Times New Roman" panose="02020603050405020304" pitchFamily="18" charset="0"/>
                <a:cs typeface="Liberation Serif"/>
              </a:rPr>
              <a:t> </a:t>
            </a:r>
            <a:r>
              <a:rPr lang="en-US" sz="2800" dirty="0" err="1">
                <a:effectLst/>
                <a:ea typeface="Times New Roman" panose="02020603050405020304" pitchFamily="18" charset="0"/>
                <a:cs typeface="Liberation Serif"/>
              </a:rPr>
              <a:t>Sigríður</a:t>
            </a:r>
            <a:r>
              <a:rPr lang="en-US" sz="2800" dirty="0">
                <a:effectLst/>
                <a:ea typeface="Times New Roman" panose="02020603050405020304" pitchFamily="18" charset="0"/>
                <a:cs typeface="Liberation Serif"/>
              </a:rPr>
              <a:t> H. </a:t>
            </a:r>
            <a:r>
              <a:rPr lang="en-US" sz="2800" dirty="0" err="1">
                <a:effectLst/>
                <a:ea typeface="Times New Roman" panose="02020603050405020304" pitchFamily="18" charset="0"/>
                <a:cs typeface="Liberation Serif"/>
              </a:rPr>
              <a:t>varðandi</a:t>
            </a:r>
            <a:r>
              <a:rPr lang="en-US" sz="2800" dirty="0">
                <a:effectLst/>
                <a:ea typeface="Times New Roman" panose="02020603050405020304" pitchFamily="18" charset="0"/>
                <a:cs typeface="Liberation Serif"/>
              </a:rPr>
              <a:t> </a:t>
            </a:r>
            <a:r>
              <a:rPr lang="en-US" sz="2800" dirty="0" err="1">
                <a:effectLst/>
                <a:ea typeface="Times New Roman" panose="02020603050405020304" pitchFamily="18" charset="0"/>
                <a:cs typeface="Liberation Serif"/>
              </a:rPr>
              <a:t>faglega</a:t>
            </a:r>
            <a:r>
              <a:rPr lang="en-US" sz="2800" dirty="0">
                <a:effectLst/>
                <a:ea typeface="Times New Roman" panose="02020603050405020304" pitchFamily="18" charset="0"/>
                <a:cs typeface="Liberation Serif"/>
              </a:rPr>
              <a:t> </a:t>
            </a:r>
            <a:r>
              <a:rPr lang="en-US" sz="2800" dirty="0" err="1">
                <a:effectLst/>
                <a:ea typeface="Times New Roman" panose="02020603050405020304" pitchFamily="18" charset="0"/>
                <a:cs typeface="Liberation Serif"/>
              </a:rPr>
              <a:t>umhyggju</a:t>
            </a:r>
            <a:r>
              <a:rPr lang="en-US" sz="2800" dirty="0">
                <a:effectLst/>
                <a:ea typeface="Times New Roman" panose="02020603050405020304" pitchFamily="18" charset="0"/>
                <a:cs typeface="Liberation Serif"/>
              </a:rPr>
              <a:t>?</a:t>
            </a:r>
          </a:p>
          <a:p>
            <a:pPr marL="342900" indent="-342900">
              <a:lnSpc>
                <a:spcPct val="200000"/>
              </a:lnSpc>
              <a:buFont typeface="+mj-lt"/>
              <a:buAutoNum type="arabicPeriod"/>
            </a:pPr>
            <a:r>
              <a:rPr lang="is-IS" sz="2800" dirty="0"/>
              <a:t>Hvað er sjálfsumönnun?</a:t>
            </a:r>
          </a:p>
          <a:p>
            <a:pPr marL="342900" indent="-342900">
              <a:lnSpc>
                <a:spcPct val="200000"/>
              </a:lnSpc>
              <a:buFont typeface="+mj-lt"/>
              <a:buAutoNum type="arabicPeriod"/>
            </a:pPr>
            <a:r>
              <a:rPr lang="is-IS" sz="2800" dirty="0"/>
              <a:t>Hjálp til ____________________   (fyllið í eyðuna)</a:t>
            </a:r>
          </a:p>
          <a:p>
            <a:pPr marL="342900" indent="-342900">
              <a:lnSpc>
                <a:spcPct val="200000"/>
              </a:lnSpc>
              <a:buFont typeface="+mj-lt"/>
              <a:buAutoNum type="arabicPeriod"/>
            </a:pPr>
            <a:endParaRPr lang="is-IS" sz="2800" dirty="0"/>
          </a:p>
          <a:p>
            <a:pPr marL="342900" indent="-342900">
              <a:lnSpc>
                <a:spcPct val="200000"/>
              </a:lnSpc>
              <a:buFont typeface="+mj-lt"/>
              <a:buAutoNum type="arabicPeriod"/>
            </a:pPr>
            <a:endParaRPr lang="is-IS" sz="2800" dirty="0"/>
          </a:p>
        </p:txBody>
      </p:sp>
    </p:spTree>
    <p:extLst>
      <p:ext uri="{BB962C8B-B14F-4D97-AF65-F5344CB8AC3E}">
        <p14:creationId xmlns:p14="http://schemas.microsoft.com/office/powerpoint/2010/main" val="4201515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CustomShape 1"/>
          <p:cNvSpPr/>
          <p:nvPr/>
        </p:nvSpPr>
        <p:spPr>
          <a:xfrm>
            <a:off x="504000" y="301320"/>
            <a:ext cx="9068040" cy="12578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a:solidFill>
                  <a:srgbClr val="000000"/>
                </a:solidFill>
                <a:latin typeface="Arial"/>
                <a:ea typeface="Arial"/>
              </a:rPr>
              <a:t>Hjúkrunarkenningar</a:t>
            </a:r>
            <a:endParaRPr lang="is-IS" sz="4400" b="0" strike="noStrike" spc="-1">
              <a:latin typeface="Arial"/>
            </a:endParaRPr>
          </a:p>
        </p:txBody>
      </p:sp>
      <p:sp>
        <p:nvSpPr>
          <p:cNvPr id="133" name="CustomShape 2"/>
          <p:cNvSpPr/>
          <p:nvPr/>
        </p:nvSpPr>
        <p:spPr>
          <a:xfrm>
            <a:off x="504000" y="1768680"/>
            <a:ext cx="9068040" cy="438012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20040">
              <a:lnSpc>
                <a:spcPct val="100000"/>
              </a:lnSpc>
              <a:buClr>
                <a:srgbClr val="000000"/>
              </a:buClr>
              <a:buFont typeface="Noto Sans Symbols"/>
              <a:buChar char="●"/>
            </a:pPr>
            <a:r>
              <a:rPr lang="is-IS" sz="3200" b="0" strike="noStrike" spc="-1" dirty="0">
                <a:solidFill>
                  <a:srgbClr val="000000"/>
                </a:solidFill>
                <a:latin typeface="Arial"/>
                <a:ea typeface="Arial"/>
              </a:rPr>
              <a:t>Kenningar hafa áhrif á það hvernig umönnun er háttað í heilbrigðiskerfinu í dag</a:t>
            </a:r>
            <a:endParaRPr lang="is-IS" sz="3200" b="0" strike="noStrike" spc="-1" dirty="0">
              <a:latin typeface="Arial"/>
            </a:endParaRPr>
          </a:p>
          <a:p>
            <a:pPr>
              <a:lnSpc>
                <a:spcPct val="100000"/>
              </a:lnSpc>
            </a:pPr>
            <a:endParaRPr lang="is-IS" sz="3200" b="0" strike="noStrike" spc="-1" dirty="0">
              <a:latin typeface="Arial"/>
            </a:endParaRPr>
          </a:p>
          <a:p>
            <a:pPr marL="432000" indent="-320040">
              <a:lnSpc>
                <a:spcPct val="100000"/>
              </a:lnSpc>
              <a:buClr>
                <a:srgbClr val="000000"/>
              </a:buClr>
              <a:buFont typeface="Noto Sans Symbols"/>
              <a:buChar char="●"/>
            </a:pPr>
            <a:r>
              <a:rPr lang="is-IS" sz="3200" b="0" strike="noStrike" spc="-1" dirty="0">
                <a:solidFill>
                  <a:srgbClr val="000000"/>
                </a:solidFill>
                <a:latin typeface="Arial"/>
                <a:ea typeface="Arial"/>
              </a:rPr>
              <a:t> Florence Nightingale</a:t>
            </a:r>
            <a:endParaRPr lang="is-IS" sz="3200" b="0" strike="noStrike" spc="-1" dirty="0">
              <a:latin typeface="Arial"/>
            </a:endParaRPr>
          </a:p>
          <a:p>
            <a:pPr marL="432000" indent="-320040">
              <a:lnSpc>
                <a:spcPct val="100000"/>
              </a:lnSpc>
              <a:buClr>
                <a:srgbClr val="000000"/>
              </a:buClr>
              <a:buFont typeface="Noto Sans Symbols"/>
              <a:buChar char="●"/>
            </a:pPr>
            <a:r>
              <a:rPr lang="is-IS" sz="3200" b="0" strike="noStrike" spc="-1" dirty="0">
                <a:solidFill>
                  <a:srgbClr val="000000"/>
                </a:solidFill>
                <a:latin typeface="Arial"/>
                <a:ea typeface="Arial"/>
              </a:rPr>
              <a:t> Virginia Henderson</a:t>
            </a:r>
            <a:endParaRPr lang="is-IS" sz="3200" b="0" strike="noStrike" spc="-1" dirty="0">
              <a:latin typeface="Arial"/>
            </a:endParaRPr>
          </a:p>
          <a:p>
            <a:pPr marL="432000" indent="-320040">
              <a:lnSpc>
                <a:spcPct val="100000"/>
              </a:lnSpc>
              <a:buClr>
                <a:srgbClr val="000000"/>
              </a:buClr>
              <a:buFont typeface="Noto Sans Symbols"/>
              <a:buChar char="●"/>
            </a:pPr>
            <a:r>
              <a:rPr lang="is-IS" sz="3200" b="0" strike="noStrike" spc="-1" dirty="0">
                <a:solidFill>
                  <a:srgbClr val="000000"/>
                </a:solidFill>
                <a:latin typeface="Arial"/>
                <a:ea typeface="Arial"/>
              </a:rPr>
              <a:t> Kari Martisen</a:t>
            </a:r>
            <a:endParaRPr lang="is-IS" sz="3200" b="0" strike="noStrike" spc="-1" dirty="0">
              <a:latin typeface="Arial"/>
            </a:endParaRPr>
          </a:p>
          <a:p>
            <a:pPr marL="432000" indent="-320040">
              <a:lnSpc>
                <a:spcPct val="100000"/>
              </a:lnSpc>
              <a:buClr>
                <a:srgbClr val="000000"/>
              </a:buClr>
              <a:buFont typeface="Noto Sans Symbols"/>
              <a:buChar char="●"/>
            </a:pPr>
            <a:r>
              <a:rPr lang="is-IS" sz="3200" b="0" strike="noStrike" spc="-1" dirty="0">
                <a:solidFill>
                  <a:srgbClr val="000000"/>
                </a:solidFill>
                <a:latin typeface="Arial"/>
                <a:ea typeface="Arial"/>
              </a:rPr>
              <a:t> Sigríður Halldórsdóttir</a:t>
            </a:r>
            <a:endParaRPr lang="is-IS" sz="3200" b="0" strike="noStrike" spc="-1" dirty="0">
              <a:latin typeface="Arial"/>
            </a:endParaRPr>
          </a:p>
        </p:txBody>
      </p:sp>
      <p:sp>
        <p:nvSpPr>
          <p:cNvPr id="134" name="CustomShape 3"/>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504000" y="301320"/>
            <a:ext cx="9068760" cy="12585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a:solidFill>
                  <a:srgbClr val="000000"/>
                </a:solidFill>
                <a:latin typeface="Arial"/>
                <a:ea typeface="Arial"/>
              </a:rPr>
              <a:t>Grunnþarfir</a:t>
            </a:r>
            <a:endParaRPr lang="is-IS" sz="4400" b="0" strike="noStrike" spc="-1">
              <a:latin typeface="Arial"/>
            </a:endParaRPr>
          </a:p>
        </p:txBody>
      </p:sp>
      <p:sp>
        <p:nvSpPr>
          <p:cNvPr id="139" name="CustomShape 2"/>
          <p:cNvSpPr/>
          <p:nvPr/>
        </p:nvSpPr>
        <p:spPr>
          <a:xfrm>
            <a:off x="504000" y="1768680"/>
            <a:ext cx="9068760" cy="43808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is-IS" sz="3200" b="0" strike="noStrike" spc="-1" dirty="0">
                <a:solidFill>
                  <a:srgbClr val="000000"/>
                </a:solidFill>
                <a:latin typeface="Arial"/>
                <a:ea typeface="Arial"/>
              </a:rPr>
              <a:t>Að okkur yfirsjáist ekki þarfir sjúklinga</a:t>
            </a:r>
            <a:endParaRPr lang="is-IS" sz="3200" b="0" strike="noStrike" spc="-1" dirty="0">
              <a:latin typeface="Arial"/>
            </a:endParaRPr>
          </a:p>
          <a:p>
            <a:pPr>
              <a:lnSpc>
                <a:spcPct val="100000"/>
              </a:lnSpc>
            </a:pPr>
            <a:endParaRPr lang="is-IS" sz="3200" b="0" strike="noStrike" spc="-1" dirty="0">
              <a:latin typeface="Arial"/>
            </a:endParaRPr>
          </a:p>
          <a:p>
            <a:pPr>
              <a:lnSpc>
                <a:spcPct val="100000"/>
              </a:lnSpc>
            </a:pPr>
            <a:r>
              <a:rPr lang="is-IS" sz="3200" b="0" strike="noStrike" spc="-1" dirty="0">
                <a:solidFill>
                  <a:srgbClr val="000000"/>
                </a:solidFill>
                <a:latin typeface="Arial"/>
                <a:ea typeface="Arial"/>
              </a:rPr>
              <a:t>Getur verið erfitt, sjúklingur með ógleði/uppköst getur ekki fullnægt grunnþörfinni að borða</a:t>
            </a:r>
            <a:endParaRPr lang="is-IS" sz="3200" b="0" strike="noStrike" spc="-1" dirty="0">
              <a:latin typeface="Arial"/>
            </a:endParaRPr>
          </a:p>
          <a:p>
            <a:pPr>
              <a:lnSpc>
                <a:spcPct val="100000"/>
              </a:lnSpc>
            </a:pPr>
            <a:endParaRPr lang="is-IS" sz="3200" b="0" strike="noStrike" spc="-1" dirty="0">
              <a:latin typeface="Arial"/>
            </a:endParaRPr>
          </a:p>
          <a:p>
            <a:pPr>
              <a:lnSpc>
                <a:spcPct val="100000"/>
              </a:lnSpc>
            </a:pPr>
            <a:endParaRPr lang="is-IS" sz="3200" b="0" strike="noStrike" spc="-1" dirty="0">
              <a:latin typeface="Arial"/>
            </a:endParaRPr>
          </a:p>
        </p:txBody>
      </p:sp>
      <p:sp>
        <p:nvSpPr>
          <p:cNvPr id="140" name="CustomShape 3"/>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504000" y="301320"/>
            <a:ext cx="9070200" cy="12600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a:solidFill>
                  <a:srgbClr val="000000"/>
                </a:solidFill>
                <a:latin typeface="Arial"/>
                <a:ea typeface="Arial"/>
              </a:rPr>
              <a:t>Einföld eða sérhæfð hjúkrun</a:t>
            </a:r>
            <a:endParaRPr lang="is-IS" sz="4400" b="0" strike="noStrike" spc="-1">
              <a:latin typeface="Arial"/>
            </a:endParaRPr>
          </a:p>
        </p:txBody>
      </p:sp>
      <p:sp>
        <p:nvSpPr>
          <p:cNvPr id="142" name="CustomShape 2"/>
          <p:cNvSpPr/>
          <p:nvPr/>
        </p:nvSpPr>
        <p:spPr>
          <a:xfrm>
            <a:off x="504000" y="1768680"/>
            <a:ext cx="9070200" cy="43822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22200">
              <a:lnSpc>
                <a:spcPct val="100000"/>
              </a:lnSpc>
              <a:buClr>
                <a:srgbClr val="000000"/>
              </a:buClr>
              <a:buFont typeface="Noto Sans Symbols"/>
              <a:buChar char="●"/>
            </a:pPr>
            <a:r>
              <a:rPr lang="is-IS" sz="2800" b="0" strike="noStrike" spc="-1" dirty="0">
                <a:solidFill>
                  <a:srgbClr val="000000"/>
                </a:solidFill>
                <a:latin typeface="Arial"/>
                <a:ea typeface="Arial"/>
              </a:rPr>
              <a:t>Sinnum hjúkrun út frá grunnþörfum</a:t>
            </a:r>
            <a:endParaRPr lang="is-IS" sz="2800" b="0" strike="noStrike" spc="-1" dirty="0">
              <a:latin typeface="Arial"/>
            </a:endParaRPr>
          </a:p>
          <a:p>
            <a:pPr>
              <a:lnSpc>
                <a:spcPct val="100000"/>
              </a:lnSpc>
            </a:pPr>
            <a:endParaRPr lang="is-IS" sz="2800" b="0" strike="noStrike" spc="-1" dirty="0">
              <a:latin typeface="Arial"/>
            </a:endParaRPr>
          </a:p>
          <a:p>
            <a:pPr marL="432000" indent="-322200">
              <a:lnSpc>
                <a:spcPct val="100000"/>
              </a:lnSpc>
              <a:buClr>
                <a:srgbClr val="000000"/>
              </a:buClr>
              <a:buFont typeface="Noto Sans Symbols"/>
              <a:buChar char="●"/>
            </a:pPr>
            <a:r>
              <a:rPr lang="is-IS" sz="2800" b="0" strike="noStrike" spc="-1" dirty="0">
                <a:solidFill>
                  <a:srgbClr val="000000"/>
                </a:solidFill>
                <a:latin typeface="Arial"/>
                <a:ea typeface="Arial"/>
              </a:rPr>
              <a:t>Kjarninn er að hjálpa annarri manneskju að fá þörfunum fullnægt</a:t>
            </a:r>
            <a:endParaRPr lang="is-IS" sz="2800" b="0" strike="noStrike" spc="-1" dirty="0">
              <a:latin typeface="Arial"/>
            </a:endParaRPr>
          </a:p>
          <a:p>
            <a:pPr>
              <a:lnSpc>
                <a:spcPct val="100000"/>
              </a:lnSpc>
            </a:pPr>
            <a:endParaRPr lang="is-IS" sz="2800" b="0" strike="noStrike" spc="-1" dirty="0">
              <a:latin typeface="Arial"/>
            </a:endParaRPr>
          </a:p>
          <a:p>
            <a:pPr marL="432000" indent="-322200">
              <a:lnSpc>
                <a:spcPct val="100000"/>
              </a:lnSpc>
              <a:buClr>
                <a:srgbClr val="000000"/>
              </a:buClr>
              <a:buFont typeface="Noto Sans Symbols"/>
              <a:buChar char="●"/>
            </a:pPr>
            <a:r>
              <a:rPr lang="is-IS" sz="2800" b="0" strike="noStrike" spc="-1" dirty="0">
                <a:solidFill>
                  <a:srgbClr val="000000"/>
                </a:solidFill>
                <a:latin typeface="Arial"/>
                <a:ea typeface="Arial"/>
              </a:rPr>
              <a:t>Ef sjúklingur er ekki fær um að mæta sjálfur þörf sinni eins og að borða og drekka getur almenn hjúkrun snúist um að færa honum mat eða jafnvel mata. </a:t>
            </a:r>
            <a:endParaRPr lang="is-IS" sz="2800" b="0" strike="noStrike" spc="-1" dirty="0">
              <a:latin typeface="Arial"/>
            </a:endParaRPr>
          </a:p>
          <a:p>
            <a:pPr>
              <a:lnSpc>
                <a:spcPct val="100000"/>
              </a:lnSpc>
            </a:pPr>
            <a:endParaRPr lang="is-IS" sz="2800" b="0" strike="noStrike" spc="-1" dirty="0">
              <a:latin typeface="Arial"/>
            </a:endParaRPr>
          </a:p>
          <a:p>
            <a:pPr marL="432000" indent="-322200">
              <a:lnSpc>
                <a:spcPct val="100000"/>
              </a:lnSpc>
              <a:buClr>
                <a:srgbClr val="000000"/>
              </a:buClr>
              <a:buFont typeface="Noto Sans Symbols"/>
              <a:buChar char="●"/>
            </a:pPr>
            <a:r>
              <a:rPr lang="is-IS" sz="2800" b="0" strike="noStrike" spc="-1" dirty="0">
                <a:solidFill>
                  <a:srgbClr val="000000"/>
                </a:solidFill>
                <a:latin typeface="Arial"/>
                <a:ea typeface="Arial"/>
              </a:rPr>
              <a:t> Sérhæfð aðstoð fælist í að mata hann með sondu</a:t>
            </a:r>
            <a:endParaRPr lang="is-IS" sz="2800" b="0" strike="noStrike" spc="-1" dirty="0">
              <a:latin typeface="Arial"/>
            </a:endParaRPr>
          </a:p>
        </p:txBody>
      </p:sp>
      <p:sp>
        <p:nvSpPr>
          <p:cNvPr id="143" name="CustomShape 3"/>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CustomShape 1"/>
          <p:cNvSpPr/>
          <p:nvPr/>
        </p:nvSpPr>
        <p:spPr>
          <a:xfrm>
            <a:off x="504000" y="301320"/>
            <a:ext cx="9066600" cy="12571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chorCtr="1">
            <a:noAutofit/>
          </a:bodyPr>
          <a:lstStyle/>
          <a:p>
            <a:pPr algn="ctr">
              <a:lnSpc>
                <a:spcPct val="100000"/>
              </a:lnSpc>
            </a:pPr>
            <a:r>
              <a:rPr lang="is-IS" sz="4400" b="0" strike="noStrike" spc="-1">
                <a:solidFill>
                  <a:srgbClr val="000000"/>
                </a:solidFill>
                <a:latin typeface="Arial"/>
                <a:ea typeface="Arial"/>
              </a:rPr>
              <a:t>Sigríður Halldórsdóttir</a:t>
            </a:r>
            <a:endParaRPr lang="is-IS" sz="4400" b="0" strike="noStrike" spc="-1">
              <a:latin typeface="Arial"/>
            </a:endParaRPr>
          </a:p>
        </p:txBody>
      </p:sp>
      <p:sp>
        <p:nvSpPr>
          <p:cNvPr id="165" name="CustomShape 2"/>
          <p:cNvSpPr/>
          <p:nvPr/>
        </p:nvSpPr>
        <p:spPr>
          <a:xfrm>
            <a:off x="504000" y="1769040"/>
            <a:ext cx="9066600" cy="43790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216000" indent="-211320">
              <a:lnSpc>
                <a:spcPct val="100000"/>
              </a:lnSpc>
              <a:buClr>
                <a:srgbClr val="000000"/>
              </a:buClr>
              <a:buFont typeface="Noto Sans Symbols"/>
              <a:buChar char="●"/>
            </a:pPr>
            <a:r>
              <a:rPr lang="is-IS" sz="3200" b="0" strike="noStrike" spc="-1">
                <a:solidFill>
                  <a:srgbClr val="000000"/>
                </a:solidFill>
                <a:latin typeface="Arial"/>
                <a:ea typeface="Arial"/>
              </a:rPr>
              <a:t>Skilgreining:</a:t>
            </a:r>
            <a:endParaRPr lang="is-IS" sz="3200" b="0" strike="noStrike" spc="-1">
              <a:latin typeface="Arial"/>
            </a:endParaRPr>
          </a:p>
          <a:p>
            <a:pPr>
              <a:lnSpc>
                <a:spcPct val="100000"/>
              </a:lnSpc>
            </a:pPr>
            <a:endParaRPr lang="is-IS" sz="3200" b="0" strike="noStrike" spc="-1">
              <a:latin typeface="Arial"/>
            </a:endParaRPr>
          </a:p>
          <a:p>
            <a:pPr marL="216000" indent="-211320">
              <a:lnSpc>
                <a:spcPct val="100000"/>
              </a:lnSpc>
              <a:buClr>
                <a:srgbClr val="000000"/>
              </a:buClr>
              <a:buFont typeface="Noto Sans Symbols"/>
              <a:buChar char="●"/>
            </a:pPr>
            <a:r>
              <a:rPr lang="is-IS" sz="3200" b="0" strike="noStrike" spc="-1">
                <a:solidFill>
                  <a:srgbClr val="000000"/>
                </a:solidFill>
                <a:latin typeface="Arial"/>
                <a:ea typeface="Arial"/>
              </a:rPr>
              <a:t>“</a:t>
            </a:r>
            <a:r>
              <a:rPr lang="is-IS" sz="2800" b="0" strike="noStrike" spc="-1">
                <a:solidFill>
                  <a:srgbClr val="000000"/>
                </a:solidFill>
                <a:latin typeface="Arial"/>
                <a:ea typeface="Arial"/>
              </a:rPr>
              <a:t>hjúkrun er sjálfstæð fræðigrein með sjálfstæð markmið og þjónustu. Hún á sér stað í gegnum falega umhyggju sem felur í sér faglega færni, umhyggju og jákvæð samskitpi og tengsl. Þegar hún er veitt eykur það heilbrigði og vellíðan skjólstæðingsins og hann eflist. Þegar fagleg umhyggja er ekki veitt þar sem þörf er á henni virkar það hamlandi á skjólstæðinginn”</a:t>
            </a:r>
            <a:endParaRPr lang="is-IS" sz="2800" b="0" strike="noStrike" spc="-1">
              <a:latin typeface="Arial"/>
            </a:endParaRPr>
          </a:p>
        </p:txBody>
      </p:sp>
      <p:sp>
        <p:nvSpPr>
          <p:cNvPr id="166" name="CustomShape 3"/>
          <p:cNvSpPr/>
          <p:nvPr/>
        </p:nvSpPr>
        <p:spPr>
          <a:xfrm>
            <a:off x="3447360" y="6887160"/>
            <a:ext cx="3189960" cy="5162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1">
            <a:noAutofit/>
          </a:bodyPr>
          <a:lstStyle/>
          <a:p>
            <a:pPr algn="ctr">
              <a:lnSpc>
                <a:spcPct val="100000"/>
              </a:lnSpc>
            </a:pPr>
            <a:r>
              <a:rPr lang="is-IS" sz="1400" b="0" strike="noStrike" spc="-1">
                <a:solidFill>
                  <a:srgbClr val="000000"/>
                </a:solidFill>
                <a:latin typeface="Times New Roman"/>
                <a:ea typeface="Times New Roman"/>
              </a:rPr>
              <a:t>Kafli 1</a:t>
            </a:r>
            <a:endParaRPr lang="is-IS" sz="1400" b="0" strike="noStrike" spc="-1">
              <a:latin typeface="Arial"/>
            </a:endParaRPr>
          </a:p>
        </p:txBody>
      </p:sp>
      <p:sp>
        <p:nvSpPr>
          <p:cNvPr id="167" name="CustomShape 4"/>
          <p:cNvSpPr/>
          <p:nvPr/>
        </p:nvSpPr>
        <p:spPr>
          <a:xfrm>
            <a:off x="7227000" y="6887160"/>
            <a:ext cx="2343240" cy="5162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168"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dirty="0">
                <a:solidFill>
                  <a:srgbClr val="000000"/>
                </a:solidFill>
                <a:latin typeface="Arial"/>
                <a:ea typeface="Arial"/>
              </a:rPr>
              <a:t>5 þættir faglegrar umhyggju</a:t>
            </a:r>
            <a:endParaRPr lang="is-IS" sz="4400" b="0" strike="noStrike" spc="-1" dirty="0">
              <a:latin typeface="Arial"/>
            </a:endParaRPr>
          </a:p>
        </p:txBody>
      </p:sp>
      <p:sp>
        <p:nvSpPr>
          <p:cNvPr id="175"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18960">
              <a:lnSpc>
                <a:spcPct val="100000"/>
              </a:lnSpc>
              <a:buClr>
                <a:srgbClr val="000000"/>
              </a:buClr>
              <a:buFont typeface="Noto Sans Symbols"/>
              <a:buChar char="●"/>
            </a:pPr>
            <a:r>
              <a:rPr lang="is-IS" sz="2400" b="1" strike="noStrike" spc="-1" dirty="0">
                <a:solidFill>
                  <a:srgbClr val="000000"/>
                </a:solidFill>
                <a:latin typeface="Arial"/>
                <a:ea typeface="Arial"/>
              </a:rPr>
              <a:t>Umhyggja: </a:t>
            </a:r>
            <a:r>
              <a:rPr lang="is-IS" sz="2400" b="0" strike="noStrike" spc="-1" dirty="0">
                <a:solidFill>
                  <a:srgbClr val="000000"/>
                </a:solidFill>
                <a:latin typeface="Arial"/>
                <a:ea typeface="Arial"/>
              </a:rPr>
              <a:t>Hjfr. Ber umhyggju fyrir sjálfum sér, skjólst., aðstandendum hans og samstarfsfólki</a:t>
            </a:r>
            <a:endParaRPr lang="is-IS" sz="2400" b="0" strike="noStrike" spc="-1" dirty="0">
              <a:latin typeface="Arial"/>
            </a:endParaRPr>
          </a:p>
          <a:p>
            <a:pPr>
              <a:lnSpc>
                <a:spcPct val="100000"/>
              </a:lnSpc>
            </a:pPr>
            <a:endParaRPr lang="is-IS" sz="2400" b="0" strike="noStrike" spc="-1" dirty="0">
              <a:latin typeface="Arial"/>
            </a:endParaRPr>
          </a:p>
          <a:p>
            <a:pPr marL="432000" indent="-318960">
              <a:lnSpc>
                <a:spcPct val="100000"/>
              </a:lnSpc>
              <a:buClr>
                <a:srgbClr val="000000"/>
              </a:buClr>
              <a:buFont typeface="Noto Sans Symbols"/>
              <a:buChar char="●"/>
            </a:pPr>
            <a:r>
              <a:rPr lang="is-IS" sz="2400" b="1" strike="noStrike" spc="-1" dirty="0">
                <a:solidFill>
                  <a:srgbClr val="000000"/>
                </a:solidFill>
                <a:latin typeface="Arial"/>
                <a:ea typeface="Arial"/>
              </a:rPr>
              <a:t>Sjálfsþekking og sjálfsrækt:</a:t>
            </a:r>
            <a:r>
              <a:rPr lang="is-IS" sz="2400" b="0" strike="noStrike" spc="-1" dirty="0">
                <a:solidFill>
                  <a:srgbClr val="000000"/>
                </a:solidFill>
                <a:latin typeface="Arial"/>
                <a:ea typeface="Arial"/>
              </a:rPr>
              <a:t> Hjfr þekkir og leggur rækt við sjálfan sig sem manneskju og sem hjúkrunarfræðing</a:t>
            </a:r>
            <a:endParaRPr lang="is-IS" sz="2400" b="0" strike="noStrike" spc="-1" dirty="0">
              <a:latin typeface="Arial"/>
            </a:endParaRPr>
          </a:p>
          <a:p>
            <a:pPr>
              <a:lnSpc>
                <a:spcPct val="100000"/>
              </a:lnSpc>
            </a:pPr>
            <a:endParaRPr lang="is-IS" sz="2400" b="0" strike="noStrike" spc="-1" dirty="0">
              <a:latin typeface="Arial"/>
            </a:endParaRPr>
          </a:p>
          <a:p>
            <a:pPr marL="432000" indent="-318960">
              <a:lnSpc>
                <a:spcPct val="100000"/>
              </a:lnSpc>
              <a:buClr>
                <a:srgbClr val="000000"/>
              </a:buClr>
              <a:buFont typeface="Noto Sans Symbols"/>
              <a:buChar char="●"/>
            </a:pPr>
            <a:r>
              <a:rPr lang="is-IS" sz="2400" b="1" strike="noStrike" spc="-1" dirty="0">
                <a:solidFill>
                  <a:srgbClr val="000000"/>
                </a:solidFill>
                <a:latin typeface="Arial"/>
                <a:ea typeface="Arial"/>
              </a:rPr>
              <a:t>Samskipti og tengsl:</a:t>
            </a:r>
            <a:r>
              <a:rPr lang="is-IS" sz="2400" b="0" strike="noStrike" spc="-1" dirty="0">
                <a:solidFill>
                  <a:srgbClr val="000000"/>
                </a:solidFill>
                <a:latin typeface="Arial"/>
                <a:ea typeface="Arial"/>
              </a:rPr>
              <a:t> hjfr er fær um að uppbyggjandi samskipti og að mynda tengsl við skjólstæðinga og samstarfsfólk</a:t>
            </a:r>
          </a:p>
          <a:p>
            <a:pPr marL="432000" indent="-318960">
              <a:lnSpc>
                <a:spcPct val="100000"/>
              </a:lnSpc>
              <a:buClr>
                <a:srgbClr val="000000"/>
              </a:buClr>
              <a:buFont typeface="Noto Sans Symbols"/>
              <a:buChar char="●"/>
            </a:pPr>
            <a:r>
              <a:rPr lang="is-IS" sz="2400" b="1" spc="-1" dirty="0">
                <a:solidFill>
                  <a:srgbClr val="000000"/>
                </a:solidFill>
                <a:ea typeface="Arial"/>
              </a:rPr>
              <a:t>Fagviska:</a:t>
            </a:r>
            <a:r>
              <a:rPr lang="is-IS" sz="2400" spc="-1" dirty="0">
                <a:solidFill>
                  <a:srgbClr val="000000"/>
                </a:solidFill>
                <a:ea typeface="Arial"/>
              </a:rPr>
              <a:t> hjfr hefur til að bera fagvisku</a:t>
            </a:r>
            <a:endParaRPr lang="is-IS" sz="2400" spc="-1" dirty="0"/>
          </a:p>
          <a:p>
            <a:pPr>
              <a:lnSpc>
                <a:spcPct val="100000"/>
              </a:lnSpc>
            </a:pPr>
            <a:endParaRPr lang="is-IS" sz="2400" spc="-1" dirty="0"/>
          </a:p>
          <a:p>
            <a:pPr marL="432000" indent="-318960">
              <a:lnSpc>
                <a:spcPct val="100000"/>
              </a:lnSpc>
              <a:buClr>
                <a:srgbClr val="000000"/>
              </a:buClr>
              <a:buFont typeface="Noto Sans Symbols"/>
              <a:buChar char="●"/>
            </a:pPr>
            <a:r>
              <a:rPr lang="is-IS" sz="2400" b="1" spc="-1" dirty="0">
                <a:solidFill>
                  <a:srgbClr val="000000"/>
                </a:solidFill>
                <a:ea typeface="Arial"/>
              </a:rPr>
              <a:t>Fagleg færni:</a:t>
            </a:r>
            <a:r>
              <a:rPr lang="is-IS" sz="2400" spc="-1" dirty="0">
                <a:solidFill>
                  <a:srgbClr val="000000"/>
                </a:solidFill>
                <a:ea typeface="Arial"/>
              </a:rPr>
              <a:t> hjfr er faglega fær</a:t>
            </a:r>
            <a:endParaRPr lang="is-IS" sz="2400" spc="-1" dirty="0"/>
          </a:p>
          <a:p>
            <a:pPr marL="432000" indent="-318960">
              <a:lnSpc>
                <a:spcPct val="100000"/>
              </a:lnSpc>
              <a:buClr>
                <a:srgbClr val="000000"/>
              </a:buClr>
              <a:buFont typeface="Noto Sans Symbols"/>
              <a:buChar char="●"/>
            </a:pPr>
            <a:endParaRPr lang="is-IS" sz="2800" b="0" strike="noStrike" spc="-1" dirty="0">
              <a:latin typeface="Arial"/>
            </a:endParaRPr>
          </a:p>
        </p:txBody>
      </p:sp>
      <p:sp>
        <p:nvSpPr>
          <p:cNvPr id="176"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177"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178"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3600" b="0" strike="noStrike" spc="-1" dirty="0">
                <a:solidFill>
                  <a:srgbClr val="000000"/>
                </a:solidFill>
                <a:latin typeface="Arial"/>
                <a:ea typeface="Arial"/>
              </a:rPr>
              <a:t>Fagleg umhyggja –</a:t>
            </a:r>
          </a:p>
          <a:p>
            <a:pPr algn="ctr">
              <a:lnSpc>
                <a:spcPct val="100000"/>
              </a:lnSpc>
            </a:pPr>
            <a:r>
              <a:rPr lang="is-IS" sz="3600" spc="-1" dirty="0">
                <a:solidFill>
                  <a:srgbClr val="000000"/>
                </a:solidFill>
                <a:latin typeface="Arial"/>
                <a:ea typeface="Arial"/>
              </a:rPr>
              <a:t>4 atriði skv. </a:t>
            </a:r>
            <a:r>
              <a:rPr lang="is-IS" sz="3600" b="0" strike="noStrike" spc="-1" dirty="0">
                <a:solidFill>
                  <a:srgbClr val="000000"/>
                </a:solidFill>
                <a:latin typeface="Arial"/>
                <a:ea typeface="Arial"/>
              </a:rPr>
              <a:t>Sigríður Halldórsdóttir</a:t>
            </a:r>
            <a:endParaRPr lang="is-IS" sz="3600" b="0" strike="noStrike" spc="-1" dirty="0">
              <a:latin typeface="Arial"/>
            </a:endParaRPr>
          </a:p>
        </p:txBody>
      </p:sp>
      <p:sp>
        <p:nvSpPr>
          <p:cNvPr id="170"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18960">
              <a:lnSpc>
                <a:spcPct val="100000"/>
              </a:lnSpc>
              <a:buClr>
                <a:srgbClr val="000000"/>
              </a:buClr>
              <a:buFont typeface="Noto Sans Symbols"/>
              <a:buChar char="●"/>
            </a:pPr>
            <a:r>
              <a:rPr lang="is-IS" sz="2800" b="0" strike="noStrike" spc="-1" dirty="0">
                <a:solidFill>
                  <a:srgbClr val="000000"/>
                </a:solidFill>
                <a:latin typeface="Arial"/>
                <a:ea typeface="Arial"/>
              </a:rPr>
              <a:t>Er launuð</a:t>
            </a:r>
            <a:endParaRPr lang="is-IS" sz="2800" b="0" strike="noStrike" spc="-1" dirty="0">
              <a:latin typeface="Arial"/>
            </a:endParaRPr>
          </a:p>
          <a:p>
            <a:pPr>
              <a:lnSpc>
                <a:spcPct val="100000"/>
              </a:lnSpc>
            </a:pPr>
            <a:endParaRPr lang="is-IS" sz="2800" b="0" strike="noStrike" spc="-1" dirty="0">
              <a:latin typeface="Arial"/>
            </a:endParaRPr>
          </a:p>
          <a:p>
            <a:pPr marL="432000" indent="-318960">
              <a:lnSpc>
                <a:spcPct val="100000"/>
              </a:lnSpc>
              <a:buClr>
                <a:srgbClr val="000000"/>
              </a:buClr>
              <a:buFont typeface="Noto Sans Symbols"/>
              <a:buChar char="●"/>
            </a:pPr>
            <a:r>
              <a:rPr lang="is-IS" sz="2800" b="0" strike="noStrike" spc="-1" dirty="0">
                <a:solidFill>
                  <a:srgbClr val="000000"/>
                </a:solidFill>
                <a:latin typeface="Arial"/>
                <a:ea typeface="Arial"/>
              </a:rPr>
              <a:t>VIÐ erum í hlutverki þess sem sýnir umhyggju, skjólstæðingur þiggur</a:t>
            </a:r>
            <a:endParaRPr lang="is-IS" sz="2800" b="0" strike="noStrike" spc="-1" dirty="0">
              <a:latin typeface="Arial"/>
            </a:endParaRPr>
          </a:p>
          <a:p>
            <a:pPr>
              <a:lnSpc>
                <a:spcPct val="100000"/>
              </a:lnSpc>
            </a:pPr>
            <a:endParaRPr lang="is-IS" sz="2800" b="0" strike="noStrike" spc="-1" dirty="0">
              <a:latin typeface="Arial"/>
            </a:endParaRPr>
          </a:p>
          <a:p>
            <a:pPr marL="432000" indent="-318960">
              <a:lnSpc>
                <a:spcPct val="100000"/>
              </a:lnSpc>
              <a:buClr>
                <a:srgbClr val="000000"/>
              </a:buClr>
              <a:buFont typeface="Noto Sans Symbols"/>
              <a:buChar char="●"/>
            </a:pPr>
            <a:r>
              <a:rPr lang="is-IS" sz="2800" b="0" strike="noStrike" spc="-1" dirty="0">
                <a:solidFill>
                  <a:srgbClr val="000000"/>
                </a:solidFill>
                <a:latin typeface="Arial"/>
                <a:ea typeface="Arial"/>
              </a:rPr>
              <a:t>Kröfur um hvernig og hvenær henni er beitt</a:t>
            </a:r>
            <a:endParaRPr lang="is-IS" sz="2800" b="0" strike="noStrike" spc="-1" dirty="0">
              <a:latin typeface="Arial"/>
            </a:endParaRPr>
          </a:p>
          <a:p>
            <a:pPr>
              <a:lnSpc>
                <a:spcPct val="100000"/>
              </a:lnSpc>
            </a:pPr>
            <a:endParaRPr lang="is-IS" sz="2800" b="0" strike="noStrike" spc="-1" dirty="0">
              <a:latin typeface="Arial"/>
            </a:endParaRPr>
          </a:p>
          <a:p>
            <a:pPr marL="432000" indent="-318960">
              <a:lnSpc>
                <a:spcPct val="100000"/>
              </a:lnSpc>
              <a:buClr>
                <a:srgbClr val="000000"/>
              </a:buClr>
              <a:buFont typeface="Noto Sans Symbols"/>
              <a:buChar char="●"/>
            </a:pPr>
            <a:r>
              <a:rPr lang="is-IS" sz="2800" b="0" strike="noStrike" spc="-1" dirty="0">
                <a:solidFill>
                  <a:srgbClr val="000000"/>
                </a:solidFill>
                <a:latin typeface="Arial"/>
                <a:ea typeface="Arial"/>
              </a:rPr>
              <a:t>Byggist á fagþekkingu</a:t>
            </a:r>
            <a:endParaRPr lang="is-IS" sz="2800" b="0" strike="noStrike" spc="-1" dirty="0">
              <a:latin typeface="Arial"/>
            </a:endParaRPr>
          </a:p>
        </p:txBody>
      </p:sp>
      <p:sp>
        <p:nvSpPr>
          <p:cNvPr id="171"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172"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173"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CustomShape 1"/>
          <p:cNvSpPr/>
          <p:nvPr/>
        </p:nvSpPr>
        <p:spPr>
          <a:xfrm>
            <a:off x="504000" y="301320"/>
            <a:ext cx="9066240" cy="12567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is-IS" sz="4400" b="0" strike="noStrike" spc="-1">
                <a:solidFill>
                  <a:srgbClr val="000000"/>
                </a:solidFill>
                <a:latin typeface="Arial"/>
                <a:ea typeface="Arial"/>
              </a:rPr>
              <a:t>Fagleg umhyggja</a:t>
            </a:r>
            <a:endParaRPr lang="is-IS" sz="4400" b="0" strike="noStrike" spc="-1">
              <a:latin typeface="Arial"/>
            </a:endParaRPr>
          </a:p>
        </p:txBody>
      </p:sp>
      <p:sp>
        <p:nvSpPr>
          <p:cNvPr id="185" name="CustomShape 2"/>
          <p:cNvSpPr/>
          <p:nvPr/>
        </p:nvSpPr>
        <p:spPr>
          <a:xfrm>
            <a:off x="504000" y="1769040"/>
            <a:ext cx="9066240" cy="4378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Beitum reynslu okkar við slíka umhyggju</a:t>
            </a:r>
            <a:endParaRPr lang="is-IS" sz="2800" b="0" strike="noStrike" spc="-1">
              <a:latin typeface="Arial"/>
            </a:endParaRPr>
          </a:p>
          <a:p>
            <a:pPr>
              <a:lnSpc>
                <a:spcPct val="100000"/>
              </a:lnSpc>
            </a:pPr>
            <a:endParaRPr lang="is-IS" sz="2800" b="0" strike="noStrike" spc="-1">
              <a:latin typeface="Arial"/>
            </a:endParaRPr>
          </a:p>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Ekki hvað okkur finnst sjálfum, heldur það sem við höfum lært</a:t>
            </a:r>
            <a:endParaRPr lang="is-IS" sz="2800" b="0" strike="noStrike" spc="-1">
              <a:latin typeface="Arial"/>
            </a:endParaRPr>
          </a:p>
          <a:p>
            <a:pPr marL="432000" indent="-318960">
              <a:lnSpc>
                <a:spcPct val="100000"/>
              </a:lnSpc>
              <a:buClr>
                <a:srgbClr val="000000"/>
              </a:buClr>
              <a:buFont typeface="Noto Sans Symbols"/>
              <a:buChar char="●"/>
            </a:pPr>
            <a:endParaRPr lang="is-IS" sz="2800" b="0" strike="noStrike" spc="-1">
              <a:latin typeface="Arial"/>
            </a:endParaRPr>
          </a:p>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Þurfum að vera meðvituð um hlutverk okkar</a:t>
            </a:r>
            <a:endParaRPr lang="is-IS" sz="2800" b="0" strike="noStrike" spc="-1">
              <a:latin typeface="Arial"/>
            </a:endParaRPr>
          </a:p>
          <a:p>
            <a:pPr>
              <a:lnSpc>
                <a:spcPct val="100000"/>
              </a:lnSpc>
            </a:pPr>
            <a:endParaRPr lang="is-IS" sz="2800" b="0" strike="noStrike" spc="-1">
              <a:latin typeface="Arial"/>
            </a:endParaRPr>
          </a:p>
          <a:p>
            <a:pPr marL="432000" indent="-318960">
              <a:lnSpc>
                <a:spcPct val="100000"/>
              </a:lnSpc>
              <a:buClr>
                <a:srgbClr val="000000"/>
              </a:buClr>
              <a:buFont typeface="Noto Sans Symbols"/>
              <a:buChar char="●"/>
            </a:pPr>
            <a:r>
              <a:rPr lang="is-IS" sz="2800" b="0" strike="noStrike" spc="-1">
                <a:solidFill>
                  <a:srgbClr val="000000"/>
                </a:solidFill>
                <a:latin typeface="Arial"/>
                <a:ea typeface="Arial"/>
              </a:rPr>
              <a:t>Passa okkur á hvað við segjum, skjólstæðingur á ekki að hafa áhyggjur af okkur!!!!</a:t>
            </a:r>
            <a:endParaRPr lang="is-IS" sz="2800" b="0" strike="noStrike" spc="-1">
              <a:latin typeface="Arial"/>
            </a:endParaRPr>
          </a:p>
        </p:txBody>
      </p:sp>
      <p:sp>
        <p:nvSpPr>
          <p:cNvPr id="186" name="CustomShape 3"/>
          <p:cNvSpPr/>
          <p:nvPr/>
        </p:nvSpPr>
        <p:spPr>
          <a:xfrm>
            <a:off x="3447360" y="6887160"/>
            <a:ext cx="3189600" cy="5158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is-IS" sz="1400" b="0" strike="noStrike" spc="-1">
                <a:solidFill>
                  <a:srgbClr val="000000"/>
                </a:solidFill>
                <a:latin typeface="Times New Roman"/>
                <a:ea typeface="Times New Roman"/>
              </a:rPr>
              <a:t>Kafli 2</a:t>
            </a:r>
            <a:endParaRPr lang="is-IS" sz="1400" b="0" strike="noStrike" spc="-1">
              <a:latin typeface="Arial"/>
            </a:endParaRPr>
          </a:p>
        </p:txBody>
      </p:sp>
      <p:sp>
        <p:nvSpPr>
          <p:cNvPr id="187" name="CustomShape 4"/>
          <p:cNvSpPr/>
          <p:nvPr/>
        </p:nvSpPr>
        <p:spPr>
          <a:xfrm>
            <a:off x="7227000" y="6887160"/>
            <a:ext cx="2342880" cy="51588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
        <p:nvSpPr>
          <p:cNvPr id="188" name="CustomShape 5"/>
          <p:cNvSpPr/>
          <p:nvPr/>
        </p:nvSpPr>
        <p:spPr>
          <a:xfrm>
            <a:off x="9433440" y="6981120"/>
            <a:ext cx="603360" cy="577440"/>
          </a:xfrm>
          <a:prstGeom prst="rect">
            <a:avLst/>
          </a:prstGeom>
          <a:noFill/>
          <a:ln>
            <a:noFill/>
          </a:ln>
        </p:spPr>
        <p:style>
          <a:lnRef idx="0">
            <a:scrgbClr r="0" g="0" b="0"/>
          </a:lnRef>
          <a:fillRef idx="0">
            <a:scrgbClr r="0" g="0" b="0"/>
          </a:fillRef>
          <a:effectRef idx="0">
            <a:scrgbClr r="0" g="0" b="0"/>
          </a:effectRef>
          <a:fontRef idx="minor"/>
        </p:style>
        <p:txBody>
          <a:bodyPr/>
          <a:lstStyle/>
          <a:p>
            <a:endParaRPr lang="is-I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251</TotalTime>
  <Words>2352</Words>
  <Application>Microsoft Office PowerPoint</Application>
  <PresentationFormat>Custom</PresentationFormat>
  <Paragraphs>194</Paragraphs>
  <Slides>23</Slides>
  <Notes>19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23</vt:i4>
      </vt:variant>
    </vt:vector>
  </HeadingPairs>
  <TitlesOfParts>
    <vt:vector size="32" baseType="lpstr">
      <vt:lpstr>Arial</vt:lpstr>
      <vt:lpstr>Calibri</vt:lpstr>
      <vt:lpstr>Calibri Light</vt:lpstr>
      <vt:lpstr>Noto Sans Symbols</vt:lpstr>
      <vt:lpstr>Symbol</vt:lpstr>
      <vt:lpstr>Times New Roman</vt:lpstr>
      <vt:lpstr>Wingdings</vt:lpstr>
      <vt:lpstr>Office Theme</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Tími 2</vt:lpstr>
      <vt:lpstr>PowerPoint Presentation</vt:lpstr>
      <vt:lpstr>PowerPoint Presentation</vt:lpstr>
      <vt:lpstr>Spurningabankinn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Inga Björg Ólafsdóttir - VMA</cp:lastModifiedBy>
  <cp:revision>13</cp:revision>
  <dcterms:modified xsi:type="dcterms:W3CDTF">2024-10-02T20:20:55Z</dcterms:modified>
  <dc:language>is-IS</dc:language>
</cp:coreProperties>
</file>