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cfa11c35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cfa11c35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cfa11c3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cfa11c3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cfa11c35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cfa11c35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cfa11c35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cfa11c35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cfa11c35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cfa11c35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cfa11c35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cfa11c35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LEIKREGLUR HUGLEIÐINGA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382055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700"/>
              <a:t>KYNH2KH05</a:t>
            </a:r>
            <a:endParaRPr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UPPBYGGING HUGLEIÐINGU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AutoNum type="arabicPeriod"/>
            </a:pPr>
            <a:r>
              <a:rPr lang="is" sz="2800" b="1">
                <a:solidFill>
                  <a:schemeClr val="accent1"/>
                </a:solidFill>
              </a:rPr>
              <a:t>MÁLEFN - 10%</a:t>
            </a:r>
            <a:endParaRPr sz="2800" b="1">
              <a:solidFill>
                <a:schemeClr val="accen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is" sz="2800"/>
              <a:t>Málefnið þarf að tengjast efnisþáttum áfangans.</a:t>
            </a:r>
            <a:endParaRPr sz="2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t="4091" b="12400"/>
          <a:stretch/>
        </p:blipFill>
        <p:spPr>
          <a:xfrm>
            <a:off x="7135300" y="2329800"/>
            <a:ext cx="1449775" cy="11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9297"/>
          <a:stretch/>
        </p:blipFill>
        <p:spPr>
          <a:xfrm>
            <a:off x="5325125" y="2886832"/>
            <a:ext cx="1685726" cy="136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125" y="3700025"/>
            <a:ext cx="2196425" cy="1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>
            <a:alphaModFix/>
          </a:blip>
          <a:srcRect l="4681" t="8205" r="2424" b="8992"/>
          <a:stretch/>
        </p:blipFill>
        <p:spPr>
          <a:xfrm>
            <a:off x="2870400" y="3931600"/>
            <a:ext cx="2654725" cy="1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3200" y="2439051"/>
            <a:ext cx="2521921" cy="1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8">
            <a:alphaModFix/>
          </a:blip>
          <a:srcRect r="13666"/>
          <a:stretch/>
        </p:blipFill>
        <p:spPr>
          <a:xfrm rot="-1486617">
            <a:off x="7869024" y="1178725"/>
            <a:ext cx="907179" cy="1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9">
            <a:alphaModFix/>
          </a:blip>
          <a:srcRect t="9182" b="9125"/>
          <a:stretch/>
        </p:blipFill>
        <p:spPr>
          <a:xfrm>
            <a:off x="5576625" y="339186"/>
            <a:ext cx="2196425" cy="136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700" y="3642928"/>
            <a:ext cx="1571625" cy="13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1">
            <a:alphaModFix/>
          </a:blip>
          <a:srcRect t="8790" b="10564"/>
          <a:stretch/>
        </p:blipFill>
        <p:spPr>
          <a:xfrm rot="-1338134">
            <a:off x="1446350" y="2890012"/>
            <a:ext cx="1276461" cy="10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UPPBYGGING HUGLEIÐINGU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4400" b="1">
                <a:solidFill>
                  <a:schemeClr val="accent2"/>
                </a:solidFill>
              </a:rPr>
              <a:t>2. HUGTAKASKILGREINING - 20%:</a:t>
            </a:r>
            <a:endParaRPr sz="4400" b="1">
              <a:solidFill>
                <a:schemeClr val="accent2"/>
              </a:solidFill>
            </a:endParaRPr>
          </a:p>
          <a:p>
            <a:pPr marL="457200" lvl="0" indent="-36398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is" sz="3876"/>
              <a:t>Þegar skoða á málefni frá ólíkum sjónarhornum og rökræða það er nauðsynlegt að skilgreina hugtakið/hugtökin sem um er að ræða svo að allir séu að tala um sama hlutinn… t.d. samskipti, nánd, getnaðarvarni, traust o.s.frv. </a:t>
            </a:r>
            <a:endParaRPr sz="3876"/>
          </a:p>
          <a:p>
            <a:pPr marL="457200" lvl="0" indent="-3639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is" sz="3876"/>
              <a:t>Skilgreiningin þarf ekki alltaf að vera löng en hún þarf að koma fram.</a:t>
            </a:r>
            <a:endParaRPr sz="2800"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t="11743" b="8480"/>
          <a:stretch/>
        </p:blipFill>
        <p:spPr>
          <a:xfrm>
            <a:off x="5757400" y="116125"/>
            <a:ext cx="3241575" cy="13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UPPBYGGING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 b="1">
                <a:solidFill>
                  <a:schemeClr val="accent3"/>
                </a:solidFill>
              </a:rPr>
              <a:t>3. RÖKRÆÐA - 40%:</a:t>
            </a:r>
            <a:endParaRPr sz="3000" b="1">
              <a:solidFill>
                <a:schemeClr val="accent3"/>
              </a:solidFill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Char char="-"/>
            </a:pPr>
            <a:r>
              <a:rPr lang="is" sz="2600"/>
              <a:t>Gott er að setja fram fullyrðingu eða spurningu í upphafi, sem hægt er að skiptast á skoðunum um.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is" sz="2600"/>
              <a:t>Muna eftir að skoða málefnið frá ólíkum sjónarhornum.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is" sz="2600"/>
              <a:t>Oft gott að byrja á að setja öll meðrök fram og svo mótrök áður en komist er að niðurstöðu.</a:t>
            </a:r>
            <a:endParaRPr sz="260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371" y="139646"/>
            <a:ext cx="1528775" cy="15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UPPBYGGING</a:t>
            </a: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 b="1">
                <a:solidFill>
                  <a:schemeClr val="accent1"/>
                </a:solidFill>
              </a:rPr>
              <a:t>4. ÚRVINNSLA - 20%:</a:t>
            </a:r>
            <a:endParaRPr sz="3000" b="1">
              <a:solidFill>
                <a:schemeClr val="accent1"/>
              </a:solidFill>
            </a:endParaRPr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-"/>
            </a:pPr>
            <a:r>
              <a:rPr lang="is" sz="3000"/>
              <a:t>Þegar búið er að setja fram rökin þarf nemandi að vinna með þau til að komast að niðurstöðu (sem getur verið flókin og ekki endilega endanleg niðurstaða).</a:t>
            </a:r>
            <a:endParaRPr sz="30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288" y="122438"/>
            <a:ext cx="27146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UPPBYGGING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3000" b="1">
                <a:solidFill>
                  <a:schemeClr val="accent2"/>
                </a:solidFill>
              </a:rPr>
              <a:t>5. ORÐAFJÖLDI - 10%:</a:t>
            </a:r>
            <a:endParaRPr sz="3000" b="1">
              <a:solidFill>
                <a:schemeClr val="accent2"/>
              </a:solidFill>
            </a:endParaRPr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-"/>
            </a:pPr>
            <a:r>
              <a:rPr lang="is" sz="3000">
                <a:solidFill>
                  <a:schemeClr val="accent2"/>
                </a:solidFill>
              </a:rPr>
              <a:t>350 - 400 orð í hverri hugleiðingu.</a:t>
            </a:r>
            <a:endParaRPr sz="3000">
              <a:solidFill>
                <a:schemeClr val="accent2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t="14623" b="19239"/>
          <a:stretch/>
        </p:blipFill>
        <p:spPr>
          <a:xfrm>
            <a:off x="5431075" y="3099425"/>
            <a:ext cx="3495375" cy="17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9600" b="1"/>
              <a:t>GANGI YKKUR VEL</a:t>
            </a:r>
            <a:endParaRPr sz="9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Sýnt á skjá (16:9)</PresentationFormat>
  <Paragraphs>21</Paragraphs>
  <Slides>7</Slides>
  <Notes>7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7</vt:i4>
      </vt:variant>
    </vt:vector>
  </HeadingPairs>
  <TitlesOfParts>
    <vt:vector size="11" baseType="lpstr">
      <vt:lpstr>Arial</vt:lpstr>
      <vt:lpstr>Open Sans</vt:lpstr>
      <vt:lpstr>Economica</vt:lpstr>
      <vt:lpstr>Luxe</vt:lpstr>
      <vt:lpstr>LEIKREGLUR HUGLEIÐINGA</vt:lpstr>
      <vt:lpstr>UPPBYGGING HUGLEIÐINGU</vt:lpstr>
      <vt:lpstr>UPPBYGGING HUGLEIÐINGU</vt:lpstr>
      <vt:lpstr>UPPBYGGING</vt:lpstr>
      <vt:lpstr>UPPBYGGING</vt:lpstr>
      <vt:lpstr>UPPBYGGING</vt:lpstr>
      <vt:lpstr>GANGI YKKUR 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LEIKREGLUR HUGLEIÐINGA</dc:title>
  <dc:creator>Valgerður Dögg Jónsdóttir - VMA</dc:creator>
  <cp:lastModifiedBy>Kristjana Pálsdóttir Margrétardóttir</cp:lastModifiedBy>
  <cp:revision>1</cp:revision>
  <dcterms:modified xsi:type="dcterms:W3CDTF">2024-09-06T10:24:17Z</dcterms:modified>
</cp:coreProperties>
</file>