
<file path=[Content_Types].xml><?xml version="1.0" encoding="utf-8"?>
<Types xmlns="http://schemas.openxmlformats.org/package/2006/content-types">
  <Default Extension="jpeg" ContentType="image/jpeg"/>
  <Default Extension="jpg" ContentType="image/jpeg"/>
  <Default Extension="jpg!d"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1"/>
  </p:sldMasterIdLst>
  <p:notesMasterIdLst>
    <p:notesMasterId r:id="rId23"/>
  </p:notesMasterIdLst>
  <p:sldIdLst>
    <p:sldId id="256" r:id="rId2"/>
    <p:sldId id="257" r:id="rId3"/>
    <p:sldId id="276" r:id="rId4"/>
    <p:sldId id="264" r:id="rId5"/>
    <p:sldId id="265" r:id="rId6"/>
    <p:sldId id="266" r:id="rId7"/>
    <p:sldId id="258" r:id="rId8"/>
    <p:sldId id="259" r:id="rId9"/>
    <p:sldId id="260" r:id="rId10"/>
    <p:sldId id="261" r:id="rId11"/>
    <p:sldId id="262" r:id="rId12"/>
    <p:sldId id="267" r:id="rId13"/>
    <p:sldId id="268" r:id="rId14"/>
    <p:sldId id="269" r:id="rId15"/>
    <p:sldId id="270" r:id="rId16"/>
    <p:sldId id="271" r:id="rId17"/>
    <p:sldId id="272" r:id="rId18"/>
    <p:sldId id="273" r:id="rId19"/>
    <p:sldId id="274" r:id="rId20"/>
    <p:sldId id="275" r:id="rId21"/>
    <p:sldId id="263" r:id="rId22"/>
  </p:sldIdLst>
  <p:sldSz cx="12192000" cy="6858000"/>
  <p:notesSz cx="6858000" cy="9144000"/>
  <p:defaultText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11"/>
    <p:restoredTop sz="85023"/>
  </p:normalViewPr>
  <p:slideViewPr>
    <p:cSldViewPr snapToGrid="0">
      <p:cViewPr varScale="1">
        <p:scale>
          <a:sx n="59" d="100"/>
          <a:sy n="59" d="100"/>
        </p:scale>
        <p:origin x="105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C0063D-FB79-3F4C-BBA0-C17365411ED7}" type="doc">
      <dgm:prSet loTypeId="urn:microsoft.com/office/officeart/2005/8/layout/hProcess4" loCatId="" qsTypeId="urn:microsoft.com/office/officeart/2005/8/quickstyle/simple1" qsCatId="simple" csTypeId="urn:microsoft.com/office/officeart/2005/8/colors/accent1_2" csCatId="accent1" phldr="1"/>
      <dgm:spPr/>
      <dgm:t>
        <a:bodyPr/>
        <a:lstStyle/>
        <a:p>
          <a:endParaRPr lang="en-GB"/>
        </a:p>
      </dgm:t>
    </dgm:pt>
    <dgm:pt modelId="{86E30FC8-64CA-2846-9CA5-F5866C27E5ED}">
      <dgm:prSet phldrT="[Text]"/>
      <dgm:spPr/>
      <dgm:t>
        <a:bodyPr/>
        <a:lstStyle/>
        <a:p>
          <a:r>
            <a:rPr lang="is-IS" noProof="0" dirty="0"/>
            <a:t>Hreyfingar barns </a:t>
          </a:r>
        </a:p>
      </dgm:t>
    </dgm:pt>
    <dgm:pt modelId="{272AD0FA-7C19-6F45-8F2B-6DD26C8A5974}" type="parTrans" cxnId="{FCB90B7A-C883-2B4E-B3CD-EA33F40DBD8C}">
      <dgm:prSet/>
      <dgm:spPr/>
      <dgm:t>
        <a:bodyPr/>
        <a:lstStyle/>
        <a:p>
          <a:endParaRPr lang="en-GB"/>
        </a:p>
      </dgm:t>
    </dgm:pt>
    <dgm:pt modelId="{D5C0E9D0-2858-904D-88A5-82E9990E799F}" type="sibTrans" cxnId="{FCB90B7A-C883-2B4E-B3CD-EA33F40DBD8C}">
      <dgm:prSet/>
      <dgm:spPr/>
      <dgm:t>
        <a:bodyPr/>
        <a:lstStyle/>
        <a:p>
          <a:endParaRPr lang="en-GB"/>
        </a:p>
      </dgm:t>
    </dgm:pt>
    <dgm:pt modelId="{6B4A0C2F-A975-5546-80F0-D9B9F3578F9E}">
      <dgm:prSet phldrT="[Text]"/>
      <dgm:spPr/>
      <dgm:t>
        <a:bodyPr/>
        <a:lstStyle/>
        <a:p>
          <a:r>
            <a:rPr lang="is-IS" noProof="0" dirty="0"/>
            <a:t>Veltir sér</a:t>
          </a:r>
        </a:p>
      </dgm:t>
    </dgm:pt>
    <dgm:pt modelId="{10A18E59-6150-D246-9DA1-25AE97B33CC6}" type="parTrans" cxnId="{0F126CA7-4742-3E45-9BE6-9EE37BD08327}">
      <dgm:prSet/>
      <dgm:spPr/>
      <dgm:t>
        <a:bodyPr/>
        <a:lstStyle/>
        <a:p>
          <a:endParaRPr lang="en-GB"/>
        </a:p>
      </dgm:t>
    </dgm:pt>
    <dgm:pt modelId="{2AA72641-1462-114E-92F1-C60659ED487B}" type="sibTrans" cxnId="{0F126CA7-4742-3E45-9BE6-9EE37BD08327}">
      <dgm:prSet/>
      <dgm:spPr/>
      <dgm:t>
        <a:bodyPr/>
        <a:lstStyle/>
        <a:p>
          <a:endParaRPr lang="en-GB"/>
        </a:p>
      </dgm:t>
    </dgm:pt>
    <dgm:pt modelId="{F2871A66-2F46-2C4C-A920-D852579614EE}">
      <dgm:prSet phldrT="[Text]"/>
      <dgm:spPr/>
      <dgm:t>
        <a:bodyPr/>
        <a:lstStyle/>
        <a:p>
          <a:r>
            <a:rPr lang="is-IS" noProof="0" dirty="0"/>
            <a:t>Skríður</a:t>
          </a:r>
        </a:p>
      </dgm:t>
    </dgm:pt>
    <dgm:pt modelId="{7FC3240A-3B1C-784C-91FD-FBE8D7B64C21}" type="parTrans" cxnId="{0AAF6A2B-BE0E-5343-95C6-3F06848AF118}">
      <dgm:prSet/>
      <dgm:spPr/>
      <dgm:t>
        <a:bodyPr/>
        <a:lstStyle/>
        <a:p>
          <a:endParaRPr lang="en-GB"/>
        </a:p>
      </dgm:t>
    </dgm:pt>
    <dgm:pt modelId="{8A9CDB01-EC4B-7748-84F9-3171E6ED851F}" type="sibTrans" cxnId="{0AAF6A2B-BE0E-5343-95C6-3F06848AF118}">
      <dgm:prSet/>
      <dgm:spPr/>
      <dgm:t>
        <a:bodyPr/>
        <a:lstStyle/>
        <a:p>
          <a:endParaRPr lang="en-GB"/>
        </a:p>
      </dgm:t>
    </dgm:pt>
    <dgm:pt modelId="{A84A480A-CC0B-BB48-9112-FEE4B656D1EC}">
      <dgm:prSet phldrT="[Text]"/>
      <dgm:spPr/>
      <dgm:t>
        <a:bodyPr/>
        <a:lstStyle/>
        <a:p>
          <a:r>
            <a:rPr lang="is-IS" noProof="0" dirty="0"/>
            <a:t>Barnið prófar sig áfram </a:t>
          </a:r>
        </a:p>
      </dgm:t>
    </dgm:pt>
    <dgm:pt modelId="{FBDCA88C-39E1-0B49-BE52-EE10B2227E59}" type="parTrans" cxnId="{AACF82AD-5948-8045-BDB3-330361A72B4D}">
      <dgm:prSet/>
      <dgm:spPr/>
      <dgm:t>
        <a:bodyPr/>
        <a:lstStyle/>
        <a:p>
          <a:endParaRPr lang="en-GB"/>
        </a:p>
      </dgm:t>
    </dgm:pt>
    <dgm:pt modelId="{B4E0EA33-0775-8246-ADEA-93D5B22F4C09}" type="sibTrans" cxnId="{AACF82AD-5948-8045-BDB3-330361A72B4D}">
      <dgm:prSet/>
      <dgm:spPr/>
      <dgm:t>
        <a:bodyPr/>
        <a:lstStyle/>
        <a:p>
          <a:endParaRPr lang="en-GB"/>
        </a:p>
      </dgm:t>
    </dgm:pt>
    <dgm:pt modelId="{90212957-9ED1-E84A-9FB2-66C055B774F2}">
      <dgm:prSet phldrT="[Text]"/>
      <dgm:spPr/>
      <dgm:t>
        <a:bodyPr/>
        <a:lstStyle/>
        <a:p>
          <a:r>
            <a:rPr lang="is-IS" noProof="0" dirty="0"/>
            <a:t>Rennir sér </a:t>
          </a:r>
        </a:p>
      </dgm:t>
    </dgm:pt>
    <dgm:pt modelId="{200C2F35-AE6D-C848-90C3-D509A41DC4C0}" type="parTrans" cxnId="{BEDB2F22-4ABA-6940-B3CF-E1A14988566C}">
      <dgm:prSet/>
      <dgm:spPr/>
      <dgm:t>
        <a:bodyPr/>
        <a:lstStyle/>
        <a:p>
          <a:endParaRPr lang="en-GB"/>
        </a:p>
      </dgm:t>
    </dgm:pt>
    <dgm:pt modelId="{11B1CE79-1EBF-7944-A96D-0A402E2F8688}" type="sibTrans" cxnId="{BEDB2F22-4ABA-6940-B3CF-E1A14988566C}">
      <dgm:prSet/>
      <dgm:spPr/>
      <dgm:t>
        <a:bodyPr/>
        <a:lstStyle/>
        <a:p>
          <a:endParaRPr lang="en-GB"/>
        </a:p>
      </dgm:t>
    </dgm:pt>
    <dgm:pt modelId="{98C888F2-8B15-2B4C-B2A2-3B73C27BACE7}">
      <dgm:prSet phldrT="[Text]"/>
      <dgm:spPr/>
      <dgm:t>
        <a:bodyPr/>
        <a:lstStyle/>
        <a:p>
          <a:r>
            <a:rPr lang="is-IS" noProof="0" dirty="0"/>
            <a:t>Dregur hluti á eftir sér </a:t>
          </a:r>
        </a:p>
      </dgm:t>
    </dgm:pt>
    <dgm:pt modelId="{46184A4F-47EB-A541-BA6B-E351DF0165A9}" type="parTrans" cxnId="{52F9046E-0A0D-9C42-8946-7A3C3923E1BD}">
      <dgm:prSet/>
      <dgm:spPr/>
      <dgm:t>
        <a:bodyPr/>
        <a:lstStyle/>
        <a:p>
          <a:endParaRPr lang="en-GB"/>
        </a:p>
      </dgm:t>
    </dgm:pt>
    <dgm:pt modelId="{BC57F9E1-D8CD-8D45-949B-8E9F203FC83D}" type="sibTrans" cxnId="{52F9046E-0A0D-9C42-8946-7A3C3923E1BD}">
      <dgm:prSet/>
      <dgm:spPr/>
      <dgm:t>
        <a:bodyPr/>
        <a:lstStyle/>
        <a:p>
          <a:endParaRPr lang="en-GB"/>
        </a:p>
      </dgm:t>
    </dgm:pt>
    <dgm:pt modelId="{6F0D0C87-C2DD-B643-8553-F70E257F70C8}">
      <dgm:prSet phldrT="[Text]"/>
      <dgm:spPr/>
      <dgm:t>
        <a:bodyPr/>
        <a:lstStyle/>
        <a:p>
          <a:r>
            <a:rPr lang="is-IS" noProof="0" dirty="0"/>
            <a:t>Undirstaðan</a:t>
          </a:r>
        </a:p>
      </dgm:t>
    </dgm:pt>
    <dgm:pt modelId="{78275278-E8DF-4D43-B3F4-F216D6980F02}" type="parTrans" cxnId="{3BA30C8E-1194-EE42-BB7A-E1FC37B2656E}">
      <dgm:prSet/>
      <dgm:spPr/>
      <dgm:t>
        <a:bodyPr/>
        <a:lstStyle/>
        <a:p>
          <a:endParaRPr lang="en-GB"/>
        </a:p>
      </dgm:t>
    </dgm:pt>
    <dgm:pt modelId="{2F713D92-2B9D-6C43-A985-8D0BFC8E140D}" type="sibTrans" cxnId="{3BA30C8E-1194-EE42-BB7A-E1FC37B2656E}">
      <dgm:prSet/>
      <dgm:spPr/>
      <dgm:t>
        <a:bodyPr/>
        <a:lstStyle/>
        <a:p>
          <a:endParaRPr lang="en-GB"/>
        </a:p>
      </dgm:t>
    </dgm:pt>
    <dgm:pt modelId="{022261A1-AF25-6C4B-9EE3-8D612C1A1B7F}">
      <dgm:prSet phldrT="[Text]"/>
      <dgm:spPr/>
      <dgm:t>
        <a:bodyPr/>
        <a:lstStyle/>
        <a:p>
          <a:r>
            <a:rPr lang="is-IS" noProof="0" dirty="0"/>
            <a:t>Barnið æfir sig </a:t>
          </a:r>
        </a:p>
      </dgm:t>
    </dgm:pt>
    <dgm:pt modelId="{4220E74B-84BE-814B-8F7B-DCAF7F528358}" type="parTrans" cxnId="{BECDFB29-0EF5-9345-99E7-B4C2AF23B847}">
      <dgm:prSet/>
      <dgm:spPr/>
      <dgm:t>
        <a:bodyPr/>
        <a:lstStyle/>
        <a:p>
          <a:endParaRPr lang="en-GB"/>
        </a:p>
      </dgm:t>
    </dgm:pt>
    <dgm:pt modelId="{8D34DAF7-0BCF-AA4D-8BE7-3565AFC519BE}" type="sibTrans" cxnId="{BECDFB29-0EF5-9345-99E7-B4C2AF23B847}">
      <dgm:prSet/>
      <dgm:spPr/>
      <dgm:t>
        <a:bodyPr/>
        <a:lstStyle/>
        <a:p>
          <a:endParaRPr lang="en-GB"/>
        </a:p>
      </dgm:t>
    </dgm:pt>
    <dgm:pt modelId="{D1A0550A-970E-D347-94BF-F358FD77C5F3}">
      <dgm:prSet phldrT="[Text]"/>
      <dgm:spPr/>
      <dgm:t>
        <a:bodyPr/>
        <a:lstStyle/>
        <a:p>
          <a:r>
            <a:rPr lang="is-IS" noProof="0" dirty="0"/>
            <a:t>Endurtekur </a:t>
          </a:r>
        </a:p>
      </dgm:t>
    </dgm:pt>
    <dgm:pt modelId="{0C6ED0CA-79CE-6E4F-9E78-0F18E054EBC5}" type="parTrans" cxnId="{B1250EF2-F2AD-4345-A06A-C52A3D7FB2B2}">
      <dgm:prSet/>
      <dgm:spPr/>
      <dgm:t>
        <a:bodyPr/>
        <a:lstStyle/>
        <a:p>
          <a:endParaRPr lang="en-GB"/>
        </a:p>
      </dgm:t>
    </dgm:pt>
    <dgm:pt modelId="{119AAB24-18FB-504D-8149-2B5B022F2306}" type="sibTrans" cxnId="{B1250EF2-F2AD-4345-A06A-C52A3D7FB2B2}">
      <dgm:prSet/>
      <dgm:spPr/>
      <dgm:t>
        <a:bodyPr/>
        <a:lstStyle/>
        <a:p>
          <a:endParaRPr lang="en-GB"/>
        </a:p>
      </dgm:t>
    </dgm:pt>
    <dgm:pt modelId="{4FCD8F0F-265F-7541-8CA0-696ADFF146B2}">
      <dgm:prSet phldrT="[Text]"/>
      <dgm:spPr/>
      <dgm:t>
        <a:bodyPr/>
        <a:lstStyle/>
        <a:p>
          <a:r>
            <a:rPr lang="is-IS" noProof="0" dirty="0"/>
            <a:t>Gengur með fram</a:t>
          </a:r>
        </a:p>
      </dgm:t>
    </dgm:pt>
    <dgm:pt modelId="{EAD821B1-9DA4-E14E-9F4A-F65F170F92C6}" type="parTrans" cxnId="{0966DE77-CA5F-F649-BAF0-FC1CF2B5F3C9}">
      <dgm:prSet/>
      <dgm:spPr/>
      <dgm:t>
        <a:bodyPr/>
        <a:lstStyle/>
        <a:p>
          <a:endParaRPr lang="en-GB"/>
        </a:p>
      </dgm:t>
    </dgm:pt>
    <dgm:pt modelId="{E98D21BB-3432-0648-A745-A72DF5845D17}" type="sibTrans" cxnId="{0966DE77-CA5F-F649-BAF0-FC1CF2B5F3C9}">
      <dgm:prSet/>
      <dgm:spPr/>
      <dgm:t>
        <a:bodyPr/>
        <a:lstStyle/>
        <a:p>
          <a:endParaRPr lang="en-GB"/>
        </a:p>
      </dgm:t>
    </dgm:pt>
    <dgm:pt modelId="{0358E9BB-538B-4C4A-8EC9-1FA0B60B381B}">
      <dgm:prSet phldrT="[Text]"/>
      <dgm:spPr/>
      <dgm:t>
        <a:bodyPr/>
        <a:lstStyle/>
        <a:p>
          <a:r>
            <a:rPr lang="is-IS" noProof="0" dirty="0"/>
            <a:t>Labbar sjálfstætt </a:t>
          </a:r>
        </a:p>
      </dgm:t>
    </dgm:pt>
    <dgm:pt modelId="{78124483-5B43-CF43-A225-AA16BDF2B745}" type="parTrans" cxnId="{5CA2AB0E-F7FF-984D-8366-B4331A63CE2D}">
      <dgm:prSet/>
      <dgm:spPr/>
      <dgm:t>
        <a:bodyPr/>
        <a:lstStyle/>
        <a:p>
          <a:endParaRPr lang="en-GB"/>
        </a:p>
      </dgm:t>
    </dgm:pt>
    <dgm:pt modelId="{236FA331-1ED1-6743-9591-4AF171914FEB}" type="sibTrans" cxnId="{5CA2AB0E-F7FF-984D-8366-B4331A63CE2D}">
      <dgm:prSet/>
      <dgm:spPr/>
      <dgm:t>
        <a:bodyPr/>
        <a:lstStyle/>
        <a:p>
          <a:endParaRPr lang="en-GB"/>
        </a:p>
      </dgm:t>
    </dgm:pt>
    <dgm:pt modelId="{0CC855C2-2B52-DC4D-8D47-76BA88A25DF2}" type="pres">
      <dgm:prSet presAssocID="{6FC0063D-FB79-3F4C-BBA0-C17365411ED7}" presName="Name0" presStyleCnt="0">
        <dgm:presLayoutVars>
          <dgm:dir/>
          <dgm:animLvl val="lvl"/>
          <dgm:resizeHandles val="exact"/>
        </dgm:presLayoutVars>
      </dgm:prSet>
      <dgm:spPr/>
    </dgm:pt>
    <dgm:pt modelId="{57DDCAA1-E1D9-2542-B837-36B16BCC62DB}" type="pres">
      <dgm:prSet presAssocID="{6FC0063D-FB79-3F4C-BBA0-C17365411ED7}" presName="tSp" presStyleCnt="0"/>
      <dgm:spPr/>
    </dgm:pt>
    <dgm:pt modelId="{21B445E2-6E34-2A46-B1FE-2F3160160A1B}" type="pres">
      <dgm:prSet presAssocID="{6FC0063D-FB79-3F4C-BBA0-C17365411ED7}" presName="bSp" presStyleCnt="0"/>
      <dgm:spPr/>
    </dgm:pt>
    <dgm:pt modelId="{B5F9EE94-5E0F-3149-AB67-889406107E7F}" type="pres">
      <dgm:prSet presAssocID="{6FC0063D-FB79-3F4C-BBA0-C17365411ED7}" presName="process" presStyleCnt="0"/>
      <dgm:spPr/>
    </dgm:pt>
    <dgm:pt modelId="{86E9617E-EB41-8240-A788-2CD5261E50FC}" type="pres">
      <dgm:prSet presAssocID="{86E30FC8-64CA-2846-9CA5-F5866C27E5ED}" presName="composite1" presStyleCnt="0"/>
      <dgm:spPr/>
    </dgm:pt>
    <dgm:pt modelId="{9DC12C7E-FF21-AC48-BB64-153EFF9F6ABC}" type="pres">
      <dgm:prSet presAssocID="{86E30FC8-64CA-2846-9CA5-F5866C27E5ED}" presName="dummyNode1" presStyleLbl="node1" presStyleIdx="0" presStyleCnt="3"/>
      <dgm:spPr/>
    </dgm:pt>
    <dgm:pt modelId="{D9F532E5-46E2-9D4F-AC6A-4898F635479B}" type="pres">
      <dgm:prSet presAssocID="{86E30FC8-64CA-2846-9CA5-F5866C27E5ED}" presName="childNode1" presStyleLbl="bgAcc1" presStyleIdx="0" presStyleCnt="3">
        <dgm:presLayoutVars>
          <dgm:bulletEnabled val="1"/>
        </dgm:presLayoutVars>
      </dgm:prSet>
      <dgm:spPr/>
    </dgm:pt>
    <dgm:pt modelId="{989B6797-210D-C846-A04F-A2F0D03A956B}" type="pres">
      <dgm:prSet presAssocID="{86E30FC8-64CA-2846-9CA5-F5866C27E5ED}" presName="childNode1tx" presStyleLbl="bgAcc1" presStyleIdx="0" presStyleCnt="3">
        <dgm:presLayoutVars>
          <dgm:bulletEnabled val="1"/>
        </dgm:presLayoutVars>
      </dgm:prSet>
      <dgm:spPr/>
    </dgm:pt>
    <dgm:pt modelId="{3B4D32C8-8791-D144-B93D-0E375681E758}" type="pres">
      <dgm:prSet presAssocID="{86E30FC8-64CA-2846-9CA5-F5866C27E5ED}" presName="parentNode1" presStyleLbl="node1" presStyleIdx="0" presStyleCnt="3">
        <dgm:presLayoutVars>
          <dgm:chMax val="1"/>
          <dgm:bulletEnabled val="1"/>
        </dgm:presLayoutVars>
      </dgm:prSet>
      <dgm:spPr/>
    </dgm:pt>
    <dgm:pt modelId="{A562FB37-5FD0-AF41-A52F-10F173E36BD7}" type="pres">
      <dgm:prSet presAssocID="{86E30FC8-64CA-2846-9CA5-F5866C27E5ED}" presName="connSite1" presStyleCnt="0"/>
      <dgm:spPr/>
    </dgm:pt>
    <dgm:pt modelId="{0DE8A077-9E20-EF42-8F90-7BEC604BF99E}" type="pres">
      <dgm:prSet presAssocID="{D5C0E9D0-2858-904D-88A5-82E9990E799F}" presName="Name9" presStyleLbl="sibTrans2D1" presStyleIdx="0" presStyleCnt="2"/>
      <dgm:spPr/>
    </dgm:pt>
    <dgm:pt modelId="{44295D67-2181-1F48-A2DE-2F60509864B4}" type="pres">
      <dgm:prSet presAssocID="{A84A480A-CC0B-BB48-9112-FEE4B656D1EC}" presName="composite2" presStyleCnt="0"/>
      <dgm:spPr/>
    </dgm:pt>
    <dgm:pt modelId="{605AD6CE-AD0C-EC4F-A86F-33C1F60EB90A}" type="pres">
      <dgm:prSet presAssocID="{A84A480A-CC0B-BB48-9112-FEE4B656D1EC}" presName="dummyNode2" presStyleLbl="node1" presStyleIdx="0" presStyleCnt="3"/>
      <dgm:spPr/>
    </dgm:pt>
    <dgm:pt modelId="{5631BB69-410B-684E-9BC1-64EB33C40265}" type="pres">
      <dgm:prSet presAssocID="{A84A480A-CC0B-BB48-9112-FEE4B656D1EC}" presName="childNode2" presStyleLbl="bgAcc1" presStyleIdx="1" presStyleCnt="3">
        <dgm:presLayoutVars>
          <dgm:bulletEnabled val="1"/>
        </dgm:presLayoutVars>
      </dgm:prSet>
      <dgm:spPr/>
    </dgm:pt>
    <dgm:pt modelId="{A2304DC3-77F3-0C46-87DF-7461CB6E728C}" type="pres">
      <dgm:prSet presAssocID="{A84A480A-CC0B-BB48-9112-FEE4B656D1EC}" presName="childNode2tx" presStyleLbl="bgAcc1" presStyleIdx="1" presStyleCnt="3">
        <dgm:presLayoutVars>
          <dgm:bulletEnabled val="1"/>
        </dgm:presLayoutVars>
      </dgm:prSet>
      <dgm:spPr/>
    </dgm:pt>
    <dgm:pt modelId="{951AD890-F126-4249-804C-C2DC47228C3A}" type="pres">
      <dgm:prSet presAssocID="{A84A480A-CC0B-BB48-9112-FEE4B656D1EC}" presName="parentNode2" presStyleLbl="node1" presStyleIdx="1" presStyleCnt="3">
        <dgm:presLayoutVars>
          <dgm:chMax val="0"/>
          <dgm:bulletEnabled val="1"/>
        </dgm:presLayoutVars>
      </dgm:prSet>
      <dgm:spPr/>
    </dgm:pt>
    <dgm:pt modelId="{03536CF5-1EC9-8845-BB7B-7B9527106289}" type="pres">
      <dgm:prSet presAssocID="{A84A480A-CC0B-BB48-9112-FEE4B656D1EC}" presName="connSite2" presStyleCnt="0"/>
      <dgm:spPr/>
    </dgm:pt>
    <dgm:pt modelId="{BBAFC7A0-36F6-1B43-8885-A99A259E8DD1}" type="pres">
      <dgm:prSet presAssocID="{B4E0EA33-0775-8246-ADEA-93D5B22F4C09}" presName="Name18" presStyleLbl="sibTrans2D1" presStyleIdx="1" presStyleCnt="2"/>
      <dgm:spPr/>
    </dgm:pt>
    <dgm:pt modelId="{D3B2084B-AEA5-E648-97D6-496575310776}" type="pres">
      <dgm:prSet presAssocID="{6F0D0C87-C2DD-B643-8553-F70E257F70C8}" presName="composite1" presStyleCnt="0"/>
      <dgm:spPr/>
    </dgm:pt>
    <dgm:pt modelId="{39AD785A-A01D-8549-A643-7357846E98B9}" type="pres">
      <dgm:prSet presAssocID="{6F0D0C87-C2DD-B643-8553-F70E257F70C8}" presName="dummyNode1" presStyleLbl="node1" presStyleIdx="1" presStyleCnt="3"/>
      <dgm:spPr/>
    </dgm:pt>
    <dgm:pt modelId="{87E02A0C-A9EC-3E44-80A2-4FE90E5E73D3}" type="pres">
      <dgm:prSet presAssocID="{6F0D0C87-C2DD-B643-8553-F70E257F70C8}" presName="childNode1" presStyleLbl="bgAcc1" presStyleIdx="2" presStyleCnt="3">
        <dgm:presLayoutVars>
          <dgm:bulletEnabled val="1"/>
        </dgm:presLayoutVars>
      </dgm:prSet>
      <dgm:spPr/>
    </dgm:pt>
    <dgm:pt modelId="{51AA07A6-48B0-7D4F-BF61-4A1FCC9D9B8F}" type="pres">
      <dgm:prSet presAssocID="{6F0D0C87-C2DD-B643-8553-F70E257F70C8}" presName="childNode1tx" presStyleLbl="bgAcc1" presStyleIdx="2" presStyleCnt="3">
        <dgm:presLayoutVars>
          <dgm:bulletEnabled val="1"/>
        </dgm:presLayoutVars>
      </dgm:prSet>
      <dgm:spPr/>
    </dgm:pt>
    <dgm:pt modelId="{7E7636EB-FDAC-484E-9A63-7FEC462D0EF9}" type="pres">
      <dgm:prSet presAssocID="{6F0D0C87-C2DD-B643-8553-F70E257F70C8}" presName="parentNode1" presStyleLbl="node1" presStyleIdx="2" presStyleCnt="3">
        <dgm:presLayoutVars>
          <dgm:chMax val="1"/>
          <dgm:bulletEnabled val="1"/>
        </dgm:presLayoutVars>
      </dgm:prSet>
      <dgm:spPr/>
    </dgm:pt>
    <dgm:pt modelId="{212930B9-A5CA-AA4B-B8C2-4C9D67470499}" type="pres">
      <dgm:prSet presAssocID="{6F0D0C87-C2DD-B643-8553-F70E257F70C8}" presName="connSite1" presStyleCnt="0"/>
      <dgm:spPr/>
    </dgm:pt>
  </dgm:ptLst>
  <dgm:cxnLst>
    <dgm:cxn modelId="{5CA2AB0E-F7FF-984D-8366-B4331A63CE2D}" srcId="{86E30FC8-64CA-2846-9CA5-F5866C27E5ED}" destId="{0358E9BB-538B-4C4A-8EC9-1FA0B60B381B}" srcOrd="3" destOrd="0" parTransId="{78124483-5B43-CF43-A225-AA16BDF2B745}" sibTransId="{236FA331-1ED1-6743-9591-4AF171914FEB}"/>
    <dgm:cxn modelId="{054AB512-3FD5-884D-A42E-2E9FA7D20BF2}" type="presOf" srcId="{F2871A66-2F46-2C4C-A920-D852579614EE}" destId="{989B6797-210D-C846-A04F-A2F0D03A956B}" srcOrd="1" destOrd="1" presId="urn:microsoft.com/office/officeart/2005/8/layout/hProcess4"/>
    <dgm:cxn modelId="{3CDBCD18-A746-CB44-8D11-4BEBC21E552A}" type="presOf" srcId="{6B4A0C2F-A975-5546-80F0-D9B9F3578F9E}" destId="{D9F532E5-46E2-9D4F-AC6A-4898F635479B}" srcOrd="0" destOrd="0" presId="urn:microsoft.com/office/officeart/2005/8/layout/hProcess4"/>
    <dgm:cxn modelId="{DCBEDC1C-D38A-8740-B5E9-9F1E304F136E}" type="presOf" srcId="{022261A1-AF25-6C4B-9EE3-8D612C1A1B7F}" destId="{87E02A0C-A9EC-3E44-80A2-4FE90E5E73D3}" srcOrd="0" destOrd="0" presId="urn:microsoft.com/office/officeart/2005/8/layout/hProcess4"/>
    <dgm:cxn modelId="{DEE69C1E-75C7-7746-910C-228D72DF6628}" type="presOf" srcId="{4FCD8F0F-265F-7541-8CA0-696ADFF146B2}" destId="{D9F532E5-46E2-9D4F-AC6A-4898F635479B}" srcOrd="0" destOrd="2" presId="urn:microsoft.com/office/officeart/2005/8/layout/hProcess4"/>
    <dgm:cxn modelId="{BEDB2F22-4ABA-6940-B3CF-E1A14988566C}" srcId="{A84A480A-CC0B-BB48-9112-FEE4B656D1EC}" destId="{90212957-9ED1-E84A-9FB2-66C055B774F2}" srcOrd="0" destOrd="0" parTransId="{200C2F35-AE6D-C848-90C3-D509A41DC4C0}" sibTransId="{11B1CE79-1EBF-7944-A96D-0A402E2F8688}"/>
    <dgm:cxn modelId="{BECDFB29-0EF5-9345-99E7-B4C2AF23B847}" srcId="{6F0D0C87-C2DD-B643-8553-F70E257F70C8}" destId="{022261A1-AF25-6C4B-9EE3-8D612C1A1B7F}" srcOrd="0" destOrd="0" parTransId="{4220E74B-84BE-814B-8F7B-DCAF7F528358}" sibTransId="{8D34DAF7-0BCF-AA4D-8BE7-3565AFC519BE}"/>
    <dgm:cxn modelId="{0AAF6A2B-BE0E-5343-95C6-3F06848AF118}" srcId="{86E30FC8-64CA-2846-9CA5-F5866C27E5ED}" destId="{F2871A66-2F46-2C4C-A920-D852579614EE}" srcOrd="1" destOrd="0" parTransId="{7FC3240A-3B1C-784C-91FD-FBE8D7B64C21}" sibTransId="{8A9CDB01-EC4B-7748-84F9-3171E6ED851F}"/>
    <dgm:cxn modelId="{FAF9D52B-DEE2-0D40-8164-63272D279535}" type="presOf" srcId="{90212957-9ED1-E84A-9FB2-66C055B774F2}" destId="{A2304DC3-77F3-0C46-87DF-7461CB6E728C}" srcOrd="1" destOrd="0" presId="urn:microsoft.com/office/officeart/2005/8/layout/hProcess4"/>
    <dgm:cxn modelId="{C894A543-7602-F744-BF94-0D614BD699B2}" type="presOf" srcId="{D5C0E9D0-2858-904D-88A5-82E9990E799F}" destId="{0DE8A077-9E20-EF42-8F90-7BEC604BF99E}" srcOrd="0" destOrd="0" presId="urn:microsoft.com/office/officeart/2005/8/layout/hProcess4"/>
    <dgm:cxn modelId="{B6431E48-64CE-AF4A-AF7E-740FB78A231E}" type="presOf" srcId="{6FC0063D-FB79-3F4C-BBA0-C17365411ED7}" destId="{0CC855C2-2B52-DC4D-8D47-76BA88A25DF2}" srcOrd="0" destOrd="0" presId="urn:microsoft.com/office/officeart/2005/8/layout/hProcess4"/>
    <dgm:cxn modelId="{52F9046E-0A0D-9C42-8946-7A3C3923E1BD}" srcId="{A84A480A-CC0B-BB48-9112-FEE4B656D1EC}" destId="{98C888F2-8B15-2B4C-B2A2-3B73C27BACE7}" srcOrd="1" destOrd="0" parTransId="{46184A4F-47EB-A541-BA6B-E351DF0165A9}" sibTransId="{BC57F9E1-D8CD-8D45-949B-8E9F203FC83D}"/>
    <dgm:cxn modelId="{AA13BE55-0C29-2A45-AB8B-72990C14562A}" type="presOf" srcId="{6F0D0C87-C2DD-B643-8553-F70E257F70C8}" destId="{7E7636EB-FDAC-484E-9A63-7FEC462D0EF9}" srcOrd="0" destOrd="0" presId="urn:microsoft.com/office/officeart/2005/8/layout/hProcess4"/>
    <dgm:cxn modelId="{0966DE77-CA5F-F649-BAF0-FC1CF2B5F3C9}" srcId="{86E30FC8-64CA-2846-9CA5-F5866C27E5ED}" destId="{4FCD8F0F-265F-7541-8CA0-696ADFF146B2}" srcOrd="2" destOrd="0" parTransId="{EAD821B1-9DA4-E14E-9F4A-F65F170F92C6}" sibTransId="{E98D21BB-3432-0648-A745-A72DF5845D17}"/>
    <dgm:cxn modelId="{6134DC79-9522-184E-88DE-37110DD4C0DC}" type="presOf" srcId="{90212957-9ED1-E84A-9FB2-66C055B774F2}" destId="{5631BB69-410B-684E-9BC1-64EB33C40265}" srcOrd="0" destOrd="0" presId="urn:microsoft.com/office/officeart/2005/8/layout/hProcess4"/>
    <dgm:cxn modelId="{FCB90B7A-C883-2B4E-B3CD-EA33F40DBD8C}" srcId="{6FC0063D-FB79-3F4C-BBA0-C17365411ED7}" destId="{86E30FC8-64CA-2846-9CA5-F5866C27E5ED}" srcOrd="0" destOrd="0" parTransId="{272AD0FA-7C19-6F45-8F2B-6DD26C8A5974}" sibTransId="{D5C0E9D0-2858-904D-88A5-82E9990E799F}"/>
    <dgm:cxn modelId="{247E867F-2F26-1648-A385-9D6B501B54FE}" type="presOf" srcId="{98C888F2-8B15-2B4C-B2A2-3B73C27BACE7}" destId="{5631BB69-410B-684E-9BC1-64EB33C40265}" srcOrd="0" destOrd="1" presId="urn:microsoft.com/office/officeart/2005/8/layout/hProcess4"/>
    <dgm:cxn modelId="{3271FF86-67F6-4043-8569-5CE7ED8817B3}" type="presOf" srcId="{0358E9BB-538B-4C4A-8EC9-1FA0B60B381B}" destId="{989B6797-210D-C846-A04F-A2F0D03A956B}" srcOrd="1" destOrd="3" presId="urn:microsoft.com/office/officeart/2005/8/layout/hProcess4"/>
    <dgm:cxn modelId="{3BA30C8E-1194-EE42-BB7A-E1FC37B2656E}" srcId="{6FC0063D-FB79-3F4C-BBA0-C17365411ED7}" destId="{6F0D0C87-C2DD-B643-8553-F70E257F70C8}" srcOrd="2" destOrd="0" parTransId="{78275278-E8DF-4D43-B3F4-F216D6980F02}" sibTransId="{2F713D92-2B9D-6C43-A985-8D0BFC8E140D}"/>
    <dgm:cxn modelId="{8F13B290-86E6-D04F-A905-34B267C9D10F}" type="presOf" srcId="{022261A1-AF25-6C4B-9EE3-8D612C1A1B7F}" destId="{51AA07A6-48B0-7D4F-BF61-4A1FCC9D9B8F}" srcOrd="1" destOrd="0" presId="urn:microsoft.com/office/officeart/2005/8/layout/hProcess4"/>
    <dgm:cxn modelId="{2D239C98-6BDB-C544-A910-10F858837703}" type="presOf" srcId="{B4E0EA33-0775-8246-ADEA-93D5B22F4C09}" destId="{BBAFC7A0-36F6-1B43-8885-A99A259E8DD1}" srcOrd="0" destOrd="0" presId="urn:microsoft.com/office/officeart/2005/8/layout/hProcess4"/>
    <dgm:cxn modelId="{553F979F-F974-014C-B524-90E77E37ACC9}" type="presOf" srcId="{86E30FC8-64CA-2846-9CA5-F5866C27E5ED}" destId="{3B4D32C8-8791-D144-B93D-0E375681E758}" srcOrd="0" destOrd="0" presId="urn:microsoft.com/office/officeart/2005/8/layout/hProcess4"/>
    <dgm:cxn modelId="{0F126CA7-4742-3E45-9BE6-9EE37BD08327}" srcId="{86E30FC8-64CA-2846-9CA5-F5866C27E5ED}" destId="{6B4A0C2F-A975-5546-80F0-D9B9F3578F9E}" srcOrd="0" destOrd="0" parTransId="{10A18E59-6150-D246-9DA1-25AE97B33CC6}" sibTransId="{2AA72641-1462-114E-92F1-C60659ED487B}"/>
    <dgm:cxn modelId="{AACF82AD-5948-8045-BDB3-330361A72B4D}" srcId="{6FC0063D-FB79-3F4C-BBA0-C17365411ED7}" destId="{A84A480A-CC0B-BB48-9112-FEE4B656D1EC}" srcOrd="1" destOrd="0" parTransId="{FBDCA88C-39E1-0B49-BE52-EE10B2227E59}" sibTransId="{B4E0EA33-0775-8246-ADEA-93D5B22F4C09}"/>
    <dgm:cxn modelId="{DDDE22B8-603D-AE49-A7EE-DF66F82AFEF8}" type="presOf" srcId="{D1A0550A-970E-D347-94BF-F358FD77C5F3}" destId="{51AA07A6-48B0-7D4F-BF61-4A1FCC9D9B8F}" srcOrd="1" destOrd="1" presId="urn:microsoft.com/office/officeart/2005/8/layout/hProcess4"/>
    <dgm:cxn modelId="{B9F1A9C1-9451-814B-AB04-0B778E7AA857}" type="presOf" srcId="{A84A480A-CC0B-BB48-9112-FEE4B656D1EC}" destId="{951AD890-F126-4249-804C-C2DC47228C3A}" srcOrd="0" destOrd="0" presId="urn:microsoft.com/office/officeart/2005/8/layout/hProcess4"/>
    <dgm:cxn modelId="{4EE0B6C6-68E3-3A4C-B563-3B30B11BAAB6}" type="presOf" srcId="{4FCD8F0F-265F-7541-8CA0-696ADFF146B2}" destId="{989B6797-210D-C846-A04F-A2F0D03A956B}" srcOrd="1" destOrd="2" presId="urn:microsoft.com/office/officeart/2005/8/layout/hProcess4"/>
    <dgm:cxn modelId="{4997B4D2-1F8C-C044-89B0-09DA268D688F}" type="presOf" srcId="{D1A0550A-970E-D347-94BF-F358FD77C5F3}" destId="{87E02A0C-A9EC-3E44-80A2-4FE90E5E73D3}" srcOrd="0" destOrd="1" presId="urn:microsoft.com/office/officeart/2005/8/layout/hProcess4"/>
    <dgm:cxn modelId="{341BDEDD-1737-B14E-8194-7713A1860208}" type="presOf" srcId="{98C888F2-8B15-2B4C-B2A2-3B73C27BACE7}" destId="{A2304DC3-77F3-0C46-87DF-7461CB6E728C}" srcOrd="1" destOrd="1" presId="urn:microsoft.com/office/officeart/2005/8/layout/hProcess4"/>
    <dgm:cxn modelId="{872EAFE8-7434-BA4F-B842-32DCE497AED0}" type="presOf" srcId="{F2871A66-2F46-2C4C-A920-D852579614EE}" destId="{D9F532E5-46E2-9D4F-AC6A-4898F635479B}" srcOrd="0" destOrd="1" presId="urn:microsoft.com/office/officeart/2005/8/layout/hProcess4"/>
    <dgm:cxn modelId="{CE625DF1-AB3E-1E46-AE19-DFD6C58A8C7B}" type="presOf" srcId="{6B4A0C2F-A975-5546-80F0-D9B9F3578F9E}" destId="{989B6797-210D-C846-A04F-A2F0D03A956B}" srcOrd="1" destOrd="0" presId="urn:microsoft.com/office/officeart/2005/8/layout/hProcess4"/>
    <dgm:cxn modelId="{B1250EF2-F2AD-4345-A06A-C52A3D7FB2B2}" srcId="{6F0D0C87-C2DD-B643-8553-F70E257F70C8}" destId="{D1A0550A-970E-D347-94BF-F358FD77C5F3}" srcOrd="1" destOrd="0" parTransId="{0C6ED0CA-79CE-6E4F-9E78-0F18E054EBC5}" sibTransId="{119AAB24-18FB-504D-8149-2B5B022F2306}"/>
    <dgm:cxn modelId="{2B0D80FD-E237-FD4C-B20C-A55253FAFC1D}" type="presOf" srcId="{0358E9BB-538B-4C4A-8EC9-1FA0B60B381B}" destId="{D9F532E5-46E2-9D4F-AC6A-4898F635479B}" srcOrd="0" destOrd="3" presId="urn:microsoft.com/office/officeart/2005/8/layout/hProcess4"/>
    <dgm:cxn modelId="{0E9EB999-B00F-B241-B259-F3C6964FE053}" type="presParOf" srcId="{0CC855C2-2B52-DC4D-8D47-76BA88A25DF2}" destId="{57DDCAA1-E1D9-2542-B837-36B16BCC62DB}" srcOrd="0" destOrd="0" presId="urn:microsoft.com/office/officeart/2005/8/layout/hProcess4"/>
    <dgm:cxn modelId="{E13BB95A-D8B5-8F4C-97F9-329F67E8FA33}" type="presParOf" srcId="{0CC855C2-2B52-DC4D-8D47-76BA88A25DF2}" destId="{21B445E2-6E34-2A46-B1FE-2F3160160A1B}" srcOrd="1" destOrd="0" presId="urn:microsoft.com/office/officeart/2005/8/layout/hProcess4"/>
    <dgm:cxn modelId="{88EE6AAA-8347-E84B-BAD3-7BBDC5132AB5}" type="presParOf" srcId="{0CC855C2-2B52-DC4D-8D47-76BA88A25DF2}" destId="{B5F9EE94-5E0F-3149-AB67-889406107E7F}" srcOrd="2" destOrd="0" presId="urn:microsoft.com/office/officeart/2005/8/layout/hProcess4"/>
    <dgm:cxn modelId="{BE3FC593-D39C-FC48-BB4A-E811CAECAB03}" type="presParOf" srcId="{B5F9EE94-5E0F-3149-AB67-889406107E7F}" destId="{86E9617E-EB41-8240-A788-2CD5261E50FC}" srcOrd="0" destOrd="0" presId="urn:microsoft.com/office/officeart/2005/8/layout/hProcess4"/>
    <dgm:cxn modelId="{0FE39D62-2F8D-1D42-A5CA-F4F555D12E22}" type="presParOf" srcId="{86E9617E-EB41-8240-A788-2CD5261E50FC}" destId="{9DC12C7E-FF21-AC48-BB64-153EFF9F6ABC}" srcOrd="0" destOrd="0" presId="urn:microsoft.com/office/officeart/2005/8/layout/hProcess4"/>
    <dgm:cxn modelId="{C17CF6D2-7FCB-604A-81BD-DA4324966C1D}" type="presParOf" srcId="{86E9617E-EB41-8240-A788-2CD5261E50FC}" destId="{D9F532E5-46E2-9D4F-AC6A-4898F635479B}" srcOrd="1" destOrd="0" presId="urn:microsoft.com/office/officeart/2005/8/layout/hProcess4"/>
    <dgm:cxn modelId="{5C36F3E5-753E-5948-A499-634DE318241E}" type="presParOf" srcId="{86E9617E-EB41-8240-A788-2CD5261E50FC}" destId="{989B6797-210D-C846-A04F-A2F0D03A956B}" srcOrd="2" destOrd="0" presId="urn:microsoft.com/office/officeart/2005/8/layout/hProcess4"/>
    <dgm:cxn modelId="{B1ACE76A-05B8-CA42-8295-D2A62B778F6F}" type="presParOf" srcId="{86E9617E-EB41-8240-A788-2CD5261E50FC}" destId="{3B4D32C8-8791-D144-B93D-0E375681E758}" srcOrd="3" destOrd="0" presId="urn:microsoft.com/office/officeart/2005/8/layout/hProcess4"/>
    <dgm:cxn modelId="{96BD824D-4100-9343-93E1-1CC441F6E240}" type="presParOf" srcId="{86E9617E-EB41-8240-A788-2CD5261E50FC}" destId="{A562FB37-5FD0-AF41-A52F-10F173E36BD7}" srcOrd="4" destOrd="0" presId="urn:microsoft.com/office/officeart/2005/8/layout/hProcess4"/>
    <dgm:cxn modelId="{2DAB3DA8-78F0-9A41-A772-335673B8A203}" type="presParOf" srcId="{B5F9EE94-5E0F-3149-AB67-889406107E7F}" destId="{0DE8A077-9E20-EF42-8F90-7BEC604BF99E}" srcOrd="1" destOrd="0" presId="urn:microsoft.com/office/officeart/2005/8/layout/hProcess4"/>
    <dgm:cxn modelId="{635FBD94-5B31-374F-A6D9-16A13E1BC93A}" type="presParOf" srcId="{B5F9EE94-5E0F-3149-AB67-889406107E7F}" destId="{44295D67-2181-1F48-A2DE-2F60509864B4}" srcOrd="2" destOrd="0" presId="urn:microsoft.com/office/officeart/2005/8/layout/hProcess4"/>
    <dgm:cxn modelId="{F44C724D-7BB2-CA4B-BEAA-BAE23E81C77F}" type="presParOf" srcId="{44295D67-2181-1F48-A2DE-2F60509864B4}" destId="{605AD6CE-AD0C-EC4F-A86F-33C1F60EB90A}" srcOrd="0" destOrd="0" presId="urn:microsoft.com/office/officeart/2005/8/layout/hProcess4"/>
    <dgm:cxn modelId="{4E532E6C-9CA5-0040-B65B-095858674BCC}" type="presParOf" srcId="{44295D67-2181-1F48-A2DE-2F60509864B4}" destId="{5631BB69-410B-684E-9BC1-64EB33C40265}" srcOrd="1" destOrd="0" presId="urn:microsoft.com/office/officeart/2005/8/layout/hProcess4"/>
    <dgm:cxn modelId="{8B92149C-A0A5-6F43-ACC3-76B952902E67}" type="presParOf" srcId="{44295D67-2181-1F48-A2DE-2F60509864B4}" destId="{A2304DC3-77F3-0C46-87DF-7461CB6E728C}" srcOrd="2" destOrd="0" presId="urn:microsoft.com/office/officeart/2005/8/layout/hProcess4"/>
    <dgm:cxn modelId="{AA74A77E-DD71-174B-97B0-6A578A7C64CE}" type="presParOf" srcId="{44295D67-2181-1F48-A2DE-2F60509864B4}" destId="{951AD890-F126-4249-804C-C2DC47228C3A}" srcOrd="3" destOrd="0" presId="urn:microsoft.com/office/officeart/2005/8/layout/hProcess4"/>
    <dgm:cxn modelId="{EB43CD89-D5F2-D843-B15D-1D7D9EC8080E}" type="presParOf" srcId="{44295D67-2181-1F48-A2DE-2F60509864B4}" destId="{03536CF5-1EC9-8845-BB7B-7B9527106289}" srcOrd="4" destOrd="0" presId="urn:microsoft.com/office/officeart/2005/8/layout/hProcess4"/>
    <dgm:cxn modelId="{747C9BB0-25AA-294F-B489-0D5B85D2D390}" type="presParOf" srcId="{B5F9EE94-5E0F-3149-AB67-889406107E7F}" destId="{BBAFC7A0-36F6-1B43-8885-A99A259E8DD1}" srcOrd="3" destOrd="0" presId="urn:microsoft.com/office/officeart/2005/8/layout/hProcess4"/>
    <dgm:cxn modelId="{1E2B076B-4B0B-384D-B896-69E70950FEFC}" type="presParOf" srcId="{B5F9EE94-5E0F-3149-AB67-889406107E7F}" destId="{D3B2084B-AEA5-E648-97D6-496575310776}" srcOrd="4" destOrd="0" presId="urn:microsoft.com/office/officeart/2005/8/layout/hProcess4"/>
    <dgm:cxn modelId="{67793BA9-E4F9-AB46-980E-790161659BD4}" type="presParOf" srcId="{D3B2084B-AEA5-E648-97D6-496575310776}" destId="{39AD785A-A01D-8549-A643-7357846E98B9}" srcOrd="0" destOrd="0" presId="urn:microsoft.com/office/officeart/2005/8/layout/hProcess4"/>
    <dgm:cxn modelId="{E3CF011E-BC1E-1D45-A02A-09335D404013}" type="presParOf" srcId="{D3B2084B-AEA5-E648-97D6-496575310776}" destId="{87E02A0C-A9EC-3E44-80A2-4FE90E5E73D3}" srcOrd="1" destOrd="0" presId="urn:microsoft.com/office/officeart/2005/8/layout/hProcess4"/>
    <dgm:cxn modelId="{4AB007BF-955D-A549-86ED-94B151809FD6}" type="presParOf" srcId="{D3B2084B-AEA5-E648-97D6-496575310776}" destId="{51AA07A6-48B0-7D4F-BF61-4A1FCC9D9B8F}" srcOrd="2" destOrd="0" presId="urn:microsoft.com/office/officeart/2005/8/layout/hProcess4"/>
    <dgm:cxn modelId="{19BE21C0-FAC5-C641-B773-8B6A09340D70}" type="presParOf" srcId="{D3B2084B-AEA5-E648-97D6-496575310776}" destId="{7E7636EB-FDAC-484E-9A63-7FEC462D0EF9}" srcOrd="3" destOrd="0" presId="urn:microsoft.com/office/officeart/2005/8/layout/hProcess4"/>
    <dgm:cxn modelId="{760B20BF-0909-6240-834C-9093C27BA4EB}" type="presParOf" srcId="{D3B2084B-AEA5-E648-97D6-496575310776}" destId="{212930B9-A5CA-AA4B-B8C2-4C9D67470499}"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5BD47E-1599-403D-9746-549C5257E4F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E54954E7-1FF7-4FE3-A57D-FC710D69F229}">
      <dgm:prSet/>
      <dgm:spPr/>
      <dgm:t>
        <a:bodyPr/>
        <a:lstStyle/>
        <a:p>
          <a:r>
            <a:rPr lang="is-IS" noProof="0" dirty="0"/>
            <a:t>Karl Gross sagði að leikur væri eðlilægur og hlutverk hans að búa börn undir fullorðinsárin = æfingakenningin eða undirbúningskenningin</a:t>
          </a:r>
        </a:p>
      </dgm:t>
    </dgm:pt>
    <dgm:pt modelId="{277429F8-C4B2-488F-9E60-59B14F56C820}" type="parTrans" cxnId="{2E4400E8-14F8-417E-AA30-5EFE389C8EFB}">
      <dgm:prSet/>
      <dgm:spPr/>
      <dgm:t>
        <a:bodyPr/>
        <a:lstStyle/>
        <a:p>
          <a:endParaRPr lang="en-US"/>
        </a:p>
      </dgm:t>
    </dgm:pt>
    <dgm:pt modelId="{C198D01A-24BE-4253-A509-E3B047EFCAAD}" type="sibTrans" cxnId="{2E4400E8-14F8-417E-AA30-5EFE389C8EFB}">
      <dgm:prSet/>
      <dgm:spPr/>
      <dgm:t>
        <a:bodyPr/>
        <a:lstStyle/>
        <a:p>
          <a:endParaRPr lang="en-US"/>
        </a:p>
      </dgm:t>
    </dgm:pt>
    <dgm:pt modelId="{C532EBD2-0DF0-41CC-BA33-A0F27706A89D}">
      <dgm:prSet/>
      <dgm:spPr/>
      <dgm:t>
        <a:bodyPr/>
        <a:lstStyle/>
        <a:p>
          <a:r>
            <a:rPr lang="en-US"/>
            <a:t>Claparede taldi að í leiki barnsins birtist persónuþroski þess og að leikurinn stuðlaði að auknum skilningi barnsins á veruleikanum </a:t>
          </a:r>
        </a:p>
      </dgm:t>
    </dgm:pt>
    <dgm:pt modelId="{2D1D8274-86D2-40CA-99BC-8B726BF5E314}" type="parTrans" cxnId="{31CE4D24-819B-4922-8B9E-8163964AB098}">
      <dgm:prSet/>
      <dgm:spPr/>
      <dgm:t>
        <a:bodyPr/>
        <a:lstStyle/>
        <a:p>
          <a:endParaRPr lang="en-US"/>
        </a:p>
      </dgm:t>
    </dgm:pt>
    <dgm:pt modelId="{F105A567-7147-4BE6-B7B6-4FF27E099837}" type="sibTrans" cxnId="{31CE4D24-819B-4922-8B9E-8163964AB098}">
      <dgm:prSet/>
      <dgm:spPr/>
      <dgm:t>
        <a:bodyPr/>
        <a:lstStyle/>
        <a:p>
          <a:endParaRPr lang="en-US"/>
        </a:p>
      </dgm:t>
    </dgm:pt>
    <dgm:pt modelId="{DAD8386B-57D7-4567-A26A-6430D594549C}">
      <dgm:prSet/>
      <dgm:spPr/>
      <dgm:t>
        <a:bodyPr/>
        <a:lstStyle/>
        <a:p>
          <a:r>
            <a:rPr lang="en-US"/>
            <a:t>Karl B</a:t>
          </a:r>
          <a:r>
            <a:rPr lang="en-GB" b="0" i="0"/>
            <a:t>ü</a:t>
          </a:r>
          <a:r>
            <a:rPr lang="en-US"/>
            <a:t>hler taldi leikinn eiga rætur í athafnagleði og vera óháður markmiðum eða árangri. Leikur hefur gildi í miðlun menningar frá einnar kynslóðar til annarrar.  </a:t>
          </a:r>
        </a:p>
      </dgm:t>
    </dgm:pt>
    <dgm:pt modelId="{6D291E42-FE10-41F6-B3F3-8855E14C3738}" type="parTrans" cxnId="{E23BCDD9-B33E-4876-BCA9-145D0D6AD55E}">
      <dgm:prSet/>
      <dgm:spPr/>
      <dgm:t>
        <a:bodyPr/>
        <a:lstStyle/>
        <a:p>
          <a:endParaRPr lang="en-US"/>
        </a:p>
      </dgm:t>
    </dgm:pt>
    <dgm:pt modelId="{76F61C93-20BD-4511-9A1E-84428D5EE3AD}" type="sibTrans" cxnId="{E23BCDD9-B33E-4876-BCA9-145D0D6AD55E}">
      <dgm:prSet/>
      <dgm:spPr/>
      <dgm:t>
        <a:bodyPr/>
        <a:lstStyle/>
        <a:p>
          <a:endParaRPr lang="en-US"/>
        </a:p>
      </dgm:t>
    </dgm:pt>
    <dgm:pt modelId="{A7D8CE4C-9367-4FAD-9537-49B296EFAA2A}">
      <dgm:prSet/>
      <dgm:spPr/>
      <dgm:t>
        <a:bodyPr/>
        <a:lstStyle/>
        <a:p>
          <a:r>
            <a:rPr lang="en-US"/>
            <a:t>Charlotte B</a:t>
          </a:r>
          <a:r>
            <a:rPr lang="en-GB" b="0" i="0"/>
            <a:t>ü</a:t>
          </a:r>
          <a:r>
            <a:rPr lang="en-US" b="0" i="0"/>
            <a:t>hler </a:t>
          </a:r>
          <a:r>
            <a:rPr lang="en-US"/>
            <a:t>skipti leiknum í flokka : hreyfileiki, byggingarleiki, ímyndunarleiki (þykjustuleiki), félagslegan leik og viðtökuleik (hlustun á sögur, upplestur eða tónlist). </a:t>
          </a:r>
        </a:p>
      </dgm:t>
    </dgm:pt>
    <dgm:pt modelId="{E92BAAFA-DE5F-478B-BF58-6155857769E4}" type="parTrans" cxnId="{DFC8643A-4B99-4EE4-B168-210CB3758980}">
      <dgm:prSet/>
      <dgm:spPr/>
      <dgm:t>
        <a:bodyPr/>
        <a:lstStyle/>
        <a:p>
          <a:endParaRPr lang="en-US"/>
        </a:p>
      </dgm:t>
    </dgm:pt>
    <dgm:pt modelId="{72130A96-A1F6-4F8D-866B-4D8CCB659284}" type="sibTrans" cxnId="{DFC8643A-4B99-4EE4-B168-210CB3758980}">
      <dgm:prSet/>
      <dgm:spPr/>
      <dgm:t>
        <a:bodyPr/>
        <a:lstStyle/>
        <a:p>
          <a:endParaRPr lang="en-US"/>
        </a:p>
      </dgm:t>
    </dgm:pt>
    <dgm:pt modelId="{729CEBD3-3CD6-465B-A598-70D406CF93D3}">
      <dgm:prSet/>
      <dgm:spPr/>
      <dgm:t>
        <a:bodyPr/>
        <a:lstStyle/>
        <a:p>
          <a:r>
            <a:rPr lang="en-US"/>
            <a:t>Anna Freud taldi að leikurinn hefði gildi fyrir geðheilsu barna. Þar sem þau leystu úr árekstrum og hræðslu  í gegnum leik. </a:t>
          </a:r>
        </a:p>
      </dgm:t>
    </dgm:pt>
    <dgm:pt modelId="{8410C9D2-E301-4660-ADD2-FDBA9DA31557}" type="parTrans" cxnId="{CC3BB6B2-6E53-4C09-8458-43F0795C430D}">
      <dgm:prSet/>
      <dgm:spPr/>
      <dgm:t>
        <a:bodyPr/>
        <a:lstStyle/>
        <a:p>
          <a:endParaRPr lang="en-US"/>
        </a:p>
      </dgm:t>
    </dgm:pt>
    <dgm:pt modelId="{394BEBFB-3D76-4748-9BAA-B866A194B396}" type="sibTrans" cxnId="{CC3BB6B2-6E53-4C09-8458-43F0795C430D}">
      <dgm:prSet/>
      <dgm:spPr/>
      <dgm:t>
        <a:bodyPr/>
        <a:lstStyle/>
        <a:p>
          <a:endParaRPr lang="en-US"/>
        </a:p>
      </dgm:t>
    </dgm:pt>
    <dgm:pt modelId="{0E2369BE-D12D-444E-B8EA-0DCCF868A124}">
      <dgm:prSet/>
      <dgm:spPr/>
      <dgm:t>
        <a:bodyPr/>
        <a:lstStyle/>
        <a:p>
          <a:r>
            <a:rPr lang="en-US"/>
            <a:t>Erikson fannst leikur barnsins líkur hugsunum fullorðinna, þar sem er verið að líta til baka og fara yfir fortíðina og skoða í leiðinni framtíðina. </a:t>
          </a:r>
          <a:r>
            <a:rPr lang="en-GB"/>
            <a:t>B</a:t>
          </a:r>
          <a:r>
            <a:rPr lang="en-US"/>
            <a:t>arnið notar leik til að sigrast á erfiðleikum, eflast og móta sjálfið. </a:t>
          </a:r>
        </a:p>
      </dgm:t>
    </dgm:pt>
    <dgm:pt modelId="{51BA7C4D-7D5D-43AB-941C-2499583CF109}" type="parTrans" cxnId="{B5CC5552-BFD3-4751-9CF1-483EBDB2F08F}">
      <dgm:prSet/>
      <dgm:spPr/>
      <dgm:t>
        <a:bodyPr/>
        <a:lstStyle/>
        <a:p>
          <a:endParaRPr lang="en-US"/>
        </a:p>
      </dgm:t>
    </dgm:pt>
    <dgm:pt modelId="{474893F7-5842-4986-A7A0-208039A993F7}" type="sibTrans" cxnId="{B5CC5552-BFD3-4751-9CF1-483EBDB2F08F}">
      <dgm:prSet/>
      <dgm:spPr/>
      <dgm:t>
        <a:bodyPr/>
        <a:lstStyle/>
        <a:p>
          <a:endParaRPr lang="en-US"/>
        </a:p>
      </dgm:t>
    </dgm:pt>
    <dgm:pt modelId="{BFF4BFEF-10D4-8B4C-BF4B-44EAFB83C290}" type="pres">
      <dgm:prSet presAssocID="{E75BD47E-1599-403D-9746-549C5257E4FA}" presName="linear" presStyleCnt="0">
        <dgm:presLayoutVars>
          <dgm:animLvl val="lvl"/>
          <dgm:resizeHandles val="exact"/>
        </dgm:presLayoutVars>
      </dgm:prSet>
      <dgm:spPr/>
    </dgm:pt>
    <dgm:pt modelId="{B3FA39B4-CC82-794F-8507-D6D6E8DE0689}" type="pres">
      <dgm:prSet presAssocID="{E54954E7-1FF7-4FE3-A57D-FC710D69F229}" presName="parentText" presStyleLbl="node1" presStyleIdx="0" presStyleCnt="6">
        <dgm:presLayoutVars>
          <dgm:chMax val="0"/>
          <dgm:bulletEnabled val="1"/>
        </dgm:presLayoutVars>
      </dgm:prSet>
      <dgm:spPr/>
    </dgm:pt>
    <dgm:pt modelId="{D6805595-6BCF-E949-8811-09446EA1A838}" type="pres">
      <dgm:prSet presAssocID="{C198D01A-24BE-4253-A509-E3B047EFCAAD}" presName="spacer" presStyleCnt="0"/>
      <dgm:spPr/>
    </dgm:pt>
    <dgm:pt modelId="{7DB0B088-0C55-C346-B020-D123A926F5E8}" type="pres">
      <dgm:prSet presAssocID="{C532EBD2-0DF0-41CC-BA33-A0F27706A89D}" presName="parentText" presStyleLbl="node1" presStyleIdx="1" presStyleCnt="6">
        <dgm:presLayoutVars>
          <dgm:chMax val="0"/>
          <dgm:bulletEnabled val="1"/>
        </dgm:presLayoutVars>
      </dgm:prSet>
      <dgm:spPr/>
    </dgm:pt>
    <dgm:pt modelId="{8BCDEA9F-F3D0-DF4F-8D74-4C32A651E50D}" type="pres">
      <dgm:prSet presAssocID="{F105A567-7147-4BE6-B7B6-4FF27E099837}" presName="spacer" presStyleCnt="0"/>
      <dgm:spPr/>
    </dgm:pt>
    <dgm:pt modelId="{BC6625C3-F0A6-EE46-9780-DC233FCB856E}" type="pres">
      <dgm:prSet presAssocID="{DAD8386B-57D7-4567-A26A-6430D594549C}" presName="parentText" presStyleLbl="node1" presStyleIdx="2" presStyleCnt="6">
        <dgm:presLayoutVars>
          <dgm:chMax val="0"/>
          <dgm:bulletEnabled val="1"/>
        </dgm:presLayoutVars>
      </dgm:prSet>
      <dgm:spPr/>
    </dgm:pt>
    <dgm:pt modelId="{774FEFC2-ABD8-5041-B5F8-C7CECFF60FAC}" type="pres">
      <dgm:prSet presAssocID="{76F61C93-20BD-4511-9A1E-84428D5EE3AD}" presName="spacer" presStyleCnt="0"/>
      <dgm:spPr/>
    </dgm:pt>
    <dgm:pt modelId="{89E97863-0E89-9B48-BDA3-F05FF13AC719}" type="pres">
      <dgm:prSet presAssocID="{A7D8CE4C-9367-4FAD-9537-49B296EFAA2A}" presName="parentText" presStyleLbl="node1" presStyleIdx="3" presStyleCnt="6">
        <dgm:presLayoutVars>
          <dgm:chMax val="0"/>
          <dgm:bulletEnabled val="1"/>
        </dgm:presLayoutVars>
      </dgm:prSet>
      <dgm:spPr/>
    </dgm:pt>
    <dgm:pt modelId="{84B04BC7-4B31-8D42-99E6-82214F32CE4B}" type="pres">
      <dgm:prSet presAssocID="{72130A96-A1F6-4F8D-866B-4D8CCB659284}" presName="spacer" presStyleCnt="0"/>
      <dgm:spPr/>
    </dgm:pt>
    <dgm:pt modelId="{1FD02971-BAE1-5A43-96C7-E71F8D4E88B1}" type="pres">
      <dgm:prSet presAssocID="{729CEBD3-3CD6-465B-A598-70D406CF93D3}" presName="parentText" presStyleLbl="node1" presStyleIdx="4" presStyleCnt="6">
        <dgm:presLayoutVars>
          <dgm:chMax val="0"/>
          <dgm:bulletEnabled val="1"/>
        </dgm:presLayoutVars>
      </dgm:prSet>
      <dgm:spPr/>
    </dgm:pt>
    <dgm:pt modelId="{6D4945ED-0FE6-1044-A987-AB3AB5E7BBD4}" type="pres">
      <dgm:prSet presAssocID="{394BEBFB-3D76-4748-9BAA-B866A194B396}" presName="spacer" presStyleCnt="0"/>
      <dgm:spPr/>
    </dgm:pt>
    <dgm:pt modelId="{5264C742-166B-6B41-9ABC-72C3A680DB1A}" type="pres">
      <dgm:prSet presAssocID="{0E2369BE-D12D-444E-B8EA-0DCCF868A124}" presName="parentText" presStyleLbl="node1" presStyleIdx="5" presStyleCnt="6">
        <dgm:presLayoutVars>
          <dgm:chMax val="0"/>
          <dgm:bulletEnabled val="1"/>
        </dgm:presLayoutVars>
      </dgm:prSet>
      <dgm:spPr/>
    </dgm:pt>
  </dgm:ptLst>
  <dgm:cxnLst>
    <dgm:cxn modelId="{98FA5F1F-ED04-704C-863C-AAC2447D1811}" type="presOf" srcId="{E75BD47E-1599-403D-9746-549C5257E4FA}" destId="{BFF4BFEF-10D4-8B4C-BF4B-44EAFB83C290}" srcOrd="0" destOrd="0" presId="urn:microsoft.com/office/officeart/2005/8/layout/vList2"/>
    <dgm:cxn modelId="{31CE4D24-819B-4922-8B9E-8163964AB098}" srcId="{E75BD47E-1599-403D-9746-549C5257E4FA}" destId="{C532EBD2-0DF0-41CC-BA33-A0F27706A89D}" srcOrd="1" destOrd="0" parTransId="{2D1D8274-86D2-40CA-99BC-8B726BF5E314}" sibTransId="{F105A567-7147-4BE6-B7B6-4FF27E099837}"/>
    <dgm:cxn modelId="{4FD86A2C-4FEF-3A41-96E1-643717221117}" type="presOf" srcId="{0E2369BE-D12D-444E-B8EA-0DCCF868A124}" destId="{5264C742-166B-6B41-9ABC-72C3A680DB1A}" srcOrd="0" destOrd="0" presId="urn:microsoft.com/office/officeart/2005/8/layout/vList2"/>
    <dgm:cxn modelId="{F1F58B38-7B2D-0045-8F29-05D827EBD8C1}" type="presOf" srcId="{DAD8386B-57D7-4567-A26A-6430D594549C}" destId="{BC6625C3-F0A6-EE46-9780-DC233FCB856E}" srcOrd="0" destOrd="0" presId="urn:microsoft.com/office/officeart/2005/8/layout/vList2"/>
    <dgm:cxn modelId="{DFC8643A-4B99-4EE4-B168-210CB3758980}" srcId="{E75BD47E-1599-403D-9746-549C5257E4FA}" destId="{A7D8CE4C-9367-4FAD-9537-49B296EFAA2A}" srcOrd="3" destOrd="0" parTransId="{E92BAAFA-DE5F-478B-BF58-6155857769E4}" sibTransId="{72130A96-A1F6-4F8D-866B-4D8CCB659284}"/>
    <dgm:cxn modelId="{D8509E66-667E-764C-8DFC-BC325E75CFA7}" type="presOf" srcId="{C532EBD2-0DF0-41CC-BA33-A0F27706A89D}" destId="{7DB0B088-0C55-C346-B020-D123A926F5E8}" srcOrd="0" destOrd="0" presId="urn:microsoft.com/office/officeart/2005/8/layout/vList2"/>
    <dgm:cxn modelId="{396D3C68-6AE6-8647-8C1A-684435716182}" type="presOf" srcId="{729CEBD3-3CD6-465B-A598-70D406CF93D3}" destId="{1FD02971-BAE1-5A43-96C7-E71F8D4E88B1}" srcOrd="0" destOrd="0" presId="urn:microsoft.com/office/officeart/2005/8/layout/vList2"/>
    <dgm:cxn modelId="{B5CC5552-BFD3-4751-9CF1-483EBDB2F08F}" srcId="{E75BD47E-1599-403D-9746-549C5257E4FA}" destId="{0E2369BE-D12D-444E-B8EA-0DCCF868A124}" srcOrd="5" destOrd="0" parTransId="{51BA7C4D-7D5D-43AB-941C-2499583CF109}" sibTransId="{474893F7-5842-4986-A7A0-208039A993F7}"/>
    <dgm:cxn modelId="{C750517D-DD7E-034B-ABDC-A0EFBBBE79B1}" type="presOf" srcId="{E54954E7-1FF7-4FE3-A57D-FC710D69F229}" destId="{B3FA39B4-CC82-794F-8507-D6D6E8DE0689}" srcOrd="0" destOrd="0" presId="urn:microsoft.com/office/officeart/2005/8/layout/vList2"/>
    <dgm:cxn modelId="{FEB210A2-5C7E-FB40-89B0-20FCD96CF28A}" type="presOf" srcId="{A7D8CE4C-9367-4FAD-9537-49B296EFAA2A}" destId="{89E97863-0E89-9B48-BDA3-F05FF13AC719}" srcOrd="0" destOrd="0" presId="urn:microsoft.com/office/officeart/2005/8/layout/vList2"/>
    <dgm:cxn modelId="{CC3BB6B2-6E53-4C09-8458-43F0795C430D}" srcId="{E75BD47E-1599-403D-9746-549C5257E4FA}" destId="{729CEBD3-3CD6-465B-A598-70D406CF93D3}" srcOrd="4" destOrd="0" parTransId="{8410C9D2-E301-4660-ADD2-FDBA9DA31557}" sibTransId="{394BEBFB-3D76-4748-9BAA-B866A194B396}"/>
    <dgm:cxn modelId="{E23BCDD9-B33E-4876-BCA9-145D0D6AD55E}" srcId="{E75BD47E-1599-403D-9746-549C5257E4FA}" destId="{DAD8386B-57D7-4567-A26A-6430D594549C}" srcOrd="2" destOrd="0" parTransId="{6D291E42-FE10-41F6-B3F3-8855E14C3738}" sibTransId="{76F61C93-20BD-4511-9A1E-84428D5EE3AD}"/>
    <dgm:cxn modelId="{2E4400E8-14F8-417E-AA30-5EFE389C8EFB}" srcId="{E75BD47E-1599-403D-9746-549C5257E4FA}" destId="{E54954E7-1FF7-4FE3-A57D-FC710D69F229}" srcOrd="0" destOrd="0" parTransId="{277429F8-C4B2-488F-9E60-59B14F56C820}" sibTransId="{C198D01A-24BE-4253-A509-E3B047EFCAAD}"/>
    <dgm:cxn modelId="{08184BBA-7BE3-B149-A67F-C5AFDE5A1BCA}" type="presParOf" srcId="{BFF4BFEF-10D4-8B4C-BF4B-44EAFB83C290}" destId="{B3FA39B4-CC82-794F-8507-D6D6E8DE0689}" srcOrd="0" destOrd="0" presId="urn:microsoft.com/office/officeart/2005/8/layout/vList2"/>
    <dgm:cxn modelId="{527189C5-3E55-5246-ABFE-0F195FEAA573}" type="presParOf" srcId="{BFF4BFEF-10D4-8B4C-BF4B-44EAFB83C290}" destId="{D6805595-6BCF-E949-8811-09446EA1A838}" srcOrd="1" destOrd="0" presId="urn:microsoft.com/office/officeart/2005/8/layout/vList2"/>
    <dgm:cxn modelId="{47408822-7C98-5B4D-88A9-E83A2012F3AC}" type="presParOf" srcId="{BFF4BFEF-10D4-8B4C-BF4B-44EAFB83C290}" destId="{7DB0B088-0C55-C346-B020-D123A926F5E8}" srcOrd="2" destOrd="0" presId="urn:microsoft.com/office/officeart/2005/8/layout/vList2"/>
    <dgm:cxn modelId="{1A6078AE-8C75-0D47-9ADC-5377FC16B161}" type="presParOf" srcId="{BFF4BFEF-10D4-8B4C-BF4B-44EAFB83C290}" destId="{8BCDEA9F-F3D0-DF4F-8D74-4C32A651E50D}" srcOrd="3" destOrd="0" presId="urn:microsoft.com/office/officeart/2005/8/layout/vList2"/>
    <dgm:cxn modelId="{856E90F2-F929-6044-A36E-0251B8D81764}" type="presParOf" srcId="{BFF4BFEF-10D4-8B4C-BF4B-44EAFB83C290}" destId="{BC6625C3-F0A6-EE46-9780-DC233FCB856E}" srcOrd="4" destOrd="0" presId="urn:microsoft.com/office/officeart/2005/8/layout/vList2"/>
    <dgm:cxn modelId="{791D8589-2ECC-C243-A6C6-1EBBA990EE74}" type="presParOf" srcId="{BFF4BFEF-10D4-8B4C-BF4B-44EAFB83C290}" destId="{774FEFC2-ABD8-5041-B5F8-C7CECFF60FAC}" srcOrd="5" destOrd="0" presId="urn:microsoft.com/office/officeart/2005/8/layout/vList2"/>
    <dgm:cxn modelId="{363D7AEA-08C7-9947-8873-63F6E2B5B60A}" type="presParOf" srcId="{BFF4BFEF-10D4-8B4C-BF4B-44EAFB83C290}" destId="{89E97863-0E89-9B48-BDA3-F05FF13AC719}" srcOrd="6" destOrd="0" presId="urn:microsoft.com/office/officeart/2005/8/layout/vList2"/>
    <dgm:cxn modelId="{0286FD54-373D-6D40-A84C-8CEEF191F06C}" type="presParOf" srcId="{BFF4BFEF-10D4-8B4C-BF4B-44EAFB83C290}" destId="{84B04BC7-4B31-8D42-99E6-82214F32CE4B}" srcOrd="7" destOrd="0" presId="urn:microsoft.com/office/officeart/2005/8/layout/vList2"/>
    <dgm:cxn modelId="{4224C84B-EC4E-824E-9212-E6F4E4FB3A98}" type="presParOf" srcId="{BFF4BFEF-10D4-8B4C-BF4B-44EAFB83C290}" destId="{1FD02971-BAE1-5A43-96C7-E71F8D4E88B1}" srcOrd="8" destOrd="0" presId="urn:microsoft.com/office/officeart/2005/8/layout/vList2"/>
    <dgm:cxn modelId="{3BD1A015-E447-6649-8FFD-3EFDC238DF40}" type="presParOf" srcId="{BFF4BFEF-10D4-8B4C-BF4B-44EAFB83C290}" destId="{6D4945ED-0FE6-1044-A987-AB3AB5E7BBD4}" srcOrd="9" destOrd="0" presId="urn:microsoft.com/office/officeart/2005/8/layout/vList2"/>
    <dgm:cxn modelId="{C57F70D6-5227-E846-9A34-671498A6CB17}" type="presParOf" srcId="{BFF4BFEF-10D4-8B4C-BF4B-44EAFB83C290}" destId="{5264C742-166B-6B41-9ABC-72C3A680DB1A}"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EBD2D8-C085-4C54-9AB1-A7C52E43188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0C1C3A4-BB0B-4AD0-8160-C28F0BC0D859}">
      <dgm:prSet/>
      <dgm:spPr/>
      <dgm:t>
        <a:bodyPr/>
        <a:lstStyle/>
        <a:p>
          <a:r>
            <a:rPr lang="en-US"/>
            <a:t>Sandra Smidt telur að leikur sé eingöngu fyrir skemmtun heldur einnig fyrir sjálfstæði og nám. </a:t>
          </a:r>
        </a:p>
      </dgm:t>
    </dgm:pt>
    <dgm:pt modelId="{546DEAAB-E2D8-4DB5-95D6-8FD8200D8797}" type="parTrans" cxnId="{89256A4D-2AD8-419F-B611-FCBF1C65D01C}">
      <dgm:prSet/>
      <dgm:spPr/>
      <dgm:t>
        <a:bodyPr/>
        <a:lstStyle/>
        <a:p>
          <a:endParaRPr lang="en-US"/>
        </a:p>
      </dgm:t>
    </dgm:pt>
    <dgm:pt modelId="{56DC7A9A-2B60-48A6-A666-1EC7A538D882}" type="sibTrans" cxnId="{89256A4D-2AD8-419F-B611-FCBF1C65D01C}">
      <dgm:prSet/>
      <dgm:spPr/>
      <dgm:t>
        <a:bodyPr/>
        <a:lstStyle/>
        <a:p>
          <a:endParaRPr lang="en-US"/>
        </a:p>
      </dgm:t>
    </dgm:pt>
    <dgm:pt modelId="{261259F1-6C5C-436A-8484-42F5A74CC421}">
      <dgm:prSet/>
      <dgm:spPr/>
      <dgm:t>
        <a:bodyPr/>
        <a:lstStyle/>
        <a:p>
          <a:r>
            <a:rPr lang="en-US"/>
            <a:t>Tina Bruce og Sandra Smidt leggja áherslu að börn velji að leika sér = frjáls leikur </a:t>
          </a:r>
        </a:p>
      </dgm:t>
    </dgm:pt>
    <dgm:pt modelId="{93657854-EFF1-47A0-883D-56B886296325}" type="parTrans" cxnId="{547EC96E-85C3-4830-88FF-95BA5E65D8DC}">
      <dgm:prSet/>
      <dgm:spPr/>
      <dgm:t>
        <a:bodyPr/>
        <a:lstStyle/>
        <a:p>
          <a:endParaRPr lang="en-US"/>
        </a:p>
      </dgm:t>
    </dgm:pt>
    <dgm:pt modelId="{86FCA44F-E48A-4BF3-AA85-73C607C31A34}" type="sibTrans" cxnId="{547EC96E-85C3-4830-88FF-95BA5E65D8DC}">
      <dgm:prSet/>
      <dgm:spPr/>
      <dgm:t>
        <a:bodyPr/>
        <a:lstStyle/>
        <a:p>
          <a:endParaRPr lang="en-US"/>
        </a:p>
      </dgm:t>
    </dgm:pt>
    <dgm:pt modelId="{BE75B286-1174-4F9F-ADD4-63FFEAC924AA}">
      <dgm:prSet/>
      <dgm:spPr/>
      <dgm:t>
        <a:bodyPr/>
        <a:lstStyle/>
        <a:p>
          <a:r>
            <a:rPr lang="en-US"/>
            <a:t>Börn eiga að fá að stjórn leiknum sjálf og reglunum í þeim</a:t>
          </a:r>
        </a:p>
      </dgm:t>
    </dgm:pt>
    <dgm:pt modelId="{622ED668-305C-4519-B54F-30395C5C9278}" type="parTrans" cxnId="{B9876C88-D330-43C1-A4BD-7A2F08353F83}">
      <dgm:prSet/>
      <dgm:spPr/>
      <dgm:t>
        <a:bodyPr/>
        <a:lstStyle/>
        <a:p>
          <a:endParaRPr lang="en-US"/>
        </a:p>
      </dgm:t>
    </dgm:pt>
    <dgm:pt modelId="{7F969F74-6A98-4C4D-93F1-39F5A9B33724}" type="sibTrans" cxnId="{B9876C88-D330-43C1-A4BD-7A2F08353F83}">
      <dgm:prSet/>
      <dgm:spPr/>
      <dgm:t>
        <a:bodyPr/>
        <a:lstStyle/>
        <a:p>
          <a:endParaRPr lang="en-US"/>
        </a:p>
      </dgm:t>
    </dgm:pt>
    <dgm:pt modelId="{0AC1DD8C-C91F-487A-9FCF-DC8F4C834259}">
      <dgm:prSet/>
      <dgm:spPr/>
      <dgm:t>
        <a:bodyPr/>
        <a:lstStyle/>
        <a:p>
          <a:r>
            <a:rPr lang="is-IS" noProof="0" dirty="0"/>
            <a:t>Tina og Sandra segja einnig að börn eigi að stjórna lengd leiksins sjálf, getur verið frá nokkrum mínútum upp í nokkrar vikur </a:t>
          </a:r>
        </a:p>
      </dgm:t>
    </dgm:pt>
    <dgm:pt modelId="{F3A0EB71-5C21-43F5-9877-67C7C4DF9E41}" type="parTrans" cxnId="{EC7D2AC8-B3AA-431B-BCEA-EBBFC2810787}">
      <dgm:prSet/>
      <dgm:spPr/>
      <dgm:t>
        <a:bodyPr/>
        <a:lstStyle/>
        <a:p>
          <a:endParaRPr lang="en-US"/>
        </a:p>
      </dgm:t>
    </dgm:pt>
    <dgm:pt modelId="{513F9B3B-4CC6-4B73-97F3-A3BDC0BB6D38}" type="sibTrans" cxnId="{EC7D2AC8-B3AA-431B-BCEA-EBBFC2810787}">
      <dgm:prSet/>
      <dgm:spPr/>
      <dgm:t>
        <a:bodyPr/>
        <a:lstStyle/>
        <a:p>
          <a:endParaRPr lang="en-US"/>
        </a:p>
      </dgm:t>
    </dgm:pt>
    <dgm:pt modelId="{F86D50AB-044E-4A46-95C2-1FE2F2F269C9}" type="pres">
      <dgm:prSet presAssocID="{A6EBD2D8-C085-4C54-9AB1-A7C52E43188F}" presName="diagram" presStyleCnt="0">
        <dgm:presLayoutVars>
          <dgm:dir/>
          <dgm:resizeHandles val="exact"/>
        </dgm:presLayoutVars>
      </dgm:prSet>
      <dgm:spPr/>
    </dgm:pt>
    <dgm:pt modelId="{F7AFE975-C8A9-1D44-9C1B-054AFC6291B3}" type="pres">
      <dgm:prSet presAssocID="{10C1C3A4-BB0B-4AD0-8160-C28F0BC0D859}" presName="node" presStyleLbl="node1" presStyleIdx="0" presStyleCnt="4">
        <dgm:presLayoutVars>
          <dgm:bulletEnabled val="1"/>
        </dgm:presLayoutVars>
      </dgm:prSet>
      <dgm:spPr/>
    </dgm:pt>
    <dgm:pt modelId="{CF528D5F-CB2B-3847-887D-DEB2DF2BF087}" type="pres">
      <dgm:prSet presAssocID="{56DC7A9A-2B60-48A6-A666-1EC7A538D882}" presName="sibTrans" presStyleCnt="0"/>
      <dgm:spPr/>
    </dgm:pt>
    <dgm:pt modelId="{F6F7086B-5D3A-F347-BE1C-64DA8223EC91}" type="pres">
      <dgm:prSet presAssocID="{261259F1-6C5C-436A-8484-42F5A74CC421}" presName="node" presStyleLbl="node1" presStyleIdx="1" presStyleCnt="4">
        <dgm:presLayoutVars>
          <dgm:bulletEnabled val="1"/>
        </dgm:presLayoutVars>
      </dgm:prSet>
      <dgm:spPr/>
    </dgm:pt>
    <dgm:pt modelId="{8547273C-EA6D-7B47-A4AB-74C59AACE690}" type="pres">
      <dgm:prSet presAssocID="{86FCA44F-E48A-4BF3-AA85-73C607C31A34}" presName="sibTrans" presStyleCnt="0"/>
      <dgm:spPr/>
    </dgm:pt>
    <dgm:pt modelId="{00789F91-73F0-244A-A5E0-2C0292A259B1}" type="pres">
      <dgm:prSet presAssocID="{BE75B286-1174-4F9F-ADD4-63FFEAC924AA}" presName="node" presStyleLbl="node1" presStyleIdx="2" presStyleCnt="4">
        <dgm:presLayoutVars>
          <dgm:bulletEnabled val="1"/>
        </dgm:presLayoutVars>
      </dgm:prSet>
      <dgm:spPr/>
    </dgm:pt>
    <dgm:pt modelId="{DA4D53F5-897E-364D-BE28-0E606F02A250}" type="pres">
      <dgm:prSet presAssocID="{7F969F74-6A98-4C4D-93F1-39F5A9B33724}" presName="sibTrans" presStyleCnt="0"/>
      <dgm:spPr/>
    </dgm:pt>
    <dgm:pt modelId="{7FE50C31-C137-F445-B558-90C5E0A2194A}" type="pres">
      <dgm:prSet presAssocID="{0AC1DD8C-C91F-487A-9FCF-DC8F4C834259}" presName="node" presStyleLbl="node1" presStyleIdx="3" presStyleCnt="4">
        <dgm:presLayoutVars>
          <dgm:bulletEnabled val="1"/>
        </dgm:presLayoutVars>
      </dgm:prSet>
      <dgm:spPr/>
    </dgm:pt>
  </dgm:ptLst>
  <dgm:cxnLst>
    <dgm:cxn modelId="{AC36980B-EF07-7A4E-A56E-28D225608704}" type="presOf" srcId="{261259F1-6C5C-436A-8484-42F5A74CC421}" destId="{F6F7086B-5D3A-F347-BE1C-64DA8223EC91}" srcOrd="0" destOrd="0" presId="urn:microsoft.com/office/officeart/2005/8/layout/default"/>
    <dgm:cxn modelId="{89256A4D-2AD8-419F-B611-FCBF1C65D01C}" srcId="{A6EBD2D8-C085-4C54-9AB1-A7C52E43188F}" destId="{10C1C3A4-BB0B-4AD0-8160-C28F0BC0D859}" srcOrd="0" destOrd="0" parTransId="{546DEAAB-E2D8-4DB5-95D6-8FD8200D8797}" sibTransId="{56DC7A9A-2B60-48A6-A666-1EC7A538D882}"/>
    <dgm:cxn modelId="{547EC96E-85C3-4830-88FF-95BA5E65D8DC}" srcId="{A6EBD2D8-C085-4C54-9AB1-A7C52E43188F}" destId="{261259F1-6C5C-436A-8484-42F5A74CC421}" srcOrd="1" destOrd="0" parTransId="{93657854-EFF1-47A0-883D-56B886296325}" sibTransId="{86FCA44F-E48A-4BF3-AA85-73C607C31A34}"/>
    <dgm:cxn modelId="{BF38E282-CF24-4D45-8153-8CEB11CAD5F0}" type="presOf" srcId="{BE75B286-1174-4F9F-ADD4-63FFEAC924AA}" destId="{00789F91-73F0-244A-A5E0-2C0292A259B1}" srcOrd="0" destOrd="0" presId="urn:microsoft.com/office/officeart/2005/8/layout/default"/>
    <dgm:cxn modelId="{B9876C88-D330-43C1-A4BD-7A2F08353F83}" srcId="{A6EBD2D8-C085-4C54-9AB1-A7C52E43188F}" destId="{BE75B286-1174-4F9F-ADD4-63FFEAC924AA}" srcOrd="2" destOrd="0" parTransId="{622ED668-305C-4519-B54F-30395C5C9278}" sibTransId="{7F969F74-6A98-4C4D-93F1-39F5A9B33724}"/>
    <dgm:cxn modelId="{4DD2A396-F254-0F49-93A6-E80AA14F9E34}" type="presOf" srcId="{0AC1DD8C-C91F-487A-9FCF-DC8F4C834259}" destId="{7FE50C31-C137-F445-B558-90C5E0A2194A}" srcOrd="0" destOrd="0" presId="urn:microsoft.com/office/officeart/2005/8/layout/default"/>
    <dgm:cxn modelId="{D4CA69A3-0777-2F47-9F55-5A950391A638}" type="presOf" srcId="{A6EBD2D8-C085-4C54-9AB1-A7C52E43188F}" destId="{F86D50AB-044E-4A46-95C2-1FE2F2F269C9}" srcOrd="0" destOrd="0" presId="urn:microsoft.com/office/officeart/2005/8/layout/default"/>
    <dgm:cxn modelId="{D58E82AB-C324-AA4E-A771-2D7B39058D91}" type="presOf" srcId="{10C1C3A4-BB0B-4AD0-8160-C28F0BC0D859}" destId="{F7AFE975-C8A9-1D44-9C1B-054AFC6291B3}" srcOrd="0" destOrd="0" presId="urn:microsoft.com/office/officeart/2005/8/layout/default"/>
    <dgm:cxn modelId="{EC7D2AC8-B3AA-431B-BCEA-EBBFC2810787}" srcId="{A6EBD2D8-C085-4C54-9AB1-A7C52E43188F}" destId="{0AC1DD8C-C91F-487A-9FCF-DC8F4C834259}" srcOrd="3" destOrd="0" parTransId="{F3A0EB71-5C21-43F5-9877-67C7C4DF9E41}" sibTransId="{513F9B3B-4CC6-4B73-97F3-A3BDC0BB6D38}"/>
    <dgm:cxn modelId="{C98FEB06-E806-1D40-9B15-01774164179C}" type="presParOf" srcId="{F86D50AB-044E-4A46-95C2-1FE2F2F269C9}" destId="{F7AFE975-C8A9-1D44-9C1B-054AFC6291B3}" srcOrd="0" destOrd="0" presId="urn:microsoft.com/office/officeart/2005/8/layout/default"/>
    <dgm:cxn modelId="{51359973-B02E-EA45-8572-856C70C316AF}" type="presParOf" srcId="{F86D50AB-044E-4A46-95C2-1FE2F2F269C9}" destId="{CF528D5F-CB2B-3847-887D-DEB2DF2BF087}" srcOrd="1" destOrd="0" presId="urn:microsoft.com/office/officeart/2005/8/layout/default"/>
    <dgm:cxn modelId="{8CFEDDB4-41C5-B849-B446-584867758443}" type="presParOf" srcId="{F86D50AB-044E-4A46-95C2-1FE2F2F269C9}" destId="{F6F7086B-5D3A-F347-BE1C-64DA8223EC91}" srcOrd="2" destOrd="0" presId="urn:microsoft.com/office/officeart/2005/8/layout/default"/>
    <dgm:cxn modelId="{F05A7607-3B7A-5244-B431-A914DCE4FB97}" type="presParOf" srcId="{F86D50AB-044E-4A46-95C2-1FE2F2F269C9}" destId="{8547273C-EA6D-7B47-A4AB-74C59AACE690}" srcOrd="3" destOrd="0" presId="urn:microsoft.com/office/officeart/2005/8/layout/default"/>
    <dgm:cxn modelId="{FA1A041D-EBB3-1548-A8FD-B5B3969DFCD3}" type="presParOf" srcId="{F86D50AB-044E-4A46-95C2-1FE2F2F269C9}" destId="{00789F91-73F0-244A-A5E0-2C0292A259B1}" srcOrd="4" destOrd="0" presId="urn:microsoft.com/office/officeart/2005/8/layout/default"/>
    <dgm:cxn modelId="{7B7417AD-E15E-574F-8F63-7C13B9995651}" type="presParOf" srcId="{F86D50AB-044E-4A46-95C2-1FE2F2F269C9}" destId="{DA4D53F5-897E-364D-BE28-0E606F02A250}" srcOrd="5" destOrd="0" presId="urn:microsoft.com/office/officeart/2005/8/layout/default"/>
    <dgm:cxn modelId="{FAB08C24-84DC-A44B-94DC-C02B651EBBDD}" type="presParOf" srcId="{F86D50AB-044E-4A46-95C2-1FE2F2F269C9}" destId="{7FE50C31-C137-F445-B558-90C5E0A2194A}"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F532E5-46E2-9D4F-AC6A-4898F635479B}">
      <dsp:nvSpPr>
        <dsp:cNvPr id="0" name=""/>
        <dsp:cNvSpPr/>
      </dsp:nvSpPr>
      <dsp:spPr>
        <a:xfrm>
          <a:off x="2790" y="1247795"/>
          <a:ext cx="1644955" cy="13567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is-IS" sz="1300" kern="1200" noProof="0" dirty="0"/>
            <a:t>Veltir sér</a:t>
          </a:r>
        </a:p>
        <a:p>
          <a:pPr marL="114300" lvl="1" indent="-114300" algn="l" defTabSz="577850">
            <a:lnSpc>
              <a:spcPct val="90000"/>
            </a:lnSpc>
            <a:spcBef>
              <a:spcPct val="0"/>
            </a:spcBef>
            <a:spcAft>
              <a:spcPct val="15000"/>
            </a:spcAft>
            <a:buChar char="•"/>
          </a:pPr>
          <a:r>
            <a:rPr lang="is-IS" sz="1300" kern="1200" noProof="0" dirty="0"/>
            <a:t>Skríður</a:t>
          </a:r>
        </a:p>
        <a:p>
          <a:pPr marL="114300" lvl="1" indent="-114300" algn="l" defTabSz="577850">
            <a:lnSpc>
              <a:spcPct val="90000"/>
            </a:lnSpc>
            <a:spcBef>
              <a:spcPct val="0"/>
            </a:spcBef>
            <a:spcAft>
              <a:spcPct val="15000"/>
            </a:spcAft>
            <a:buChar char="•"/>
          </a:pPr>
          <a:r>
            <a:rPr lang="is-IS" sz="1300" kern="1200" noProof="0" dirty="0"/>
            <a:t>Gengur með fram</a:t>
          </a:r>
        </a:p>
        <a:p>
          <a:pPr marL="114300" lvl="1" indent="-114300" algn="l" defTabSz="577850">
            <a:lnSpc>
              <a:spcPct val="90000"/>
            </a:lnSpc>
            <a:spcBef>
              <a:spcPct val="0"/>
            </a:spcBef>
            <a:spcAft>
              <a:spcPct val="15000"/>
            </a:spcAft>
            <a:buChar char="•"/>
          </a:pPr>
          <a:r>
            <a:rPr lang="is-IS" sz="1300" kern="1200" noProof="0" dirty="0"/>
            <a:t>Labbar sjálfstætt </a:t>
          </a:r>
        </a:p>
      </dsp:txBody>
      <dsp:txXfrm>
        <a:off x="34012" y="1279017"/>
        <a:ext cx="1582511" cy="1003569"/>
      </dsp:txXfrm>
    </dsp:sp>
    <dsp:sp modelId="{0DE8A077-9E20-EF42-8F90-7BEC604BF99E}">
      <dsp:nvSpPr>
        <dsp:cNvPr id="0" name=""/>
        <dsp:cNvSpPr/>
      </dsp:nvSpPr>
      <dsp:spPr>
        <a:xfrm>
          <a:off x="945350" y="1636073"/>
          <a:ext cx="1717843" cy="1717843"/>
        </a:xfrm>
        <a:prstGeom prst="leftCircularArrow">
          <a:avLst>
            <a:gd name="adj1" fmla="val 2598"/>
            <a:gd name="adj2" fmla="val 315587"/>
            <a:gd name="adj3" fmla="val 2091098"/>
            <a:gd name="adj4" fmla="val 9024489"/>
            <a:gd name="adj5" fmla="val 303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4D32C8-8791-D144-B93D-0E375681E758}">
      <dsp:nvSpPr>
        <dsp:cNvPr id="0" name=""/>
        <dsp:cNvSpPr/>
      </dsp:nvSpPr>
      <dsp:spPr>
        <a:xfrm>
          <a:off x="368336" y="2313808"/>
          <a:ext cx="1462182" cy="5814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is-IS" sz="1800" kern="1200" noProof="0" dirty="0"/>
            <a:t>Hreyfingar barns </a:t>
          </a:r>
        </a:p>
      </dsp:txBody>
      <dsp:txXfrm>
        <a:off x="385366" y="2330838"/>
        <a:ext cx="1428122" cy="547401"/>
      </dsp:txXfrm>
    </dsp:sp>
    <dsp:sp modelId="{5631BB69-410B-684E-9BC1-64EB33C40265}">
      <dsp:nvSpPr>
        <dsp:cNvPr id="0" name=""/>
        <dsp:cNvSpPr/>
      </dsp:nvSpPr>
      <dsp:spPr>
        <a:xfrm>
          <a:off x="2043046" y="1247795"/>
          <a:ext cx="1644955" cy="13567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is-IS" sz="1300" kern="1200" noProof="0" dirty="0"/>
            <a:t>Rennir sér </a:t>
          </a:r>
        </a:p>
        <a:p>
          <a:pPr marL="114300" lvl="1" indent="-114300" algn="l" defTabSz="577850">
            <a:lnSpc>
              <a:spcPct val="90000"/>
            </a:lnSpc>
            <a:spcBef>
              <a:spcPct val="0"/>
            </a:spcBef>
            <a:spcAft>
              <a:spcPct val="15000"/>
            </a:spcAft>
            <a:buChar char="•"/>
          </a:pPr>
          <a:r>
            <a:rPr lang="is-IS" sz="1300" kern="1200" noProof="0" dirty="0"/>
            <a:t>Dregur hluti á eftir sér </a:t>
          </a:r>
        </a:p>
      </dsp:txBody>
      <dsp:txXfrm>
        <a:off x="2074268" y="1569747"/>
        <a:ext cx="1582511" cy="1003569"/>
      </dsp:txXfrm>
    </dsp:sp>
    <dsp:sp modelId="{BBAFC7A0-36F6-1B43-8885-A99A259E8DD1}">
      <dsp:nvSpPr>
        <dsp:cNvPr id="0" name=""/>
        <dsp:cNvSpPr/>
      </dsp:nvSpPr>
      <dsp:spPr>
        <a:xfrm>
          <a:off x="2971898" y="445220"/>
          <a:ext cx="1928032" cy="1928032"/>
        </a:xfrm>
        <a:prstGeom prst="circularArrow">
          <a:avLst>
            <a:gd name="adj1" fmla="val 2315"/>
            <a:gd name="adj2" fmla="val 279345"/>
            <a:gd name="adj3" fmla="val 19545145"/>
            <a:gd name="adj4" fmla="val 12575511"/>
            <a:gd name="adj5" fmla="val 270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1AD890-F126-4249-804C-C2DC47228C3A}">
      <dsp:nvSpPr>
        <dsp:cNvPr id="0" name=""/>
        <dsp:cNvSpPr/>
      </dsp:nvSpPr>
      <dsp:spPr>
        <a:xfrm>
          <a:off x="2408592" y="957064"/>
          <a:ext cx="1462182" cy="5814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is-IS" sz="1800" kern="1200" noProof="0" dirty="0"/>
            <a:t>Barnið prófar sig áfram </a:t>
          </a:r>
        </a:p>
      </dsp:txBody>
      <dsp:txXfrm>
        <a:off x="2425622" y="974094"/>
        <a:ext cx="1428122" cy="547401"/>
      </dsp:txXfrm>
    </dsp:sp>
    <dsp:sp modelId="{87E02A0C-A9EC-3E44-80A2-4FE90E5E73D3}">
      <dsp:nvSpPr>
        <dsp:cNvPr id="0" name=""/>
        <dsp:cNvSpPr/>
      </dsp:nvSpPr>
      <dsp:spPr>
        <a:xfrm>
          <a:off x="4083302" y="1247795"/>
          <a:ext cx="1644955" cy="13567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is-IS" sz="1300" kern="1200" noProof="0" dirty="0"/>
            <a:t>Barnið æfir sig </a:t>
          </a:r>
        </a:p>
        <a:p>
          <a:pPr marL="114300" lvl="1" indent="-114300" algn="l" defTabSz="577850">
            <a:lnSpc>
              <a:spcPct val="90000"/>
            </a:lnSpc>
            <a:spcBef>
              <a:spcPct val="0"/>
            </a:spcBef>
            <a:spcAft>
              <a:spcPct val="15000"/>
            </a:spcAft>
            <a:buChar char="•"/>
          </a:pPr>
          <a:r>
            <a:rPr lang="is-IS" sz="1300" kern="1200" noProof="0" dirty="0"/>
            <a:t>Endurtekur </a:t>
          </a:r>
        </a:p>
      </dsp:txBody>
      <dsp:txXfrm>
        <a:off x="4114524" y="1279017"/>
        <a:ext cx="1582511" cy="1003569"/>
      </dsp:txXfrm>
    </dsp:sp>
    <dsp:sp modelId="{7E7636EB-FDAC-484E-9A63-7FEC462D0EF9}">
      <dsp:nvSpPr>
        <dsp:cNvPr id="0" name=""/>
        <dsp:cNvSpPr/>
      </dsp:nvSpPr>
      <dsp:spPr>
        <a:xfrm>
          <a:off x="4448847" y="2313808"/>
          <a:ext cx="1462182" cy="5814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is-IS" sz="1800" kern="1200" noProof="0" dirty="0"/>
            <a:t>Undirstaðan</a:t>
          </a:r>
        </a:p>
      </dsp:txBody>
      <dsp:txXfrm>
        <a:off x="4465877" y="2330838"/>
        <a:ext cx="1428122" cy="5474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FA39B4-CC82-794F-8507-D6D6E8DE0689}">
      <dsp:nvSpPr>
        <dsp:cNvPr id="0" name=""/>
        <dsp:cNvSpPr/>
      </dsp:nvSpPr>
      <dsp:spPr>
        <a:xfrm>
          <a:off x="0" y="125156"/>
          <a:ext cx="8316771" cy="98455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is-IS" sz="1800" kern="1200" noProof="0" dirty="0"/>
            <a:t>Karl Gross sagði að leikur væri eðlilægur og hlutverk hans að búa börn undir fullorðinsárin = æfingakenningin eða undirbúningskenningin</a:t>
          </a:r>
        </a:p>
      </dsp:txBody>
      <dsp:txXfrm>
        <a:off x="48062" y="173218"/>
        <a:ext cx="8220647" cy="888431"/>
      </dsp:txXfrm>
    </dsp:sp>
    <dsp:sp modelId="{7DB0B088-0C55-C346-B020-D123A926F5E8}">
      <dsp:nvSpPr>
        <dsp:cNvPr id="0" name=""/>
        <dsp:cNvSpPr/>
      </dsp:nvSpPr>
      <dsp:spPr>
        <a:xfrm>
          <a:off x="0" y="1161551"/>
          <a:ext cx="8316771" cy="98455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Claparede taldi að í leiki barnsins birtist persónuþroski þess og að leikurinn stuðlaði að auknum skilningi barnsins á veruleikanum </a:t>
          </a:r>
        </a:p>
      </dsp:txBody>
      <dsp:txXfrm>
        <a:off x="48062" y="1209613"/>
        <a:ext cx="8220647" cy="888431"/>
      </dsp:txXfrm>
    </dsp:sp>
    <dsp:sp modelId="{BC6625C3-F0A6-EE46-9780-DC233FCB856E}">
      <dsp:nvSpPr>
        <dsp:cNvPr id="0" name=""/>
        <dsp:cNvSpPr/>
      </dsp:nvSpPr>
      <dsp:spPr>
        <a:xfrm>
          <a:off x="0" y="2197946"/>
          <a:ext cx="8316771" cy="98455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Karl B</a:t>
          </a:r>
          <a:r>
            <a:rPr lang="en-GB" sz="1800" b="0" i="0" kern="1200"/>
            <a:t>ü</a:t>
          </a:r>
          <a:r>
            <a:rPr lang="en-US" sz="1800" kern="1200"/>
            <a:t>hler taldi leikinn eiga rætur í athafnagleði og vera óháður markmiðum eða árangri. Leikur hefur gildi í miðlun menningar frá einnar kynslóðar til annarrar.  </a:t>
          </a:r>
        </a:p>
      </dsp:txBody>
      <dsp:txXfrm>
        <a:off x="48062" y="2246008"/>
        <a:ext cx="8220647" cy="888431"/>
      </dsp:txXfrm>
    </dsp:sp>
    <dsp:sp modelId="{89E97863-0E89-9B48-BDA3-F05FF13AC719}">
      <dsp:nvSpPr>
        <dsp:cNvPr id="0" name=""/>
        <dsp:cNvSpPr/>
      </dsp:nvSpPr>
      <dsp:spPr>
        <a:xfrm>
          <a:off x="0" y="3234341"/>
          <a:ext cx="8316771" cy="98455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Charlotte B</a:t>
          </a:r>
          <a:r>
            <a:rPr lang="en-GB" sz="1800" b="0" i="0" kern="1200"/>
            <a:t>ü</a:t>
          </a:r>
          <a:r>
            <a:rPr lang="en-US" sz="1800" b="0" i="0" kern="1200"/>
            <a:t>hler </a:t>
          </a:r>
          <a:r>
            <a:rPr lang="en-US" sz="1800" kern="1200"/>
            <a:t>skipti leiknum í flokka : hreyfileiki, byggingarleiki, ímyndunarleiki (þykjustuleiki), félagslegan leik og viðtökuleik (hlustun á sögur, upplestur eða tónlist). </a:t>
          </a:r>
        </a:p>
      </dsp:txBody>
      <dsp:txXfrm>
        <a:off x="48062" y="3282403"/>
        <a:ext cx="8220647" cy="888431"/>
      </dsp:txXfrm>
    </dsp:sp>
    <dsp:sp modelId="{1FD02971-BAE1-5A43-96C7-E71F8D4E88B1}">
      <dsp:nvSpPr>
        <dsp:cNvPr id="0" name=""/>
        <dsp:cNvSpPr/>
      </dsp:nvSpPr>
      <dsp:spPr>
        <a:xfrm>
          <a:off x="0" y="4270736"/>
          <a:ext cx="8316771" cy="98455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Anna Freud taldi að leikurinn hefði gildi fyrir geðheilsu barna. Þar sem þau leystu úr árekstrum og hræðslu  í gegnum leik. </a:t>
          </a:r>
        </a:p>
      </dsp:txBody>
      <dsp:txXfrm>
        <a:off x="48062" y="4318798"/>
        <a:ext cx="8220647" cy="888431"/>
      </dsp:txXfrm>
    </dsp:sp>
    <dsp:sp modelId="{5264C742-166B-6B41-9ABC-72C3A680DB1A}">
      <dsp:nvSpPr>
        <dsp:cNvPr id="0" name=""/>
        <dsp:cNvSpPr/>
      </dsp:nvSpPr>
      <dsp:spPr>
        <a:xfrm>
          <a:off x="0" y="5307131"/>
          <a:ext cx="8316771" cy="98455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Erikson fannst leikur barnsins líkur hugsunum fullorðinna, þar sem er verið að líta til baka og fara yfir fortíðina og skoða í leiðinni framtíðina. </a:t>
          </a:r>
          <a:r>
            <a:rPr lang="en-GB" sz="1800" kern="1200"/>
            <a:t>B</a:t>
          </a:r>
          <a:r>
            <a:rPr lang="en-US" sz="1800" kern="1200"/>
            <a:t>arnið notar leik til að sigrast á erfiðleikum, eflast og móta sjálfið. </a:t>
          </a:r>
        </a:p>
      </dsp:txBody>
      <dsp:txXfrm>
        <a:off x="48062" y="5355193"/>
        <a:ext cx="8220647" cy="8884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AFE975-C8A9-1D44-9C1B-054AFC6291B3}">
      <dsp:nvSpPr>
        <dsp:cNvPr id="0" name=""/>
        <dsp:cNvSpPr/>
      </dsp:nvSpPr>
      <dsp:spPr>
        <a:xfrm>
          <a:off x="1565367" y="641"/>
          <a:ext cx="3606355" cy="216381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Sandra Smidt telur að leikur sé eingöngu fyrir skemmtun heldur einnig fyrir sjálfstæði og nám. </a:t>
          </a:r>
        </a:p>
      </dsp:txBody>
      <dsp:txXfrm>
        <a:off x="1565367" y="641"/>
        <a:ext cx="3606355" cy="2163813"/>
      </dsp:txXfrm>
    </dsp:sp>
    <dsp:sp modelId="{F6F7086B-5D3A-F347-BE1C-64DA8223EC91}">
      <dsp:nvSpPr>
        <dsp:cNvPr id="0" name=""/>
        <dsp:cNvSpPr/>
      </dsp:nvSpPr>
      <dsp:spPr>
        <a:xfrm>
          <a:off x="5532358" y="641"/>
          <a:ext cx="3606355" cy="216381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Tina Bruce og Sandra Smidt leggja áherslu að börn velji að leika sér = frjáls leikur </a:t>
          </a:r>
        </a:p>
      </dsp:txBody>
      <dsp:txXfrm>
        <a:off x="5532358" y="641"/>
        <a:ext cx="3606355" cy="2163813"/>
      </dsp:txXfrm>
    </dsp:sp>
    <dsp:sp modelId="{00789F91-73F0-244A-A5E0-2C0292A259B1}">
      <dsp:nvSpPr>
        <dsp:cNvPr id="0" name=""/>
        <dsp:cNvSpPr/>
      </dsp:nvSpPr>
      <dsp:spPr>
        <a:xfrm>
          <a:off x="1565367" y="2525090"/>
          <a:ext cx="3606355" cy="216381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Börn eiga að fá að stjórn leiknum sjálf og reglunum í þeim</a:t>
          </a:r>
        </a:p>
      </dsp:txBody>
      <dsp:txXfrm>
        <a:off x="1565367" y="2525090"/>
        <a:ext cx="3606355" cy="2163813"/>
      </dsp:txXfrm>
    </dsp:sp>
    <dsp:sp modelId="{7FE50C31-C137-F445-B558-90C5E0A2194A}">
      <dsp:nvSpPr>
        <dsp:cNvPr id="0" name=""/>
        <dsp:cNvSpPr/>
      </dsp:nvSpPr>
      <dsp:spPr>
        <a:xfrm>
          <a:off x="5532358" y="2525090"/>
          <a:ext cx="3606355" cy="216381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is-IS" sz="2300" kern="1200" noProof="0" dirty="0"/>
            <a:t>Tina og Sandra segja einnig að börn eigi að stjórna lengd leiksins sjálf, getur verið frá nokkrum mínútum upp í nokkrar vikur </a:t>
          </a:r>
        </a:p>
      </dsp:txBody>
      <dsp:txXfrm>
        <a:off x="5532358" y="2525090"/>
        <a:ext cx="3606355" cy="216381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F3D64D-87A3-0C48-8B6B-71201F905593}" type="datetimeFigureOut">
              <a:rPr lang="en-IS" smtClean="0"/>
              <a:t>04/20/2024</a:t>
            </a:fld>
            <a:endParaRPr lang="en-I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06C4F6-8A2E-1244-900B-3EEE30CB1947}" type="slidenum">
              <a:rPr lang="en-IS" smtClean="0"/>
              <a:t>‹#›</a:t>
            </a:fld>
            <a:endParaRPr lang="en-IS"/>
          </a:p>
        </p:txBody>
      </p:sp>
    </p:spTree>
    <p:extLst>
      <p:ext uri="{BB962C8B-B14F-4D97-AF65-F5344CB8AC3E}">
        <p14:creationId xmlns:p14="http://schemas.microsoft.com/office/powerpoint/2010/main" val="1407093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S" dirty="0"/>
          </a:p>
        </p:txBody>
      </p:sp>
      <p:sp>
        <p:nvSpPr>
          <p:cNvPr id="4" name="Slide Number Placeholder 3"/>
          <p:cNvSpPr>
            <a:spLocks noGrp="1"/>
          </p:cNvSpPr>
          <p:nvPr>
            <p:ph type="sldNum" sz="quarter" idx="5"/>
          </p:nvPr>
        </p:nvSpPr>
        <p:spPr/>
        <p:txBody>
          <a:bodyPr/>
          <a:lstStyle/>
          <a:p>
            <a:fld id="{EF06C4F6-8A2E-1244-900B-3EEE30CB1947}" type="slidenum">
              <a:rPr lang="en-IS" smtClean="0"/>
              <a:t>4</a:t>
            </a:fld>
            <a:endParaRPr lang="en-IS"/>
          </a:p>
        </p:txBody>
      </p:sp>
    </p:spTree>
    <p:extLst>
      <p:ext uri="{BB962C8B-B14F-4D97-AF65-F5344CB8AC3E}">
        <p14:creationId xmlns:p14="http://schemas.microsoft.com/office/powerpoint/2010/main" val="2367125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sz="1200" dirty="0"/>
              <a:t>Einmanna barn leikur sér við bangsann, barn sem lifir í óöryggi finnur fyrir öryggi með bangsanum. Barn sem skortir umhyggju tengist bangsanum sterkum tilfinningartengslum. Börn sem eiga erfitt með svefn, sofna ekki án bangsans. </a:t>
            </a:r>
          </a:p>
          <a:p>
            <a:endParaRPr lang="en-IS" dirty="0"/>
          </a:p>
        </p:txBody>
      </p:sp>
      <p:sp>
        <p:nvSpPr>
          <p:cNvPr id="4" name="Slide Number Placeholder 3"/>
          <p:cNvSpPr>
            <a:spLocks noGrp="1"/>
          </p:cNvSpPr>
          <p:nvPr>
            <p:ph type="sldNum" sz="quarter" idx="5"/>
          </p:nvPr>
        </p:nvSpPr>
        <p:spPr/>
        <p:txBody>
          <a:bodyPr/>
          <a:lstStyle/>
          <a:p>
            <a:fld id="{EF06C4F6-8A2E-1244-900B-3EEE30CB1947}" type="slidenum">
              <a:rPr lang="en-IS" smtClean="0"/>
              <a:t>19</a:t>
            </a:fld>
            <a:endParaRPr lang="en-IS"/>
          </a:p>
        </p:txBody>
      </p:sp>
    </p:spTree>
    <p:extLst>
      <p:ext uri="{BB962C8B-B14F-4D97-AF65-F5344CB8AC3E}">
        <p14:creationId xmlns:p14="http://schemas.microsoft.com/office/powerpoint/2010/main" val="1613106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S" dirty="0"/>
              <a:t>Dæmi um opinn efnivið eru trékubbar, segulkubbar, mold, vatn, leir og margt fleira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is-IS"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is-IS"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is-IS"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is-IS" noProof="0" dirty="0"/>
              <a:t>Leikskólar Hjallastefnunar vinna mikið með opin efnivið </a:t>
            </a:r>
          </a:p>
          <a:p>
            <a:pPr algn="l"/>
            <a:r>
              <a:rPr lang="is-IS" b="0" i="0" u="none" strike="noStrike" noProof="0" dirty="0">
                <a:solidFill>
                  <a:srgbClr val="333333"/>
                </a:solidFill>
                <a:effectLst/>
                <a:latin typeface="Noto Sans" panose="020B0502040504020204" pitchFamily="34" charset="0"/>
              </a:rPr>
              <a:t>Markmið með opnum efnivið er að:</a:t>
            </a:r>
          </a:p>
          <a:p>
            <a:pPr algn="l">
              <a:buFont typeface="Arial" panose="020B0604020202020204" pitchFamily="34" charset="0"/>
              <a:buChar char="•"/>
            </a:pPr>
            <a:r>
              <a:rPr lang="is-IS" b="0" i="0" u="none" strike="noStrike" noProof="0" dirty="0">
                <a:solidFill>
                  <a:srgbClr val="333333"/>
                </a:solidFill>
                <a:effectLst/>
                <a:latin typeface="Noto Sans" panose="020B0502040504020204" pitchFamily="34" charset="0"/>
              </a:rPr>
              <a:t>Allir fái að njóta sín á eigin forsendum.</a:t>
            </a:r>
          </a:p>
          <a:p>
            <a:pPr algn="l">
              <a:buFont typeface="Arial" panose="020B0604020202020204" pitchFamily="34" charset="0"/>
              <a:buChar char="•"/>
            </a:pPr>
            <a:r>
              <a:rPr lang="is-IS" b="0" i="0" u="none" strike="noStrike" noProof="0" dirty="0">
                <a:solidFill>
                  <a:srgbClr val="333333"/>
                </a:solidFill>
                <a:effectLst/>
                <a:latin typeface="Noto Sans" panose="020B0502040504020204" pitchFamily="34" charset="0"/>
              </a:rPr>
              <a:t>Æfa skapandi og gagnrýna hugsun.</a:t>
            </a:r>
          </a:p>
          <a:p>
            <a:pPr algn="l">
              <a:buFont typeface="Arial" panose="020B0604020202020204" pitchFamily="34" charset="0"/>
              <a:buChar char="•"/>
            </a:pPr>
            <a:r>
              <a:rPr lang="is-IS" b="0" i="0" u="none" strike="noStrike" noProof="0" dirty="0">
                <a:solidFill>
                  <a:srgbClr val="333333"/>
                </a:solidFill>
                <a:effectLst/>
                <a:latin typeface="Noto Sans" panose="020B0502040504020204" pitchFamily="34" charset="0"/>
              </a:rPr>
              <a:t>Efla samskipti barna.</a:t>
            </a:r>
          </a:p>
          <a:p>
            <a:pPr algn="l">
              <a:buFont typeface="Arial" panose="020B0604020202020204" pitchFamily="34" charset="0"/>
              <a:buChar char="•"/>
            </a:pPr>
            <a:r>
              <a:rPr lang="is-IS" b="0" i="0" u="none" strike="noStrike" noProof="0" dirty="0">
                <a:solidFill>
                  <a:srgbClr val="333333"/>
                </a:solidFill>
                <a:effectLst/>
                <a:latin typeface="Noto Sans" panose="020B0502040504020204" pitchFamily="34" charset="0"/>
              </a:rPr>
              <a:t>Styrkja einstaklinginn.</a:t>
            </a:r>
          </a:p>
          <a:p>
            <a:pPr algn="l">
              <a:buFont typeface="Arial" panose="020B0604020202020204" pitchFamily="34" charset="0"/>
              <a:buChar char="•"/>
            </a:pPr>
            <a:r>
              <a:rPr lang="is-IS" b="0" i="0" u="none" strike="noStrike" noProof="0" dirty="0">
                <a:solidFill>
                  <a:srgbClr val="333333"/>
                </a:solidFill>
                <a:effectLst/>
                <a:latin typeface="Noto Sans" panose="020B0502040504020204" pitchFamily="34" charset="0"/>
              </a:rPr>
              <a:t>Efniviðurinn hefur ekki fyrirframákveðna lausn.</a:t>
            </a:r>
          </a:p>
          <a:p>
            <a:pPr algn="l">
              <a:buFont typeface="Arial" panose="020B0604020202020204" pitchFamily="34" charset="0"/>
              <a:buChar char="•"/>
            </a:pPr>
            <a:r>
              <a:rPr lang="is-IS" b="0" i="0" u="none" strike="noStrike" noProof="0" dirty="0">
                <a:solidFill>
                  <a:srgbClr val="333333"/>
                </a:solidFill>
                <a:effectLst/>
                <a:latin typeface="Noto Sans" panose="020B0502040504020204" pitchFamily="34" charset="0"/>
              </a:rPr>
              <a:t>Efniviðurinn á sér ekki upphaf og endi.</a:t>
            </a:r>
          </a:p>
          <a:p>
            <a:pPr algn="l">
              <a:buFont typeface="Arial" panose="020B0604020202020204" pitchFamily="34" charset="0"/>
              <a:buChar char="•"/>
            </a:pPr>
            <a:r>
              <a:rPr lang="is-IS" b="0" i="0" u="none" strike="noStrike" noProof="0" dirty="0">
                <a:solidFill>
                  <a:srgbClr val="333333"/>
                </a:solidFill>
                <a:effectLst/>
                <a:latin typeface="Noto Sans" panose="020B0502040504020204" pitchFamily="34" charset="0"/>
              </a:rPr>
              <a:t>Hægt er að nota efniviðinn á marga vegu.</a:t>
            </a:r>
          </a:p>
          <a:p>
            <a:pPr algn="l">
              <a:buFont typeface="Arial" panose="020B0604020202020204" pitchFamily="34" charset="0"/>
              <a:buChar char="•"/>
            </a:pPr>
            <a:r>
              <a:rPr lang="is-IS" b="0" i="0" u="none" strike="noStrike" noProof="0" dirty="0">
                <a:solidFill>
                  <a:srgbClr val="333333"/>
                </a:solidFill>
                <a:effectLst/>
                <a:latin typeface="Noto Sans" panose="020B0502040504020204" pitchFamily="34" charset="0"/>
              </a:rPr>
              <a:t>Þróa og þroska leik barna.</a:t>
            </a:r>
          </a:p>
          <a:p>
            <a:pPr algn="l">
              <a:buFont typeface="Arial" panose="020B0604020202020204" pitchFamily="34" charset="0"/>
              <a:buChar char="•"/>
            </a:pPr>
            <a:r>
              <a:rPr lang="is-IS" b="0" i="0" u="none" strike="noStrike" noProof="0" dirty="0">
                <a:solidFill>
                  <a:srgbClr val="333333"/>
                </a:solidFill>
                <a:effectLst/>
                <a:latin typeface="Noto Sans" panose="020B0502040504020204" pitchFamily="34" charset="0"/>
              </a:rPr>
              <a:t>Allir hafa jöfn tækifæri í leiknum.</a:t>
            </a:r>
          </a:p>
          <a:p>
            <a:pPr algn="l">
              <a:buFont typeface="Arial" panose="020B0604020202020204" pitchFamily="34" charset="0"/>
              <a:buChar char="•"/>
            </a:pPr>
            <a:r>
              <a:rPr lang="is-IS" b="0" i="0" u="none" strike="noStrike" noProof="0" dirty="0">
                <a:solidFill>
                  <a:srgbClr val="333333"/>
                </a:solidFill>
                <a:effectLst/>
                <a:latin typeface="Noto Sans" panose="020B0502040504020204" pitchFamily="34" charset="0"/>
              </a:rPr>
              <a:t>Höfða til sköpunarkrafts og leikgleði sem heldur öllum möguleikum opnum.</a:t>
            </a:r>
          </a:p>
          <a:p>
            <a:br>
              <a:rPr lang="is-IS" noProof="0" dirty="0"/>
            </a:br>
            <a:endParaRPr lang="is-IS" noProof="0" dirty="0"/>
          </a:p>
          <a:p>
            <a:endParaRPr lang="is-IS" noProof="0" dirty="0"/>
          </a:p>
        </p:txBody>
      </p:sp>
      <p:sp>
        <p:nvSpPr>
          <p:cNvPr id="4" name="Slide Number Placeholder 3"/>
          <p:cNvSpPr>
            <a:spLocks noGrp="1"/>
          </p:cNvSpPr>
          <p:nvPr>
            <p:ph type="sldNum" sz="quarter" idx="5"/>
          </p:nvPr>
        </p:nvSpPr>
        <p:spPr/>
        <p:txBody>
          <a:bodyPr/>
          <a:lstStyle/>
          <a:p>
            <a:fld id="{EF06C4F6-8A2E-1244-900B-3EEE30CB1947}" type="slidenum">
              <a:rPr lang="en-IS" smtClean="0"/>
              <a:t>20</a:t>
            </a:fld>
            <a:endParaRPr lang="en-IS"/>
          </a:p>
        </p:txBody>
      </p:sp>
    </p:spTree>
    <p:extLst>
      <p:ext uri="{BB962C8B-B14F-4D97-AF65-F5344CB8AC3E}">
        <p14:creationId xmlns:p14="http://schemas.microsoft.com/office/powerpoint/2010/main" val="1876905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S" dirty="0"/>
          </a:p>
        </p:txBody>
      </p:sp>
      <p:sp>
        <p:nvSpPr>
          <p:cNvPr id="4" name="Slide Number Placeholder 3"/>
          <p:cNvSpPr>
            <a:spLocks noGrp="1"/>
          </p:cNvSpPr>
          <p:nvPr>
            <p:ph type="sldNum" sz="quarter" idx="5"/>
          </p:nvPr>
        </p:nvSpPr>
        <p:spPr/>
        <p:txBody>
          <a:bodyPr/>
          <a:lstStyle/>
          <a:p>
            <a:fld id="{EF06C4F6-8A2E-1244-900B-3EEE30CB1947}" type="slidenum">
              <a:rPr lang="en-IS" smtClean="0"/>
              <a:t>21</a:t>
            </a:fld>
            <a:endParaRPr lang="en-IS"/>
          </a:p>
        </p:txBody>
      </p:sp>
    </p:spTree>
    <p:extLst>
      <p:ext uri="{BB962C8B-B14F-4D97-AF65-F5344CB8AC3E}">
        <p14:creationId xmlns:p14="http://schemas.microsoft.com/office/powerpoint/2010/main" val="1477033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S" dirty="0"/>
          </a:p>
        </p:txBody>
      </p:sp>
      <p:sp>
        <p:nvSpPr>
          <p:cNvPr id="4" name="Slide Number Placeholder 3"/>
          <p:cNvSpPr>
            <a:spLocks noGrp="1"/>
          </p:cNvSpPr>
          <p:nvPr>
            <p:ph type="sldNum" sz="quarter" idx="5"/>
          </p:nvPr>
        </p:nvSpPr>
        <p:spPr/>
        <p:txBody>
          <a:bodyPr/>
          <a:lstStyle/>
          <a:p>
            <a:fld id="{EF06C4F6-8A2E-1244-900B-3EEE30CB1947}" type="slidenum">
              <a:rPr lang="en-IS" smtClean="0"/>
              <a:t>5</a:t>
            </a:fld>
            <a:endParaRPr lang="en-IS"/>
          </a:p>
        </p:txBody>
      </p:sp>
    </p:spTree>
    <p:extLst>
      <p:ext uri="{BB962C8B-B14F-4D97-AF65-F5344CB8AC3E}">
        <p14:creationId xmlns:p14="http://schemas.microsoft.com/office/powerpoint/2010/main" val="300712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S" dirty="0"/>
          </a:p>
        </p:txBody>
      </p:sp>
      <p:sp>
        <p:nvSpPr>
          <p:cNvPr id="4" name="Slide Number Placeholder 3"/>
          <p:cNvSpPr>
            <a:spLocks noGrp="1"/>
          </p:cNvSpPr>
          <p:nvPr>
            <p:ph type="sldNum" sz="quarter" idx="5"/>
          </p:nvPr>
        </p:nvSpPr>
        <p:spPr/>
        <p:txBody>
          <a:bodyPr/>
          <a:lstStyle/>
          <a:p>
            <a:fld id="{EF06C4F6-8A2E-1244-900B-3EEE30CB1947}" type="slidenum">
              <a:rPr lang="en-IS" smtClean="0"/>
              <a:t>7</a:t>
            </a:fld>
            <a:endParaRPr lang="en-IS"/>
          </a:p>
        </p:txBody>
      </p:sp>
    </p:spTree>
    <p:extLst>
      <p:ext uri="{BB962C8B-B14F-4D97-AF65-F5344CB8AC3E}">
        <p14:creationId xmlns:p14="http://schemas.microsoft.com/office/powerpoint/2010/main" val="129219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IS" dirty="0"/>
              <a:t>3 ára barn getu farið að leika raunverulega atburði; þykjast sofa eða láta fótskemil vera bát. </a:t>
            </a:r>
          </a:p>
          <a:p>
            <a:pPr>
              <a:lnSpc>
                <a:spcPct val="110000"/>
              </a:lnSpc>
            </a:pPr>
            <a:r>
              <a:rPr lang="en-IS" dirty="0"/>
              <a:t>Hlutverkaleikur er næsta þroskastig á þykjustuleik en þá er barnið að leika með öðrum. </a:t>
            </a:r>
          </a:p>
          <a:p>
            <a:pPr marL="0" marR="0" lvl="0" indent="0" algn="l" defTabSz="914400" rtl="0" eaLnBrk="1" fontAlgn="auto" latinLnBrk="0" hangingPunct="1">
              <a:lnSpc>
                <a:spcPct val="110000"/>
              </a:lnSpc>
              <a:spcBef>
                <a:spcPts val="0"/>
              </a:spcBef>
              <a:spcAft>
                <a:spcPts val="0"/>
              </a:spcAft>
              <a:buClrTx/>
              <a:buSzTx/>
              <a:buFontTx/>
              <a:buNone/>
              <a:tabLst/>
              <a:defRPr/>
            </a:pPr>
            <a:endParaRPr lang="en-IS" dirty="0"/>
          </a:p>
          <a:p>
            <a:pPr marL="0" marR="0" lvl="0" indent="0" algn="l" defTabSz="914400" rtl="0" eaLnBrk="1" fontAlgn="auto" latinLnBrk="0" hangingPunct="1">
              <a:lnSpc>
                <a:spcPct val="110000"/>
              </a:lnSpc>
              <a:spcBef>
                <a:spcPts val="0"/>
              </a:spcBef>
              <a:spcAft>
                <a:spcPts val="0"/>
              </a:spcAft>
              <a:buClrTx/>
              <a:buSzTx/>
              <a:buFontTx/>
              <a:buNone/>
              <a:tabLst/>
              <a:defRPr/>
            </a:pPr>
            <a:r>
              <a:rPr lang="en-IS" dirty="0"/>
              <a:t>Börnin geta þá leikið saman í strætó leik þar sem stólarnir eru raðari og einn er bílstjórinn og hinir farþegarnir o.s.fv. </a:t>
            </a:r>
          </a:p>
          <a:p>
            <a:pPr>
              <a:lnSpc>
                <a:spcPct val="110000"/>
              </a:lnSpc>
            </a:pPr>
            <a:endParaRPr lang="en-IS" dirty="0"/>
          </a:p>
          <a:p>
            <a:pPr>
              <a:lnSpc>
                <a:spcPct val="110000"/>
              </a:lnSpc>
            </a:pPr>
            <a:endParaRPr lang="en-IS" dirty="0"/>
          </a:p>
          <a:p>
            <a:pPr marL="0" marR="0" lvl="0" indent="0" algn="l" defTabSz="914400" rtl="0" eaLnBrk="1" fontAlgn="auto" latinLnBrk="0" hangingPunct="1">
              <a:lnSpc>
                <a:spcPct val="110000"/>
              </a:lnSpc>
              <a:spcBef>
                <a:spcPts val="0"/>
              </a:spcBef>
              <a:spcAft>
                <a:spcPts val="0"/>
              </a:spcAft>
              <a:buClrTx/>
              <a:buSzTx/>
              <a:buFontTx/>
              <a:buNone/>
              <a:tabLst/>
              <a:defRPr/>
            </a:pPr>
            <a:r>
              <a:rPr lang="en-IS" dirty="0"/>
              <a:t>Í þykjustu er allt leyfilegt og afleiðingar engar = dýrmætasta við leikinn</a:t>
            </a:r>
          </a:p>
          <a:p>
            <a:pPr>
              <a:lnSpc>
                <a:spcPct val="110000"/>
              </a:lnSpc>
            </a:pPr>
            <a:endParaRPr lang="en-IS" dirty="0"/>
          </a:p>
          <a:p>
            <a:endParaRPr lang="en-GB" dirty="0"/>
          </a:p>
          <a:p>
            <a:r>
              <a:rPr lang="en-GB" dirty="0"/>
              <a:t>A</a:t>
            </a:r>
            <a:r>
              <a:rPr lang="en-IS" dirty="0"/>
              <a:t>lgengastu þykjustu og hlutverkaleikirnir eru : mömmuleikur, fjölskylduleikur, skólaleikur, búðarleikur og læknisleikur</a:t>
            </a:r>
          </a:p>
        </p:txBody>
      </p:sp>
      <p:sp>
        <p:nvSpPr>
          <p:cNvPr id="4" name="Slide Number Placeholder 3"/>
          <p:cNvSpPr>
            <a:spLocks noGrp="1"/>
          </p:cNvSpPr>
          <p:nvPr>
            <p:ph type="sldNum" sz="quarter" idx="5"/>
          </p:nvPr>
        </p:nvSpPr>
        <p:spPr/>
        <p:txBody>
          <a:bodyPr/>
          <a:lstStyle/>
          <a:p>
            <a:fld id="{EF06C4F6-8A2E-1244-900B-3EEE30CB1947}" type="slidenum">
              <a:rPr lang="en-IS" smtClean="0"/>
              <a:t>9</a:t>
            </a:fld>
            <a:endParaRPr lang="en-IS"/>
          </a:p>
        </p:txBody>
      </p:sp>
    </p:spTree>
    <p:extLst>
      <p:ext uri="{BB962C8B-B14F-4D97-AF65-F5344CB8AC3E}">
        <p14:creationId xmlns:p14="http://schemas.microsoft.com/office/powerpoint/2010/main" val="88326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S" sz="1200" dirty="0"/>
              <a:t>Donald W. Winnicott lýtur á leikinn sem sköpun, þar sem barnið breytir veruleika sínum til að hann fá tilfinningalega merkingu fyrir innri veruleika þess. </a:t>
            </a:r>
          </a:p>
          <a:p>
            <a:endParaRPr lang="is-IS" b="0" i="0" u="none" strike="noStrike" noProof="0" dirty="0">
              <a:solidFill>
                <a:srgbClr val="333333"/>
              </a:solidFill>
              <a:effectLst/>
              <a:highlight>
                <a:srgbClr val="FFFFFF"/>
              </a:highlight>
              <a:latin typeface="Noto Sans" panose="020B0502040504020204" pitchFamily="34" charset="0"/>
            </a:endParaRPr>
          </a:p>
          <a:p>
            <a:endParaRPr lang="is-IS" b="0" i="0" u="none" strike="noStrike" noProof="0" dirty="0">
              <a:solidFill>
                <a:srgbClr val="333333"/>
              </a:solidFill>
              <a:effectLst/>
              <a:highlight>
                <a:srgbClr val="FFFFFF"/>
              </a:highlight>
              <a:latin typeface="Noto Sans" panose="020B0502040504020204" pitchFamily="34" charset="0"/>
            </a:endParaRPr>
          </a:p>
          <a:p>
            <a:r>
              <a:rPr lang="is-IS" b="0" i="0" u="none" strike="noStrike" noProof="0" dirty="0">
                <a:solidFill>
                  <a:srgbClr val="333333"/>
                </a:solidFill>
                <a:effectLst/>
                <a:highlight>
                  <a:srgbClr val="FFFFFF"/>
                </a:highlight>
                <a:latin typeface="Noto Sans" panose="020B0502040504020204" pitchFamily="34" charset="0"/>
              </a:rPr>
              <a:t>Winnicott álítur að leikur barnsins gerist hvorki í innri heimi þess (þar sem þau eru ein með tilfinningar sínar, skynjanir og hugsanir) né í raunveruleikanum (efnisheiminum og félagslega heiminum) heldur mitt á milli, þ.e.a.s. á leiksvæði þar sem barnið gefur sér þann eiginleika að búa yfir töframætti.</a:t>
            </a:r>
          </a:p>
          <a:p>
            <a:endParaRPr lang="is-IS" b="0" i="0" u="none" strike="noStrike" noProof="0" dirty="0">
              <a:solidFill>
                <a:srgbClr val="333333"/>
              </a:solidFill>
              <a:effectLst/>
              <a:highlight>
                <a:srgbClr val="FFFFFF"/>
              </a:highlight>
              <a:latin typeface="Noto Sans" panose="020B050204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S" sz="1200" dirty="0"/>
              <a:t>Bæði Erikson og Winnicott telja að listsköpun fullorðina sér framhald af leik barnsins. </a:t>
            </a:r>
          </a:p>
          <a:p>
            <a:endParaRPr lang="is-IS" noProof="0" dirty="0"/>
          </a:p>
        </p:txBody>
      </p:sp>
      <p:sp>
        <p:nvSpPr>
          <p:cNvPr id="4" name="Slide Number Placeholder 3"/>
          <p:cNvSpPr>
            <a:spLocks noGrp="1"/>
          </p:cNvSpPr>
          <p:nvPr>
            <p:ph type="sldNum" sz="quarter" idx="5"/>
          </p:nvPr>
        </p:nvSpPr>
        <p:spPr/>
        <p:txBody>
          <a:bodyPr/>
          <a:lstStyle/>
          <a:p>
            <a:fld id="{EF06C4F6-8A2E-1244-900B-3EEE30CB1947}" type="slidenum">
              <a:rPr lang="en-IS" smtClean="0"/>
              <a:t>12</a:t>
            </a:fld>
            <a:endParaRPr lang="en-IS"/>
          </a:p>
        </p:txBody>
      </p:sp>
    </p:spTree>
    <p:extLst>
      <p:ext uri="{BB962C8B-B14F-4D97-AF65-F5344CB8AC3E}">
        <p14:creationId xmlns:p14="http://schemas.microsoft.com/office/powerpoint/2010/main" val="2634456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dirty="0"/>
              <a:t>Tengslin milli leiks og vitræns þroska og táknbundinnar hugsunar.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is-IS" dirty="0"/>
          </a:p>
          <a:p>
            <a:pPr marL="0" marR="0" lvl="0" indent="0" algn="l" defTabSz="914400" rtl="0" eaLnBrk="1" fontAlgn="auto" latinLnBrk="0" hangingPunct="1">
              <a:lnSpc>
                <a:spcPct val="100000"/>
              </a:lnSpc>
              <a:spcBef>
                <a:spcPts val="0"/>
              </a:spcBef>
              <a:spcAft>
                <a:spcPts val="0"/>
              </a:spcAft>
              <a:buClrTx/>
              <a:buSzTx/>
              <a:buFontTx/>
              <a:buNone/>
              <a:tabLst/>
              <a:defRPr/>
            </a:pPr>
            <a:r>
              <a:rPr lang="is-IS" dirty="0"/>
              <a:t>Skv. Piaget þróuðustu leikir barna frá skynfæra- og hreyfileikjum yfir í táknræna (þykjustu) leiki og síðan í regluleiki </a:t>
            </a:r>
          </a:p>
          <a:p>
            <a:endParaRPr lang="en-IS" dirty="0"/>
          </a:p>
          <a:p>
            <a:pPr>
              <a:lnSpc>
                <a:spcPct val="110000"/>
              </a:lnSpc>
            </a:pPr>
            <a:r>
              <a:rPr lang="is-IS" u="sng" dirty="0"/>
              <a:t>Gagnrýni: </a:t>
            </a:r>
            <a:r>
              <a:rPr lang="is-IS" dirty="0"/>
              <a:t>menningarleg og félagsleg áhrif á leik eru ekki tekin inní kenningar Piaget</a:t>
            </a:r>
          </a:p>
          <a:p>
            <a:pPr>
              <a:lnSpc>
                <a:spcPct val="110000"/>
              </a:lnSpc>
            </a:pPr>
            <a:r>
              <a:rPr lang="is-IS" u="sng" dirty="0"/>
              <a:t>Gagnrýni : </a:t>
            </a:r>
            <a:r>
              <a:rPr lang="is-IS" dirty="0"/>
              <a:t>Endurspeglun á vitsmunaþroskann hjá Piaget er áhættusamt </a:t>
            </a:r>
          </a:p>
          <a:p>
            <a:endParaRPr lang="en-IS" dirty="0"/>
          </a:p>
          <a:p>
            <a:endParaRPr lang="en-IS" dirty="0"/>
          </a:p>
        </p:txBody>
      </p:sp>
      <p:sp>
        <p:nvSpPr>
          <p:cNvPr id="4" name="Slide Number Placeholder 3"/>
          <p:cNvSpPr>
            <a:spLocks noGrp="1"/>
          </p:cNvSpPr>
          <p:nvPr>
            <p:ph type="sldNum" sz="quarter" idx="5"/>
          </p:nvPr>
        </p:nvSpPr>
        <p:spPr/>
        <p:txBody>
          <a:bodyPr/>
          <a:lstStyle/>
          <a:p>
            <a:fld id="{EF06C4F6-8A2E-1244-900B-3EEE30CB1947}" type="slidenum">
              <a:rPr lang="en-IS" smtClean="0"/>
              <a:t>13</a:t>
            </a:fld>
            <a:endParaRPr lang="en-IS"/>
          </a:p>
        </p:txBody>
      </p:sp>
    </p:spTree>
    <p:extLst>
      <p:ext uri="{BB962C8B-B14F-4D97-AF65-F5344CB8AC3E}">
        <p14:creationId xmlns:p14="http://schemas.microsoft.com/office/powerpoint/2010/main" val="2984884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S" dirty="0"/>
              <a:t>þroskasvæði (e. zone of prioximal development) skv. </a:t>
            </a:r>
            <a:r>
              <a:rPr lang="en-GB" dirty="0" err="1"/>
              <a:t>Þ</a:t>
            </a:r>
            <a:r>
              <a:rPr lang="en-IS" dirty="0"/>
              <a:t>ví þá er þroskasvæði barnsins milli þess sem það ræður við eitt og það sem það ræður við með stuðningi.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S" dirty="0"/>
          </a:p>
          <a:p>
            <a:pPr marL="0" marR="0" lvl="0" indent="0" algn="l" defTabSz="914400" rtl="0" eaLnBrk="1" fontAlgn="auto" latinLnBrk="0" hangingPunct="1">
              <a:lnSpc>
                <a:spcPct val="100000"/>
              </a:lnSpc>
              <a:spcBef>
                <a:spcPts val="0"/>
              </a:spcBef>
              <a:spcAft>
                <a:spcPts val="0"/>
              </a:spcAft>
              <a:buClrTx/>
              <a:buSzTx/>
              <a:buFontTx/>
              <a:buNone/>
              <a:tabLst/>
              <a:defRPr/>
            </a:pPr>
            <a:r>
              <a:rPr lang="en-IS" dirty="0"/>
              <a:t>Vygotsky sagði það sem fengi börn til að leika sér væru óskir og langanir sem þau geta ekki uppfyllt t.d. leika að þau séu að keyra bíl </a:t>
            </a:r>
          </a:p>
          <a:p>
            <a:pPr marL="0" marR="0" lvl="0" indent="0" algn="l" defTabSz="914400" rtl="0" eaLnBrk="1" fontAlgn="auto" latinLnBrk="0" hangingPunct="1">
              <a:lnSpc>
                <a:spcPct val="100000"/>
              </a:lnSpc>
              <a:spcBef>
                <a:spcPts val="0"/>
              </a:spcBef>
              <a:spcAft>
                <a:spcPts val="0"/>
              </a:spcAft>
              <a:buClrTx/>
              <a:buSzTx/>
              <a:buFontTx/>
              <a:buNone/>
              <a:tabLst/>
              <a:defRPr/>
            </a:pPr>
            <a:r>
              <a:rPr lang="en-IS" dirty="0"/>
              <a:t>Þetta eru almennar óskir eins barnið vill vera eins og þeir fullorðnu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S" dirty="0"/>
          </a:p>
          <a:p>
            <a:pPr marL="0" marR="0" lvl="0" indent="0" algn="l" defTabSz="914400" rtl="0" eaLnBrk="1" fontAlgn="auto" latinLnBrk="0" hangingPunct="1">
              <a:lnSpc>
                <a:spcPct val="100000"/>
              </a:lnSpc>
              <a:spcBef>
                <a:spcPts val="0"/>
              </a:spcBef>
              <a:spcAft>
                <a:spcPts val="0"/>
              </a:spcAft>
              <a:buClrTx/>
              <a:buSzTx/>
              <a:buFontTx/>
              <a:buNone/>
              <a:tabLst/>
              <a:defRPr/>
            </a:pPr>
            <a:r>
              <a:rPr lang="en-IS" dirty="0"/>
              <a:t>3- 6 ára börn gera sér grein fyrir eigin athöfunum og læra þá að allir hlutir hafa merkingu, þar sem þau eru einnig virkir þátttakendur í námi,  starfi og aðilar af samfélaginu</a:t>
            </a:r>
          </a:p>
          <a:p>
            <a:endParaRPr lang="en-IS" dirty="0"/>
          </a:p>
        </p:txBody>
      </p:sp>
      <p:sp>
        <p:nvSpPr>
          <p:cNvPr id="4" name="Slide Number Placeholder 3"/>
          <p:cNvSpPr>
            <a:spLocks noGrp="1"/>
          </p:cNvSpPr>
          <p:nvPr>
            <p:ph type="sldNum" sz="quarter" idx="5"/>
          </p:nvPr>
        </p:nvSpPr>
        <p:spPr/>
        <p:txBody>
          <a:bodyPr/>
          <a:lstStyle/>
          <a:p>
            <a:fld id="{EF06C4F6-8A2E-1244-900B-3EEE30CB1947}" type="slidenum">
              <a:rPr lang="en-IS" smtClean="0"/>
              <a:t>14</a:t>
            </a:fld>
            <a:endParaRPr lang="en-IS"/>
          </a:p>
        </p:txBody>
      </p:sp>
    </p:spTree>
    <p:extLst>
      <p:ext uri="{BB962C8B-B14F-4D97-AF65-F5344CB8AC3E}">
        <p14:creationId xmlns:p14="http://schemas.microsoft.com/office/powerpoint/2010/main" val="3746082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GB" sz="1200" dirty="0"/>
              <a:t>T</a:t>
            </a:r>
            <a:r>
              <a:rPr lang="en-IS" sz="1200" dirty="0"/>
              <a:t>l að skilja boðskipti verður maður að geta túlkað boðin og skilið samhengið og umhverfi sem þau berast í. </a:t>
            </a:r>
          </a:p>
          <a:p>
            <a:pPr>
              <a:lnSpc>
                <a:spcPct val="110000"/>
              </a:lnSpc>
            </a:pPr>
            <a:r>
              <a:rPr lang="en-IS" sz="1200" dirty="0"/>
              <a:t>Hliðarboðskipti eru einnig mikilvæg; það eru þau skilaboð sem eru í orðum eða án orða, sem gefa til kynna hvernig eigi að skilja önnur skilaboð</a:t>
            </a:r>
          </a:p>
          <a:p>
            <a:pPr>
              <a:lnSpc>
                <a:spcPct val="110000"/>
              </a:lnSpc>
            </a:pPr>
            <a:endParaRPr lang="en-IS" sz="1200" dirty="0"/>
          </a:p>
          <a:p>
            <a:pPr>
              <a:lnSpc>
                <a:spcPct val="110000"/>
              </a:lnSpc>
            </a:pPr>
            <a:r>
              <a:rPr lang="en-IS" sz="1200" dirty="0"/>
              <a:t>Í leik læra börn að ákveðin hegðun er aðeins í boði í ákveðnu samhengi </a:t>
            </a:r>
          </a:p>
          <a:p>
            <a:pPr>
              <a:lnSpc>
                <a:spcPct val="110000"/>
              </a:lnSpc>
            </a:pPr>
            <a:r>
              <a:rPr lang="en-GB" sz="1200" dirty="0"/>
              <a:t>E</a:t>
            </a:r>
            <a:r>
              <a:rPr lang="en-IS" sz="1200" dirty="0"/>
              <a:t>innig læra þau að einstaklingur getur haft mörg hlutverk en er samt hann sjálfur . </a:t>
            </a:r>
          </a:p>
          <a:p>
            <a:pPr>
              <a:lnSpc>
                <a:spcPct val="110000"/>
              </a:lnSpc>
            </a:pPr>
            <a:endParaRPr lang="en-IS" sz="1200" dirty="0"/>
          </a:p>
          <a:p>
            <a:endParaRPr lang="en-IS" dirty="0"/>
          </a:p>
        </p:txBody>
      </p:sp>
      <p:sp>
        <p:nvSpPr>
          <p:cNvPr id="4" name="Slide Number Placeholder 3"/>
          <p:cNvSpPr>
            <a:spLocks noGrp="1"/>
          </p:cNvSpPr>
          <p:nvPr>
            <p:ph type="sldNum" sz="quarter" idx="5"/>
          </p:nvPr>
        </p:nvSpPr>
        <p:spPr/>
        <p:txBody>
          <a:bodyPr/>
          <a:lstStyle/>
          <a:p>
            <a:fld id="{EF06C4F6-8A2E-1244-900B-3EEE30CB1947}" type="slidenum">
              <a:rPr lang="en-IS" smtClean="0"/>
              <a:t>15</a:t>
            </a:fld>
            <a:endParaRPr lang="en-IS"/>
          </a:p>
        </p:txBody>
      </p:sp>
    </p:spTree>
    <p:extLst>
      <p:ext uri="{BB962C8B-B14F-4D97-AF65-F5344CB8AC3E}">
        <p14:creationId xmlns:p14="http://schemas.microsoft.com/office/powerpoint/2010/main" val="3178534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M</a:t>
            </a:r>
            <a:r>
              <a:rPr lang="en-IS" sz="1200" dirty="0"/>
              <a:t>ikilvægt er að börn geti notað leikefni á mismunandi vegu og nýtt ímyndurnaraflið sitt,  sköpun og tjáningu í leiknum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S" sz="1200" dirty="0"/>
              <a:t>Til gefa kynjunum tækifæri á þroska það sem í þeim býr þarf að gefa öll börnum dúkkur, bíla, kubba og bolta. </a:t>
            </a:r>
          </a:p>
          <a:p>
            <a:endParaRPr lang="en-IS" dirty="0"/>
          </a:p>
        </p:txBody>
      </p:sp>
      <p:sp>
        <p:nvSpPr>
          <p:cNvPr id="4" name="Slide Number Placeholder 3"/>
          <p:cNvSpPr>
            <a:spLocks noGrp="1"/>
          </p:cNvSpPr>
          <p:nvPr>
            <p:ph type="sldNum" sz="quarter" idx="5"/>
          </p:nvPr>
        </p:nvSpPr>
        <p:spPr/>
        <p:txBody>
          <a:bodyPr/>
          <a:lstStyle/>
          <a:p>
            <a:fld id="{EF06C4F6-8A2E-1244-900B-3EEE30CB1947}" type="slidenum">
              <a:rPr lang="en-IS" smtClean="0"/>
              <a:t>17</a:t>
            </a:fld>
            <a:endParaRPr lang="en-IS"/>
          </a:p>
        </p:txBody>
      </p:sp>
    </p:spTree>
    <p:extLst>
      <p:ext uri="{BB962C8B-B14F-4D97-AF65-F5344CB8AC3E}">
        <p14:creationId xmlns:p14="http://schemas.microsoft.com/office/powerpoint/2010/main" val="743472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756FB-E05E-443F-88A1-CFC90638997C}"/>
              </a:ext>
            </a:extLst>
          </p:cNvPr>
          <p:cNvSpPr>
            <a:spLocks noGrp="1"/>
          </p:cNvSpPr>
          <p:nvPr>
            <p:ph type="ctrTitle"/>
          </p:nvPr>
        </p:nvSpPr>
        <p:spPr>
          <a:xfrm>
            <a:off x="1084727" y="1597961"/>
            <a:ext cx="9144000" cy="31623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3C5DA97A-281B-4A77-9D2C-C5E6A860E645}"/>
              </a:ext>
            </a:extLst>
          </p:cNvPr>
          <p:cNvSpPr>
            <a:spLocks noGrp="1"/>
          </p:cNvSpPr>
          <p:nvPr>
            <p:ph type="subTitle" idx="1"/>
          </p:nvPr>
        </p:nvSpPr>
        <p:spPr>
          <a:xfrm>
            <a:off x="1084727" y="4902488"/>
            <a:ext cx="9144000" cy="985075"/>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5FD7BAE-E194-4223-BB4E-5E487863F5BE}"/>
              </a:ext>
            </a:extLst>
          </p:cNvPr>
          <p:cNvSpPr>
            <a:spLocks noGrp="1"/>
          </p:cNvSpPr>
          <p:nvPr>
            <p:ph type="dt" sz="half" idx="10"/>
          </p:nvPr>
        </p:nvSpPr>
        <p:spPr/>
        <p:txBody>
          <a:bodyPr/>
          <a:lstStyle/>
          <a:p>
            <a:fld id="{8C28A28C-4C6A-46EA-90C0-4EE0B89CC5C7}" type="datetimeFigureOut">
              <a:rPr lang="en-US" smtClean="0"/>
              <a:t>4/20/2024</a:t>
            </a:fld>
            <a:endParaRPr lang="en-US" dirty="0"/>
          </a:p>
        </p:txBody>
      </p:sp>
      <p:sp>
        <p:nvSpPr>
          <p:cNvPr id="5" name="Footer Placeholder 4">
            <a:extLst>
              <a:ext uri="{FF2B5EF4-FFF2-40B4-BE49-F238E27FC236}">
                <a16:creationId xmlns:a16="http://schemas.microsoft.com/office/drawing/2014/main" id="{9721F6C9-7279-4DF8-9462-3EFEFA03FB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457072-0A38-49AD-8D0D-0E42DD488E4F}"/>
              </a:ext>
            </a:extLst>
          </p:cNvPr>
          <p:cNvSpPr>
            <a:spLocks noGrp="1"/>
          </p:cNvSpPr>
          <p:nvPr>
            <p:ph type="sldNum" sz="quarter" idx="12"/>
          </p:nvPr>
        </p:nvSpPr>
        <p:spPr/>
        <p:txBody>
          <a:bodyPr/>
          <a:lstStyle/>
          <a:p>
            <a:fld id="{5DEF7F31-0B8A-474A-B86C-91F381754329}" type="slidenum">
              <a:rPr lang="en-US" smtClean="0"/>
              <a:t>‹#›</a:t>
            </a:fld>
            <a:endParaRPr lang="en-US" dirty="0"/>
          </a:p>
        </p:txBody>
      </p:sp>
    </p:spTree>
    <p:extLst>
      <p:ext uri="{BB962C8B-B14F-4D97-AF65-F5344CB8AC3E}">
        <p14:creationId xmlns:p14="http://schemas.microsoft.com/office/powerpoint/2010/main" val="1999243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89E81-5CFF-4A28-B9C8-5D54E51DF202}"/>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158A4CC8-DCB0-4E94-98A7-236E3D1866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1F802-21C2-44B2-A419-55469D826571}"/>
              </a:ext>
            </a:extLst>
          </p:cNvPr>
          <p:cNvSpPr>
            <a:spLocks noGrp="1"/>
          </p:cNvSpPr>
          <p:nvPr>
            <p:ph type="dt" sz="half" idx="10"/>
          </p:nvPr>
        </p:nvSpPr>
        <p:spPr/>
        <p:txBody>
          <a:bodyPr/>
          <a:lstStyle/>
          <a:p>
            <a:fld id="{8C28A28C-4C6A-46EA-90C0-4EE0B89CC5C7}" type="datetimeFigureOut">
              <a:rPr lang="en-US" smtClean="0"/>
              <a:t>4/20/2024</a:t>
            </a:fld>
            <a:endParaRPr lang="en-US"/>
          </a:p>
        </p:txBody>
      </p:sp>
      <p:sp>
        <p:nvSpPr>
          <p:cNvPr id="5" name="Footer Placeholder 4">
            <a:extLst>
              <a:ext uri="{FF2B5EF4-FFF2-40B4-BE49-F238E27FC236}">
                <a16:creationId xmlns:a16="http://schemas.microsoft.com/office/drawing/2014/main" id="{84BDB709-08FF-4C4A-8670-4CCA9146F9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395375-1CC8-4950-8439-877451C4266D}"/>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3599986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8BDF0-A155-454D-B3E2-AD15D0905A62}"/>
              </a:ext>
            </a:extLst>
          </p:cNvPr>
          <p:cNvSpPr>
            <a:spLocks noGrp="1"/>
          </p:cNvSpPr>
          <p:nvPr>
            <p:ph type="title" orient="vert"/>
          </p:nvPr>
        </p:nvSpPr>
        <p:spPr>
          <a:xfrm>
            <a:off x="9073242" y="827313"/>
            <a:ext cx="2280557" cy="5061857"/>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07244E0D-96EC-4B35-BA5C-5DAFCC7281AE}"/>
              </a:ext>
            </a:extLst>
          </p:cNvPr>
          <p:cNvSpPr>
            <a:spLocks noGrp="1"/>
          </p:cNvSpPr>
          <p:nvPr>
            <p:ph type="body" orient="vert" idx="1"/>
          </p:nvPr>
        </p:nvSpPr>
        <p:spPr>
          <a:xfrm>
            <a:off x="838200" y="827313"/>
            <a:ext cx="8115300" cy="5061857"/>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3ADC4E-9FB1-439F-B0FB-47F47B3421A7}"/>
              </a:ext>
            </a:extLst>
          </p:cNvPr>
          <p:cNvSpPr>
            <a:spLocks noGrp="1"/>
          </p:cNvSpPr>
          <p:nvPr>
            <p:ph type="dt" sz="half" idx="10"/>
          </p:nvPr>
        </p:nvSpPr>
        <p:spPr/>
        <p:txBody>
          <a:bodyPr/>
          <a:lstStyle/>
          <a:p>
            <a:fld id="{8C28A28C-4C6A-46EA-90C0-4EE0B89CC5C7}" type="datetimeFigureOut">
              <a:rPr lang="en-US" smtClean="0"/>
              <a:t>4/20/2024</a:t>
            </a:fld>
            <a:endParaRPr lang="en-US"/>
          </a:p>
        </p:txBody>
      </p:sp>
      <p:sp>
        <p:nvSpPr>
          <p:cNvPr id="5" name="Footer Placeholder 4">
            <a:extLst>
              <a:ext uri="{FF2B5EF4-FFF2-40B4-BE49-F238E27FC236}">
                <a16:creationId xmlns:a16="http://schemas.microsoft.com/office/drawing/2014/main" id="{637EE406-061A-4440-BA75-3B684FC848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6D93CF-F5F3-4897-A51E-47D577FDD344}"/>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1429660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98199-C6CF-4DFF-A750-435F06CC74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F2D5EB-F993-411F-9DBA-971321FC00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A5D216-27F9-4078-8349-ABC9F614A5E7}"/>
              </a:ext>
            </a:extLst>
          </p:cNvPr>
          <p:cNvSpPr>
            <a:spLocks noGrp="1"/>
          </p:cNvSpPr>
          <p:nvPr>
            <p:ph type="dt" sz="half" idx="10"/>
          </p:nvPr>
        </p:nvSpPr>
        <p:spPr/>
        <p:txBody>
          <a:bodyPr/>
          <a:lstStyle/>
          <a:p>
            <a:fld id="{8C28A28C-4C6A-46EA-90C0-4EE0B89CC5C7}" type="datetimeFigureOut">
              <a:rPr lang="en-US" smtClean="0"/>
              <a:t>4/20/2024</a:t>
            </a:fld>
            <a:endParaRPr lang="en-US"/>
          </a:p>
        </p:txBody>
      </p:sp>
      <p:sp>
        <p:nvSpPr>
          <p:cNvPr id="5" name="Footer Placeholder 4">
            <a:extLst>
              <a:ext uri="{FF2B5EF4-FFF2-40B4-BE49-F238E27FC236}">
                <a16:creationId xmlns:a16="http://schemas.microsoft.com/office/drawing/2014/main" id="{4384F8A8-FBA7-4F25-ADEA-AF346495DE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4609F8-5897-4724-8FA6-3EFDE8F2DD79}"/>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3895388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C0F0C-7BA8-490D-B4C9-CCE145DCD19A}"/>
              </a:ext>
            </a:extLst>
          </p:cNvPr>
          <p:cNvSpPr>
            <a:spLocks noGrp="1"/>
          </p:cNvSpPr>
          <p:nvPr>
            <p:ph type="title"/>
          </p:nvPr>
        </p:nvSpPr>
        <p:spPr>
          <a:xfrm>
            <a:off x="1084726" y="1709738"/>
            <a:ext cx="9143999" cy="3050523"/>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290E61-B837-4BE4-9BC7-6AF706BCCA42}"/>
              </a:ext>
            </a:extLst>
          </p:cNvPr>
          <p:cNvSpPr>
            <a:spLocks noGrp="1"/>
          </p:cNvSpPr>
          <p:nvPr>
            <p:ph type="body" idx="1"/>
          </p:nvPr>
        </p:nvSpPr>
        <p:spPr>
          <a:xfrm>
            <a:off x="1084726" y="4902488"/>
            <a:ext cx="9143999" cy="9850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52E15F-E46D-44C6-9FB9-07B0BC545AEF}"/>
              </a:ext>
            </a:extLst>
          </p:cNvPr>
          <p:cNvSpPr>
            <a:spLocks noGrp="1"/>
          </p:cNvSpPr>
          <p:nvPr>
            <p:ph type="dt" sz="half" idx="10"/>
          </p:nvPr>
        </p:nvSpPr>
        <p:spPr/>
        <p:txBody>
          <a:bodyPr/>
          <a:lstStyle/>
          <a:p>
            <a:fld id="{8C28A28C-4C6A-46EA-90C0-4EE0B89CC5C7}" type="datetimeFigureOut">
              <a:rPr lang="en-US" smtClean="0"/>
              <a:t>4/20/2024</a:t>
            </a:fld>
            <a:endParaRPr lang="en-US"/>
          </a:p>
        </p:txBody>
      </p:sp>
      <p:sp>
        <p:nvSpPr>
          <p:cNvPr id="5" name="Footer Placeholder 4">
            <a:extLst>
              <a:ext uri="{FF2B5EF4-FFF2-40B4-BE49-F238E27FC236}">
                <a16:creationId xmlns:a16="http://schemas.microsoft.com/office/drawing/2014/main" id="{2EBF6955-3667-4857-B35A-9E12F79886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14B309-D15E-4FA1-9B8D-8C1F3B56C375}"/>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1601803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219AB-91F9-4F80-9B5D-2E6FE925F0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19F334-D0CF-4DFD-BAA9-3ECD639B1F1E}"/>
              </a:ext>
            </a:extLst>
          </p:cNvPr>
          <p:cNvSpPr>
            <a:spLocks noGrp="1"/>
          </p:cNvSpPr>
          <p:nvPr>
            <p:ph sz="half" idx="1"/>
          </p:nvPr>
        </p:nvSpPr>
        <p:spPr>
          <a:xfrm>
            <a:off x="1077362" y="2227809"/>
            <a:ext cx="4942438" cy="39491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5E0B5D-4613-4DA7-BA20-58B19BE8A496}"/>
              </a:ext>
            </a:extLst>
          </p:cNvPr>
          <p:cNvSpPr>
            <a:spLocks noGrp="1"/>
          </p:cNvSpPr>
          <p:nvPr>
            <p:ph sz="half" idx="2"/>
          </p:nvPr>
        </p:nvSpPr>
        <p:spPr>
          <a:xfrm>
            <a:off x="6172200" y="2227809"/>
            <a:ext cx="4855265" cy="39491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F311AB-0603-424D-BC42-0CEAB3562BA4}"/>
              </a:ext>
            </a:extLst>
          </p:cNvPr>
          <p:cNvSpPr>
            <a:spLocks noGrp="1"/>
          </p:cNvSpPr>
          <p:nvPr>
            <p:ph type="dt" sz="half" idx="10"/>
          </p:nvPr>
        </p:nvSpPr>
        <p:spPr/>
        <p:txBody>
          <a:bodyPr/>
          <a:lstStyle/>
          <a:p>
            <a:fld id="{8C28A28C-4C6A-46EA-90C0-4EE0B89CC5C7}" type="datetimeFigureOut">
              <a:rPr lang="en-US" smtClean="0"/>
              <a:t>4/20/2024</a:t>
            </a:fld>
            <a:endParaRPr lang="en-US"/>
          </a:p>
        </p:txBody>
      </p:sp>
      <p:sp>
        <p:nvSpPr>
          <p:cNvPr id="6" name="Footer Placeholder 5">
            <a:extLst>
              <a:ext uri="{FF2B5EF4-FFF2-40B4-BE49-F238E27FC236}">
                <a16:creationId xmlns:a16="http://schemas.microsoft.com/office/drawing/2014/main" id="{7A3AA2AC-0C5F-4835-BE47-D780C29890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6C54C0-DFDA-4778-9EE8-5E5C30E05412}"/>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2454163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3603-5B09-4916-8324-A6BDAB4E060E}"/>
              </a:ext>
            </a:extLst>
          </p:cNvPr>
          <p:cNvSpPr>
            <a:spLocks noGrp="1"/>
          </p:cNvSpPr>
          <p:nvPr>
            <p:ph type="title"/>
          </p:nvPr>
        </p:nvSpPr>
        <p:spPr>
          <a:xfrm>
            <a:off x="1084726" y="365125"/>
            <a:ext cx="9942739"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74073C-C15B-4218-9B84-6758955176E7}"/>
              </a:ext>
            </a:extLst>
          </p:cNvPr>
          <p:cNvSpPr>
            <a:spLocks noGrp="1"/>
          </p:cNvSpPr>
          <p:nvPr>
            <p:ph type="body" idx="1"/>
          </p:nvPr>
        </p:nvSpPr>
        <p:spPr>
          <a:xfrm>
            <a:off x="1084725" y="1681163"/>
            <a:ext cx="49128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116D27-36F6-440B-A9BE-8B9499047CEF}"/>
              </a:ext>
            </a:extLst>
          </p:cNvPr>
          <p:cNvSpPr>
            <a:spLocks noGrp="1"/>
          </p:cNvSpPr>
          <p:nvPr>
            <p:ph sz="half" idx="2"/>
          </p:nvPr>
        </p:nvSpPr>
        <p:spPr>
          <a:xfrm>
            <a:off x="1084726" y="2505075"/>
            <a:ext cx="4912849"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C12010D-7AC4-4A70-A211-6A29274119DB}"/>
              </a:ext>
            </a:extLst>
          </p:cNvPr>
          <p:cNvSpPr>
            <a:spLocks noGrp="1"/>
          </p:cNvSpPr>
          <p:nvPr>
            <p:ph type="body" sz="quarter" idx="3"/>
          </p:nvPr>
        </p:nvSpPr>
        <p:spPr>
          <a:xfrm>
            <a:off x="6172200" y="1681163"/>
            <a:ext cx="485526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AE85B5-3350-49A4-86A1-E5DAED491624}"/>
              </a:ext>
            </a:extLst>
          </p:cNvPr>
          <p:cNvSpPr>
            <a:spLocks noGrp="1"/>
          </p:cNvSpPr>
          <p:nvPr>
            <p:ph sz="quarter" idx="4"/>
          </p:nvPr>
        </p:nvSpPr>
        <p:spPr>
          <a:xfrm>
            <a:off x="6172200" y="2505075"/>
            <a:ext cx="485526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73E874-D08B-4D81-B82D-5DF242E4A1AA}"/>
              </a:ext>
            </a:extLst>
          </p:cNvPr>
          <p:cNvSpPr>
            <a:spLocks noGrp="1"/>
          </p:cNvSpPr>
          <p:nvPr>
            <p:ph type="dt" sz="half" idx="10"/>
          </p:nvPr>
        </p:nvSpPr>
        <p:spPr/>
        <p:txBody>
          <a:bodyPr/>
          <a:lstStyle/>
          <a:p>
            <a:fld id="{8C28A28C-4C6A-46EA-90C0-4EE0B89CC5C7}" type="datetimeFigureOut">
              <a:rPr lang="en-US" smtClean="0"/>
              <a:t>4/20/2024</a:t>
            </a:fld>
            <a:endParaRPr lang="en-US"/>
          </a:p>
        </p:txBody>
      </p:sp>
      <p:sp>
        <p:nvSpPr>
          <p:cNvPr id="8" name="Footer Placeholder 7">
            <a:extLst>
              <a:ext uri="{FF2B5EF4-FFF2-40B4-BE49-F238E27FC236}">
                <a16:creationId xmlns:a16="http://schemas.microsoft.com/office/drawing/2014/main" id="{AE174067-0FFA-41C3-A3A6-E8907CC32D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947985-FBC0-4118-8877-2E327F637DF5}"/>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155531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E0282-3DE7-4AB9-83AC-AFEDD22AF3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A7436C-706A-443F-86CD-4444C82818B2}"/>
              </a:ext>
            </a:extLst>
          </p:cNvPr>
          <p:cNvSpPr>
            <a:spLocks noGrp="1"/>
          </p:cNvSpPr>
          <p:nvPr>
            <p:ph type="dt" sz="half" idx="10"/>
          </p:nvPr>
        </p:nvSpPr>
        <p:spPr/>
        <p:txBody>
          <a:bodyPr/>
          <a:lstStyle/>
          <a:p>
            <a:fld id="{8C28A28C-4C6A-46EA-90C0-4EE0B89CC5C7}" type="datetimeFigureOut">
              <a:rPr lang="en-US" smtClean="0"/>
              <a:t>4/20/2024</a:t>
            </a:fld>
            <a:endParaRPr lang="en-US"/>
          </a:p>
        </p:txBody>
      </p:sp>
      <p:sp>
        <p:nvSpPr>
          <p:cNvPr id="4" name="Footer Placeholder 3">
            <a:extLst>
              <a:ext uri="{FF2B5EF4-FFF2-40B4-BE49-F238E27FC236}">
                <a16:creationId xmlns:a16="http://schemas.microsoft.com/office/drawing/2014/main" id="{09B53292-7EA5-45D0-957F-636A44FC06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76F59D-34BB-462C-B506-040B9E982FCB}"/>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1329240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55245-AB52-41B4-9B28-55E6527DA2F8}"/>
              </a:ext>
            </a:extLst>
          </p:cNvPr>
          <p:cNvSpPr>
            <a:spLocks noGrp="1"/>
          </p:cNvSpPr>
          <p:nvPr>
            <p:ph type="dt" sz="half" idx="10"/>
          </p:nvPr>
        </p:nvSpPr>
        <p:spPr/>
        <p:txBody>
          <a:bodyPr/>
          <a:lstStyle/>
          <a:p>
            <a:fld id="{8C28A28C-4C6A-46EA-90C0-4EE0B89CC5C7}" type="datetimeFigureOut">
              <a:rPr lang="en-US" smtClean="0"/>
              <a:t>4/20/2024</a:t>
            </a:fld>
            <a:endParaRPr lang="en-US"/>
          </a:p>
        </p:txBody>
      </p:sp>
      <p:sp>
        <p:nvSpPr>
          <p:cNvPr id="3" name="Footer Placeholder 2">
            <a:extLst>
              <a:ext uri="{FF2B5EF4-FFF2-40B4-BE49-F238E27FC236}">
                <a16:creationId xmlns:a16="http://schemas.microsoft.com/office/drawing/2014/main" id="{CA73B8AE-58B0-4FDF-8430-9D8D3DD537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9E4D91-8619-43C1-841B-B5F47DE01739}"/>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1407254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DA660-DF93-4947-B93F-BF118D3B5F80}"/>
              </a:ext>
            </a:extLst>
          </p:cNvPr>
          <p:cNvSpPr>
            <a:spLocks noGrp="1"/>
          </p:cNvSpPr>
          <p:nvPr>
            <p:ph type="title"/>
          </p:nvPr>
        </p:nvSpPr>
        <p:spPr>
          <a:xfrm>
            <a:off x="1084727" y="457200"/>
            <a:ext cx="3687298"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2F0292E-B3E1-4FD6-A7FA-C165BAC21C28}"/>
              </a:ext>
            </a:extLst>
          </p:cNvPr>
          <p:cNvSpPr>
            <a:spLocks noGrp="1"/>
          </p:cNvSpPr>
          <p:nvPr>
            <p:ph idx="1"/>
          </p:nvPr>
        </p:nvSpPr>
        <p:spPr>
          <a:xfrm>
            <a:off x="5183188" y="987425"/>
            <a:ext cx="5844277" cy="487362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EFB0ECC-817B-4A71-AFB5-FC60A2BC3ABC}"/>
              </a:ext>
            </a:extLst>
          </p:cNvPr>
          <p:cNvSpPr>
            <a:spLocks noGrp="1"/>
          </p:cNvSpPr>
          <p:nvPr>
            <p:ph type="body" sz="half" idx="2"/>
          </p:nvPr>
        </p:nvSpPr>
        <p:spPr>
          <a:xfrm>
            <a:off x="1084727" y="2253343"/>
            <a:ext cx="3687298" cy="361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7788E0B-6135-4F59-A35A-2CA1A8BA4ED2}"/>
              </a:ext>
            </a:extLst>
          </p:cNvPr>
          <p:cNvSpPr>
            <a:spLocks noGrp="1"/>
          </p:cNvSpPr>
          <p:nvPr>
            <p:ph type="dt" sz="half" idx="10"/>
          </p:nvPr>
        </p:nvSpPr>
        <p:spPr/>
        <p:txBody>
          <a:bodyPr/>
          <a:lstStyle/>
          <a:p>
            <a:fld id="{8C28A28C-4C6A-46EA-90C0-4EE0B89CC5C7}" type="datetimeFigureOut">
              <a:rPr lang="en-US" smtClean="0"/>
              <a:t>4/20/2024</a:t>
            </a:fld>
            <a:endParaRPr lang="en-US"/>
          </a:p>
        </p:txBody>
      </p:sp>
      <p:sp>
        <p:nvSpPr>
          <p:cNvPr id="6" name="Footer Placeholder 5">
            <a:extLst>
              <a:ext uri="{FF2B5EF4-FFF2-40B4-BE49-F238E27FC236}">
                <a16:creationId xmlns:a16="http://schemas.microsoft.com/office/drawing/2014/main" id="{FD0DEF36-4037-4E6D-988F-CC8E3F11C6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5C0D2D-D878-4723-A002-5A601EFB48A0}"/>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896380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C59D5-B8A1-4C9C-A61F-E082A44330BB}"/>
              </a:ext>
            </a:extLst>
          </p:cNvPr>
          <p:cNvSpPr>
            <a:spLocks noGrp="1"/>
          </p:cNvSpPr>
          <p:nvPr>
            <p:ph type="title"/>
          </p:nvPr>
        </p:nvSpPr>
        <p:spPr>
          <a:xfrm>
            <a:off x="1084727" y="720433"/>
            <a:ext cx="3687298" cy="1587337"/>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4CB4F5F-E6E7-45C3-B35C-80F81FB1A5E8}"/>
              </a:ext>
            </a:extLst>
          </p:cNvPr>
          <p:cNvSpPr>
            <a:spLocks noGrp="1"/>
          </p:cNvSpPr>
          <p:nvPr>
            <p:ph type="pic" idx="1"/>
          </p:nvPr>
        </p:nvSpPr>
        <p:spPr>
          <a:xfrm>
            <a:off x="5183188" y="987425"/>
            <a:ext cx="58277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633AB7-4F8E-4A9F-AC15-89E6A6E00347}"/>
              </a:ext>
            </a:extLst>
          </p:cNvPr>
          <p:cNvSpPr>
            <a:spLocks noGrp="1"/>
          </p:cNvSpPr>
          <p:nvPr>
            <p:ph type="body" sz="half" idx="2"/>
          </p:nvPr>
        </p:nvSpPr>
        <p:spPr>
          <a:xfrm>
            <a:off x="1084727" y="2449286"/>
            <a:ext cx="3687298" cy="3419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C074B526-866D-4E11-A7F9-081BD4EDF484}"/>
              </a:ext>
            </a:extLst>
          </p:cNvPr>
          <p:cNvSpPr>
            <a:spLocks noGrp="1"/>
          </p:cNvSpPr>
          <p:nvPr>
            <p:ph type="dt" sz="half" idx="10"/>
          </p:nvPr>
        </p:nvSpPr>
        <p:spPr/>
        <p:txBody>
          <a:bodyPr/>
          <a:lstStyle/>
          <a:p>
            <a:fld id="{8C28A28C-4C6A-46EA-90C0-4EE0B89CC5C7}" type="datetimeFigureOut">
              <a:rPr lang="en-US" smtClean="0"/>
              <a:t>4/20/2024</a:t>
            </a:fld>
            <a:endParaRPr lang="en-US"/>
          </a:p>
        </p:txBody>
      </p:sp>
      <p:sp>
        <p:nvSpPr>
          <p:cNvPr id="6" name="Footer Placeholder 5">
            <a:extLst>
              <a:ext uri="{FF2B5EF4-FFF2-40B4-BE49-F238E27FC236}">
                <a16:creationId xmlns:a16="http://schemas.microsoft.com/office/drawing/2014/main" id="{CD758BF8-E962-4367-8495-62438FDD48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C20AE1-C97D-4E6C-9DB2-B2904C2CF247}"/>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2539253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AE192E3E-68A9-4F36-936C-1C8D0B9EF132}"/>
              </a:ext>
            </a:extLst>
          </p:cNvPr>
          <p:cNvSpPr/>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3F214EB0-7E6D-4536-9350-5CB688B56F26}"/>
              </a:ext>
            </a:extLst>
          </p:cNvPr>
          <p:cNvSpPr>
            <a:spLocks noGrp="1"/>
          </p:cNvSpPr>
          <p:nvPr>
            <p:ph type="title"/>
          </p:nvPr>
        </p:nvSpPr>
        <p:spPr>
          <a:xfrm>
            <a:off x="1077362" y="720434"/>
            <a:ext cx="9950103" cy="150737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ABF5455E-4725-4924-BF7D-2E1FC9E391F8}"/>
              </a:ext>
            </a:extLst>
          </p:cNvPr>
          <p:cNvSpPr>
            <a:spLocks noGrp="1"/>
          </p:cNvSpPr>
          <p:nvPr>
            <p:ph type="body" idx="1"/>
          </p:nvPr>
        </p:nvSpPr>
        <p:spPr>
          <a:xfrm>
            <a:off x="1077362" y="2427316"/>
            <a:ext cx="9950103" cy="351351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2CAD9D9-1A1D-4438-9F3D-E5E58FD72F1F}"/>
              </a:ext>
            </a:extLst>
          </p:cNvPr>
          <p:cNvSpPr>
            <a:spLocks noGrp="1"/>
          </p:cNvSpPr>
          <p:nvPr>
            <p:ph type="dt" sz="half" idx="2"/>
          </p:nvPr>
        </p:nvSpPr>
        <p:spPr>
          <a:xfrm>
            <a:off x="9243751" y="6356350"/>
            <a:ext cx="2296603" cy="365125"/>
          </a:xfrm>
          <a:prstGeom prst="rect">
            <a:avLst/>
          </a:prstGeom>
        </p:spPr>
        <p:txBody>
          <a:bodyPr vert="horz" lIns="91440" tIns="45720" rIns="91440" bIns="45720" rtlCol="0" anchor="ctr"/>
          <a:lstStyle>
            <a:lvl1pPr algn="r">
              <a:defRPr sz="900">
                <a:solidFill>
                  <a:schemeClr val="bg1"/>
                </a:solidFill>
              </a:defRPr>
            </a:lvl1pPr>
          </a:lstStyle>
          <a:p>
            <a:fld id="{8C28A28C-4C6A-46EA-90C0-4EE0B89CC5C7}" type="datetimeFigureOut">
              <a:rPr lang="en-US" smtClean="0"/>
              <a:pPr/>
              <a:t>4/20/2024</a:t>
            </a:fld>
            <a:endParaRPr lang="en-US" dirty="0"/>
          </a:p>
        </p:txBody>
      </p:sp>
      <p:sp>
        <p:nvSpPr>
          <p:cNvPr id="5" name="Footer Placeholder 4">
            <a:extLst>
              <a:ext uri="{FF2B5EF4-FFF2-40B4-BE49-F238E27FC236}">
                <a16:creationId xmlns:a16="http://schemas.microsoft.com/office/drawing/2014/main" id="{AE80A827-D7BF-4CA4-8C29-5AE54ADA4787}"/>
              </a:ext>
            </a:extLst>
          </p:cNvPr>
          <p:cNvSpPr>
            <a:spLocks noGrp="1"/>
          </p:cNvSpPr>
          <p:nvPr>
            <p:ph type="ftr" sz="quarter" idx="3"/>
          </p:nvPr>
        </p:nvSpPr>
        <p:spPr>
          <a:xfrm rot="5400000">
            <a:off x="-1610380" y="1926575"/>
            <a:ext cx="3830351"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06717188-1DE1-4DA5-8161-21179E4ADEAE}"/>
              </a:ext>
            </a:extLst>
          </p:cNvPr>
          <p:cNvSpPr>
            <a:spLocks noGrp="1"/>
          </p:cNvSpPr>
          <p:nvPr>
            <p:ph type="sldNum" sz="quarter" idx="4"/>
          </p:nvPr>
        </p:nvSpPr>
        <p:spPr>
          <a:xfrm>
            <a:off x="11540355" y="6356350"/>
            <a:ext cx="410973" cy="365125"/>
          </a:xfrm>
          <a:prstGeom prst="rect">
            <a:avLst/>
          </a:prstGeom>
        </p:spPr>
        <p:txBody>
          <a:bodyPr vert="horz" lIns="91440" tIns="45720" rIns="91440" bIns="45720" rtlCol="0" anchor="ctr"/>
          <a:lstStyle>
            <a:lvl1pPr algn="r">
              <a:defRPr sz="900">
                <a:solidFill>
                  <a:schemeClr val="bg1"/>
                </a:solidFill>
              </a:defRPr>
            </a:lvl1pPr>
          </a:lstStyle>
          <a:p>
            <a:fld id="{5DEF7F31-0B8A-474A-B86C-91F381754329}" type="slidenum">
              <a:rPr lang="en-US" smtClean="0"/>
              <a:pPr/>
              <a:t>‹#›</a:t>
            </a:fld>
            <a:endParaRPr lang="en-US" dirty="0"/>
          </a:p>
        </p:txBody>
      </p:sp>
    </p:spTree>
    <p:extLst>
      <p:ext uri="{BB962C8B-B14F-4D97-AF65-F5344CB8AC3E}">
        <p14:creationId xmlns:p14="http://schemas.microsoft.com/office/powerpoint/2010/main" val="286923640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24" r:id="rId6"/>
    <p:sldLayoutId id="2147483719" r:id="rId7"/>
    <p:sldLayoutId id="2147483720" r:id="rId8"/>
    <p:sldLayoutId id="2147483721" r:id="rId9"/>
    <p:sldLayoutId id="2147483723" r:id="rId10"/>
    <p:sldLayoutId id="2147483722" r:id="rId11"/>
  </p:sldLayoutIdLst>
  <p:txStyles>
    <p:titleStyle>
      <a:lvl1pPr algn="l" defTabSz="914400" rtl="0" eaLnBrk="1" latinLnBrk="0" hangingPunct="1">
        <a:lnSpc>
          <a:spcPct val="110000"/>
        </a:lnSpc>
        <a:spcBef>
          <a:spcPct val="0"/>
        </a:spcBef>
        <a:buNone/>
        <a:defRPr sz="3200" b="1" kern="120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94360"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hyperlink" Target="https://foto.wuestenigel.com/lawn-mower-man-working-on-the-backyard/" TargetMode="External"/><Relationship Id="rId7" Type="http://schemas.openxmlformats.org/officeDocument/2006/relationships/hyperlink" Target="https://commons.wikimedia.org/wiki/File:Youth-soccer-indiana.jpg" TargetMode="Externa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hyperlink" Target="https://pxhere.com/en/photo/1192211" TargetMode="External"/><Relationship Id="rId4" Type="http://schemas.openxmlformats.org/officeDocument/2006/relationships/image" Target="../media/image14.jpg"/><Relationship Id="rId9" Type="http://schemas.openxmlformats.org/officeDocument/2006/relationships/hyperlink" Target="https://en.wikipedia.org/wiki/Playing_card" TargetMode="Externa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hyperlink" Target="https://pixabay.com/en/hopscotch-playground-game-child-1622866/"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hyperlink" Target="https://creativecommons.org/licenses/by-sa/3.0/" TargetMode="External"/><Relationship Id="rId4" Type="http://schemas.openxmlformats.org/officeDocument/2006/relationships/diagramLayout" Target="../diagrams/layout1.xml"/><Relationship Id="rId9" Type="http://schemas.openxmlformats.org/officeDocument/2006/relationships/hyperlink" Target="https://www.arocksteadylife.com/all-you-need-is-play/"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pxhere.com/en/photo/810484" TargetMode="External"/><Relationship Id="rId2" Type="http://schemas.openxmlformats.org/officeDocument/2006/relationships/image" Target="../media/image7.jpg!d"/><Relationship Id="rId1" Type="http://schemas.openxmlformats.org/officeDocument/2006/relationships/slideLayout" Target="../slideLayouts/slideLayout2.xml"/><Relationship Id="rId5" Type="http://schemas.openxmlformats.org/officeDocument/2006/relationships/hyperlink" Target="https://pxhere.com/en/photo/1155565" TargetMode="Externa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598E420-4FFC-4D35-B15F-045E166EE5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0A951F-01A6-5C7E-0124-6ECCB6C7E033}"/>
              </a:ext>
            </a:extLst>
          </p:cNvPr>
          <p:cNvSpPr>
            <a:spLocks noGrp="1"/>
          </p:cNvSpPr>
          <p:nvPr>
            <p:ph type="ctrTitle"/>
          </p:nvPr>
        </p:nvSpPr>
        <p:spPr>
          <a:xfrm>
            <a:off x="1742037" y="4115941"/>
            <a:ext cx="8657450" cy="1124073"/>
          </a:xfrm>
        </p:spPr>
        <p:txBody>
          <a:bodyPr anchor="b">
            <a:normAutofit/>
          </a:bodyPr>
          <a:lstStyle/>
          <a:p>
            <a:pPr>
              <a:lnSpc>
                <a:spcPct val="100000"/>
              </a:lnSpc>
            </a:pPr>
            <a:r>
              <a:rPr lang="en-IS"/>
              <a:t>Leikur og leikföng </a:t>
            </a:r>
            <a:br>
              <a:rPr lang="en-IS"/>
            </a:br>
            <a:r>
              <a:rPr lang="en-IS"/>
              <a:t>kafli 10</a:t>
            </a:r>
          </a:p>
        </p:txBody>
      </p:sp>
      <p:sp>
        <p:nvSpPr>
          <p:cNvPr id="3" name="Subtitle 2">
            <a:extLst>
              <a:ext uri="{FF2B5EF4-FFF2-40B4-BE49-F238E27FC236}">
                <a16:creationId xmlns:a16="http://schemas.microsoft.com/office/drawing/2014/main" id="{6971FFC9-0C99-3D12-6816-CC5C195D078E}"/>
              </a:ext>
            </a:extLst>
          </p:cNvPr>
          <p:cNvSpPr>
            <a:spLocks noGrp="1"/>
          </p:cNvSpPr>
          <p:nvPr>
            <p:ph type="subTitle" idx="1"/>
          </p:nvPr>
        </p:nvSpPr>
        <p:spPr>
          <a:xfrm>
            <a:off x="1742037" y="5362074"/>
            <a:ext cx="8657450" cy="681942"/>
          </a:xfrm>
        </p:spPr>
        <p:txBody>
          <a:bodyPr anchor="t">
            <a:normAutofit/>
          </a:bodyPr>
          <a:lstStyle/>
          <a:p>
            <a:r>
              <a:rPr lang="en-IS"/>
              <a:t>Kennaranemi: Heiða Elín Aðalsteinsdóttir </a:t>
            </a:r>
            <a:endParaRPr lang="en-IS" dirty="0"/>
          </a:p>
        </p:txBody>
      </p:sp>
      <p:sp>
        <p:nvSpPr>
          <p:cNvPr id="20" name="Freeform: Shape 10">
            <a:extLst>
              <a:ext uri="{FF2B5EF4-FFF2-40B4-BE49-F238E27FC236}">
                <a16:creationId xmlns:a16="http://schemas.microsoft.com/office/drawing/2014/main" id="{46DEAA51-8BA5-4C87-9448-75CBB18F09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36259" y="-4126"/>
            <a:ext cx="3526736" cy="3420239"/>
          </a:xfrm>
          <a:custGeom>
            <a:avLst/>
            <a:gdLst>
              <a:gd name="connsiteX0" fmla="*/ 3526736 w 3526736"/>
              <a:gd name="connsiteY0" fmla="*/ 3420239 h 3420239"/>
              <a:gd name="connsiteX1" fmla="*/ 0 w 3526736"/>
              <a:gd name="connsiteY1" fmla="*/ 3420239 h 3420239"/>
              <a:gd name="connsiteX2" fmla="*/ 0 w 3526736"/>
              <a:gd name="connsiteY2" fmla="*/ 0 h 3420239"/>
              <a:gd name="connsiteX3" fmla="*/ 3467210 w 3526736"/>
              <a:gd name="connsiteY3" fmla="*/ 0 h 3420239"/>
              <a:gd name="connsiteX4" fmla="*/ 7694 w 3526736"/>
              <a:gd name="connsiteY4" fmla="*/ 3404028 h 3420239"/>
              <a:gd name="connsiteX5" fmla="*/ 7694 w 3526736"/>
              <a:gd name="connsiteY5" fmla="*/ 3416113 h 3420239"/>
              <a:gd name="connsiteX6" fmla="*/ 3526736 w 3526736"/>
              <a:gd name="connsiteY6" fmla="*/ 3416113 h 342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6736" h="3420239">
                <a:moveTo>
                  <a:pt x="3526736" y="3420239"/>
                </a:moveTo>
                <a:lnTo>
                  <a:pt x="0" y="3420239"/>
                </a:lnTo>
                <a:lnTo>
                  <a:pt x="0" y="0"/>
                </a:lnTo>
                <a:lnTo>
                  <a:pt x="3467210" y="0"/>
                </a:lnTo>
                <a:lnTo>
                  <a:pt x="7694" y="3404028"/>
                </a:lnTo>
                <a:lnTo>
                  <a:pt x="7694" y="3416113"/>
                </a:lnTo>
                <a:lnTo>
                  <a:pt x="3526736" y="341611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6F65EED3-16BB-E94E-00A2-9CBD68EEC546}"/>
              </a:ext>
            </a:extLst>
          </p:cNvPr>
          <p:cNvPicPr>
            <a:picLocks noChangeAspect="1"/>
          </p:cNvPicPr>
          <p:nvPr/>
        </p:nvPicPr>
        <p:blipFill rotWithShape="1">
          <a:blip r:embed="rId2"/>
          <a:srcRect t="25925" r="-1" b="21710"/>
          <a:stretch/>
        </p:blipFill>
        <p:spPr>
          <a:xfrm>
            <a:off x="1" y="-4125"/>
            <a:ext cx="10462125" cy="3423981"/>
          </a:xfrm>
          <a:custGeom>
            <a:avLst/>
            <a:gdLst/>
            <a:ahLst/>
            <a:cxnLst/>
            <a:rect l="l" t="t" r="r" b="b"/>
            <a:pathLst>
              <a:path w="10462125" h="3423981">
                <a:moveTo>
                  <a:pt x="6824" y="0"/>
                </a:moveTo>
                <a:lnTo>
                  <a:pt x="10462125" y="0"/>
                </a:lnTo>
                <a:lnTo>
                  <a:pt x="10462125" y="12085"/>
                </a:lnTo>
                <a:lnTo>
                  <a:pt x="6998417" y="3420238"/>
                </a:lnTo>
                <a:lnTo>
                  <a:pt x="10462125" y="3420238"/>
                </a:lnTo>
                <a:lnTo>
                  <a:pt x="10462125" y="3420239"/>
                </a:lnTo>
                <a:lnTo>
                  <a:pt x="1132764" y="3420239"/>
                </a:lnTo>
                <a:lnTo>
                  <a:pt x="1132764" y="3423981"/>
                </a:lnTo>
                <a:lnTo>
                  <a:pt x="0" y="3423981"/>
                </a:lnTo>
                <a:lnTo>
                  <a:pt x="0" y="4125"/>
                </a:lnTo>
                <a:lnTo>
                  <a:pt x="6824" y="4125"/>
                </a:lnTo>
                <a:close/>
              </a:path>
            </a:pathLst>
          </a:custGeom>
        </p:spPr>
      </p:pic>
      <p:sp>
        <p:nvSpPr>
          <p:cNvPr id="22" name="Rectangle 21">
            <a:extLst>
              <a:ext uri="{FF2B5EF4-FFF2-40B4-BE49-F238E27FC236}">
                <a16:creationId xmlns:a16="http://schemas.microsoft.com/office/drawing/2014/main" id="{697104A3-01F9-4B74-A319-2D54DB3E0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462995" y="-4125"/>
            <a:ext cx="1734065" cy="34202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14">
            <a:extLst>
              <a:ext uri="{FF2B5EF4-FFF2-40B4-BE49-F238E27FC236}">
                <a16:creationId xmlns:a16="http://schemas.microsoft.com/office/drawing/2014/main" id="{F527CF11-B26B-4BFF-A858-A93A6186E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618590" y="837644"/>
            <a:ext cx="3420241" cy="1736699"/>
          </a:xfrm>
          <a:custGeom>
            <a:avLst/>
            <a:gdLst>
              <a:gd name="connsiteX0" fmla="*/ 3423466 w 3423466"/>
              <a:gd name="connsiteY0" fmla="*/ 0 h 1718483"/>
              <a:gd name="connsiteX1" fmla="*/ 1710280 w 3423466"/>
              <a:gd name="connsiteY1" fmla="*/ 0 h 1718483"/>
              <a:gd name="connsiteX2" fmla="*/ 1710280 w 3423466"/>
              <a:gd name="connsiteY2" fmla="*/ 1 h 1718483"/>
              <a:gd name="connsiteX3" fmla="*/ 0 w 3423466"/>
              <a:gd name="connsiteY3" fmla="*/ 1 h 1718483"/>
              <a:gd name="connsiteX4" fmla="*/ 1538022 w 3423466"/>
              <a:gd name="connsiteY4" fmla="*/ 1709611 h 1718483"/>
              <a:gd name="connsiteX5" fmla="*/ 1710280 w 3423466"/>
              <a:gd name="connsiteY5" fmla="*/ 1718336 h 1718483"/>
              <a:gd name="connsiteX6" fmla="*/ 1710280 w 3423466"/>
              <a:gd name="connsiteY6" fmla="*/ 1718482 h 1718483"/>
              <a:gd name="connsiteX7" fmla="*/ 1711723 w 3423466"/>
              <a:gd name="connsiteY7" fmla="*/ 1718409 h 1718483"/>
              <a:gd name="connsiteX8" fmla="*/ 1713186 w 3423466"/>
              <a:gd name="connsiteY8" fmla="*/ 1718483 h 1718483"/>
              <a:gd name="connsiteX9" fmla="*/ 1713186 w 3423466"/>
              <a:gd name="connsiteY9" fmla="*/ 1718335 h 1718483"/>
              <a:gd name="connsiteX10" fmla="*/ 1885444 w 3423466"/>
              <a:gd name="connsiteY10" fmla="*/ 1709610 h 1718483"/>
              <a:gd name="connsiteX11" fmla="*/ 3423466 w 3423466"/>
              <a:gd name="connsiteY11" fmla="*/ 0 h 171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23466" h="1718483">
                <a:moveTo>
                  <a:pt x="3423466" y="0"/>
                </a:moveTo>
                <a:lnTo>
                  <a:pt x="1710280" y="0"/>
                </a:lnTo>
                <a:lnTo>
                  <a:pt x="1710280" y="1"/>
                </a:lnTo>
                <a:lnTo>
                  <a:pt x="0" y="1"/>
                </a:lnTo>
                <a:cubicBezTo>
                  <a:pt x="0" y="889774"/>
                  <a:pt x="674138" y="1621607"/>
                  <a:pt x="1538022" y="1709611"/>
                </a:cubicBezTo>
                <a:lnTo>
                  <a:pt x="1710280" y="1718336"/>
                </a:lnTo>
                <a:lnTo>
                  <a:pt x="1710280" y="1718482"/>
                </a:lnTo>
                <a:lnTo>
                  <a:pt x="1711723" y="1718409"/>
                </a:lnTo>
                <a:lnTo>
                  <a:pt x="1713186" y="1718483"/>
                </a:lnTo>
                <a:lnTo>
                  <a:pt x="1713186" y="1718335"/>
                </a:lnTo>
                <a:lnTo>
                  <a:pt x="1885444" y="1709610"/>
                </a:lnTo>
                <a:cubicBezTo>
                  <a:pt x="2749328" y="1621606"/>
                  <a:pt x="3423466" y="889773"/>
                  <a:pt x="342346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Tree>
    <p:extLst>
      <p:ext uri="{BB962C8B-B14F-4D97-AF65-F5344CB8AC3E}">
        <p14:creationId xmlns:p14="http://schemas.microsoft.com/office/powerpoint/2010/main" val="4089833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09AA451B-272F-487D-85B5-CD53F16B3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CDB036-A906-1647-98A9-36E035F023CC}"/>
              </a:ext>
            </a:extLst>
          </p:cNvPr>
          <p:cNvSpPr>
            <a:spLocks noGrp="1"/>
          </p:cNvSpPr>
          <p:nvPr>
            <p:ph type="title"/>
          </p:nvPr>
        </p:nvSpPr>
        <p:spPr>
          <a:xfrm>
            <a:off x="269610" y="554610"/>
            <a:ext cx="3938351" cy="725122"/>
          </a:xfrm>
        </p:spPr>
        <p:txBody>
          <a:bodyPr>
            <a:normAutofit/>
          </a:bodyPr>
          <a:lstStyle/>
          <a:p>
            <a:r>
              <a:rPr lang="en-IS" dirty="0"/>
              <a:t>Regluleikir </a:t>
            </a:r>
          </a:p>
        </p:txBody>
      </p:sp>
      <p:sp>
        <p:nvSpPr>
          <p:cNvPr id="3" name="Content Placeholder 2">
            <a:extLst>
              <a:ext uri="{FF2B5EF4-FFF2-40B4-BE49-F238E27FC236}">
                <a16:creationId xmlns:a16="http://schemas.microsoft.com/office/drawing/2014/main" id="{AB198A7C-8EB0-380A-3E00-EAEFFCF07425}"/>
              </a:ext>
            </a:extLst>
          </p:cNvPr>
          <p:cNvSpPr>
            <a:spLocks noGrp="1"/>
          </p:cNvSpPr>
          <p:nvPr>
            <p:ph idx="1"/>
          </p:nvPr>
        </p:nvSpPr>
        <p:spPr>
          <a:xfrm>
            <a:off x="269610" y="1456717"/>
            <a:ext cx="4973051" cy="5457952"/>
          </a:xfrm>
        </p:spPr>
        <p:txBody>
          <a:bodyPr>
            <a:normAutofit lnSpcReduction="10000"/>
          </a:bodyPr>
          <a:lstStyle/>
          <a:p>
            <a:pPr>
              <a:lnSpc>
                <a:spcPct val="110000"/>
              </a:lnSpc>
            </a:pPr>
            <a:r>
              <a:rPr lang="en-IS" sz="2400" dirty="0"/>
              <a:t>Í þeim verða börnin að fara eftir ákveðnum reglum eða hlutverkum t.d. fótbolti, eltingarleikur, Eina Króna ofl. </a:t>
            </a:r>
          </a:p>
          <a:p>
            <a:pPr>
              <a:lnSpc>
                <a:spcPct val="110000"/>
              </a:lnSpc>
            </a:pPr>
            <a:r>
              <a:rPr lang="en-IS" sz="2400" dirty="0"/>
              <a:t>Regluleikir eru ýmist hreyfileikir, dansar, söngleikir, keppni eða orðaleikir og spil </a:t>
            </a:r>
          </a:p>
          <a:p>
            <a:pPr>
              <a:lnSpc>
                <a:spcPct val="110000"/>
              </a:lnSpc>
            </a:pPr>
            <a:r>
              <a:rPr lang="en-IS" sz="2400" dirty="0"/>
              <a:t>Í þessum leikjum þroskast m.a. hreyfingar, félagskennd, samvinnuhæfni og siðgæði. </a:t>
            </a:r>
          </a:p>
          <a:p>
            <a:pPr>
              <a:lnSpc>
                <a:spcPct val="110000"/>
              </a:lnSpc>
            </a:pPr>
            <a:r>
              <a:rPr lang="en-IS" sz="2400" dirty="0"/>
              <a:t>Börnin læra að taka tillit til leikfélaga og að allir sitji við sama borð. </a:t>
            </a:r>
          </a:p>
        </p:txBody>
      </p:sp>
      <p:pic>
        <p:nvPicPr>
          <p:cNvPr id="13" name="Picture 12" descr="A group of colorful balls in the grass&#10;&#10;Description automatically generated">
            <a:extLst>
              <a:ext uri="{FF2B5EF4-FFF2-40B4-BE49-F238E27FC236}">
                <a16:creationId xmlns:a16="http://schemas.microsoft.com/office/drawing/2014/main" id="{59E70618-980B-655A-3495-B4BD9E410FC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959186" y="1502688"/>
            <a:ext cx="2506257" cy="1672926"/>
          </a:xfrm>
          <a:prstGeom prst="rect">
            <a:avLst/>
          </a:prstGeom>
        </p:spPr>
      </p:pic>
      <p:pic>
        <p:nvPicPr>
          <p:cNvPr id="23" name="Picture 22" descr="A game board with dice and figures&#10;&#10;Description automatically generated">
            <a:extLst>
              <a:ext uri="{FF2B5EF4-FFF2-40B4-BE49-F238E27FC236}">
                <a16:creationId xmlns:a16="http://schemas.microsoft.com/office/drawing/2014/main" id="{E326B86C-8308-CC01-A692-27B57F1866AC}"/>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742271" y="1295922"/>
            <a:ext cx="2506256" cy="1879692"/>
          </a:xfrm>
          <a:prstGeom prst="rect">
            <a:avLst/>
          </a:prstGeom>
        </p:spPr>
      </p:pic>
      <p:pic>
        <p:nvPicPr>
          <p:cNvPr id="8" name="Picture 7" descr="A group of young boys playing football&#10;&#10;Description automatically generated">
            <a:extLst>
              <a:ext uri="{FF2B5EF4-FFF2-40B4-BE49-F238E27FC236}">
                <a16:creationId xmlns:a16="http://schemas.microsoft.com/office/drawing/2014/main" id="{83B5F467-327F-CC23-7EF4-585894798BE5}"/>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l="7723" r="5896" b="-2"/>
          <a:stretch/>
        </p:blipFill>
        <p:spPr>
          <a:xfrm>
            <a:off x="5959186" y="3475808"/>
            <a:ext cx="2506257" cy="1646576"/>
          </a:xfrm>
          <a:prstGeom prst="rect">
            <a:avLst/>
          </a:prstGeom>
        </p:spPr>
      </p:pic>
      <p:sp>
        <p:nvSpPr>
          <p:cNvPr id="34" name="Freeform: Shape 29">
            <a:extLst>
              <a:ext uri="{FF2B5EF4-FFF2-40B4-BE49-F238E27FC236}">
                <a16:creationId xmlns:a16="http://schemas.microsoft.com/office/drawing/2014/main" id="{6285214D-2DF3-4B3A-94B0-31AC5477D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24617" y="3399024"/>
            <a:ext cx="3470958" cy="3463108"/>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86506E45-BCCC-497B-97E1-26B1DCD62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728542" y="3580"/>
            <a:ext cx="3470958" cy="3463108"/>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hand holding a deck of cards&#10;&#10;Description automatically generated">
            <a:extLst>
              <a:ext uri="{FF2B5EF4-FFF2-40B4-BE49-F238E27FC236}">
                <a16:creationId xmlns:a16="http://schemas.microsoft.com/office/drawing/2014/main" id="{3BA93732-5BD8-BC85-3CAF-ECC6AB1DE91F}"/>
              </a:ext>
            </a:extLst>
          </p:cNvPr>
          <p:cNvPicPr>
            <a:picLocks noChangeAspect="1"/>
          </p:cNvPicPr>
          <p:nvPr/>
        </p:nvPicPr>
        <p:blipFill rotWithShape="1">
          <a:blip r:embed="rId8">
            <a:extLst>
              <a:ext uri="{837473B0-CC2E-450A-ABE3-18F120FF3D39}">
                <a1611:picAttrSrcUrl xmlns:a1611="http://schemas.microsoft.com/office/drawing/2016/11/main" r:id="rId9"/>
              </a:ext>
            </a:extLst>
          </a:blip>
          <a:srcRect t="4459" r="-3" b="7611"/>
          <a:stretch/>
        </p:blipFill>
        <p:spPr>
          <a:xfrm>
            <a:off x="8742270" y="3475807"/>
            <a:ext cx="2506256" cy="1652763"/>
          </a:xfrm>
          <a:prstGeom prst="rect">
            <a:avLst/>
          </a:prstGeom>
        </p:spPr>
      </p:pic>
    </p:spTree>
    <p:extLst>
      <p:ext uri="{BB962C8B-B14F-4D97-AF65-F5344CB8AC3E}">
        <p14:creationId xmlns:p14="http://schemas.microsoft.com/office/powerpoint/2010/main" val="788009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70" name="Rectangle 6169">
            <a:extLst>
              <a:ext uri="{FF2B5EF4-FFF2-40B4-BE49-F238E27FC236}">
                <a16:creationId xmlns:a16="http://schemas.microsoft.com/office/drawing/2014/main" id="{D4842243-8D8F-4D37-8FC3-09A660E7A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ECB749-BAAA-E6B9-94AB-AB48A1E67A13}"/>
              </a:ext>
            </a:extLst>
          </p:cNvPr>
          <p:cNvSpPr>
            <a:spLocks noGrp="1"/>
          </p:cNvSpPr>
          <p:nvPr>
            <p:ph type="title"/>
          </p:nvPr>
        </p:nvSpPr>
        <p:spPr>
          <a:xfrm>
            <a:off x="192505" y="2104466"/>
            <a:ext cx="2935706" cy="3213846"/>
          </a:xfrm>
        </p:spPr>
        <p:txBody>
          <a:bodyPr anchor="b">
            <a:normAutofit/>
          </a:bodyPr>
          <a:lstStyle/>
          <a:p>
            <a:r>
              <a:rPr lang="en-GB" dirty="0"/>
              <a:t>K</a:t>
            </a:r>
            <a:r>
              <a:rPr lang="en-IS" dirty="0"/>
              <a:t>enningar um </a:t>
            </a:r>
            <a:br>
              <a:rPr lang="en-IS" dirty="0"/>
            </a:br>
            <a:r>
              <a:rPr lang="en-IS" dirty="0"/>
              <a:t>leik I</a:t>
            </a:r>
          </a:p>
        </p:txBody>
      </p:sp>
      <p:sp>
        <p:nvSpPr>
          <p:cNvPr id="6172" name="Rectangle 6171">
            <a:extLst>
              <a:ext uri="{FF2B5EF4-FFF2-40B4-BE49-F238E27FC236}">
                <a16:creationId xmlns:a16="http://schemas.microsoft.com/office/drawing/2014/main" id="{02FF53E3-0DDC-4270-9698-6F5D68343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4074" y="0"/>
            <a:ext cx="8707926"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165" name="Content Placeholder 2">
            <a:extLst>
              <a:ext uri="{FF2B5EF4-FFF2-40B4-BE49-F238E27FC236}">
                <a16:creationId xmlns:a16="http://schemas.microsoft.com/office/drawing/2014/main" id="{525B5495-D497-F7C7-68A3-A817591B7D33}"/>
              </a:ext>
            </a:extLst>
          </p:cNvPr>
          <p:cNvGraphicFramePr>
            <a:graphicFrameLocks noGrp="1"/>
          </p:cNvGraphicFramePr>
          <p:nvPr>
            <p:ph idx="1"/>
            <p:extLst>
              <p:ext uri="{D42A27DB-BD31-4B8C-83A1-F6EECF244321}">
                <p14:modId xmlns:p14="http://schemas.microsoft.com/office/powerpoint/2010/main" val="2914753267"/>
              </p:ext>
            </p:extLst>
          </p:nvPr>
        </p:nvGraphicFramePr>
        <p:xfrm>
          <a:off x="3682724" y="208547"/>
          <a:ext cx="8316771" cy="6416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8331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15D0-B417-EFAB-36E6-7E97B5B77573}"/>
              </a:ext>
            </a:extLst>
          </p:cNvPr>
          <p:cNvSpPr>
            <a:spLocks noGrp="1"/>
          </p:cNvSpPr>
          <p:nvPr>
            <p:ph type="title"/>
          </p:nvPr>
        </p:nvSpPr>
        <p:spPr>
          <a:xfrm>
            <a:off x="497306" y="243401"/>
            <a:ext cx="9977398" cy="1072052"/>
          </a:xfrm>
        </p:spPr>
        <p:txBody>
          <a:bodyPr>
            <a:normAutofit/>
          </a:bodyPr>
          <a:lstStyle/>
          <a:p>
            <a:r>
              <a:rPr lang="en-IS" sz="3600" dirty="0"/>
              <a:t>Kenningar um leik II </a:t>
            </a:r>
          </a:p>
        </p:txBody>
      </p:sp>
      <p:sp>
        <p:nvSpPr>
          <p:cNvPr id="3" name="Content Placeholder 2">
            <a:extLst>
              <a:ext uri="{FF2B5EF4-FFF2-40B4-BE49-F238E27FC236}">
                <a16:creationId xmlns:a16="http://schemas.microsoft.com/office/drawing/2014/main" id="{FBE396C3-D73B-FA52-2C8E-FACA275498F8}"/>
              </a:ext>
            </a:extLst>
          </p:cNvPr>
          <p:cNvSpPr>
            <a:spLocks noGrp="1"/>
          </p:cNvSpPr>
          <p:nvPr>
            <p:ph idx="1"/>
          </p:nvPr>
        </p:nvSpPr>
        <p:spPr>
          <a:xfrm>
            <a:off x="318052" y="1443789"/>
            <a:ext cx="10363200" cy="5288315"/>
          </a:xfrm>
        </p:spPr>
        <p:txBody>
          <a:bodyPr>
            <a:normAutofit/>
          </a:bodyPr>
          <a:lstStyle/>
          <a:p>
            <a:r>
              <a:rPr lang="en-IS" sz="2800" dirty="0"/>
              <a:t>Donald W. Winnicott taldi að hægt væri </a:t>
            </a:r>
          </a:p>
          <a:p>
            <a:pPr marL="0" indent="0">
              <a:buNone/>
            </a:pPr>
            <a:r>
              <a:rPr lang="en-IS" sz="2800" dirty="0"/>
              <a:t>   að nota leik í meðferð á börnum </a:t>
            </a:r>
          </a:p>
          <a:p>
            <a:pPr marL="0" indent="0">
              <a:buNone/>
            </a:pPr>
            <a:r>
              <a:rPr lang="en-IS" sz="2800" dirty="0"/>
              <a:t>   með geðrænan vanda. Því að leikurinn væri einhvers konar   „gluggi að sál barnsins“. </a:t>
            </a:r>
          </a:p>
          <a:p>
            <a:r>
              <a:rPr lang="en-IS" sz="2800" dirty="0"/>
              <a:t>Donald W. Winnicott sagði að í leik leita börn að lausn vandamála sinna og prófa sig áfram. </a:t>
            </a:r>
          </a:p>
          <a:p>
            <a:r>
              <a:rPr lang="en-IS" sz="2800" dirty="0"/>
              <a:t>Hann telur einni að leikur barna gerist hvorki í innri heimi né raunheimi heldur mitt á milli á leiksvæði þar sem barnið er gætt töframætti </a:t>
            </a:r>
          </a:p>
        </p:txBody>
      </p:sp>
      <p:pic>
        <p:nvPicPr>
          <p:cNvPr id="7170" name="Picture 2" descr="SciELO - Brasil - Fifty years after “good enough” Donald Woods Winnicott  (1896-1971) Fifty years after “good enough” Donald Woods Winnicott  (1896-1971)">
            <a:extLst>
              <a:ext uri="{FF2B5EF4-FFF2-40B4-BE49-F238E27FC236}">
                <a16:creationId xmlns:a16="http://schemas.microsoft.com/office/drawing/2014/main" id="{059C0B0A-37E8-B2CB-5048-DD34E0A2DA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5581" y="62645"/>
            <a:ext cx="4808367" cy="2584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694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5" name="Rectangle 9224">
            <a:extLst>
              <a:ext uri="{FF2B5EF4-FFF2-40B4-BE49-F238E27FC236}">
                <a16:creationId xmlns:a16="http://schemas.microsoft.com/office/drawing/2014/main" id="{30901EA4-6CA0-4A64-939C-F76E88D155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A2378A-C7C9-C486-E8E6-5C02A4ED941F}"/>
              </a:ext>
            </a:extLst>
          </p:cNvPr>
          <p:cNvSpPr>
            <a:spLocks noGrp="1"/>
          </p:cNvSpPr>
          <p:nvPr>
            <p:ph type="title"/>
          </p:nvPr>
        </p:nvSpPr>
        <p:spPr>
          <a:xfrm>
            <a:off x="272716" y="120317"/>
            <a:ext cx="4855352" cy="1179094"/>
          </a:xfrm>
        </p:spPr>
        <p:txBody>
          <a:bodyPr>
            <a:normAutofit/>
          </a:bodyPr>
          <a:lstStyle/>
          <a:p>
            <a:r>
              <a:rPr lang="en-IS" dirty="0"/>
              <a:t>Kenningar um leik III</a:t>
            </a:r>
            <a:br>
              <a:rPr lang="en-IS" dirty="0"/>
            </a:br>
            <a:endParaRPr lang="en-IS" dirty="0"/>
          </a:p>
        </p:txBody>
      </p:sp>
      <p:sp>
        <p:nvSpPr>
          <p:cNvPr id="3" name="Content Placeholder 2">
            <a:extLst>
              <a:ext uri="{FF2B5EF4-FFF2-40B4-BE49-F238E27FC236}">
                <a16:creationId xmlns:a16="http://schemas.microsoft.com/office/drawing/2014/main" id="{C6EA8F6D-BC80-3120-46FA-DDC10E7277B4}"/>
              </a:ext>
            </a:extLst>
          </p:cNvPr>
          <p:cNvSpPr>
            <a:spLocks noGrp="1"/>
          </p:cNvSpPr>
          <p:nvPr>
            <p:ph idx="1"/>
          </p:nvPr>
        </p:nvSpPr>
        <p:spPr>
          <a:xfrm>
            <a:off x="272716" y="882316"/>
            <a:ext cx="6591602" cy="5975684"/>
          </a:xfrm>
        </p:spPr>
        <p:txBody>
          <a:bodyPr>
            <a:normAutofit/>
          </a:bodyPr>
          <a:lstStyle/>
          <a:p>
            <a:pPr>
              <a:lnSpc>
                <a:spcPct val="110000"/>
              </a:lnSpc>
            </a:pPr>
            <a:r>
              <a:rPr lang="is-IS" sz="2400" dirty="0"/>
              <a:t>Piaget hafði áhuga á leik af því að hann hélt að þá kæmi fram hvað og hvernig barnið hugsaði og héldi um hlutina.</a:t>
            </a:r>
          </a:p>
          <a:p>
            <a:pPr>
              <a:lnSpc>
                <a:spcPct val="110000"/>
              </a:lnSpc>
            </a:pPr>
            <a:r>
              <a:rPr lang="is-IS" sz="2400" dirty="0"/>
              <a:t>Skyn- og hreyfileikir (frá fæðingu til 2 ára): barnið reynir að ná valdi á hreyfingum sínum og skila eðli þeirra. Mikið af endurtekningum  og barnið prófa sig áfram í umhverfi sínu. </a:t>
            </a:r>
          </a:p>
          <a:p>
            <a:pPr>
              <a:lnSpc>
                <a:spcPct val="110000"/>
              </a:lnSpc>
            </a:pPr>
            <a:r>
              <a:rPr lang="is-IS" sz="2400" dirty="0"/>
              <a:t>Táknrænir (þykjustu)leikir (frá 2 ára til 7 ára): barnið lærir að túlka reynslu sína og tengir hana við umhverfið. </a:t>
            </a:r>
          </a:p>
          <a:p>
            <a:pPr>
              <a:lnSpc>
                <a:spcPct val="110000"/>
              </a:lnSpc>
            </a:pPr>
            <a:r>
              <a:rPr lang="is-IS" sz="2400" dirty="0"/>
              <a:t>Regluleikir (6/7 ára - ) : barnið lærir reglur og fer eftir þeim, krefst samvinnu og keppni. Lærir að hugsa rökrétt.</a:t>
            </a:r>
          </a:p>
        </p:txBody>
      </p:sp>
      <p:sp>
        <p:nvSpPr>
          <p:cNvPr id="9227" name="Freeform: Shape 9226">
            <a:extLst>
              <a:ext uri="{FF2B5EF4-FFF2-40B4-BE49-F238E27FC236}">
                <a16:creationId xmlns:a16="http://schemas.microsoft.com/office/drawing/2014/main" id="{7E3B2BA1-50FC-4574-838F-AB0B5B93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3268" y="3431554"/>
            <a:ext cx="3488732" cy="3432751"/>
          </a:xfrm>
          <a:custGeom>
            <a:avLst/>
            <a:gdLst>
              <a:gd name="connsiteX0" fmla="*/ 3488731 w 3488732"/>
              <a:gd name="connsiteY0" fmla="*/ 0 h 3432751"/>
              <a:gd name="connsiteX1" fmla="*/ 3488732 w 3488732"/>
              <a:gd name="connsiteY1" fmla="*/ 0 h 3432751"/>
              <a:gd name="connsiteX2" fmla="*/ 3488732 w 3488732"/>
              <a:gd name="connsiteY2" fmla="*/ 3432751 h 3432751"/>
              <a:gd name="connsiteX3" fmla="*/ 0 w 3488732"/>
              <a:gd name="connsiteY3" fmla="*/ 3432751 h 3432751"/>
              <a:gd name="connsiteX4" fmla="*/ 0 w 3488732"/>
              <a:gd name="connsiteY4" fmla="*/ 3431630 h 3432751"/>
              <a:gd name="connsiteX5" fmla="*/ 80 w 3488732"/>
              <a:gd name="connsiteY5" fmla="*/ 3431628 h 3432751"/>
              <a:gd name="connsiteX6" fmla="*/ 7516 w 3488732"/>
              <a:gd name="connsiteY6" fmla="*/ 3431628 h 3432751"/>
              <a:gd name="connsiteX7" fmla="*/ 7516 w 3488732"/>
              <a:gd name="connsiteY7" fmla="*/ 3431443 h 3432751"/>
              <a:gd name="connsiteX8" fmla="*/ 179530 w 3488732"/>
              <a:gd name="connsiteY8" fmla="*/ 3427154 h 3432751"/>
              <a:gd name="connsiteX9" fmla="*/ 3484471 w 3488732"/>
              <a:gd name="connsiteY9" fmla="*/ 162232 h 3432751"/>
              <a:gd name="connsiteX10" fmla="*/ 3488328 w 3488732"/>
              <a:gd name="connsiteY10" fmla="*/ 6924 h 3432751"/>
              <a:gd name="connsiteX11" fmla="*/ 3488731 w 3488732"/>
              <a:gd name="connsiteY11" fmla="*/ 6924 h 343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88732" h="3432751">
                <a:moveTo>
                  <a:pt x="3488731" y="0"/>
                </a:moveTo>
                <a:lnTo>
                  <a:pt x="3488732" y="0"/>
                </a:lnTo>
                <a:lnTo>
                  <a:pt x="3488732" y="3432751"/>
                </a:lnTo>
                <a:lnTo>
                  <a:pt x="0" y="3432751"/>
                </a:lnTo>
                <a:lnTo>
                  <a:pt x="0" y="3431630"/>
                </a:lnTo>
                <a:lnTo>
                  <a:pt x="80" y="3431628"/>
                </a:lnTo>
                <a:lnTo>
                  <a:pt x="7516" y="3431628"/>
                </a:lnTo>
                <a:lnTo>
                  <a:pt x="7516" y="3431443"/>
                </a:lnTo>
                <a:lnTo>
                  <a:pt x="179530" y="3427154"/>
                </a:lnTo>
                <a:cubicBezTo>
                  <a:pt x="1965266" y="3337873"/>
                  <a:pt x="3396747" y="1924247"/>
                  <a:pt x="3484471" y="162232"/>
                </a:cubicBezTo>
                <a:lnTo>
                  <a:pt x="3488328" y="6924"/>
                </a:lnTo>
                <a:lnTo>
                  <a:pt x="3488731" y="692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220" name="Picture 4" descr="Jean Piaget - Wikipedia">
            <a:extLst>
              <a:ext uri="{FF2B5EF4-FFF2-40B4-BE49-F238E27FC236}">
                <a16:creationId xmlns:a16="http://schemas.microsoft.com/office/drawing/2014/main" id="{2F7F4680-D9C5-EE62-0719-3F1DC61B9E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936"/>
          <a:stretch/>
        </p:blipFill>
        <p:spPr bwMode="auto">
          <a:xfrm>
            <a:off x="6967018" y="10"/>
            <a:ext cx="5224982" cy="6863174"/>
          </a:xfrm>
          <a:custGeom>
            <a:avLst/>
            <a:gdLst/>
            <a:ahLst/>
            <a:cxnLst/>
            <a:rect l="l" t="t" r="r" b="b"/>
            <a:pathLst>
              <a:path w="5224982" h="6846790">
                <a:moveTo>
                  <a:pt x="0" y="0"/>
                </a:moveTo>
                <a:lnTo>
                  <a:pt x="5224981" y="0"/>
                </a:lnTo>
                <a:lnTo>
                  <a:pt x="5224981" y="3414038"/>
                </a:lnTo>
                <a:lnTo>
                  <a:pt x="5224982" y="3414038"/>
                </a:lnTo>
                <a:lnTo>
                  <a:pt x="5224981" y="3414080"/>
                </a:lnTo>
                <a:lnTo>
                  <a:pt x="5224981" y="3430264"/>
                </a:lnTo>
                <a:lnTo>
                  <a:pt x="5224578" y="3430264"/>
                </a:lnTo>
                <a:lnTo>
                  <a:pt x="5220721" y="3585201"/>
                </a:lnTo>
                <a:cubicBezTo>
                  <a:pt x="5132997" y="5343007"/>
                  <a:pt x="3701516" y="6753257"/>
                  <a:pt x="1915780" y="6842324"/>
                </a:cubicBezTo>
                <a:lnTo>
                  <a:pt x="1743766" y="6846603"/>
                </a:lnTo>
                <a:lnTo>
                  <a:pt x="1743766" y="6846788"/>
                </a:lnTo>
                <a:lnTo>
                  <a:pt x="1736330" y="6846788"/>
                </a:lnTo>
                <a:lnTo>
                  <a:pt x="1736250" y="6846790"/>
                </a:lnTo>
                <a:lnTo>
                  <a:pt x="1736250" y="6846788"/>
                </a:lnTo>
                <a:lnTo>
                  <a:pt x="0" y="684678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310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30901EA4-6CA0-4A64-939C-F76E88D155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B6AD9B-3C7C-AA3A-EA8F-D5C47CBB09EB}"/>
              </a:ext>
            </a:extLst>
          </p:cNvPr>
          <p:cNvSpPr>
            <a:spLocks noGrp="1"/>
          </p:cNvSpPr>
          <p:nvPr>
            <p:ph type="title"/>
          </p:nvPr>
        </p:nvSpPr>
        <p:spPr>
          <a:xfrm>
            <a:off x="179004" y="421907"/>
            <a:ext cx="4855352" cy="495263"/>
          </a:xfrm>
        </p:spPr>
        <p:txBody>
          <a:bodyPr>
            <a:normAutofit fontScale="90000"/>
          </a:bodyPr>
          <a:lstStyle/>
          <a:p>
            <a:r>
              <a:rPr lang="en-IS" dirty="0"/>
              <a:t>Kenningar um leik IIII</a:t>
            </a:r>
          </a:p>
        </p:txBody>
      </p:sp>
      <p:sp>
        <p:nvSpPr>
          <p:cNvPr id="3" name="Content Placeholder 2">
            <a:extLst>
              <a:ext uri="{FF2B5EF4-FFF2-40B4-BE49-F238E27FC236}">
                <a16:creationId xmlns:a16="http://schemas.microsoft.com/office/drawing/2014/main" id="{498CFC8F-1C4C-239D-FC27-8EDC3818FAB3}"/>
              </a:ext>
            </a:extLst>
          </p:cNvPr>
          <p:cNvSpPr>
            <a:spLocks noGrp="1"/>
          </p:cNvSpPr>
          <p:nvPr>
            <p:ph idx="1"/>
          </p:nvPr>
        </p:nvSpPr>
        <p:spPr>
          <a:xfrm>
            <a:off x="336883" y="1058779"/>
            <a:ext cx="6513095" cy="5598695"/>
          </a:xfrm>
        </p:spPr>
        <p:txBody>
          <a:bodyPr>
            <a:normAutofit/>
          </a:bodyPr>
          <a:lstStyle/>
          <a:p>
            <a:pPr>
              <a:lnSpc>
                <a:spcPct val="110000"/>
              </a:lnSpc>
            </a:pPr>
            <a:r>
              <a:rPr lang="en-IS" sz="2400" dirty="0"/>
              <a:t>Lev S. Vygotsky (1896 – 1934) : taldi að ekki væri hægt að tala um leik barna fyrren 3 ára </a:t>
            </a:r>
          </a:p>
          <a:p>
            <a:pPr>
              <a:lnSpc>
                <a:spcPct val="110000"/>
              </a:lnSpc>
            </a:pPr>
            <a:r>
              <a:rPr lang="en-IS" sz="2400" dirty="0"/>
              <a:t>Hann taldi að menning og samfélagið mótaði hugsanir mannsins, þess vegna er hegðun ólík eftir menningarsamfélögum og tímum. </a:t>
            </a:r>
          </a:p>
          <a:p>
            <a:pPr>
              <a:lnSpc>
                <a:spcPct val="110000"/>
              </a:lnSpc>
            </a:pPr>
            <a:r>
              <a:rPr lang="en-IS" sz="2400" dirty="0"/>
              <a:t>Hann talaði um þroskasvæði (e. zone of prioximal development) </a:t>
            </a:r>
          </a:p>
          <a:p>
            <a:pPr>
              <a:lnSpc>
                <a:spcPct val="110000"/>
              </a:lnSpc>
            </a:pPr>
            <a:r>
              <a:rPr lang="en-IS" sz="2400" dirty="0"/>
              <a:t>Leikur er sjálfstjáning barna að mati Vygotsky, þar sem lekurinn er ekki aðeins skemmtun heldur leið til að þroskast</a:t>
            </a:r>
          </a:p>
        </p:txBody>
      </p:sp>
      <p:sp>
        <p:nvSpPr>
          <p:cNvPr id="10249" name="Freeform: Shape 10248">
            <a:extLst>
              <a:ext uri="{FF2B5EF4-FFF2-40B4-BE49-F238E27FC236}">
                <a16:creationId xmlns:a16="http://schemas.microsoft.com/office/drawing/2014/main" id="{7E3B2BA1-50FC-4574-838F-AB0B5B93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3268" y="3431554"/>
            <a:ext cx="3488732" cy="3432751"/>
          </a:xfrm>
          <a:custGeom>
            <a:avLst/>
            <a:gdLst>
              <a:gd name="connsiteX0" fmla="*/ 3488731 w 3488732"/>
              <a:gd name="connsiteY0" fmla="*/ 0 h 3432751"/>
              <a:gd name="connsiteX1" fmla="*/ 3488732 w 3488732"/>
              <a:gd name="connsiteY1" fmla="*/ 0 h 3432751"/>
              <a:gd name="connsiteX2" fmla="*/ 3488732 w 3488732"/>
              <a:gd name="connsiteY2" fmla="*/ 3432751 h 3432751"/>
              <a:gd name="connsiteX3" fmla="*/ 0 w 3488732"/>
              <a:gd name="connsiteY3" fmla="*/ 3432751 h 3432751"/>
              <a:gd name="connsiteX4" fmla="*/ 0 w 3488732"/>
              <a:gd name="connsiteY4" fmla="*/ 3431630 h 3432751"/>
              <a:gd name="connsiteX5" fmla="*/ 80 w 3488732"/>
              <a:gd name="connsiteY5" fmla="*/ 3431628 h 3432751"/>
              <a:gd name="connsiteX6" fmla="*/ 7516 w 3488732"/>
              <a:gd name="connsiteY6" fmla="*/ 3431628 h 3432751"/>
              <a:gd name="connsiteX7" fmla="*/ 7516 w 3488732"/>
              <a:gd name="connsiteY7" fmla="*/ 3431443 h 3432751"/>
              <a:gd name="connsiteX8" fmla="*/ 179530 w 3488732"/>
              <a:gd name="connsiteY8" fmla="*/ 3427154 h 3432751"/>
              <a:gd name="connsiteX9" fmla="*/ 3484471 w 3488732"/>
              <a:gd name="connsiteY9" fmla="*/ 162232 h 3432751"/>
              <a:gd name="connsiteX10" fmla="*/ 3488328 w 3488732"/>
              <a:gd name="connsiteY10" fmla="*/ 6924 h 3432751"/>
              <a:gd name="connsiteX11" fmla="*/ 3488731 w 3488732"/>
              <a:gd name="connsiteY11" fmla="*/ 6924 h 343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88732" h="3432751">
                <a:moveTo>
                  <a:pt x="3488731" y="0"/>
                </a:moveTo>
                <a:lnTo>
                  <a:pt x="3488732" y="0"/>
                </a:lnTo>
                <a:lnTo>
                  <a:pt x="3488732" y="3432751"/>
                </a:lnTo>
                <a:lnTo>
                  <a:pt x="0" y="3432751"/>
                </a:lnTo>
                <a:lnTo>
                  <a:pt x="0" y="3431630"/>
                </a:lnTo>
                <a:lnTo>
                  <a:pt x="80" y="3431628"/>
                </a:lnTo>
                <a:lnTo>
                  <a:pt x="7516" y="3431628"/>
                </a:lnTo>
                <a:lnTo>
                  <a:pt x="7516" y="3431443"/>
                </a:lnTo>
                <a:lnTo>
                  <a:pt x="179530" y="3427154"/>
                </a:lnTo>
                <a:cubicBezTo>
                  <a:pt x="1965266" y="3337873"/>
                  <a:pt x="3396747" y="1924247"/>
                  <a:pt x="3484471" y="162232"/>
                </a:cubicBezTo>
                <a:lnTo>
                  <a:pt x="3488328" y="6924"/>
                </a:lnTo>
                <a:lnTo>
                  <a:pt x="3488731" y="692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42" name="Picture 2" descr="Lev Vygotsky - Wikipedia">
            <a:extLst>
              <a:ext uri="{FF2B5EF4-FFF2-40B4-BE49-F238E27FC236}">
                <a16:creationId xmlns:a16="http://schemas.microsoft.com/office/drawing/2014/main" id="{990415C4-513A-D09F-F2F1-839C1E41F5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968"/>
          <a:stretch/>
        </p:blipFill>
        <p:spPr bwMode="auto">
          <a:xfrm>
            <a:off x="6967018" y="10"/>
            <a:ext cx="5224982" cy="6863174"/>
          </a:xfrm>
          <a:custGeom>
            <a:avLst/>
            <a:gdLst/>
            <a:ahLst/>
            <a:cxnLst/>
            <a:rect l="l" t="t" r="r" b="b"/>
            <a:pathLst>
              <a:path w="5224982" h="6846790">
                <a:moveTo>
                  <a:pt x="0" y="0"/>
                </a:moveTo>
                <a:lnTo>
                  <a:pt x="5224981" y="0"/>
                </a:lnTo>
                <a:lnTo>
                  <a:pt x="5224981" y="3414038"/>
                </a:lnTo>
                <a:lnTo>
                  <a:pt x="5224982" y="3414038"/>
                </a:lnTo>
                <a:lnTo>
                  <a:pt x="5224981" y="3414080"/>
                </a:lnTo>
                <a:lnTo>
                  <a:pt x="5224981" y="3430264"/>
                </a:lnTo>
                <a:lnTo>
                  <a:pt x="5224578" y="3430264"/>
                </a:lnTo>
                <a:lnTo>
                  <a:pt x="5220721" y="3585201"/>
                </a:lnTo>
                <a:cubicBezTo>
                  <a:pt x="5132997" y="5343007"/>
                  <a:pt x="3701516" y="6753257"/>
                  <a:pt x="1915780" y="6842324"/>
                </a:cubicBezTo>
                <a:lnTo>
                  <a:pt x="1743766" y="6846603"/>
                </a:lnTo>
                <a:lnTo>
                  <a:pt x="1743766" y="6846788"/>
                </a:lnTo>
                <a:lnTo>
                  <a:pt x="1736330" y="6846788"/>
                </a:lnTo>
                <a:lnTo>
                  <a:pt x="1736250" y="6846790"/>
                </a:lnTo>
                <a:lnTo>
                  <a:pt x="1736250" y="6846788"/>
                </a:lnTo>
                <a:lnTo>
                  <a:pt x="0" y="684678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330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5" name="Rectangle 8204">
            <a:extLst>
              <a:ext uri="{FF2B5EF4-FFF2-40B4-BE49-F238E27FC236}">
                <a16:creationId xmlns:a16="http://schemas.microsoft.com/office/drawing/2014/main" id="{30901EA4-6CA0-4A64-939C-F76E88D155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651875-EE91-4EAB-A6A1-E673EF490BDC}"/>
              </a:ext>
            </a:extLst>
          </p:cNvPr>
          <p:cNvSpPr>
            <a:spLocks noGrp="1"/>
          </p:cNvSpPr>
          <p:nvPr>
            <p:ph type="title"/>
          </p:nvPr>
        </p:nvSpPr>
        <p:spPr>
          <a:xfrm>
            <a:off x="369630" y="175003"/>
            <a:ext cx="5405527" cy="1507375"/>
          </a:xfrm>
        </p:spPr>
        <p:txBody>
          <a:bodyPr>
            <a:normAutofit/>
          </a:bodyPr>
          <a:lstStyle/>
          <a:p>
            <a:pPr>
              <a:lnSpc>
                <a:spcPct val="100000"/>
              </a:lnSpc>
            </a:pPr>
            <a:r>
              <a:rPr lang="en-IS" sz="3000" dirty="0"/>
              <a:t>Boðskiptakenningin e. Gregory Batesons </a:t>
            </a:r>
            <a:br>
              <a:rPr lang="en-IS" sz="3000" dirty="0"/>
            </a:br>
            <a:r>
              <a:rPr lang="en-IS" sz="3000" dirty="0"/>
              <a:t>(1905 - 1980)</a:t>
            </a:r>
          </a:p>
        </p:txBody>
      </p:sp>
      <p:sp>
        <p:nvSpPr>
          <p:cNvPr id="3" name="Content Placeholder 2">
            <a:extLst>
              <a:ext uri="{FF2B5EF4-FFF2-40B4-BE49-F238E27FC236}">
                <a16:creationId xmlns:a16="http://schemas.microsoft.com/office/drawing/2014/main" id="{AD0F5B19-2B52-A18A-E95B-51AA86E1A2B8}"/>
              </a:ext>
            </a:extLst>
          </p:cNvPr>
          <p:cNvSpPr>
            <a:spLocks noGrp="1"/>
          </p:cNvSpPr>
          <p:nvPr>
            <p:ph idx="1"/>
          </p:nvPr>
        </p:nvSpPr>
        <p:spPr>
          <a:xfrm>
            <a:off x="369631" y="1682378"/>
            <a:ext cx="6597387" cy="5175622"/>
          </a:xfrm>
        </p:spPr>
        <p:txBody>
          <a:bodyPr>
            <a:normAutofit/>
          </a:bodyPr>
          <a:lstStyle/>
          <a:p>
            <a:pPr>
              <a:lnSpc>
                <a:spcPct val="110000"/>
              </a:lnSpc>
            </a:pPr>
            <a:r>
              <a:rPr lang="en-IS" sz="2800" dirty="0"/>
              <a:t>Segir að samskipti manna sé í gegnum boðin sem þeir senda hverjum öðrum</a:t>
            </a:r>
          </a:p>
          <a:p>
            <a:pPr>
              <a:lnSpc>
                <a:spcPct val="110000"/>
              </a:lnSpc>
            </a:pPr>
            <a:r>
              <a:rPr lang="en-IS" sz="2800" dirty="0"/>
              <a:t>Boðskipti fara því fram bæði með orðum, líkamstjáningu og athöfnum </a:t>
            </a:r>
          </a:p>
          <a:p>
            <a:pPr>
              <a:lnSpc>
                <a:spcPct val="110000"/>
              </a:lnSpc>
            </a:pPr>
            <a:r>
              <a:rPr lang="en-GB" sz="2800" dirty="0"/>
              <a:t>B</a:t>
            </a:r>
            <a:r>
              <a:rPr lang="en-IS" sz="2800" dirty="0"/>
              <a:t>örn senda skilaboð á margbreytilega hátt í leik </a:t>
            </a:r>
          </a:p>
          <a:p>
            <a:pPr>
              <a:lnSpc>
                <a:spcPct val="110000"/>
              </a:lnSpc>
            </a:pPr>
            <a:r>
              <a:rPr lang="en-IS" sz="2800" dirty="0"/>
              <a:t>Börn setja sig og aðra í margskonar hlutverk í leik þar sem menning og samfélagshættir endurspeglast </a:t>
            </a:r>
          </a:p>
          <a:p>
            <a:pPr>
              <a:lnSpc>
                <a:spcPct val="110000"/>
              </a:lnSpc>
            </a:pPr>
            <a:endParaRPr lang="en-IS" sz="1600" dirty="0"/>
          </a:p>
        </p:txBody>
      </p:sp>
      <p:sp>
        <p:nvSpPr>
          <p:cNvPr id="8206" name="Freeform: Shape 8200">
            <a:extLst>
              <a:ext uri="{FF2B5EF4-FFF2-40B4-BE49-F238E27FC236}">
                <a16:creationId xmlns:a16="http://schemas.microsoft.com/office/drawing/2014/main" id="{7E3B2BA1-50FC-4574-838F-AB0B5B93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3268" y="3431554"/>
            <a:ext cx="3488732" cy="3432751"/>
          </a:xfrm>
          <a:custGeom>
            <a:avLst/>
            <a:gdLst>
              <a:gd name="connsiteX0" fmla="*/ 3488731 w 3488732"/>
              <a:gd name="connsiteY0" fmla="*/ 0 h 3432751"/>
              <a:gd name="connsiteX1" fmla="*/ 3488732 w 3488732"/>
              <a:gd name="connsiteY1" fmla="*/ 0 h 3432751"/>
              <a:gd name="connsiteX2" fmla="*/ 3488732 w 3488732"/>
              <a:gd name="connsiteY2" fmla="*/ 3432751 h 3432751"/>
              <a:gd name="connsiteX3" fmla="*/ 0 w 3488732"/>
              <a:gd name="connsiteY3" fmla="*/ 3432751 h 3432751"/>
              <a:gd name="connsiteX4" fmla="*/ 0 w 3488732"/>
              <a:gd name="connsiteY4" fmla="*/ 3431630 h 3432751"/>
              <a:gd name="connsiteX5" fmla="*/ 80 w 3488732"/>
              <a:gd name="connsiteY5" fmla="*/ 3431628 h 3432751"/>
              <a:gd name="connsiteX6" fmla="*/ 7516 w 3488732"/>
              <a:gd name="connsiteY6" fmla="*/ 3431628 h 3432751"/>
              <a:gd name="connsiteX7" fmla="*/ 7516 w 3488732"/>
              <a:gd name="connsiteY7" fmla="*/ 3431443 h 3432751"/>
              <a:gd name="connsiteX8" fmla="*/ 179530 w 3488732"/>
              <a:gd name="connsiteY8" fmla="*/ 3427154 h 3432751"/>
              <a:gd name="connsiteX9" fmla="*/ 3484471 w 3488732"/>
              <a:gd name="connsiteY9" fmla="*/ 162232 h 3432751"/>
              <a:gd name="connsiteX10" fmla="*/ 3488328 w 3488732"/>
              <a:gd name="connsiteY10" fmla="*/ 6924 h 3432751"/>
              <a:gd name="connsiteX11" fmla="*/ 3488731 w 3488732"/>
              <a:gd name="connsiteY11" fmla="*/ 6924 h 343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88732" h="3432751">
                <a:moveTo>
                  <a:pt x="3488731" y="0"/>
                </a:moveTo>
                <a:lnTo>
                  <a:pt x="3488732" y="0"/>
                </a:lnTo>
                <a:lnTo>
                  <a:pt x="3488732" y="3432751"/>
                </a:lnTo>
                <a:lnTo>
                  <a:pt x="0" y="3432751"/>
                </a:lnTo>
                <a:lnTo>
                  <a:pt x="0" y="3431630"/>
                </a:lnTo>
                <a:lnTo>
                  <a:pt x="80" y="3431628"/>
                </a:lnTo>
                <a:lnTo>
                  <a:pt x="7516" y="3431628"/>
                </a:lnTo>
                <a:lnTo>
                  <a:pt x="7516" y="3431443"/>
                </a:lnTo>
                <a:lnTo>
                  <a:pt x="179530" y="3427154"/>
                </a:lnTo>
                <a:cubicBezTo>
                  <a:pt x="1965266" y="3337873"/>
                  <a:pt x="3396747" y="1924247"/>
                  <a:pt x="3484471" y="162232"/>
                </a:cubicBezTo>
                <a:lnTo>
                  <a:pt x="3488328" y="6924"/>
                </a:lnTo>
                <a:lnTo>
                  <a:pt x="3488731" y="692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194" name="Picture 2" descr="Gregory Bateson: biografía de este antropólogo y lingüista">
            <a:extLst>
              <a:ext uri="{FF2B5EF4-FFF2-40B4-BE49-F238E27FC236}">
                <a16:creationId xmlns:a16="http://schemas.microsoft.com/office/drawing/2014/main" id="{8D4E04AB-4B0A-0366-F049-6B2483BAEDD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350" r="10518" b="-1"/>
          <a:stretch/>
        </p:blipFill>
        <p:spPr bwMode="auto">
          <a:xfrm>
            <a:off x="6967018" y="10"/>
            <a:ext cx="5224982" cy="6863174"/>
          </a:xfrm>
          <a:custGeom>
            <a:avLst/>
            <a:gdLst/>
            <a:ahLst/>
            <a:cxnLst/>
            <a:rect l="l" t="t" r="r" b="b"/>
            <a:pathLst>
              <a:path w="5224982" h="6846790">
                <a:moveTo>
                  <a:pt x="0" y="0"/>
                </a:moveTo>
                <a:lnTo>
                  <a:pt x="5224981" y="0"/>
                </a:lnTo>
                <a:lnTo>
                  <a:pt x="5224981" y="3414038"/>
                </a:lnTo>
                <a:lnTo>
                  <a:pt x="5224982" y="3414038"/>
                </a:lnTo>
                <a:lnTo>
                  <a:pt x="5224981" y="3414080"/>
                </a:lnTo>
                <a:lnTo>
                  <a:pt x="5224981" y="3430264"/>
                </a:lnTo>
                <a:lnTo>
                  <a:pt x="5224578" y="3430264"/>
                </a:lnTo>
                <a:lnTo>
                  <a:pt x="5220721" y="3585201"/>
                </a:lnTo>
                <a:cubicBezTo>
                  <a:pt x="5132997" y="5343007"/>
                  <a:pt x="3701516" y="6753257"/>
                  <a:pt x="1915780" y="6842324"/>
                </a:cubicBezTo>
                <a:lnTo>
                  <a:pt x="1743766" y="6846603"/>
                </a:lnTo>
                <a:lnTo>
                  <a:pt x="1743766" y="6846788"/>
                </a:lnTo>
                <a:lnTo>
                  <a:pt x="1736330" y="6846788"/>
                </a:lnTo>
                <a:lnTo>
                  <a:pt x="1736250" y="6846790"/>
                </a:lnTo>
                <a:lnTo>
                  <a:pt x="1736250" y="6846788"/>
                </a:lnTo>
                <a:lnTo>
                  <a:pt x="0" y="684678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800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D1B16-74FA-CA4C-89CF-F9F97FE673B3}"/>
              </a:ext>
            </a:extLst>
          </p:cNvPr>
          <p:cNvSpPr>
            <a:spLocks noGrp="1"/>
          </p:cNvSpPr>
          <p:nvPr>
            <p:ph type="title"/>
          </p:nvPr>
        </p:nvSpPr>
        <p:spPr>
          <a:xfrm>
            <a:off x="323383" y="304798"/>
            <a:ext cx="9950103" cy="784021"/>
          </a:xfrm>
        </p:spPr>
        <p:txBody>
          <a:bodyPr/>
          <a:lstStyle/>
          <a:p>
            <a:r>
              <a:rPr lang="en-IS" dirty="0"/>
              <a:t>Hugmyndir um leik á 21.öldinni </a:t>
            </a:r>
          </a:p>
        </p:txBody>
      </p:sp>
      <p:graphicFrame>
        <p:nvGraphicFramePr>
          <p:cNvPr id="11268" name="Content Placeholder 2">
            <a:extLst>
              <a:ext uri="{FF2B5EF4-FFF2-40B4-BE49-F238E27FC236}">
                <a16:creationId xmlns:a16="http://schemas.microsoft.com/office/drawing/2014/main" id="{196CB8A8-118D-40E1-E532-214B98C4ACFD}"/>
              </a:ext>
            </a:extLst>
          </p:cNvPr>
          <p:cNvGraphicFramePr>
            <a:graphicFrameLocks noGrp="1"/>
          </p:cNvGraphicFramePr>
          <p:nvPr>
            <p:ph idx="1"/>
            <p:extLst>
              <p:ext uri="{D42A27DB-BD31-4B8C-83A1-F6EECF244321}">
                <p14:modId xmlns:p14="http://schemas.microsoft.com/office/powerpoint/2010/main" val="302351407"/>
              </p:ext>
            </p:extLst>
          </p:nvPr>
        </p:nvGraphicFramePr>
        <p:xfrm>
          <a:off x="323384" y="1251284"/>
          <a:ext cx="10704082" cy="46895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5587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91E7A-C18F-EDAC-F27D-73EC36433470}"/>
              </a:ext>
            </a:extLst>
          </p:cNvPr>
          <p:cNvSpPr>
            <a:spLocks noGrp="1"/>
          </p:cNvSpPr>
          <p:nvPr>
            <p:ph type="title"/>
          </p:nvPr>
        </p:nvSpPr>
        <p:spPr>
          <a:xfrm>
            <a:off x="868815" y="389823"/>
            <a:ext cx="7890175" cy="527347"/>
          </a:xfrm>
        </p:spPr>
        <p:txBody>
          <a:bodyPr>
            <a:normAutofit fontScale="90000"/>
          </a:bodyPr>
          <a:lstStyle/>
          <a:p>
            <a:r>
              <a:rPr lang="en-IS" dirty="0"/>
              <a:t>Leikföng </a:t>
            </a:r>
          </a:p>
        </p:txBody>
      </p:sp>
      <p:sp>
        <p:nvSpPr>
          <p:cNvPr id="3" name="Content Placeholder 2">
            <a:extLst>
              <a:ext uri="{FF2B5EF4-FFF2-40B4-BE49-F238E27FC236}">
                <a16:creationId xmlns:a16="http://schemas.microsoft.com/office/drawing/2014/main" id="{CDA1E5CC-17E2-B6BC-A0DD-A50459F5BD0B}"/>
              </a:ext>
            </a:extLst>
          </p:cNvPr>
          <p:cNvSpPr>
            <a:spLocks noGrp="1"/>
          </p:cNvSpPr>
          <p:nvPr>
            <p:ph idx="1"/>
          </p:nvPr>
        </p:nvSpPr>
        <p:spPr>
          <a:xfrm>
            <a:off x="644226" y="1070518"/>
            <a:ext cx="10713585" cy="5923840"/>
          </a:xfrm>
        </p:spPr>
        <p:txBody>
          <a:bodyPr>
            <a:normAutofit/>
          </a:bodyPr>
          <a:lstStyle/>
          <a:p>
            <a:r>
              <a:rPr lang="en-IS" sz="3200" dirty="0"/>
              <a:t>Í Aðalnámsskrá leikskólanna (2011) stendur að efniviður leikskóla eigi að vera margbreytilegur og höfða mismunandi aldri barna </a:t>
            </a:r>
          </a:p>
          <a:p>
            <a:r>
              <a:rPr lang="en-IS" sz="3200" dirty="0"/>
              <a:t>Leikföng geta ýtt undir stöðluð og hefðbundin kynhlutverk </a:t>
            </a:r>
          </a:p>
          <a:p>
            <a:r>
              <a:rPr lang="en-IS" sz="3200" dirty="0"/>
              <a:t>Leikföng eiga að uppfylla tvö skilyrði : </a:t>
            </a:r>
          </a:p>
          <a:p>
            <a:pPr marL="342900" indent="-342900">
              <a:buAutoNum type="arabicPeriod"/>
            </a:pPr>
            <a:r>
              <a:rPr lang="en-IS" sz="3200" dirty="0"/>
              <a:t>Vekja ánægju og áhuga barnsins</a:t>
            </a:r>
          </a:p>
          <a:p>
            <a:pPr marL="342900" indent="-342900">
              <a:buAutoNum type="arabicPeriod"/>
            </a:pPr>
            <a:r>
              <a:rPr lang="en-IS" sz="3200" dirty="0"/>
              <a:t>Stuðla að þroska barnsins </a:t>
            </a:r>
          </a:p>
        </p:txBody>
      </p:sp>
    </p:spTree>
    <p:extLst>
      <p:ext uri="{BB962C8B-B14F-4D97-AF65-F5344CB8AC3E}">
        <p14:creationId xmlns:p14="http://schemas.microsoft.com/office/powerpoint/2010/main" val="2142700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4" name="Picture 6" descr="Duplo® - 65 Kubbar í kassa | Kubbabúðin.is">
            <a:extLst>
              <a:ext uri="{FF2B5EF4-FFF2-40B4-BE49-F238E27FC236}">
                <a16:creationId xmlns:a16="http://schemas.microsoft.com/office/drawing/2014/main" id="{75427B11-E3AA-EB0E-DD2A-E5D61E4E9D7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7202" y="408550"/>
            <a:ext cx="3683111" cy="2062542"/>
          </a:xfrm>
          <a:prstGeom prst="rect">
            <a:avLst/>
          </a:prstGeom>
          <a:noFill/>
          <a:extLst>
            <a:ext uri="{909E8E84-426E-40DD-AFC4-6F175D3DCCD1}">
              <a14:hiddenFill xmlns:a14="http://schemas.microsoft.com/office/drawing/2010/main">
                <a:solidFill>
                  <a:srgbClr val="FFFFFF"/>
                </a:solidFill>
              </a14:hiddenFill>
            </a:ext>
          </a:extLst>
        </p:spPr>
      </p:pic>
      <p:sp>
        <p:nvSpPr>
          <p:cNvPr id="12384" name="Rectangle 12383">
            <a:extLst>
              <a:ext uri="{FF2B5EF4-FFF2-40B4-BE49-F238E27FC236}">
                <a16:creationId xmlns:a16="http://schemas.microsoft.com/office/drawing/2014/main" id="{112839B5-6527-4FE1-B5CA-71D5FFC47C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752928"/>
            <a:ext cx="7566298" cy="7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86" name="Rectangle 12385">
            <a:extLst>
              <a:ext uri="{FF2B5EF4-FFF2-40B4-BE49-F238E27FC236}">
                <a16:creationId xmlns:a16="http://schemas.microsoft.com/office/drawing/2014/main" id="{089B37F3-721E-4809-A50E-9EE306404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6483" y="0"/>
            <a:ext cx="73152" cy="278892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8" name="Picture 10" descr="Amazon.com: Baby Toys 6 to 12 Months, 5 In 1 Montessori Toys for 1 Year  Old, Incl Travel Pull String Toy &amp; Shape Sorter &amp; Stacking Baby Block &amp;  Soft Infant Ring">
            <a:extLst>
              <a:ext uri="{FF2B5EF4-FFF2-40B4-BE49-F238E27FC236}">
                <a16:creationId xmlns:a16="http://schemas.microsoft.com/office/drawing/2014/main" id="{1CD9B8F6-07FB-58D8-DA06-1AFF86CABC3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21228" y="313080"/>
            <a:ext cx="2262279" cy="2262279"/>
          </a:xfrm>
          <a:prstGeom prst="rect">
            <a:avLst/>
          </a:prstGeom>
          <a:noFill/>
          <a:extLst>
            <a:ext uri="{909E8E84-426E-40DD-AFC4-6F175D3DCCD1}">
              <a14:hiddenFill xmlns:a14="http://schemas.microsoft.com/office/drawing/2010/main">
                <a:solidFill>
                  <a:srgbClr val="FFFFFF"/>
                </a:solidFill>
              </a14:hiddenFill>
            </a:ext>
          </a:extLst>
        </p:spPr>
      </p:pic>
      <p:pic>
        <p:nvPicPr>
          <p:cNvPr id="12304" name="Picture 16" descr="Most Popular Toys for Girls: A Guide for Every Age – Family of Five -  Little Ones Little Things">
            <a:extLst>
              <a:ext uri="{FF2B5EF4-FFF2-40B4-BE49-F238E27FC236}">
                <a16:creationId xmlns:a16="http://schemas.microsoft.com/office/drawing/2014/main" id="{0D39D596-0BF6-8B43-325C-5B994C0798D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31906" y="3492067"/>
            <a:ext cx="2414016" cy="2414016"/>
          </a:xfrm>
          <a:prstGeom prst="rect">
            <a:avLst/>
          </a:prstGeom>
          <a:noFill/>
          <a:extLst>
            <a:ext uri="{909E8E84-426E-40DD-AFC4-6F175D3DCCD1}">
              <a14:hiddenFill xmlns:a14="http://schemas.microsoft.com/office/drawing/2010/main">
                <a:solidFill>
                  <a:srgbClr val="FFFFFF"/>
                </a:solidFill>
              </a14:hiddenFill>
            </a:ext>
          </a:extLst>
        </p:spPr>
      </p:pic>
      <p:sp>
        <p:nvSpPr>
          <p:cNvPr id="12387" name="Rectangle 12386">
            <a:extLst>
              <a:ext uri="{FF2B5EF4-FFF2-40B4-BE49-F238E27FC236}">
                <a16:creationId xmlns:a16="http://schemas.microsoft.com/office/drawing/2014/main" id="{6F32C1A4-2AC7-48CB-9AB7-B80470C0F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3627" y="2779776"/>
            <a:ext cx="73152" cy="40782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6" name="Picture 8" descr="McQueen Diecast Toy Car 1:55 Loose Kids Toy Vehicles Iceland | Ubuy">
            <a:extLst>
              <a:ext uri="{FF2B5EF4-FFF2-40B4-BE49-F238E27FC236}">
                <a16:creationId xmlns:a16="http://schemas.microsoft.com/office/drawing/2014/main" id="{14D54866-53EA-9196-8B20-BF32B31D1CE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589389" y="3423007"/>
            <a:ext cx="3671254" cy="2552135"/>
          </a:xfrm>
          <a:prstGeom prst="rect">
            <a:avLst/>
          </a:prstGeom>
          <a:noFill/>
          <a:extLst>
            <a:ext uri="{909E8E84-426E-40DD-AFC4-6F175D3DCCD1}">
              <a14:hiddenFill xmlns:a14="http://schemas.microsoft.com/office/drawing/2010/main">
                <a:solidFill>
                  <a:srgbClr val="FFFFFF"/>
                </a:solidFill>
              </a14:hiddenFill>
            </a:ext>
          </a:extLst>
        </p:spPr>
      </p:pic>
      <p:sp>
        <p:nvSpPr>
          <p:cNvPr id="12383" name="Rectangle 12382">
            <a:extLst>
              <a:ext uri="{FF2B5EF4-FFF2-40B4-BE49-F238E27FC236}">
                <a16:creationId xmlns:a16="http://schemas.microsoft.com/office/drawing/2014/main" id="{BE12D8E2-6088-4997-A8C6-1794DA9E1D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813" y="0"/>
            <a:ext cx="731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2" name="Picture 4" descr="Baby Born MAGIC Strákur ljós 43cm – Leikfangaland">
            <a:extLst>
              <a:ext uri="{FF2B5EF4-FFF2-40B4-BE49-F238E27FC236}">
                <a16:creationId xmlns:a16="http://schemas.microsoft.com/office/drawing/2014/main" id="{9F36BE08-7B9A-CBC4-A739-4BBEF43C36C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980556" y="321735"/>
            <a:ext cx="3312786" cy="3312786"/>
          </a:xfrm>
          <a:prstGeom prst="rect">
            <a:avLst/>
          </a:prstGeom>
          <a:noFill/>
          <a:extLst>
            <a:ext uri="{909E8E84-426E-40DD-AFC4-6F175D3DCCD1}">
              <a14:hiddenFill xmlns:a14="http://schemas.microsoft.com/office/drawing/2010/main">
                <a:solidFill>
                  <a:srgbClr val="FFFFFF"/>
                </a:solidFill>
              </a14:hiddenFill>
            </a:ext>
          </a:extLst>
        </p:spPr>
      </p:pic>
      <p:sp>
        <p:nvSpPr>
          <p:cNvPr id="12385" name="Rectangle 12384">
            <a:extLst>
              <a:ext uri="{FF2B5EF4-FFF2-40B4-BE49-F238E27FC236}">
                <a16:creationId xmlns:a16="http://schemas.microsoft.com/office/drawing/2014/main" id="{FAF10F47-1605-47C5-AE58-9062909AD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299" y="3862989"/>
            <a:ext cx="4625702" cy="7315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00" name="Picture 12" descr="Walmart reveals the toys kids will want most this holiday season">
            <a:extLst>
              <a:ext uri="{FF2B5EF4-FFF2-40B4-BE49-F238E27FC236}">
                <a16:creationId xmlns:a16="http://schemas.microsoft.com/office/drawing/2014/main" id="{2159B5BA-390C-4623-E0A9-991FD1423664}"/>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7962879" y="4172622"/>
            <a:ext cx="3347617" cy="2227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462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34" name="Rectangle 13333">
            <a:extLst>
              <a:ext uri="{FF2B5EF4-FFF2-40B4-BE49-F238E27FC236}">
                <a16:creationId xmlns:a16="http://schemas.microsoft.com/office/drawing/2014/main" id="{B66F557C-E9BA-42E6-941B-BB48D70FB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F81056-AC93-DEBC-FA0C-B36BD6857893}"/>
              </a:ext>
            </a:extLst>
          </p:cNvPr>
          <p:cNvSpPr>
            <a:spLocks noGrp="1"/>
          </p:cNvSpPr>
          <p:nvPr>
            <p:ph type="title"/>
          </p:nvPr>
        </p:nvSpPr>
        <p:spPr>
          <a:xfrm>
            <a:off x="315224" y="160422"/>
            <a:ext cx="6441051" cy="1079896"/>
          </a:xfrm>
        </p:spPr>
        <p:txBody>
          <a:bodyPr>
            <a:normAutofit fontScale="90000"/>
          </a:bodyPr>
          <a:lstStyle/>
          <a:p>
            <a:r>
              <a:rPr lang="en-IS" dirty="0"/>
              <a:t>Bangsar / kúrudýr / huggunarklútar / dúkkur</a:t>
            </a:r>
          </a:p>
        </p:txBody>
      </p:sp>
      <p:sp>
        <p:nvSpPr>
          <p:cNvPr id="13329" name="Content Placeholder 13319">
            <a:extLst>
              <a:ext uri="{FF2B5EF4-FFF2-40B4-BE49-F238E27FC236}">
                <a16:creationId xmlns:a16="http://schemas.microsoft.com/office/drawing/2014/main" id="{49E81E3C-53B6-0E2C-F9FB-D377F3921042}"/>
              </a:ext>
            </a:extLst>
          </p:cNvPr>
          <p:cNvSpPr>
            <a:spLocks noGrp="1"/>
          </p:cNvSpPr>
          <p:nvPr>
            <p:ph idx="1"/>
          </p:nvPr>
        </p:nvSpPr>
        <p:spPr>
          <a:xfrm>
            <a:off x="315225" y="1400739"/>
            <a:ext cx="7994586" cy="5457262"/>
          </a:xfrm>
        </p:spPr>
        <p:txBody>
          <a:bodyPr>
            <a:normAutofit/>
          </a:bodyPr>
          <a:lstStyle/>
          <a:p>
            <a:r>
              <a:rPr lang="is-IS" sz="2800" dirty="0"/>
              <a:t>Bangsinn er samheiti yfir bangsa, dúkkur, kúrudýr og huggunarklúta</a:t>
            </a:r>
          </a:p>
          <a:p>
            <a:r>
              <a:rPr lang="is-IS" sz="2800" dirty="0"/>
              <a:t>Börn leika sér með bangsa klæða hann, búa til hús, gefa honum að borða, leika foreldra, systkini og vini. </a:t>
            </a:r>
          </a:p>
          <a:p>
            <a:r>
              <a:rPr lang="is-IS" sz="2800" dirty="0"/>
              <a:t>Bangsinn er mikilvægur fyrir tilfinningarlíf barna, getur létt á innri spennu og getur fengið útrás fyrir bældar tilfinningar í leiknum; skammað eða refsað bangsanum</a:t>
            </a:r>
          </a:p>
        </p:txBody>
      </p:sp>
      <p:pic>
        <p:nvPicPr>
          <p:cNvPr id="13316" name="Picture 4" descr="Baby Teddy Bear Comfort Blanket Boy/Girl Soft Toy Comforter  White,Blue,Pink,Grey | eBay">
            <a:extLst>
              <a:ext uri="{FF2B5EF4-FFF2-40B4-BE49-F238E27FC236}">
                <a16:creationId xmlns:a16="http://schemas.microsoft.com/office/drawing/2014/main" id="{DE06AF0E-C7DE-60AC-A67D-092589B2F33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207" r="7874" b="-2"/>
          <a:stretch/>
        </p:blipFill>
        <p:spPr bwMode="auto">
          <a:xfrm>
            <a:off x="8656251" y="-8"/>
            <a:ext cx="3535749" cy="3443176"/>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Darcy the Comfort Bear – Pilbeam Living">
            <a:extLst>
              <a:ext uri="{FF2B5EF4-FFF2-40B4-BE49-F238E27FC236}">
                <a16:creationId xmlns:a16="http://schemas.microsoft.com/office/drawing/2014/main" id="{54860566-91BE-744A-EC33-DBE97607CB0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846" r="-3" b="-3"/>
          <a:stretch/>
        </p:blipFill>
        <p:spPr bwMode="auto">
          <a:xfrm>
            <a:off x="8656251" y="3438144"/>
            <a:ext cx="3535749" cy="3419856"/>
          </a:xfrm>
          <a:prstGeom prst="rect">
            <a:avLst/>
          </a:prstGeom>
          <a:noFill/>
          <a:extLst>
            <a:ext uri="{909E8E84-426E-40DD-AFC4-6F175D3DCCD1}">
              <a14:hiddenFill xmlns:a14="http://schemas.microsoft.com/office/drawing/2010/main">
                <a:solidFill>
                  <a:srgbClr val="FFFFFF"/>
                </a:solidFill>
              </a14:hiddenFill>
            </a:ext>
          </a:extLst>
        </p:spPr>
      </p:pic>
      <p:sp>
        <p:nvSpPr>
          <p:cNvPr id="13336" name="Freeform: Shape 13335">
            <a:extLst>
              <a:ext uri="{FF2B5EF4-FFF2-40B4-BE49-F238E27FC236}">
                <a16:creationId xmlns:a16="http://schemas.microsoft.com/office/drawing/2014/main" id="{16AC1D56-AFF3-4F35-AD67-F9F590DC1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76754" y="3460725"/>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035829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30901EA4-6CA0-4A64-939C-F76E88D155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A1D56F-3448-2AD3-AC47-324E1A42FBA2}"/>
              </a:ext>
            </a:extLst>
          </p:cNvPr>
          <p:cNvSpPr>
            <a:spLocks noGrp="1"/>
          </p:cNvSpPr>
          <p:nvPr>
            <p:ph type="title"/>
          </p:nvPr>
        </p:nvSpPr>
        <p:spPr>
          <a:xfrm>
            <a:off x="266034" y="446338"/>
            <a:ext cx="4229420" cy="309363"/>
          </a:xfrm>
        </p:spPr>
        <p:txBody>
          <a:bodyPr>
            <a:normAutofit fontScale="90000"/>
          </a:bodyPr>
          <a:lstStyle/>
          <a:p>
            <a:r>
              <a:rPr lang="en-IS" dirty="0"/>
              <a:t>Leikur I </a:t>
            </a:r>
          </a:p>
        </p:txBody>
      </p:sp>
      <p:sp>
        <p:nvSpPr>
          <p:cNvPr id="3" name="Content Placeholder 2">
            <a:extLst>
              <a:ext uri="{FF2B5EF4-FFF2-40B4-BE49-F238E27FC236}">
                <a16:creationId xmlns:a16="http://schemas.microsoft.com/office/drawing/2014/main" id="{2ABE5F7A-68CD-CC2E-E51C-0AC551376E92}"/>
              </a:ext>
            </a:extLst>
          </p:cNvPr>
          <p:cNvSpPr>
            <a:spLocks noGrp="1"/>
          </p:cNvSpPr>
          <p:nvPr>
            <p:ph idx="1"/>
          </p:nvPr>
        </p:nvSpPr>
        <p:spPr>
          <a:xfrm>
            <a:off x="5225" y="755712"/>
            <a:ext cx="7117470" cy="5981972"/>
          </a:xfrm>
        </p:spPr>
        <p:txBody>
          <a:bodyPr>
            <a:normAutofit fontScale="92500" lnSpcReduction="10000"/>
          </a:bodyPr>
          <a:lstStyle/>
          <a:p>
            <a:pPr>
              <a:lnSpc>
                <a:spcPct val="200000"/>
              </a:lnSpc>
            </a:pPr>
            <a:r>
              <a:rPr lang="en-GB" sz="2000" dirty="0"/>
              <a:t>E</a:t>
            </a:r>
            <a:r>
              <a:rPr lang="en-IS" sz="2000" dirty="0"/>
              <a:t>kki hefur verið hægt að skilgreina hann vísindilega því að hann nær yfir svo mörg atferli manna og dýra </a:t>
            </a:r>
          </a:p>
          <a:p>
            <a:pPr>
              <a:lnSpc>
                <a:spcPct val="200000"/>
              </a:lnSpc>
            </a:pPr>
            <a:r>
              <a:rPr lang="en-IS" sz="2000" dirty="0"/>
              <a:t>Skv Aðalnámsskrá leikskólanna (2011) þá eiga íslenskir leikskólar að gefa börnum pláss og tíma til leiks til að efla sköpunarmátt og ímyndunarafl sitt. </a:t>
            </a:r>
          </a:p>
          <a:p>
            <a:pPr>
              <a:lnSpc>
                <a:spcPct val="200000"/>
              </a:lnSpc>
            </a:pPr>
            <a:r>
              <a:rPr lang="en-IS" sz="2000" dirty="0"/>
              <a:t>Frjáls leikur er alltaf sjálfsprottin og miðast út frá áhugasviði barnsins og örvar þroska barnsins</a:t>
            </a:r>
          </a:p>
          <a:p>
            <a:pPr>
              <a:lnSpc>
                <a:spcPct val="200000"/>
              </a:lnSpc>
            </a:pPr>
            <a:r>
              <a:rPr lang="en-IS" sz="2000" dirty="0"/>
              <a:t>Leikur er námsaðferð, börn á ákveðnum aldri læra betur af leik á umhverfið sitt, tjá tilfinningar sínar og félagsleg samskipti </a:t>
            </a:r>
          </a:p>
        </p:txBody>
      </p:sp>
      <p:sp>
        <p:nvSpPr>
          <p:cNvPr id="47" name="Freeform: Shape 46">
            <a:extLst>
              <a:ext uri="{FF2B5EF4-FFF2-40B4-BE49-F238E27FC236}">
                <a16:creationId xmlns:a16="http://schemas.microsoft.com/office/drawing/2014/main" id="{7E3B2BA1-50FC-4574-838F-AB0B5B93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3268" y="3431554"/>
            <a:ext cx="3488732" cy="3432751"/>
          </a:xfrm>
          <a:custGeom>
            <a:avLst/>
            <a:gdLst>
              <a:gd name="connsiteX0" fmla="*/ 3488731 w 3488732"/>
              <a:gd name="connsiteY0" fmla="*/ 0 h 3432751"/>
              <a:gd name="connsiteX1" fmla="*/ 3488732 w 3488732"/>
              <a:gd name="connsiteY1" fmla="*/ 0 h 3432751"/>
              <a:gd name="connsiteX2" fmla="*/ 3488732 w 3488732"/>
              <a:gd name="connsiteY2" fmla="*/ 3432751 h 3432751"/>
              <a:gd name="connsiteX3" fmla="*/ 0 w 3488732"/>
              <a:gd name="connsiteY3" fmla="*/ 3432751 h 3432751"/>
              <a:gd name="connsiteX4" fmla="*/ 0 w 3488732"/>
              <a:gd name="connsiteY4" fmla="*/ 3431630 h 3432751"/>
              <a:gd name="connsiteX5" fmla="*/ 80 w 3488732"/>
              <a:gd name="connsiteY5" fmla="*/ 3431628 h 3432751"/>
              <a:gd name="connsiteX6" fmla="*/ 7516 w 3488732"/>
              <a:gd name="connsiteY6" fmla="*/ 3431628 h 3432751"/>
              <a:gd name="connsiteX7" fmla="*/ 7516 w 3488732"/>
              <a:gd name="connsiteY7" fmla="*/ 3431443 h 3432751"/>
              <a:gd name="connsiteX8" fmla="*/ 179530 w 3488732"/>
              <a:gd name="connsiteY8" fmla="*/ 3427154 h 3432751"/>
              <a:gd name="connsiteX9" fmla="*/ 3484471 w 3488732"/>
              <a:gd name="connsiteY9" fmla="*/ 162232 h 3432751"/>
              <a:gd name="connsiteX10" fmla="*/ 3488328 w 3488732"/>
              <a:gd name="connsiteY10" fmla="*/ 6924 h 3432751"/>
              <a:gd name="connsiteX11" fmla="*/ 3488731 w 3488732"/>
              <a:gd name="connsiteY11" fmla="*/ 6924 h 343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88732" h="3432751">
                <a:moveTo>
                  <a:pt x="3488731" y="0"/>
                </a:moveTo>
                <a:lnTo>
                  <a:pt x="3488732" y="0"/>
                </a:lnTo>
                <a:lnTo>
                  <a:pt x="3488732" y="3432751"/>
                </a:lnTo>
                <a:lnTo>
                  <a:pt x="0" y="3432751"/>
                </a:lnTo>
                <a:lnTo>
                  <a:pt x="0" y="3431630"/>
                </a:lnTo>
                <a:lnTo>
                  <a:pt x="80" y="3431628"/>
                </a:lnTo>
                <a:lnTo>
                  <a:pt x="7516" y="3431628"/>
                </a:lnTo>
                <a:lnTo>
                  <a:pt x="7516" y="3431443"/>
                </a:lnTo>
                <a:lnTo>
                  <a:pt x="179530" y="3427154"/>
                </a:lnTo>
                <a:cubicBezTo>
                  <a:pt x="1965266" y="3337873"/>
                  <a:pt x="3396747" y="1924247"/>
                  <a:pt x="3484471" y="162232"/>
                </a:cubicBezTo>
                <a:lnTo>
                  <a:pt x="3488328" y="6924"/>
                </a:lnTo>
                <a:lnTo>
                  <a:pt x="3488731" y="692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descr="A close-up of a hopscotch&#10;&#10;Description automatically generated">
            <a:extLst>
              <a:ext uri="{FF2B5EF4-FFF2-40B4-BE49-F238E27FC236}">
                <a16:creationId xmlns:a16="http://schemas.microsoft.com/office/drawing/2014/main" id="{72F868E5-31D9-E32A-FF5F-1227D717C6A3}"/>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6411" r="-1" b="-1"/>
          <a:stretch/>
        </p:blipFill>
        <p:spPr>
          <a:xfrm>
            <a:off x="6967018" y="10"/>
            <a:ext cx="5224982" cy="6863174"/>
          </a:xfrm>
          <a:custGeom>
            <a:avLst/>
            <a:gdLst/>
            <a:ahLst/>
            <a:cxnLst/>
            <a:rect l="l" t="t" r="r" b="b"/>
            <a:pathLst>
              <a:path w="5224982" h="6846790">
                <a:moveTo>
                  <a:pt x="0" y="0"/>
                </a:moveTo>
                <a:lnTo>
                  <a:pt x="5224981" y="0"/>
                </a:lnTo>
                <a:lnTo>
                  <a:pt x="5224981" y="3414038"/>
                </a:lnTo>
                <a:lnTo>
                  <a:pt x="5224982" y="3414038"/>
                </a:lnTo>
                <a:lnTo>
                  <a:pt x="5224981" y="3414080"/>
                </a:lnTo>
                <a:lnTo>
                  <a:pt x="5224981" y="3430264"/>
                </a:lnTo>
                <a:lnTo>
                  <a:pt x="5224578" y="3430264"/>
                </a:lnTo>
                <a:lnTo>
                  <a:pt x="5220721" y="3585201"/>
                </a:lnTo>
                <a:cubicBezTo>
                  <a:pt x="5132997" y="5343007"/>
                  <a:pt x="3701516" y="6753257"/>
                  <a:pt x="1915780" y="6842324"/>
                </a:cubicBezTo>
                <a:lnTo>
                  <a:pt x="1743766" y="6846603"/>
                </a:lnTo>
                <a:lnTo>
                  <a:pt x="1743766" y="6846788"/>
                </a:lnTo>
                <a:lnTo>
                  <a:pt x="1736330" y="6846788"/>
                </a:lnTo>
                <a:lnTo>
                  <a:pt x="1736250" y="6846790"/>
                </a:lnTo>
                <a:lnTo>
                  <a:pt x="1736250" y="6846788"/>
                </a:lnTo>
                <a:lnTo>
                  <a:pt x="0" y="6846788"/>
                </a:lnTo>
                <a:close/>
              </a:path>
            </a:pathLst>
          </a:custGeom>
        </p:spPr>
      </p:pic>
    </p:spTree>
    <p:extLst>
      <p:ext uri="{BB962C8B-B14F-4D97-AF65-F5344CB8AC3E}">
        <p14:creationId xmlns:p14="http://schemas.microsoft.com/office/powerpoint/2010/main" val="3302163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62" name="Rectangle 14361">
            <a:extLst>
              <a:ext uri="{FF2B5EF4-FFF2-40B4-BE49-F238E27FC236}">
                <a16:creationId xmlns:a16="http://schemas.microsoft.com/office/drawing/2014/main" id="{FF3EA7E7-63B2-407D-9FB9-978F25B49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8739FB-1121-195C-4C3C-CE9ACEF8CF1E}"/>
              </a:ext>
            </a:extLst>
          </p:cNvPr>
          <p:cNvSpPr>
            <a:spLocks noGrp="1"/>
          </p:cNvSpPr>
          <p:nvPr>
            <p:ph type="title"/>
          </p:nvPr>
        </p:nvSpPr>
        <p:spPr>
          <a:xfrm>
            <a:off x="435677" y="497306"/>
            <a:ext cx="3311758" cy="591515"/>
          </a:xfrm>
        </p:spPr>
        <p:txBody>
          <a:bodyPr>
            <a:normAutofit fontScale="90000"/>
          </a:bodyPr>
          <a:lstStyle/>
          <a:p>
            <a:r>
              <a:rPr lang="en-IS" dirty="0"/>
              <a:t>Opinn efniviður </a:t>
            </a:r>
          </a:p>
        </p:txBody>
      </p:sp>
      <p:sp>
        <p:nvSpPr>
          <p:cNvPr id="3" name="Content Placeholder 2">
            <a:extLst>
              <a:ext uri="{FF2B5EF4-FFF2-40B4-BE49-F238E27FC236}">
                <a16:creationId xmlns:a16="http://schemas.microsoft.com/office/drawing/2014/main" id="{2BEA1881-9035-ECF6-03B8-CDAE42A5723F}"/>
              </a:ext>
            </a:extLst>
          </p:cNvPr>
          <p:cNvSpPr>
            <a:spLocks noGrp="1"/>
          </p:cNvSpPr>
          <p:nvPr>
            <p:ph idx="1"/>
          </p:nvPr>
        </p:nvSpPr>
        <p:spPr>
          <a:xfrm>
            <a:off x="435677" y="1427747"/>
            <a:ext cx="4770755" cy="5430253"/>
          </a:xfrm>
        </p:spPr>
        <p:txBody>
          <a:bodyPr>
            <a:normAutofit lnSpcReduction="10000"/>
          </a:bodyPr>
          <a:lstStyle/>
          <a:p>
            <a:r>
              <a:rPr lang="en-IS" sz="2400" dirty="0"/>
              <a:t>Er átt við efni sem hefur ekki ákveðið hlutverk eða útkomu. Púsluspil er þar dæmi um leikfang sem ekki uppfyllir skilyrðin. </a:t>
            </a:r>
          </a:p>
          <a:p>
            <a:r>
              <a:rPr lang="en-IS" sz="2400" dirty="0"/>
              <a:t>Opinn efniviður ýtir undir sköpurnarkraft, sjálfstæði í hugsun, tjáningu, ímyndunarafl barna og er hvetjandi. </a:t>
            </a:r>
          </a:p>
          <a:p>
            <a:r>
              <a:rPr lang="en-GB" sz="2400" dirty="0"/>
              <a:t>H</a:t>
            </a:r>
            <a:r>
              <a:rPr lang="en-IS" sz="2400" dirty="0"/>
              <a:t>lutir sem hafa engin fyrirfram ákveðin hlutverk eða útkomu eða útkomu = engin takmörk </a:t>
            </a:r>
          </a:p>
        </p:txBody>
      </p:sp>
      <p:pic>
        <p:nvPicPr>
          <p:cNvPr id="14342" name="Picture 6" descr="and the carrot came up: Loose Parts and Open Ended Toys in the Outdoor  Classroom.">
            <a:extLst>
              <a:ext uri="{FF2B5EF4-FFF2-40B4-BE49-F238E27FC236}">
                <a16:creationId xmlns:a16="http://schemas.microsoft.com/office/drawing/2014/main" id="{15BDEFAE-497A-B587-6AF6-E98A83E088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25647"/>
          <a:stretch/>
        </p:blipFill>
        <p:spPr bwMode="auto">
          <a:xfrm>
            <a:off x="5271951" y="10"/>
            <a:ext cx="3442014" cy="3416666"/>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What are open-ended toys and why should I buy them? – The Wooden Toy Co">
            <a:extLst>
              <a:ext uri="{FF2B5EF4-FFF2-40B4-BE49-F238E27FC236}">
                <a16:creationId xmlns:a16="http://schemas.microsoft.com/office/drawing/2014/main" id="{4B507BBB-513A-7BED-2789-A020E0C3FCA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097" r="-2" b="13013"/>
          <a:stretch/>
        </p:blipFill>
        <p:spPr bwMode="auto">
          <a:xfrm>
            <a:off x="5271951" y="3416677"/>
            <a:ext cx="3442014" cy="3441324"/>
          </a:xfrm>
          <a:prstGeom prst="rect">
            <a:avLst/>
          </a:prstGeom>
          <a:noFill/>
          <a:extLst>
            <a:ext uri="{909E8E84-426E-40DD-AFC4-6F175D3DCCD1}">
              <a14:hiddenFill xmlns:a14="http://schemas.microsoft.com/office/drawing/2010/main">
                <a:solidFill>
                  <a:srgbClr val="FFFFFF"/>
                </a:solidFill>
              </a14:hiddenFill>
            </a:ext>
          </a:extLst>
        </p:spPr>
      </p:pic>
      <p:sp>
        <p:nvSpPr>
          <p:cNvPr id="14364" name="Rectangle 14363">
            <a:extLst>
              <a:ext uri="{FF2B5EF4-FFF2-40B4-BE49-F238E27FC236}">
                <a16:creationId xmlns:a16="http://schemas.microsoft.com/office/drawing/2014/main" id="{3B2AAB7E-3060-4FE0-A573-E4F47919AD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9484" y="0"/>
            <a:ext cx="34111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340" name="Picture 4" descr="Best Open-Ended Toys According to a Pediatrician Mom">
            <a:extLst>
              <a:ext uri="{FF2B5EF4-FFF2-40B4-BE49-F238E27FC236}">
                <a16:creationId xmlns:a16="http://schemas.microsoft.com/office/drawing/2014/main" id="{27311840-AAB9-9E12-E5C6-00B8064ABB1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2216" r="16804"/>
          <a:stretch/>
        </p:blipFill>
        <p:spPr bwMode="auto">
          <a:xfrm>
            <a:off x="8705648" y="10"/>
            <a:ext cx="3485035" cy="6857990"/>
          </a:xfrm>
          <a:custGeom>
            <a:avLst/>
            <a:gdLst/>
            <a:ahLst/>
            <a:cxnLst/>
            <a:rect l="l" t="t" r="r" b="b"/>
            <a:pathLst>
              <a:path w="3485035" h="6858000">
                <a:moveTo>
                  <a:pt x="0" y="0"/>
                </a:moveTo>
                <a:lnTo>
                  <a:pt x="318076" y="0"/>
                </a:lnTo>
                <a:lnTo>
                  <a:pt x="407921" y="6846"/>
                </a:lnTo>
                <a:cubicBezTo>
                  <a:pt x="2136290" y="182724"/>
                  <a:pt x="3485035" y="1645317"/>
                  <a:pt x="3485035" y="3423557"/>
                </a:cubicBezTo>
                <a:cubicBezTo>
                  <a:pt x="3485035" y="5320347"/>
                  <a:pt x="1950463" y="6858000"/>
                  <a:pt x="57473" y="6858000"/>
                </a:cubicBezTo>
                <a:lnTo>
                  <a:pt x="0" y="6856544"/>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027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0B365-E733-AC1A-C7D5-8A074C4EFCA9}"/>
              </a:ext>
            </a:extLst>
          </p:cNvPr>
          <p:cNvSpPr>
            <a:spLocks noGrp="1"/>
          </p:cNvSpPr>
          <p:nvPr>
            <p:ph type="title"/>
          </p:nvPr>
        </p:nvSpPr>
        <p:spPr>
          <a:xfrm>
            <a:off x="693049" y="239864"/>
            <a:ext cx="9950103" cy="677306"/>
          </a:xfrm>
        </p:spPr>
        <p:txBody>
          <a:bodyPr/>
          <a:lstStyle/>
          <a:p>
            <a:r>
              <a:rPr lang="en-IS" dirty="0"/>
              <a:t>Verkefni 10%: val um eitt af þremur  </a:t>
            </a:r>
          </a:p>
        </p:txBody>
      </p:sp>
      <p:sp>
        <p:nvSpPr>
          <p:cNvPr id="3" name="Content Placeholder 2">
            <a:extLst>
              <a:ext uri="{FF2B5EF4-FFF2-40B4-BE49-F238E27FC236}">
                <a16:creationId xmlns:a16="http://schemas.microsoft.com/office/drawing/2014/main" id="{4CF78365-61E5-DBB2-2E25-9A009AC8BB80}"/>
              </a:ext>
            </a:extLst>
          </p:cNvPr>
          <p:cNvSpPr>
            <a:spLocks noGrp="1"/>
          </p:cNvSpPr>
          <p:nvPr>
            <p:ph idx="1"/>
          </p:nvPr>
        </p:nvSpPr>
        <p:spPr>
          <a:xfrm>
            <a:off x="693049" y="1139686"/>
            <a:ext cx="10584551" cy="5592418"/>
          </a:xfrm>
        </p:spPr>
        <p:txBody>
          <a:bodyPr>
            <a:normAutofit fontScale="55000" lnSpcReduction="20000"/>
          </a:bodyPr>
          <a:lstStyle/>
          <a:p>
            <a:r>
              <a:rPr lang="en-IS" sz="3300" dirty="0"/>
              <a:t>A.  </a:t>
            </a:r>
            <a:r>
              <a:rPr lang="en-IS" sz="3300" b="1" dirty="0"/>
              <a:t>Búa til kynningu um einn kennismið í kaflanum </a:t>
            </a:r>
            <a:r>
              <a:rPr lang="en-IS" sz="3300" b="1"/>
              <a:t>um Leikir </a:t>
            </a:r>
            <a:r>
              <a:rPr lang="en-IS" sz="3300" b="1" dirty="0"/>
              <a:t>og leikföng. </a:t>
            </a:r>
            <a:r>
              <a:rPr lang="en-IS" sz="3300" dirty="0"/>
              <a:t>Greina hvernig hans skilgreiningar um leik eru sett fram og hvaða ályktanir er hægt að draga fram af þeim ályktunum. Taka upp talglærur eða myndband af þér kynna kennismiðinni. Má útfær það á hvaða hátt sem er; koma í tímann og kynna, taka upp myndband eða búa til tiktok,hlaðvarp, stopmotion hvað sem er (bónus fyrir frjóar hugmyndir). </a:t>
            </a:r>
            <a:r>
              <a:rPr lang="en-IS" sz="3300" u="sng" dirty="0"/>
              <a:t>Hvernig vilt þú að kennismiðurinn sé kynntur fyrir þér?</a:t>
            </a:r>
          </a:p>
          <a:p>
            <a:r>
              <a:rPr lang="en-IS" sz="3300" dirty="0"/>
              <a:t>B. </a:t>
            </a:r>
            <a:r>
              <a:rPr lang="en-IS" sz="3300" b="1" dirty="0"/>
              <a:t>Búa til kynningu á leik úr æsku þinni. </a:t>
            </a:r>
            <a:r>
              <a:rPr lang="en-IS" sz="3300" dirty="0"/>
              <a:t>Greina hvernig hann nýtist börnum í daglegu lífi og hvaða lærdóm er hægt að draga af honum. Kenna okkur síðan leikinn, má útfær það á hvaða hátt sem er; koma í tímann og kenna, taka upp myndband af kennslunni eða búa til tiktok,hlaðvarp stopmotion hvað sem er (bónus fyrir frjóar hugmyndir). </a:t>
            </a:r>
            <a:r>
              <a:rPr lang="en-IS" sz="3300" u="sng" dirty="0"/>
              <a:t>Hvernig vilt þú að leikir séu kynntir fyrir þér?</a:t>
            </a:r>
            <a:endParaRPr lang="en-IS" sz="3300" dirty="0"/>
          </a:p>
          <a:p>
            <a:r>
              <a:rPr lang="en-GB" sz="3300" dirty="0"/>
              <a:t>C</a:t>
            </a:r>
            <a:r>
              <a:rPr lang="en-IS" sz="3300" dirty="0"/>
              <a:t>. </a:t>
            </a:r>
            <a:r>
              <a:rPr lang="en-IS" sz="3300" b="1" dirty="0"/>
              <a:t>Búa til kynningum um leikfang úr æsku þinni. </a:t>
            </a:r>
            <a:r>
              <a:rPr lang="en-IS" sz="3300" dirty="0"/>
              <a:t>Greina hversvegna það leikfang var þitt uppáhalds og hvaða lærdóm þú dróst af leik með það. Sýna okkur síðan leikfangið og nýtingu þess. Má útfær það á hvaða hátt sem er; koma í tímann og sýna, taka upp myndband af leikfanginu í leiki eða búa til tiktok, hlaðvarp, stopmotion hvað sem er (bónus fyrir frjóar hugmyndir). </a:t>
            </a:r>
            <a:r>
              <a:rPr lang="en-IS" sz="3300" u="sng" dirty="0"/>
              <a:t>Hvernig vilt þú að leikföng séu kynnt fyrir þér ? </a:t>
            </a:r>
            <a:endParaRPr lang="en-IS" sz="2200" dirty="0"/>
          </a:p>
          <a:p>
            <a:r>
              <a:rPr lang="en-IS" sz="4400" b="1" dirty="0"/>
              <a:t>500 orð – 12 punkta letur á kynningartextanum + myndband eða önnur skrá </a:t>
            </a:r>
            <a:r>
              <a:rPr lang="en-IS" sz="4400" b="1" dirty="0">
                <a:sym typeface="Wingdings" pitchFamily="2" charset="2"/>
              </a:rPr>
              <a:t></a:t>
            </a:r>
            <a:r>
              <a:rPr lang="en-IS" sz="4400" b="1" u="sng" dirty="0">
                <a:sym typeface="Wingdings" pitchFamily="2" charset="2"/>
              </a:rPr>
              <a:t> S</a:t>
            </a:r>
            <a:r>
              <a:rPr lang="en-IS" sz="4400" b="1" u="sng" dirty="0"/>
              <a:t>kil á Moodle Fimmtudaginn 2.maí. </a:t>
            </a:r>
          </a:p>
        </p:txBody>
      </p:sp>
    </p:spTree>
    <p:extLst>
      <p:ext uri="{BB962C8B-B14F-4D97-AF65-F5344CB8AC3E}">
        <p14:creationId xmlns:p14="http://schemas.microsoft.com/office/powerpoint/2010/main" val="2826418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78" name="Rectangle 15377">
            <a:extLst>
              <a:ext uri="{FF2B5EF4-FFF2-40B4-BE49-F238E27FC236}">
                <a16:creationId xmlns:a16="http://schemas.microsoft.com/office/drawing/2014/main" id="{DA1766D0-745A-4921-A68E-56642A650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C5C6A5-BB54-7ABA-4770-26B3F855BF7B}"/>
              </a:ext>
            </a:extLst>
          </p:cNvPr>
          <p:cNvSpPr>
            <a:spLocks noGrp="1"/>
          </p:cNvSpPr>
          <p:nvPr>
            <p:ph type="title"/>
          </p:nvPr>
        </p:nvSpPr>
        <p:spPr>
          <a:xfrm>
            <a:off x="531932" y="401669"/>
            <a:ext cx="4140096" cy="553508"/>
          </a:xfrm>
        </p:spPr>
        <p:txBody>
          <a:bodyPr>
            <a:normAutofit fontScale="90000"/>
          </a:bodyPr>
          <a:lstStyle/>
          <a:p>
            <a:r>
              <a:rPr lang="en-IS" dirty="0"/>
              <a:t>Leikur II</a:t>
            </a:r>
          </a:p>
        </p:txBody>
      </p:sp>
      <p:sp>
        <p:nvSpPr>
          <p:cNvPr id="3" name="Content Placeholder 2">
            <a:extLst>
              <a:ext uri="{FF2B5EF4-FFF2-40B4-BE49-F238E27FC236}">
                <a16:creationId xmlns:a16="http://schemas.microsoft.com/office/drawing/2014/main" id="{AC8831F8-4364-7AD9-B597-09D9370014EC}"/>
              </a:ext>
            </a:extLst>
          </p:cNvPr>
          <p:cNvSpPr>
            <a:spLocks noGrp="1"/>
          </p:cNvSpPr>
          <p:nvPr>
            <p:ph idx="1"/>
          </p:nvPr>
        </p:nvSpPr>
        <p:spPr>
          <a:xfrm>
            <a:off x="189356" y="1156011"/>
            <a:ext cx="6433972" cy="5501155"/>
          </a:xfrm>
        </p:spPr>
        <p:txBody>
          <a:bodyPr>
            <a:normAutofit lnSpcReduction="10000"/>
          </a:bodyPr>
          <a:lstStyle/>
          <a:p>
            <a:pPr>
              <a:lnSpc>
                <a:spcPct val="110000"/>
              </a:lnSpc>
            </a:pPr>
            <a:r>
              <a:rPr lang="en-IS" sz="2800" dirty="0"/>
              <a:t>Börn þurfa að fá rými til að prófa sig áfram í leik og þeir fullorðnu eiga ekki að skipta sér af leik nema þau séu að fara sér að voða</a:t>
            </a:r>
          </a:p>
          <a:p>
            <a:pPr>
              <a:lnSpc>
                <a:spcPct val="110000"/>
              </a:lnSpc>
            </a:pPr>
            <a:r>
              <a:rPr lang="en-IS" sz="2800" dirty="0"/>
              <a:t>Áhyggjur hafa komið fram um að börn í nútímaþjóðfélagi  leiki sér of lítið því þeir eru í miklum skipulögðum tómstundum og sitja löngum stundum fyrir framan skjái. </a:t>
            </a:r>
          </a:p>
          <a:p>
            <a:pPr>
              <a:lnSpc>
                <a:spcPct val="110000"/>
              </a:lnSpc>
            </a:pPr>
            <a:r>
              <a:rPr lang="en-IS" sz="2800" dirty="0"/>
              <a:t>Einnig sé til of mikið af leikföngum á mörgum heimilum sem ekki bjóða upp á ímyndun né sköpun</a:t>
            </a:r>
          </a:p>
          <a:p>
            <a:pPr>
              <a:lnSpc>
                <a:spcPct val="110000"/>
              </a:lnSpc>
            </a:pPr>
            <a:endParaRPr lang="en-IS" sz="1600" dirty="0"/>
          </a:p>
        </p:txBody>
      </p:sp>
      <p:sp>
        <p:nvSpPr>
          <p:cNvPr id="15380" name="Freeform: Shape 15379">
            <a:extLst>
              <a:ext uri="{FF2B5EF4-FFF2-40B4-BE49-F238E27FC236}">
                <a16:creationId xmlns:a16="http://schemas.microsoft.com/office/drawing/2014/main" id="{583F1E3F-D7BF-4DB5-8016-70B9E385E3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794726" y="-906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382" name="Freeform: Shape 15381">
            <a:extLst>
              <a:ext uri="{FF2B5EF4-FFF2-40B4-BE49-F238E27FC236}">
                <a16:creationId xmlns:a16="http://schemas.microsoft.com/office/drawing/2014/main" id="{DD0D3E7A-8DF6-4A78-A03C-86AD69746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7088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5366" name="Picture 6" descr="Kids Toys Photos, Images and Pictures">
            <a:extLst>
              <a:ext uri="{FF2B5EF4-FFF2-40B4-BE49-F238E27FC236}">
                <a16:creationId xmlns:a16="http://schemas.microsoft.com/office/drawing/2014/main" id="{8ABA7404-D1B8-500D-8AC2-8391237C6DE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00900" y="1674302"/>
            <a:ext cx="5267598" cy="386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340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DA1766D0-745A-4921-A68E-56642A650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1EB07E-EDB4-AA9E-B10D-035D3AD2694B}"/>
              </a:ext>
            </a:extLst>
          </p:cNvPr>
          <p:cNvSpPr>
            <a:spLocks noGrp="1"/>
          </p:cNvSpPr>
          <p:nvPr>
            <p:ph type="title"/>
          </p:nvPr>
        </p:nvSpPr>
        <p:spPr>
          <a:xfrm>
            <a:off x="51612" y="64169"/>
            <a:ext cx="5725433" cy="1026112"/>
          </a:xfrm>
        </p:spPr>
        <p:txBody>
          <a:bodyPr>
            <a:normAutofit/>
          </a:bodyPr>
          <a:lstStyle/>
          <a:p>
            <a:r>
              <a:rPr lang="en-IS" dirty="0"/>
              <a:t>Leikur – sagan segir okkur</a:t>
            </a:r>
          </a:p>
        </p:txBody>
      </p:sp>
      <p:sp>
        <p:nvSpPr>
          <p:cNvPr id="3" name="Content Placeholder 2">
            <a:extLst>
              <a:ext uri="{FF2B5EF4-FFF2-40B4-BE49-F238E27FC236}">
                <a16:creationId xmlns:a16="http://schemas.microsoft.com/office/drawing/2014/main" id="{DB16D8DC-DD40-5514-7F95-E9FEA72447D6}"/>
              </a:ext>
            </a:extLst>
          </p:cNvPr>
          <p:cNvSpPr>
            <a:spLocks noGrp="1"/>
          </p:cNvSpPr>
          <p:nvPr>
            <p:ph idx="1"/>
          </p:nvPr>
        </p:nvSpPr>
        <p:spPr>
          <a:xfrm>
            <a:off x="51611" y="1090281"/>
            <a:ext cx="6094852" cy="5767719"/>
          </a:xfrm>
        </p:spPr>
        <p:txBody>
          <a:bodyPr>
            <a:normAutofit/>
          </a:bodyPr>
          <a:lstStyle/>
          <a:p>
            <a:pPr>
              <a:lnSpc>
                <a:spcPct val="110000"/>
              </a:lnSpc>
            </a:pPr>
            <a:r>
              <a:rPr lang="en-IS" sz="2000" dirty="0"/>
              <a:t>Platon (427 – 347 f.Kr.) viðurkenndi fyrstu hagnýtt gildi leiks.  Notaði leik með eplum og smíðaáhöldum til að kenna nemendum sínum lögmál stærðfræðinnar. </a:t>
            </a:r>
          </a:p>
          <a:p>
            <a:pPr>
              <a:lnSpc>
                <a:spcPct val="110000"/>
              </a:lnSpc>
            </a:pPr>
            <a:r>
              <a:rPr lang="en-IS" sz="2000" dirty="0"/>
              <a:t>Aristóteles (384- 322 f. Kr.) tali að hvetja ætti börn til að leika sér í leikjum sem myndi hjálpa þeim að æfa sig fyrir störf á fullorðinsárum </a:t>
            </a:r>
          </a:p>
          <a:p>
            <a:pPr>
              <a:lnSpc>
                <a:spcPct val="110000"/>
              </a:lnSpc>
            </a:pPr>
            <a:r>
              <a:rPr lang="en-IS" sz="2000" dirty="0"/>
              <a:t>Friedrich von Schiller (1759 – 1805) sagði að leikur afhjúpaði innsta eðli mannsins ef hann væri algjörlega frjáls </a:t>
            </a:r>
          </a:p>
          <a:p>
            <a:pPr>
              <a:lnSpc>
                <a:spcPct val="110000"/>
              </a:lnSpc>
            </a:pPr>
            <a:r>
              <a:rPr lang="en-IS" sz="2000" dirty="0"/>
              <a:t>Loftur Gottormsson segir frá í bók sinni að leikur hafi talist leti á 18. og 19. öld á Íslandi og gæfi djöflinum vald á sér. Þrátt fyrir að hafa börn yngri en 8 – 10 ára leikið sér úti þar sem þau voru of ung til að vinna og/eða læra</a:t>
            </a:r>
            <a:r>
              <a:rPr lang="en-IS" dirty="0"/>
              <a:t>. </a:t>
            </a:r>
          </a:p>
        </p:txBody>
      </p:sp>
      <p:sp>
        <p:nvSpPr>
          <p:cNvPr id="1033" name="Freeform: Shape 1032">
            <a:extLst>
              <a:ext uri="{FF2B5EF4-FFF2-40B4-BE49-F238E27FC236}">
                <a16:creationId xmlns:a16="http://schemas.microsoft.com/office/drawing/2014/main" id="{583F1E3F-D7BF-4DB5-8016-70B9E385E3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794726" y="-906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5" name="Freeform: Shape 1034">
            <a:extLst>
              <a:ext uri="{FF2B5EF4-FFF2-40B4-BE49-F238E27FC236}">
                <a16:creationId xmlns:a16="http://schemas.microsoft.com/office/drawing/2014/main" id="{DD0D3E7A-8DF6-4A78-A03C-86AD69746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7088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The British Newspaper Archive Blog History Of Play | The British Newspaper  Archive Blog">
            <a:extLst>
              <a:ext uri="{FF2B5EF4-FFF2-40B4-BE49-F238E27FC236}">
                <a16:creationId xmlns:a16="http://schemas.microsoft.com/office/drawing/2014/main" id="{FB7A5B94-05CC-4EAE-86E0-8644B19FC3C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21285" y="1694104"/>
            <a:ext cx="4788861" cy="3286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14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30901EA4-6CA0-4A64-939C-F76E88D155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9CF5FC-27EC-A05E-2A84-0117BEAAE396}"/>
              </a:ext>
            </a:extLst>
          </p:cNvPr>
          <p:cNvSpPr>
            <a:spLocks noGrp="1"/>
          </p:cNvSpPr>
          <p:nvPr>
            <p:ph type="title"/>
          </p:nvPr>
        </p:nvSpPr>
        <p:spPr>
          <a:xfrm>
            <a:off x="160421" y="268014"/>
            <a:ext cx="4888099" cy="1225909"/>
          </a:xfrm>
        </p:spPr>
        <p:txBody>
          <a:bodyPr>
            <a:normAutofit/>
          </a:bodyPr>
          <a:lstStyle/>
          <a:p>
            <a:r>
              <a:rPr lang="en-IS" dirty="0"/>
              <a:t>Birgitta Knutsdotter Olafsson</a:t>
            </a:r>
          </a:p>
        </p:txBody>
      </p:sp>
      <p:sp>
        <p:nvSpPr>
          <p:cNvPr id="3" name="Content Placeholder 2">
            <a:extLst>
              <a:ext uri="{FF2B5EF4-FFF2-40B4-BE49-F238E27FC236}">
                <a16:creationId xmlns:a16="http://schemas.microsoft.com/office/drawing/2014/main" id="{7D645A00-0375-D694-262B-8B544D441161}"/>
              </a:ext>
            </a:extLst>
          </p:cNvPr>
          <p:cNvSpPr>
            <a:spLocks noGrp="1"/>
          </p:cNvSpPr>
          <p:nvPr>
            <p:ph idx="1"/>
          </p:nvPr>
        </p:nvSpPr>
        <p:spPr>
          <a:xfrm>
            <a:off x="160421" y="1493923"/>
            <a:ext cx="6319207" cy="5096063"/>
          </a:xfrm>
        </p:spPr>
        <p:txBody>
          <a:bodyPr>
            <a:normAutofit/>
          </a:bodyPr>
          <a:lstStyle/>
          <a:p>
            <a:pPr>
              <a:lnSpc>
                <a:spcPct val="110000"/>
              </a:lnSpc>
            </a:pPr>
            <a:r>
              <a:rPr lang="en-IS" sz="2000" dirty="0"/>
              <a:t>rannsakaði leik mikið og taldi upp nokkur atrið sem auðkenna leik barna : </a:t>
            </a:r>
          </a:p>
          <a:p>
            <a:pPr>
              <a:lnSpc>
                <a:spcPct val="110000"/>
              </a:lnSpc>
              <a:buFontTx/>
              <a:buChar char="-"/>
            </a:pPr>
            <a:r>
              <a:rPr lang="en-IS" sz="2000" dirty="0"/>
              <a:t>Leikur er eitthvað skemmtilegt </a:t>
            </a:r>
          </a:p>
          <a:p>
            <a:pPr>
              <a:lnSpc>
                <a:spcPct val="110000"/>
              </a:lnSpc>
              <a:buFontTx/>
              <a:buChar char="-"/>
            </a:pPr>
            <a:r>
              <a:rPr lang="en-IS" sz="2000" dirty="0"/>
              <a:t>Frjáls leikur einkennist af virkni, gleði, áhuga og einbeitni barnanna. </a:t>
            </a:r>
          </a:p>
          <a:p>
            <a:pPr>
              <a:lnSpc>
                <a:spcPct val="110000"/>
              </a:lnSpc>
              <a:buFontTx/>
              <a:buChar char="-"/>
            </a:pPr>
            <a:r>
              <a:rPr lang="en-IS" sz="2000" dirty="0"/>
              <a:t>Leikur er ekki skylda, áhuginn er sjálfsprottinn </a:t>
            </a:r>
          </a:p>
          <a:p>
            <a:pPr>
              <a:lnSpc>
                <a:spcPct val="110000"/>
              </a:lnSpc>
              <a:buFontTx/>
              <a:buChar char="-"/>
            </a:pPr>
            <a:r>
              <a:rPr lang="en-IS" sz="2000" dirty="0"/>
              <a:t>Leikurinn er skapandi atferli og barnið stjórnandinn </a:t>
            </a:r>
          </a:p>
          <a:p>
            <a:pPr>
              <a:lnSpc>
                <a:spcPct val="110000"/>
              </a:lnSpc>
              <a:buFontTx/>
              <a:buChar char="-"/>
            </a:pPr>
            <a:r>
              <a:rPr lang="en-IS" sz="2000" dirty="0"/>
              <a:t>Leikurinn veitir börnum ánægju og gleði án þess að hann leiði til verðlauna </a:t>
            </a:r>
          </a:p>
          <a:p>
            <a:pPr>
              <a:lnSpc>
                <a:spcPct val="110000"/>
              </a:lnSpc>
              <a:buFontTx/>
              <a:buChar char="-"/>
            </a:pPr>
            <a:r>
              <a:rPr lang="en-IS" sz="2000" dirty="0"/>
              <a:t>Leikurinn varir á meðan börnin leika sér. </a:t>
            </a:r>
          </a:p>
          <a:p>
            <a:pPr>
              <a:lnSpc>
                <a:spcPct val="110000"/>
              </a:lnSpc>
              <a:buFontTx/>
              <a:buChar char="-"/>
            </a:pPr>
            <a:r>
              <a:rPr lang="en-GB" sz="2000" dirty="0" err="1"/>
              <a:t>Í</a:t>
            </a:r>
            <a:r>
              <a:rPr lang="en-IS" sz="2000" dirty="0"/>
              <a:t> leik prófa börn oft að gera eða segja hluti sem má ekki. </a:t>
            </a:r>
          </a:p>
          <a:p>
            <a:pPr>
              <a:lnSpc>
                <a:spcPct val="110000"/>
              </a:lnSpc>
            </a:pPr>
            <a:endParaRPr lang="en-IS" sz="1300" dirty="0"/>
          </a:p>
        </p:txBody>
      </p:sp>
      <p:sp>
        <p:nvSpPr>
          <p:cNvPr id="2057" name="Freeform: Shape 2056">
            <a:extLst>
              <a:ext uri="{FF2B5EF4-FFF2-40B4-BE49-F238E27FC236}">
                <a16:creationId xmlns:a16="http://schemas.microsoft.com/office/drawing/2014/main" id="{7E3B2BA1-50FC-4574-838F-AB0B5B93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3268" y="3431554"/>
            <a:ext cx="3488732" cy="3432751"/>
          </a:xfrm>
          <a:custGeom>
            <a:avLst/>
            <a:gdLst>
              <a:gd name="connsiteX0" fmla="*/ 3488731 w 3488732"/>
              <a:gd name="connsiteY0" fmla="*/ 0 h 3432751"/>
              <a:gd name="connsiteX1" fmla="*/ 3488732 w 3488732"/>
              <a:gd name="connsiteY1" fmla="*/ 0 h 3432751"/>
              <a:gd name="connsiteX2" fmla="*/ 3488732 w 3488732"/>
              <a:gd name="connsiteY2" fmla="*/ 3432751 h 3432751"/>
              <a:gd name="connsiteX3" fmla="*/ 0 w 3488732"/>
              <a:gd name="connsiteY3" fmla="*/ 3432751 h 3432751"/>
              <a:gd name="connsiteX4" fmla="*/ 0 w 3488732"/>
              <a:gd name="connsiteY4" fmla="*/ 3431630 h 3432751"/>
              <a:gd name="connsiteX5" fmla="*/ 80 w 3488732"/>
              <a:gd name="connsiteY5" fmla="*/ 3431628 h 3432751"/>
              <a:gd name="connsiteX6" fmla="*/ 7516 w 3488732"/>
              <a:gd name="connsiteY6" fmla="*/ 3431628 h 3432751"/>
              <a:gd name="connsiteX7" fmla="*/ 7516 w 3488732"/>
              <a:gd name="connsiteY7" fmla="*/ 3431443 h 3432751"/>
              <a:gd name="connsiteX8" fmla="*/ 179530 w 3488732"/>
              <a:gd name="connsiteY8" fmla="*/ 3427154 h 3432751"/>
              <a:gd name="connsiteX9" fmla="*/ 3484471 w 3488732"/>
              <a:gd name="connsiteY9" fmla="*/ 162232 h 3432751"/>
              <a:gd name="connsiteX10" fmla="*/ 3488328 w 3488732"/>
              <a:gd name="connsiteY10" fmla="*/ 6924 h 3432751"/>
              <a:gd name="connsiteX11" fmla="*/ 3488731 w 3488732"/>
              <a:gd name="connsiteY11" fmla="*/ 6924 h 343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88732" h="3432751">
                <a:moveTo>
                  <a:pt x="3488731" y="0"/>
                </a:moveTo>
                <a:lnTo>
                  <a:pt x="3488732" y="0"/>
                </a:lnTo>
                <a:lnTo>
                  <a:pt x="3488732" y="3432751"/>
                </a:lnTo>
                <a:lnTo>
                  <a:pt x="0" y="3432751"/>
                </a:lnTo>
                <a:lnTo>
                  <a:pt x="0" y="3431630"/>
                </a:lnTo>
                <a:lnTo>
                  <a:pt x="80" y="3431628"/>
                </a:lnTo>
                <a:lnTo>
                  <a:pt x="7516" y="3431628"/>
                </a:lnTo>
                <a:lnTo>
                  <a:pt x="7516" y="3431443"/>
                </a:lnTo>
                <a:lnTo>
                  <a:pt x="179530" y="3427154"/>
                </a:lnTo>
                <a:cubicBezTo>
                  <a:pt x="1965266" y="3337873"/>
                  <a:pt x="3396747" y="1924247"/>
                  <a:pt x="3484471" y="162232"/>
                </a:cubicBezTo>
                <a:lnTo>
                  <a:pt x="3488328" y="6924"/>
                </a:lnTo>
                <a:lnTo>
                  <a:pt x="3488731" y="692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a:extLst>
              <a:ext uri="{FF2B5EF4-FFF2-40B4-BE49-F238E27FC236}">
                <a16:creationId xmlns:a16="http://schemas.microsoft.com/office/drawing/2014/main" id="{7A853E69-0A08-318A-AE2E-00326D25598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591" r="20592" b="1"/>
          <a:stretch/>
        </p:blipFill>
        <p:spPr bwMode="auto">
          <a:xfrm>
            <a:off x="6967018" y="10"/>
            <a:ext cx="5224982" cy="6863174"/>
          </a:xfrm>
          <a:custGeom>
            <a:avLst/>
            <a:gdLst/>
            <a:ahLst/>
            <a:cxnLst/>
            <a:rect l="l" t="t" r="r" b="b"/>
            <a:pathLst>
              <a:path w="5224982" h="6846790">
                <a:moveTo>
                  <a:pt x="0" y="0"/>
                </a:moveTo>
                <a:lnTo>
                  <a:pt x="5224981" y="0"/>
                </a:lnTo>
                <a:lnTo>
                  <a:pt x="5224981" y="3414038"/>
                </a:lnTo>
                <a:lnTo>
                  <a:pt x="5224982" y="3414038"/>
                </a:lnTo>
                <a:lnTo>
                  <a:pt x="5224981" y="3414080"/>
                </a:lnTo>
                <a:lnTo>
                  <a:pt x="5224981" y="3430264"/>
                </a:lnTo>
                <a:lnTo>
                  <a:pt x="5224578" y="3430264"/>
                </a:lnTo>
                <a:lnTo>
                  <a:pt x="5220721" y="3585201"/>
                </a:lnTo>
                <a:cubicBezTo>
                  <a:pt x="5132997" y="5343007"/>
                  <a:pt x="3701516" y="6753257"/>
                  <a:pt x="1915780" y="6842324"/>
                </a:cubicBezTo>
                <a:lnTo>
                  <a:pt x="1743766" y="6846603"/>
                </a:lnTo>
                <a:lnTo>
                  <a:pt x="1743766" y="6846788"/>
                </a:lnTo>
                <a:lnTo>
                  <a:pt x="1736330" y="6846788"/>
                </a:lnTo>
                <a:lnTo>
                  <a:pt x="1736250" y="6846790"/>
                </a:lnTo>
                <a:lnTo>
                  <a:pt x="1736250" y="6846788"/>
                </a:lnTo>
                <a:lnTo>
                  <a:pt x="0" y="684678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324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534B6-B15B-6C4A-A850-AF5DE3879742}"/>
              </a:ext>
            </a:extLst>
          </p:cNvPr>
          <p:cNvSpPr>
            <a:spLocks noGrp="1"/>
          </p:cNvSpPr>
          <p:nvPr>
            <p:ph type="title"/>
          </p:nvPr>
        </p:nvSpPr>
        <p:spPr>
          <a:xfrm>
            <a:off x="869366" y="545431"/>
            <a:ext cx="9949552" cy="447136"/>
          </a:xfrm>
        </p:spPr>
        <p:txBody>
          <a:bodyPr>
            <a:normAutofit fontScale="90000"/>
          </a:bodyPr>
          <a:lstStyle/>
          <a:p>
            <a:r>
              <a:rPr lang="en-IS" dirty="0"/>
              <a:t>Þróun leiks og leikgerðir </a:t>
            </a:r>
          </a:p>
        </p:txBody>
      </p:sp>
      <p:graphicFrame>
        <p:nvGraphicFramePr>
          <p:cNvPr id="7" name="Content Placeholder 6">
            <a:extLst>
              <a:ext uri="{FF2B5EF4-FFF2-40B4-BE49-F238E27FC236}">
                <a16:creationId xmlns:a16="http://schemas.microsoft.com/office/drawing/2014/main" id="{9807036E-B28D-FD82-9056-0D5EF32BE12C}"/>
              </a:ext>
            </a:extLst>
          </p:cNvPr>
          <p:cNvGraphicFramePr>
            <a:graphicFrameLocks noGrp="1"/>
          </p:cNvGraphicFramePr>
          <p:nvPr>
            <p:ph idx="1"/>
            <p:extLst>
              <p:ext uri="{D42A27DB-BD31-4B8C-83A1-F6EECF244321}">
                <p14:modId xmlns:p14="http://schemas.microsoft.com/office/powerpoint/2010/main" val="1680302673"/>
              </p:ext>
            </p:extLst>
          </p:nvPr>
        </p:nvGraphicFramePr>
        <p:xfrm>
          <a:off x="561474" y="1178073"/>
          <a:ext cx="10764250" cy="4677691"/>
        </p:xfrm>
        <a:graphic>
          <a:graphicData uri="http://schemas.openxmlformats.org/drawingml/2006/table">
            <a:tbl>
              <a:tblPr firstRow="1" bandRow="1">
                <a:tableStyleId>{BDBED569-4797-4DF1-A0F4-6AAB3CD982D8}</a:tableStyleId>
              </a:tblPr>
              <a:tblGrid>
                <a:gridCol w="2152850">
                  <a:extLst>
                    <a:ext uri="{9D8B030D-6E8A-4147-A177-3AD203B41FA5}">
                      <a16:colId xmlns:a16="http://schemas.microsoft.com/office/drawing/2014/main" val="2588232620"/>
                    </a:ext>
                  </a:extLst>
                </a:gridCol>
                <a:gridCol w="2152850">
                  <a:extLst>
                    <a:ext uri="{9D8B030D-6E8A-4147-A177-3AD203B41FA5}">
                      <a16:colId xmlns:a16="http://schemas.microsoft.com/office/drawing/2014/main" val="1794572306"/>
                    </a:ext>
                  </a:extLst>
                </a:gridCol>
                <a:gridCol w="2152850">
                  <a:extLst>
                    <a:ext uri="{9D8B030D-6E8A-4147-A177-3AD203B41FA5}">
                      <a16:colId xmlns:a16="http://schemas.microsoft.com/office/drawing/2014/main" val="2575001622"/>
                    </a:ext>
                  </a:extLst>
                </a:gridCol>
                <a:gridCol w="2152850">
                  <a:extLst>
                    <a:ext uri="{9D8B030D-6E8A-4147-A177-3AD203B41FA5}">
                      <a16:colId xmlns:a16="http://schemas.microsoft.com/office/drawing/2014/main" val="3949004782"/>
                    </a:ext>
                  </a:extLst>
                </a:gridCol>
                <a:gridCol w="2152850">
                  <a:extLst>
                    <a:ext uri="{9D8B030D-6E8A-4147-A177-3AD203B41FA5}">
                      <a16:colId xmlns:a16="http://schemas.microsoft.com/office/drawing/2014/main" val="555479185"/>
                    </a:ext>
                  </a:extLst>
                </a:gridCol>
              </a:tblGrid>
              <a:tr h="1007068">
                <a:tc>
                  <a:txBody>
                    <a:bodyPr/>
                    <a:lstStyle/>
                    <a:p>
                      <a:r>
                        <a:rPr lang="en-IS" dirty="0"/>
                        <a:t>Leikgerð/ Aldur</a:t>
                      </a:r>
                    </a:p>
                  </a:txBody>
                  <a:tcPr/>
                </a:tc>
                <a:tc>
                  <a:txBody>
                    <a:bodyPr/>
                    <a:lstStyle/>
                    <a:p>
                      <a:r>
                        <a:rPr lang="en-IS" dirty="0"/>
                        <a:t>u.þ.b. eins árs </a:t>
                      </a:r>
                    </a:p>
                  </a:txBody>
                  <a:tcPr/>
                </a:tc>
                <a:tc>
                  <a:txBody>
                    <a:bodyPr/>
                    <a:lstStyle/>
                    <a:p>
                      <a:r>
                        <a:rPr lang="en-IS" dirty="0"/>
                        <a:t>u.þ.b. þriggja ára </a:t>
                      </a:r>
                    </a:p>
                  </a:txBody>
                  <a:tcPr/>
                </a:tc>
                <a:tc>
                  <a:txBody>
                    <a:bodyPr/>
                    <a:lstStyle/>
                    <a:p>
                      <a:r>
                        <a:rPr lang="en-IS" dirty="0"/>
                        <a:t>u.þ.b. sex ára</a:t>
                      </a:r>
                    </a:p>
                  </a:txBody>
                  <a:tcPr/>
                </a:tc>
                <a:tc>
                  <a:txBody>
                    <a:bodyPr/>
                    <a:lstStyle/>
                    <a:p>
                      <a:r>
                        <a:rPr lang="en-IS" dirty="0"/>
                        <a:t>fullorðin</a:t>
                      </a:r>
                    </a:p>
                  </a:txBody>
                  <a:tcPr/>
                </a:tc>
                <a:extLst>
                  <a:ext uri="{0D108BD9-81ED-4DB2-BD59-A6C34878D82A}">
                    <a16:rowId xmlns:a16="http://schemas.microsoft.com/office/drawing/2014/main" val="616345961"/>
                  </a:ext>
                </a:extLst>
              </a:tr>
              <a:tr h="583461">
                <a:tc>
                  <a:txBody>
                    <a:bodyPr/>
                    <a:lstStyle/>
                    <a:p>
                      <a:r>
                        <a:rPr lang="en-IS" dirty="0"/>
                        <a:t>Hreyfileikur </a:t>
                      </a:r>
                    </a:p>
                  </a:txBody>
                  <a:tcPr/>
                </a:tc>
                <a:tc>
                  <a:txBody>
                    <a:bodyPr/>
                    <a:lstStyle/>
                    <a:p>
                      <a:r>
                        <a:rPr lang="en-GB" dirty="0"/>
                        <a:t>S</a:t>
                      </a:r>
                      <a:r>
                        <a:rPr lang="en-IS" dirty="0"/>
                        <a:t>kríða í tröppum </a:t>
                      </a:r>
                    </a:p>
                  </a:txBody>
                  <a:tcPr/>
                </a:tc>
                <a:tc>
                  <a:txBody>
                    <a:bodyPr/>
                    <a:lstStyle/>
                    <a:p>
                      <a:r>
                        <a:rPr lang="en-GB" dirty="0"/>
                        <a:t>H</a:t>
                      </a:r>
                      <a:r>
                        <a:rPr lang="en-IS" dirty="0"/>
                        <a:t>jóla á þríhjóli </a:t>
                      </a:r>
                    </a:p>
                  </a:txBody>
                  <a:tcPr/>
                </a:tc>
                <a:tc>
                  <a:txBody>
                    <a:bodyPr/>
                    <a:lstStyle/>
                    <a:p>
                      <a:r>
                        <a:rPr lang="en-GB" dirty="0"/>
                        <a:t>H</a:t>
                      </a:r>
                      <a:r>
                        <a:rPr lang="en-IS" dirty="0"/>
                        <a:t>jóla á reiðhjóli </a:t>
                      </a:r>
                    </a:p>
                  </a:txBody>
                  <a:tcPr/>
                </a:tc>
                <a:tc>
                  <a:txBody>
                    <a:bodyPr/>
                    <a:lstStyle/>
                    <a:p>
                      <a:r>
                        <a:rPr lang="en-GB" dirty="0"/>
                        <a:t>S</a:t>
                      </a:r>
                      <a:r>
                        <a:rPr lang="en-IS" dirty="0"/>
                        <a:t>ynda/hjóla</a:t>
                      </a:r>
                    </a:p>
                  </a:txBody>
                  <a:tcPr/>
                </a:tc>
                <a:extLst>
                  <a:ext uri="{0D108BD9-81ED-4DB2-BD59-A6C34878D82A}">
                    <a16:rowId xmlns:a16="http://schemas.microsoft.com/office/drawing/2014/main" val="1507090458"/>
                  </a:ext>
                </a:extLst>
              </a:tr>
              <a:tr h="583461">
                <a:tc>
                  <a:txBody>
                    <a:bodyPr/>
                    <a:lstStyle/>
                    <a:p>
                      <a:r>
                        <a:rPr lang="en-IS" dirty="0"/>
                        <a:t>Leikur með hlut </a:t>
                      </a:r>
                    </a:p>
                  </a:txBody>
                  <a:tcPr/>
                </a:tc>
                <a:tc>
                  <a:txBody>
                    <a:bodyPr/>
                    <a:lstStyle/>
                    <a:p>
                      <a:r>
                        <a:rPr lang="en-GB" dirty="0"/>
                        <a:t>B</a:t>
                      </a:r>
                      <a:r>
                        <a:rPr lang="en-IS" dirty="0"/>
                        <a:t>erja á dósir</a:t>
                      </a:r>
                    </a:p>
                  </a:txBody>
                  <a:tcPr/>
                </a:tc>
                <a:tc>
                  <a:txBody>
                    <a:bodyPr/>
                    <a:lstStyle/>
                    <a:p>
                      <a:r>
                        <a:rPr lang="en-GB" dirty="0"/>
                        <a:t>M</a:t>
                      </a:r>
                      <a:r>
                        <a:rPr lang="en-IS" dirty="0"/>
                        <a:t>arglitar perlur</a:t>
                      </a:r>
                    </a:p>
                  </a:txBody>
                  <a:tcPr/>
                </a:tc>
                <a:tc>
                  <a:txBody>
                    <a:bodyPr/>
                    <a:lstStyle/>
                    <a:p>
                      <a:r>
                        <a:rPr lang="en-GB" dirty="0"/>
                        <a:t>B</a:t>
                      </a:r>
                      <a:r>
                        <a:rPr lang="en-IS" dirty="0"/>
                        <a:t>yggja kofa</a:t>
                      </a:r>
                    </a:p>
                  </a:txBody>
                  <a:tcPr/>
                </a:tc>
                <a:tc>
                  <a:txBody>
                    <a:bodyPr/>
                    <a:lstStyle/>
                    <a:p>
                      <a:r>
                        <a:rPr lang="en-IS" dirty="0"/>
                        <a:t>Erfitt púsluspil</a:t>
                      </a:r>
                    </a:p>
                  </a:txBody>
                  <a:tcPr/>
                </a:tc>
                <a:extLst>
                  <a:ext uri="{0D108BD9-81ED-4DB2-BD59-A6C34878D82A}">
                    <a16:rowId xmlns:a16="http://schemas.microsoft.com/office/drawing/2014/main" val="2616082997"/>
                  </a:ext>
                </a:extLst>
              </a:tr>
              <a:tr h="583461">
                <a:tc>
                  <a:txBody>
                    <a:bodyPr/>
                    <a:lstStyle/>
                    <a:p>
                      <a:r>
                        <a:rPr lang="en-IS" dirty="0"/>
                        <a:t>Leikur með leikfang</a:t>
                      </a:r>
                    </a:p>
                  </a:txBody>
                  <a:tcPr/>
                </a:tc>
                <a:tc>
                  <a:txBody>
                    <a:bodyPr/>
                    <a:lstStyle/>
                    <a:p>
                      <a:r>
                        <a:rPr lang="en-IS" dirty="0"/>
                        <a:t>Bangsi </a:t>
                      </a:r>
                    </a:p>
                  </a:txBody>
                  <a:tcPr/>
                </a:tc>
                <a:tc>
                  <a:txBody>
                    <a:bodyPr/>
                    <a:lstStyle/>
                    <a:p>
                      <a:r>
                        <a:rPr lang="en-IS" dirty="0"/>
                        <a:t>Dúkka, kubbar, bíll</a:t>
                      </a:r>
                    </a:p>
                  </a:txBody>
                  <a:tcPr/>
                </a:tc>
                <a:tc>
                  <a:txBody>
                    <a:bodyPr/>
                    <a:lstStyle/>
                    <a:p>
                      <a:r>
                        <a:rPr lang="en-GB" dirty="0"/>
                        <a:t>R</a:t>
                      </a:r>
                      <a:r>
                        <a:rPr lang="en-IS" dirty="0"/>
                        <a:t>afmagnsleikföng; dúkka</a:t>
                      </a:r>
                    </a:p>
                  </a:txBody>
                  <a:tcPr/>
                </a:tc>
                <a:tc>
                  <a:txBody>
                    <a:bodyPr/>
                    <a:lstStyle/>
                    <a:p>
                      <a:endParaRPr lang="en-IS" dirty="0"/>
                    </a:p>
                  </a:txBody>
                  <a:tcPr/>
                </a:tc>
                <a:extLst>
                  <a:ext uri="{0D108BD9-81ED-4DB2-BD59-A6C34878D82A}">
                    <a16:rowId xmlns:a16="http://schemas.microsoft.com/office/drawing/2014/main" val="2336223508"/>
                  </a:ext>
                </a:extLst>
              </a:tr>
              <a:tr h="583461">
                <a:tc>
                  <a:txBody>
                    <a:bodyPr/>
                    <a:lstStyle/>
                    <a:p>
                      <a:r>
                        <a:rPr lang="en-IS" dirty="0"/>
                        <a:t>Þykjustuleikur</a:t>
                      </a:r>
                    </a:p>
                  </a:txBody>
                  <a:tcPr/>
                </a:tc>
                <a:tc>
                  <a:txBody>
                    <a:bodyPr/>
                    <a:lstStyle/>
                    <a:p>
                      <a:r>
                        <a:rPr lang="en-IS" dirty="0"/>
                        <a:t>Leika að kassi sé bátur </a:t>
                      </a:r>
                    </a:p>
                  </a:txBody>
                  <a:tcPr/>
                </a:tc>
                <a:tc>
                  <a:txBody>
                    <a:bodyPr/>
                    <a:lstStyle/>
                    <a:p>
                      <a:r>
                        <a:rPr lang="en-IS" dirty="0"/>
                        <a:t>Leika að persónu sem býr til mat</a:t>
                      </a:r>
                    </a:p>
                  </a:txBody>
                  <a:tcPr/>
                </a:tc>
                <a:tc>
                  <a:txBody>
                    <a:bodyPr/>
                    <a:lstStyle/>
                    <a:p>
                      <a:r>
                        <a:rPr lang="en-GB" dirty="0"/>
                        <a:t>M</a:t>
                      </a:r>
                      <a:r>
                        <a:rPr lang="en-IS" dirty="0"/>
                        <a:t>ömmuleikur </a:t>
                      </a:r>
                    </a:p>
                  </a:txBody>
                  <a:tcPr/>
                </a:tc>
                <a:tc>
                  <a:txBody>
                    <a:bodyPr/>
                    <a:lstStyle/>
                    <a:p>
                      <a:r>
                        <a:rPr lang="en-GB" dirty="0"/>
                        <a:t>L</a:t>
                      </a:r>
                      <a:r>
                        <a:rPr lang="en-IS" dirty="0"/>
                        <a:t>eika í leikriti</a:t>
                      </a:r>
                    </a:p>
                  </a:txBody>
                  <a:tcPr/>
                </a:tc>
                <a:extLst>
                  <a:ext uri="{0D108BD9-81ED-4DB2-BD59-A6C34878D82A}">
                    <a16:rowId xmlns:a16="http://schemas.microsoft.com/office/drawing/2014/main" val="735401761"/>
                  </a:ext>
                </a:extLst>
              </a:tr>
              <a:tr h="583461">
                <a:tc>
                  <a:txBody>
                    <a:bodyPr/>
                    <a:lstStyle/>
                    <a:p>
                      <a:r>
                        <a:rPr lang="en-IS" dirty="0"/>
                        <a:t>Regluleikir (íþróttir)</a:t>
                      </a:r>
                    </a:p>
                  </a:txBody>
                  <a:tcPr/>
                </a:tc>
                <a:tc>
                  <a:txBody>
                    <a:bodyPr/>
                    <a:lstStyle/>
                    <a:p>
                      <a:endParaRPr lang="en-IS" dirty="0"/>
                    </a:p>
                  </a:txBody>
                  <a:tcPr/>
                </a:tc>
                <a:tc>
                  <a:txBody>
                    <a:bodyPr/>
                    <a:lstStyle/>
                    <a:p>
                      <a:endParaRPr lang="en-IS" dirty="0"/>
                    </a:p>
                  </a:txBody>
                  <a:tcPr/>
                </a:tc>
                <a:tc>
                  <a:txBody>
                    <a:bodyPr/>
                    <a:lstStyle/>
                    <a:p>
                      <a:r>
                        <a:rPr lang="en-IS" dirty="0"/>
                        <a:t>Einföld kúluspil </a:t>
                      </a:r>
                    </a:p>
                  </a:txBody>
                  <a:tcPr/>
                </a:tc>
                <a:tc>
                  <a:txBody>
                    <a:bodyPr/>
                    <a:lstStyle/>
                    <a:p>
                      <a:r>
                        <a:rPr lang="en-IS" dirty="0"/>
                        <a:t>Handbolti</a:t>
                      </a:r>
                    </a:p>
                  </a:txBody>
                  <a:tcPr/>
                </a:tc>
                <a:extLst>
                  <a:ext uri="{0D108BD9-81ED-4DB2-BD59-A6C34878D82A}">
                    <a16:rowId xmlns:a16="http://schemas.microsoft.com/office/drawing/2014/main" val="3025851690"/>
                  </a:ext>
                </a:extLst>
              </a:tr>
              <a:tr h="583461">
                <a:tc>
                  <a:txBody>
                    <a:bodyPr/>
                    <a:lstStyle/>
                    <a:p>
                      <a:r>
                        <a:rPr lang="en-IS" dirty="0"/>
                        <a:t>Regluleikir með huganum (spil)</a:t>
                      </a:r>
                    </a:p>
                  </a:txBody>
                  <a:tcPr/>
                </a:tc>
                <a:tc>
                  <a:txBody>
                    <a:bodyPr/>
                    <a:lstStyle/>
                    <a:p>
                      <a:endParaRPr lang="en-IS"/>
                    </a:p>
                  </a:txBody>
                  <a:tcPr/>
                </a:tc>
                <a:tc>
                  <a:txBody>
                    <a:bodyPr/>
                    <a:lstStyle/>
                    <a:p>
                      <a:endParaRPr lang="en-IS"/>
                    </a:p>
                  </a:txBody>
                  <a:tcPr/>
                </a:tc>
                <a:tc>
                  <a:txBody>
                    <a:bodyPr/>
                    <a:lstStyle/>
                    <a:p>
                      <a:r>
                        <a:rPr lang="en-GB" dirty="0"/>
                        <a:t>M</a:t>
                      </a:r>
                      <a:r>
                        <a:rPr lang="en-IS" dirty="0"/>
                        <a:t>yndaspil </a:t>
                      </a:r>
                    </a:p>
                  </a:txBody>
                  <a:tcPr/>
                </a:tc>
                <a:tc>
                  <a:txBody>
                    <a:bodyPr/>
                    <a:lstStyle/>
                    <a:p>
                      <a:r>
                        <a:rPr lang="en-GB" dirty="0"/>
                        <a:t>S</a:t>
                      </a:r>
                      <a:r>
                        <a:rPr lang="en-IS" dirty="0"/>
                        <a:t>pila á spil </a:t>
                      </a:r>
                    </a:p>
                  </a:txBody>
                  <a:tcPr/>
                </a:tc>
                <a:extLst>
                  <a:ext uri="{0D108BD9-81ED-4DB2-BD59-A6C34878D82A}">
                    <a16:rowId xmlns:a16="http://schemas.microsoft.com/office/drawing/2014/main" val="90680774"/>
                  </a:ext>
                </a:extLst>
              </a:tr>
            </a:tbl>
          </a:graphicData>
        </a:graphic>
      </p:graphicFrame>
      <p:graphicFrame>
        <p:nvGraphicFramePr>
          <p:cNvPr id="8" name="Table 7">
            <a:extLst>
              <a:ext uri="{FF2B5EF4-FFF2-40B4-BE49-F238E27FC236}">
                <a16:creationId xmlns:a16="http://schemas.microsoft.com/office/drawing/2014/main" id="{751C390C-209A-B2C3-C821-5F35B8C267F1}"/>
              </a:ext>
            </a:extLst>
          </p:cNvPr>
          <p:cNvGraphicFramePr>
            <a:graphicFrameLocks noGrp="1"/>
          </p:cNvGraphicFramePr>
          <p:nvPr>
            <p:extLst>
              <p:ext uri="{D42A27DB-BD31-4B8C-83A1-F6EECF244321}">
                <p14:modId xmlns:p14="http://schemas.microsoft.com/office/powerpoint/2010/main" val="504102160"/>
              </p:ext>
            </p:extLst>
          </p:nvPr>
        </p:nvGraphicFramePr>
        <p:xfrm>
          <a:off x="561474" y="5861994"/>
          <a:ext cx="10764250" cy="640080"/>
        </p:xfrm>
        <a:graphic>
          <a:graphicData uri="http://schemas.openxmlformats.org/drawingml/2006/table">
            <a:tbl>
              <a:tblPr firstRow="1" bandRow="1">
                <a:tableStyleId>{BDBED569-4797-4DF1-A0F4-6AAB3CD982D8}</a:tableStyleId>
              </a:tblPr>
              <a:tblGrid>
                <a:gridCol w="2152850">
                  <a:extLst>
                    <a:ext uri="{9D8B030D-6E8A-4147-A177-3AD203B41FA5}">
                      <a16:colId xmlns:a16="http://schemas.microsoft.com/office/drawing/2014/main" val="1875302050"/>
                    </a:ext>
                  </a:extLst>
                </a:gridCol>
                <a:gridCol w="2152850">
                  <a:extLst>
                    <a:ext uri="{9D8B030D-6E8A-4147-A177-3AD203B41FA5}">
                      <a16:colId xmlns:a16="http://schemas.microsoft.com/office/drawing/2014/main" val="3327488886"/>
                    </a:ext>
                  </a:extLst>
                </a:gridCol>
                <a:gridCol w="2152850">
                  <a:extLst>
                    <a:ext uri="{9D8B030D-6E8A-4147-A177-3AD203B41FA5}">
                      <a16:colId xmlns:a16="http://schemas.microsoft.com/office/drawing/2014/main" val="2373718779"/>
                    </a:ext>
                  </a:extLst>
                </a:gridCol>
                <a:gridCol w="2152850">
                  <a:extLst>
                    <a:ext uri="{9D8B030D-6E8A-4147-A177-3AD203B41FA5}">
                      <a16:colId xmlns:a16="http://schemas.microsoft.com/office/drawing/2014/main" val="4238338836"/>
                    </a:ext>
                  </a:extLst>
                </a:gridCol>
                <a:gridCol w="2152850">
                  <a:extLst>
                    <a:ext uri="{9D8B030D-6E8A-4147-A177-3AD203B41FA5}">
                      <a16:colId xmlns:a16="http://schemas.microsoft.com/office/drawing/2014/main" val="3154577123"/>
                    </a:ext>
                  </a:extLst>
                </a:gridCol>
              </a:tblGrid>
              <a:tr h="583461">
                <a:tc>
                  <a:txBody>
                    <a:bodyPr/>
                    <a:lstStyle/>
                    <a:p>
                      <a:r>
                        <a:rPr lang="en-IS" dirty="0"/>
                        <a:t>Leikur með orðum </a:t>
                      </a:r>
                    </a:p>
                  </a:txBody>
                  <a:tcPr/>
                </a:tc>
                <a:tc>
                  <a:txBody>
                    <a:bodyPr/>
                    <a:lstStyle/>
                    <a:p>
                      <a:endParaRPr lang="en-IS" dirty="0"/>
                    </a:p>
                  </a:txBody>
                  <a:tcPr/>
                </a:tc>
                <a:tc>
                  <a:txBody>
                    <a:bodyPr/>
                    <a:lstStyle/>
                    <a:p>
                      <a:r>
                        <a:rPr lang="en-IS" dirty="0"/>
                        <a:t>Bulla</a:t>
                      </a:r>
                    </a:p>
                  </a:txBody>
                  <a:tcPr/>
                </a:tc>
                <a:tc>
                  <a:txBody>
                    <a:bodyPr/>
                    <a:lstStyle/>
                    <a:p>
                      <a:r>
                        <a:rPr lang="is-IS" dirty="0"/>
                        <a:t>Segja orð sem ríma</a:t>
                      </a:r>
                      <a:endParaRPr lang="en-IS" dirty="0"/>
                    </a:p>
                  </a:txBody>
                  <a:tcPr/>
                </a:tc>
                <a:tc>
                  <a:txBody>
                    <a:bodyPr/>
                    <a:lstStyle/>
                    <a:p>
                      <a:r>
                        <a:rPr lang="is-IS" dirty="0"/>
                        <a:t>Þulur, krossgátur </a:t>
                      </a:r>
                      <a:endParaRPr lang="en-IS" dirty="0"/>
                    </a:p>
                  </a:txBody>
                  <a:tcPr/>
                </a:tc>
                <a:extLst>
                  <a:ext uri="{0D108BD9-81ED-4DB2-BD59-A6C34878D82A}">
                    <a16:rowId xmlns:a16="http://schemas.microsoft.com/office/drawing/2014/main" val="4039271286"/>
                  </a:ext>
                </a:extLst>
              </a:tr>
            </a:tbl>
          </a:graphicData>
        </a:graphic>
      </p:graphicFrame>
    </p:spTree>
    <p:extLst>
      <p:ext uri="{BB962C8B-B14F-4D97-AF65-F5344CB8AC3E}">
        <p14:creationId xmlns:p14="http://schemas.microsoft.com/office/powerpoint/2010/main" val="2030911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6F51B586-0E83-43F5-9A44-5146348B33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2FC541-9AC9-19DD-C227-C31040815E6C}"/>
              </a:ext>
            </a:extLst>
          </p:cNvPr>
          <p:cNvSpPr>
            <a:spLocks noGrp="1"/>
          </p:cNvSpPr>
          <p:nvPr>
            <p:ph type="title"/>
          </p:nvPr>
        </p:nvSpPr>
        <p:spPr>
          <a:xfrm>
            <a:off x="206345" y="207757"/>
            <a:ext cx="5018638" cy="1507375"/>
          </a:xfrm>
        </p:spPr>
        <p:txBody>
          <a:bodyPr>
            <a:normAutofit/>
          </a:bodyPr>
          <a:lstStyle/>
          <a:p>
            <a:r>
              <a:rPr lang="en-IS" dirty="0"/>
              <a:t>Skynfæra og hreyfileikur</a:t>
            </a:r>
          </a:p>
        </p:txBody>
      </p:sp>
      <p:sp>
        <p:nvSpPr>
          <p:cNvPr id="11" name="Content Placeholder 10">
            <a:extLst>
              <a:ext uri="{FF2B5EF4-FFF2-40B4-BE49-F238E27FC236}">
                <a16:creationId xmlns:a16="http://schemas.microsoft.com/office/drawing/2014/main" id="{888DC5C3-FF53-6FD7-48EE-256294603A9A}"/>
              </a:ext>
            </a:extLst>
          </p:cNvPr>
          <p:cNvSpPr>
            <a:spLocks noGrp="1"/>
          </p:cNvSpPr>
          <p:nvPr>
            <p:ph idx="1"/>
          </p:nvPr>
        </p:nvSpPr>
        <p:spPr>
          <a:xfrm>
            <a:off x="572864" y="1993277"/>
            <a:ext cx="5523135" cy="4656966"/>
          </a:xfrm>
        </p:spPr>
        <p:txBody>
          <a:bodyPr>
            <a:normAutofit/>
          </a:bodyPr>
          <a:lstStyle/>
          <a:p>
            <a:r>
              <a:rPr lang="is-IS" sz="2000" dirty="0"/>
              <a:t>Barnið beitir skynfærum og vöðvum í þessum tegund af leik </a:t>
            </a:r>
          </a:p>
          <a:p>
            <a:r>
              <a:rPr lang="is-IS" sz="2000" dirty="0"/>
              <a:t>Hreyfingin sjálf veitir þeim gleði og ánægju</a:t>
            </a:r>
          </a:p>
          <a:p>
            <a:r>
              <a:rPr lang="is-IS" sz="2000" dirty="0"/>
              <a:t>Ungabarn sparkar með fótunum og reynir að ná dóti með höndunum </a:t>
            </a:r>
          </a:p>
          <a:p>
            <a:r>
              <a:rPr lang="is-IS" sz="2000" dirty="0"/>
              <a:t>Síðar fara börnin að raða upp dótinu og láta það detta til að framkalla hávaða </a:t>
            </a:r>
          </a:p>
          <a:p>
            <a:r>
              <a:rPr lang="is-IS" sz="2000" dirty="0"/>
              <a:t>Síðar kemur flokkurnar skemað þar sem börn fara að flokka leikföng eftir stærð, lit, lögun ofl.  </a:t>
            </a:r>
          </a:p>
        </p:txBody>
      </p:sp>
      <p:sp>
        <p:nvSpPr>
          <p:cNvPr id="3081" name="Rectangle 3080">
            <a:extLst>
              <a:ext uri="{FF2B5EF4-FFF2-40B4-BE49-F238E27FC236}">
                <a16:creationId xmlns:a16="http://schemas.microsoft.com/office/drawing/2014/main" id="{9F7598AC-1D83-4590-8D80-572268CE45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67018" y="3427736"/>
            <a:ext cx="5224982" cy="34302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Diagram 7">
            <a:extLst>
              <a:ext uri="{FF2B5EF4-FFF2-40B4-BE49-F238E27FC236}">
                <a16:creationId xmlns:a16="http://schemas.microsoft.com/office/drawing/2014/main" id="{2BA26EB9-FCA3-467E-8244-4731CCBE6DC2}"/>
              </a:ext>
            </a:extLst>
          </p:cNvPr>
          <p:cNvGraphicFramePr/>
          <p:nvPr>
            <p:extLst>
              <p:ext uri="{D42A27DB-BD31-4B8C-83A1-F6EECF244321}">
                <p14:modId xmlns:p14="http://schemas.microsoft.com/office/powerpoint/2010/main" val="1829016772"/>
              </p:ext>
            </p:extLst>
          </p:nvPr>
        </p:nvGraphicFramePr>
        <p:xfrm>
          <a:off x="5853198" y="-102300"/>
          <a:ext cx="5913821" cy="3852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descr="A couple of children playing in a sandbox&#10;&#10;Description automatically generated">
            <a:extLst>
              <a:ext uri="{FF2B5EF4-FFF2-40B4-BE49-F238E27FC236}">
                <a16:creationId xmlns:a16="http://schemas.microsoft.com/office/drawing/2014/main" id="{7035BEEC-A303-8D8D-53F1-59F68203130C}"/>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7133996" y="3495385"/>
            <a:ext cx="4401671" cy="3294965"/>
          </a:xfrm>
          <a:prstGeom prst="rect">
            <a:avLst/>
          </a:prstGeom>
        </p:spPr>
      </p:pic>
      <p:sp>
        <p:nvSpPr>
          <p:cNvPr id="12" name="TextBox 11">
            <a:extLst>
              <a:ext uri="{FF2B5EF4-FFF2-40B4-BE49-F238E27FC236}">
                <a16:creationId xmlns:a16="http://schemas.microsoft.com/office/drawing/2014/main" id="{B362CCC3-7572-DF2B-8B58-36F834057B99}"/>
              </a:ext>
            </a:extLst>
          </p:cNvPr>
          <p:cNvSpPr txBox="1"/>
          <p:nvPr/>
        </p:nvSpPr>
        <p:spPr>
          <a:xfrm>
            <a:off x="6001082" y="8002341"/>
            <a:ext cx="6667500" cy="230832"/>
          </a:xfrm>
          <a:prstGeom prst="rect">
            <a:avLst/>
          </a:prstGeom>
          <a:noFill/>
        </p:spPr>
        <p:txBody>
          <a:bodyPr wrap="square" rtlCol="0">
            <a:spAutoFit/>
          </a:bodyPr>
          <a:lstStyle/>
          <a:p>
            <a:r>
              <a:rPr lang="en-IS" sz="900">
                <a:hlinkClick r:id="rId9" tooltip="https://www.arocksteadylife.com/all-you-need-is-play/"/>
              </a:rPr>
              <a:t>This Photo</a:t>
            </a:r>
            <a:r>
              <a:rPr lang="en-IS" sz="900"/>
              <a:t> by Unknown Author is licensed under </a:t>
            </a:r>
            <a:r>
              <a:rPr lang="en-IS" sz="900">
                <a:hlinkClick r:id="rId10" tooltip="https://creativecommons.org/licenses/by-sa/3.0/"/>
              </a:rPr>
              <a:t>CC BY-SA</a:t>
            </a:r>
            <a:endParaRPr lang="en-IS" sz="900"/>
          </a:p>
        </p:txBody>
      </p:sp>
    </p:spTree>
    <p:extLst>
      <p:ext uri="{BB962C8B-B14F-4D97-AF65-F5344CB8AC3E}">
        <p14:creationId xmlns:p14="http://schemas.microsoft.com/office/powerpoint/2010/main" val="1582298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F51B586-0E83-43F5-9A44-5146348B33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F0E353-74AE-E258-137E-F2C9A6F56B8B}"/>
              </a:ext>
            </a:extLst>
          </p:cNvPr>
          <p:cNvSpPr>
            <a:spLocks noGrp="1"/>
          </p:cNvSpPr>
          <p:nvPr>
            <p:ph type="title"/>
          </p:nvPr>
        </p:nvSpPr>
        <p:spPr>
          <a:xfrm>
            <a:off x="686203" y="169780"/>
            <a:ext cx="5018638" cy="1507375"/>
          </a:xfrm>
        </p:spPr>
        <p:txBody>
          <a:bodyPr>
            <a:normAutofit/>
          </a:bodyPr>
          <a:lstStyle/>
          <a:p>
            <a:r>
              <a:rPr lang="en-IS" dirty="0"/>
              <a:t>Sköpunar og byggingarleikir</a:t>
            </a:r>
          </a:p>
        </p:txBody>
      </p:sp>
      <p:sp>
        <p:nvSpPr>
          <p:cNvPr id="3" name="Content Placeholder 2">
            <a:extLst>
              <a:ext uri="{FF2B5EF4-FFF2-40B4-BE49-F238E27FC236}">
                <a16:creationId xmlns:a16="http://schemas.microsoft.com/office/drawing/2014/main" id="{E8FD4827-6132-4C7A-FAF0-997BA355A583}"/>
              </a:ext>
            </a:extLst>
          </p:cNvPr>
          <p:cNvSpPr>
            <a:spLocks noGrp="1"/>
          </p:cNvSpPr>
          <p:nvPr>
            <p:ph idx="1"/>
          </p:nvPr>
        </p:nvSpPr>
        <p:spPr>
          <a:xfrm>
            <a:off x="686203" y="1846935"/>
            <a:ext cx="5714596" cy="5011065"/>
          </a:xfrm>
        </p:spPr>
        <p:txBody>
          <a:bodyPr>
            <a:normAutofit lnSpcReduction="10000"/>
          </a:bodyPr>
          <a:lstStyle/>
          <a:p>
            <a:r>
              <a:rPr lang="en-IS" sz="2800" dirty="0"/>
              <a:t>Sköpun og virkni barnsins er virkjuð </a:t>
            </a:r>
          </a:p>
          <a:p>
            <a:r>
              <a:rPr lang="en-IS" sz="2800" dirty="0"/>
              <a:t>Börn gleðjast yfir því að búa til eitthvað nýtt </a:t>
            </a:r>
          </a:p>
          <a:p>
            <a:r>
              <a:rPr lang="en-IS" sz="2800" dirty="0"/>
              <a:t>Nota fjölbreyttan efni við : sand, leir, púða, kubba, pappír, skæri, liti ofl. </a:t>
            </a:r>
          </a:p>
          <a:p>
            <a:r>
              <a:rPr lang="en-IS" sz="2800" dirty="0"/>
              <a:t>Æfir fínhreyfingar og börn tjá tilfinningar og hugsanir </a:t>
            </a:r>
          </a:p>
        </p:txBody>
      </p:sp>
      <p:sp>
        <p:nvSpPr>
          <p:cNvPr id="19" name="Rectangle 18">
            <a:extLst>
              <a:ext uri="{FF2B5EF4-FFF2-40B4-BE49-F238E27FC236}">
                <a16:creationId xmlns:a16="http://schemas.microsoft.com/office/drawing/2014/main" id="{9F7598AC-1D83-4590-8D80-572268CE45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67018" y="3427736"/>
            <a:ext cx="5224982" cy="34302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le of toys in the sand&#10;&#10;Description automatically generated">
            <a:extLst>
              <a:ext uri="{FF2B5EF4-FFF2-40B4-BE49-F238E27FC236}">
                <a16:creationId xmlns:a16="http://schemas.microsoft.com/office/drawing/2014/main" id="{9BB6F17D-835E-B966-1A10-F02E4CBF0A41}"/>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3" b="1202"/>
          <a:stretch/>
        </p:blipFill>
        <p:spPr>
          <a:xfrm>
            <a:off x="6967018" y="-7683"/>
            <a:ext cx="5224982" cy="3445631"/>
          </a:xfrm>
          <a:prstGeom prst="rect">
            <a:avLst/>
          </a:prstGeom>
        </p:spPr>
      </p:pic>
      <p:pic>
        <p:nvPicPr>
          <p:cNvPr id="7" name="Picture 6" descr="A group of wooden blocks&#10;&#10;Description automatically generated">
            <a:extLst>
              <a:ext uri="{FF2B5EF4-FFF2-40B4-BE49-F238E27FC236}">
                <a16:creationId xmlns:a16="http://schemas.microsoft.com/office/drawing/2014/main" id="{218FB8F6-F11E-317D-B726-1F69AE344330}"/>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t="2185" r="-3" b="10213"/>
          <a:stretch/>
        </p:blipFill>
        <p:spPr>
          <a:xfrm>
            <a:off x="6967018" y="3425249"/>
            <a:ext cx="5224982" cy="3432751"/>
          </a:xfrm>
          <a:custGeom>
            <a:avLst/>
            <a:gdLst/>
            <a:ahLst/>
            <a:cxnLst/>
            <a:rect l="l" t="t" r="r" b="b"/>
            <a:pathLst>
              <a:path w="5224982" h="3414824">
                <a:moveTo>
                  <a:pt x="0" y="2"/>
                </a:moveTo>
                <a:lnTo>
                  <a:pt x="1736249" y="2"/>
                </a:lnTo>
                <a:lnTo>
                  <a:pt x="1736249" y="3414824"/>
                </a:lnTo>
                <a:lnTo>
                  <a:pt x="0" y="3414824"/>
                </a:lnTo>
                <a:close/>
                <a:moveTo>
                  <a:pt x="1736250" y="0"/>
                </a:moveTo>
                <a:lnTo>
                  <a:pt x="5224982" y="0"/>
                </a:lnTo>
                <a:cubicBezTo>
                  <a:pt x="5224982" y="1885955"/>
                  <a:pt x="3663023" y="3414824"/>
                  <a:pt x="1736250" y="3414824"/>
                </a:cubicBezTo>
                <a:close/>
              </a:path>
            </a:pathLst>
          </a:custGeom>
        </p:spPr>
      </p:pic>
    </p:spTree>
    <p:extLst>
      <p:ext uri="{BB962C8B-B14F-4D97-AF65-F5344CB8AC3E}">
        <p14:creationId xmlns:p14="http://schemas.microsoft.com/office/powerpoint/2010/main" val="1158654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8" name="Rectangle 4117">
            <a:extLst>
              <a:ext uri="{FF2B5EF4-FFF2-40B4-BE49-F238E27FC236}">
                <a16:creationId xmlns:a16="http://schemas.microsoft.com/office/drawing/2014/main" id="{DA1766D0-745A-4921-A68E-56642A650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327AFE-1BD6-151D-881A-C82D95A88A2D}"/>
              </a:ext>
            </a:extLst>
          </p:cNvPr>
          <p:cNvSpPr>
            <a:spLocks noGrp="1"/>
          </p:cNvSpPr>
          <p:nvPr>
            <p:ph type="title"/>
          </p:nvPr>
        </p:nvSpPr>
        <p:spPr>
          <a:xfrm>
            <a:off x="268015" y="-205070"/>
            <a:ext cx="4259624" cy="1507375"/>
          </a:xfrm>
        </p:spPr>
        <p:txBody>
          <a:bodyPr>
            <a:normAutofit/>
          </a:bodyPr>
          <a:lstStyle/>
          <a:p>
            <a:r>
              <a:rPr lang="en-IS" dirty="0"/>
              <a:t>Þykjustu og hlutverkaleikir</a:t>
            </a:r>
          </a:p>
        </p:txBody>
      </p:sp>
      <p:sp>
        <p:nvSpPr>
          <p:cNvPr id="37" name="Content Placeholder 2">
            <a:extLst>
              <a:ext uri="{FF2B5EF4-FFF2-40B4-BE49-F238E27FC236}">
                <a16:creationId xmlns:a16="http://schemas.microsoft.com/office/drawing/2014/main" id="{DA6911FC-21B3-3A87-529E-65E9D8115669}"/>
              </a:ext>
            </a:extLst>
          </p:cNvPr>
          <p:cNvSpPr>
            <a:spLocks noGrp="1"/>
          </p:cNvSpPr>
          <p:nvPr>
            <p:ph idx="1"/>
          </p:nvPr>
        </p:nvSpPr>
        <p:spPr>
          <a:xfrm>
            <a:off x="268015" y="1481959"/>
            <a:ext cx="6495392" cy="5186855"/>
          </a:xfrm>
        </p:spPr>
        <p:txBody>
          <a:bodyPr>
            <a:normAutofit/>
          </a:bodyPr>
          <a:lstStyle/>
          <a:p>
            <a:pPr>
              <a:lnSpc>
                <a:spcPct val="110000"/>
              </a:lnSpc>
            </a:pPr>
            <a:r>
              <a:rPr lang="en-IS" sz="2400" dirty="0"/>
              <a:t>Þykjustuleikir er leikur leikjanna en hann nær jafnt yfir leiki með hluti og efni og félagslega leik. </a:t>
            </a:r>
          </a:p>
          <a:p>
            <a:pPr>
              <a:lnSpc>
                <a:spcPct val="110000"/>
              </a:lnSpc>
            </a:pPr>
            <a:r>
              <a:rPr lang="en-IS" sz="2400" dirty="0"/>
              <a:t>Þeir eru eftirlíkingin af einhverju sem gerist í umhverfi barnsins; keyra bíl, slá grasið. </a:t>
            </a:r>
          </a:p>
          <a:p>
            <a:pPr>
              <a:lnSpc>
                <a:spcPct val="110000"/>
              </a:lnSpc>
            </a:pPr>
            <a:r>
              <a:rPr lang="en-IS" sz="2400" dirty="0"/>
              <a:t>Börnin segja hvert við annað „Þetta er ekki í alvöru“ eða „þetta er bara þykjó“ til að tryggja að þetta sé leikur </a:t>
            </a:r>
          </a:p>
          <a:p>
            <a:pPr>
              <a:lnSpc>
                <a:spcPct val="110000"/>
              </a:lnSpc>
            </a:pPr>
            <a:r>
              <a:rPr lang="en-IS" sz="2400" dirty="0"/>
              <a:t>Þykjstuleikur endurspeglar reynslu heim barnsins og þeirra samfélag og nær umhverfi. </a:t>
            </a:r>
          </a:p>
        </p:txBody>
      </p:sp>
      <p:pic>
        <p:nvPicPr>
          <p:cNvPr id="4104" name="Picture 8" descr="Hape Hlutverkaleikur - Búðarkassi - KRUMMA">
            <a:extLst>
              <a:ext uri="{FF2B5EF4-FFF2-40B4-BE49-F238E27FC236}">
                <a16:creationId xmlns:a16="http://schemas.microsoft.com/office/drawing/2014/main" id="{4C215C9F-F13F-C2B8-766F-7283E0175F2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39122" y="1231640"/>
            <a:ext cx="2130735" cy="2130735"/>
          </a:xfrm>
          <a:prstGeom prst="rect">
            <a:avLst/>
          </a:prstGeom>
          <a:noFill/>
          <a:extLst>
            <a:ext uri="{909E8E84-426E-40DD-AFC4-6F175D3DCCD1}">
              <a14:hiddenFill xmlns:a14="http://schemas.microsoft.com/office/drawing/2010/main">
                <a:solidFill>
                  <a:srgbClr val="FFFFFF"/>
                </a:solidFill>
              </a14:hiddenFill>
            </a:ext>
          </a:extLst>
        </p:spPr>
      </p:pic>
      <p:sp>
        <p:nvSpPr>
          <p:cNvPr id="4120" name="Freeform: Shape 4119">
            <a:extLst>
              <a:ext uri="{FF2B5EF4-FFF2-40B4-BE49-F238E27FC236}">
                <a16:creationId xmlns:a16="http://schemas.microsoft.com/office/drawing/2014/main" id="{583F1E3F-D7BF-4DB5-8016-70B9E385E3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794726" y="-906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100" name="Picture 4" descr="Hlutverkaleikur Ávextir - KRUMMA">
            <a:extLst>
              <a:ext uri="{FF2B5EF4-FFF2-40B4-BE49-F238E27FC236}">
                <a16:creationId xmlns:a16="http://schemas.microsoft.com/office/drawing/2014/main" id="{F0BA8E9C-A1DE-348B-B944-63DAB107A57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061413" y="1008926"/>
            <a:ext cx="2130735" cy="213073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Lækna-hlutverkaleikur | A4.is">
            <a:extLst>
              <a:ext uri="{FF2B5EF4-FFF2-40B4-BE49-F238E27FC236}">
                <a16:creationId xmlns:a16="http://schemas.microsoft.com/office/drawing/2014/main" id="{2F42E420-C560-9D0F-E472-D4C990D65EB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930678" y="4318753"/>
            <a:ext cx="2130735" cy="2130735"/>
          </a:xfrm>
          <a:prstGeom prst="rect">
            <a:avLst/>
          </a:prstGeom>
          <a:noFill/>
          <a:extLst>
            <a:ext uri="{909E8E84-426E-40DD-AFC4-6F175D3DCCD1}">
              <a14:hiddenFill xmlns:a14="http://schemas.microsoft.com/office/drawing/2010/main">
                <a:solidFill>
                  <a:srgbClr val="FFFFFF"/>
                </a:solidFill>
              </a14:hiddenFill>
            </a:ext>
          </a:extLst>
        </p:spPr>
      </p:pic>
      <p:sp>
        <p:nvSpPr>
          <p:cNvPr id="4122" name="Freeform: Shape 4121">
            <a:extLst>
              <a:ext uri="{FF2B5EF4-FFF2-40B4-BE49-F238E27FC236}">
                <a16:creationId xmlns:a16="http://schemas.microsoft.com/office/drawing/2014/main" id="{DD0D3E7A-8DF6-4A78-A03C-86AD69746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64910"/>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102" name="Picture 6" descr="Hlutverkaleikur – Minimo">
            <a:extLst>
              <a:ext uri="{FF2B5EF4-FFF2-40B4-BE49-F238E27FC236}">
                <a16:creationId xmlns:a16="http://schemas.microsoft.com/office/drawing/2014/main" id="{6A437424-3C1E-387C-25A0-2AC88434247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162157" y="3253386"/>
            <a:ext cx="2130735" cy="2130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353353"/>
      </p:ext>
    </p:extLst>
  </p:cSld>
  <p:clrMapOvr>
    <a:masterClrMapping/>
  </p:clrMapOvr>
</p:sld>
</file>

<file path=ppt/theme/theme1.xml><?xml version="1.0" encoding="utf-8"?>
<a:theme xmlns:a="http://schemas.openxmlformats.org/drawingml/2006/main" name="BlocksVTI">
  <a:themeElements>
    <a:clrScheme name="AnalogousFromDarkSeedLeftStep">
      <a:dk1>
        <a:srgbClr val="000000"/>
      </a:dk1>
      <a:lt1>
        <a:srgbClr val="FFFFFF"/>
      </a:lt1>
      <a:dk2>
        <a:srgbClr val="3B2721"/>
      </a:dk2>
      <a:lt2>
        <a:srgbClr val="E2E4E8"/>
      </a:lt2>
      <a:accent1>
        <a:srgbClr val="C3984D"/>
      </a:accent1>
      <a:accent2>
        <a:srgbClr val="B1553B"/>
      </a:accent2>
      <a:accent3>
        <a:srgbClr val="C34D64"/>
      </a:accent3>
      <a:accent4>
        <a:srgbClr val="B13B84"/>
      </a:accent4>
      <a:accent5>
        <a:srgbClr val="C04DC3"/>
      </a:accent5>
      <a:accent6>
        <a:srgbClr val="7C3BB1"/>
      </a:accent6>
      <a:hlink>
        <a:srgbClr val="BF3FAD"/>
      </a:hlink>
      <a:folHlink>
        <a:srgbClr val="7F7F7F"/>
      </a:folHlink>
    </a:clrScheme>
    <a:fontScheme name="Avenir">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sVTI" id="{31656FE6-20D8-4105-85EA-706EC9332BE9}" vid="{039DFFC9-9B25-4063-9235-B287A446F5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1897</TotalTime>
  <Words>2473</Words>
  <Application>Microsoft Office PowerPoint</Application>
  <PresentationFormat>Víðskjár</PresentationFormat>
  <Paragraphs>212</Paragraphs>
  <Slides>21</Slides>
  <Notes>12</Notes>
  <HiddenSlides>0</HiddenSlides>
  <MMClips>0</MMClips>
  <ScaleCrop>false</ScaleCrop>
  <HeadingPairs>
    <vt:vector size="6" baseType="variant">
      <vt:variant>
        <vt:lpstr>Notaðar leturgerðir</vt:lpstr>
      </vt:variant>
      <vt:variant>
        <vt:i4>6</vt:i4>
      </vt:variant>
      <vt:variant>
        <vt:lpstr>Þema</vt:lpstr>
      </vt:variant>
      <vt:variant>
        <vt:i4>1</vt:i4>
      </vt:variant>
      <vt:variant>
        <vt:lpstr>Skyggnutitlar</vt:lpstr>
      </vt:variant>
      <vt:variant>
        <vt:i4>21</vt:i4>
      </vt:variant>
    </vt:vector>
  </HeadingPairs>
  <TitlesOfParts>
    <vt:vector size="28" baseType="lpstr">
      <vt:lpstr>Aptos</vt:lpstr>
      <vt:lpstr>Arial</vt:lpstr>
      <vt:lpstr>Avenir Next LT Pro</vt:lpstr>
      <vt:lpstr>Avenir Next LT Pro Light</vt:lpstr>
      <vt:lpstr>Noto Sans</vt:lpstr>
      <vt:lpstr>Wingdings</vt:lpstr>
      <vt:lpstr>BlocksVTI</vt:lpstr>
      <vt:lpstr>Leikur og leikföng  kafli 10</vt:lpstr>
      <vt:lpstr>Leikur I </vt:lpstr>
      <vt:lpstr>Leikur II</vt:lpstr>
      <vt:lpstr>Leikur – sagan segir okkur</vt:lpstr>
      <vt:lpstr>Birgitta Knutsdotter Olafsson</vt:lpstr>
      <vt:lpstr>Þróun leiks og leikgerðir </vt:lpstr>
      <vt:lpstr>Skynfæra og hreyfileikur</vt:lpstr>
      <vt:lpstr>Sköpunar og byggingarleikir</vt:lpstr>
      <vt:lpstr>Þykjustu og hlutverkaleikir</vt:lpstr>
      <vt:lpstr>Regluleikir </vt:lpstr>
      <vt:lpstr>Kenningar um  leik I</vt:lpstr>
      <vt:lpstr>Kenningar um leik II </vt:lpstr>
      <vt:lpstr>Kenningar um leik III </vt:lpstr>
      <vt:lpstr>Kenningar um leik IIII</vt:lpstr>
      <vt:lpstr>Boðskiptakenningin e. Gregory Batesons  (1905 - 1980)</vt:lpstr>
      <vt:lpstr>Hugmyndir um leik á 21.öldinni </vt:lpstr>
      <vt:lpstr>Leikföng </vt:lpstr>
      <vt:lpstr>PowerPoint-kynning</vt:lpstr>
      <vt:lpstr>Bangsar / kúrudýr / huggunarklútar / dúkkur</vt:lpstr>
      <vt:lpstr>Opinn efniviður </vt:lpstr>
      <vt:lpstr>Verkefni 10%: val um eitt af þremur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Leikur og leikföng  kafli 10</dc:title>
  <dc:creator>Heiða Elín Aðalsteinsdóttir - HI</dc:creator>
  <cp:lastModifiedBy>Hrafnhildur Sigurgeirsdóttir</cp:lastModifiedBy>
  <cp:revision>9</cp:revision>
  <dcterms:created xsi:type="dcterms:W3CDTF">2024-04-18T14:53:45Z</dcterms:created>
  <dcterms:modified xsi:type="dcterms:W3CDTF">2024-04-20T09:01:03Z</dcterms:modified>
</cp:coreProperties>
</file>