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307CA5-FF30-4497-A69D-C69423F290C2}"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E1A767EA-FB3D-45CB-9219-585B59D6C717}">
      <dgm:prSet/>
      <dgm:spPr/>
      <dgm:t>
        <a:bodyPr/>
        <a:lstStyle/>
        <a:p>
          <a:r>
            <a:rPr lang="is-IS"/>
            <a:t>Þátttöku barna í starfsemi íþróttafélaga</a:t>
          </a:r>
          <a:endParaRPr lang="en-US"/>
        </a:p>
      </dgm:t>
    </dgm:pt>
    <dgm:pt modelId="{562B4649-6811-4BD0-A5AD-29270B37511A}" type="parTrans" cxnId="{F33422B4-6679-43F6-8AB6-710AD2144B8C}">
      <dgm:prSet/>
      <dgm:spPr/>
      <dgm:t>
        <a:bodyPr/>
        <a:lstStyle/>
        <a:p>
          <a:endParaRPr lang="en-US"/>
        </a:p>
      </dgm:t>
    </dgm:pt>
    <dgm:pt modelId="{56E5A2DC-02D2-4C08-898F-F97A62A47ACD}" type="sibTrans" cxnId="{F33422B4-6679-43F6-8AB6-710AD2144B8C}">
      <dgm:prSet/>
      <dgm:spPr/>
      <dgm:t>
        <a:bodyPr/>
        <a:lstStyle/>
        <a:p>
          <a:endParaRPr lang="en-US"/>
        </a:p>
      </dgm:t>
    </dgm:pt>
    <dgm:pt modelId="{34DA27D5-FAE3-4DA5-8B94-636F1FAB5803}">
      <dgm:prSet/>
      <dgm:spPr/>
      <dgm:t>
        <a:bodyPr/>
        <a:lstStyle/>
        <a:p>
          <a:r>
            <a:rPr lang="is-IS"/>
            <a:t>Uppeldislega ábyrgð á þjálfurum og stjórnendum íþrótta</a:t>
          </a:r>
          <a:endParaRPr lang="en-US"/>
        </a:p>
      </dgm:t>
    </dgm:pt>
    <dgm:pt modelId="{66EAD045-E0E8-42F5-A07B-6C9886AFFC31}" type="parTrans" cxnId="{A963D7AD-AE81-48A8-928C-08167F680C2A}">
      <dgm:prSet/>
      <dgm:spPr/>
      <dgm:t>
        <a:bodyPr/>
        <a:lstStyle/>
        <a:p>
          <a:endParaRPr lang="en-US"/>
        </a:p>
      </dgm:t>
    </dgm:pt>
    <dgm:pt modelId="{A3F64D2D-E41B-4981-94FF-D997B7BD8267}" type="sibTrans" cxnId="{A963D7AD-AE81-48A8-928C-08167F680C2A}">
      <dgm:prSet/>
      <dgm:spPr/>
      <dgm:t>
        <a:bodyPr/>
        <a:lstStyle/>
        <a:p>
          <a:endParaRPr lang="en-US"/>
        </a:p>
      </dgm:t>
    </dgm:pt>
    <dgm:pt modelId="{B7D72A5E-068D-4789-8212-D21887A303D5}">
      <dgm:prSet/>
      <dgm:spPr/>
      <dgm:t>
        <a:bodyPr/>
        <a:lstStyle/>
        <a:p>
          <a:r>
            <a:rPr lang="is-IS"/>
            <a:t>Rannsóknir á áhrifum íþróttaiðkunar unglinga á námsárangur, reglusemi, líðan og heilsufar.</a:t>
          </a:r>
          <a:endParaRPr lang="en-US"/>
        </a:p>
      </dgm:t>
    </dgm:pt>
    <dgm:pt modelId="{F3D5C69B-6924-48E9-9FF6-E5BCE8AC5FC3}" type="parTrans" cxnId="{78023F93-687D-42F6-8DD1-267676D908B0}">
      <dgm:prSet/>
      <dgm:spPr/>
      <dgm:t>
        <a:bodyPr/>
        <a:lstStyle/>
        <a:p>
          <a:endParaRPr lang="en-US"/>
        </a:p>
      </dgm:t>
    </dgm:pt>
    <dgm:pt modelId="{E5D794A5-FB40-40A8-BDA3-3883261F1270}" type="sibTrans" cxnId="{78023F93-687D-42F6-8DD1-267676D908B0}">
      <dgm:prSet/>
      <dgm:spPr/>
      <dgm:t>
        <a:bodyPr/>
        <a:lstStyle/>
        <a:p>
          <a:endParaRPr lang="en-US"/>
        </a:p>
      </dgm:t>
    </dgm:pt>
    <dgm:pt modelId="{E095BD00-8D67-448B-850C-C04F62BBA4C2}">
      <dgm:prSet/>
      <dgm:spPr/>
      <dgm:t>
        <a:bodyPr/>
        <a:lstStyle/>
        <a:p>
          <a:r>
            <a:rPr lang="is-IS"/>
            <a:t>Hafa íþróttir uppeldislegt gildi?</a:t>
          </a:r>
          <a:endParaRPr lang="en-US"/>
        </a:p>
      </dgm:t>
    </dgm:pt>
    <dgm:pt modelId="{86FD4BE0-6100-40A9-8B94-AFCB04FD71F9}" type="parTrans" cxnId="{66D12D7D-0B6F-4526-9DC4-4B9213BFE631}">
      <dgm:prSet/>
      <dgm:spPr/>
      <dgm:t>
        <a:bodyPr/>
        <a:lstStyle/>
        <a:p>
          <a:endParaRPr lang="en-US"/>
        </a:p>
      </dgm:t>
    </dgm:pt>
    <dgm:pt modelId="{8D459A35-622D-437C-9E3C-3BFB8604BC91}" type="sibTrans" cxnId="{66D12D7D-0B6F-4526-9DC4-4B9213BFE631}">
      <dgm:prSet/>
      <dgm:spPr/>
      <dgm:t>
        <a:bodyPr/>
        <a:lstStyle/>
        <a:p>
          <a:endParaRPr lang="en-US"/>
        </a:p>
      </dgm:t>
    </dgm:pt>
    <dgm:pt modelId="{514D68A2-87E0-4497-977F-1EB2E0F81E6D}">
      <dgm:prSet/>
      <dgm:spPr/>
      <dgm:t>
        <a:bodyPr/>
        <a:lstStyle/>
        <a:p>
          <a:r>
            <a:rPr lang="is-IS"/>
            <a:t>Eru íþróttir heilsubætandi?</a:t>
          </a:r>
          <a:endParaRPr lang="en-US"/>
        </a:p>
      </dgm:t>
    </dgm:pt>
    <dgm:pt modelId="{18E471E7-091F-4D8E-8048-F03769C55362}" type="parTrans" cxnId="{DBE73282-BDD1-4984-9981-B5FFE01510C2}">
      <dgm:prSet/>
      <dgm:spPr/>
      <dgm:t>
        <a:bodyPr/>
        <a:lstStyle/>
        <a:p>
          <a:endParaRPr lang="en-US"/>
        </a:p>
      </dgm:t>
    </dgm:pt>
    <dgm:pt modelId="{6B2C5D98-1698-4F09-BC2F-20D1010B6FEB}" type="sibTrans" cxnId="{DBE73282-BDD1-4984-9981-B5FFE01510C2}">
      <dgm:prSet/>
      <dgm:spPr/>
      <dgm:t>
        <a:bodyPr/>
        <a:lstStyle/>
        <a:p>
          <a:endParaRPr lang="en-US"/>
        </a:p>
      </dgm:t>
    </dgm:pt>
    <dgm:pt modelId="{A2786991-B92B-4390-96E6-A07221EEF641}" type="pres">
      <dgm:prSet presAssocID="{5D307CA5-FF30-4497-A69D-C69423F290C2}" presName="linear" presStyleCnt="0">
        <dgm:presLayoutVars>
          <dgm:animLvl val="lvl"/>
          <dgm:resizeHandles val="exact"/>
        </dgm:presLayoutVars>
      </dgm:prSet>
      <dgm:spPr/>
    </dgm:pt>
    <dgm:pt modelId="{9F65E5CC-5A31-43CB-8368-D0986D7FD896}" type="pres">
      <dgm:prSet presAssocID="{E1A767EA-FB3D-45CB-9219-585B59D6C717}" presName="parentText" presStyleLbl="node1" presStyleIdx="0" presStyleCnt="5">
        <dgm:presLayoutVars>
          <dgm:chMax val="0"/>
          <dgm:bulletEnabled val="1"/>
        </dgm:presLayoutVars>
      </dgm:prSet>
      <dgm:spPr/>
    </dgm:pt>
    <dgm:pt modelId="{AE37860D-4765-40EA-A685-567399246251}" type="pres">
      <dgm:prSet presAssocID="{56E5A2DC-02D2-4C08-898F-F97A62A47ACD}" presName="spacer" presStyleCnt="0"/>
      <dgm:spPr/>
    </dgm:pt>
    <dgm:pt modelId="{43DD16B9-30FB-4CD5-BC9C-46379BD148CE}" type="pres">
      <dgm:prSet presAssocID="{34DA27D5-FAE3-4DA5-8B94-636F1FAB5803}" presName="parentText" presStyleLbl="node1" presStyleIdx="1" presStyleCnt="5">
        <dgm:presLayoutVars>
          <dgm:chMax val="0"/>
          <dgm:bulletEnabled val="1"/>
        </dgm:presLayoutVars>
      </dgm:prSet>
      <dgm:spPr/>
    </dgm:pt>
    <dgm:pt modelId="{7B3782B4-FC28-4FBB-8975-E0E783971AA0}" type="pres">
      <dgm:prSet presAssocID="{A3F64D2D-E41B-4981-94FF-D997B7BD8267}" presName="spacer" presStyleCnt="0"/>
      <dgm:spPr/>
    </dgm:pt>
    <dgm:pt modelId="{9A121A03-7032-4FCB-A3A7-603102908C27}" type="pres">
      <dgm:prSet presAssocID="{B7D72A5E-068D-4789-8212-D21887A303D5}" presName="parentText" presStyleLbl="node1" presStyleIdx="2" presStyleCnt="5">
        <dgm:presLayoutVars>
          <dgm:chMax val="0"/>
          <dgm:bulletEnabled val="1"/>
        </dgm:presLayoutVars>
      </dgm:prSet>
      <dgm:spPr/>
    </dgm:pt>
    <dgm:pt modelId="{5C55767C-9E74-488A-94E9-80299DE6291B}" type="pres">
      <dgm:prSet presAssocID="{E5D794A5-FB40-40A8-BDA3-3883261F1270}" presName="spacer" presStyleCnt="0"/>
      <dgm:spPr/>
    </dgm:pt>
    <dgm:pt modelId="{E903D3FE-FD7D-4960-8AE9-B77632CBDD79}" type="pres">
      <dgm:prSet presAssocID="{E095BD00-8D67-448B-850C-C04F62BBA4C2}" presName="parentText" presStyleLbl="node1" presStyleIdx="3" presStyleCnt="5">
        <dgm:presLayoutVars>
          <dgm:chMax val="0"/>
          <dgm:bulletEnabled val="1"/>
        </dgm:presLayoutVars>
      </dgm:prSet>
      <dgm:spPr/>
    </dgm:pt>
    <dgm:pt modelId="{BF82EA42-8CD2-41DB-89C5-00FC56B4AB55}" type="pres">
      <dgm:prSet presAssocID="{8D459A35-622D-437C-9E3C-3BFB8604BC91}" presName="spacer" presStyleCnt="0"/>
      <dgm:spPr/>
    </dgm:pt>
    <dgm:pt modelId="{AE1A95E6-1017-40A0-99B6-13BA34B3FE6A}" type="pres">
      <dgm:prSet presAssocID="{514D68A2-87E0-4497-977F-1EB2E0F81E6D}" presName="parentText" presStyleLbl="node1" presStyleIdx="4" presStyleCnt="5">
        <dgm:presLayoutVars>
          <dgm:chMax val="0"/>
          <dgm:bulletEnabled val="1"/>
        </dgm:presLayoutVars>
      </dgm:prSet>
      <dgm:spPr/>
    </dgm:pt>
  </dgm:ptLst>
  <dgm:cxnLst>
    <dgm:cxn modelId="{FC7BB632-180C-41A5-BE45-F08A544D3157}" type="presOf" srcId="{E1A767EA-FB3D-45CB-9219-585B59D6C717}" destId="{9F65E5CC-5A31-43CB-8368-D0986D7FD896}" srcOrd="0" destOrd="0" presId="urn:microsoft.com/office/officeart/2005/8/layout/vList2"/>
    <dgm:cxn modelId="{82EFFC3E-E1CE-404D-8B83-9D57FB3CA243}" type="presOf" srcId="{B7D72A5E-068D-4789-8212-D21887A303D5}" destId="{9A121A03-7032-4FCB-A3A7-603102908C27}" srcOrd="0" destOrd="0" presId="urn:microsoft.com/office/officeart/2005/8/layout/vList2"/>
    <dgm:cxn modelId="{66D12D7D-0B6F-4526-9DC4-4B9213BFE631}" srcId="{5D307CA5-FF30-4497-A69D-C69423F290C2}" destId="{E095BD00-8D67-448B-850C-C04F62BBA4C2}" srcOrd="3" destOrd="0" parTransId="{86FD4BE0-6100-40A9-8B94-AFCB04FD71F9}" sibTransId="{8D459A35-622D-437C-9E3C-3BFB8604BC91}"/>
    <dgm:cxn modelId="{DBE73282-BDD1-4984-9981-B5FFE01510C2}" srcId="{5D307CA5-FF30-4497-A69D-C69423F290C2}" destId="{514D68A2-87E0-4497-977F-1EB2E0F81E6D}" srcOrd="4" destOrd="0" parTransId="{18E471E7-091F-4D8E-8048-F03769C55362}" sibTransId="{6B2C5D98-1698-4F09-BC2F-20D1010B6FEB}"/>
    <dgm:cxn modelId="{78023F93-687D-42F6-8DD1-267676D908B0}" srcId="{5D307CA5-FF30-4497-A69D-C69423F290C2}" destId="{B7D72A5E-068D-4789-8212-D21887A303D5}" srcOrd="2" destOrd="0" parTransId="{F3D5C69B-6924-48E9-9FF6-E5BCE8AC5FC3}" sibTransId="{E5D794A5-FB40-40A8-BDA3-3883261F1270}"/>
    <dgm:cxn modelId="{5E2CB6A2-09F3-4124-B1E4-C8AF416C9E59}" type="presOf" srcId="{5D307CA5-FF30-4497-A69D-C69423F290C2}" destId="{A2786991-B92B-4390-96E6-A07221EEF641}" srcOrd="0" destOrd="0" presId="urn:microsoft.com/office/officeart/2005/8/layout/vList2"/>
    <dgm:cxn modelId="{A963D7AD-AE81-48A8-928C-08167F680C2A}" srcId="{5D307CA5-FF30-4497-A69D-C69423F290C2}" destId="{34DA27D5-FAE3-4DA5-8B94-636F1FAB5803}" srcOrd="1" destOrd="0" parTransId="{66EAD045-E0E8-42F5-A07B-6C9886AFFC31}" sibTransId="{A3F64D2D-E41B-4981-94FF-D997B7BD8267}"/>
    <dgm:cxn modelId="{F33422B4-6679-43F6-8AB6-710AD2144B8C}" srcId="{5D307CA5-FF30-4497-A69D-C69423F290C2}" destId="{E1A767EA-FB3D-45CB-9219-585B59D6C717}" srcOrd="0" destOrd="0" parTransId="{562B4649-6811-4BD0-A5AD-29270B37511A}" sibTransId="{56E5A2DC-02D2-4C08-898F-F97A62A47ACD}"/>
    <dgm:cxn modelId="{15F10AC0-D7C8-4276-9918-F4AC346AA9C6}" type="presOf" srcId="{514D68A2-87E0-4497-977F-1EB2E0F81E6D}" destId="{AE1A95E6-1017-40A0-99B6-13BA34B3FE6A}" srcOrd="0" destOrd="0" presId="urn:microsoft.com/office/officeart/2005/8/layout/vList2"/>
    <dgm:cxn modelId="{1F1465C5-0C79-471B-B742-3B40978BFAC7}" type="presOf" srcId="{34DA27D5-FAE3-4DA5-8B94-636F1FAB5803}" destId="{43DD16B9-30FB-4CD5-BC9C-46379BD148CE}" srcOrd="0" destOrd="0" presId="urn:microsoft.com/office/officeart/2005/8/layout/vList2"/>
    <dgm:cxn modelId="{3EB71BD8-77B0-451F-BCBB-8673BBFD1127}" type="presOf" srcId="{E095BD00-8D67-448B-850C-C04F62BBA4C2}" destId="{E903D3FE-FD7D-4960-8AE9-B77632CBDD79}" srcOrd="0" destOrd="0" presId="urn:microsoft.com/office/officeart/2005/8/layout/vList2"/>
    <dgm:cxn modelId="{8FE71E79-85DE-4B9B-BAA6-050D44EDECC7}" type="presParOf" srcId="{A2786991-B92B-4390-96E6-A07221EEF641}" destId="{9F65E5CC-5A31-43CB-8368-D0986D7FD896}" srcOrd="0" destOrd="0" presId="urn:microsoft.com/office/officeart/2005/8/layout/vList2"/>
    <dgm:cxn modelId="{BD4D4813-B5BD-45E8-8AFA-BED54593B600}" type="presParOf" srcId="{A2786991-B92B-4390-96E6-A07221EEF641}" destId="{AE37860D-4765-40EA-A685-567399246251}" srcOrd="1" destOrd="0" presId="urn:microsoft.com/office/officeart/2005/8/layout/vList2"/>
    <dgm:cxn modelId="{13A11CB3-2464-4B49-847D-2CC4EDEF2EB8}" type="presParOf" srcId="{A2786991-B92B-4390-96E6-A07221EEF641}" destId="{43DD16B9-30FB-4CD5-BC9C-46379BD148CE}" srcOrd="2" destOrd="0" presId="urn:microsoft.com/office/officeart/2005/8/layout/vList2"/>
    <dgm:cxn modelId="{21BE0E74-0332-4166-86EE-E290175C978B}" type="presParOf" srcId="{A2786991-B92B-4390-96E6-A07221EEF641}" destId="{7B3782B4-FC28-4FBB-8975-E0E783971AA0}" srcOrd="3" destOrd="0" presId="urn:microsoft.com/office/officeart/2005/8/layout/vList2"/>
    <dgm:cxn modelId="{55906B88-24CA-431E-B559-E17E7630D1CC}" type="presParOf" srcId="{A2786991-B92B-4390-96E6-A07221EEF641}" destId="{9A121A03-7032-4FCB-A3A7-603102908C27}" srcOrd="4" destOrd="0" presId="urn:microsoft.com/office/officeart/2005/8/layout/vList2"/>
    <dgm:cxn modelId="{5E2BF6B4-623B-448F-95B7-BB795AA81D9C}" type="presParOf" srcId="{A2786991-B92B-4390-96E6-A07221EEF641}" destId="{5C55767C-9E74-488A-94E9-80299DE6291B}" srcOrd="5" destOrd="0" presId="urn:microsoft.com/office/officeart/2005/8/layout/vList2"/>
    <dgm:cxn modelId="{47095D5A-FD27-45F7-A4D0-89D8F0B82BAF}" type="presParOf" srcId="{A2786991-B92B-4390-96E6-A07221EEF641}" destId="{E903D3FE-FD7D-4960-8AE9-B77632CBDD79}" srcOrd="6" destOrd="0" presId="urn:microsoft.com/office/officeart/2005/8/layout/vList2"/>
    <dgm:cxn modelId="{214F777A-5932-4D72-9F5C-9DB5CFF46B3E}" type="presParOf" srcId="{A2786991-B92B-4390-96E6-A07221EEF641}" destId="{BF82EA42-8CD2-41DB-89C5-00FC56B4AB55}" srcOrd="7" destOrd="0" presId="urn:microsoft.com/office/officeart/2005/8/layout/vList2"/>
    <dgm:cxn modelId="{38EA4582-2A2E-43F6-9004-3D04F80AFFDE}" type="presParOf" srcId="{A2786991-B92B-4390-96E6-A07221EEF641}" destId="{AE1A95E6-1017-40A0-99B6-13BA34B3FE6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4FA28-65A4-4B9E-A9B8-221CD9C4E201}"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D7A0721C-646A-4177-854A-5C9D89C36D54}">
      <dgm:prSet/>
      <dgm:spPr/>
      <dgm:t>
        <a:bodyPr/>
        <a:lstStyle/>
        <a:p>
          <a:r>
            <a:rPr lang="is-IS" b="0" i="0"/>
            <a:t>Helstu þættir heilbrigðis sem leggja skal áherslu á við samþættingu námsgreina eru:</a:t>
          </a:r>
          <a:endParaRPr lang="en-US"/>
        </a:p>
      </dgm:t>
    </dgm:pt>
    <dgm:pt modelId="{30E22BDC-C041-4E8B-9946-E8B7E04BDC93}" type="parTrans" cxnId="{DB47BA92-1892-4975-883C-55270DA30BAD}">
      <dgm:prSet/>
      <dgm:spPr/>
      <dgm:t>
        <a:bodyPr/>
        <a:lstStyle/>
        <a:p>
          <a:endParaRPr lang="en-US"/>
        </a:p>
      </dgm:t>
    </dgm:pt>
    <dgm:pt modelId="{C9C7AEE0-9BD7-491E-B53D-D62DAA239AE8}" type="sibTrans" cxnId="{DB47BA92-1892-4975-883C-55270DA30BAD}">
      <dgm:prSet/>
      <dgm:spPr/>
      <dgm:t>
        <a:bodyPr/>
        <a:lstStyle/>
        <a:p>
          <a:endParaRPr lang="en-US"/>
        </a:p>
      </dgm:t>
    </dgm:pt>
    <dgm:pt modelId="{3CF93FCC-6F87-4291-922D-95F8034B1FE7}">
      <dgm:prSet/>
      <dgm:spPr/>
      <dgm:t>
        <a:bodyPr/>
        <a:lstStyle/>
        <a:p>
          <a:r>
            <a:rPr lang="is-IS" b="0" i="0"/>
            <a:t>Hreyfing</a:t>
          </a:r>
          <a:endParaRPr lang="en-US"/>
        </a:p>
      </dgm:t>
    </dgm:pt>
    <dgm:pt modelId="{F94E1084-1166-475A-ABB3-5BBBB6C1A1BF}" type="parTrans" cxnId="{3577FBA6-0873-4E6E-B87C-5467B063B2D4}">
      <dgm:prSet/>
      <dgm:spPr/>
      <dgm:t>
        <a:bodyPr/>
        <a:lstStyle/>
        <a:p>
          <a:endParaRPr lang="en-US"/>
        </a:p>
      </dgm:t>
    </dgm:pt>
    <dgm:pt modelId="{96ADBB22-6D5F-4AF4-A989-55EA8AC72DD4}" type="sibTrans" cxnId="{3577FBA6-0873-4E6E-B87C-5467B063B2D4}">
      <dgm:prSet/>
      <dgm:spPr/>
      <dgm:t>
        <a:bodyPr/>
        <a:lstStyle/>
        <a:p>
          <a:endParaRPr lang="en-US"/>
        </a:p>
      </dgm:t>
    </dgm:pt>
    <dgm:pt modelId="{889F17C1-6510-4AEE-BE89-ECE4DB5548AE}">
      <dgm:prSet/>
      <dgm:spPr/>
      <dgm:t>
        <a:bodyPr/>
        <a:lstStyle/>
        <a:p>
          <a:r>
            <a:rPr lang="is-IS"/>
            <a:t>J</a:t>
          </a:r>
          <a:r>
            <a:rPr lang="is-IS" b="0" i="0"/>
            <a:t>ákvæð sjálfsmynd</a:t>
          </a:r>
          <a:endParaRPr lang="en-US"/>
        </a:p>
      </dgm:t>
    </dgm:pt>
    <dgm:pt modelId="{13B1BFE4-A203-4235-8F75-65511812AB43}" type="parTrans" cxnId="{0967E5DF-6C0D-4B34-B9D4-3FB6A71681D1}">
      <dgm:prSet/>
      <dgm:spPr/>
      <dgm:t>
        <a:bodyPr/>
        <a:lstStyle/>
        <a:p>
          <a:endParaRPr lang="en-US"/>
        </a:p>
      </dgm:t>
    </dgm:pt>
    <dgm:pt modelId="{94C9FF38-9EAE-45DE-91CA-ABC0EEDDC870}" type="sibTrans" cxnId="{0967E5DF-6C0D-4B34-B9D4-3FB6A71681D1}">
      <dgm:prSet/>
      <dgm:spPr/>
      <dgm:t>
        <a:bodyPr/>
        <a:lstStyle/>
        <a:p>
          <a:endParaRPr lang="en-US"/>
        </a:p>
      </dgm:t>
    </dgm:pt>
    <dgm:pt modelId="{2B47CA29-F94C-47E8-A1BB-8844AC1ED1BC}">
      <dgm:prSet/>
      <dgm:spPr/>
      <dgm:t>
        <a:bodyPr/>
        <a:lstStyle/>
        <a:p>
          <a:r>
            <a:rPr lang="is-IS" b="0" i="0"/>
            <a:t>Næring</a:t>
          </a:r>
          <a:endParaRPr lang="en-US"/>
        </a:p>
      </dgm:t>
    </dgm:pt>
    <dgm:pt modelId="{9C2FE34A-94C6-4856-86D4-F55738C4395C}" type="parTrans" cxnId="{9589DD8F-EE21-41A3-A529-70E66543396D}">
      <dgm:prSet/>
      <dgm:spPr/>
      <dgm:t>
        <a:bodyPr/>
        <a:lstStyle/>
        <a:p>
          <a:endParaRPr lang="en-US"/>
        </a:p>
      </dgm:t>
    </dgm:pt>
    <dgm:pt modelId="{DA9FE6CC-36C2-4893-A10C-B17D3DCE1036}" type="sibTrans" cxnId="{9589DD8F-EE21-41A3-A529-70E66543396D}">
      <dgm:prSet/>
      <dgm:spPr/>
      <dgm:t>
        <a:bodyPr/>
        <a:lstStyle/>
        <a:p>
          <a:endParaRPr lang="en-US"/>
        </a:p>
      </dgm:t>
    </dgm:pt>
    <dgm:pt modelId="{6E28E83A-2FDF-43FB-9C0E-A721F78FC28B}">
      <dgm:prSet/>
      <dgm:spPr/>
      <dgm:t>
        <a:bodyPr/>
        <a:lstStyle/>
        <a:p>
          <a:r>
            <a:rPr lang="is-IS"/>
            <a:t>H</a:t>
          </a:r>
          <a:r>
            <a:rPr lang="is-IS" b="0" i="0"/>
            <a:t>víld </a:t>
          </a:r>
          <a:endParaRPr lang="en-US"/>
        </a:p>
      </dgm:t>
    </dgm:pt>
    <dgm:pt modelId="{AD01C294-85AD-4981-BFFB-0BC22A39B3E0}" type="parTrans" cxnId="{ECC51A6B-C679-4AAF-B2AA-08099CE58F9D}">
      <dgm:prSet/>
      <dgm:spPr/>
      <dgm:t>
        <a:bodyPr/>
        <a:lstStyle/>
        <a:p>
          <a:endParaRPr lang="en-US"/>
        </a:p>
      </dgm:t>
    </dgm:pt>
    <dgm:pt modelId="{2D4D2F02-B92F-4DE7-8F45-25F985C2CA65}" type="sibTrans" cxnId="{ECC51A6B-C679-4AAF-B2AA-08099CE58F9D}">
      <dgm:prSet/>
      <dgm:spPr/>
      <dgm:t>
        <a:bodyPr/>
        <a:lstStyle/>
        <a:p>
          <a:endParaRPr lang="en-US"/>
        </a:p>
      </dgm:t>
    </dgm:pt>
    <dgm:pt modelId="{206A5DF2-BFF7-4525-81B0-A9B8E5C8B613}">
      <dgm:prSet/>
      <dgm:spPr/>
      <dgm:t>
        <a:bodyPr/>
        <a:lstStyle/>
        <a:p>
          <a:r>
            <a:rPr lang="is-IS"/>
            <a:t>A</a:t>
          </a:r>
          <a:r>
            <a:rPr lang="is-IS" b="0" i="0"/>
            <a:t>ndleg vellíðan</a:t>
          </a:r>
          <a:endParaRPr lang="en-US"/>
        </a:p>
      </dgm:t>
    </dgm:pt>
    <dgm:pt modelId="{5D415D3F-4E67-40AF-B328-AAE08ACB948E}" type="parTrans" cxnId="{15204DE8-7CA0-4570-A25F-EA4EE90823BC}">
      <dgm:prSet/>
      <dgm:spPr/>
      <dgm:t>
        <a:bodyPr/>
        <a:lstStyle/>
        <a:p>
          <a:endParaRPr lang="en-US"/>
        </a:p>
      </dgm:t>
    </dgm:pt>
    <dgm:pt modelId="{47683CEC-4B57-40E2-824E-6CE6FC21AC49}" type="sibTrans" cxnId="{15204DE8-7CA0-4570-A25F-EA4EE90823BC}">
      <dgm:prSet/>
      <dgm:spPr/>
      <dgm:t>
        <a:bodyPr/>
        <a:lstStyle/>
        <a:p>
          <a:endParaRPr lang="en-US"/>
        </a:p>
      </dgm:t>
    </dgm:pt>
    <dgm:pt modelId="{5A2CD32E-CA99-4554-97CA-B36D68A32789}">
      <dgm:prSet/>
      <dgm:spPr/>
      <dgm:t>
        <a:bodyPr/>
        <a:lstStyle/>
        <a:p>
          <a:r>
            <a:rPr lang="is-IS" b="0" i="0"/>
            <a:t>Skapandi hugsun</a:t>
          </a:r>
          <a:endParaRPr lang="en-US"/>
        </a:p>
      </dgm:t>
    </dgm:pt>
    <dgm:pt modelId="{FCEEF957-2861-44DE-AAEF-E6C27DA5F45F}" type="parTrans" cxnId="{1F4B40BD-5058-4A2C-9716-01A434567CE4}">
      <dgm:prSet/>
      <dgm:spPr/>
      <dgm:t>
        <a:bodyPr/>
        <a:lstStyle/>
        <a:p>
          <a:endParaRPr lang="en-US"/>
        </a:p>
      </dgm:t>
    </dgm:pt>
    <dgm:pt modelId="{14DE1F6A-8CD7-4608-85CC-81A3B0BDF27F}" type="sibTrans" cxnId="{1F4B40BD-5058-4A2C-9716-01A434567CE4}">
      <dgm:prSet/>
      <dgm:spPr/>
      <dgm:t>
        <a:bodyPr/>
        <a:lstStyle/>
        <a:p>
          <a:endParaRPr lang="en-US"/>
        </a:p>
      </dgm:t>
    </dgm:pt>
    <dgm:pt modelId="{5C15A738-E363-4223-B6D9-2439D0C6491E}">
      <dgm:prSet/>
      <dgm:spPr/>
      <dgm:t>
        <a:bodyPr/>
        <a:lstStyle/>
        <a:p>
          <a:r>
            <a:rPr lang="is-IS" b="0" i="0"/>
            <a:t>Jákvæð samskipti</a:t>
          </a:r>
          <a:endParaRPr lang="en-US"/>
        </a:p>
      </dgm:t>
    </dgm:pt>
    <dgm:pt modelId="{0D18FED5-A648-4D8D-87BF-5EF976239927}" type="parTrans" cxnId="{19185759-61B0-42DB-A923-87467E8985F2}">
      <dgm:prSet/>
      <dgm:spPr/>
      <dgm:t>
        <a:bodyPr/>
        <a:lstStyle/>
        <a:p>
          <a:endParaRPr lang="en-US"/>
        </a:p>
      </dgm:t>
    </dgm:pt>
    <dgm:pt modelId="{640CB48A-F7D0-43EC-AA9D-228CB1411FF8}" type="sibTrans" cxnId="{19185759-61B0-42DB-A923-87467E8985F2}">
      <dgm:prSet/>
      <dgm:spPr/>
      <dgm:t>
        <a:bodyPr/>
        <a:lstStyle/>
        <a:p>
          <a:endParaRPr lang="en-US"/>
        </a:p>
      </dgm:t>
    </dgm:pt>
    <dgm:pt modelId="{A397272E-5CF5-4BF7-B225-A50F0F18F66A}">
      <dgm:prSet/>
      <dgm:spPr/>
      <dgm:t>
        <a:bodyPr/>
        <a:lstStyle/>
        <a:p>
          <a:r>
            <a:rPr lang="is-IS" b="0" i="0"/>
            <a:t>Öryggi</a:t>
          </a:r>
          <a:endParaRPr lang="en-US"/>
        </a:p>
      </dgm:t>
    </dgm:pt>
    <dgm:pt modelId="{C0279931-F7E3-4E2C-A707-50D3D1DED203}" type="parTrans" cxnId="{FF273115-010A-47C1-AA39-4D562D5670D1}">
      <dgm:prSet/>
      <dgm:spPr/>
      <dgm:t>
        <a:bodyPr/>
        <a:lstStyle/>
        <a:p>
          <a:endParaRPr lang="en-US"/>
        </a:p>
      </dgm:t>
    </dgm:pt>
    <dgm:pt modelId="{2717D0A4-1041-41DB-A891-EAF893AAB89F}" type="sibTrans" cxnId="{FF273115-010A-47C1-AA39-4D562D5670D1}">
      <dgm:prSet/>
      <dgm:spPr/>
      <dgm:t>
        <a:bodyPr/>
        <a:lstStyle/>
        <a:p>
          <a:endParaRPr lang="en-US"/>
        </a:p>
      </dgm:t>
    </dgm:pt>
    <dgm:pt modelId="{FB9B6C7A-95DE-443D-A59F-233DC2709D08}">
      <dgm:prSet/>
      <dgm:spPr/>
      <dgm:t>
        <a:bodyPr/>
        <a:lstStyle/>
        <a:p>
          <a:r>
            <a:rPr lang="is-IS" b="0" i="0"/>
            <a:t>Hreinlæti</a:t>
          </a:r>
          <a:endParaRPr lang="en-US"/>
        </a:p>
      </dgm:t>
    </dgm:pt>
    <dgm:pt modelId="{F030C344-D8AC-4124-AF40-821C2D873540}" type="parTrans" cxnId="{9C5E2F5E-47A0-40F9-8040-0C48F03CD3A5}">
      <dgm:prSet/>
      <dgm:spPr/>
      <dgm:t>
        <a:bodyPr/>
        <a:lstStyle/>
        <a:p>
          <a:endParaRPr lang="en-US"/>
        </a:p>
      </dgm:t>
    </dgm:pt>
    <dgm:pt modelId="{762F744F-5259-48E0-8E54-27556F189FD6}" type="sibTrans" cxnId="{9C5E2F5E-47A0-40F9-8040-0C48F03CD3A5}">
      <dgm:prSet/>
      <dgm:spPr/>
      <dgm:t>
        <a:bodyPr/>
        <a:lstStyle/>
        <a:p>
          <a:endParaRPr lang="en-US"/>
        </a:p>
      </dgm:t>
    </dgm:pt>
    <dgm:pt modelId="{77A03F31-3730-444D-98C7-BF5DDDEDE4E9}">
      <dgm:prSet/>
      <dgm:spPr/>
      <dgm:t>
        <a:bodyPr/>
        <a:lstStyle/>
        <a:p>
          <a:r>
            <a:rPr lang="is-IS" b="0" i="0"/>
            <a:t>Kynheilbrigði</a:t>
          </a:r>
          <a:endParaRPr lang="en-US"/>
        </a:p>
      </dgm:t>
    </dgm:pt>
    <dgm:pt modelId="{A1557659-40F1-4C37-9437-8CEE9C975E4A}" type="parTrans" cxnId="{5AF5F82A-1041-48E2-BA53-891FF27AEC11}">
      <dgm:prSet/>
      <dgm:spPr/>
      <dgm:t>
        <a:bodyPr/>
        <a:lstStyle/>
        <a:p>
          <a:endParaRPr lang="en-US"/>
        </a:p>
      </dgm:t>
    </dgm:pt>
    <dgm:pt modelId="{5F5868CF-E91E-4686-921E-1C7EB3D839D9}" type="sibTrans" cxnId="{5AF5F82A-1041-48E2-BA53-891FF27AEC11}">
      <dgm:prSet/>
      <dgm:spPr/>
      <dgm:t>
        <a:bodyPr/>
        <a:lstStyle/>
        <a:p>
          <a:endParaRPr lang="en-US"/>
        </a:p>
      </dgm:t>
    </dgm:pt>
    <dgm:pt modelId="{BBDA47BB-220C-49EB-A39E-FA963B1091EB}">
      <dgm:prSet/>
      <dgm:spPr/>
      <dgm:t>
        <a:bodyPr/>
        <a:lstStyle/>
        <a:p>
          <a:r>
            <a:rPr lang="is-IS" dirty="0"/>
            <a:t>S</a:t>
          </a:r>
          <a:r>
            <a:rPr lang="is-IS" b="0" i="0" dirty="0"/>
            <a:t>kilningur á eigin tilfinningum og annarra (kafli 23.1). </a:t>
          </a:r>
          <a:endParaRPr lang="en-US" dirty="0"/>
        </a:p>
      </dgm:t>
    </dgm:pt>
    <dgm:pt modelId="{96168C58-8F75-45E1-8797-E1A9F4E5020C}" type="parTrans" cxnId="{D1D57BA7-BF3A-40A0-8942-6E43F57F4E8F}">
      <dgm:prSet/>
      <dgm:spPr/>
      <dgm:t>
        <a:bodyPr/>
        <a:lstStyle/>
        <a:p>
          <a:endParaRPr lang="en-US"/>
        </a:p>
      </dgm:t>
    </dgm:pt>
    <dgm:pt modelId="{ED41B8CB-9378-479A-9360-6104B49CECB5}" type="sibTrans" cxnId="{D1D57BA7-BF3A-40A0-8942-6E43F57F4E8F}">
      <dgm:prSet/>
      <dgm:spPr/>
      <dgm:t>
        <a:bodyPr/>
        <a:lstStyle/>
        <a:p>
          <a:endParaRPr lang="en-US"/>
        </a:p>
      </dgm:t>
    </dgm:pt>
    <dgm:pt modelId="{893AF9D3-D728-4EDF-8844-A0B298CF03DC}">
      <dgm:prSet/>
      <dgm:spPr/>
      <dgm:t>
        <a:bodyPr/>
        <a:lstStyle/>
        <a:p>
          <a:r>
            <a:rPr lang="is-IS" b="0" i="0" dirty="0"/>
            <a:t>Í líffræði er til dæmis kennt um mannslíkamann og einnig í íþróttum og heilsurækt.</a:t>
          </a:r>
          <a:endParaRPr lang="en-US" dirty="0"/>
        </a:p>
      </dgm:t>
    </dgm:pt>
    <dgm:pt modelId="{5258BCCC-E91A-4BC3-A79C-BD057EA20F21}" type="parTrans" cxnId="{821D2E17-618F-473C-B303-DEEDDA01903E}">
      <dgm:prSet/>
      <dgm:spPr/>
      <dgm:t>
        <a:bodyPr/>
        <a:lstStyle/>
        <a:p>
          <a:endParaRPr lang="en-US"/>
        </a:p>
      </dgm:t>
    </dgm:pt>
    <dgm:pt modelId="{7F84D8D8-EC37-4F41-A26E-A4B9F4AA27D5}" type="sibTrans" cxnId="{821D2E17-618F-473C-B303-DEEDDA01903E}">
      <dgm:prSet/>
      <dgm:spPr/>
      <dgm:t>
        <a:bodyPr/>
        <a:lstStyle/>
        <a:p>
          <a:endParaRPr lang="en-US"/>
        </a:p>
      </dgm:t>
    </dgm:pt>
    <dgm:pt modelId="{DEFB51E4-3628-4FB1-9D46-53EDB412FA10}" type="pres">
      <dgm:prSet presAssocID="{A534FA28-65A4-4B9E-A9B8-221CD9C4E201}" presName="diagram" presStyleCnt="0">
        <dgm:presLayoutVars>
          <dgm:dir/>
          <dgm:resizeHandles val="exact"/>
        </dgm:presLayoutVars>
      </dgm:prSet>
      <dgm:spPr/>
    </dgm:pt>
    <dgm:pt modelId="{DE352471-5999-4C05-A570-F32C4D2A37DD}" type="pres">
      <dgm:prSet presAssocID="{D7A0721C-646A-4177-854A-5C9D89C36D54}" presName="node" presStyleLbl="node1" presStyleIdx="0" presStyleCnt="13">
        <dgm:presLayoutVars>
          <dgm:bulletEnabled val="1"/>
        </dgm:presLayoutVars>
      </dgm:prSet>
      <dgm:spPr/>
    </dgm:pt>
    <dgm:pt modelId="{24C1B894-625A-4D62-80A6-6FB3272DACBA}" type="pres">
      <dgm:prSet presAssocID="{C9C7AEE0-9BD7-491E-B53D-D62DAA239AE8}" presName="sibTrans" presStyleCnt="0"/>
      <dgm:spPr/>
    </dgm:pt>
    <dgm:pt modelId="{8428F326-A03D-4506-88CC-A54717C901F6}" type="pres">
      <dgm:prSet presAssocID="{3CF93FCC-6F87-4291-922D-95F8034B1FE7}" presName="node" presStyleLbl="node1" presStyleIdx="1" presStyleCnt="13">
        <dgm:presLayoutVars>
          <dgm:bulletEnabled val="1"/>
        </dgm:presLayoutVars>
      </dgm:prSet>
      <dgm:spPr/>
    </dgm:pt>
    <dgm:pt modelId="{C1330658-3EE5-43AF-BA3A-3D71B0CB7A61}" type="pres">
      <dgm:prSet presAssocID="{96ADBB22-6D5F-4AF4-A989-55EA8AC72DD4}" presName="sibTrans" presStyleCnt="0"/>
      <dgm:spPr/>
    </dgm:pt>
    <dgm:pt modelId="{4D1682ED-EA8C-4D30-A0F0-3E27BE7FDEB0}" type="pres">
      <dgm:prSet presAssocID="{889F17C1-6510-4AEE-BE89-ECE4DB5548AE}" presName="node" presStyleLbl="node1" presStyleIdx="2" presStyleCnt="13">
        <dgm:presLayoutVars>
          <dgm:bulletEnabled val="1"/>
        </dgm:presLayoutVars>
      </dgm:prSet>
      <dgm:spPr/>
    </dgm:pt>
    <dgm:pt modelId="{667D6938-9A80-4681-8C49-4D1F46BCD3C5}" type="pres">
      <dgm:prSet presAssocID="{94C9FF38-9EAE-45DE-91CA-ABC0EEDDC870}" presName="sibTrans" presStyleCnt="0"/>
      <dgm:spPr/>
    </dgm:pt>
    <dgm:pt modelId="{5DEAAA56-3BEB-454F-B7CF-D8D95347D0C7}" type="pres">
      <dgm:prSet presAssocID="{2B47CA29-F94C-47E8-A1BB-8844AC1ED1BC}" presName="node" presStyleLbl="node1" presStyleIdx="3" presStyleCnt="13">
        <dgm:presLayoutVars>
          <dgm:bulletEnabled val="1"/>
        </dgm:presLayoutVars>
      </dgm:prSet>
      <dgm:spPr/>
    </dgm:pt>
    <dgm:pt modelId="{2DB34496-0034-4606-913C-57D5DF147FB8}" type="pres">
      <dgm:prSet presAssocID="{DA9FE6CC-36C2-4893-A10C-B17D3DCE1036}" presName="sibTrans" presStyleCnt="0"/>
      <dgm:spPr/>
    </dgm:pt>
    <dgm:pt modelId="{6E137049-52FB-450D-B2C6-8537692B08B3}" type="pres">
      <dgm:prSet presAssocID="{6E28E83A-2FDF-43FB-9C0E-A721F78FC28B}" presName="node" presStyleLbl="node1" presStyleIdx="4" presStyleCnt="13">
        <dgm:presLayoutVars>
          <dgm:bulletEnabled val="1"/>
        </dgm:presLayoutVars>
      </dgm:prSet>
      <dgm:spPr/>
    </dgm:pt>
    <dgm:pt modelId="{51284533-CACE-4ED1-B002-7F1BD1466328}" type="pres">
      <dgm:prSet presAssocID="{2D4D2F02-B92F-4DE7-8F45-25F985C2CA65}" presName="sibTrans" presStyleCnt="0"/>
      <dgm:spPr/>
    </dgm:pt>
    <dgm:pt modelId="{C32BFEC4-17EF-497D-A179-9026CDDB4C23}" type="pres">
      <dgm:prSet presAssocID="{206A5DF2-BFF7-4525-81B0-A9B8E5C8B613}" presName="node" presStyleLbl="node1" presStyleIdx="5" presStyleCnt="13">
        <dgm:presLayoutVars>
          <dgm:bulletEnabled val="1"/>
        </dgm:presLayoutVars>
      </dgm:prSet>
      <dgm:spPr/>
    </dgm:pt>
    <dgm:pt modelId="{10915376-EB49-4C13-982D-6A828AD8B2EF}" type="pres">
      <dgm:prSet presAssocID="{47683CEC-4B57-40E2-824E-6CE6FC21AC49}" presName="sibTrans" presStyleCnt="0"/>
      <dgm:spPr/>
    </dgm:pt>
    <dgm:pt modelId="{F91883CB-18A9-4E6C-ADB6-87CB28E9CE2F}" type="pres">
      <dgm:prSet presAssocID="{5A2CD32E-CA99-4554-97CA-B36D68A32789}" presName="node" presStyleLbl="node1" presStyleIdx="6" presStyleCnt="13">
        <dgm:presLayoutVars>
          <dgm:bulletEnabled val="1"/>
        </dgm:presLayoutVars>
      </dgm:prSet>
      <dgm:spPr/>
    </dgm:pt>
    <dgm:pt modelId="{E8A88908-BF7F-4782-B00F-5970EEE9E5CD}" type="pres">
      <dgm:prSet presAssocID="{14DE1F6A-8CD7-4608-85CC-81A3B0BDF27F}" presName="sibTrans" presStyleCnt="0"/>
      <dgm:spPr/>
    </dgm:pt>
    <dgm:pt modelId="{A3EEA917-C257-435C-91B8-19CE93DD9045}" type="pres">
      <dgm:prSet presAssocID="{5C15A738-E363-4223-B6D9-2439D0C6491E}" presName="node" presStyleLbl="node1" presStyleIdx="7" presStyleCnt="13">
        <dgm:presLayoutVars>
          <dgm:bulletEnabled val="1"/>
        </dgm:presLayoutVars>
      </dgm:prSet>
      <dgm:spPr/>
    </dgm:pt>
    <dgm:pt modelId="{6AB7CAE1-7796-4AAF-B63E-500660A76506}" type="pres">
      <dgm:prSet presAssocID="{640CB48A-F7D0-43EC-AA9D-228CB1411FF8}" presName="sibTrans" presStyleCnt="0"/>
      <dgm:spPr/>
    </dgm:pt>
    <dgm:pt modelId="{40CEC07F-CA38-4B3F-A83D-4C840CEC547D}" type="pres">
      <dgm:prSet presAssocID="{A397272E-5CF5-4BF7-B225-A50F0F18F66A}" presName="node" presStyleLbl="node1" presStyleIdx="8" presStyleCnt="13">
        <dgm:presLayoutVars>
          <dgm:bulletEnabled val="1"/>
        </dgm:presLayoutVars>
      </dgm:prSet>
      <dgm:spPr/>
    </dgm:pt>
    <dgm:pt modelId="{23652AE6-7F8F-4C8C-98CE-E68C241F24A2}" type="pres">
      <dgm:prSet presAssocID="{2717D0A4-1041-41DB-A891-EAF893AAB89F}" presName="sibTrans" presStyleCnt="0"/>
      <dgm:spPr/>
    </dgm:pt>
    <dgm:pt modelId="{7E45CBC9-2BE9-4479-9D3D-86149AB1D908}" type="pres">
      <dgm:prSet presAssocID="{FB9B6C7A-95DE-443D-A59F-233DC2709D08}" presName="node" presStyleLbl="node1" presStyleIdx="9" presStyleCnt="13">
        <dgm:presLayoutVars>
          <dgm:bulletEnabled val="1"/>
        </dgm:presLayoutVars>
      </dgm:prSet>
      <dgm:spPr/>
    </dgm:pt>
    <dgm:pt modelId="{739805AC-8A62-489A-819E-CDDDF46F2311}" type="pres">
      <dgm:prSet presAssocID="{762F744F-5259-48E0-8E54-27556F189FD6}" presName="sibTrans" presStyleCnt="0"/>
      <dgm:spPr/>
    </dgm:pt>
    <dgm:pt modelId="{7DFE89E5-62FB-43C3-8DDA-153FB6C9634A}" type="pres">
      <dgm:prSet presAssocID="{77A03F31-3730-444D-98C7-BF5DDDEDE4E9}" presName="node" presStyleLbl="node1" presStyleIdx="10" presStyleCnt="13">
        <dgm:presLayoutVars>
          <dgm:bulletEnabled val="1"/>
        </dgm:presLayoutVars>
      </dgm:prSet>
      <dgm:spPr/>
    </dgm:pt>
    <dgm:pt modelId="{1DB2ACCF-51D3-4E71-AB2A-677AA9466546}" type="pres">
      <dgm:prSet presAssocID="{5F5868CF-E91E-4686-921E-1C7EB3D839D9}" presName="sibTrans" presStyleCnt="0"/>
      <dgm:spPr/>
    </dgm:pt>
    <dgm:pt modelId="{30EF8A06-B946-4791-9F91-55C9E519FE06}" type="pres">
      <dgm:prSet presAssocID="{BBDA47BB-220C-49EB-A39E-FA963B1091EB}" presName="node" presStyleLbl="node1" presStyleIdx="11" presStyleCnt="13">
        <dgm:presLayoutVars>
          <dgm:bulletEnabled val="1"/>
        </dgm:presLayoutVars>
      </dgm:prSet>
      <dgm:spPr/>
    </dgm:pt>
    <dgm:pt modelId="{66CF6F29-0C1D-4AB6-985D-D1BA7EB26773}" type="pres">
      <dgm:prSet presAssocID="{ED41B8CB-9378-479A-9360-6104B49CECB5}" presName="sibTrans" presStyleCnt="0"/>
      <dgm:spPr/>
    </dgm:pt>
    <dgm:pt modelId="{D5561796-4421-4BC6-A5FE-72BE92FE1888}" type="pres">
      <dgm:prSet presAssocID="{893AF9D3-D728-4EDF-8844-A0B298CF03DC}" presName="node" presStyleLbl="node1" presStyleIdx="12" presStyleCnt="13">
        <dgm:presLayoutVars>
          <dgm:bulletEnabled val="1"/>
        </dgm:presLayoutVars>
      </dgm:prSet>
      <dgm:spPr/>
    </dgm:pt>
  </dgm:ptLst>
  <dgm:cxnLst>
    <dgm:cxn modelId="{249E2009-F1BC-4180-904E-C96DB2990909}" type="presOf" srcId="{A397272E-5CF5-4BF7-B225-A50F0F18F66A}" destId="{40CEC07F-CA38-4B3F-A83D-4C840CEC547D}" srcOrd="0" destOrd="0" presId="urn:microsoft.com/office/officeart/2005/8/layout/default"/>
    <dgm:cxn modelId="{FF273115-010A-47C1-AA39-4D562D5670D1}" srcId="{A534FA28-65A4-4B9E-A9B8-221CD9C4E201}" destId="{A397272E-5CF5-4BF7-B225-A50F0F18F66A}" srcOrd="8" destOrd="0" parTransId="{C0279931-F7E3-4E2C-A707-50D3D1DED203}" sibTransId="{2717D0A4-1041-41DB-A891-EAF893AAB89F}"/>
    <dgm:cxn modelId="{821D2E17-618F-473C-B303-DEEDDA01903E}" srcId="{A534FA28-65A4-4B9E-A9B8-221CD9C4E201}" destId="{893AF9D3-D728-4EDF-8844-A0B298CF03DC}" srcOrd="12" destOrd="0" parTransId="{5258BCCC-E91A-4BC3-A79C-BD057EA20F21}" sibTransId="{7F84D8D8-EC37-4F41-A26E-A4B9F4AA27D5}"/>
    <dgm:cxn modelId="{61814018-F5CC-47F2-9540-D0C6FFC68E6D}" type="presOf" srcId="{3CF93FCC-6F87-4291-922D-95F8034B1FE7}" destId="{8428F326-A03D-4506-88CC-A54717C901F6}" srcOrd="0" destOrd="0" presId="urn:microsoft.com/office/officeart/2005/8/layout/default"/>
    <dgm:cxn modelId="{5AF5F82A-1041-48E2-BA53-891FF27AEC11}" srcId="{A534FA28-65A4-4B9E-A9B8-221CD9C4E201}" destId="{77A03F31-3730-444D-98C7-BF5DDDEDE4E9}" srcOrd="10" destOrd="0" parTransId="{A1557659-40F1-4C37-9437-8CEE9C975E4A}" sibTransId="{5F5868CF-E91E-4686-921E-1C7EB3D839D9}"/>
    <dgm:cxn modelId="{4B01F13F-5D0B-4B59-B949-466480C9446E}" type="presOf" srcId="{206A5DF2-BFF7-4525-81B0-A9B8E5C8B613}" destId="{C32BFEC4-17EF-497D-A179-9026CDDB4C23}" srcOrd="0" destOrd="0" presId="urn:microsoft.com/office/officeart/2005/8/layout/default"/>
    <dgm:cxn modelId="{9C5E2F5E-47A0-40F9-8040-0C48F03CD3A5}" srcId="{A534FA28-65A4-4B9E-A9B8-221CD9C4E201}" destId="{FB9B6C7A-95DE-443D-A59F-233DC2709D08}" srcOrd="9" destOrd="0" parTransId="{F030C344-D8AC-4124-AF40-821C2D873540}" sibTransId="{762F744F-5259-48E0-8E54-27556F189FD6}"/>
    <dgm:cxn modelId="{9780C341-1872-4C23-9520-37F5A168A587}" type="presOf" srcId="{BBDA47BB-220C-49EB-A39E-FA963B1091EB}" destId="{30EF8A06-B946-4791-9F91-55C9E519FE06}" srcOrd="0" destOrd="0" presId="urn:microsoft.com/office/officeart/2005/8/layout/default"/>
    <dgm:cxn modelId="{ECC51A6B-C679-4AAF-B2AA-08099CE58F9D}" srcId="{A534FA28-65A4-4B9E-A9B8-221CD9C4E201}" destId="{6E28E83A-2FDF-43FB-9C0E-A721F78FC28B}" srcOrd="4" destOrd="0" parTransId="{AD01C294-85AD-4981-BFFB-0BC22A39B3E0}" sibTransId="{2D4D2F02-B92F-4DE7-8F45-25F985C2CA65}"/>
    <dgm:cxn modelId="{858C0370-E4FA-4AB9-AE29-E151EC397701}" type="presOf" srcId="{2B47CA29-F94C-47E8-A1BB-8844AC1ED1BC}" destId="{5DEAAA56-3BEB-454F-B7CF-D8D95347D0C7}" srcOrd="0" destOrd="0" presId="urn:microsoft.com/office/officeart/2005/8/layout/default"/>
    <dgm:cxn modelId="{6898EB57-EC04-44B9-AB55-26C02056B002}" type="presOf" srcId="{FB9B6C7A-95DE-443D-A59F-233DC2709D08}" destId="{7E45CBC9-2BE9-4479-9D3D-86149AB1D908}" srcOrd="0" destOrd="0" presId="urn:microsoft.com/office/officeart/2005/8/layout/default"/>
    <dgm:cxn modelId="{19185759-61B0-42DB-A923-87467E8985F2}" srcId="{A534FA28-65A4-4B9E-A9B8-221CD9C4E201}" destId="{5C15A738-E363-4223-B6D9-2439D0C6491E}" srcOrd="7" destOrd="0" parTransId="{0D18FED5-A648-4D8D-87BF-5EF976239927}" sibTransId="{640CB48A-F7D0-43EC-AA9D-228CB1411FF8}"/>
    <dgm:cxn modelId="{A7361D80-3780-418E-8689-1B26F2D5AC55}" type="presOf" srcId="{D7A0721C-646A-4177-854A-5C9D89C36D54}" destId="{DE352471-5999-4C05-A570-F32C4D2A37DD}" srcOrd="0" destOrd="0" presId="urn:microsoft.com/office/officeart/2005/8/layout/default"/>
    <dgm:cxn modelId="{080FF985-AF74-4FF1-B7EE-00C1840C4776}" type="presOf" srcId="{889F17C1-6510-4AEE-BE89-ECE4DB5548AE}" destId="{4D1682ED-EA8C-4D30-A0F0-3E27BE7FDEB0}" srcOrd="0" destOrd="0" presId="urn:microsoft.com/office/officeart/2005/8/layout/default"/>
    <dgm:cxn modelId="{9589DD8F-EE21-41A3-A529-70E66543396D}" srcId="{A534FA28-65A4-4B9E-A9B8-221CD9C4E201}" destId="{2B47CA29-F94C-47E8-A1BB-8844AC1ED1BC}" srcOrd="3" destOrd="0" parTransId="{9C2FE34A-94C6-4856-86D4-F55738C4395C}" sibTransId="{DA9FE6CC-36C2-4893-A10C-B17D3DCE1036}"/>
    <dgm:cxn modelId="{DB47BA92-1892-4975-883C-55270DA30BAD}" srcId="{A534FA28-65A4-4B9E-A9B8-221CD9C4E201}" destId="{D7A0721C-646A-4177-854A-5C9D89C36D54}" srcOrd="0" destOrd="0" parTransId="{30E22BDC-C041-4E8B-9946-E8B7E04BDC93}" sibTransId="{C9C7AEE0-9BD7-491E-B53D-D62DAA239AE8}"/>
    <dgm:cxn modelId="{E14F7697-B6C6-4C3C-8F36-C00F91C059B9}" type="presOf" srcId="{A534FA28-65A4-4B9E-A9B8-221CD9C4E201}" destId="{DEFB51E4-3628-4FB1-9D46-53EDB412FA10}" srcOrd="0" destOrd="0" presId="urn:microsoft.com/office/officeart/2005/8/layout/default"/>
    <dgm:cxn modelId="{65A4489E-40A7-4274-BE4D-734E3FEE8445}" type="presOf" srcId="{893AF9D3-D728-4EDF-8844-A0B298CF03DC}" destId="{D5561796-4421-4BC6-A5FE-72BE92FE1888}" srcOrd="0" destOrd="0" presId="urn:microsoft.com/office/officeart/2005/8/layout/default"/>
    <dgm:cxn modelId="{3577FBA6-0873-4E6E-B87C-5467B063B2D4}" srcId="{A534FA28-65A4-4B9E-A9B8-221CD9C4E201}" destId="{3CF93FCC-6F87-4291-922D-95F8034B1FE7}" srcOrd="1" destOrd="0" parTransId="{F94E1084-1166-475A-ABB3-5BBBB6C1A1BF}" sibTransId="{96ADBB22-6D5F-4AF4-A989-55EA8AC72DD4}"/>
    <dgm:cxn modelId="{D1D57BA7-BF3A-40A0-8942-6E43F57F4E8F}" srcId="{A534FA28-65A4-4B9E-A9B8-221CD9C4E201}" destId="{BBDA47BB-220C-49EB-A39E-FA963B1091EB}" srcOrd="11" destOrd="0" parTransId="{96168C58-8F75-45E1-8797-E1A9F4E5020C}" sibTransId="{ED41B8CB-9378-479A-9360-6104B49CECB5}"/>
    <dgm:cxn modelId="{1F4B40BD-5058-4A2C-9716-01A434567CE4}" srcId="{A534FA28-65A4-4B9E-A9B8-221CD9C4E201}" destId="{5A2CD32E-CA99-4554-97CA-B36D68A32789}" srcOrd="6" destOrd="0" parTransId="{FCEEF957-2861-44DE-AAEF-E6C27DA5F45F}" sibTransId="{14DE1F6A-8CD7-4608-85CC-81A3B0BDF27F}"/>
    <dgm:cxn modelId="{CD2D16CC-1703-4294-B1E9-317DF6675DE1}" type="presOf" srcId="{77A03F31-3730-444D-98C7-BF5DDDEDE4E9}" destId="{7DFE89E5-62FB-43C3-8DDA-153FB6C9634A}" srcOrd="0" destOrd="0" presId="urn:microsoft.com/office/officeart/2005/8/layout/default"/>
    <dgm:cxn modelId="{362E8ED2-07C5-48D6-B212-A0503A32758D}" type="presOf" srcId="{5C15A738-E363-4223-B6D9-2439D0C6491E}" destId="{A3EEA917-C257-435C-91B8-19CE93DD9045}" srcOrd="0" destOrd="0" presId="urn:microsoft.com/office/officeart/2005/8/layout/default"/>
    <dgm:cxn modelId="{BA6942D7-E162-4240-BBB9-15AA944B1EDE}" type="presOf" srcId="{5A2CD32E-CA99-4554-97CA-B36D68A32789}" destId="{F91883CB-18A9-4E6C-ADB6-87CB28E9CE2F}" srcOrd="0" destOrd="0" presId="urn:microsoft.com/office/officeart/2005/8/layout/default"/>
    <dgm:cxn modelId="{0967E5DF-6C0D-4B34-B9D4-3FB6A71681D1}" srcId="{A534FA28-65A4-4B9E-A9B8-221CD9C4E201}" destId="{889F17C1-6510-4AEE-BE89-ECE4DB5548AE}" srcOrd="2" destOrd="0" parTransId="{13B1BFE4-A203-4235-8F75-65511812AB43}" sibTransId="{94C9FF38-9EAE-45DE-91CA-ABC0EEDDC870}"/>
    <dgm:cxn modelId="{3E698AE0-56EF-4C6E-87C3-611DFDA1EFB9}" type="presOf" srcId="{6E28E83A-2FDF-43FB-9C0E-A721F78FC28B}" destId="{6E137049-52FB-450D-B2C6-8537692B08B3}" srcOrd="0" destOrd="0" presId="urn:microsoft.com/office/officeart/2005/8/layout/default"/>
    <dgm:cxn modelId="{15204DE8-7CA0-4570-A25F-EA4EE90823BC}" srcId="{A534FA28-65A4-4B9E-A9B8-221CD9C4E201}" destId="{206A5DF2-BFF7-4525-81B0-A9B8E5C8B613}" srcOrd="5" destOrd="0" parTransId="{5D415D3F-4E67-40AF-B328-AAE08ACB948E}" sibTransId="{47683CEC-4B57-40E2-824E-6CE6FC21AC49}"/>
    <dgm:cxn modelId="{E92E6F6B-7779-4EB8-9305-5ABDAC4E90B6}" type="presParOf" srcId="{DEFB51E4-3628-4FB1-9D46-53EDB412FA10}" destId="{DE352471-5999-4C05-A570-F32C4D2A37DD}" srcOrd="0" destOrd="0" presId="urn:microsoft.com/office/officeart/2005/8/layout/default"/>
    <dgm:cxn modelId="{06FC53CA-A559-4B6A-97C0-2830638CBA27}" type="presParOf" srcId="{DEFB51E4-3628-4FB1-9D46-53EDB412FA10}" destId="{24C1B894-625A-4D62-80A6-6FB3272DACBA}" srcOrd="1" destOrd="0" presId="urn:microsoft.com/office/officeart/2005/8/layout/default"/>
    <dgm:cxn modelId="{10F55108-AD4D-4474-B94D-95609E4F78FB}" type="presParOf" srcId="{DEFB51E4-3628-4FB1-9D46-53EDB412FA10}" destId="{8428F326-A03D-4506-88CC-A54717C901F6}" srcOrd="2" destOrd="0" presId="urn:microsoft.com/office/officeart/2005/8/layout/default"/>
    <dgm:cxn modelId="{1402661B-6BBA-4A3A-B21D-74C7FC26E57A}" type="presParOf" srcId="{DEFB51E4-3628-4FB1-9D46-53EDB412FA10}" destId="{C1330658-3EE5-43AF-BA3A-3D71B0CB7A61}" srcOrd="3" destOrd="0" presId="urn:microsoft.com/office/officeart/2005/8/layout/default"/>
    <dgm:cxn modelId="{1306B0C2-857C-4DAC-8123-E07D370524BD}" type="presParOf" srcId="{DEFB51E4-3628-4FB1-9D46-53EDB412FA10}" destId="{4D1682ED-EA8C-4D30-A0F0-3E27BE7FDEB0}" srcOrd="4" destOrd="0" presId="urn:microsoft.com/office/officeart/2005/8/layout/default"/>
    <dgm:cxn modelId="{2DEB2E07-58F5-4298-B124-E01920B647B3}" type="presParOf" srcId="{DEFB51E4-3628-4FB1-9D46-53EDB412FA10}" destId="{667D6938-9A80-4681-8C49-4D1F46BCD3C5}" srcOrd="5" destOrd="0" presId="urn:microsoft.com/office/officeart/2005/8/layout/default"/>
    <dgm:cxn modelId="{CFC592E5-FAF8-43BE-9228-81FEE04257CB}" type="presParOf" srcId="{DEFB51E4-3628-4FB1-9D46-53EDB412FA10}" destId="{5DEAAA56-3BEB-454F-B7CF-D8D95347D0C7}" srcOrd="6" destOrd="0" presId="urn:microsoft.com/office/officeart/2005/8/layout/default"/>
    <dgm:cxn modelId="{7D2DC1C1-35E9-4B22-B226-1D668FE5B80D}" type="presParOf" srcId="{DEFB51E4-3628-4FB1-9D46-53EDB412FA10}" destId="{2DB34496-0034-4606-913C-57D5DF147FB8}" srcOrd="7" destOrd="0" presId="urn:microsoft.com/office/officeart/2005/8/layout/default"/>
    <dgm:cxn modelId="{A8861B42-B13D-4EBB-BC26-D75A1DA43CA9}" type="presParOf" srcId="{DEFB51E4-3628-4FB1-9D46-53EDB412FA10}" destId="{6E137049-52FB-450D-B2C6-8537692B08B3}" srcOrd="8" destOrd="0" presId="urn:microsoft.com/office/officeart/2005/8/layout/default"/>
    <dgm:cxn modelId="{0EEC9FEA-0772-4AC7-A050-86A42E5E3E9D}" type="presParOf" srcId="{DEFB51E4-3628-4FB1-9D46-53EDB412FA10}" destId="{51284533-CACE-4ED1-B002-7F1BD1466328}" srcOrd="9" destOrd="0" presId="urn:microsoft.com/office/officeart/2005/8/layout/default"/>
    <dgm:cxn modelId="{59906CB3-9971-4036-A0E0-756706A6B29C}" type="presParOf" srcId="{DEFB51E4-3628-4FB1-9D46-53EDB412FA10}" destId="{C32BFEC4-17EF-497D-A179-9026CDDB4C23}" srcOrd="10" destOrd="0" presId="urn:microsoft.com/office/officeart/2005/8/layout/default"/>
    <dgm:cxn modelId="{D369E1CD-EB13-4601-BE00-BD8B38C35115}" type="presParOf" srcId="{DEFB51E4-3628-4FB1-9D46-53EDB412FA10}" destId="{10915376-EB49-4C13-982D-6A828AD8B2EF}" srcOrd="11" destOrd="0" presId="urn:microsoft.com/office/officeart/2005/8/layout/default"/>
    <dgm:cxn modelId="{A7A22ACA-E200-4835-807F-0CE848373D34}" type="presParOf" srcId="{DEFB51E4-3628-4FB1-9D46-53EDB412FA10}" destId="{F91883CB-18A9-4E6C-ADB6-87CB28E9CE2F}" srcOrd="12" destOrd="0" presId="urn:microsoft.com/office/officeart/2005/8/layout/default"/>
    <dgm:cxn modelId="{E377D6AF-92A3-49AA-9985-7A6BB3286C90}" type="presParOf" srcId="{DEFB51E4-3628-4FB1-9D46-53EDB412FA10}" destId="{E8A88908-BF7F-4782-B00F-5970EEE9E5CD}" srcOrd="13" destOrd="0" presId="urn:microsoft.com/office/officeart/2005/8/layout/default"/>
    <dgm:cxn modelId="{9B83DE0B-2F5E-4324-AD28-2057BE2E0C3E}" type="presParOf" srcId="{DEFB51E4-3628-4FB1-9D46-53EDB412FA10}" destId="{A3EEA917-C257-435C-91B8-19CE93DD9045}" srcOrd="14" destOrd="0" presId="urn:microsoft.com/office/officeart/2005/8/layout/default"/>
    <dgm:cxn modelId="{F5024DFE-8732-41DD-8405-C35A9E4EDE38}" type="presParOf" srcId="{DEFB51E4-3628-4FB1-9D46-53EDB412FA10}" destId="{6AB7CAE1-7796-4AAF-B63E-500660A76506}" srcOrd="15" destOrd="0" presId="urn:microsoft.com/office/officeart/2005/8/layout/default"/>
    <dgm:cxn modelId="{6113315D-CD8B-46FE-8508-1706FAC440B8}" type="presParOf" srcId="{DEFB51E4-3628-4FB1-9D46-53EDB412FA10}" destId="{40CEC07F-CA38-4B3F-A83D-4C840CEC547D}" srcOrd="16" destOrd="0" presId="urn:microsoft.com/office/officeart/2005/8/layout/default"/>
    <dgm:cxn modelId="{57611D41-381A-4A69-A392-3F82B056E51B}" type="presParOf" srcId="{DEFB51E4-3628-4FB1-9D46-53EDB412FA10}" destId="{23652AE6-7F8F-4C8C-98CE-E68C241F24A2}" srcOrd="17" destOrd="0" presId="urn:microsoft.com/office/officeart/2005/8/layout/default"/>
    <dgm:cxn modelId="{17AF4183-7E99-4432-AD11-B0448042B990}" type="presParOf" srcId="{DEFB51E4-3628-4FB1-9D46-53EDB412FA10}" destId="{7E45CBC9-2BE9-4479-9D3D-86149AB1D908}" srcOrd="18" destOrd="0" presId="urn:microsoft.com/office/officeart/2005/8/layout/default"/>
    <dgm:cxn modelId="{0C2CF15E-73AE-452F-969B-6F7D8F1BC09F}" type="presParOf" srcId="{DEFB51E4-3628-4FB1-9D46-53EDB412FA10}" destId="{739805AC-8A62-489A-819E-CDDDF46F2311}" srcOrd="19" destOrd="0" presId="urn:microsoft.com/office/officeart/2005/8/layout/default"/>
    <dgm:cxn modelId="{A0654AA0-E2F7-42A6-9C33-BDDD98A11284}" type="presParOf" srcId="{DEFB51E4-3628-4FB1-9D46-53EDB412FA10}" destId="{7DFE89E5-62FB-43C3-8DDA-153FB6C9634A}" srcOrd="20" destOrd="0" presId="urn:microsoft.com/office/officeart/2005/8/layout/default"/>
    <dgm:cxn modelId="{25451849-7C8B-48C2-9DD7-AD6FB7368362}" type="presParOf" srcId="{DEFB51E4-3628-4FB1-9D46-53EDB412FA10}" destId="{1DB2ACCF-51D3-4E71-AB2A-677AA9466546}" srcOrd="21" destOrd="0" presId="urn:microsoft.com/office/officeart/2005/8/layout/default"/>
    <dgm:cxn modelId="{B7B73E7B-4B8A-46CC-9B8F-221EBFE5ED43}" type="presParOf" srcId="{DEFB51E4-3628-4FB1-9D46-53EDB412FA10}" destId="{30EF8A06-B946-4791-9F91-55C9E519FE06}" srcOrd="22" destOrd="0" presId="urn:microsoft.com/office/officeart/2005/8/layout/default"/>
    <dgm:cxn modelId="{AD5331A1-18AF-47CB-9882-78BA1A7E9E9A}" type="presParOf" srcId="{DEFB51E4-3628-4FB1-9D46-53EDB412FA10}" destId="{66CF6F29-0C1D-4AB6-985D-D1BA7EB26773}" srcOrd="23" destOrd="0" presId="urn:microsoft.com/office/officeart/2005/8/layout/default"/>
    <dgm:cxn modelId="{46E156CA-6134-49E4-8C47-6412AD01339B}" type="presParOf" srcId="{DEFB51E4-3628-4FB1-9D46-53EDB412FA10}" destId="{D5561796-4421-4BC6-A5FE-72BE92FE1888}"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5E5CC-5A31-43CB-8368-D0986D7FD896}">
      <dsp:nvSpPr>
        <dsp:cNvPr id="0" name=""/>
        <dsp:cNvSpPr/>
      </dsp:nvSpPr>
      <dsp:spPr>
        <a:xfrm>
          <a:off x="0" y="87569"/>
          <a:ext cx="6666833" cy="99815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s-IS" sz="2500" kern="1200"/>
            <a:t>Þátttöku barna í starfsemi íþróttafélaga</a:t>
          </a:r>
          <a:endParaRPr lang="en-US" sz="2500" kern="1200"/>
        </a:p>
      </dsp:txBody>
      <dsp:txXfrm>
        <a:off x="48726" y="136295"/>
        <a:ext cx="6569381" cy="900704"/>
      </dsp:txXfrm>
    </dsp:sp>
    <dsp:sp modelId="{43DD16B9-30FB-4CD5-BC9C-46379BD148CE}">
      <dsp:nvSpPr>
        <dsp:cNvPr id="0" name=""/>
        <dsp:cNvSpPr/>
      </dsp:nvSpPr>
      <dsp:spPr>
        <a:xfrm>
          <a:off x="0" y="1157725"/>
          <a:ext cx="6666833" cy="998156"/>
        </a:xfrm>
        <a:prstGeom prst="round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s-IS" sz="2500" kern="1200"/>
            <a:t>Uppeldislega ábyrgð á þjálfurum og stjórnendum íþrótta</a:t>
          </a:r>
          <a:endParaRPr lang="en-US" sz="2500" kern="1200"/>
        </a:p>
      </dsp:txBody>
      <dsp:txXfrm>
        <a:off x="48726" y="1206451"/>
        <a:ext cx="6569381" cy="900704"/>
      </dsp:txXfrm>
    </dsp:sp>
    <dsp:sp modelId="{9A121A03-7032-4FCB-A3A7-603102908C27}">
      <dsp:nvSpPr>
        <dsp:cNvPr id="0" name=""/>
        <dsp:cNvSpPr/>
      </dsp:nvSpPr>
      <dsp:spPr>
        <a:xfrm>
          <a:off x="0" y="2227881"/>
          <a:ext cx="6666833" cy="998156"/>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s-IS" sz="2500" kern="1200"/>
            <a:t>Rannsóknir á áhrifum íþróttaiðkunar unglinga á námsárangur, reglusemi, líðan og heilsufar.</a:t>
          </a:r>
          <a:endParaRPr lang="en-US" sz="2500" kern="1200"/>
        </a:p>
      </dsp:txBody>
      <dsp:txXfrm>
        <a:off x="48726" y="2276607"/>
        <a:ext cx="6569381" cy="900704"/>
      </dsp:txXfrm>
    </dsp:sp>
    <dsp:sp modelId="{E903D3FE-FD7D-4960-8AE9-B77632CBDD79}">
      <dsp:nvSpPr>
        <dsp:cNvPr id="0" name=""/>
        <dsp:cNvSpPr/>
      </dsp:nvSpPr>
      <dsp:spPr>
        <a:xfrm>
          <a:off x="0" y="3298038"/>
          <a:ext cx="6666833" cy="998156"/>
        </a:xfrm>
        <a:prstGeom prst="round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s-IS" sz="2500" kern="1200"/>
            <a:t>Hafa íþróttir uppeldislegt gildi?</a:t>
          </a:r>
          <a:endParaRPr lang="en-US" sz="2500" kern="1200"/>
        </a:p>
      </dsp:txBody>
      <dsp:txXfrm>
        <a:off x="48726" y="3346764"/>
        <a:ext cx="6569381" cy="900704"/>
      </dsp:txXfrm>
    </dsp:sp>
    <dsp:sp modelId="{AE1A95E6-1017-40A0-99B6-13BA34B3FE6A}">
      <dsp:nvSpPr>
        <dsp:cNvPr id="0" name=""/>
        <dsp:cNvSpPr/>
      </dsp:nvSpPr>
      <dsp:spPr>
        <a:xfrm>
          <a:off x="0" y="4368194"/>
          <a:ext cx="6666833" cy="998156"/>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s-IS" sz="2500" kern="1200"/>
            <a:t>Eru íþróttir heilsubætandi?</a:t>
          </a:r>
          <a:endParaRPr lang="en-US" sz="2500" kern="1200"/>
        </a:p>
      </dsp:txBody>
      <dsp:txXfrm>
        <a:off x="48726" y="4416920"/>
        <a:ext cx="6569381" cy="900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52471-5999-4C05-A570-F32C4D2A37DD}">
      <dsp:nvSpPr>
        <dsp:cNvPr id="0" name=""/>
        <dsp:cNvSpPr/>
      </dsp:nvSpPr>
      <dsp:spPr>
        <a:xfrm>
          <a:off x="1562" y="383799"/>
          <a:ext cx="1239784" cy="74387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a:t>Helstu þættir heilbrigðis sem leggja skal áherslu á við samþættingu námsgreina eru:</a:t>
          </a:r>
          <a:endParaRPr lang="en-US" sz="900" kern="1200"/>
        </a:p>
      </dsp:txBody>
      <dsp:txXfrm>
        <a:off x="1562" y="383799"/>
        <a:ext cx="1239784" cy="743870"/>
      </dsp:txXfrm>
    </dsp:sp>
    <dsp:sp modelId="{8428F326-A03D-4506-88CC-A54717C901F6}">
      <dsp:nvSpPr>
        <dsp:cNvPr id="0" name=""/>
        <dsp:cNvSpPr/>
      </dsp:nvSpPr>
      <dsp:spPr>
        <a:xfrm>
          <a:off x="1365325" y="383799"/>
          <a:ext cx="1239784" cy="743870"/>
        </a:xfrm>
        <a:prstGeom prst="rect">
          <a:avLst/>
        </a:prstGeom>
        <a:gradFill rotWithShape="0">
          <a:gsLst>
            <a:gs pos="0">
              <a:schemeClr val="accent5">
                <a:hueOff val="-1012679"/>
                <a:satOff val="-69"/>
                <a:lumOff val="163"/>
                <a:alphaOff val="0"/>
                <a:satMod val="103000"/>
                <a:lumMod val="102000"/>
                <a:tint val="94000"/>
              </a:schemeClr>
            </a:gs>
            <a:gs pos="50000">
              <a:schemeClr val="accent5">
                <a:hueOff val="-1012679"/>
                <a:satOff val="-69"/>
                <a:lumOff val="163"/>
                <a:alphaOff val="0"/>
                <a:satMod val="110000"/>
                <a:lumMod val="100000"/>
                <a:shade val="100000"/>
              </a:schemeClr>
            </a:gs>
            <a:gs pos="100000">
              <a:schemeClr val="accent5">
                <a:hueOff val="-1012679"/>
                <a:satOff val="-69"/>
                <a:lumOff val="1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a:t>Hreyfing</a:t>
          </a:r>
          <a:endParaRPr lang="en-US" sz="900" kern="1200"/>
        </a:p>
      </dsp:txBody>
      <dsp:txXfrm>
        <a:off x="1365325" y="383799"/>
        <a:ext cx="1239784" cy="743870"/>
      </dsp:txXfrm>
    </dsp:sp>
    <dsp:sp modelId="{4D1682ED-EA8C-4D30-A0F0-3E27BE7FDEB0}">
      <dsp:nvSpPr>
        <dsp:cNvPr id="0" name=""/>
        <dsp:cNvSpPr/>
      </dsp:nvSpPr>
      <dsp:spPr>
        <a:xfrm>
          <a:off x="2729088" y="383799"/>
          <a:ext cx="1239784" cy="743870"/>
        </a:xfrm>
        <a:prstGeom prst="rect">
          <a:avLst/>
        </a:prstGeom>
        <a:gradFill rotWithShape="0">
          <a:gsLst>
            <a:gs pos="0">
              <a:schemeClr val="accent5">
                <a:hueOff val="-2025358"/>
                <a:satOff val="-138"/>
                <a:lumOff val="327"/>
                <a:alphaOff val="0"/>
                <a:satMod val="103000"/>
                <a:lumMod val="102000"/>
                <a:tint val="94000"/>
              </a:schemeClr>
            </a:gs>
            <a:gs pos="50000">
              <a:schemeClr val="accent5">
                <a:hueOff val="-2025358"/>
                <a:satOff val="-138"/>
                <a:lumOff val="327"/>
                <a:alphaOff val="0"/>
                <a:satMod val="110000"/>
                <a:lumMod val="100000"/>
                <a:shade val="100000"/>
              </a:schemeClr>
            </a:gs>
            <a:gs pos="100000">
              <a:schemeClr val="accent5">
                <a:hueOff val="-2025358"/>
                <a:satOff val="-138"/>
                <a:lumOff val="32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kern="1200"/>
            <a:t>J</a:t>
          </a:r>
          <a:r>
            <a:rPr lang="is-IS" sz="900" b="0" i="0" kern="1200"/>
            <a:t>ákvæð sjálfsmynd</a:t>
          </a:r>
          <a:endParaRPr lang="en-US" sz="900" kern="1200"/>
        </a:p>
      </dsp:txBody>
      <dsp:txXfrm>
        <a:off x="2729088" y="383799"/>
        <a:ext cx="1239784" cy="743870"/>
      </dsp:txXfrm>
    </dsp:sp>
    <dsp:sp modelId="{5DEAAA56-3BEB-454F-B7CF-D8D95347D0C7}">
      <dsp:nvSpPr>
        <dsp:cNvPr id="0" name=""/>
        <dsp:cNvSpPr/>
      </dsp:nvSpPr>
      <dsp:spPr>
        <a:xfrm>
          <a:off x="4092851" y="383799"/>
          <a:ext cx="1239784" cy="743870"/>
        </a:xfrm>
        <a:prstGeom prst="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a:t>Næring</a:t>
          </a:r>
          <a:endParaRPr lang="en-US" sz="900" kern="1200"/>
        </a:p>
      </dsp:txBody>
      <dsp:txXfrm>
        <a:off x="4092851" y="383799"/>
        <a:ext cx="1239784" cy="743870"/>
      </dsp:txXfrm>
    </dsp:sp>
    <dsp:sp modelId="{6E137049-52FB-450D-B2C6-8537692B08B3}">
      <dsp:nvSpPr>
        <dsp:cNvPr id="0" name=""/>
        <dsp:cNvSpPr/>
      </dsp:nvSpPr>
      <dsp:spPr>
        <a:xfrm>
          <a:off x="1562" y="1251649"/>
          <a:ext cx="1239784" cy="743870"/>
        </a:xfrm>
        <a:prstGeom prst="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kern="1200"/>
            <a:t>H</a:t>
          </a:r>
          <a:r>
            <a:rPr lang="is-IS" sz="900" b="0" i="0" kern="1200"/>
            <a:t>víld </a:t>
          </a:r>
          <a:endParaRPr lang="en-US" sz="900" kern="1200"/>
        </a:p>
      </dsp:txBody>
      <dsp:txXfrm>
        <a:off x="1562" y="1251649"/>
        <a:ext cx="1239784" cy="743870"/>
      </dsp:txXfrm>
    </dsp:sp>
    <dsp:sp modelId="{C32BFEC4-17EF-497D-A179-9026CDDB4C23}">
      <dsp:nvSpPr>
        <dsp:cNvPr id="0" name=""/>
        <dsp:cNvSpPr/>
      </dsp:nvSpPr>
      <dsp:spPr>
        <a:xfrm>
          <a:off x="1365325" y="1251649"/>
          <a:ext cx="1239784" cy="743870"/>
        </a:xfrm>
        <a:prstGeom prst="rect">
          <a:avLst/>
        </a:prstGeom>
        <a:gradFill rotWithShape="0">
          <a:gsLst>
            <a:gs pos="0">
              <a:schemeClr val="accent5">
                <a:hueOff val="-5063395"/>
                <a:satOff val="-344"/>
                <a:lumOff val="817"/>
                <a:alphaOff val="0"/>
                <a:satMod val="103000"/>
                <a:lumMod val="102000"/>
                <a:tint val="94000"/>
              </a:schemeClr>
            </a:gs>
            <a:gs pos="50000">
              <a:schemeClr val="accent5">
                <a:hueOff val="-5063395"/>
                <a:satOff val="-344"/>
                <a:lumOff val="817"/>
                <a:alphaOff val="0"/>
                <a:satMod val="110000"/>
                <a:lumMod val="100000"/>
                <a:shade val="100000"/>
              </a:schemeClr>
            </a:gs>
            <a:gs pos="100000">
              <a:schemeClr val="accent5">
                <a:hueOff val="-5063395"/>
                <a:satOff val="-344"/>
                <a:lumOff val="8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kern="1200"/>
            <a:t>A</a:t>
          </a:r>
          <a:r>
            <a:rPr lang="is-IS" sz="900" b="0" i="0" kern="1200"/>
            <a:t>ndleg vellíðan</a:t>
          </a:r>
          <a:endParaRPr lang="en-US" sz="900" kern="1200"/>
        </a:p>
      </dsp:txBody>
      <dsp:txXfrm>
        <a:off x="1365325" y="1251649"/>
        <a:ext cx="1239784" cy="743870"/>
      </dsp:txXfrm>
    </dsp:sp>
    <dsp:sp modelId="{F91883CB-18A9-4E6C-ADB6-87CB28E9CE2F}">
      <dsp:nvSpPr>
        <dsp:cNvPr id="0" name=""/>
        <dsp:cNvSpPr/>
      </dsp:nvSpPr>
      <dsp:spPr>
        <a:xfrm>
          <a:off x="2729088" y="1251649"/>
          <a:ext cx="1239784" cy="743870"/>
        </a:xfrm>
        <a:prstGeom prst="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a:t>Skapandi hugsun</a:t>
          </a:r>
          <a:endParaRPr lang="en-US" sz="900" kern="1200"/>
        </a:p>
      </dsp:txBody>
      <dsp:txXfrm>
        <a:off x="2729088" y="1251649"/>
        <a:ext cx="1239784" cy="743870"/>
      </dsp:txXfrm>
    </dsp:sp>
    <dsp:sp modelId="{A3EEA917-C257-435C-91B8-19CE93DD9045}">
      <dsp:nvSpPr>
        <dsp:cNvPr id="0" name=""/>
        <dsp:cNvSpPr/>
      </dsp:nvSpPr>
      <dsp:spPr>
        <a:xfrm>
          <a:off x="4092851" y="1251649"/>
          <a:ext cx="1239784" cy="743870"/>
        </a:xfrm>
        <a:prstGeom prst="rect">
          <a:avLst/>
        </a:prstGeom>
        <a:gradFill rotWithShape="0">
          <a:gsLst>
            <a:gs pos="0">
              <a:schemeClr val="accent5">
                <a:hueOff val="-7088754"/>
                <a:satOff val="-482"/>
                <a:lumOff val="1144"/>
                <a:alphaOff val="0"/>
                <a:satMod val="103000"/>
                <a:lumMod val="102000"/>
                <a:tint val="94000"/>
              </a:schemeClr>
            </a:gs>
            <a:gs pos="50000">
              <a:schemeClr val="accent5">
                <a:hueOff val="-7088754"/>
                <a:satOff val="-482"/>
                <a:lumOff val="1144"/>
                <a:alphaOff val="0"/>
                <a:satMod val="110000"/>
                <a:lumMod val="100000"/>
                <a:shade val="100000"/>
              </a:schemeClr>
            </a:gs>
            <a:gs pos="100000">
              <a:schemeClr val="accent5">
                <a:hueOff val="-7088754"/>
                <a:satOff val="-482"/>
                <a:lumOff val="11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a:t>Jákvæð samskipti</a:t>
          </a:r>
          <a:endParaRPr lang="en-US" sz="900" kern="1200"/>
        </a:p>
      </dsp:txBody>
      <dsp:txXfrm>
        <a:off x="4092851" y="1251649"/>
        <a:ext cx="1239784" cy="743870"/>
      </dsp:txXfrm>
    </dsp:sp>
    <dsp:sp modelId="{40CEC07F-CA38-4B3F-A83D-4C840CEC547D}">
      <dsp:nvSpPr>
        <dsp:cNvPr id="0" name=""/>
        <dsp:cNvSpPr/>
      </dsp:nvSpPr>
      <dsp:spPr>
        <a:xfrm>
          <a:off x="1562" y="2119498"/>
          <a:ext cx="1239784" cy="743870"/>
        </a:xfrm>
        <a:prstGeom prst="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a:t>Öryggi</a:t>
          </a:r>
          <a:endParaRPr lang="en-US" sz="900" kern="1200"/>
        </a:p>
      </dsp:txBody>
      <dsp:txXfrm>
        <a:off x="1562" y="2119498"/>
        <a:ext cx="1239784" cy="743870"/>
      </dsp:txXfrm>
    </dsp:sp>
    <dsp:sp modelId="{7E45CBC9-2BE9-4479-9D3D-86149AB1D908}">
      <dsp:nvSpPr>
        <dsp:cNvPr id="0" name=""/>
        <dsp:cNvSpPr/>
      </dsp:nvSpPr>
      <dsp:spPr>
        <a:xfrm>
          <a:off x="1365325" y="2119498"/>
          <a:ext cx="1239784" cy="743870"/>
        </a:xfrm>
        <a:prstGeom prst="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a:t>Hreinlæti</a:t>
          </a:r>
          <a:endParaRPr lang="en-US" sz="900" kern="1200"/>
        </a:p>
      </dsp:txBody>
      <dsp:txXfrm>
        <a:off x="1365325" y="2119498"/>
        <a:ext cx="1239784" cy="743870"/>
      </dsp:txXfrm>
    </dsp:sp>
    <dsp:sp modelId="{7DFE89E5-62FB-43C3-8DDA-153FB6C9634A}">
      <dsp:nvSpPr>
        <dsp:cNvPr id="0" name=""/>
        <dsp:cNvSpPr/>
      </dsp:nvSpPr>
      <dsp:spPr>
        <a:xfrm>
          <a:off x="2729088" y="2119498"/>
          <a:ext cx="1239784" cy="743870"/>
        </a:xfrm>
        <a:prstGeom prst="rect">
          <a:avLst/>
        </a:prstGeom>
        <a:gradFill rotWithShape="0">
          <a:gsLst>
            <a:gs pos="0">
              <a:schemeClr val="accent5">
                <a:hueOff val="-10126791"/>
                <a:satOff val="-688"/>
                <a:lumOff val="1634"/>
                <a:alphaOff val="0"/>
                <a:satMod val="103000"/>
                <a:lumMod val="102000"/>
                <a:tint val="94000"/>
              </a:schemeClr>
            </a:gs>
            <a:gs pos="50000">
              <a:schemeClr val="accent5">
                <a:hueOff val="-10126791"/>
                <a:satOff val="-688"/>
                <a:lumOff val="1634"/>
                <a:alphaOff val="0"/>
                <a:satMod val="110000"/>
                <a:lumMod val="100000"/>
                <a:shade val="100000"/>
              </a:schemeClr>
            </a:gs>
            <a:gs pos="100000">
              <a:schemeClr val="accent5">
                <a:hueOff val="-10126791"/>
                <a:satOff val="-688"/>
                <a:lumOff val="163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a:t>Kynheilbrigði</a:t>
          </a:r>
          <a:endParaRPr lang="en-US" sz="900" kern="1200"/>
        </a:p>
      </dsp:txBody>
      <dsp:txXfrm>
        <a:off x="2729088" y="2119498"/>
        <a:ext cx="1239784" cy="743870"/>
      </dsp:txXfrm>
    </dsp:sp>
    <dsp:sp modelId="{30EF8A06-B946-4791-9F91-55C9E519FE06}">
      <dsp:nvSpPr>
        <dsp:cNvPr id="0" name=""/>
        <dsp:cNvSpPr/>
      </dsp:nvSpPr>
      <dsp:spPr>
        <a:xfrm>
          <a:off x="4092851" y="2119498"/>
          <a:ext cx="1239784" cy="743870"/>
        </a:xfrm>
        <a:prstGeom prst="rect">
          <a:avLst/>
        </a:prstGeom>
        <a:gradFill rotWithShape="0">
          <a:gsLst>
            <a:gs pos="0">
              <a:schemeClr val="accent5">
                <a:hueOff val="-11139471"/>
                <a:satOff val="-757"/>
                <a:lumOff val="1798"/>
                <a:alphaOff val="0"/>
                <a:satMod val="103000"/>
                <a:lumMod val="102000"/>
                <a:tint val="94000"/>
              </a:schemeClr>
            </a:gs>
            <a:gs pos="50000">
              <a:schemeClr val="accent5">
                <a:hueOff val="-11139471"/>
                <a:satOff val="-757"/>
                <a:lumOff val="1798"/>
                <a:alphaOff val="0"/>
                <a:satMod val="110000"/>
                <a:lumMod val="100000"/>
                <a:shade val="100000"/>
              </a:schemeClr>
            </a:gs>
            <a:gs pos="100000">
              <a:schemeClr val="accent5">
                <a:hueOff val="-11139471"/>
                <a:satOff val="-757"/>
                <a:lumOff val="17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kern="1200" dirty="0"/>
            <a:t>S</a:t>
          </a:r>
          <a:r>
            <a:rPr lang="is-IS" sz="900" b="0" i="0" kern="1200" dirty="0"/>
            <a:t>kilningur á eigin tilfinningum og annarra (kafli 23.1). </a:t>
          </a:r>
          <a:endParaRPr lang="en-US" sz="900" kern="1200" dirty="0"/>
        </a:p>
      </dsp:txBody>
      <dsp:txXfrm>
        <a:off x="4092851" y="2119498"/>
        <a:ext cx="1239784" cy="743870"/>
      </dsp:txXfrm>
    </dsp:sp>
    <dsp:sp modelId="{D5561796-4421-4BC6-A5FE-72BE92FE1888}">
      <dsp:nvSpPr>
        <dsp:cNvPr id="0" name=""/>
        <dsp:cNvSpPr/>
      </dsp:nvSpPr>
      <dsp:spPr>
        <a:xfrm>
          <a:off x="2047207" y="2987347"/>
          <a:ext cx="1239784" cy="743870"/>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is-IS" sz="900" b="0" i="0" kern="1200" dirty="0"/>
            <a:t>Í líffræði er til dæmis kennt um mannslíkamann og einnig í íþróttum og heilsurækt.</a:t>
          </a:r>
          <a:endParaRPr lang="en-US" sz="900" kern="1200" dirty="0"/>
        </a:p>
      </dsp:txBody>
      <dsp:txXfrm>
        <a:off x="2047207" y="2987347"/>
        <a:ext cx="1239784" cy="7438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ilskyggn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54349FCA-4943-5BB0-ABEC-663BB627E16A}"/>
              </a:ext>
            </a:extLst>
          </p:cNvPr>
          <p:cNvSpPr>
            <a:spLocks noGrp="1"/>
          </p:cNvSpPr>
          <p:nvPr>
            <p:ph type="ctrTitle"/>
          </p:nvPr>
        </p:nvSpPr>
        <p:spPr>
          <a:xfrm>
            <a:off x="1524000" y="1122363"/>
            <a:ext cx="9144000" cy="2387600"/>
          </a:xfrm>
        </p:spPr>
        <p:txBody>
          <a:bodyPr anchor="b"/>
          <a:lstStyle>
            <a:lvl1pPr algn="ctr">
              <a:defRPr sz="6000"/>
            </a:lvl1pPr>
          </a:lstStyle>
          <a:p>
            <a:r>
              <a:rPr lang="is-IS"/>
              <a:t>Smelltu til að breyta stíl aðaltitils</a:t>
            </a:r>
          </a:p>
        </p:txBody>
      </p:sp>
      <p:sp>
        <p:nvSpPr>
          <p:cNvPr id="3" name="Undirtitill 2">
            <a:extLst>
              <a:ext uri="{FF2B5EF4-FFF2-40B4-BE49-F238E27FC236}">
                <a16:creationId xmlns:a16="http://schemas.microsoft.com/office/drawing/2014/main" id="{9E8BC9F0-0B97-223D-FF46-70977C4A8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Smelltu til að breyta stíl aðalundirtitla</a:t>
            </a:r>
          </a:p>
        </p:txBody>
      </p:sp>
      <p:sp>
        <p:nvSpPr>
          <p:cNvPr id="4" name="Dagsetningarstaðgengill 3">
            <a:extLst>
              <a:ext uri="{FF2B5EF4-FFF2-40B4-BE49-F238E27FC236}">
                <a16:creationId xmlns:a16="http://schemas.microsoft.com/office/drawing/2014/main" id="{91894108-0DA4-B163-8441-B6D12A609C20}"/>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5" name="Síðufótarstaðgengill 4">
            <a:extLst>
              <a:ext uri="{FF2B5EF4-FFF2-40B4-BE49-F238E27FC236}">
                <a16:creationId xmlns:a16="http://schemas.microsoft.com/office/drawing/2014/main" id="{EB099250-D715-731F-2899-1A3FCC65C40C}"/>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ADEDD9F1-E26D-0962-2006-5F3CB26DC61C}"/>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229481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ill og lóðréttur text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289FEEC4-F2F8-CBFE-A5DE-9D369A9EF298}"/>
              </a:ext>
            </a:extLst>
          </p:cNvPr>
          <p:cNvSpPr>
            <a:spLocks noGrp="1"/>
          </p:cNvSpPr>
          <p:nvPr>
            <p:ph type="title"/>
          </p:nvPr>
        </p:nvSpPr>
        <p:spPr/>
        <p:txBody>
          <a:bodyPr/>
          <a:lstStyle/>
          <a:p>
            <a:r>
              <a:rPr lang="is-IS"/>
              <a:t>Smelltu til að breyta stíl aðaltitils</a:t>
            </a:r>
          </a:p>
        </p:txBody>
      </p:sp>
      <p:sp>
        <p:nvSpPr>
          <p:cNvPr id="3" name="Staðgengill lóðrétts texta 2">
            <a:extLst>
              <a:ext uri="{FF2B5EF4-FFF2-40B4-BE49-F238E27FC236}">
                <a16:creationId xmlns:a16="http://schemas.microsoft.com/office/drawing/2014/main" id="{C879A0A6-954F-5725-A7F5-93C95955E591}"/>
              </a:ext>
            </a:extLst>
          </p:cNvPr>
          <p:cNvSpPr>
            <a:spLocks noGrp="1"/>
          </p:cNvSpPr>
          <p:nvPr>
            <p:ph type="body" orient="vert" idx="1"/>
          </p:nvPr>
        </p:nvSpPr>
        <p:spPr/>
        <p:txBody>
          <a:bodyPr vert="eaVert"/>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55184CD1-BCAC-7BF5-B2D9-8A42C89974AC}"/>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5" name="Síðufótarstaðgengill 4">
            <a:extLst>
              <a:ext uri="{FF2B5EF4-FFF2-40B4-BE49-F238E27FC236}">
                <a16:creationId xmlns:a16="http://schemas.microsoft.com/office/drawing/2014/main" id="{080E7A5E-D383-4A04-F107-2E86B948299A}"/>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DC6A2CAD-19DC-4323-196E-6D1C2DFB4C36}"/>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2839870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óðréttur titill og texti">
    <p:spTree>
      <p:nvGrpSpPr>
        <p:cNvPr id="1" name=""/>
        <p:cNvGrpSpPr/>
        <p:nvPr/>
      </p:nvGrpSpPr>
      <p:grpSpPr>
        <a:xfrm>
          <a:off x="0" y="0"/>
          <a:ext cx="0" cy="0"/>
          <a:chOff x="0" y="0"/>
          <a:chExt cx="0" cy="0"/>
        </a:xfrm>
      </p:grpSpPr>
      <p:sp>
        <p:nvSpPr>
          <p:cNvPr id="2" name="Lóðréttur titill 1">
            <a:extLst>
              <a:ext uri="{FF2B5EF4-FFF2-40B4-BE49-F238E27FC236}">
                <a16:creationId xmlns:a16="http://schemas.microsoft.com/office/drawing/2014/main" id="{A0A65BF1-21C8-4C06-1A24-BA0A2AE86D91}"/>
              </a:ext>
            </a:extLst>
          </p:cNvPr>
          <p:cNvSpPr>
            <a:spLocks noGrp="1"/>
          </p:cNvSpPr>
          <p:nvPr>
            <p:ph type="title" orient="vert"/>
          </p:nvPr>
        </p:nvSpPr>
        <p:spPr>
          <a:xfrm>
            <a:off x="8724900" y="365125"/>
            <a:ext cx="2628900" cy="5811838"/>
          </a:xfrm>
        </p:spPr>
        <p:txBody>
          <a:bodyPr vert="eaVert"/>
          <a:lstStyle/>
          <a:p>
            <a:r>
              <a:rPr lang="is-IS"/>
              <a:t>Smelltu til að breyta stíl aðaltitils</a:t>
            </a:r>
          </a:p>
        </p:txBody>
      </p:sp>
      <p:sp>
        <p:nvSpPr>
          <p:cNvPr id="3" name="Staðgengill lóðrétts texta 2">
            <a:extLst>
              <a:ext uri="{FF2B5EF4-FFF2-40B4-BE49-F238E27FC236}">
                <a16:creationId xmlns:a16="http://schemas.microsoft.com/office/drawing/2014/main" id="{446C4FE9-7978-77E2-1FDB-0B88346E48BE}"/>
              </a:ext>
            </a:extLst>
          </p:cNvPr>
          <p:cNvSpPr>
            <a:spLocks noGrp="1"/>
          </p:cNvSpPr>
          <p:nvPr>
            <p:ph type="body" orient="vert" idx="1"/>
          </p:nvPr>
        </p:nvSpPr>
        <p:spPr>
          <a:xfrm>
            <a:off x="838200" y="365125"/>
            <a:ext cx="7734300" cy="5811838"/>
          </a:xfrm>
        </p:spPr>
        <p:txBody>
          <a:bodyPr vert="eaVert"/>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F18F7C24-2A7F-997F-D057-26D4EFB677E9}"/>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5" name="Síðufótarstaðgengill 4">
            <a:extLst>
              <a:ext uri="{FF2B5EF4-FFF2-40B4-BE49-F238E27FC236}">
                <a16:creationId xmlns:a16="http://schemas.microsoft.com/office/drawing/2014/main" id="{D983E499-36B7-1186-530B-FF30D4F73214}"/>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10D5C29D-5D65-3C99-BD54-6F22ADCF624A}"/>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215044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9EA8C52-44D6-15EB-1154-B0E4BB9CEB44}"/>
              </a:ext>
            </a:extLst>
          </p:cNvPr>
          <p:cNvSpPr>
            <a:spLocks noGrp="1"/>
          </p:cNvSpPr>
          <p:nvPr>
            <p:ph type="title"/>
          </p:nvPr>
        </p:nvSpPr>
        <p:spPr/>
        <p:txBody>
          <a:bodyPr/>
          <a:lstStyle/>
          <a:p>
            <a:r>
              <a:rPr lang="is-IS"/>
              <a:t>Smelltu til að breyta stíl aðaltitils</a:t>
            </a:r>
          </a:p>
        </p:txBody>
      </p:sp>
      <p:sp>
        <p:nvSpPr>
          <p:cNvPr id="3" name="Staðgengill efnis 2">
            <a:extLst>
              <a:ext uri="{FF2B5EF4-FFF2-40B4-BE49-F238E27FC236}">
                <a16:creationId xmlns:a16="http://schemas.microsoft.com/office/drawing/2014/main" id="{CA961390-6851-76FD-0408-C066DC5C8550}"/>
              </a:ext>
            </a:extLst>
          </p:cNvPr>
          <p:cNvSpPr>
            <a:spLocks noGrp="1"/>
          </p:cNvSpPr>
          <p:nvPr>
            <p:ph idx="1"/>
          </p:nvPr>
        </p:nvSpPr>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0C836CE7-0BF1-D368-85E7-C5127AF6B743}"/>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5" name="Síðufótarstaðgengill 4">
            <a:extLst>
              <a:ext uri="{FF2B5EF4-FFF2-40B4-BE49-F238E27FC236}">
                <a16:creationId xmlns:a16="http://schemas.microsoft.com/office/drawing/2014/main" id="{597506D1-2468-9D95-0259-AF5F323CC570}"/>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FB75CB40-E729-58AE-EDC3-D6622FB15C9F}"/>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574440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Kaflafyrirsögn">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43DAAA5C-6592-2E29-81C3-C938D99C2E52}"/>
              </a:ext>
            </a:extLst>
          </p:cNvPr>
          <p:cNvSpPr>
            <a:spLocks noGrp="1"/>
          </p:cNvSpPr>
          <p:nvPr>
            <p:ph type="title"/>
          </p:nvPr>
        </p:nvSpPr>
        <p:spPr>
          <a:xfrm>
            <a:off x="831850" y="1709738"/>
            <a:ext cx="10515600" cy="2852737"/>
          </a:xfrm>
        </p:spPr>
        <p:txBody>
          <a:bodyPr anchor="b"/>
          <a:lstStyle>
            <a:lvl1pPr>
              <a:defRPr sz="6000"/>
            </a:lvl1pPr>
          </a:lstStyle>
          <a:p>
            <a:r>
              <a:rPr lang="is-IS"/>
              <a:t>Smelltu til að breyta stíl aðaltitils</a:t>
            </a:r>
          </a:p>
        </p:txBody>
      </p:sp>
      <p:sp>
        <p:nvSpPr>
          <p:cNvPr id="3" name="Textastaðgengill 2">
            <a:extLst>
              <a:ext uri="{FF2B5EF4-FFF2-40B4-BE49-F238E27FC236}">
                <a16:creationId xmlns:a16="http://schemas.microsoft.com/office/drawing/2014/main" id="{6788D1B2-9868-618B-A697-070068A46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s-IS"/>
              <a:t>Smelltu til að breyta textastílum frumgerðar</a:t>
            </a:r>
          </a:p>
        </p:txBody>
      </p:sp>
      <p:sp>
        <p:nvSpPr>
          <p:cNvPr id="4" name="Dagsetningarstaðgengill 3">
            <a:extLst>
              <a:ext uri="{FF2B5EF4-FFF2-40B4-BE49-F238E27FC236}">
                <a16:creationId xmlns:a16="http://schemas.microsoft.com/office/drawing/2014/main" id="{49F8385C-C587-5046-C175-39A2DBE8A5E5}"/>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5" name="Síðufótarstaðgengill 4">
            <a:extLst>
              <a:ext uri="{FF2B5EF4-FFF2-40B4-BE49-F238E27FC236}">
                <a16:creationId xmlns:a16="http://schemas.microsoft.com/office/drawing/2014/main" id="{88F126A1-9F08-9A54-86BE-9853A31CA8C3}"/>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B15E57BC-1ECB-0D89-ED74-35EAAAD9B858}"/>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180189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ö efnisatrið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19AA66DD-65A5-A39E-DE85-2C7923A11569}"/>
              </a:ext>
            </a:extLst>
          </p:cNvPr>
          <p:cNvSpPr>
            <a:spLocks noGrp="1"/>
          </p:cNvSpPr>
          <p:nvPr>
            <p:ph type="title"/>
          </p:nvPr>
        </p:nvSpPr>
        <p:spPr/>
        <p:txBody>
          <a:bodyPr/>
          <a:lstStyle/>
          <a:p>
            <a:r>
              <a:rPr lang="is-IS"/>
              <a:t>Smelltu til að breyta stíl aðaltitils</a:t>
            </a:r>
          </a:p>
        </p:txBody>
      </p:sp>
      <p:sp>
        <p:nvSpPr>
          <p:cNvPr id="3" name="Staðgengill efnis 2">
            <a:extLst>
              <a:ext uri="{FF2B5EF4-FFF2-40B4-BE49-F238E27FC236}">
                <a16:creationId xmlns:a16="http://schemas.microsoft.com/office/drawing/2014/main" id="{E5E2F2B1-CC6B-D922-3D11-6C52099B2E25}"/>
              </a:ext>
            </a:extLst>
          </p:cNvPr>
          <p:cNvSpPr>
            <a:spLocks noGrp="1"/>
          </p:cNvSpPr>
          <p:nvPr>
            <p:ph sz="half" idx="1"/>
          </p:nvPr>
        </p:nvSpPr>
        <p:spPr>
          <a:xfrm>
            <a:off x="838200" y="1825625"/>
            <a:ext cx="5181600" cy="435133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Staðgengill efnis 3">
            <a:extLst>
              <a:ext uri="{FF2B5EF4-FFF2-40B4-BE49-F238E27FC236}">
                <a16:creationId xmlns:a16="http://schemas.microsoft.com/office/drawing/2014/main" id="{84CEEF8E-A1DE-7454-53E6-7E2C2770A9C8}"/>
              </a:ext>
            </a:extLst>
          </p:cNvPr>
          <p:cNvSpPr>
            <a:spLocks noGrp="1"/>
          </p:cNvSpPr>
          <p:nvPr>
            <p:ph sz="half" idx="2"/>
          </p:nvPr>
        </p:nvSpPr>
        <p:spPr>
          <a:xfrm>
            <a:off x="6172200" y="1825625"/>
            <a:ext cx="5181600" cy="435133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5" name="Dagsetningarstaðgengill 4">
            <a:extLst>
              <a:ext uri="{FF2B5EF4-FFF2-40B4-BE49-F238E27FC236}">
                <a16:creationId xmlns:a16="http://schemas.microsoft.com/office/drawing/2014/main" id="{890C57EA-F076-E601-FD81-037373335496}"/>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6" name="Síðufótarstaðgengill 5">
            <a:extLst>
              <a:ext uri="{FF2B5EF4-FFF2-40B4-BE49-F238E27FC236}">
                <a16:creationId xmlns:a16="http://schemas.microsoft.com/office/drawing/2014/main" id="{EBE15152-7DD6-1801-F076-500571920377}"/>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CB0F04CF-F97F-EDC1-B85C-C5519DEB2894}"/>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1520706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891404C3-2942-0D71-6664-D0658B93F8DB}"/>
              </a:ext>
            </a:extLst>
          </p:cNvPr>
          <p:cNvSpPr>
            <a:spLocks noGrp="1"/>
          </p:cNvSpPr>
          <p:nvPr>
            <p:ph type="title"/>
          </p:nvPr>
        </p:nvSpPr>
        <p:spPr>
          <a:xfrm>
            <a:off x="839788" y="365125"/>
            <a:ext cx="10515600" cy="1325563"/>
          </a:xfrm>
        </p:spPr>
        <p:txBody>
          <a:bodyPr/>
          <a:lstStyle/>
          <a:p>
            <a:r>
              <a:rPr lang="is-IS"/>
              <a:t>Smelltu til að breyta stíl aðaltitils</a:t>
            </a:r>
          </a:p>
        </p:txBody>
      </p:sp>
      <p:sp>
        <p:nvSpPr>
          <p:cNvPr id="3" name="Textastaðgengill 2">
            <a:extLst>
              <a:ext uri="{FF2B5EF4-FFF2-40B4-BE49-F238E27FC236}">
                <a16:creationId xmlns:a16="http://schemas.microsoft.com/office/drawing/2014/main" id="{C79B8B9E-3093-33FE-573A-0EF7F1B38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textastílum frumgerðar</a:t>
            </a:r>
          </a:p>
        </p:txBody>
      </p:sp>
      <p:sp>
        <p:nvSpPr>
          <p:cNvPr id="4" name="Staðgengill efnis 3">
            <a:extLst>
              <a:ext uri="{FF2B5EF4-FFF2-40B4-BE49-F238E27FC236}">
                <a16:creationId xmlns:a16="http://schemas.microsoft.com/office/drawing/2014/main" id="{8893A004-81FF-B57A-6D52-C54D72738B2E}"/>
              </a:ext>
            </a:extLst>
          </p:cNvPr>
          <p:cNvSpPr>
            <a:spLocks noGrp="1"/>
          </p:cNvSpPr>
          <p:nvPr>
            <p:ph sz="half" idx="2"/>
          </p:nvPr>
        </p:nvSpPr>
        <p:spPr>
          <a:xfrm>
            <a:off x="839788" y="2505075"/>
            <a:ext cx="5157787" cy="368458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5" name="Textastaðgengill 4">
            <a:extLst>
              <a:ext uri="{FF2B5EF4-FFF2-40B4-BE49-F238E27FC236}">
                <a16:creationId xmlns:a16="http://schemas.microsoft.com/office/drawing/2014/main" id="{AACFE8A5-25E7-B259-752C-AF2E2A64DB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textastílum frumgerðar</a:t>
            </a:r>
          </a:p>
        </p:txBody>
      </p:sp>
      <p:sp>
        <p:nvSpPr>
          <p:cNvPr id="6" name="Staðgengill efnis 5">
            <a:extLst>
              <a:ext uri="{FF2B5EF4-FFF2-40B4-BE49-F238E27FC236}">
                <a16:creationId xmlns:a16="http://schemas.microsoft.com/office/drawing/2014/main" id="{799664A6-3CBE-D930-02A8-18CDDE19C68F}"/>
              </a:ext>
            </a:extLst>
          </p:cNvPr>
          <p:cNvSpPr>
            <a:spLocks noGrp="1"/>
          </p:cNvSpPr>
          <p:nvPr>
            <p:ph sz="quarter" idx="4"/>
          </p:nvPr>
        </p:nvSpPr>
        <p:spPr>
          <a:xfrm>
            <a:off x="6172200" y="2505075"/>
            <a:ext cx="5183188" cy="368458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7" name="Dagsetningarstaðgengill 6">
            <a:extLst>
              <a:ext uri="{FF2B5EF4-FFF2-40B4-BE49-F238E27FC236}">
                <a16:creationId xmlns:a16="http://schemas.microsoft.com/office/drawing/2014/main" id="{6E80A1FE-0121-B5A1-45CF-BFE7AC1C9A69}"/>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8" name="Síðufótarstaðgengill 7">
            <a:extLst>
              <a:ext uri="{FF2B5EF4-FFF2-40B4-BE49-F238E27FC236}">
                <a16:creationId xmlns:a16="http://schemas.microsoft.com/office/drawing/2014/main" id="{3994FA11-94A2-02F0-6878-796184E84069}"/>
              </a:ext>
            </a:extLst>
          </p:cNvPr>
          <p:cNvSpPr>
            <a:spLocks noGrp="1"/>
          </p:cNvSpPr>
          <p:nvPr>
            <p:ph type="ftr" sz="quarter" idx="11"/>
          </p:nvPr>
        </p:nvSpPr>
        <p:spPr/>
        <p:txBody>
          <a:bodyPr/>
          <a:lstStyle/>
          <a:p>
            <a:endParaRPr lang="is-IS"/>
          </a:p>
        </p:txBody>
      </p:sp>
      <p:sp>
        <p:nvSpPr>
          <p:cNvPr id="9" name="Skyggnunúmersstaðgengill 8">
            <a:extLst>
              <a:ext uri="{FF2B5EF4-FFF2-40B4-BE49-F238E27FC236}">
                <a16:creationId xmlns:a16="http://schemas.microsoft.com/office/drawing/2014/main" id="{57CD6A32-38A6-8B7A-ED33-B87A6C4EEF1E}"/>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68599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ðeins titill">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DF05700-15D9-162B-22F5-4E88A328BCBB}"/>
              </a:ext>
            </a:extLst>
          </p:cNvPr>
          <p:cNvSpPr>
            <a:spLocks noGrp="1"/>
          </p:cNvSpPr>
          <p:nvPr>
            <p:ph type="title"/>
          </p:nvPr>
        </p:nvSpPr>
        <p:spPr/>
        <p:txBody>
          <a:bodyPr/>
          <a:lstStyle/>
          <a:p>
            <a:r>
              <a:rPr lang="is-IS"/>
              <a:t>Smelltu til að breyta stíl aðaltitils</a:t>
            </a:r>
          </a:p>
        </p:txBody>
      </p:sp>
      <p:sp>
        <p:nvSpPr>
          <p:cNvPr id="3" name="Dagsetningarstaðgengill 2">
            <a:extLst>
              <a:ext uri="{FF2B5EF4-FFF2-40B4-BE49-F238E27FC236}">
                <a16:creationId xmlns:a16="http://schemas.microsoft.com/office/drawing/2014/main" id="{9CF24E40-75C8-7416-0E78-A08FB7CCFFE6}"/>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4" name="Síðufótarstaðgengill 3">
            <a:extLst>
              <a:ext uri="{FF2B5EF4-FFF2-40B4-BE49-F238E27FC236}">
                <a16:creationId xmlns:a16="http://schemas.microsoft.com/office/drawing/2014/main" id="{8CC8F47E-F493-55AE-F96B-7EBE3DB5FF87}"/>
              </a:ext>
            </a:extLst>
          </p:cNvPr>
          <p:cNvSpPr>
            <a:spLocks noGrp="1"/>
          </p:cNvSpPr>
          <p:nvPr>
            <p:ph type="ftr" sz="quarter" idx="11"/>
          </p:nvPr>
        </p:nvSpPr>
        <p:spPr/>
        <p:txBody>
          <a:bodyPr/>
          <a:lstStyle/>
          <a:p>
            <a:endParaRPr lang="is-IS"/>
          </a:p>
        </p:txBody>
      </p:sp>
      <p:sp>
        <p:nvSpPr>
          <p:cNvPr id="5" name="Skyggnunúmersstaðgengill 4">
            <a:extLst>
              <a:ext uri="{FF2B5EF4-FFF2-40B4-BE49-F238E27FC236}">
                <a16:creationId xmlns:a16="http://schemas.microsoft.com/office/drawing/2014/main" id="{4686C8B6-D41D-FAC2-D2D3-845821BF63D2}"/>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391508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utt">
    <p:spTree>
      <p:nvGrpSpPr>
        <p:cNvPr id="1" name=""/>
        <p:cNvGrpSpPr/>
        <p:nvPr/>
      </p:nvGrpSpPr>
      <p:grpSpPr>
        <a:xfrm>
          <a:off x="0" y="0"/>
          <a:ext cx="0" cy="0"/>
          <a:chOff x="0" y="0"/>
          <a:chExt cx="0" cy="0"/>
        </a:xfrm>
      </p:grpSpPr>
      <p:sp>
        <p:nvSpPr>
          <p:cNvPr id="2" name="Dagsetningarstaðgengill 1">
            <a:extLst>
              <a:ext uri="{FF2B5EF4-FFF2-40B4-BE49-F238E27FC236}">
                <a16:creationId xmlns:a16="http://schemas.microsoft.com/office/drawing/2014/main" id="{FFAC3154-86F9-F650-717C-1D87C75D0AE0}"/>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3" name="Síðufótarstaðgengill 2">
            <a:extLst>
              <a:ext uri="{FF2B5EF4-FFF2-40B4-BE49-F238E27FC236}">
                <a16:creationId xmlns:a16="http://schemas.microsoft.com/office/drawing/2014/main" id="{919C1ED3-6C20-A5A5-D8E0-DA6D4D0525A3}"/>
              </a:ext>
            </a:extLst>
          </p:cNvPr>
          <p:cNvSpPr>
            <a:spLocks noGrp="1"/>
          </p:cNvSpPr>
          <p:nvPr>
            <p:ph type="ftr" sz="quarter" idx="11"/>
          </p:nvPr>
        </p:nvSpPr>
        <p:spPr/>
        <p:txBody>
          <a:bodyPr/>
          <a:lstStyle/>
          <a:p>
            <a:endParaRPr lang="is-IS"/>
          </a:p>
        </p:txBody>
      </p:sp>
      <p:sp>
        <p:nvSpPr>
          <p:cNvPr id="4" name="Skyggnunúmersstaðgengill 3">
            <a:extLst>
              <a:ext uri="{FF2B5EF4-FFF2-40B4-BE49-F238E27FC236}">
                <a16:creationId xmlns:a16="http://schemas.microsoft.com/office/drawing/2014/main" id="{47334638-5818-4A67-D7C6-AE4CB85FCEC6}"/>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176284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Efni með skýringartext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32F3E27-53DC-9ED8-4B8E-C5848A629391}"/>
              </a:ext>
            </a:extLst>
          </p:cNvPr>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p>
        </p:txBody>
      </p:sp>
      <p:sp>
        <p:nvSpPr>
          <p:cNvPr id="3" name="Staðgengill efnis 2">
            <a:extLst>
              <a:ext uri="{FF2B5EF4-FFF2-40B4-BE49-F238E27FC236}">
                <a16:creationId xmlns:a16="http://schemas.microsoft.com/office/drawing/2014/main" id="{31F1461E-8858-4302-6FEF-4FD6521A6D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Textastaðgengill 3">
            <a:extLst>
              <a:ext uri="{FF2B5EF4-FFF2-40B4-BE49-F238E27FC236}">
                <a16:creationId xmlns:a16="http://schemas.microsoft.com/office/drawing/2014/main" id="{502E38A6-645F-E375-358E-5379EEA71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textastílum frumgerðar</a:t>
            </a:r>
          </a:p>
        </p:txBody>
      </p:sp>
      <p:sp>
        <p:nvSpPr>
          <p:cNvPr id="5" name="Dagsetningarstaðgengill 4">
            <a:extLst>
              <a:ext uri="{FF2B5EF4-FFF2-40B4-BE49-F238E27FC236}">
                <a16:creationId xmlns:a16="http://schemas.microsoft.com/office/drawing/2014/main" id="{85D53AFC-D35B-531D-1EEB-E78AB523880A}"/>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6" name="Síðufótarstaðgengill 5">
            <a:extLst>
              <a:ext uri="{FF2B5EF4-FFF2-40B4-BE49-F238E27FC236}">
                <a16:creationId xmlns:a16="http://schemas.microsoft.com/office/drawing/2014/main" id="{7CB6DFC1-187F-4BCF-4FE1-6B9C1E79ED89}"/>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1CF20230-0C59-EB29-E9CF-EC91D9666256}"/>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2849621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Mynd með skýringartext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C95DC920-1605-0FF0-D2EC-E1942E24C87F}"/>
              </a:ext>
            </a:extLst>
          </p:cNvPr>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p>
        </p:txBody>
      </p:sp>
      <p:sp>
        <p:nvSpPr>
          <p:cNvPr id="3" name="Staðgengill myndar 2">
            <a:extLst>
              <a:ext uri="{FF2B5EF4-FFF2-40B4-BE49-F238E27FC236}">
                <a16:creationId xmlns:a16="http://schemas.microsoft.com/office/drawing/2014/main" id="{963BB55B-B1A4-7063-8555-6D7017282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astaðgengill 3">
            <a:extLst>
              <a:ext uri="{FF2B5EF4-FFF2-40B4-BE49-F238E27FC236}">
                <a16:creationId xmlns:a16="http://schemas.microsoft.com/office/drawing/2014/main" id="{E367AB77-E54A-C6E7-1889-9C625765F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textastílum frumgerðar</a:t>
            </a:r>
          </a:p>
        </p:txBody>
      </p:sp>
      <p:sp>
        <p:nvSpPr>
          <p:cNvPr id="5" name="Dagsetningarstaðgengill 4">
            <a:extLst>
              <a:ext uri="{FF2B5EF4-FFF2-40B4-BE49-F238E27FC236}">
                <a16:creationId xmlns:a16="http://schemas.microsoft.com/office/drawing/2014/main" id="{3DD93532-5E8F-79BA-A783-4C86B0D86340}"/>
              </a:ext>
            </a:extLst>
          </p:cNvPr>
          <p:cNvSpPr>
            <a:spLocks noGrp="1"/>
          </p:cNvSpPr>
          <p:nvPr>
            <p:ph type="dt" sz="half" idx="10"/>
          </p:nvPr>
        </p:nvSpPr>
        <p:spPr/>
        <p:txBody>
          <a:bodyPr/>
          <a:lstStyle/>
          <a:p>
            <a:fld id="{3C00922A-168A-46ED-8F2C-7669601A7884}" type="datetimeFigureOut">
              <a:rPr lang="is-IS" smtClean="0"/>
              <a:t>15.4.2024</a:t>
            </a:fld>
            <a:endParaRPr lang="is-IS"/>
          </a:p>
        </p:txBody>
      </p:sp>
      <p:sp>
        <p:nvSpPr>
          <p:cNvPr id="6" name="Síðufótarstaðgengill 5">
            <a:extLst>
              <a:ext uri="{FF2B5EF4-FFF2-40B4-BE49-F238E27FC236}">
                <a16:creationId xmlns:a16="http://schemas.microsoft.com/office/drawing/2014/main" id="{FA4CE3F6-4F7D-C27E-4559-EDF5A760E268}"/>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9B65E5EE-59F2-D66A-1626-674A7CA115DD}"/>
              </a:ext>
            </a:extLst>
          </p:cNvPr>
          <p:cNvSpPr>
            <a:spLocks noGrp="1"/>
          </p:cNvSpPr>
          <p:nvPr>
            <p:ph type="sldNum" sz="quarter" idx="12"/>
          </p:nvPr>
        </p:nvSpPr>
        <p:spPr/>
        <p:txBody>
          <a:bodyPr/>
          <a:lstStyle/>
          <a:p>
            <a:fld id="{E4478782-2ADE-4BAD-AF29-039EB474AD4E}" type="slidenum">
              <a:rPr lang="is-IS" smtClean="0"/>
              <a:t>‹#›</a:t>
            </a:fld>
            <a:endParaRPr lang="is-IS"/>
          </a:p>
        </p:txBody>
      </p:sp>
    </p:spTree>
    <p:extLst>
      <p:ext uri="{BB962C8B-B14F-4D97-AF65-F5344CB8AC3E}">
        <p14:creationId xmlns:p14="http://schemas.microsoft.com/office/powerpoint/2010/main" val="130194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ilsstaðgengill 1">
            <a:extLst>
              <a:ext uri="{FF2B5EF4-FFF2-40B4-BE49-F238E27FC236}">
                <a16:creationId xmlns:a16="http://schemas.microsoft.com/office/drawing/2014/main" id="{3CBF0EF5-C48C-121C-9B61-2D5DB0CBA5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s-IS"/>
              <a:t>Smelltu til að breyta stíl aðaltitils</a:t>
            </a:r>
          </a:p>
        </p:txBody>
      </p:sp>
      <p:sp>
        <p:nvSpPr>
          <p:cNvPr id="3" name="Textastaðgengill 2">
            <a:extLst>
              <a:ext uri="{FF2B5EF4-FFF2-40B4-BE49-F238E27FC236}">
                <a16:creationId xmlns:a16="http://schemas.microsoft.com/office/drawing/2014/main" id="{3448AA8E-C848-DA86-D535-A5324F415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C1A1FA8A-6692-2B06-7FEA-0A8255E31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00922A-168A-46ED-8F2C-7669601A7884}" type="datetimeFigureOut">
              <a:rPr lang="is-IS" smtClean="0"/>
              <a:t>15.4.2024</a:t>
            </a:fld>
            <a:endParaRPr lang="is-IS"/>
          </a:p>
        </p:txBody>
      </p:sp>
      <p:sp>
        <p:nvSpPr>
          <p:cNvPr id="5" name="Síðufótarstaðgengill 4">
            <a:extLst>
              <a:ext uri="{FF2B5EF4-FFF2-40B4-BE49-F238E27FC236}">
                <a16:creationId xmlns:a16="http://schemas.microsoft.com/office/drawing/2014/main" id="{6156F8B8-65E6-1DA9-7373-656E6F725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s-IS"/>
          </a:p>
        </p:txBody>
      </p:sp>
      <p:sp>
        <p:nvSpPr>
          <p:cNvPr id="6" name="Skyggnunúmersstaðgengill 5">
            <a:extLst>
              <a:ext uri="{FF2B5EF4-FFF2-40B4-BE49-F238E27FC236}">
                <a16:creationId xmlns:a16="http://schemas.microsoft.com/office/drawing/2014/main" id="{DF949CC0-9ED8-3C7C-2F16-BDEB3AA789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478782-2ADE-4BAD-AF29-039EB474AD4E}" type="slidenum">
              <a:rPr lang="is-IS" smtClean="0"/>
              <a:t>‹#›</a:t>
            </a:fld>
            <a:endParaRPr lang="is-IS"/>
          </a:p>
        </p:txBody>
      </p:sp>
    </p:spTree>
    <p:extLst>
      <p:ext uri="{BB962C8B-B14F-4D97-AF65-F5344CB8AC3E}">
        <p14:creationId xmlns:p14="http://schemas.microsoft.com/office/powerpoint/2010/main" val="2733618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ill 1">
            <a:extLst>
              <a:ext uri="{FF2B5EF4-FFF2-40B4-BE49-F238E27FC236}">
                <a16:creationId xmlns:a16="http://schemas.microsoft.com/office/drawing/2014/main" id="{50A9E361-4A5C-1112-AF3F-FF33E0C5A710}"/>
              </a:ext>
            </a:extLst>
          </p:cNvPr>
          <p:cNvSpPr>
            <a:spLocks noGrp="1"/>
          </p:cNvSpPr>
          <p:nvPr>
            <p:ph type="ctrTitle"/>
          </p:nvPr>
        </p:nvSpPr>
        <p:spPr>
          <a:xfrm>
            <a:off x="5354955" y="552182"/>
            <a:ext cx="5998840" cy="3343135"/>
          </a:xfrm>
          <a:noFill/>
        </p:spPr>
        <p:txBody>
          <a:bodyPr>
            <a:normAutofit/>
          </a:bodyPr>
          <a:lstStyle/>
          <a:p>
            <a:pPr algn="l"/>
            <a:r>
              <a:rPr lang="is-IS" sz="5200"/>
              <a:t>Íþróttir og uppeldi</a:t>
            </a:r>
          </a:p>
        </p:txBody>
      </p:sp>
      <p:sp>
        <p:nvSpPr>
          <p:cNvPr id="3" name="Undirtitill 2">
            <a:extLst>
              <a:ext uri="{FF2B5EF4-FFF2-40B4-BE49-F238E27FC236}">
                <a16:creationId xmlns:a16="http://schemas.microsoft.com/office/drawing/2014/main" id="{1DF65B1C-F3AD-A967-8189-79D0CEA9DA2E}"/>
              </a:ext>
            </a:extLst>
          </p:cNvPr>
          <p:cNvSpPr>
            <a:spLocks noGrp="1"/>
          </p:cNvSpPr>
          <p:nvPr>
            <p:ph type="subTitle" idx="1"/>
          </p:nvPr>
        </p:nvSpPr>
        <p:spPr>
          <a:xfrm>
            <a:off x="5354955" y="4067032"/>
            <a:ext cx="5998840" cy="2067068"/>
          </a:xfrm>
          <a:noFill/>
        </p:spPr>
        <p:txBody>
          <a:bodyPr>
            <a:normAutofit/>
          </a:bodyPr>
          <a:lstStyle/>
          <a:p>
            <a:pPr algn="l"/>
            <a:r>
              <a:rPr lang="is-IS" dirty="0"/>
              <a:t>Hrafnhildur S. Sigurgeirsdóttir</a:t>
            </a:r>
            <a:endParaRPr lang="is-IS"/>
          </a:p>
        </p:txBody>
      </p:sp>
      <p:pic>
        <p:nvPicPr>
          <p:cNvPr id="4" name="Mynd 3">
            <a:extLst>
              <a:ext uri="{FF2B5EF4-FFF2-40B4-BE49-F238E27FC236}">
                <a16:creationId xmlns:a16="http://schemas.microsoft.com/office/drawing/2014/main" id="{2B849C9C-FCB6-0197-2BDB-C8B2D1403BE1}"/>
              </a:ext>
            </a:extLst>
          </p:cNvPr>
          <p:cNvPicPr>
            <a:picLocks noChangeAspect="1"/>
          </p:cNvPicPr>
          <p:nvPr/>
        </p:nvPicPr>
        <p:blipFill rotWithShape="1">
          <a:blip r:embed="rId2"/>
          <a:srcRect r="2" b="3169"/>
          <a:stretch/>
        </p:blipFill>
        <p:spPr>
          <a:xfrm>
            <a:off x="20" y="10"/>
            <a:ext cx="4992985" cy="6857990"/>
          </a:xfrm>
          <a:prstGeom prst="rect">
            <a:avLst/>
          </a:prstGeom>
        </p:spPr>
      </p:pic>
    </p:spTree>
    <p:extLst>
      <p:ext uri="{BB962C8B-B14F-4D97-AF65-F5344CB8AC3E}">
        <p14:creationId xmlns:p14="http://schemas.microsoft.com/office/powerpoint/2010/main" val="16028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2825524E-05B7-2939-AF1A-B0E42485D18C}"/>
              </a:ext>
            </a:extLst>
          </p:cNvPr>
          <p:cNvPicPr>
            <a:picLocks noChangeAspect="1"/>
          </p:cNvPicPr>
          <p:nvPr/>
        </p:nvPicPr>
        <p:blipFill rotWithShape="1">
          <a:blip r:embed="rId2"/>
          <a:srcRect l="2417" r="20520" b="-1"/>
          <a:stretch/>
        </p:blipFill>
        <p:spPr>
          <a:xfrm>
            <a:off x="20" y="1666568"/>
            <a:ext cx="6106195" cy="5191432"/>
          </a:xfrm>
          <a:prstGeom prst="rect">
            <a:avLst/>
          </a:prstGeom>
        </p:spPr>
      </p:pic>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6BCE4D73-8320-EDF9-4CC1-DDA7890E0899}"/>
              </a:ext>
            </a:extLst>
          </p:cNvPr>
          <p:cNvSpPr>
            <a:spLocks noGrp="1"/>
          </p:cNvSpPr>
          <p:nvPr>
            <p:ph type="title"/>
          </p:nvPr>
        </p:nvSpPr>
        <p:spPr>
          <a:xfrm>
            <a:off x="761801" y="352766"/>
            <a:ext cx="10591999" cy="1023584"/>
          </a:xfrm>
        </p:spPr>
        <p:txBody>
          <a:bodyPr>
            <a:normAutofit/>
          </a:bodyPr>
          <a:lstStyle/>
          <a:p>
            <a:r>
              <a:rPr lang="is-IS" sz="3400"/>
              <a:t>Andleg og líkamleg heilsurækt í takt við þroska nemenda</a:t>
            </a:r>
          </a:p>
        </p:txBody>
      </p:sp>
      <p:sp>
        <p:nvSpPr>
          <p:cNvPr id="3" name="Staðgengill efnis 2">
            <a:extLst>
              <a:ext uri="{FF2B5EF4-FFF2-40B4-BE49-F238E27FC236}">
                <a16:creationId xmlns:a16="http://schemas.microsoft.com/office/drawing/2014/main" id="{F5467696-2A9B-45DE-B10B-56DC6BE92D29}"/>
              </a:ext>
            </a:extLst>
          </p:cNvPr>
          <p:cNvSpPr>
            <a:spLocks noGrp="1"/>
          </p:cNvSpPr>
          <p:nvPr>
            <p:ph idx="1"/>
          </p:nvPr>
        </p:nvSpPr>
        <p:spPr>
          <a:xfrm>
            <a:off x="6803408" y="2249766"/>
            <a:ext cx="4550391" cy="4070303"/>
          </a:xfrm>
        </p:spPr>
        <p:txBody>
          <a:bodyPr anchor="ctr">
            <a:normAutofit/>
          </a:bodyPr>
          <a:lstStyle/>
          <a:p>
            <a:r>
              <a:rPr lang="is-IS" sz="2000" b="0" i="0">
                <a:effectLst/>
                <a:highlight>
                  <a:srgbClr val="FFFFFF"/>
                </a:highlight>
                <a:latin typeface="Noto Sans" panose="020B0502040504020204" pitchFamily="34" charset="0"/>
              </a:rPr>
              <a:t>Inntak íþróttakennslunnar á að vera leikir, hreyfitjáning, grunnþjálfun, leikfimi, fimleikar, frjálsíþróttir, vetraríþróttir, sund, boltaíþróttir, íþróttafræði, heilsuvernd, kynheilbrigði, skyndihjálp og kynning á íþróttagreinum.</a:t>
            </a:r>
          </a:p>
          <a:p>
            <a:r>
              <a:rPr lang="is-IS" sz="2000" b="0" i="0">
                <a:effectLst/>
                <a:highlight>
                  <a:srgbClr val="FFFFFF"/>
                </a:highlight>
                <a:latin typeface="Noto Sans" panose="020B0502040504020204" pitchFamily="34" charset="0"/>
              </a:rPr>
              <a:t>Alls konar leikir, dans og hreyfitjáning, sérstaklega fyrir yngri nemendurna, hafa mikið vægi.</a:t>
            </a:r>
          </a:p>
        </p:txBody>
      </p:sp>
    </p:spTree>
    <p:extLst>
      <p:ext uri="{BB962C8B-B14F-4D97-AF65-F5344CB8AC3E}">
        <p14:creationId xmlns:p14="http://schemas.microsoft.com/office/powerpoint/2010/main" val="230418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4E7FFEEE-068E-6EFA-C45B-8462C04EB9E0}"/>
              </a:ext>
            </a:extLst>
          </p:cNvPr>
          <p:cNvPicPr>
            <a:picLocks noChangeAspect="1"/>
          </p:cNvPicPr>
          <p:nvPr/>
        </p:nvPicPr>
        <p:blipFill rotWithShape="1">
          <a:blip r:embed="rId2"/>
          <a:srcRect l="13816" r="20316"/>
          <a:stretch/>
        </p:blipFill>
        <p:spPr>
          <a:xfrm>
            <a:off x="20" y="1666568"/>
            <a:ext cx="6106195" cy="5191432"/>
          </a:xfrm>
          <a:prstGeom prst="rect">
            <a:avLst/>
          </a:prstGeom>
        </p:spPr>
      </p:pic>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F2C00606-04A7-9490-13D7-15D72EE5427A}"/>
              </a:ext>
            </a:extLst>
          </p:cNvPr>
          <p:cNvSpPr>
            <a:spLocks noGrp="1"/>
          </p:cNvSpPr>
          <p:nvPr>
            <p:ph type="title"/>
          </p:nvPr>
        </p:nvSpPr>
        <p:spPr>
          <a:xfrm>
            <a:off x="761801" y="352766"/>
            <a:ext cx="10591999" cy="1023584"/>
          </a:xfrm>
        </p:spPr>
        <p:txBody>
          <a:bodyPr>
            <a:normAutofit/>
          </a:bodyPr>
          <a:lstStyle/>
          <a:p>
            <a:endParaRPr lang="is-IS" sz="4000" dirty="0"/>
          </a:p>
        </p:txBody>
      </p:sp>
      <p:sp>
        <p:nvSpPr>
          <p:cNvPr id="3" name="Staðgengill efnis 2">
            <a:extLst>
              <a:ext uri="{FF2B5EF4-FFF2-40B4-BE49-F238E27FC236}">
                <a16:creationId xmlns:a16="http://schemas.microsoft.com/office/drawing/2014/main" id="{84AF3381-7A91-AAFB-7710-9C3E1CBC8FA7}"/>
              </a:ext>
            </a:extLst>
          </p:cNvPr>
          <p:cNvSpPr>
            <a:spLocks noGrp="1"/>
          </p:cNvSpPr>
          <p:nvPr>
            <p:ph idx="1"/>
          </p:nvPr>
        </p:nvSpPr>
        <p:spPr>
          <a:xfrm>
            <a:off x="6803408" y="2249766"/>
            <a:ext cx="4550391" cy="4070303"/>
          </a:xfrm>
        </p:spPr>
        <p:txBody>
          <a:bodyPr anchor="ctr">
            <a:noAutofit/>
          </a:bodyPr>
          <a:lstStyle/>
          <a:p>
            <a:pPr marL="0" indent="0">
              <a:buNone/>
            </a:pPr>
            <a:r>
              <a:rPr lang="is-IS" sz="3200" b="0" i="0" dirty="0">
                <a:effectLst/>
                <a:highlight>
                  <a:srgbClr val="FFFFFF"/>
                </a:highlight>
                <a:latin typeface="Noto Sans" panose="020B0502040504020204" pitchFamily="34" charset="0"/>
              </a:rPr>
              <a:t>Það hefur sýnt sig að þeir sem stunda íþróttir í æsku eru líklegir til að gera það líka á fullorðinsárum. Íþróttakennsla í skólum ætti því að stuðla að því að allir þegnar landsins stundi reglulega einhverja íþrótt alla ævi.</a:t>
            </a:r>
            <a:endParaRPr lang="is-IS" sz="3200" dirty="0"/>
          </a:p>
        </p:txBody>
      </p:sp>
    </p:spTree>
    <p:extLst>
      <p:ext uri="{BB962C8B-B14F-4D97-AF65-F5344CB8AC3E}">
        <p14:creationId xmlns:p14="http://schemas.microsoft.com/office/powerpoint/2010/main" val="344886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ill 1">
            <a:extLst>
              <a:ext uri="{FF2B5EF4-FFF2-40B4-BE49-F238E27FC236}">
                <a16:creationId xmlns:a16="http://schemas.microsoft.com/office/drawing/2014/main" id="{A2876014-76B1-E17D-A3A6-24D176EDD411}"/>
              </a:ext>
            </a:extLst>
          </p:cNvPr>
          <p:cNvSpPr>
            <a:spLocks noGrp="1"/>
          </p:cNvSpPr>
          <p:nvPr>
            <p:ph type="title"/>
          </p:nvPr>
        </p:nvSpPr>
        <p:spPr>
          <a:xfrm>
            <a:off x="5894962" y="479493"/>
            <a:ext cx="5458838" cy="1325563"/>
          </a:xfrm>
        </p:spPr>
        <p:txBody>
          <a:bodyPr>
            <a:normAutofit/>
          </a:bodyPr>
          <a:lstStyle/>
          <a:p>
            <a:r>
              <a:rPr lang="is-IS" dirty="0"/>
              <a:t>Skipulagt íþróttastarf </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Mynd 3">
            <a:extLst>
              <a:ext uri="{FF2B5EF4-FFF2-40B4-BE49-F238E27FC236}">
                <a16:creationId xmlns:a16="http://schemas.microsoft.com/office/drawing/2014/main" id="{F3C023FD-8BBC-52A2-0B7F-A8C6CE1079DF}"/>
              </a:ext>
            </a:extLst>
          </p:cNvPr>
          <p:cNvPicPr>
            <a:picLocks noChangeAspect="1"/>
          </p:cNvPicPr>
          <p:nvPr/>
        </p:nvPicPr>
        <p:blipFill>
          <a:blip r:embed="rId2"/>
          <a:stretch>
            <a:fillRect/>
          </a:stretch>
        </p:blipFill>
        <p:spPr>
          <a:xfrm>
            <a:off x="703182" y="690028"/>
            <a:ext cx="4777381" cy="5308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Staðgengill efnis 2">
            <a:extLst>
              <a:ext uri="{FF2B5EF4-FFF2-40B4-BE49-F238E27FC236}">
                <a16:creationId xmlns:a16="http://schemas.microsoft.com/office/drawing/2014/main" id="{DE159FCC-3FF1-F413-293F-E94535FE5956}"/>
              </a:ext>
            </a:extLst>
          </p:cNvPr>
          <p:cNvSpPr>
            <a:spLocks noGrp="1"/>
          </p:cNvSpPr>
          <p:nvPr>
            <p:ph idx="1"/>
          </p:nvPr>
        </p:nvSpPr>
        <p:spPr>
          <a:xfrm>
            <a:off x="5894962" y="1984443"/>
            <a:ext cx="5458838" cy="4192520"/>
          </a:xfrm>
        </p:spPr>
        <p:txBody>
          <a:bodyPr>
            <a:normAutofit/>
          </a:bodyPr>
          <a:lstStyle/>
          <a:p>
            <a:r>
              <a:rPr lang="is-IS" dirty="0"/>
              <a:t>Íþróttafélög á Íslandi eru aðilar að Íþrótta- og Ólympíusambandi Íslands</a:t>
            </a:r>
          </a:p>
          <a:p>
            <a:r>
              <a:rPr lang="is-IS" dirty="0"/>
              <a:t>Þau þurfa því að fara eftir viðmiðum og reglum íþróttayfirvalda sem gefin eru út reglulega.</a:t>
            </a:r>
          </a:p>
          <a:p>
            <a:r>
              <a:rPr lang="is-IS" dirty="0"/>
              <a:t>Þar kemur t.d. fram hegðun og áhersla þjálfara, starfsemi félaganna í heild.</a:t>
            </a:r>
          </a:p>
        </p:txBody>
      </p:sp>
    </p:spTree>
    <p:extLst>
      <p:ext uri="{BB962C8B-B14F-4D97-AF65-F5344CB8AC3E}">
        <p14:creationId xmlns:p14="http://schemas.microsoft.com/office/powerpoint/2010/main" val="1242349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4819D51-5096-148F-E256-CC5073690947}"/>
              </a:ext>
            </a:extLst>
          </p:cNvPr>
          <p:cNvSpPr>
            <a:spLocks noGrp="1"/>
          </p:cNvSpPr>
          <p:nvPr>
            <p:ph type="title"/>
          </p:nvPr>
        </p:nvSpPr>
        <p:spPr/>
        <p:txBody>
          <a:bodyPr/>
          <a:lstStyle/>
          <a:p>
            <a:r>
              <a:rPr lang="is-IS" dirty="0"/>
              <a:t>Aukin þátttaka í barna- og unglingastarfi</a:t>
            </a:r>
          </a:p>
        </p:txBody>
      </p:sp>
      <p:sp>
        <p:nvSpPr>
          <p:cNvPr id="3" name="Staðgengill efnis 2">
            <a:extLst>
              <a:ext uri="{FF2B5EF4-FFF2-40B4-BE49-F238E27FC236}">
                <a16:creationId xmlns:a16="http://schemas.microsoft.com/office/drawing/2014/main" id="{5C93788A-0131-D94D-C0BF-73C74EC8DBF0}"/>
              </a:ext>
            </a:extLst>
          </p:cNvPr>
          <p:cNvSpPr>
            <a:spLocks noGrp="1"/>
          </p:cNvSpPr>
          <p:nvPr>
            <p:ph idx="1"/>
          </p:nvPr>
        </p:nvSpPr>
        <p:spPr/>
        <p:txBody>
          <a:bodyPr>
            <a:normAutofit fontScale="85000" lnSpcReduction="10000"/>
          </a:bodyPr>
          <a:lstStyle/>
          <a:p>
            <a:r>
              <a:rPr lang="is-IS" b="0" i="0" dirty="0">
                <a:solidFill>
                  <a:srgbClr val="333333"/>
                </a:solidFill>
                <a:effectLst/>
                <a:highlight>
                  <a:srgbClr val="FFFFFF"/>
                </a:highlight>
                <a:latin typeface="Noto Sans" panose="020B0502040504020204" pitchFamily="34" charset="0"/>
              </a:rPr>
              <a:t>Ástæðurnar fyrir því má rekja til jákvæðra hugmynda almennings um slíkt starf.</a:t>
            </a:r>
          </a:p>
          <a:p>
            <a:r>
              <a:rPr lang="is-IS" dirty="0">
                <a:solidFill>
                  <a:srgbClr val="333333"/>
                </a:solidFill>
                <a:highlight>
                  <a:srgbClr val="FFFFFF"/>
                </a:highlight>
                <a:latin typeface="Noto Sans" panose="020B0502040504020204" pitchFamily="34" charset="0"/>
              </a:rPr>
              <a:t>L</a:t>
            </a:r>
            <a:r>
              <a:rPr lang="is-IS" b="0" i="0" dirty="0">
                <a:solidFill>
                  <a:srgbClr val="333333"/>
                </a:solidFill>
                <a:effectLst/>
                <a:highlight>
                  <a:srgbClr val="FFFFFF"/>
                </a:highlight>
                <a:latin typeface="Noto Sans" panose="020B0502040504020204" pitchFamily="34" charset="0"/>
              </a:rPr>
              <a:t>itið á íþróttafélög sem viðurkenndar uppeldisstofnanir samtímans og samfélagsins og því kjörinn vettvangur til uppeldis og forvarna. </a:t>
            </a:r>
          </a:p>
          <a:p>
            <a:r>
              <a:rPr lang="is-IS" b="0" i="0" dirty="0">
                <a:solidFill>
                  <a:srgbClr val="333333"/>
                </a:solidFill>
                <a:effectLst/>
                <a:highlight>
                  <a:srgbClr val="FFFFFF"/>
                </a:highlight>
                <a:latin typeface="Noto Sans" panose="020B0502040504020204" pitchFamily="34" charset="0"/>
              </a:rPr>
              <a:t>Starf innan íþróttafélaga er talið mikilvæg viðbót við uppeldi innan fjölskyldunnar og skólans. </a:t>
            </a:r>
          </a:p>
          <a:p>
            <a:r>
              <a:rPr lang="is-IS" b="0" i="0" dirty="0">
                <a:solidFill>
                  <a:srgbClr val="333333"/>
                </a:solidFill>
                <a:effectLst/>
                <a:highlight>
                  <a:srgbClr val="FFFFFF"/>
                </a:highlight>
                <a:latin typeface="Noto Sans" panose="020B0502040504020204" pitchFamily="34" charset="0"/>
              </a:rPr>
              <a:t>Skipulagt íþróttastarf á Íslandi hefur einnig á undanförnum áratugum verið nátengt hefðbundnu skólastarfi og ýtt er undir að bæði börn og unglingar stundi skipulagt íþróttastarf eftir skóla. </a:t>
            </a:r>
          </a:p>
          <a:p>
            <a:r>
              <a:rPr lang="is-IS" b="0" i="0" dirty="0">
                <a:solidFill>
                  <a:srgbClr val="333333"/>
                </a:solidFill>
                <a:effectLst/>
                <a:highlight>
                  <a:srgbClr val="FFFFFF"/>
                </a:highlight>
                <a:latin typeface="Noto Sans" panose="020B0502040504020204" pitchFamily="34" charset="0"/>
              </a:rPr>
              <a:t>Á landsbyggðinni er hefðin fyrir hefðbundnu íþróttastarfi </a:t>
            </a:r>
            <a:r>
              <a:rPr lang="is-IS" b="0" i="0" dirty="0" err="1">
                <a:solidFill>
                  <a:srgbClr val="333333"/>
                </a:solidFill>
                <a:effectLst/>
                <a:highlight>
                  <a:srgbClr val="FFFFFF"/>
                </a:highlight>
                <a:latin typeface="Noto Sans" panose="020B0502040504020204" pitchFamily="34" charset="0"/>
              </a:rPr>
              <a:t>ennþá</a:t>
            </a:r>
            <a:r>
              <a:rPr lang="is-IS" b="0" i="0" dirty="0">
                <a:solidFill>
                  <a:srgbClr val="333333"/>
                </a:solidFill>
                <a:effectLst/>
                <a:highlight>
                  <a:srgbClr val="FFFFFF"/>
                </a:highlight>
                <a:latin typeface="Noto Sans" panose="020B0502040504020204" pitchFamily="34" charset="0"/>
              </a:rPr>
              <a:t> ríkari en á höfuðborgarsvæðinu enda framboð fyrir skipulagt tómstundastarf minna eins og eðlilegt er.</a:t>
            </a:r>
            <a:endParaRPr lang="is-IS" dirty="0"/>
          </a:p>
        </p:txBody>
      </p:sp>
    </p:spTree>
    <p:extLst>
      <p:ext uri="{BB962C8B-B14F-4D97-AF65-F5344CB8AC3E}">
        <p14:creationId xmlns:p14="http://schemas.microsoft.com/office/powerpoint/2010/main" val="2203541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DB4AADB2-D385-A973-7C58-A43382B60B3A}"/>
              </a:ext>
            </a:extLst>
          </p:cNvPr>
          <p:cNvPicPr>
            <a:picLocks noChangeAspect="1"/>
          </p:cNvPicPr>
          <p:nvPr/>
        </p:nvPicPr>
        <p:blipFill rotWithShape="1">
          <a:blip r:embed="rId2"/>
          <a:srcRect t="11644" r="-1" b="3761"/>
          <a:stretch/>
        </p:blipFill>
        <p:spPr>
          <a:xfrm>
            <a:off x="20" y="1666568"/>
            <a:ext cx="6106195" cy="5191432"/>
          </a:xfrm>
          <a:prstGeom prst="rect">
            <a:avLst/>
          </a:prstGeom>
        </p:spPr>
      </p:pic>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18ACA5A1-0B51-3210-E7CB-E8A59D24B346}"/>
              </a:ext>
            </a:extLst>
          </p:cNvPr>
          <p:cNvSpPr>
            <a:spLocks noGrp="1"/>
          </p:cNvSpPr>
          <p:nvPr>
            <p:ph type="title"/>
          </p:nvPr>
        </p:nvSpPr>
        <p:spPr>
          <a:xfrm>
            <a:off x="761801" y="352766"/>
            <a:ext cx="10591999" cy="1023584"/>
          </a:xfrm>
        </p:spPr>
        <p:txBody>
          <a:bodyPr>
            <a:normAutofit/>
          </a:bodyPr>
          <a:lstStyle/>
          <a:p>
            <a:endParaRPr lang="is-IS" sz="4000"/>
          </a:p>
        </p:txBody>
      </p:sp>
      <p:sp>
        <p:nvSpPr>
          <p:cNvPr id="3" name="Staðgengill efnis 2">
            <a:extLst>
              <a:ext uri="{FF2B5EF4-FFF2-40B4-BE49-F238E27FC236}">
                <a16:creationId xmlns:a16="http://schemas.microsoft.com/office/drawing/2014/main" id="{3DD70622-A401-430C-CEBB-4188B62F0C40}"/>
              </a:ext>
            </a:extLst>
          </p:cNvPr>
          <p:cNvSpPr>
            <a:spLocks noGrp="1"/>
          </p:cNvSpPr>
          <p:nvPr>
            <p:ph idx="1"/>
          </p:nvPr>
        </p:nvSpPr>
        <p:spPr>
          <a:xfrm>
            <a:off x="6803408" y="2249766"/>
            <a:ext cx="4550391" cy="4070303"/>
          </a:xfrm>
        </p:spPr>
        <p:txBody>
          <a:bodyPr anchor="ctr">
            <a:normAutofit/>
          </a:bodyPr>
          <a:lstStyle/>
          <a:p>
            <a:pPr marL="0" indent="0">
              <a:buNone/>
            </a:pPr>
            <a:r>
              <a:rPr lang="is-IS" sz="3600" b="0" i="0" dirty="0">
                <a:effectLst/>
                <a:highlight>
                  <a:srgbClr val="FFFFFF"/>
                </a:highlight>
                <a:latin typeface="Noto Sans" panose="020B0502040504020204" pitchFamily="34" charset="0"/>
              </a:rPr>
              <a:t>Í skipulögðu íþróttastarfi er hægt að koma til móts við þarfir barna fyrir spennu, gleði, leik, félagsskap og öryggi. </a:t>
            </a:r>
            <a:endParaRPr lang="is-IS" sz="3600" dirty="0"/>
          </a:p>
        </p:txBody>
      </p:sp>
    </p:spTree>
    <p:extLst>
      <p:ext uri="{BB962C8B-B14F-4D97-AF65-F5344CB8AC3E}">
        <p14:creationId xmlns:p14="http://schemas.microsoft.com/office/powerpoint/2010/main" val="23838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3FF97EC6-DA35-1BE2-C846-02038DE6CAF1}"/>
              </a:ext>
            </a:extLst>
          </p:cNvPr>
          <p:cNvSpPr>
            <a:spLocks noGrp="1"/>
          </p:cNvSpPr>
          <p:nvPr>
            <p:ph type="title"/>
          </p:nvPr>
        </p:nvSpPr>
        <p:spPr>
          <a:xfrm>
            <a:off x="411480" y="987552"/>
            <a:ext cx="4485861" cy="1088136"/>
          </a:xfrm>
        </p:spPr>
        <p:txBody>
          <a:bodyPr anchor="b">
            <a:normAutofit/>
          </a:bodyPr>
          <a:lstStyle/>
          <a:p>
            <a:r>
              <a:rPr lang="is-IS" sz="3400"/>
              <a:t>Fjölgun íþróttaiðkenda og félagslegir þættir</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DE702093-A763-C197-19A8-7AE2AA79CAE3}"/>
              </a:ext>
            </a:extLst>
          </p:cNvPr>
          <p:cNvSpPr>
            <a:spLocks noGrp="1"/>
          </p:cNvSpPr>
          <p:nvPr>
            <p:ph idx="1"/>
          </p:nvPr>
        </p:nvSpPr>
        <p:spPr>
          <a:xfrm>
            <a:off x="411479" y="2688336"/>
            <a:ext cx="4498848" cy="3584448"/>
          </a:xfrm>
        </p:spPr>
        <p:txBody>
          <a:bodyPr anchor="t">
            <a:normAutofit/>
          </a:bodyPr>
          <a:lstStyle/>
          <a:p>
            <a:r>
              <a:rPr lang="is-IS" sz="1800" b="0" i="0">
                <a:effectLst/>
                <a:highlight>
                  <a:srgbClr val="FFFFFF"/>
                </a:highlight>
                <a:latin typeface="Noto Sans" panose="020B0502040504020204" pitchFamily="34" charset="0"/>
              </a:rPr>
              <a:t>Það virðist vera að íþróttaþátttaka sé mest í 7. bekk grunnskóla en eftir það virðist draga jafnt og þétt úr þátttöku ungs fólks í skipulögðu íþróttastarfi.</a:t>
            </a:r>
          </a:p>
          <a:p>
            <a:r>
              <a:rPr lang="is-IS" sz="1800" b="0" i="0">
                <a:effectLst/>
                <a:highlight>
                  <a:srgbClr val="FFFFFF"/>
                </a:highlight>
                <a:latin typeface="Noto Sans" panose="020B0502040504020204" pitchFamily="34" charset="0"/>
              </a:rPr>
              <a:t>Þættir eins og kyn, aldur, búseta, heimilisgerð, hvatning frá foreldrum, tengsl við vini og íþróttatengd virðing vina, snúa allir að íþróttaþátttöku unglinga.</a:t>
            </a:r>
            <a:r>
              <a:rPr lang="is-IS" sz="1800">
                <a:highlight>
                  <a:srgbClr val="FFFFFF"/>
                </a:highlight>
                <a:latin typeface="Noto Sans" panose="020B0502040504020204" pitchFamily="34" charset="0"/>
              </a:rPr>
              <a:t> Allt eru þetta þættir sem geta haft áhrif á hvort og með hvaða hætti unglingar stunda íþróttir.</a:t>
            </a:r>
            <a:endParaRPr lang="is-IS" sz="1800"/>
          </a:p>
        </p:txBody>
      </p:sp>
      <p:pic>
        <p:nvPicPr>
          <p:cNvPr id="4" name="Mynd 3">
            <a:extLst>
              <a:ext uri="{FF2B5EF4-FFF2-40B4-BE49-F238E27FC236}">
                <a16:creationId xmlns:a16="http://schemas.microsoft.com/office/drawing/2014/main" id="{CD5610F6-D011-763C-9D30-4BD0D067967B}"/>
              </a:ext>
            </a:extLst>
          </p:cNvPr>
          <p:cNvPicPr>
            <a:picLocks noChangeAspect="1"/>
          </p:cNvPicPr>
          <p:nvPr/>
        </p:nvPicPr>
        <p:blipFill rotWithShape="1">
          <a:blip r:embed="rId2"/>
          <a:srcRect l="9128" r="2412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613502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1E3EECC-8ABC-7AFD-03B8-77AC3819D05F}"/>
              </a:ext>
            </a:extLst>
          </p:cNvPr>
          <p:cNvSpPr>
            <a:spLocks noGrp="1"/>
          </p:cNvSpPr>
          <p:nvPr>
            <p:ph type="title"/>
          </p:nvPr>
        </p:nvSpPr>
        <p:spPr>
          <a:xfrm>
            <a:off x="481013" y="3752849"/>
            <a:ext cx="3290887" cy="2452687"/>
          </a:xfrm>
        </p:spPr>
        <p:txBody>
          <a:bodyPr anchor="ctr">
            <a:normAutofit/>
          </a:bodyPr>
          <a:lstStyle/>
          <a:p>
            <a:r>
              <a:rPr lang="is-IS" sz="3300" dirty="0"/>
              <a:t>Áhrif tómstundaiðkunar á börn og unglinga</a:t>
            </a:r>
          </a:p>
        </p:txBody>
      </p:sp>
      <p:pic>
        <p:nvPicPr>
          <p:cNvPr id="4" name="Mynd 3">
            <a:extLst>
              <a:ext uri="{FF2B5EF4-FFF2-40B4-BE49-F238E27FC236}">
                <a16:creationId xmlns:a16="http://schemas.microsoft.com/office/drawing/2014/main" id="{A3DBF628-2241-42F6-0917-08E23AEBC2A0}"/>
              </a:ext>
            </a:extLst>
          </p:cNvPr>
          <p:cNvPicPr>
            <a:picLocks noChangeAspect="1"/>
          </p:cNvPicPr>
          <p:nvPr/>
        </p:nvPicPr>
        <p:blipFill rotWithShape="1">
          <a:blip r:embed="rId2"/>
          <a:srcRect t="12547" b="3161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taðgengill efnis 2">
            <a:extLst>
              <a:ext uri="{FF2B5EF4-FFF2-40B4-BE49-F238E27FC236}">
                <a16:creationId xmlns:a16="http://schemas.microsoft.com/office/drawing/2014/main" id="{7E9F32EA-BC60-EE69-6AC0-FCEBD13C6244}"/>
              </a:ext>
            </a:extLst>
          </p:cNvPr>
          <p:cNvSpPr>
            <a:spLocks noGrp="1"/>
          </p:cNvSpPr>
          <p:nvPr>
            <p:ph idx="1"/>
          </p:nvPr>
        </p:nvSpPr>
        <p:spPr>
          <a:xfrm>
            <a:off x="4223982" y="3752850"/>
            <a:ext cx="7485413" cy="2452687"/>
          </a:xfrm>
        </p:spPr>
        <p:txBody>
          <a:bodyPr anchor="ctr">
            <a:normAutofit/>
          </a:bodyPr>
          <a:lstStyle/>
          <a:p>
            <a:r>
              <a:rPr lang="is-IS" sz="2400" b="0" i="0" dirty="0">
                <a:effectLst/>
                <a:highlight>
                  <a:srgbClr val="FFFFFF"/>
                </a:highlight>
                <a:latin typeface="Noto Sans" panose="020B0502040504020204" pitchFamily="34" charset="0"/>
              </a:rPr>
              <a:t>Almennt undirstrika rannsóknir þá staðreynd að þátttaka barna og unglinga í margs konar tómstundum, bæði íþróttum og öðrum tómstundum, hefur jákvæð áhrif á viðhorf þeirra til náms og námsárangurs (Amalía Björnsdóttir o.fl., 2009).</a:t>
            </a:r>
            <a:endParaRPr lang="is-IS" sz="2400" dirty="0"/>
          </a:p>
        </p:txBody>
      </p:sp>
    </p:spTree>
    <p:extLst>
      <p:ext uri="{BB962C8B-B14F-4D97-AF65-F5344CB8AC3E}">
        <p14:creationId xmlns:p14="http://schemas.microsoft.com/office/powerpoint/2010/main" val="1754240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ynd 5">
            <a:extLst>
              <a:ext uri="{FF2B5EF4-FFF2-40B4-BE49-F238E27FC236}">
                <a16:creationId xmlns:a16="http://schemas.microsoft.com/office/drawing/2014/main" id="{88B61442-C196-8B03-B455-8C51BC9A1716}"/>
              </a:ext>
            </a:extLst>
          </p:cNvPr>
          <p:cNvPicPr>
            <a:picLocks noChangeAspect="1"/>
          </p:cNvPicPr>
          <p:nvPr/>
        </p:nvPicPr>
        <p:blipFill rotWithShape="1">
          <a:blip r:embed="rId2"/>
          <a:srcRect t="20901" r="-1" b="-1"/>
          <a:stretch/>
        </p:blipFill>
        <p:spPr>
          <a:xfrm>
            <a:off x="-1" y="10"/>
            <a:ext cx="12228129" cy="4666928"/>
          </a:xfrm>
          <a:prstGeom prst="rect">
            <a:avLst/>
          </a:prstGeom>
        </p:spPr>
      </p:pic>
      <p:grpSp>
        <p:nvGrpSpPr>
          <p:cNvPr id="13"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ill 1">
            <a:extLst>
              <a:ext uri="{FF2B5EF4-FFF2-40B4-BE49-F238E27FC236}">
                <a16:creationId xmlns:a16="http://schemas.microsoft.com/office/drawing/2014/main" id="{4262C18D-B60F-BA3D-47E8-A98F6C1B4FF9}"/>
              </a:ext>
            </a:extLst>
          </p:cNvPr>
          <p:cNvSpPr>
            <a:spLocks noGrp="1"/>
          </p:cNvSpPr>
          <p:nvPr>
            <p:ph type="title"/>
          </p:nvPr>
        </p:nvSpPr>
        <p:spPr>
          <a:xfrm>
            <a:off x="804672" y="4551037"/>
            <a:ext cx="5021782" cy="1509931"/>
          </a:xfrm>
        </p:spPr>
        <p:txBody>
          <a:bodyPr>
            <a:normAutofit/>
          </a:bodyPr>
          <a:lstStyle/>
          <a:p>
            <a:r>
              <a:rPr lang="is-IS" sz="3600">
                <a:solidFill>
                  <a:schemeClr val="tx2"/>
                </a:solidFill>
              </a:rPr>
              <a:t>Fræðslurit ÍSÍ</a:t>
            </a:r>
          </a:p>
        </p:txBody>
      </p:sp>
      <p:sp>
        <p:nvSpPr>
          <p:cNvPr id="3" name="Staðgengill efnis 2">
            <a:extLst>
              <a:ext uri="{FF2B5EF4-FFF2-40B4-BE49-F238E27FC236}">
                <a16:creationId xmlns:a16="http://schemas.microsoft.com/office/drawing/2014/main" id="{8A799F0A-F827-C5E3-6774-2CB253545CE9}"/>
              </a:ext>
            </a:extLst>
          </p:cNvPr>
          <p:cNvSpPr>
            <a:spLocks noGrp="1"/>
          </p:cNvSpPr>
          <p:nvPr>
            <p:ph idx="1"/>
          </p:nvPr>
        </p:nvSpPr>
        <p:spPr>
          <a:xfrm>
            <a:off x="6470247" y="4551037"/>
            <a:ext cx="4926411" cy="1509935"/>
          </a:xfrm>
        </p:spPr>
        <p:txBody>
          <a:bodyPr anchor="ctr">
            <a:noAutofit/>
          </a:bodyPr>
          <a:lstStyle/>
          <a:p>
            <a:r>
              <a:rPr lang="is-IS" sz="2000" dirty="0">
                <a:solidFill>
                  <a:schemeClr val="tx2"/>
                </a:solidFill>
              </a:rPr>
              <a:t>Frá 1997 hefur ÍSÍ gefið út fjölda fræðslurita.</a:t>
            </a:r>
          </a:p>
          <a:p>
            <a:pPr lvl="1"/>
            <a:r>
              <a:rPr lang="is-IS" sz="2000" b="0" i="0" dirty="0">
                <a:solidFill>
                  <a:schemeClr val="tx2"/>
                </a:solidFill>
                <a:effectLst/>
                <a:highlight>
                  <a:srgbClr val="FFFFFF"/>
                </a:highlight>
                <a:latin typeface="Noto Sans" panose="020B0502040504020204" pitchFamily="34" charset="0"/>
              </a:rPr>
              <a:t>Átröskun og íþróttir</a:t>
            </a:r>
          </a:p>
          <a:p>
            <a:pPr lvl="1"/>
            <a:r>
              <a:rPr lang="is-IS" sz="2000" dirty="0">
                <a:solidFill>
                  <a:schemeClr val="tx2"/>
                </a:solidFill>
                <a:highlight>
                  <a:srgbClr val="FFFFFF"/>
                </a:highlight>
                <a:latin typeface="Noto Sans" panose="020B0502040504020204" pitchFamily="34" charset="0"/>
              </a:rPr>
              <a:t>E</a:t>
            </a:r>
            <a:r>
              <a:rPr lang="is-IS" sz="2000" b="0" i="0" dirty="0">
                <a:solidFill>
                  <a:schemeClr val="tx2"/>
                </a:solidFill>
                <a:effectLst/>
                <a:highlight>
                  <a:srgbClr val="FFFFFF"/>
                </a:highlight>
                <a:latin typeface="Noto Sans" panose="020B0502040504020204" pitchFamily="34" charset="0"/>
              </a:rPr>
              <a:t>inelti og íþróttir</a:t>
            </a:r>
          </a:p>
          <a:p>
            <a:pPr lvl="1"/>
            <a:r>
              <a:rPr lang="is-IS" sz="2000" dirty="0">
                <a:solidFill>
                  <a:schemeClr val="tx2"/>
                </a:solidFill>
                <a:highlight>
                  <a:srgbClr val="FFFFFF"/>
                </a:highlight>
                <a:latin typeface="Noto Sans" panose="020B0502040504020204" pitchFamily="34" charset="0"/>
              </a:rPr>
              <a:t>K</a:t>
            </a:r>
            <a:r>
              <a:rPr lang="is-IS" sz="2000" b="0" i="0" dirty="0">
                <a:solidFill>
                  <a:schemeClr val="tx2"/>
                </a:solidFill>
                <a:effectLst/>
                <a:highlight>
                  <a:srgbClr val="FFFFFF"/>
                </a:highlight>
                <a:latin typeface="Noto Sans" panose="020B0502040504020204" pitchFamily="34" charset="0"/>
              </a:rPr>
              <a:t>ynferðislegt ofbeldi í íþróttum</a:t>
            </a:r>
          </a:p>
          <a:p>
            <a:pPr lvl="1"/>
            <a:r>
              <a:rPr lang="is-IS" sz="2000" dirty="0">
                <a:solidFill>
                  <a:schemeClr val="tx2"/>
                </a:solidFill>
                <a:highlight>
                  <a:srgbClr val="FFFFFF"/>
                </a:highlight>
                <a:latin typeface="Noto Sans" panose="020B0502040504020204" pitchFamily="34" charset="0"/>
              </a:rPr>
              <a:t>N</a:t>
            </a:r>
            <a:r>
              <a:rPr lang="is-IS" sz="2000" b="0" i="0" dirty="0">
                <a:solidFill>
                  <a:schemeClr val="tx2"/>
                </a:solidFill>
                <a:effectLst/>
                <a:highlight>
                  <a:srgbClr val="FFFFFF"/>
                </a:highlight>
                <a:latin typeface="Noto Sans" panose="020B0502040504020204" pitchFamily="34" charset="0"/>
              </a:rPr>
              <a:t>æring og íþróttir</a:t>
            </a:r>
          </a:p>
          <a:p>
            <a:pPr lvl="1"/>
            <a:r>
              <a:rPr lang="is-IS" sz="2000" b="0" i="0" dirty="0">
                <a:solidFill>
                  <a:schemeClr val="tx2"/>
                </a:solidFill>
                <a:effectLst/>
                <a:highlight>
                  <a:srgbClr val="FFFFFF"/>
                </a:highlight>
                <a:latin typeface="Noto Sans" panose="020B0502040504020204" pitchFamily="34" charset="0"/>
              </a:rPr>
              <a:t>Vertu með </a:t>
            </a:r>
          </a:p>
          <a:p>
            <a:r>
              <a:rPr lang="is-IS" sz="2000" dirty="0">
                <a:solidFill>
                  <a:schemeClr val="tx2"/>
                </a:solidFill>
                <a:highlight>
                  <a:srgbClr val="FFFFFF"/>
                </a:highlight>
                <a:latin typeface="Noto Sans" panose="020B0502040504020204" pitchFamily="34" charset="0"/>
              </a:rPr>
              <a:t>Margir bæklinganna eru á mörgum </a:t>
            </a:r>
            <a:r>
              <a:rPr lang="is-IS" sz="2000" b="0" i="0" dirty="0">
                <a:solidFill>
                  <a:schemeClr val="tx2"/>
                </a:solidFill>
                <a:effectLst/>
                <a:highlight>
                  <a:srgbClr val="FFFFFF"/>
                </a:highlight>
                <a:latin typeface="Noto Sans" panose="020B0502040504020204" pitchFamily="34" charset="0"/>
              </a:rPr>
              <a:t>tungumálum.</a:t>
            </a:r>
            <a:endParaRPr lang="is-IS" sz="2000" dirty="0">
              <a:solidFill>
                <a:schemeClr val="tx2"/>
              </a:solidFill>
            </a:endParaRPr>
          </a:p>
        </p:txBody>
      </p:sp>
    </p:spTree>
    <p:extLst>
      <p:ext uri="{BB962C8B-B14F-4D97-AF65-F5344CB8AC3E}">
        <p14:creationId xmlns:p14="http://schemas.microsoft.com/office/powerpoint/2010/main" val="3535970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686868B3-F9D5-A000-9C3A-859E54C6CB8E}"/>
              </a:ext>
            </a:extLst>
          </p:cNvPr>
          <p:cNvSpPr>
            <a:spLocks noGrp="1"/>
          </p:cNvSpPr>
          <p:nvPr>
            <p:ph type="title"/>
          </p:nvPr>
        </p:nvSpPr>
        <p:spPr>
          <a:xfrm>
            <a:off x="411480" y="991443"/>
            <a:ext cx="4443154" cy="1087819"/>
          </a:xfrm>
        </p:spPr>
        <p:txBody>
          <a:bodyPr anchor="b">
            <a:normAutofit/>
          </a:bodyPr>
          <a:lstStyle/>
          <a:p>
            <a:r>
              <a:rPr lang="is-IS" sz="3400"/>
              <a:t>Íþróttaboðorðin 10</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1E097CD5-350F-0C8C-171D-6F6167A6BAA8}"/>
              </a:ext>
            </a:extLst>
          </p:cNvPr>
          <p:cNvSpPr>
            <a:spLocks noGrp="1"/>
          </p:cNvSpPr>
          <p:nvPr>
            <p:ph idx="1"/>
          </p:nvPr>
        </p:nvSpPr>
        <p:spPr>
          <a:xfrm>
            <a:off x="411480" y="2684095"/>
            <a:ext cx="4443154" cy="3492868"/>
          </a:xfrm>
        </p:spPr>
        <p:txBody>
          <a:bodyPr>
            <a:normAutofit/>
          </a:bodyPr>
          <a:lstStyle/>
          <a:p>
            <a:pPr>
              <a:buFont typeface="+mj-lt"/>
              <a:buAutoNum type="arabicPeriod"/>
            </a:pPr>
            <a:r>
              <a:rPr lang="is-IS" sz="1100" b="0" i="0">
                <a:effectLst/>
                <a:highlight>
                  <a:srgbClr val="FFFFFF"/>
                </a:highlight>
                <a:latin typeface="Noto Sans" panose="020B0502040504020204" pitchFamily="34" charset="0"/>
              </a:rPr>
              <a:t> Íþróttir eiga að vera fyrir öll börn</a:t>
            </a:r>
          </a:p>
          <a:p>
            <a:pPr>
              <a:buFont typeface="+mj-lt"/>
              <a:buAutoNum type="arabicPeriod"/>
            </a:pPr>
            <a:r>
              <a:rPr lang="is-IS" sz="1100" b="0" i="0">
                <a:effectLst/>
                <a:highlight>
                  <a:srgbClr val="FFFFFF"/>
                </a:highlight>
                <a:latin typeface="Noto Sans" panose="020B0502040504020204" pitchFamily="34" charset="0"/>
              </a:rPr>
              <a:t> Íþróttir eiga að byggja upp öfluga einstaklinga</a:t>
            </a:r>
          </a:p>
          <a:p>
            <a:pPr>
              <a:buFont typeface="+mj-lt"/>
              <a:buAutoNum type="arabicPeriod"/>
            </a:pPr>
            <a:r>
              <a:rPr lang="is-IS" sz="1100" b="0" i="0">
                <a:effectLst/>
                <a:highlight>
                  <a:srgbClr val="FFFFFF"/>
                </a:highlight>
                <a:latin typeface="Noto Sans" panose="020B0502040504020204" pitchFamily="34" charset="0"/>
              </a:rPr>
              <a:t> Virðum skoðanir barna og unglinga</a:t>
            </a:r>
          </a:p>
          <a:p>
            <a:pPr>
              <a:buFont typeface="+mj-lt"/>
              <a:buAutoNum type="arabicPeriod"/>
            </a:pPr>
            <a:r>
              <a:rPr lang="is-IS" sz="1100" b="0" i="0">
                <a:effectLst/>
                <a:highlight>
                  <a:srgbClr val="FFFFFF"/>
                </a:highlight>
                <a:latin typeface="Noto Sans" panose="020B0502040504020204" pitchFamily="34" charset="0"/>
              </a:rPr>
              <a:t> Höfum íþróttastarf fjölbreytt</a:t>
            </a:r>
          </a:p>
          <a:p>
            <a:pPr>
              <a:buFont typeface="+mj-lt"/>
              <a:buAutoNum type="arabicPeriod"/>
            </a:pPr>
            <a:r>
              <a:rPr lang="is-IS" sz="1100" b="0" i="0">
                <a:effectLst/>
                <a:highlight>
                  <a:srgbClr val="FFFFFF"/>
                </a:highlight>
                <a:latin typeface="Noto Sans" panose="020B0502040504020204" pitchFamily="34" charset="0"/>
              </a:rPr>
              <a:t> Þjálfun á að hæfa aldri og þroska barna</a:t>
            </a:r>
          </a:p>
          <a:p>
            <a:pPr>
              <a:buFont typeface="+mj-lt"/>
              <a:buAutoNum type="arabicPeriod"/>
            </a:pPr>
            <a:r>
              <a:rPr lang="is-IS" sz="1100" b="0" i="0">
                <a:effectLst/>
                <a:highlight>
                  <a:srgbClr val="FFFFFF"/>
                </a:highlight>
                <a:latin typeface="Noto Sans" panose="020B0502040504020204" pitchFamily="34" charset="0"/>
              </a:rPr>
              <a:t> Varðandi íþróttakeppni á ávallt að hafa í huga aldur og þroska barna</a:t>
            </a:r>
          </a:p>
          <a:p>
            <a:pPr>
              <a:buFont typeface="+mj-lt"/>
              <a:buAutoNum type="arabicPeriod"/>
            </a:pPr>
            <a:r>
              <a:rPr lang="is-IS" sz="1100" b="0" i="0">
                <a:effectLst/>
                <a:highlight>
                  <a:srgbClr val="FFFFFF"/>
                </a:highlight>
                <a:latin typeface="Noto Sans" panose="020B0502040504020204" pitchFamily="34" charset="0"/>
              </a:rPr>
              <a:t> Sköpum íþróttaaðstöðu við hæfi</a:t>
            </a:r>
          </a:p>
          <a:p>
            <a:pPr>
              <a:buFont typeface="+mj-lt"/>
              <a:buAutoNum type="arabicPeriod"/>
            </a:pPr>
            <a:r>
              <a:rPr lang="is-IS" sz="1100" b="0" i="0">
                <a:effectLst/>
                <a:highlight>
                  <a:srgbClr val="FFFFFF"/>
                </a:highlight>
                <a:latin typeface="Noto Sans" panose="020B0502040504020204" pitchFamily="34" charset="0"/>
              </a:rPr>
              <a:t> Fagmenntum þjálfara</a:t>
            </a:r>
          </a:p>
          <a:p>
            <a:pPr>
              <a:buFont typeface="+mj-lt"/>
              <a:buAutoNum type="arabicPeriod"/>
            </a:pPr>
            <a:r>
              <a:rPr lang="is-IS" sz="1100" b="0" i="0">
                <a:effectLst/>
                <a:highlight>
                  <a:srgbClr val="FFFFFF"/>
                </a:highlight>
                <a:latin typeface="Noto Sans" panose="020B0502040504020204" pitchFamily="34" charset="0"/>
              </a:rPr>
              <a:t> Hvetjum foreldra til að sýna stuðning</a:t>
            </a:r>
          </a:p>
          <a:p>
            <a:pPr>
              <a:buFont typeface="+mj-lt"/>
              <a:buAutoNum type="arabicPeriod"/>
            </a:pPr>
            <a:r>
              <a:rPr lang="is-IS" sz="1100" b="0" i="0">
                <a:effectLst/>
                <a:highlight>
                  <a:srgbClr val="FFFFFF"/>
                </a:highlight>
                <a:latin typeface="Noto Sans" panose="020B0502040504020204" pitchFamily="34" charset="0"/>
              </a:rPr>
              <a:t> Virðum störf dómara og starfsmanna 	</a:t>
            </a:r>
          </a:p>
          <a:p>
            <a:pPr marL="457200" lvl="1" indent="0">
              <a:buNone/>
            </a:pPr>
            <a:r>
              <a:rPr lang="is-IS" sz="1100">
                <a:highlight>
                  <a:srgbClr val="FFFFFF"/>
                </a:highlight>
                <a:latin typeface="Noto Sans" panose="020B0502040504020204" pitchFamily="34" charset="0"/>
              </a:rPr>
              <a:t>							</a:t>
            </a:r>
            <a:r>
              <a:rPr lang="is-IS" sz="1100" b="0" i="0">
                <a:effectLst/>
                <a:highlight>
                  <a:srgbClr val="FFFFFF"/>
                </a:highlight>
                <a:latin typeface="Noto Sans" panose="020B0502040504020204" pitchFamily="34" charset="0"/>
              </a:rPr>
              <a:t>(Guðbjörg Norðfjörð o.fl., 2015)</a:t>
            </a:r>
          </a:p>
        </p:txBody>
      </p:sp>
      <p:pic>
        <p:nvPicPr>
          <p:cNvPr id="4" name="Mynd 3">
            <a:extLst>
              <a:ext uri="{FF2B5EF4-FFF2-40B4-BE49-F238E27FC236}">
                <a16:creationId xmlns:a16="http://schemas.microsoft.com/office/drawing/2014/main" id="{3BE44636-2FE2-3B33-FD4B-EF8CD6A9E636}"/>
              </a:ext>
            </a:extLst>
          </p:cNvPr>
          <p:cNvPicPr>
            <a:picLocks noChangeAspect="1"/>
          </p:cNvPicPr>
          <p:nvPr/>
        </p:nvPicPr>
        <p:blipFill>
          <a:blip r:embed="rId2"/>
          <a:stretch>
            <a:fillRect/>
          </a:stretch>
        </p:blipFill>
        <p:spPr>
          <a:xfrm>
            <a:off x="5385816" y="1420893"/>
            <a:ext cx="6440424" cy="3960860"/>
          </a:xfrm>
          <a:prstGeom prst="rect">
            <a:avLst/>
          </a:prstGeom>
        </p:spPr>
      </p:pic>
    </p:spTree>
    <p:extLst>
      <p:ext uri="{BB962C8B-B14F-4D97-AF65-F5344CB8AC3E}">
        <p14:creationId xmlns:p14="http://schemas.microsoft.com/office/powerpoint/2010/main" val="341623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BDFFB16C-3234-A472-A214-8EE58555C139}"/>
              </a:ext>
            </a:extLst>
          </p:cNvPr>
          <p:cNvSpPr>
            <a:spLocks noGrp="1"/>
          </p:cNvSpPr>
          <p:nvPr>
            <p:ph type="title"/>
          </p:nvPr>
        </p:nvSpPr>
        <p:spPr>
          <a:xfrm>
            <a:off x="411480" y="991443"/>
            <a:ext cx="4443154" cy="1087819"/>
          </a:xfrm>
        </p:spPr>
        <p:txBody>
          <a:bodyPr anchor="b">
            <a:normAutofit/>
          </a:bodyPr>
          <a:lstStyle/>
          <a:p>
            <a:r>
              <a:rPr lang="is-IS" sz="3400"/>
              <a:t>Forvarnargildi íþrótta</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FAFCD432-ACC7-2598-D288-FF43E64A1BA7}"/>
              </a:ext>
            </a:extLst>
          </p:cNvPr>
          <p:cNvSpPr>
            <a:spLocks noGrp="1"/>
          </p:cNvSpPr>
          <p:nvPr>
            <p:ph idx="1"/>
          </p:nvPr>
        </p:nvSpPr>
        <p:spPr>
          <a:xfrm>
            <a:off x="411480" y="2684095"/>
            <a:ext cx="4443154" cy="3492868"/>
          </a:xfrm>
        </p:spPr>
        <p:txBody>
          <a:bodyPr>
            <a:normAutofit/>
          </a:bodyPr>
          <a:lstStyle/>
          <a:p>
            <a:r>
              <a:rPr lang="is-IS" sz="1800"/>
              <a:t>Alþjóðaheilbrigðisstofnunin gaf út að 2021 þjáðist 5% jarðarbúa af þunglyndi.</a:t>
            </a:r>
          </a:p>
          <a:p>
            <a:r>
              <a:rPr lang="is-IS" sz="1800"/>
              <a:t>Hreyfiþjálfun barna getur leitt til betri andlegrar heilsu barna sem getur dregið úr hegðunarvandkvæðum.</a:t>
            </a:r>
          </a:p>
          <a:p>
            <a:r>
              <a:rPr lang="is-IS" sz="1800"/>
              <a:t>Líkamsþjálfun styrkir vöðva og bein og kemur í veg fyrir þyngdaraukningu, sykursýki og önnur heilsufarsvandamál.</a:t>
            </a:r>
          </a:p>
          <a:p>
            <a:r>
              <a:rPr lang="is-IS" sz="1800"/>
              <a:t>Það er oft sagt að heilbrigt barn sé virkt barn. (Tara, 2018).</a:t>
            </a:r>
          </a:p>
        </p:txBody>
      </p:sp>
      <p:pic>
        <p:nvPicPr>
          <p:cNvPr id="4" name="Mynd 3">
            <a:extLst>
              <a:ext uri="{FF2B5EF4-FFF2-40B4-BE49-F238E27FC236}">
                <a16:creationId xmlns:a16="http://schemas.microsoft.com/office/drawing/2014/main" id="{AE0EFB3E-00AA-1698-F598-9037DACA94B4}"/>
              </a:ext>
            </a:extLst>
          </p:cNvPr>
          <p:cNvPicPr>
            <a:picLocks noChangeAspect="1"/>
          </p:cNvPicPr>
          <p:nvPr/>
        </p:nvPicPr>
        <p:blipFill>
          <a:blip r:embed="rId2"/>
          <a:stretch>
            <a:fillRect/>
          </a:stretch>
        </p:blipFill>
        <p:spPr>
          <a:xfrm>
            <a:off x="5385816" y="1791217"/>
            <a:ext cx="6440424" cy="3220212"/>
          </a:xfrm>
          <a:prstGeom prst="rect">
            <a:avLst/>
          </a:prstGeom>
        </p:spPr>
      </p:pic>
    </p:spTree>
    <p:extLst>
      <p:ext uri="{BB962C8B-B14F-4D97-AF65-F5344CB8AC3E}">
        <p14:creationId xmlns:p14="http://schemas.microsoft.com/office/powerpoint/2010/main" val="1960015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BD3E0DBB-E8F9-8F20-7903-4A8B22890101}"/>
              </a:ext>
            </a:extLst>
          </p:cNvPr>
          <p:cNvSpPr>
            <a:spLocks noGrp="1"/>
          </p:cNvSpPr>
          <p:nvPr>
            <p:ph type="title"/>
          </p:nvPr>
        </p:nvSpPr>
        <p:spPr>
          <a:xfrm>
            <a:off x="586478" y="1683756"/>
            <a:ext cx="3115265" cy="2396359"/>
          </a:xfrm>
        </p:spPr>
        <p:txBody>
          <a:bodyPr anchor="b">
            <a:normAutofit/>
          </a:bodyPr>
          <a:lstStyle/>
          <a:p>
            <a:pPr algn="r"/>
            <a:r>
              <a:rPr lang="is-IS" sz="4000">
                <a:solidFill>
                  <a:srgbClr val="FFFFFF"/>
                </a:solidFill>
              </a:rPr>
              <a:t>Um hvað fjallar kaflinn?</a:t>
            </a:r>
          </a:p>
        </p:txBody>
      </p:sp>
      <p:graphicFrame>
        <p:nvGraphicFramePr>
          <p:cNvPr id="5" name="Staðgengill efnis 2">
            <a:extLst>
              <a:ext uri="{FF2B5EF4-FFF2-40B4-BE49-F238E27FC236}">
                <a16:creationId xmlns:a16="http://schemas.microsoft.com/office/drawing/2014/main" id="{052375AF-18A0-2009-8A7E-60ADC5045066}"/>
              </a:ext>
            </a:extLst>
          </p:cNvPr>
          <p:cNvGraphicFramePr>
            <a:graphicFrameLocks noGrp="1"/>
          </p:cNvGraphicFramePr>
          <p:nvPr>
            <p:ph idx="1"/>
            <p:extLst>
              <p:ext uri="{D42A27DB-BD31-4B8C-83A1-F6EECF244321}">
                <p14:modId xmlns:p14="http://schemas.microsoft.com/office/powerpoint/2010/main" val="43986176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19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EE48C7F5-BCDE-FC73-ECF6-15A067AABE87}"/>
              </a:ext>
            </a:extLst>
          </p:cNvPr>
          <p:cNvSpPr>
            <a:spLocks noGrp="1"/>
          </p:cNvSpPr>
          <p:nvPr>
            <p:ph type="title"/>
          </p:nvPr>
        </p:nvSpPr>
        <p:spPr>
          <a:xfrm>
            <a:off x="411480" y="987552"/>
            <a:ext cx="4485861" cy="1088136"/>
          </a:xfrm>
        </p:spPr>
        <p:txBody>
          <a:bodyPr anchor="b">
            <a:normAutofit/>
          </a:bodyPr>
          <a:lstStyle/>
          <a:p>
            <a:r>
              <a:rPr lang="is-IS" sz="3400" dirty="0"/>
              <a:t>Forvarnargildi íþrótta</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D3C8D6AD-3EF5-C16E-555A-EA93E9750F53}"/>
              </a:ext>
            </a:extLst>
          </p:cNvPr>
          <p:cNvSpPr>
            <a:spLocks noGrp="1"/>
          </p:cNvSpPr>
          <p:nvPr>
            <p:ph idx="1"/>
          </p:nvPr>
        </p:nvSpPr>
        <p:spPr>
          <a:xfrm>
            <a:off x="411479" y="2688336"/>
            <a:ext cx="4498848" cy="3584448"/>
          </a:xfrm>
        </p:spPr>
        <p:txBody>
          <a:bodyPr anchor="t">
            <a:normAutofit/>
          </a:bodyPr>
          <a:lstStyle/>
          <a:p>
            <a:r>
              <a:rPr lang="is-IS" sz="1500" b="0" i="0" dirty="0">
                <a:effectLst/>
                <a:highlight>
                  <a:srgbClr val="FFFFFF"/>
                </a:highlight>
                <a:latin typeface="Noto Sans" panose="020B0502040504020204" pitchFamily="34" charset="0"/>
              </a:rPr>
              <a:t>Nýleg rannsókn sýndi fram á að líkamleg hreyfing getur dregið verulega úr þunglyndiseinkennum hjá börnum og unglingum. </a:t>
            </a:r>
          </a:p>
          <a:p>
            <a:r>
              <a:rPr lang="is-IS" sz="1500" dirty="0">
                <a:highlight>
                  <a:srgbClr val="FFFFFF"/>
                </a:highlight>
                <a:latin typeface="Noto Sans" panose="020B0502040504020204" pitchFamily="34" charset="0"/>
              </a:rPr>
              <a:t>T</a:t>
            </a:r>
            <a:r>
              <a:rPr lang="is-IS" sz="1500" b="0" i="0" dirty="0">
                <a:effectLst/>
                <a:highlight>
                  <a:srgbClr val="FFFFFF"/>
                </a:highlight>
                <a:latin typeface="Noto Sans" panose="020B0502040504020204" pitchFamily="34" charset="0"/>
              </a:rPr>
              <a:t>eknar voru saman niðurstöður 21 rannsóknar um efnið.</a:t>
            </a:r>
          </a:p>
          <a:p>
            <a:r>
              <a:rPr lang="is-IS" sz="1500" b="0" i="0" dirty="0">
                <a:effectLst/>
                <a:highlight>
                  <a:srgbClr val="FFFFFF"/>
                </a:highlight>
                <a:latin typeface="Noto Sans" panose="020B0502040504020204" pitchFamily="34" charset="0"/>
              </a:rPr>
              <a:t>Þátttakendur voru 2441 krakki á aldrinum 11–19 ára, 47% strákar og 53% stelpur. </a:t>
            </a:r>
          </a:p>
          <a:p>
            <a:r>
              <a:rPr lang="is-IS" sz="1500" dirty="0">
                <a:highlight>
                  <a:srgbClr val="FFFFFF"/>
                </a:highlight>
                <a:latin typeface="Noto Sans" panose="020B0502040504020204" pitchFamily="34" charset="0"/>
              </a:rPr>
              <a:t>N</a:t>
            </a:r>
            <a:r>
              <a:rPr lang="is-IS" sz="1500" b="0" i="0" dirty="0">
                <a:effectLst/>
                <a:highlight>
                  <a:srgbClr val="FFFFFF"/>
                </a:highlight>
                <a:latin typeface="Noto Sans" panose="020B0502040504020204" pitchFamily="34" charset="0"/>
              </a:rPr>
              <a:t>iðurstöðurnar leiddu í ljós að þeir unglingar sem hreyfðu sig mikið og voru líkamlega virkir upplifðu sterkar minnkandi þunglyndiseinkenni en yngri börn.</a:t>
            </a:r>
            <a:endParaRPr lang="is-IS" sz="1500" dirty="0"/>
          </a:p>
        </p:txBody>
      </p:sp>
      <p:pic>
        <p:nvPicPr>
          <p:cNvPr id="4" name="Mynd 3">
            <a:extLst>
              <a:ext uri="{FF2B5EF4-FFF2-40B4-BE49-F238E27FC236}">
                <a16:creationId xmlns:a16="http://schemas.microsoft.com/office/drawing/2014/main" id="{F22C0BE8-0902-F79B-0A5A-3B237275FA27}"/>
              </a:ext>
            </a:extLst>
          </p:cNvPr>
          <p:cNvPicPr>
            <a:picLocks noChangeAspect="1"/>
          </p:cNvPicPr>
          <p:nvPr/>
        </p:nvPicPr>
        <p:blipFill rotWithShape="1">
          <a:blip r:embed="rId2"/>
          <a:srcRect l="23197" r="1306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832148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2C0B7AE0-67D0-9BCB-0BD6-FC41F9DB771F}"/>
              </a:ext>
            </a:extLst>
          </p:cNvPr>
          <p:cNvPicPr>
            <a:picLocks noChangeAspect="1"/>
          </p:cNvPicPr>
          <p:nvPr/>
        </p:nvPicPr>
        <p:blipFill rotWithShape="1">
          <a:blip r:embed="rId2"/>
          <a:srcRect t="23669" r="-1" b="-1"/>
          <a:stretch/>
        </p:blipFill>
        <p:spPr>
          <a:xfrm>
            <a:off x="-1" y="10"/>
            <a:ext cx="12228129"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ill 1">
            <a:extLst>
              <a:ext uri="{FF2B5EF4-FFF2-40B4-BE49-F238E27FC236}">
                <a16:creationId xmlns:a16="http://schemas.microsoft.com/office/drawing/2014/main" id="{CFF8622F-6F33-1360-25B9-D545683719E6}"/>
              </a:ext>
            </a:extLst>
          </p:cNvPr>
          <p:cNvSpPr>
            <a:spLocks noGrp="1"/>
          </p:cNvSpPr>
          <p:nvPr>
            <p:ph type="title"/>
          </p:nvPr>
        </p:nvSpPr>
        <p:spPr>
          <a:xfrm>
            <a:off x="804672" y="4551037"/>
            <a:ext cx="5021782" cy="1509931"/>
          </a:xfrm>
        </p:spPr>
        <p:txBody>
          <a:bodyPr>
            <a:normAutofit/>
          </a:bodyPr>
          <a:lstStyle/>
          <a:p>
            <a:r>
              <a:rPr lang="is-IS" sz="3600" dirty="0">
                <a:solidFill>
                  <a:schemeClr val="tx2"/>
                </a:solidFill>
              </a:rPr>
              <a:t>Forvarnargildi íþrótta</a:t>
            </a:r>
          </a:p>
        </p:txBody>
      </p:sp>
      <p:sp>
        <p:nvSpPr>
          <p:cNvPr id="3" name="Staðgengill efnis 2">
            <a:extLst>
              <a:ext uri="{FF2B5EF4-FFF2-40B4-BE49-F238E27FC236}">
                <a16:creationId xmlns:a16="http://schemas.microsoft.com/office/drawing/2014/main" id="{3E887902-067D-6062-F770-DFC7F2644022}"/>
              </a:ext>
            </a:extLst>
          </p:cNvPr>
          <p:cNvSpPr>
            <a:spLocks noGrp="1"/>
          </p:cNvSpPr>
          <p:nvPr>
            <p:ph idx="1"/>
          </p:nvPr>
        </p:nvSpPr>
        <p:spPr>
          <a:xfrm>
            <a:off x="6470247" y="4551037"/>
            <a:ext cx="4926411" cy="1509935"/>
          </a:xfrm>
        </p:spPr>
        <p:txBody>
          <a:bodyPr anchor="ctr">
            <a:noAutofit/>
          </a:bodyPr>
          <a:lstStyle/>
          <a:p>
            <a:r>
              <a:rPr lang="is-IS" sz="1600" b="0" i="0" dirty="0">
                <a:solidFill>
                  <a:schemeClr val="tx2"/>
                </a:solidFill>
                <a:effectLst/>
                <a:highlight>
                  <a:srgbClr val="FFFFFF"/>
                </a:highlight>
                <a:latin typeface="Noto Sans" panose="020B0502040504020204" pitchFamily="34" charset="0"/>
              </a:rPr>
              <a:t>Nú eru íslenskir heimilislæknar farnir að vísa fólki með vægt þunglyndi á hreyfingu sem meðferðarform í stað lyfja.</a:t>
            </a:r>
          </a:p>
          <a:p>
            <a:r>
              <a:rPr lang="is-IS" sz="1600" b="0" i="0" dirty="0">
                <a:solidFill>
                  <a:schemeClr val="tx2"/>
                </a:solidFill>
                <a:effectLst/>
                <a:highlight>
                  <a:srgbClr val="FFFFFF"/>
                </a:highlight>
                <a:latin typeface="Noto Sans" panose="020B0502040504020204" pitchFamily="34" charset="0"/>
              </a:rPr>
              <a:t>Stundum eru lyf einnig notuð samtímis. </a:t>
            </a:r>
          </a:p>
          <a:p>
            <a:r>
              <a:rPr lang="is-IS" sz="1600" b="0" i="0" dirty="0">
                <a:solidFill>
                  <a:schemeClr val="tx2"/>
                </a:solidFill>
                <a:effectLst/>
                <a:highlight>
                  <a:srgbClr val="FFFFFF"/>
                </a:highlight>
                <a:latin typeface="Noto Sans" panose="020B0502040504020204" pitchFamily="34" charset="0"/>
              </a:rPr>
              <a:t>Aðferðir hafa verið þróaðar, gerðar eru þrekmælingar og árangur mældur. </a:t>
            </a:r>
          </a:p>
          <a:p>
            <a:r>
              <a:rPr lang="is-IS" sz="1600" b="0" i="0" dirty="0">
                <a:solidFill>
                  <a:schemeClr val="tx2"/>
                </a:solidFill>
                <a:effectLst/>
                <a:highlight>
                  <a:srgbClr val="FFFFFF"/>
                </a:highlight>
                <a:latin typeface="Noto Sans" panose="020B0502040504020204" pitchFamily="34" charset="0"/>
              </a:rPr>
              <a:t>Sjúkraþjálfari eða annar heilbrigðisstarfsmaður heldur faglega utan um slíka þjálfun.</a:t>
            </a:r>
          </a:p>
          <a:p>
            <a:r>
              <a:rPr lang="is-IS" sz="1600" b="0" i="0" dirty="0">
                <a:solidFill>
                  <a:schemeClr val="tx2"/>
                </a:solidFill>
                <a:effectLst/>
                <a:highlight>
                  <a:srgbClr val="FFFFFF"/>
                </a:highlight>
                <a:latin typeface="Noto Sans" panose="020B0502040504020204" pitchFamily="34" charset="0"/>
              </a:rPr>
              <a:t>Hreyfing hefur einnig gildi sem fyrirbyggjandi aðferð gegn ýmsum sjúkdómum, t.d. gegn hjarta- og æðasjúkdómum og sykursýki 2.</a:t>
            </a:r>
            <a:endParaRPr lang="is-IS" sz="1600" dirty="0">
              <a:solidFill>
                <a:schemeClr val="tx2"/>
              </a:solidFill>
            </a:endParaRPr>
          </a:p>
        </p:txBody>
      </p:sp>
    </p:spTree>
    <p:extLst>
      <p:ext uri="{BB962C8B-B14F-4D97-AF65-F5344CB8AC3E}">
        <p14:creationId xmlns:p14="http://schemas.microsoft.com/office/powerpoint/2010/main" val="302130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0968DB6C-4DE4-57A3-9117-BE6468A8A8AF}"/>
              </a:ext>
            </a:extLst>
          </p:cNvPr>
          <p:cNvSpPr>
            <a:spLocks noGrp="1"/>
          </p:cNvSpPr>
          <p:nvPr>
            <p:ph type="title"/>
          </p:nvPr>
        </p:nvSpPr>
        <p:spPr>
          <a:xfrm>
            <a:off x="836679" y="723898"/>
            <a:ext cx="6002110" cy="1495425"/>
          </a:xfrm>
        </p:spPr>
        <p:txBody>
          <a:bodyPr>
            <a:normAutofit/>
          </a:bodyPr>
          <a:lstStyle/>
          <a:p>
            <a:r>
              <a:rPr lang="is-IS" sz="4000"/>
              <a:t>Íþróttaiðkun og vímuefnaneysla</a:t>
            </a:r>
          </a:p>
        </p:txBody>
      </p:sp>
      <p:sp>
        <p:nvSpPr>
          <p:cNvPr id="3" name="Staðgengill efnis 2">
            <a:extLst>
              <a:ext uri="{FF2B5EF4-FFF2-40B4-BE49-F238E27FC236}">
                <a16:creationId xmlns:a16="http://schemas.microsoft.com/office/drawing/2014/main" id="{977B99D3-78C4-8D2D-B390-7BACA7E62B89}"/>
              </a:ext>
            </a:extLst>
          </p:cNvPr>
          <p:cNvSpPr>
            <a:spLocks noGrp="1"/>
          </p:cNvSpPr>
          <p:nvPr>
            <p:ph idx="1"/>
          </p:nvPr>
        </p:nvSpPr>
        <p:spPr>
          <a:xfrm>
            <a:off x="836680" y="2405067"/>
            <a:ext cx="6002110" cy="3729034"/>
          </a:xfrm>
        </p:spPr>
        <p:txBody>
          <a:bodyPr>
            <a:normAutofit/>
          </a:bodyPr>
          <a:lstStyle/>
          <a:p>
            <a:r>
              <a:rPr lang="is-IS" sz="1900"/>
              <a:t>Alltaf skoðað í rannsókninni </a:t>
            </a:r>
            <a:r>
              <a:rPr lang="is-IS" sz="1900" i="1"/>
              <a:t>Ungt fólk</a:t>
            </a:r>
          </a:p>
          <a:p>
            <a:pPr lvl="1"/>
            <a:r>
              <a:rPr lang="is-IS" sz="1900" b="0" i="0">
                <a:effectLst/>
                <a:highlight>
                  <a:srgbClr val="FFFFFF"/>
                </a:highlight>
                <a:latin typeface="Noto Sans" panose="020B0502040504020204" pitchFamily="34" charset="0"/>
              </a:rPr>
              <a:t>Neysla allra vímuefna er mun ólíklegri á meðal þeirra unglinga í 8.−10. bekk sem æfa íþróttir með íþróttafélagi en þeirra sem æfa ekki.</a:t>
            </a:r>
          </a:p>
          <a:p>
            <a:pPr lvl="1"/>
            <a:r>
              <a:rPr lang="is-IS" sz="1900" b="0" i="0">
                <a:effectLst/>
                <a:highlight>
                  <a:srgbClr val="FFFFFF"/>
                </a:highlight>
                <a:latin typeface="Noto Sans" panose="020B0502040504020204" pitchFamily="34" charset="0"/>
              </a:rPr>
              <a:t>Unglingum í efstu bekkjum grunnskóla virðist almennt líða vel í sínu skipulagða íþróttastarfi. Þeir eru ánægðir með félagið sitt, þjálfarann og íþróttaaðstöðuna svo eitthvað sé nefnt. </a:t>
            </a:r>
          </a:p>
          <a:p>
            <a:pPr lvl="1"/>
            <a:r>
              <a:rPr lang="is-IS" sz="1900" b="0" i="0">
                <a:effectLst/>
                <a:highlight>
                  <a:srgbClr val="FFFFFF"/>
                </a:highlight>
                <a:latin typeface="Noto Sans" panose="020B0502040504020204" pitchFamily="34" charset="0"/>
              </a:rPr>
              <a:t>Samkvæmt þessari rannsókn virðist skipulagt íþróttastarf því hafa mikið forvarnargildi</a:t>
            </a:r>
            <a:endParaRPr lang="is-IS" sz="1900"/>
          </a:p>
        </p:txBody>
      </p:sp>
      <p:pic>
        <p:nvPicPr>
          <p:cNvPr id="4" name="Mynd 3">
            <a:extLst>
              <a:ext uri="{FF2B5EF4-FFF2-40B4-BE49-F238E27FC236}">
                <a16:creationId xmlns:a16="http://schemas.microsoft.com/office/drawing/2014/main" id="{A8E99C91-5B57-571F-0824-1C5674F89776}"/>
              </a:ext>
            </a:extLst>
          </p:cNvPr>
          <p:cNvPicPr>
            <a:picLocks noChangeAspect="1"/>
          </p:cNvPicPr>
          <p:nvPr/>
        </p:nvPicPr>
        <p:blipFill rotWithShape="1">
          <a:blip r:embed="rId2"/>
          <a:srcRect r="3" b="1787"/>
          <a:stretch/>
        </p:blipFill>
        <p:spPr>
          <a:xfrm>
            <a:off x="7199440" y="10"/>
            <a:ext cx="4992560" cy="6857990"/>
          </a:xfrm>
          <a:prstGeom prst="rect">
            <a:avLst/>
          </a:prstGeom>
          <a:effectLst/>
        </p:spPr>
      </p:pic>
    </p:spTree>
    <p:extLst>
      <p:ext uri="{BB962C8B-B14F-4D97-AF65-F5344CB8AC3E}">
        <p14:creationId xmlns:p14="http://schemas.microsoft.com/office/powerpoint/2010/main" val="1468207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4815CF7C-8E2E-177F-520D-3FD6F04BB840}"/>
              </a:ext>
            </a:extLst>
          </p:cNvPr>
          <p:cNvSpPr>
            <a:spLocks noGrp="1"/>
          </p:cNvSpPr>
          <p:nvPr>
            <p:ph type="title"/>
          </p:nvPr>
        </p:nvSpPr>
        <p:spPr>
          <a:xfrm>
            <a:off x="612648" y="1078992"/>
            <a:ext cx="6268770" cy="1536192"/>
          </a:xfrm>
        </p:spPr>
        <p:txBody>
          <a:bodyPr anchor="b">
            <a:normAutofit/>
          </a:bodyPr>
          <a:lstStyle/>
          <a:p>
            <a:r>
              <a:rPr lang="is-IS" sz="5200"/>
              <a:t>Íþróttaiðkun og vímuefnaneysla</a:t>
            </a:r>
          </a:p>
        </p:txBody>
      </p:sp>
      <p:sp>
        <p:nvSpPr>
          <p:cNvPr id="12" name="Rectangle 11">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BFCFF77A-35D7-F452-9151-A53FD1AC2188}"/>
              </a:ext>
            </a:extLst>
          </p:cNvPr>
          <p:cNvSpPr>
            <a:spLocks noGrp="1"/>
          </p:cNvSpPr>
          <p:nvPr>
            <p:ph idx="1"/>
          </p:nvPr>
        </p:nvSpPr>
        <p:spPr>
          <a:xfrm>
            <a:off x="639270" y="3355848"/>
            <a:ext cx="6244957" cy="2825496"/>
          </a:xfrm>
        </p:spPr>
        <p:txBody>
          <a:bodyPr>
            <a:normAutofit/>
          </a:bodyPr>
          <a:lstStyle/>
          <a:p>
            <a:r>
              <a:rPr lang="is-IS" sz="1700" dirty="0">
                <a:highlight>
                  <a:srgbClr val="FFFFFF"/>
                </a:highlight>
                <a:latin typeface="Noto Sans" panose="020B0502040504020204" pitchFamily="34" charset="0"/>
              </a:rPr>
              <a:t>U</a:t>
            </a:r>
            <a:r>
              <a:rPr lang="is-IS" sz="1700" b="0" i="0" dirty="0">
                <a:effectLst/>
                <a:highlight>
                  <a:srgbClr val="FFFFFF"/>
                </a:highlight>
                <a:latin typeface="Noto Sans" panose="020B0502040504020204" pitchFamily="34" charset="0"/>
              </a:rPr>
              <a:t>nglingar sem leggja stund á íþróttir og eru í góðri líkamlegri þjálfun eru síður líklegir til að reykja, neyta áfengis eða fíkniefna en þeir sem ekki taka þátt í íþróttum eða eru í lélegri líkamsþjálfun. </a:t>
            </a:r>
          </a:p>
          <a:p>
            <a:r>
              <a:rPr lang="is-IS" sz="1700" b="0" i="0" dirty="0">
                <a:effectLst/>
                <a:highlight>
                  <a:srgbClr val="FFFFFF"/>
                </a:highlight>
                <a:latin typeface="Noto Sans" panose="020B0502040504020204" pitchFamily="34" charset="0"/>
              </a:rPr>
              <a:t>Þeim líður betur í skólanum og segjast leggja sig meira fram þar og telja sig að jafnaði fá hærri einkunnir. </a:t>
            </a:r>
          </a:p>
          <a:p>
            <a:r>
              <a:rPr lang="is-IS" sz="1700" b="0" i="0" dirty="0">
                <a:effectLst/>
                <a:highlight>
                  <a:srgbClr val="FFFFFF"/>
                </a:highlight>
                <a:latin typeface="Noto Sans" panose="020B0502040504020204" pitchFamily="34" charset="0"/>
              </a:rPr>
              <a:t>Sjálfstraust þeirra er meira og þeir eru síður þunglyndir eða kvíðnir en þeir sem iðka íþróttir í minni mæli eða eru í lélegri líkamlegri þjálfun</a:t>
            </a:r>
            <a:endParaRPr lang="is-IS" sz="1700" dirty="0"/>
          </a:p>
        </p:txBody>
      </p:sp>
      <p:pic>
        <p:nvPicPr>
          <p:cNvPr id="5" name="Mynd 4">
            <a:extLst>
              <a:ext uri="{FF2B5EF4-FFF2-40B4-BE49-F238E27FC236}">
                <a16:creationId xmlns:a16="http://schemas.microsoft.com/office/drawing/2014/main" id="{9BDCF3DB-5FF2-40D4-740A-6B967F382081}"/>
              </a:ext>
            </a:extLst>
          </p:cNvPr>
          <p:cNvPicPr>
            <a:picLocks noChangeAspect="1"/>
          </p:cNvPicPr>
          <p:nvPr/>
        </p:nvPicPr>
        <p:blipFill rotWithShape="1">
          <a:blip r:embed="rId2"/>
          <a:srcRect l="2447"/>
          <a:stretch/>
        </p:blipFill>
        <p:spPr>
          <a:xfrm>
            <a:off x="7684007" y="603504"/>
            <a:ext cx="4050792" cy="5577840"/>
          </a:xfrm>
          <a:prstGeom prst="rect">
            <a:avLst/>
          </a:prstGeom>
        </p:spPr>
      </p:pic>
      <p:sp>
        <p:nvSpPr>
          <p:cNvPr id="4" name="AutoShape 2" descr="Myndaniðurstaða fyrir vímuefni">
            <a:extLst>
              <a:ext uri="{FF2B5EF4-FFF2-40B4-BE49-F238E27FC236}">
                <a16:creationId xmlns:a16="http://schemas.microsoft.com/office/drawing/2014/main" id="{00BC4033-CED6-8C2B-C5EF-3B7E167316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spTree>
    <p:extLst>
      <p:ext uri="{BB962C8B-B14F-4D97-AF65-F5344CB8AC3E}">
        <p14:creationId xmlns:p14="http://schemas.microsoft.com/office/powerpoint/2010/main" val="326007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C6CD6A5-3498-0DD5-F467-E078FA8E60AD}"/>
              </a:ext>
            </a:extLst>
          </p:cNvPr>
          <p:cNvSpPr>
            <a:spLocks noGrp="1"/>
          </p:cNvSpPr>
          <p:nvPr>
            <p:ph type="title"/>
          </p:nvPr>
        </p:nvSpPr>
        <p:spPr/>
        <p:txBody>
          <a:bodyPr/>
          <a:lstStyle/>
          <a:p>
            <a:r>
              <a:rPr lang="is-IS" dirty="0"/>
              <a:t>Þátttaka í skipulögðu íþrótta- og tómstundastarfi</a:t>
            </a:r>
          </a:p>
        </p:txBody>
      </p:sp>
      <p:sp>
        <p:nvSpPr>
          <p:cNvPr id="3" name="Staðgengill efnis 2">
            <a:extLst>
              <a:ext uri="{FF2B5EF4-FFF2-40B4-BE49-F238E27FC236}">
                <a16:creationId xmlns:a16="http://schemas.microsoft.com/office/drawing/2014/main" id="{0098F223-6016-1777-12DD-7FF9B8BB484E}"/>
              </a:ext>
            </a:extLst>
          </p:cNvPr>
          <p:cNvSpPr>
            <a:spLocks noGrp="1"/>
          </p:cNvSpPr>
          <p:nvPr>
            <p:ph idx="1"/>
          </p:nvPr>
        </p:nvSpPr>
        <p:spPr/>
        <p:txBody>
          <a:bodyPr>
            <a:normAutofit/>
          </a:bodyPr>
          <a:lstStyle/>
          <a:p>
            <a:r>
              <a:rPr lang="is-IS" b="0" i="1" dirty="0">
                <a:solidFill>
                  <a:srgbClr val="333333"/>
                </a:solidFill>
                <a:effectLst/>
                <a:highlight>
                  <a:srgbClr val="FFFFFF"/>
                </a:highlight>
                <a:latin typeface="Noto Sans" panose="020B0502040504020204" pitchFamily="34" charset="0"/>
              </a:rPr>
              <a:t>Ungt fólk </a:t>
            </a:r>
            <a:r>
              <a:rPr lang="is-IS" b="0" i="0" dirty="0">
                <a:solidFill>
                  <a:srgbClr val="333333"/>
                </a:solidFill>
                <a:effectLst/>
                <a:highlight>
                  <a:srgbClr val="FFFFFF"/>
                </a:highlight>
                <a:latin typeface="Noto Sans" panose="020B0502040504020204" pitchFamily="34" charset="0"/>
              </a:rPr>
              <a:t>fyrir árið 2022 kemur fram að hlutfall unglinga í 8.–10. bekk hefur nokkurn veginn staðið í stað milli áranna 2018–2022. </a:t>
            </a:r>
          </a:p>
          <a:p>
            <a:r>
              <a:rPr lang="is-IS" b="0" i="0" dirty="0">
                <a:solidFill>
                  <a:srgbClr val="333333"/>
                </a:solidFill>
                <a:effectLst/>
                <a:highlight>
                  <a:srgbClr val="FFFFFF"/>
                </a:highlight>
                <a:latin typeface="Noto Sans" panose="020B0502040504020204" pitchFamily="34" charset="0"/>
              </a:rPr>
              <a:t>49% stráka og stelpna í 8. bekk taka þátt í skipulögðu íþrótta- og tómstundastarfi.</a:t>
            </a:r>
          </a:p>
          <a:p>
            <a:r>
              <a:rPr lang="is-IS" b="0" i="0" dirty="0">
                <a:solidFill>
                  <a:srgbClr val="333333"/>
                </a:solidFill>
                <a:effectLst/>
                <a:highlight>
                  <a:srgbClr val="FFFFFF"/>
                </a:highlight>
                <a:latin typeface="Noto Sans" panose="020B0502040504020204" pitchFamily="34" charset="0"/>
              </a:rPr>
              <a:t>50% fyrir stelpur og stráka í 9. bekk.</a:t>
            </a:r>
          </a:p>
          <a:p>
            <a:r>
              <a:rPr lang="is-IS" b="0" i="0" dirty="0">
                <a:solidFill>
                  <a:srgbClr val="333333"/>
                </a:solidFill>
                <a:effectLst/>
                <a:highlight>
                  <a:srgbClr val="FFFFFF"/>
                </a:highlight>
                <a:latin typeface="Noto Sans" panose="020B0502040504020204" pitchFamily="34" charset="0"/>
              </a:rPr>
              <a:t>49% fyrir stelpur og stráka í 10. bekk. </a:t>
            </a:r>
          </a:p>
        </p:txBody>
      </p:sp>
    </p:spTree>
    <p:extLst>
      <p:ext uri="{BB962C8B-B14F-4D97-AF65-F5344CB8AC3E}">
        <p14:creationId xmlns:p14="http://schemas.microsoft.com/office/powerpoint/2010/main" val="3930199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51E5C518-E387-8838-A94D-C2F3EB96F7A0}"/>
              </a:ext>
            </a:extLst>
          </p:cNvPr>
          <p:cNvSpPr>
            <a:spLocks noGrp="1"/>
          </p:cNvSpPr>
          <p:nvPr>
            <p:ph type="title"/>
          </p:nvPr>
        </p:nvSpPr>
        <p:spPr/>
        <p:txBody>
          <a:bodyPr/>
          <a:lstStyle/>
          <a:p>
            <a:r>
              <a:rPr lang="is-IS"/>
              <a:t>Æfingafjöldi</a:t>
            </a:r>
            <a:endParaRPr lang="is-IS" dirty="0"/>
          </a:p>
        </p:txBody>
      </p:sp>
      <p:sp>
        <p:nvSpPr>
          <p:cNvPr id="3" name="Staðgengill efnis 2">
            <a:extLst>
              <a:ext uri="{FF2B5EF4-FFF2-40B4-BE49-F238E27FC236}">
                <a16:creationId xmlns:a16="http://schemas.microsoft.com/office/drawing/2014/main" id="{F1E0903A-A760-D313-0F1D-243EA8FBE3F1}"/>
              </a:ext>
            </a:extLst>
          </p:cNvPr>
          <p:cNvSpPr>
            <a:spLocks noGrp="1"/>
          </p:cNvSpPr>
          <p:nvPr>
            <p:ph idx="1"/>
          </p:nvPr>
        </p:nvSpPr>
        <p:spPr/>
        <p:txBody>
          <a:bodyPr/>
          <a:lstStyle/>
          <a:p>
            <a:r>
              <a:rPr lang="is-IS" b="0" i="0">
                <a:solidFill>
                  <a:srgbClr val="333333"/>
                </a:solidFill>
                <a:effectLst/>
                <a:highlight>
                  <a:srgbClr val="FFFFFF"/>
                </a:highlight>
                <a:latin typeface="Noto Sans" panose="020B0502040504020204" pitchFamily="34" charset="0"/>
              </a:rPr>
              <a:t>Ef við skoðum tölur yfir þá unglinga sem æfa og keppa með íþróttafélagi 2–3 í viku og fjórum sinnum eða oftar í viku þá kemur í ljós að æfinga- og keppnisstundum fjölgar eftir því sem börn verða eldri. Þetta á bæði við um stelpur og stráka.</a:t>
            </a:r>
          </a:p>
          <a:p>
            <a:r>
              <a:rPr lang="is-IS" b="0" i="0">
                <a:solidFill>
                  <a:srgbClr val="333333"/>
                </a:solidFill>
                <a:effectLst/>
                <a:highlight>
                  <a:srgbClr val="FFFFFF"/>
                </a:highlight>
                <a:latin typeface="Noto Sans" panose="020B0502040504020204" pitchFamily="34" charset="0"/>
              </a:rPr>
              <a:t>Það kemur líka í ljós að hærra hlutfall stráka en stelpna æfir og keppir fjórum sinnum eða oftar í viku.</a:t>
            </a:r>
          </a:p>
          <a:p>
            <a:r>
              <a:rPr lang="is-IS" b="0" i="0">
                <a:solidFill>
                  <a:srgbClr val="333333"/>
                </a:solidFill>
                <a:effectLst/>
                <a:highlight>
                  <a:srgbClr val="FFFFFF"/>
                </a:highlight>
                <a:latin typeface="Noto Sans" panose="020B0502040504020204" pitchFamily="34" charset="0"/>
              </a:rPr>
              <a:t>Af þeim sem stunda íþróttir eða líkamsrækt í aldurshópnum 13–15 ára þá sögðust 61% æfa fjórum sinnum eða oftar árið 2018 en sama hlutfall var 57% árið 2022. </a:t>
            </a:r>
            <a:endParaRPr lang="is-IS" dirty="0"/>
          </a:p>
        </p:txBody>
      </p:sp>
    </p:spTree>
    <p:extLst>
      <p:ext uri="{BB962C8B-B14F-4D97-AF65-F5344CB8AC3E}">
        <p14:creationId xmlns:p14="http://schemas.microsoft.com/office/powerpoint/2010/main" val="254322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8E047632-680C-F1F3-BE4E-C7732228405C}"/>
              </a:ext>
            </a:extLst>
          </p:cNvPr>
          <p:cNvSpPr>
            <a:spLocks noGrp="1"/>
          </p:cNvSpPr>
          <p:nvPr>
            <p:ph type="title"/>
          </p:nvPr>
        </p:nvSpPr>
        <p:spPr>
          <a:xfrm>
            <a:off x="838200" y="1060682"/>
            <a:ext cx="3687041" cy="2368317"/>
          </a:xfrm>
        </p:spPr>
        <p:txBody>
          <a:bodyPr anchor="t">
            <a:normAutofit/>
          </a:bodyPr>
          <a:lstStyle/>
          <a:p>
            <a:r>
              <a:rPr lang="is-IS" sz="3200"/>
              <a:t>Eru allir unglingar í íþróttum eða líkamsrækt?</a:t>
            </a:r>
          </a:p>
        </p:txBody>
      </p:sp>
      <p:pic>
        <p:nvPicPr>
          <p:cNvPr id="5" name="Mynd 4">
            <a:extLst>
              <a:ext uri="{FF2B5EF4-FFF2-40B4-BE49-F238E27FC236}">
                <a16:creationId xmlns:a16="http://schemas.microsoft.com/office/drawing/2014/main" id="{2D272307-F7B7-1A64-74BE-42EC4B7F2046}"/>
              </a:ext>
            </a:extLst>
          </p:cNvPr>
          <p:cNvPicPr>
            <a:picLocks noChangeAspect="1"/>
          </p:cNvPicPr>
          <p:nvPr/>
        </p:nvPicPr>
        <p:blipFill>
          <a:blip r:embed="rId2"/>
          <a:stretch>
            <a:fillRect/>
          </a:stretch>
        </p:blipFill>
        <p:spPr>
          <a:xfrm>
            <a:off x="876300" y="4513859"/>
            <a:ext cx="3648941" cy="833037"/>
          </a:xfrm>
          <a:prstGeom prst="rect">
            <a:avLst/>
          </a:prstGeom>
        </p:spPr>
      </p:pic>
      <p:sp>
        <p:nvSpPr>
          <p:cNvPr id="3" name="Staðgengill efnis 2">
            <a:extLst>
              <a:ext uri="{FF2B5EF4-FFF2-40B4-BE49-F238E27FC236}">
                <a16:creationId xmlns:a16="http://schemas.microsoft.com/office/drawing/2014/main" id="{A7DD701E-5750-308E-8F92-032F1F3CF67E}"/>
              </a:ext>
            </a:extLst>
          </p:cNvPr>
          <p:cNvSpPr>
            <a:spLocks noGrp="1"/>
          </p:cNvSpPr>
          <p:nvPr>
            <p:ph idx="1"/>
          </p:nvPr>
        </p:nvSpPr>
        <p:spPr>
          <a:xfrm>
            <a:off x="5348086" y="1035843"/>
            <a:ext cx="6005713" cy="4945857"/>
          </a:xfrm>
        </p:spPr>
        <p:txBody>
          <a:bodyPr>
            <a:normAutofit/>
          </a:bodyPr>
          <a:lstStyle/>
          <a:p>
            <a:r>
              <a:rPr lang="is-IS" sz="2000" b="0" i="0">
                <a:effectLst/>
                <a:highlight>
                  <a:srgbClr val="FFFFFF"/>
                </a:highlight>
                <a:latin typeface="Noto Sans" panose="020B0502040504020204" pitchFamily="34" charset="0"/>
              </a:rPr>
              <a:t>Unglingar sem nær aldrei stunda íþróttir:</a:t>
            </a:r>
          </a:p>
          <a:p>
            <a:pPr lvl="1"/>
            <a:r>
              <a:rPr lang="is-IS" sz="2000" b="0" i="0">
                <a:effectLst/>
                <a:highlight>
                  <a:srgbClr val="FFFFFF"/>
                </a:highlight>
                <a:latin typeface="Noto Sans" panose="020B0502040504020204" pitchFamily="34" charset="0"/>
              </a:rPr>
              <a:t>Árið 2018 átti það við um 35% stráka og tæplega 40% stelpna. </a:t>
            </a:r>
          </a:p>
          <a:p>
            <a:pPr lvl="1"/>
            <a:r>
              <a:rPr lang="is-IS" sz="2000" b="0" i="0">
                <a:effectLst/>
                <a:highlight>
                  <a:srgbClr val="FFFFFF"/>
                </a:highlight>
                <a:latin typeface="Noto Sans" panose="020B0502040504020204" pitchFamily="34" charset="0"/>
              </a:rPr>
              <a:t>Árið 2022 var sama hlutfall 36% fyrir stráka og 40% fyrir stelpur í 8.–10.bekk. </a:t>
            </a:r>
          </a:p>
          <a:p>
            <a:pPr lvl="1"/>
            <a:r>
              <a:rPr lang="is-IS" sz="2000" b="0" i="0">
                <a:effectLst/>
                <a:highlight>
                  <a:srgbClr val="FFFFFF"/>
                </a:highlight>
                <a:latin typeface="Noto Sans" panose="020B0502040504020204" pitchFamily="34" charset="0"/>
              </a:rPr>
              <a:t>Ef við skoðum tölur yfir þá unglinga sem segjast aldrei stunda íþróttir eða líkamsrækt þá var hlutfallið 11% bæði fyrir árin 2018 og 2022. </a:t>
            </a:r>
          </a:p>
          <a:p>
            <a:pPr lvl="1"/>
            <a:r>
              <a:rPr lang="is-IS" sz="2000" b="0" i="0">
                <a:effectLst/>
                <a:highlight>
                  <a:srgbClr val="FFFFFF"/>
                </a:highlight>
                <a:latin typeface="Noto Sans" panose="020B0502040504020204" pitchFamily="34" charset="0"/>
              </a:rPr>
              <a:t>Einungis 16% nemenda sem skilgreina sig kynsegin/annað stunda íþróttir með íþróttafélagi fjórum sinnum í viku eða oftar og 18% 1–3 sinnum í viku</a:t>
            </a:r>
          </a:p>
          <a:p>
            <a:endParaRPr lang="is-IS" sz="2000"/>
          </a:p>
        </p:txBody>
      </p:sp>
      <p:grpSp>
        <p:nvGrpSpPr>
          <p:cNvPr id="18" name="Group 17">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9" name="Rectangle 18">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2163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495C8691-6849-CD72-C238-BD1C32CA1917}"/>
              </a:ext>
            </a:extLst>
          </p:cNvPr>
          <p:cNvSpPr>
            <a:spLocks noGrp="1"/>
          </p:cNvSpPr>
          <p:nvPr>
            <p:ph type="title"/>
          </p:nvPr>
        </p:nvSpPr>
        <p:spPr>
          <a:xfrm>
            <a:off x="411480" y="991443"/>
            <a:ext cx="4443154" cy="1087819"/>
          </a:xfrm>
        </p:spPr>
        <p:txBody>
          <a:bodyPr anchor="b">
            <a:normAutofit/>
          </a:bodyPr>
          <a:lstStyle/>
          <a:p>
            <a:r>
              <a:rPr lang="is-IS" sz="3400"/>
              <a:t>Uppeldisgildi íþrótta</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E1E3335F-F37B-D5A7-9347-525A89EAB7B8}"/>
              </a:ext>
            </a:extLst>
          </p:cNvPr>
          <p:cNvSpPr>
            <a:spLocks noGrp="1"/>
          </p:cNvSpPr>
          <p:nvPr>
            <p:ph idx="1"/>
          </p:nvPr>
        </p:nvSpPr>
        <p:spPr>
          <a:xfrm>
            <a:off x="411480" y="2684095"/>
            <a:ext cx="4443154" cy="3492868"/>
          </a:xfrm>
        </p:spPr>
        <p:txBody>
          <a:bodyPr>
            <a:normAutofit/>
          </a:bodyPr>
          <a:lstStyle/>
          <a:p>
            <a:r>
              <a:rPr lang="is-IS" sz="1800" b="0" i="0">
                <a:effectLst/>
                <a:highlight>
                  <a:srgbClr val="FFFFFF"/>
                </a:highlight>
                <a:latin typeface="Noto Sans" panose="020B0502040504020204" pitchFamily="34" charset="0"/>
              </a:rPr>
              <a:t>Í íþróttafélögunum er því vettvangur þar sem hægt er að hlúa að uppeldi barna.</a:t>
            </a:r>
          </a:p>
          <a:p>
            <a:r>
              <a:rPr lang="is-IS" sz="1800" b="0" i="0">
                <a:effectLst/>
                <a:highlight>
                  <a:srgbClr val="FFFFFF"/>
                </a:highlight>
                <a:latin typeface="Noto Sans" panose="020B0502040504020204" pitchFamily="34" charset="0"/>
              </a:rPr>
              <a:t>Íþróttafélögin hafa innan vébanda sinna tugþúsundir barna innan 16 ára aldurs og hafa skyldum að gegna við þau. Þeim verður að bjóða öðruvísi skilyrði en fullorðnu fólki við íþróttaþjálfun. Þarfir þessara hópa eru ólíkar.</a:t>
            </a:r>
            <a:endParaRPr lang="is-IS" sz="1800"/>
          </a:p>
        </p:txBody>
      </p:sp>
      <p:pic>
        <p:nvPicPr>
          <p:cNvPr id="4" name="Mynd 3">
            <a:extLst>
              <a:ext uri="{FF2B5EF4-FFF2-40B4-BE49-F238E27FC236}">
                <a16:creationId xmlns:a16="http://schemas.microsoft.com/office/drawing/2014/main" id="{F6CCA78E-0785-D64E-52DD-D4D8A8C7BAD2}"/>
              </a:ext>
            </a:extLst>
          </p:cNvPr>
          <p:cNvPicPr>
            <a:picLocks noChangeAspect="1"/>
          </p:cNvPicPr>
          <p:nvPr/>
        </p:nvPicPr>
        <p:blipFill>
          <a:blip r:embed="rId2"/>
          <a:stretch>
            <a:fillRect/>
          </a:stretch>
        </p:blipFill>
        <p:spPr>
          <a:xfrm>
            <a:off x="5385816" y="1094121"/>
            <a:ext cx="6440424" cy="4614403"/>
          </a:xfrm>
          <a:prstGeom prst="rect">
            <a:avLst/>
          </a:prstGeom>
        </p:spPr>
      </p:pic>
    </p:spTree>
    <p:extLst>
      <p:ext uri="{BB962C8B-B14F-4D97-AF65-F5344CB8AC3E}">
        <p14:creationId xmlns:p14="http://schemas.microsoft.com/office/powerpoint/2010/main" val="4147297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CBA134-9932-4625-92F2-ADE52ACE1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8B28E4E-0110-46E1-92BB-3DB2BAA5E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6095998" cy="1613646"/>
          </a:xfrm>
          <a:custGeom>
            <a:avLst/>
            <a:gdLst>
              <a:gd name="connsiteX0" fmla="*/ 0 w 7868507"/>
              <a:gd name="connsiteY0" fmla="*/ 0 h 1682351"/>
              <a:gd name="connsiteX1" fmla="*/ 7868507 w 7868507"/>
              <a:gd name="connsiteY1" fmla="*/ 0 h 1682351"/>
              <a:gd name="connsiteX2" fmla="*/ 7865866 w 7868507"/>
              <a:gd name="connsiteY2" fmla="*/ 1824 h 1682351"/>
              <a:gd name="connsiteX3" fmla="*/ 7837561 w 7868507"/>
              <a:gd name="connsiteY3" fmla="*/ 21679 h 1682351"/>
              <a:gd name="connsiteX4" fmla="*/ 7769454 w 7868507"/>
              <a:gd name="connsiteY4" fmla="*/ 43813 h 1682351"/>
              <a:gd name="connsiteX5" fmla="*/ 7695485 w 7868507"/>
              <a:gd name="connsiteY5" fmla="*/ 61050 h 1682351"/>
              <a:gd name="connsiteX6" fmla="*/ 7662356 w 7868507"/>
              <a:gd name="connsiteY6" fmla="*/ 73131 h 1682351"/>
              <a:gd name="connsiteX7" fmla="*/ 7602203 w 7868507"/>
              <a:gd name="connsiteY7" fmla="*/ 99894 h 1682351"/>
              <a:gd name="connsiteX8" fmla="*/ 7533256 w 7868507"/>
              <a:gd name="connsiteY8" fmla="*/ 141638 h 1682351"/>
              <a:gd name="connsiteX9" fmla="*/ 7516926 w 7868507"/>
              <a:gd name="connsiteY9" fmla="*/ 165418 h 1682351"/>
              <a:gd name="connsiteX10" fmla="*/ 7488994 w 7868507"/>
              <a:gd name="connsiteY10" fmla="*/ 178287 h 1682351"/>
              <a:gd name="connsiteX11" fmla="*/ 7478335 w 7868507"/>
              <a:gd name="connsiteY11" fmla="*/ 185700 h 1682351"/>
              <a:gd name="connsiteX12" fmla="*/ 7458526 w 7868507"/>
              <a:gd name="connsiteY12" fmla="*/ 189157 h 1682351"/>
              <a:gd name="connsiteX13" fmla="*/ 7419554 w 7868507"/>
              <a:gd name="connsiteY13" fmla="*/ 192546 h 1682351"/>
              <a:gd name="connsiteX14" fmla="*/ 7347574 w 7868507"/>
              <a:gd name="connsiteY14" fmla="*/ 213028 h 1682351"/>
              <a:gd name="connsiteX15" fmla="*/ 7205646 w 7868507"/>
              <a:gd name="connsiteY15" fmla="*/ 228570 h 1682351"/>
              <a:gd name="connsiteX16" fmla="*/ 7132082 w 7868507"/>
              <a:gd name="connsiteY16" fmla="*/ 240066 h 1682351"/>
              <a:gd name="connsiteX17" fmla="*/ 7026584 w 7868507"/>
              <a:gd name="connsiteY17" fmla="*/ 249305 h 1682351"/>
              <a:gd name="connsiteX18" fmla="*/ 6949796 w 7868507"/>
              <a:gd name="connsiteY18" fmla="*/ 259619 h 1682351"/>
              <a:gd name="connsiteX19" fmla="*/ 6850243 w 7868507"/>
              <a:gd name="connsiteY19" fmla="*/ 278486 h 1682351"/>
              <a:gd name="connsiteX20" fmla="*/ 6848972 w 7868507"/>
              <a:gd name="connsiteY20" fmla="*/ 279419 h 1682351"/>
              <a:gd name="connsiteX21" fmla="*/ 6833720 w 7868507"/>
              <a:gd name="connsiteY21" fmla="*/ 281340 h 1682351"/>
              <a:gd name="connsiteX22" fmla="*/ 6796601 w 7868507"/>
              <a:gd name="connsiteY22" fmla="*/ 279778 h 1682351"/>
              <a:gd name="connsiteX23" fmla="*/ 6793249 w 7868507"/>
              <a:gd name="connsiteY23" fmla="*/ 281365 h 1682351"/>
              <a:gd name="connsiteX24" fmla="*/ 6761214 w 7868507"/>
              <a:gd name="connsiteY24" fmla="*/ 283216 h 1682351"/>
              <a:gd name="connsiteX25" fmla="*/ 6761137 w 7868507"/>
              <a:gd name="connsiteY25" fmla="*/ 284040 h 1682351"/>
              <a:gd name="connsiteX26" fmla="*/ 6753708 w 7868507"/>
              <a:gd name="connsiteY26" fmla="*/ 288053 h 1682351"/>
              <a:gd name="connsiteX27" fmla="*/ 6738673 w 7868507"/>
              <a:gd name="connsiteY27" fmla="*/ 293899 h 1682351"/>
              <a:gd name="connsiteX28" fmla="*/ 6675177 w 7868507"/>
              <a:gd name="connsiteY28" fmla="*/ 319284 h 1682351"/>
              <a:gd name="connsiteX29" fmla="*/ 6668648 w 7868507"/>
              <a:gd name="connsiteY29" fmla="*/ 320128 h 1682351"/>
              <a:gd name="connsiteX30" fmla="*/ 6668596 w 7868507"/>
              <a:gd name="connsiteY30" fmla="*/ 320325 h 1682351"/>
              <a:gd name="connsiteX31" fmla="*/ 6661861 w 7868507"/>
              <a:gd name="connsiteY31" fmla="*/ 321574 h 1682351"/>
              <a:gd name="connsiteX32" fmla="*/ 6644079 w 7868507"/>
              <a:gd name="connsiteY32" fmla="*/ 323301 h 1682351"/>
              <a:gd name="connsiteX33" fmla="*/ 6640227 w 7868507"/>
              <a:gd name="connsiteY33" fmla="*/ 325063 h 1682351"/>
              <a:gd name="connsiteX34" fmla="*/ 6639422 w 7868507"/>
              <a:gd name="connsiteY34" fmla="*/ 327491 h 1682351"/>
              <a:gd name="connsiteX35" fmla="*/ 6617073 w 7868507"/>
              <a:gd name="connsiteY35" fmla="*/ 336554 h 1682351"/>
              <a:gd name="connsiteX36" fmla="*/ 6565938 w 7868507"/>
              <a:gd name="connsiteY36" fmla="*/ 354459 h 1682351"/>
              <a:gd name="connsiteX37" fmla="*/ 6506395 w 7868507"/>
              <a:gd name="connsiteY37" fmla="*/ 372715 h 1682351"/>
              <a:gd name="connsiteX38" fmla="*/ 6366803 w 7868507"/>
              <a:gd name="connsiteY38" fmla="*/ 421832 h 1682351"/>
              <a:gd name="connsiteX39" fmla="*/ 6245343 w 7868507"/>
              <a:gd name="connsiteY39" fmla="*/ 435559 h 1682351"/>
              <a:gd name="connsiteX40" fmla="*/ 6186762 w 7868507"/>
              <a:gd name="connsiteY40" fmla="*/ 449329 h 1682351"/>
              <a:gd name="connsiteX41" fmla="*/ 6151870 w 7868507"/>
              <a:gd name="connsiteY41" fmla="*/ 456667 h 1682351"/>
              <a:gd name="connsiteX42" fmla="*/ 6094791 w 7868507"/>
              <a:gd name="connsiteY42" fmla="*/ 467108 h 1682351"/>
              <a:gd name="connsiteX43" fmla="*/ 6094387 w 7868507"/>
              <a:gd name="connsiteY43" fmla="*/ 469288 h 1682351"/>
              <a:gd name="connsiteX44" fmla="*/ 6088888 w 7868507"/>
              <a:gd name="connsiteY44" fmla="*/ 472662 h 1682351"/>
              <a:gd name="connsiteX45" fmla="*/ 6079322 w 7868507"/>
              <a:gd name="connsiteY45" fmla="*/ 480342 h 1682351"/>
              <a:gd name="connsiteX46" fmla="*/ 6060058 w 7868507"/>
              <a:gd name="connsiteY46" fmla="*/ 490885 h 1682351"/>
              <a:gd name="connsiteX47" fmla="*/ 6059271 w 7868507"/>
              <a:gd name="connsiteY47" fmla="*/ 490563 h 1682351"/>
              <a:gd name="connsiteX48" fmla="*/ 6052214 w 7868507"/>
              <a:gd name="connsiteY48" fmla="*/ 491388 h 1682351"/>
              <a:gd name="connsiteX49" fmla="*/ 6004898 w 7868507"/>
              <a:gd name="connsiteY49" fmla="*/ 494385 h 1682351"/>
              <a:gd name="connsiteX50" fmla="*/ 5987859 w 7868507"/>
              <a:gd name="connsiteY50" fmla="*/ 504838 h 1682351"/>
              <a:gd name="connsiteX51" fmla="*/ 5984113 w 7868507"/>
              <a:gd name="connsiteY51" fmla="*/ 506697 h 1682351"/>
              <a:gd name="connsiteX52" fmla="*/ 5983909 w 7868507"/>
              <a:gd name="connsiteY52" fmla="*/ 506630 h 1682351"/>
              <a:gd name="connsiteX53" fmla="*/ 5979696 w 7868507"/>
              <a:gd name="connsiteY53" fmla="*/ 508387 h 1682351"/>
              <a:gd name="connsiteX54" fmla="*/ 5931986 w 7868507"/>
              <a:gd name="connsiteY54" fmla="*/ 510495 h 1682351"/>
              <a:gd name="connsiteX55" fmla="*/ 5873354 w 7868507"/>
              <a:gd name="connsiteY55" fmla="*/ 520717 h 1682351"/>
              <a:gd name="connsiteX56" fmla="*/ 5843006 w 7868507"/>
              <a:gd name="connsiteY56" fmla="*/ 525739 h 1682351"/>
              <a:gd name="connsiteX57" fmla="*/ 5825737 w 7868507"/>
              <a:gd name="connsiteY57" fmla="*/ 530029 h 1682351"/>
              <a:gd name="connsiteX58" fmla="*/ 5812271 w 7868507"/>
              <a:gd name="connsiteY58" fmla="*/ 536366 h 1682351"/>
              <a:gd name="connsiteX59" fmla="*/ 5683965 w 7868507"/>
              <a:gd name="connsiteY59" fmla="*/ 605660 h 1682351"/>
              <a:gd name="connsiteX60" fmla="*/ 5572324 w 7868507"/>
              <a:gd name="connsiteY60" fmla="*/ 625027 h 1682351"/>
              <a:gd name="connsiteX61" fmla="*/ 5556903 w 7868507"/>
              <a:gd name="connsiteY61" fmla="*/ 628786 h 1682351"/>
              <a:gd name="connsiteX62" fmla="*/ 5553544 w 7868507"/>
              <a:gd name="connsiteY62" fmla="*/ 627847 h 1682351"/>
              <a:gd name="connsiteX63" fmla="*/ 5526889 w 7868507"/>
              <a:gd name="connsiteY63" fmla="*/ 632098 h 1682351"/>
              <a:gd name="connsiteX64" fmla="*/ 5521078 w 7868507"/>
              <a:gd name="connsiteY64" fmla="*/ 637584 h 1682351"/>
              <a:gd name="connsiteX65" fmla="*/ 5512534 w 7868507"/>
              <a:gd name="connsiteY65" fmla="*/ 637267 h 1682351"/>
              <a:gd name="connsiteX66" fmla="*/ 5474353 w 7868507"/>
              <a:gd name="connsiteY66" fmla="*/ 648039 h 1682351"/>
              <a:gd name="connsiteX67" fmla="*/ 5470584 w 7868507"/>
              <a:gd name="connsiteY67" fmla="*/ 648039 h 1682351"/>
              <a:gd name="connsiteX68" fmla="*/ 5467496 w 7868507"/>
              <a:gd name="connsiteY68" fmla="*/ 650003 h 1682351"/>
              <a:gd name="connsiteX69" fmla="*/ 5462885 w 7868507"/>
              <a:gd name="connsiteY69" fmla="*/ 649269 h 1682351"/>
              <a:gd name="connsiteX70" fmla="*/ 5461190 w 7868507"/>
              <a:gd name="connsiteY70" fmla="*/ 650833 h 1682351"/>
              <a:gd name="connsiteX71" fmla="*/ 5438256 w 7868507"/>
              <a:gd name="connsiteY71" fmla="*/ 650162 h 1682351"/>
              <a:gd name="connsiteX72" fmla="*/ 5425515 w 7868507"/>
              <a:gd name="connsiteY72" fmla="*/ 650724 h 1682351"/>
              <a:gd name="connsiteX73" fmla="*/ 5399851 w 7868507"/>
              <a:gd name="connsiteY73" fmla="*/ 648648 h 1682351"/>
              <a:gd name="connsiteX74" fmla="*/ 5395578 w 7868507"/>
              <a:gd name="connsiteY74" fmla="*/ 651245 h 1682351"/>
              <a:gd name="connsiteX75" fmla="*/ 5357693 w 7868507"/>
              <a:gd name="connsiteY75" fmla="*/ 652764 h 1682351"/>
              <a:gd name="connsiteX76" fmla="*/ 5357422 w 7868507"/>
              <a:gd name="connsiteY76" fmla="*/ 654203 h 1682351"/>
              <a:gd name="connsiteX77" fmla="*/ 5347920 w 7868507"/>
              <a:gd name="connsiteY77" fmla="*/ 660769 h 1682351"/>
              <a:gd name="connsiteX78" fmla="*/ 5344829 w 7868507"/>
              <a:gd name="connsiteY78" fmla="*/ 661019 h 1682351"/>
              <a:gd name="connsiteX79" fmla="*/ 5285263 w 7868507"/>
              <a:gd name="connsiteY79" fmla="*/ 671313 h 1682351"/>
              <a:gd name="connsiteX80" fmla="*/ 5264305 w 7868507"/>
              <a:gd name="connsiteY80" fmla="*/ 677803 h 1682351"/>
              <a:gd name="connsiteX81" fmla="*/ 5229182 w 7868507"/>
              <a:gd name="connsiteY81" fmla="*/ 688503 h 1682351"/>
              <a:gd name="connsiteX82" fmla="*/ 5203382 w 7868507"/>
              <a:gd name="connsiteY82" fmla="*/ 703484 h 1682351"/>
              <a:gd name="connsiteX83" fmla="*/ 5173833 w 7868507"/>
              <a:gd name="connsiteY83" fmla="*/ 709660 h 1682351"/>
              <a:gd name="connsiteX84" fmla="*/ 5166382 w 7868507"/>
              <a:gd name="connsiteY84" fmla="*/ 702062 h 1682351"/>
              <a:gd name="connsiteX85" fmla="*/ 5142858 w 7868507"/>
              <a:gd name="connsiteY85" fmla="*/ 702153 h 1682351"/>
              <a:gd name="connsiteX86" fmla="*/ 5134964 w 7868507"/>
              <a:gd name="connsiteY86" fmla="*/ 711602 h 1682351"/>
              <a:gd name="connsiteX87" fmla="*/ 5087368 w 7868507"/>
              <a:gd name="connsiteY87" fmla="*/ 727066 h 1682351"/>
              <a:gd name="connsiteX88" fmla="*/ 5059763 w 7868507"/>
              <a:gd name="connsiteY88" fmla="*/ 733651 h 1682351"/>
              <a:gd name="connsiteX89" fmla="*/ 5023240 w 7868507"/>
              <a:gd name="connsiteY89" fmla="*/ 742299 h 1682351"/>
              <a:gd name="connsiteX90" fmla="*/ 5007406 w 7868507"/>
              <a:gd name="connsiteY90" fmla="*/ 747156 h 1682351"/>
              <a:gd name="connsiteX91" fmla="*/ 4995851 w 7868507"/>
              <a:gd name="connsiteY91" fmla="*/ 746560 h 1682351"/>
              <a:gd name="connsiteX92" fmla="*/ 4983107 w 7868507"/>
              <a:gd name="connsiteY92" fmla="*/ 748274 h 1682351"/>
              <a:gd name="connsiteX93" fmla="*/ 4973068 w 7868507"/>
              <a:gd name="connsiteY93" fmla="*/ 750600 h 1682351"/>
              <a:gd name="connsiteX94" fmla="*/ 4967642 w 7868507"/>
              <a:gd name="connsiteY94" fmla="*/ 756164 h 1682351"/>
              <a:gd name="connsiteX95" fmla="*/ 4958938 w 7868507"/>
              <a:gd name="connsiteY95" fmla="*/ 756308 h 1682351"/>
              <a:gd name="connsiteX96" fmla="*/ 4949594 w 7868507"/>
              <a:gd name="connsiteY96" fmla="*/ 761504 h 1682351"/>
              <a:gd name="connsiteX97" fmla="*/ 4947761 w 7868507"/>
              <a:gd name="connsiteY97" fmla="*/ 759559 h 1682351"/>
              <a:gd name="connsiteX98" fmla="*/ 4939683 w 7868507"/>
              <a:gd name="connsiteY98" fmla="*/ 757589 h 1682351"/>
              <a:gd name="connsiteX99" fmla="*/ 4905733 w 7868507"/>
              <a:gd name="connsiteY99" fmla="*/ 776774 h 1682351"/>
              <a:gd name="connsiteX100" fmla="*/ 4885524 w 7868507"/>
              <a:gd name="connsiteY100" fmla="*/ 784914 h 1682351"/>
              <a:gd name="connsiteX101" fmla="*/ 4884537 w 7868507"/>
              <a:gd name="connsiteY101" fmla="*/ 786309 h 1682351"/>
              <a:gd name="connsiteX102" fmla="*/ 4863207 w 7868507"/>
              <a:gd name="connsiteY102" fmla="*/ 792997 h 1682351"/>
              <a:gd name="connsiteX103" fmla="*/ 4857388 w 7868507"/>
              <a:gd name="connsiteY103" fmla="*/ 798678 h 1682351"/>
              <a:gd name="connsiteX104" fmla="*/ 4816499 w 7868507"/>
              <a:gd name="connsiteY104" fmla="*/ 818246 h 1682351"/>
              <a:gd name="connsiteX105" fmla="*/ 4805033 w 7868507"/>
              <a:gd name="connsiteY105" fmla="*/ 823877 h 1682351"/>
              <a:gd name="connsiteX106" fmla="*/ 4794341 w 7868507"/>
              <a:gd name="connsiteY106" fmla="*/ 824641 h 1682351"/>
              <a:gd name="connsiteX107" fmla="*/ 4791139 w 7868507"/>
              <a:gd name="connsiteY107" fmla="*/ 821265 h 1682351"/>
              <a:gd name="connsiteX108" fmla="*/ 4784697 w 7868507"/>
              <a:gd name="connsiteY108" fmla="*/ 823709 h 1682351"/>
              <a:gd name="connsiteX109" fmla="*/ 4782810 w 7868507"/>
              <a:gd name="connsiteY109" fmla="*/ 823507 h 1682351"/>
              <a:gd name="connsiteX110" fmla="*/ 4772164 w 7868507"/>
              <a:gd name="connsiteY110" fmla="*/ 823203 h 1682351"/>
              <a:gd name="connsiteX111" fmla="*/ 4753756 w 7868507"/>
              <a:gd name="connsiteY111" fmla="*/ 843711 h 1682351"/>
              <a:gd name="connsiteX112" fmla="*/ 4727551 w 7868507"/>
              <a:gd name="connsiteY112" fmla="*/ 851537 h 1682351"/>
              <a:gd name="connsiteX113" fmla="*/ 4631760 w 7868507"/>
              <a:gd name="connsiteY113" fmla="*/ 932126 h 1682351"/>
              <a:gd name="connsiteX114" fmla="*/ 4584082 w 7868507"/>
              <a:gd name="connsiteY114" fmla="*/ 949940 h 1682351"/>
              <a:gd name="connsiteX115" fmla="*/ 4523312 w 7868507"/>
              <a:gd name="connsiteY115" fmla="*/ 974005 h 1682351"/>
              <a:gd name="connsiteX116" fmla="*/ 4463504 w 7868507"/>
              <a:gd name="connsiteY116" fmla="*/ 996548 h 1682351"/>
              <a:gd name="connsiteX117" fmla="*/ 4452680 w 7868507"/>
              <a:gd name="connsiteY117" fmla="*/ 1008042 h 1682351"/>
              <a:gd name="connsiteX118" fmla="*/ 4445284 w 7868507"/>
              <a:gd name="connsiteY118" fmla="*/ 1009976 h 1682351"/>
              <a:gd name="connsiteX119" fmla="*/ 4407084 w 7868507"/>
              <a:gd name="connsiteY119" fmla="*/ 1025274 h 1682351"/>
              <a:gd name="connsiteX120" fmla="*/ 4398766 w 7868507"/>
              <a:gd name="connsiteY120" fmla="*/ 1022420 h 1682351"/>
              <a:gd name="connsiteX121" fmla="*/ 4397057 w 7868507"/>
              <a:gd name="connsiteY121" fmla="*/ 1020283 h 1682351"/>
              <a:gd name="connsiteX122" fmla="*/ 4386552 w 7868507"/>
              <a:gd name="connsiteY122" fmla="*/ 1024409 h 1682351"/>
              <a:gd name="connsiteX123" fmla="*/ 4377324 w 7868507"/>
              <a:gd name="connsiteY123" fmla="*/ 1023587 h 1682351"/>
              <a:gd name="connsiteX124" fmla="*/ 4370923 w 7868507"/>
              <a:gd name="connsiteY124" fmla="*/ 1028513 h 1682351"/>
              <a:gd name="connsiteX125" fmla="*/ 4360023 w 7868507"/>
              <a:gd name="connsiteY125" fmla="*/ 1029711 h 1682351"/>
              <a:gd name="connsiteX126" fmla="*/ 4346335 w 7868507"/>
              <a:gd name="connsiteY126" fmla="*/ 1029999 h 1682351"/>
              <a:gd name="connsiteX127" fmla="*/ 4334175 w 7868507"/>
              <a:gd name="connsiteY127" fmla="*/ 1028124 h 1682351"/>
              <a:gd name="connsiteX128" fmla="*/ 4316842 w 7868507"/>
              <a:gd name="connsiteY128" fmla="*/ 1031192 h 1682351"/>
              <a:gd name="connsiteX129" fmla="*/ 4277163 w 7868507"/>
              <a:gd name="connsiteY129" fmla="*/ 1035732 h 1682351"/>
              <a:gd name="connsiteX130" fmla="*/ 4247171 w 7868507"/>
              <a:gd name="connsiteY130" fmla="*/ 1039212 h 1682351"/>
              <a:gd name="connsiteX131" fmla="*/ 4194968 w 7868507"/>
              <a:gd name="connsiteY131" fmla="*/ 1049296 h 1682351"/>
              <a:gd name="connsiteX132" fmla="*/ 4185496 w 7868507"/>
              <a:gd name="connsiteY132" fmla="*/ 1057811 h 1682351"/>
              <a:gd name="connsiteX133" fmla="*/ 4160588 w 7868507"/>
              <a:gd name="connsiteY133" fmla="*/ 1055289 h 1682351"/>
              <a:gd name="connsiteX134" fmla="*/ 4153601 w 7868507"/>
              <a:gd name="connsiteY134" fmla="*/ 1046911 h 1682351"/>
              <a:gd name="connsiteX135" fmla="*/ 4121597 w 7868507"/>
              <a:gd name="connsiteY135" fmla="*/ 1049768 h 1682351"/>
              <a:gd name="connsiteX136" fmla="*/ 4092519 w 7868507"/>
              <a:gd name="connsiteY136" fmla="*/ 1061793 h 1682351"/>
              <a:gd name="connsiteX137" fmla="*/ 4054082 w 7868507"/>
              <a:gd name="connsiteY137" fmla="*/ 1068526 h 1682351"/>
              <a:gd name="connsiteX138" fmla="*/ 4031133 w 7868507"/>
              <a:gd name="connsiteY138" fmla="*/ 1072650 h 1682351"/>
              <a:gd name="connsiteX139" fmla="*/ 3966873 w 7868507"/>
              <a:gd name="connsiteY139" fmla="*/ 1076267 h 1682351"/>
              <a:gd name="connsiteX140" fmla="*/ 3963573 w 7868507"/>
              <a:gd name="connsiteY140" fmla="*/ 1076172 h 1682351"/>
              <a:gd name="connsiteX141" fmla="*/ 3952740 w 7868507"/>
              <a:gd name="connsiteY141" fmla="*/ 1081643 h 1682351"/>
              <a:gd name="connsiteX142" fmla="*/ 3952284 w 7868507"/>
              <a:gd name="connsiteY142" fmla="*/ 1083043 h 1682351"/>
              <a:gd name="connsiteX143" fmla="*/ 3912008 w 7868507"/>
              <a:gd name="connsiteY143" fmla="*/ 1080346 h 1682351"/>
              <a:gd name="connsiteX144" fmla="*/ 3907178 w 7868507"/>
              <a:gd name="connsiteY144" fmla="*/ 1082452 h 1682351"/>
              <a:gd name="connsiteX145" fmla="*/ 3880262 w 7868507"/>
              <a:gd name="connsiteY145" fmla="*/ 1077541 h 1682351"/>
              <a:gd name="connsiteX146" fmla="*/ 3866711 w 7868507"/>
              <a:gd name="connsiteY146" fmla="*/ 1076684 h 1682351"/>
              <a:gd name="connsiteX147" fmla="*/ 3842517 w 7868507"/>
              <a:gd name="connsiteY147" fmla="*/ 1073470 h 1682351"/>
              <a:gd name="connsiteX148" fmla="*/ 3840538 w 7868507"/>
              <a:gd name="connsiteY148" fmla="*/ 1074837 h 1682351"/>
              <a:gd name="connsiteX149" fmla="*/ 3835745 w 7868507"/>
              <a:gd name="connsiteY149" fmla="*/ 1073596 h 1682351"/>
              <a:gd name="connsiteX150" fmla="*/ 3832245 w 7868507"/>
              <a:gd name="connsiteY150" fmla="*/ 1075205 h 1682351"/>
              <a:gd name="connsiteX151" fmla="*/ 3828256 w 7868507"/>
              <a:gd name="connsiteY151" fmla="*/ 1074786 h 1682351"/>
              <a:gd name="connsiteX152" fmla="*/ 3786574 w 7868507"/>
              <a:gd name="connsiteY152" fmla="*/ 1081253 h 1682351"/>
              <a:gd name="connsiteX153" fmla="*/ 3777568 w 7868507"/>
              <a:gd name="connsiteY153" fmla="*/ 1079989 h 1682351"/>
              <a:gd name="connsiteX154" fmla="*/ 3770769 w 7868507"/>
              <a:gd name="connsiteY154" fmla="*/ 1084796 h 1682351"/>
              <a:gd name="connsiteX155" fmla="*/ 3742056 w 7868507"/>
              <a:gd name="connsiteY155" fmla="*/ 1086062 h 1682351"/>
              <a:gd name="connsiteX156" fmla="*/ 3732135 w 7868507"/>
              <a:gd name="connsiteY156" fmla="*/ 1082300 h 1682351"/>
              <a:gd name="connsiteX157" fmla="*/ 3722961 w 7868507"/>
              <a:gd name="connsiteY157" fmla="*/ 1079602 h 1682351"/>
              <a:gd name="connsiteX158" fmla="*/ 3721773 w 7868507"/>
              <a:gd name="connsiteY158" fmla="*/ 1079610 h 1682351"/>
              <a:gd name="connsiteX159" fmla="*/ 3709837 w 7868507"/>
              <a:gd name="connsiteY159" fmla="*/ 1079694 h 1682351"/>
              <a:gd name="connsiteX160" fmla="*/ 3687629 w 7868507"/>
              <a:gd name="connsiteY160" fmla="*/ 1079849 h 1682351"/>
              <a:gd name="connsiteX161" fmla="*/ 3644574 w 7868507"/>
              <a:gd name="connsiteY161" fmla="*/ 1083439 h 1682351"/>
              <a:gd name="connsiteX162" fmla="*/ 3547156 w 7868507"/>
              <a:gd name="connsiteY162" fmla="*/ 1066356 h 1682351"/>
              <a:gd name="connsiteX163" fmla="*/ 3408831 w 7868507"/>
              <a:gd name="connsiteY163" fmla="*/ 1075438 h 1682351"/>
              <a:gd name="connsiteX164" fmla="*/ 3114039 w 7868507"/>
              <a:gd name="connsiteY164" fmla="*/ 1109327 h 1682351"/>
              <a:gd name="connsiteX165" fmla="*/ 3051319 w 7868507"/>
              <a:gd name="connsiteY165" fmla="*/ 1116688 h 1682351"/>
              <a:gd name="connsiteX166" fmla="*/ 3010058 w 7868507"/>
              <a:gd name="connsiteY166" fmla="*/ 1118821 h 1682351"/>
              <a:gd name="connsiteX167" fmla="*/ 2941155 w 7868507"/>
              <a:gd name="connsiteY167" fmla="*/ 1141827 h 1682351"/>
              <a:gd name="connsiteX168" fmla="*/ 2862733 w 7868507"/>
              <a:gd name="connsiteY168" fmla="*/ 1149849 h 1682351"/>
              <a:gd name="connsiteX169" fmla="*/ 2762853 w 7868507"/>
              <a:gd name="connsiteY169" fmla="*/ 1155888 h 1682351"/>
              <a:gd name="connsiteX170" fmla="*/ 2735957 w 7868507"/>
              <a:gd name="connsiteY170" fmla="*/ 1166296 h 1682351"/>
              <a:gd name="connsiteX171" fmla="*/ 2697453 w 7868507"/>
              <a:gd name="connsiteY171" fmla="*/ 1175920 h 1682351"/>
              <a:gd name="connsiteX172" fmla="*/ 2630587 w 7868507"/>
              <a:gd name="connsiteY172" fmla="*/ 1198561 h 1682351"/>
              <a:gd name="connsiteX173" fmla="*/ 2554087 w 7868507"/>
              <a:gd name="connsiteY173" fmla="*/ 1210615 h 1682351"/>
              <a:gd name="connsiteX174" fmla="*/ 2466063 w 7868507"/>
              <a:gd name="connsiteY174" fmla="*/ 1202949 h 1682351"/>
              <a:gd name="connsiteX175" fmla="*/ 2417946 w 7868507"/>
              <a:gd name="connsiteY175" fmla="*/ 1202719 h 1682351"/>
              <a:gd name="connsiteX176" fmla="*/ 2258819 w 7868507"/>
              <a:gd name="connsiteY176" fmla="*/ 1200304 h 1682351"/>
              <a:gd name="connsiteX177" fmla="*/ 2148771 w 7868507"/>
              <a:gd name="connsiteY177" fmla="*/ 1198564 h 1682351"/>
              <a:gd name="connsiteX178" fmla="*/ 2117137 w 7868507"/>
              <a:gd name="connsiteY178" fmla="*/ 1207800 h 1682351"/>
              <a:gd name="connsiteX179" fmla="*/ 2064067 w 7868507"/>
              <a:gd name="connsiteY179" fmla="*/ 1222897 h 1682351"/>
              <a:gd name="connsiteX180" fmla="*/ 2011154 w 7868507"/>
              <a:gd name="connsiteY180" fmla="*/ 1227589 h 1682351"/>
              <a:gd name="connsiteX181" fmla="*/ 1967562 w 7868507"/>
              <a:gd name="connsiteY181" fmla="*/ 1238053 h 1682351"/>
              <a:gd name="connsiteX182" fmla="*/ 1925305 w 7868507"/>
              <a:gd name="connsiteY182" fmla="*/ 1239652 h 1682351"/>
              <a:gd name="connsiteX183" fmla="*/ 1903633 w 7868507"/>
              <a:gd name="connsiteY183" fmla="*/ 1234971 h 1682351"/>
              <a:gd name="connsiteX184" fmla="*/ 1878608 w 7868507"/>
              <a:gd name="connsiteY184" fmla="*/ 1229903 h 1682351"/>
              <a:gd name="connsiteX185" fmla="*/ 1843617 w 7868507"/>
              <a:gd name="connsiteY185" fmla="*/ 1224887 h 1682351"/>
              <a:gd name="connsiteX186" fmla="*/ 1749265 w 7868507"/>
              <a:gd name="connsiteY186" fmla="*/ 1228560 h 1682351"/>
              <a:gd name="connsiteX187" fmla="*/ 1650050 w 7868507"/>
              <a:gd name="connsiteY187" fmla="*/ 1231064 h 1682351"/>
              <a:gd name="connsiteX188" fmla="*/ 1625906 w 7868507"/>
              <a:gd name="connsiteY188" fmla="*/ 1240466 h 1682351"/>
              <a:gd name="connsiteX189" fmla="*/ 1625638 w 7868507"/>
              <a:gd name="connsiteY189" fmla="*/ 1243542 h 1682351"/>
              <a:gd name="connsiteX190" fmla="*/ 1621994 w 7868507"/>
              <a:gd name="connsiteY190" fmla="*/ 1248302 h 1682351"/>
              <a:gd name="connsiteX191" fmla="*/ 1615654 w 7868507"/>
              <a:gd name="connsiteY191" fmla="*/ 1259137 h 1682351"/>
              <a:gd name="connsiteX192" fmla="*/ 1602888 w 7868507"/>
              <a:gd name="connsiteY192" fmla="*/ 1274010 h 1682351"/>
              <a:gd name="connsiteX193" fmla="*/ 1602366 w 7868507"/>
              <a:gd name="connsiteY193" fmla="*/ 1273557 h 1682351"/>
              <a:gd name="connsiteX194" fmla="*/ 1597689 w 7868507"/>
              <a:gd name="connsiteY194" fmla="*/ 1274721 h 1682351"/>
              <a:gd name="connsiteX195" fmla="*/ 1566332 w 7868507"/>
              <a:gd name="connsiteY195" fmla="*/ 1278948 h 1682351"/>
              <a:gd name="connsiteX196" fmla="*/ 1555040 w 7868507"/>
              <a:gd name="connsiteY196" fmla="*/ 1293696 h 1682351"/>
              <a:gd name="connsiteX197" fmla="*/ 1552558 w 7868507"/>
              <a:gd name="connsiteY197" fmla="*/ 1296317 h 1682351"/>
              <a:gd name="connsiteX198" fmla="*/ 1552423 w 7868507"/>
              <a:gd name="connsiteY198" fmla="*/ 1296224 h 1682351"/>
              <a:gd name="connsiteX199" fmla="*/ 1549631 w 7868507"/>
              <a:gd name="connsiteY199" fmla="*/ 1298702 h 1682351"/>
              <a:gd name="connsiteX200" fmla="*/ 1518013 w 7868507"/>
              <a:gd name="connsiteY200" fmla="*/ 1301677 h 1682351"/>
              <a:gd name="connsiteX201" fmla="*/ 1479156 w 7868507"/>
              <a:gd name="connsiteY201" fmla="*/ 1316098 h 1682351"/>
              <a:gd name="connsiteX202" fmla="*/ 1441079 w 7868507"/>
              <a:gd name="connsiteY202" fmla="*/ 1332684 h 1682351"/>
              <a:gd name="connsiteX203" fmla="*/ 1427483 w 7868507"/>
              <a:gd name="connsiteY203" fmla="*/ 1339810 h 1682351"/>
              <a:gd name="connsiteX204" fmla="*/ 1402408 w 7868507"/>
              <a:gd name="connsiteY204" fmla="*/ 1347572 h 1682351"/>
              <a:gd name="connsiteX205" fmla="*/ 1390401 w 7868507"/>
              <a:gd name="connsiteY205" fmla="*/ 1348064 h 1682351"/>
              <a:gd name="connsiteX206" fmla="*/ 1389965 w 7868507"/>
              <a:gd name="connsiteY206" fmla="*/ 1348612 h 1682351"/>
              <a:gd name="connsiteX207" fmla="*/ 1388601 w 7868507"/>
              <a:gd name="connsiteY207" fmla="*/ 1346953 h 1682351"/>
              <a:gd name="connsiteX208" fmla="*/ 1380844 w 7868507"/>
              <a:gd name="connsiteY208" fmla="*/ 1350384 h 1682351"/>
              <a:gd name="connsiteX209" fmla="*/ 1378861 w 7868507"/>
              <a:gd name="connsiteY209" fmla="*/ 1352221 h 1682351"/>
              <a:gd name="connsiteX210" fmla="*/ 1375758 w 7868507"/>
              <a:gd name="connsiteY210" fmla="*/ 1353731 h 1682351"/>
              <a:gd name="connsiteX211" fmla="*/ 1375650 w 7868507"/>
              <a:gd name="connsiteY211" fmla="*/ 1353592 h 1682351"/>
              <a:gd name="connsiteX212" fmla="*/ 1372804 w 7868507"/>
              <a:gd name="connsiteY212" fmla="*/ 1355351 h 1682351"/>
              <a:gd name="connsiteX213" fmla="*/ 1359249 w 7868507"/>
              <a:gd name="connsiteY213" fmla="*/ 1366189 h 1682351"/>
              <a:gd name="connsiteX214" fmla="*/ 1340780 w 7868507"/>
              <a:gd name="connsiteY214" fmla="*/ 1366894 h 1682351"/>
              <a:gd name="connsiteX215" fmla="*/ 1337816 w 7868507"/>
              <a:gd name="connsiteY215" fmla="*/ 1359128 h 1682351"/>
              <a:gd name="connsiteX216" fmla="*/ 1335560 w 7868507"/>
              <a:gd name="connsiteY216" fmla="*/ 1360910 h 1682351"/>
              <a:gd name="connsiteX217" fmla="*/ 1331292 w 7868507"/>
              <a:gd name="connsiteY217" fmla="*/ 1365723 h 1682351"/>
              <a:gd name="connsiteX218" fmla="*/ 1329826 w 7868507"/>
              <a:gd name="connsiteY218" fmla="*/ 1365581 h 1682351"/>
              <a:gd name="connsiteX219" fmla="*/ 1315524 w 7868507"/>
              <a:gd name="connsiteY219" fmla="*/ 1370869 h 1682351"/>
              <a:gd name="connsiteX220" fmla="*/ 1311310 w 7868507"/>
              <a:gd name="connsiteY220" fmla="*/ 1368878 h 1682351"/>
              <a:gd name="connsiteX221" fmla="*/ 1309448 w 7868507"/>
              <a:gd name="connsiteY221" fmla="*/ 1368851 h 1682351"/>
              <a:gd name="connsiteX222" fmla="*/ 1301298 w 7868507"/>
              <a:gd name="connsiteY222" fmla="*/ 1377498 h 1682351"/>
              <a:gd name="connsiteX223" fmla="*/ 1296925 w 7868507"/>
              <a:gd name="connsiteY223" fmla="*/ 1380996 h 1682351"/>
              <a:gd name="connsiteX224" fmla="*/ 1269267 w 7868507"/>
              <a:gd name="connsiteY224" fmla="*/ 1411589 h 1682351"/>
              <a:gd name="connsiteX225" fmla="*/ 1221707 w 7868507"/>
              <a:gd name="connsiteY225" fmla="*/ 1427353 h 1682351"/>
              <a:gd name="connsiteX226" fmla="*/ 1173283 w 7868507"/>
              <a:gd name="connsiteY226" fmla="*/ 1444522 h 1682351"/>
              <a:gd name="connsiteX227" fmla="*/ 1135382 w 7868507"/>
              <a:gd name="connsiteY227" fmla="*/ 1456933 h 1682351"/>
              <a:gd name="connsiteX228" fmla="*/ 1055416 w 7868507"/>
              <a:gd name="connsiteY228" fmla="*/ 1526389 h 1682351"/>
              <a:gd name="connsiteX229" fmla="*/ 1034752 w 7868507"/>
              <a:gd name="connsiteY229" fmla="*/ 1531257 h 1682351"/>
              <a:gd name="connsiteX230" fmla="*/ 1018956 w 7868507"/>
              <a:gd name="connsiteY230" fmla="*/ 1549595 h 1682351"/>
              <a:gd name="connsiteX231" fmla="*/ 1010858 w 7868507"/>
              <a:gd name="connsiteY231" fmla="*/ 1548110 h 1682351"/>
              <a:gd name="connsiteX232" fmla="*/ 1009435 w 7868507"/>
              <a:gd name="connsiteY232" fmla="*/ 1547700 h 1682351"/>
              <a:gd name="connsiteX233" fmla="*/ 1004312 w 7868507"/>
              <a:gd name="connsiteY233" fmla="*/ 1549413 h 1682351"/>
              <a:gd name="connsiteX234" fmla="*/ 1002155 w 7868507"/>
              <a:gd name="connsiteY234" fmla="*/ 1545703 h 1682351"/>
              <a:gd name="connsiteX235" fmla="*/ 993932 w 7868507"/>
              <a:gd name="connsiteY235" fmla="*/ 1545275 h 1682351"/>
              <a:gd name="connsiteX236" fmla="*/ 984702 w 7868507"/>
              <a:gd name="connsiteY236" fmla="*/ 1549599 h 1682351"/>
              <a:gd name="connsiteX237" fmla="*/ 951832 w 7868507"/>
              <a:gd name="connsiteY237" fmla="*/ 1564506 h 1682351"/>
              <a:gd name="connsiteX238" fmla="*/ 946909 w 7868507"/>
              <a:gd name="connsiteY238" fmla="*/ 1569506 h 1682351"/>
              <a:gd name="connsiteX239" fmla="*/ 930061 w 7868507"/>
              <a:gd name="connsiteY239" fmla="*/ 1573784 h 1682351"/>
              <a:gd name="connsiteX240" fmla="*/ 929189 w 7868507"/>
              <a:gd name="connsiteY240" fmla="*/ 1575061 h 1682351"/>
              <a:gd name="connsiteX241" fmla="*/ 913074 w 7868507"/>
              <a:gd name="connsiteY241" fmla="*/ 1580907 h 1682351"/>
              <a:gd name="connsiteX242" fmla="*/ 885532 w 7868507"/>
              <a:gd name="connsiteY242" fmla="*/ 1596205 h 1682351"/>
              <a:gd name="connsiteX243" fmla="*/ 879535 w 7868507"/>
              <a:gd name="connsiteY243" fmla="*/ 1593350 h 1682351"/>
              <a:gd name="connsiteX244" fmla="*/ 878302 w 7868507"/>
              <a:gd name="connsiteY244" fmla="*/ 1591213 h 1682351"/>
              <a:gd name="connsiteX245" fmla="*/ 870728 w 7868507"/>
              <a:gd name="connsiteY245" fmla="*/ 1595340 h 1682351"/>
              <a:gd name="connsiteX246" fmla="*/ 864075 w 7868507"/>
              <a:gd name="connsiteY246" fmla="*/ 1594517 h 1682351"/>
              <a:gd name="connsiteX247" fmla="*/ 859460 w 7868507"/>
              <a:gd name="connsiteY247" fmla="*/ 1599444 h 1682351"/>
              <a:gd name="connsiteX248" fmla="*/ 851601 w 7868507"/>
              <a:gd name="connsiteY248" fmla="*/ 1600641 h 1682351"/>
              <a:gd name="connsiteX249" fmla="*/ 841730 w 7868507"/>
              <a:gd name="connsiteY249" fmla="*/ 1600929 h 1682351"/>
              <a:gd name="connsiteX250" fmla="*/ 832963 w 7868507"/>
              <a:gd name="connsiteY250" fmla="*/ 1599055 h 1682351"/>
              <a:gd name="connsiteX251" fmla="*/ 820466 w 7868507"/>
              <a:gd name="connsiteY251" fmla="*/ 1602123 h 1682351"/>
              <a:gd name="connsiteX252" fmla="*/ 791859 w 7868507"/>
              <a:gd name="connsiteY252" fmla="*/ 1606663 h 1682351"/>
              <a:gd name="connsiteX253" fmla="*/ 770233 w 7868507"/>
              <a:gd name="connsiteY253" fmla="*/ 1610142 h 1682351"/>
              <a:gd name="connsiteX254" fmla="*/ 732594 w 7868507"/>
              <a:gd name="connsiteY254" fmla="*/ 1620226 h 1682351"/>
              <a:gd name="connsiteX255" fmla="*/ 725765 w 7868507"/>
              <a:gd name="connsiteY255" fmla="*/ 1628741 h 1682351"/>
              <a:gd name="connsiteX256" fmla="*/ 707807 w 7868507"/>
              <a:gd name="connsiteY256" fmla="*/ 1626219 h 1682351"/>
              <a:gd name="connsiteX257" fmla="*/ 702769 w 7868507"/>
              <a:gd name="connsiteY257" fmla="*/ 1617842 h 1682351"/>
              <a:gd name="connsiteX258" fmla="*/ 679694 w 7868507"/>
              <a:gd name="connsiteY258" fmla="*/ 1620699 h 1682351"/>
              <a:gd name="connsiteX259" fmla="*/ 658729 w 7868507"/>
              <a:gd name="connsiteY259" fmla="*/ 1632723 h 1682351"/>
              <a:gd name="connsiteX260" fmla="*/ 631015 w 7868507"/>
              <a:gd name="connsiteY260" fmla="*/ 1639457 h 1682351"/>
              <a:gd name="connsiteX261" fmla="*/ 614469 w 7868507"/>
              <a:gd name="connsiteY261" fmla="*/ 1643580 h 1682351"/>
              <a:gd name="connsiteX262" fmla="*/ 568137 w 7868507"/>
              <a:gd name="connsiteY262" fmla="*/ 1647197 h 1682351"/>
              <a:gd name="connsiteX263" fmla="*/ 565757 w 7868507"/>
              <a:gd name="connsiteY263" fmla="*/ 1647102 h 1682351"/>
              <a:gd name="connsiteX264" fmla="*/ 557947 w 7868507"/>
              <a:gd name="connsiteY264" fmla="*/ 1652573 h 1682351"/>
              <a:gd name="connsiteX265" fmla="*/ 557617 w 7868507"/>
              <a:gd name="connsiteY265" fmla="*/ 1653973 h 1682351"/>
              <a:gd name="connsiteX266" fmla="*/ 528578 w 7868507"/>
              <a:gd name="connsiteY266" fmla="*/ 1651276 h 1682351"/>
              <a:gd name="connsiteX267" fmla="*/ 525096 w 7868507"/>
              <a:gd name="connsiteY267" fmla="*/ 1653383 h 1682351"/>
              <a:gd name="connsiteX268" fmla="*/ 505689 w 7868507"/>
              <a:gd name="connsiteY268" fmla="*/ 1648471 h 1682351"/>
              <a:gd name="connsiteX269" fmla="*/ 495919 w 7868507"/>
              <a:gd name="connsiteY269" fmla="*/ 1647615 h 1682351"/>
              <a:gd name="connsiteX270" fmla="*/ 478476 w 7868507"/>
              <a:gd name="connsiteY270" fmla="*/ 1644401 h 1682351"/>
              <a:gd name="connsiteX271" fmla="*/ 477049 w 7868507"/>
              <a:gd name="connsiteY271" fmla="*/ 1645767 h 1682351"/>
              <a:gd name="connsiteX272" fmla="*/ 473592 w 7868507"/>
              <a:gd name="connsiteY272" fmla="*/ 1644526 h 1682351"/>
              <a:gd name="connsiteX273" fmla="*/ 471069 w 7868507"/>
              <a:gd name="connsiteY273" fmla="*/ 1646136 h 1682351"/>
              <a:gd name="connsiteX274" fmla="*/ 468193 w 7868507"/>
              <a:gd name="connsiteY274" fmla="*/ 1645716 h 1682351"/>
              <a:gd name="connsiteX275" fmla="*/ 438139 w 7868507"/>
              <a:gd name="connsiteY275" fmla="*/ 1652183 h 1682351"/>
              <a:gd name="connsiteX276" fmla="*/ 431647 w 7868507"/>
              <a:gd name="connsiteY276" fmla="*/ 1650919 h 1682351"/>
              <a:gd name="connsiteX277" fmla="*/ 426745 w 7868507"/>
              <a:gd name="connsiteY277" fmla="*/ 1655727 h 1682351"/>
              <a:gd name="connsiteX278" fmla="*/ 406042 w 7868507"/>
              <a:gd name="connsiteY278" fmla="*/ 1656992 h 1682351"/>
              <a:gd name="connsiteX279" fmla="*/ 398889 w 7868507"/>
              <a:gd name="connsiteY279" fmla="*/ 1653230 h 1682351"/>
              <a:gd name="connsiteX280" fmla="*/ 392275 w 7868507"/>
              <a:gd name="connsiteY280" fmla="*/ 1650533 h 1682351"/>
              <a:gd name="connsiteX281" fmla="*/ 391417 w 7868507"/>
              <a:gd name="connsiteY281" fmla="*/ 1650540 h 1682351"/>
              <a:gd name="connsiteX282" fmla="*/ 382811 w 7868507"/>
              <a:gd name="connsiteY282" fmla="*/ 1650624 h 1682351"/>
              <a:gd name="connsiteX283" fmla="*/ 366800 w 7868507"/>
              <a:gd name="connsiteY283" fmla="*/ 1650779 h 1682351"/>
              <a:gd name="connsiteX284" fmla="*/ 335757 w 7868507"/>
              <a:gd name="connsiteY284" fmla="*/ 1654369 h 1682351"/>
              <a:gd name="connsiteX285" fmla="*/ 265518 w 7868507"/>
              <a:gd name="connsiteY285" fmla="*/ 1637286 h 1682351"/>
              <a:gd name="connsiteX286" fmla="*/ 165785 w 7868507"/>
              <a:gd name="connsiteY286" fmla="*/ 1646368 h 1682351"/>
              <a:gd name="connsiteX287" fmla="*/ 5771 w 7868507"/>
              <a:gd name="connsiteY287" fmla="*/ 1682351 h 1682351"/>
              <a:gd name="connsiteX288" fmla="*/ 0 w 7868507"/>
              <a:gd name="connsiteY288" fmla="*/ 1682121 h 1682351"/>
              <a:gd name="connsiteX289" fmla="*/ 0 w 7868507"/>
              <a:gd name="connsiteY289" fmla="*/ 208540 h 1682351"/>
              <a:gd name="connsiteX290" fmla="*/ 1 w 7868507"/>
              <a:gd name="connsiteY290" fmla="*/ 208540 h 168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868507" h="1682351">
                <a:moveTo>
                  <a:pt x="0" y="0"/>
                </a:moveTo>
                <a:lnTo>
                  <a:pt x="7868507" y="0"/>
                </a:lnTo>
                <a:lnTo>
                  <a:pt x="7865866" y="1824"/>
                </a:lnTo>
                <a:cubicBezTo>
                  <a:pt x="7856431" y="8442"/>
                  <a:pt x="7838680" y="21037"/>
                  <a:pt x="7837561" y="21679"/>
                </a:cubicBezTo>
                <a:cubicBezTo>
                  <a:pt x="7827334" y="28887"/>
                  <a:pt x="7786488" y="47703"/>
                  <a:pt x="7769454" y="43813"/>
                </a:cubicBezTo>
                <a:cubicBezTo>
                  <a:pt x="7776715" y="51976"/>
                  <a:pt x="7698773" y="52885"/>
                  <a:pt x="7695485" y="61050"/>
                </a:cubicBezTo>
                <a:cubicBezTo>
                  <a:pt x="7694124" y="67654"/>
                  <a:pt x="7669858" y="70842"/>
                  <a:pt x="7662356" y="73131"/>
                </a:cubicBezTo>
                <a:cubicBezTo>
                  <a:pt x="7657288" y="79798"/>
                  <a:pt x="7615644" y="67260"/>
                  <a:pt x="7602203" y="99894"/>
                </a:cubicBezTo>
                <a:cubicBezTo>
                  <a:pt x="7564102" y="102340"/>
                  <a:pt x="7563677" y="146948"/>
                  <a:pt x="7533256" y="141638"/>
                </a:cubicBezTo>
                <a:cubicBezTo>
                  <a:pt x="7525393" y="142116"/>
                  <a:pt x="7522481" y="163449"/>
                  <a:pt x="7516926" y="165418"/>
                </a:cubicBezTo>
                <a:lnTo>
                  <a:pt x="7488994" y="178287"/>
                </a:lnTo>
                <a:lnTo>
                  <a:pt x="7478335" y="185700"/>
                </a:lnTo>
                <a:lnTo>
                  <a:pt x="7458526" y="189157"/>
                </a:lnTo>
                <a:cubicBezTo>
                  <a:pt x="7448729" y="190298"/>
                  <a:pt x="7435680" y="189564"/>
                  <a:pt x="7419554" y="192546"/>
                </a:cubicBezTo>
                <a:cubicBezTo>
                  <a:pt x="7391848" y="201320"/>
                  <a:pt x="7364551" y="190112"/>
                  <a:pt x="7347574" y="213028"/>
                </a:cubicBezTo>
                <a:cubicBezTo>
                  <a:pt x="7289734" y="215419"/>
                  <a:pt x="7263297" y="236052"/>
                  <a:pt x="7205646" y="228570"/>
                </a:cubicBezTo>
                <a:cubicBezTo>
                  <a:pt x="7219384" y="234481"/>
                  <a:pt x="7148985" y="225303"/>
                  <a:pt x="7132082" y="240066"/>
                </a:cubicBezTo>
                <a:cubicBezTo>
                  <a:pt x="7098097" y="244851"/>
                  <a:pt x="7078927" y="243254"/>
                  <a:pt x="7026584" y="249305"/>
                </a:cubicBezTo>
                <a:cubicBezTo>
                  <a:pt x="6982005" y="255885"/>
                  <a:pt x="6975045" y="256084"/>
                  <a:pt x="6949796" y="259619"/>
                </a:cubicBezTo>
                <a:lnTo>
                  <a:pt x="6850243" y="278486"/>
                </a:lnTo>
                <a:lnTo>
                  <a:pt x="6848972" y="279419"/>
                </a:lnTo>
                <a:cubicBezTo>
                  <a:pt x="6842431" y="281915"/>
                  <a:pt x="6837674" y="282132"/>
                  <a:pt x="6833720" y="281340"/>
                </a:cubicBezTo>
                <a:lnTo>
                  <a:pt x="6796601" y="279778"/>
                </a:lnTo>
                <a:lnTo>
                  <a:pt x="6793249" y="281365"/>
                </a:lnTo>
                <a:lnTo>
                  <a:pt x="6761214" y="283216"/>
                </a:lnTo>
                <a:cubicBezTo>
                  <a:pt x="6761188" y="283490"/>
                  <a:pt x="6761163" y="283765"/>
                  <a:pt x="6761137" y="284040"/>
                </a:cubicBezTo>
                <a:cubicBezTo>
                  <a:pt x="6760237" y="285931"/>
                  <a:pt x="6758196" y="287407"/>
                  <a:pt x="6753708" y="288053"/>
                </a:cubicBezTo>
                <a:cubicBezTo>
                  <a:pt x="6765963" y="298767"/>
                  <a:pt x="6752991" y="292938"/>
                  <a:pt x="6738673" y="293899"/>
                </a:cubicBezTo>
                <a:cubicBezTo>
                  <a:pt x="6725584" y="299105"/>
                  <a:pt x="6686848" y="314912"/>
                  <a:pt x="6675177" y="319284"/>
                </a:cubicBezTo>
                <a:lnTo>
                  <a:pt x="6668648" y="320128"/>
                </a:lnTo>
                <a:cubicBezTo>
                  <a:pt x="6668631" y="320193"/>
                  <a:pt x="6668614" y="320260"/>
                  <a:pt x="6668596" y="320325"/>
                </a:cubicBezTo>
                <a:cubicBezTo>
                  <a:pt x="6667339" y="320894"/>
                  <a:pt x="6665255" y="321316"/>
                  <a:pt x="6661861" y="321574"/>
                </a:cubicBezTo>
                <a:lnTo>
                  <a:pt x="6644079" y="323301"/>
                </a:lnTo>
                <a:lnTo>
                  <a:pt x="6640227" y="325063"/>
                </a:lnTo>
                <a:lnTo>
                  <a:pt x="6639422" y="327491"/>
                </a:lnTo>
                <a:lnTo>
                  <a:pt x="6617073" y="336554"/>
                </a:lnTo>
                <a:cubicBezTo>
                  <a:pt x="6605813" y="334764"/>
                  <a:pt x="6572341" y="351494"/>
                  <a:pt x="6565938" y="354459"/>
                </a:cubicBezTo>
                <a:lnTo>
                  <a:pt x="6506395" y="372715"/>
                </a:lnTo>
                <a:cubicBezTo>
                  <a:pt x="6446059" y="407226"/>
                  <a:pt x="6413333" y="405459"/>
                  <a:pt x="6366803" y="421832"/>
                </a:cubicBezTo>
                <a:cubicBezTo>
                  <a:pt x="6324390" y="424230"/>
                  <a:pt x="6284368" y="425700"/>
                  <a:pt x="6245343" y="435559"/>
                </a:cubicBezTo>
                <a:cubicBezTo>
                  <a:pt x="6215336" y="440142"/>
                  <a:pt x="6196358" y="442032"/>
                  <a:pt x="6186762" y="449329"/>
                </a:cubicBezTo>
                <a:lnTo>
                  <a:pt x="6151870" y="456667"/>
                </a:lnTo>
                <a:lnTo>
                  <a:pt x="6094791" y="467108"/>
                </a:lnTo>
                <a:cubicBezTo>
                  <a:pt x="6094657" y="467835"/>
                  <a:pt x="6094521" y="468561"/>
                  <a:pt x="6094387" y="469288"/>
                </a:cubicBezTo>
                <a:lnTo>
                  <a:pt x="6088888" y="472662"/>
                </a:lnTo>
                <a:lnTo>
                  <a:pt x="6079322" y="480342"/>
                </a:lnTo>
                <a:lnTo>
                  <a:pt x="6060058" y="490885"/>
                </a:lnTo>
                <a:lnTo>
                  <a:pt x="6059271" y="490563"/>
                </a:lnTo>
                <a:cubicBezTo>
                  <a:pt x="6057130" y="490070"/>
                  <a:pt x="6054850" y="490140"/>
                  <a:pt x="6052214" y="491388"/>
                </a:cubicBezTo>
                <a:cubicBezTo>
                  <a:pt x="6043152" y="492025"/>
                  <a:pt x="6015622" y="492143"/>
                  <a:pt x="6004898" y="494385"/>
                </a:cubicBezTo>
                <a:cubicBezTo>
                  <a:pt x="5999647" y="497933"/>
                  <a:pt x="5993947" y="501457"/>
                  <a:pt x="5987859" y="504838"/>
                </a:cubicBezTo>
                <a:lnTo>
                  <a:pt x="5984113" y="506697"/>
                </a:lnTo>
                <a:lnTo>
                  <a:pt x="5983909" y="506630"/>
                </a:lnTo>
                <a:cubicBezTo>
                  <a:pt x="5982816" y="506817"/>
                  <a:pt x="5981478" y="507345"/>
                  <a:pt x="5979696" y="508387"/>
                </a:cubicBezTo>
                <a:lnTo>
                  <a:pt x="5931986" y="510495"/>
                </a:lnTo>
                <a:cubicBezTo>
                  <a:pt x="5909485" y="515471"/>
                  <a:pt x="5891640" y="509415"/>
                  <a:pt x="5873354" y="520717"/>
                </a:cubicBezTo>
                <a:cubicBezTo>
                  <a:pt x="5862814" y="523027"/>
                  <a:pt x="5852640" y="524240"/>
                  <a:pt x="5843006" y="525739"/>
                </a:cubicBezTo>
                <a:lnTo>
                  <a:pt x="5825737" y="530029"/>
                </a:lnTo>
                <a:lnTo>
                  <a:pt x="5812271" y="536366"/>
                </a:lnTo>
                <a:cubicBezTo>
                  <a:pt x="5756812" y="585055"/>
                  <a:pt x="5726733" y="582561"/>
                  <a:pt x="5683965" y="605660"/>
                </a:cubicBezTo>
                <a:cubicBezTo>
                  <a:pt x="5644981" y="609044"/>
                  <a:pt x="5608194" y="611118"/>
                  <a:pt x="5572324" y="625027"/>
                </a:cubicBezTo>
                <a:lnTo>
                  <a:pt x="5556903" y="628786"/>
                </a:lnTo>
                <a:lnTo>
                  <a:pt x="5553544" y="627847"/>
                </a:lnTo>
                <a:lnTo>
                  <a:pt x="5526889" y="632098"/>
                </a:lnTo>
                <a:lnTo>
                  <a:pt x="5521078" y="637584"/>
                </a:lnTo>
                <a:lnTo>
                  <a:pt x="5512534" y="637267"/>
                </a:lnTo>
                <a:cubicBezTo>
                  <a:pt x="5504747" y="639009"/>
                  <a:pt x="5481345" y="646244"/>
                  <a:pt x="5474353" y="648039"/>
                </a:cubicBezTo>
                <a:lnTo>
                  <a:pt x="5470584" y="648039"/>
                </a:lnTo>
                <a:lnTo>
                  <a:pt x="5467496" y="650003"/>
                </a:lnTo>
                <a:lnTo>
                  <a:pt x="5462885" y="649269"/>
                </a:lnTo>
                <a:lnTo>
                  <a:pt x="5461190" y="650833"/>
                </a:lnTo>
                <a:lnTo>
                  <a:pt x="5438256" y="650162"/>
                </a:lnTo>
                <a:lnTo>
                  <a:pt x="5425515" y="650724"/>
                </a:lnTo>
                <a:lnTo>
                  <a:pt x="5399851" y="648648"/>
                </a:lnTo>
                <a:lnTo>
                  <a:pt x="5395578" y="651245"/>
                </a:lnTo>
                <a:lnTo>
                  <a:pt x="5357693" y="652764"/>
                </a:lnTo>
                <a:cubicBezTo>
                  <a:pt x="5357603" y="653244"/>
                  <a:pt x="5357512" y="653723"/>
                  <a:pt x="5357422" y="654203"/>
                </a:cubicBezTo>
                <a:lnTo>
                  <a:pt x="5347920" y="660769"/>
                </a:lnTo>
                <a:lnTo>
                  <a:pt x="5344829" y="661019"/>
                </a:lnTo>
                <a:cubicBezTo>
                  <a:pt x="5307153" y="665059"/>
                  <a:pt x="5332651" y="677514"/>
                  <a:pt x="5285263" y="671313"/>
                </a:cubicBezTo>
                <a:cubicBezTo>
                  <a:pt x="5280405" y="677746"/>
                  <a:pt x="5274454" y="678943"/>
                  <a:pt x="5264305" y="677803"/>
                </a:cubicBezTo>
                <a:cubicBezTo>
                  <a:pt x="5246014" y="680189"/>
                  <a:pt x="5247969" y="694161"/>
                  <a:pt x="5229182" y="688503"/>
                </a:cubicBezTo>
                <a:cubicBezTo>
                  <a:pt x="5232786" y="695611"/>
                  <a:pt x="5194630" y="696876"/>
                  <a:pt x="5203382" y="703484"/>
                </a:cubicBezTo>
                <a:cubicBezTo>
                  <a:pt x="5191747" y="712293"/>
                  <a:pt x="5185418" y="701775"/>
                  <a:pt x="5173833" y="709660"/>
                </a:cubicBezTo>
                <a:cubicBezTo>
                  <a:pt x="5160556" y="713156"/>
                  <a:pt x="5181164" y="700314"/>
                  <a:pt x="5166382" y="702062"/>
                </a:cubicBezTo>
                <a:cubicBezTo>
                  <a:pt x="5152981" y="704685"/>
                  <a:pt x="5149341" y="697471"/>
                  <a:pt x="5142858" y="702153"/>
                </a:cubicBezTo>
                <a:cubicBezTo>
                  <a:pt x="5140697" y="703712"/>
                  <a:pt x="5138223" y="706594"/>
                  <a:pt x="5134964" y="711602"/>
                </a:cubicBezTo>
                <a:cubicBezTo>
                  <a:pt x="5116062" y="710281"/>
                  <a:pt x="5112766" y="718879"/>
                  <a:pt x="5087368" y="727066"/>
                </a:cubicBezTo>
                <a:cubicBezTo>
                  <a:pt x="5076462" y="724359"/>
                  <a:pt x="5067967" y="727957"/>
                  <a:pt x="5059763" y="733651"/>
                </a:cubicBezTo>
                <a:cubicBezTo>
                  <a:pt x="5047285" y="735133"/>
                  <a:pt x="5035444" y="738447"/>
                  <a:pt x="5023240" y="742299"/>
                </a:cubicBezTo>
                <a:lnTo>
                  <a:pt x="5007406" y="747156"/>
                </a:lnTo>
                <a:lnTo>
                  <a:pt x="4995851" y="746560"/>
                </a:lnTo>
                <a:cubicBezTo>
                  <a:pt x="4991224" y="747463"/>
                  <a:pt x="4986919" y="747840"/>
                  <a:pt x="4983107" y="748274"/>
                </a:cubicBezTo>
                <a:lnTo>
                  <a:pt x="4973068" y="750600"/>
                </a:lnTo>
                <a:lnTo>
                  <a:pt x="4967642" y="756164"/>
                </a:lnTo>
                <a:lnTo>
                  <a:pt x="4958938" y="756308"/>
                </a:lnTo>
                <a:lnTo>
                  <a:pt x="4949594" y="761504"/>
                </a:lnTo>
                <a:lnTo>
                  <a:pt x="4947761" y="759559"/>
                </a:lnTo>
                <a:lnTo>
                  <a:pt x="4939683" y="757589"/>
                </a:lnTo>
                <a:lnTo>
                  <a:pt x="4905733" y="776774"/>
                </a:lnTo>
                <a:cubicBezTo>
                  <a:pt x="4896707" y="781329"/>
                  <a:pt x="4889057" y="783325"/>
                  <a:pt x="4885524" y="784914"/>
                </a:cubicBezTo>
                <a:lnTo>
                  <a:pt x="4884537" y="786309"/>
                </a:lnTo>
                <a:lnTo>
                  <a:pt x="4863207" y="792997"/>
                </a:lnTo>
                <a:lnTo>
                  <a:pt x="4857388" y="798678"/>
                </a:lnTo>
                <a:cubicBezTo>
                  <a:pt x="4843193" y="806581"/>
                  <a:pt x="4824167" y="805577"/>
                  <a:pt x="4816499" y="818246"/>
                </a:cubicBezTo>
                <a:cubicBezTo>
                  <a:pt x="4812647" y="821244"/>
                  <a:pt x="4808821" y="822962"/>
                  <a:pt x="4805033" y="823877"/>
                </a:cubicBezTo>
                <a:lnTo>
                  <a:pt x="4794341" y="824641"/>
                </a:lnTo>
                <a:lnTo>
                  <a:pt x="4791139" y="821265"/>
                </a:lnTo>
                <a:lnTo>
                  <a:pt x="4784697" y="823709"/>
                </a:lnTo>
                <a:lnTo>
                  <a:pt x="4782810" y="823507"/>
                </a:lnTo>
                <a:cubicBezTo>
                  <a:pt x="4779205" y="823102"/>
                  <a:pt x="4775651" y="822843"/>
                  <a:pt x="4772164" y="823203"/>
                </a:cubicBezTo>
                <a:cubicBezTo>
                  <a:pt x="4777656" y="842476"/>
                  <a:pt x="4743396" y="829438"/>
                  <a:pt x="4753756" y="843711"/>
                </a:cubicBezTo>
                <a:cubicBezTo>
                  <a:pt x="4735544" y="849041"/>
                  <a:pt x="4750178" y="861228"/>
                  <a:pt x="4727551" y="851537"/>
                </a:cubicBezTo>
                <a:cubicBezTo>
                  <a:pt x="4699946" y="874427"/>
                  <a:pt x="4652821" y="902023"/>
                  <a:pt x="4631760" y="932126"/>
                </a:cubicBezTo>
                <a:cubicBezTo>
                  <a:pt x="4606537" y="943038"/>
                  <a:pt x="4602512" y="938987"/>
                  <a:pt x="4584082" y="949940"/>
                </a:cubicBezTo>
                <a:cubicBezTo>
                  <a:pt x="4584818" y="973908"/>
                  <a:pt x="4539784" y="951314"/>
                  <a:pt x="4523312" y="974005"/>
                </a:cubicBezTo>
                <a:lnTo>
                  <a:pt x="4463504" y="996548"/>
                </a:lnTo>
                <a:lnTo>
                  <a:pt x="4452680" y="1008042"/>
                </a:lnTo>
                <a:lnTo>
                  <a:pt x="4445284" y="1009976"/>
                </a:lnTo>
                <a:lnTo>
                  <a:pt x="4407084" y="1025274"/>
                </a:lnTo>
                <a:lnTo>
                  <a:pt x="4398766" y="1022420"/>
                </a:lnTo>
                <a:lnTo>
                  <a:pt x="4397057" y="1020283"/>
                </a:lnTo>
                <a:lnTo>
                  <a:pt x="4386552" y="1024409"/>
                </a:lnTo>
                <a:lnTo>
                  <a:pt x="4377324" y="1023587"/>
                </a:lnTo>
                <a:lnTo>
                  <a:pt x="4370923" y="1028513"/>
                </a:lnTo>
                <a:lnTo>
                  <a:pt x="4360023" y="1029711"/>
                </a:lnTo>
                <a:cubicBezTo>
                  <a:pt x="4355937" y="1029719"/>
                  <a:pt x="4351336" y="1029614"/>
                  <a:pt x="4346335" y="1029999"/>
                </a:cubicBezTo>
                <a:lnTo>
                  <a:pt x="4334175" y="1028124"/>
                </a:lnTo>
                <a:lnTo>
                  <a:pt x="4316842" y="1031192"/>
                </a:lnTo>
                <a:cubicBezTo>
                  <a:pt x="4303471" y="1033665"/>
                  <a:pt x="4290547" y="1035645"/>
                  <a:pt x="4277163" y="1035732"/>
                </a:cubicBezTo>
                <a:cubicBezTo>
                  <a:pt x="4267809" y="1040481"/>
                  <a:pt x="4258392" y="1043112"/>
                  <a:pt x="4247171" y="1039212"/>
                </a:cubicBezTo>
                <a:cubicBezTo>
                  <a:pt x="4219321" y="1044529"/>
                  <a:pt x="4214817" y="1052707"/>
                  <a:pt x="4194968" y="1049296"/>
                </a:cubicBezTo>
                <a:cubicBezTo>
                  <a:pt x="4190926" y="1053911"/>
                  <a:pt x="4187967" y="1056500"/>
                  <a:pt x="4185496" y="1057811"/>
                </a:cubicBezTo>
                <a:cubicBezTo>
                  <a:pt x="4178081" y="1061743"/>
                  <a:pt x="4175081" y="1054170"/>
                  <a:pt x="4160588" y="1055289"/>
                </a:cubicBezTo>
                <a:cubicBezTo>
                  <a:pt x="4144737" y="1055386"/>
                  <a:pt x="4168066" y="1044910"/>
                  <a:pt x="4153601" y="1046911"/>
                </a:cubicBezTo>
                <a:cubicBezTo>
                  <a:pt x="4140408" y="1053461"/>
                  <a:pt x="4134952" y="1042305"/>
                  <a:pt x="4121597" y="1049768"/>
                </a:cubicBezTo>
                <a:cubicBezTo>
                  <a:pt x="4130078" y="1057306"/>
                  <a:pt x="4089547" y="1054328"/>
                  <a:pt x="4092519" y="1061793"/>
                </a:cubicBezTo>
                <a:cubicBezTo>
                  <a:pt x="4073305" y="1054083"/>
                  <a:pt x="4073723" y="1068186"/>
                  <a:pt x="4054082" y="1068526"/>
                </a:cubicBezTo>
                <a:cubicBezTo>
                  <a:pt x="4043475" y="1066267"/>
                  <a:pt x="4037035" y="1066795"/>
                  <a:pt x="4031133" y="1072650"/>
                </a:cubicBezTo>
                <a:cubicBezTo>
                  <a:pt x="3981712" y="1061225"/>
                  <a:pt x="4007226" y="1076435"/>
                  <a:pt x="3966873" y="1076267"/>
                </a:cubicBezTo>
                <a:lnTo>
                  <a:pt x="3963573" y="1076172"/>
                </a:lnTo>
                <a:lnTo>
                  <a:pt x="3952740" y="1081643"/>
                </a:lnTo>
                <a:cubicBezTo>
                  <a:pt x="3952588" y="1082109"/>
                  <a:pt x="3952435" y="1082575"/>
                  <a:pt x="3952284" y="1083043"/>
                </a:cubicBezTo>
                <a:lnTo>
                  <a:pt x="3912008" y="1080346"/>
                </a:lnTo>
                <a:lnTo>
                  <a:pt x="3907178" y="1082452"/>
                </a:lnTo>
                <a:lnTo>
                  <a:pt x="3880262" y="1077541"/>
                </a:lnTo>
                <a:lnTo>
                  <a:pt x="3866711" y="1076684"/>
                </a:lnTo>
                <a:lnTo>
                  <a:pt x="3842517" y="1073470"/>
                </a:lnTo>
                <a:lnTo>
                  <a:pt x="3840538" y="1074837"/>
                </a:lnTo>
                <a:lnTo>
                  <a:pt x="3835745" y="1073596"/>
                </a:lnTo>
                <a:lnTo>
                  <a:pt x="3832245" y="1075205"/>
                </a:lnTo>
                <a:lnTo>
                  <a:pt x="3828256" y="1074786"/>
                </a:lnTo>
                <a:cubicBezTo>
                  <a:pt x="3820644" y="1075794"/>
                  <a:pt x="3795021" y="1080386"/>
                  <a:pt x="3786574" y="1081253"/>
                </a:cubicBezTo>
                <a:lnTo>
                  <a:pt x="3777568" y="1079989"/>
                </a:lnTo>
                <a:lnTo>
                  <a:pt x="3770769" y="1084796"/>
                </a:lnTo>
                <a:lnTo>
                  <a:pt x="3742056" y="1086062"/>
                </a:lnTo>
                <a:lnTo>
                  <a:pt x="3732135" y="1082300"/>
                </a:lnTo>
                <a:lnTo>
                  <a:pt x="3722961" y="1079602"/>
                </a:lnTo>
                <a:lnTo>
                  <a:pt x="3721773" y="1079610"/>
                </a:lnTo>
                <a:lnTo>
                  <a:pt x="3709837" y="1079694"/>
                </a:lnTo>
                <a:lnTo>
                  <a:pt x="3687629" y="1079849"/>
                </a:lnTo>
                <a:cubicBezTo>
                  <a:pt x="3673456" y="1080105"/>
                  <a:pt x="3659080" y="1080912"/>
                  <a:pt x="3644574" y="1083439"/>
                </a:cubicBezTo>
                <a:cubicBezTo>
                  <a:pt x="3589095" y="1070946"/>
                  <a:pt x="3593887" y="1069803"/>
                  <a:pt x="3547156" y="1066356"/>
                </a:cubicBezTo>
                <a:cubicBezTo>
                  <a:pt x="3524419" y="1052844"/>
                  <a:pt x="3435948" y="1076852"/>
                  <a:pt x="3408831" y="1075438"/>
                </a:cubicBezTo>
                <a:cubicBezTo>
                  <a:pt x="3341934" y="1084022"/>
                  <a:pt x="3199862" y="1123979"/>
                  <a:pt x="3114039" y="1109327"/>
                </a:cubicBezTo>
                <a:cubicBezTo>
                  <a:pt x="3092859" y="1111484"/>
                  <a:pt x="3063890" y="1116528"/>
                  <a:pt x="3051319" y="1116688"/>
                </a:cubicBezTo>
                <a:lnTo>
                  <a:pt x="3010058" y="1118821"/>
                </a:lnTo>
                <a:lnTo>
                  <a:pt x="2941155" y="1141827"/>
                </a:lnTo>
                <a:cubicBezTo>
                  <a:pt x="2906040" y="1127149"/>
                  <a:pt x="2906331" y="1144134"/>
                  <a:pt x="2862733" y="1149849"/>
                </a:cubicBezTo>
                <a:cubicBezTo>
                  <a:pt x="2846732" y="1145242"/>
                  <a:pt x="2772044" y="1145386"/>
                  <a:pt x="2762853" y="1155888"/>
                </a:cubicBezTo>
                <a:cubicBezTo>
                  <a:pt x="2752600" y="1158438"/>
                  <a:pt x="2740554" y="1155224"/>
                  <a:pt x="2735957" y="1166296"/>
                </a:cubicBezTo>
                <a:cubicBezTo>
                  <a:pt x="2728293" y="1179691"/>
                  <a:pt x="2692123" y="1160594"/>
                  <a:pt x="2697453" y="1175920"/>
                </a:cubicBezTo>
                <a:cubicBezTo>
                  <a:pt x="2671775" y="1162864"/>
                  <a:pt x="2651911" y="1191050"/>
                  <a:pt x="2630587" y="1198561"/>
                </a:cubicBezTo>
                <a:cubicBezTo>
                  <a:pt x="2610325" y="1198229"/>
                  <a:pt x="2600793" y="1205603"/>
                  <a:pt x="2554087" y="1210615"/>
                </a:cubicBezTo>
                <a:cubicBezTo>
                  <a:pt x="2531792" y="1195398"/>
                  <a:pt x="2507411" y="1222739"/>
                  <a:pt x="2466063" y="1202949"/>
                </a:cubicBezTo>
                <a:cubicBezTo>
                  <a:pt x="2464801" y="1205165"/>
                  <a:pt x="2452486" y="1203160"/>
                  <a:pt x="2417946" y="1202719"/>
                </a:cubicBezTo>
                <a:cubicBezTo>
                  <a:pt x="2383405" y="1202277"/>
                  <a:pt x="2310873" y="1202063"/>
                  <a:pt x="2258819" y="1200304"/>
                </a:cubicBezTo>
                <a:cubicBezTo>
                  <a:pt x="2199732" y="1200698"/>
                  <a:pt x="2226373" y="1222055"/>
                  <a:pt x="2148771" y="1198564"/>
                </a:cubicBezTo>
                <a:cubicBezTo>
                  <a:pt x="2142871" y="1211179"/>
                  <a:pt x="2133698" y="1212428"/>
                  <a:pt x="2117137" y="1207800"/>
                </a:cubicBezTo>
                <a:cubicBezTo>
                  <a:pt x="2088573" y="1208890"/>
                  <a:pt x="2095766" y="1239016"/>
                  <a:pt x="2064067" y="1222897"/>
                </a:cubicBezTo>
                <a:cubicBezTo>
                  <a:pt x="2043442" y="1230104"/>
                  <a:pt x="2024354" y="1222318"/>
                  <a:pt x="2011154" y="1227589"/>
                </a:cubicBezTo>
                <a:lnTo>
                  <a:pt x="1967562" y="1238053"/>
                </a:lnTo>
                <a:cubicBezTo>
                  <a:pt x="1943445" y="1241153"/>
                  <a:pt x="1936681" y="1218694"/>
                  <a:pt x="1925305" y="1239652"/>
                </a:cubicBezTo>
                <a:lnTo>
                  <a:pt x="1903633" y="1234971"/>
                </a:lnTo>
                <a:lnTo>
                  <a:pt x="1878608" y="1229903"/>
                </a:lnTo>
                <a:cubicBezTo>
                  <a:pt x="1865432" y="1226444"/>
                  <a:pt x="1871623" y="1230353"/>
                  <a:pt x="1843617" y="1224887"/>
                </a:cubicBezTo>
                <a:cubicBezTo>
                  <a:pt x="1825673" y="1239930"/>
                  <a:pt x="1796410" y="1228866"/>
                  <a:pt x="1749265" y="1228560"/>
                </a:cubicBezTo>
                <a:lnTo>
                  <a:pt x="1650050" y="1231064"/>
                </a:lnTo>
                <a:lnTo>
                  <a:pt x="1625906" y="1240466"/>
                </a:lnTo>
                <a:cubicBezTo>
                  <a:pt x="1625817" y="1241492"/>
                  <a:pt x="1625727" y="1242517"/>
                  <a:pt x="1625638" y="1243542"/>
                </a:cubicBezTo>
                <a:lnTo>
                  <a:pt x="1621994" y="1248302"/>
                </a:lnTo>
                <a:lnTo>
                  <a:pt x="1615654" y="1259137"/>
                </a:lnTo>
                <a:lnTo>
                  <a:pt x="1602888" y="1274010"/>
                </a:lnTo>
                <a:lnTo>
                  <a:pt x="1602366" y="1273557"/>
                </a:lnTo>
                <a:cubicBezTo>
                  <a:pt x="1600947" y="1272861"/>
                  <a:pt x="1599436" y="1272961"/>
                  <a:pt x="1597689" y="1274721"/>
                </a:cubicBezTo>
                <a:cubicBezTo>
                  <a:pt x="1591684" y="1275620"/>
                  <a:pt x="1573440" y="1275786"/>
                  <a:pt x="1566332" y="1278948"/>
                </a:cubicBezTo>
                <a:cubicBezTo>
                  <a:pt x="1562852" y="1283954"/>
                  <a:pt x="1559075" y="1288927"/>
                  <a:pt x="1555040" y="1293696"/>
                </a:cubicBezTo>
                <a:lnTo>
                  <a:pt x="1552558" y="1296317"/>
                </a:lnTo>
                <a:lnTo>
                  <a:pt x="1552423" y="1296224"/>
                </a:lnTo>
                <a:cubicBezTo>
                  <a:pt x="1551698" y="1296488"/>
                  <a:pt x="1550811" y="1297233"/>
                  <a:pt x="1549631" y="1298702"/>
                </a:cubicBezTo>
                <a:lnTo>
                  <a:pt x="1518013" y="1301677"/>
                </a:lnTo>
                <a:cubicBezTo>
                  <a:pt x="1503101" y="1308697"/>
                  <a:pt x="1491274" y="1300153"/>
                  <a:pt x="1479156" y="1316098"/>
                </a:cubicBezTo>
                <a:cubicBezTo>
                  <a:pt x="1465186" y="1322615"/>
                  <a:pt x="1452185" y="1322947"/>
                  <a:pt x="1441079" y="1332684"/>
                </a:cubicBezTo>
                <a:cubicBezTo>
                  <a:pt x="1435555" y="1330684"/>
                  <a:pt x="1430746" y="1331145"/>
                  <a:pt x="1427483" y="1339810"/>
                </a:cubicBezTo>
                <a:cubicBezTo>
                  <a:pt x="1414128" y="1344023"/>
                  <a:pt x="1409403" y="1336269"/>
                  <a:pt x="1402408" y="1347572"/>
                </a:cubicBezTo>
                <a:cubicBezTo>
                  <a:pt x="1392551" y="1336117"/>
                  <a:pt x="1393098" y="1342070"/>
                  <a:pt x="1390401" y="1348064"/>
                </a:cubicBezTo>
                <a:lnTo>
                  <a:pt x="1389965" y="1348612"/>
                </a:lnTo>
                <a:lnTo>
                  <a:pt x="1388601" y="1346953"/>
                </a:lnTo>
                <a:lnTo>
                  <a:pt x="1380844" y="1350384"/>
                </a:lnTo>
                <a:lnTo>
                  <a:pt x="1378861" y="1352221"/>
                </a:lnTo>
                <a:cubicBezTo>
                  <a:pt x="1377460" y="1353281"/>
                  <a:pt x="1376483" y="1353720"/>
                  <a:pt x="1375758" y="1353731"/>
                </a:cubicBezTo>
                <a:lnTo>
                  <a:pt x="1375650" y="1353592"/>
                </a:lnTo>
                <a:lnTo>
                  <a:pt x="1372804" y="1355351"/>
                </a:lnTo>
                <a:cubicBezTo>
                  <a:pt x="1368066" y="1358724"/>
                  <a:pt x="1363523" y="1362386"/>
                  <a:pt x="1359249" y="1366189"/>
                </a:cubicBezTo>
                <a:cubicBezTo>
                  <a:pt x="1355111" y="1360199"/>
                  <a:pt x="1345759" y="1369902"/>
                  <a:pt x="1340780" y="1366894"/>
                </a:cubicBezTo>
                <a:lnTo>
                  <a:pt x="1337816" y="1359128"/>
                </a:lnTo>
                <a:lnTo>
                  <a:pt x="1335560" y="1360910"/>
                </a:lnTo>
                <a:lnTo>
                  <a:pt x="1331292" y="1365723"/>
                </a:lnTo>
                <a:cubicBezTo>
                  <a:pt x="1330626" y="1366376"/>
                  <a:pt x="1330143" y="1366473"/>
                  <a:pt x="1329826" y="1365581"/>
                </a:cubicBezTo>
                <a:cubicBezTo>
                  <a:pt x="1327198" y="1366438"/>
                  <a:pt x="1318609" y="1370320"/>
                  <a:pt x="1315524" y="1370869"/>
                </a:cubicBezTo>
                <a:lnTo>
                  <a:pt x="1311310" y="1368878"/>
                </a:lnTo>
                <a:lnTo>
                  <a:pt x="1309448" y="1368851"/>
                </a:lnTo>
                <a:lnTo>
                  <a:pt x="1301298" y="1377498"/>
                </a:lnTo>
                <a:lnTo>
                  <a:pt x="1296925" y="1380996"/>
                </a:lnTo>
                <a:lnTo>
                  <a:pt x="1269267" y="1411589"/>
                </a:lnTo>
                <a:lnTo>
                  <a:pt x="1221707" y="1427353"/>
                </a:lnTo>
                <a:cubicBezTo>
                  <a:pt x="1207203" y="1448075"/>
                  <a:pt x="1174765" y="1420621"/>
                  <a:pt x="1173283" y="1444522"/>
                </a:cubicBezTo>
                <a:cubicBezTo>
                  <a:pt x="1158285" y="1453361"/>
                  <a:pt x="1155560" y="1448889"/>
                  <a:pt x="1135382" y="1456933"/>
                </a:cubicBezTo>
                <a:cubicBezTo>
                  <a:pt x="1116745" y="1484511"/>
                  <a:pt x="1078431" y="1506705"/>
                  <a:pt x="1055416" y="1526389"/>
                </a:cubicBezTo>
                <a:cubicBezTo>
                  <a:pt x="1038974" y="1514246"/>
                  <a:pt x="1049103" y="1527982"/>
                  <a:pt x="1034752" y="1531257"/>
                </a:cubicBezTo>
                <a:cubicBezTo>
                  <a:pt x="1041441" y="1546591"/>
                  <a:pt x="1016408" y="1529831"/>
                  <a:pt x="1018956" y="1549595"/>
                </a:cubicBezTo>
                <a:cubicBezTo>
                  <a:pt x="1016264" y="1549565"/>
                  <a:pt x="1013575" y="1548913"/>
                  <a:pt x="1010858" y="1548110"/>
                </a:cubicBezTo>
                <a:lnTo>
                  <a:pt x="1009435" y="1547700"/>
                </a:lnTo>
                <a:lnTo>
                  <a:pt x="1004312" y="1549413"/>
                </a:lnTo>
                <a:lnTo>
                  <a:pt x="1002155" y="1545703"/>
                </a:lnTo>
                <a:lnTo>
                  <a:pt x="993932" y="1545275"/>
                </a:lnTo>
                <a:cubicBezTo>
                  <a:pt x="990963" y="1545764"/>
                  <a:pt x="987897" y="1547047"/>
                  <a:pt x="984702" y="1549599"/>
                </a:cubicBezTo>
                <a:cubicBezTo>
                  <a:pt x="977771" y="1561338"/>
                  <a:pt x="963339" y="1558228"/>
                  <a:pt x="951832" y="1564506"/>
                </a:cubicBezTo>
                <a:lnTo>
                  <a:pt x="946909" y="1569506"/>
                </a:lnTo>
                <a:lnTo>
                  <a:pt x="930061" y="1573784"/>
                </a:lnTo>
                <a:lnTo>
                  <a:pt x="929189" y="1575061"/>
                </a:lnTo>
                <a:cubicBezTo>
                  <a:pt x="926358" y="1576248"/>
                  <a:pt x="920350" y="1577383"/>
                  <a:pt x="913074" y="1580907"/>
                </a:cubicBezTo>
                <a:lnTo>
                  <a:pt x="885532" y="1596205"/>
                </a:lnTo>
                <a:lnTo>
                  <a:pt x="879535" y="1593350"/>
                </a:lnTo>
                <a:lnTo>
                  <a:pt x="878302" y="1591213"/>
                </a:lnTo>
                <a:lnTo>
                  <a:pt x="870728" y="1595340"/>
                </a:lnTo>
                <a:lnTo>
                  <a:pt x="864075" y="1594517"/>
                </a:lnTo>
                <a:lnTo>
                  <a:pt x="859460" y="1599444"/>
                </a:lnTo>
                <a:lnTo>
                  <a:pt x="851601" y="1600641"/>
                </a:lnTo>
                <a:cubicBezTo>
                  <a:pt x="848654" y="1600649"/>
                  <a:pt x="845337" y="1600545"/>
                  <a:pt x="841730" y="1600929"/>
                </a:cubicBezTo>
                <a:lnTo>
                  <a:pt x="832963" y="1599055"/>
                </a:lnTo>
                <a:lnTo>
                  <a:pt x="820466" y="1602123"/>
                </a:lnTo>
                <a:cubicBezTo>
                  <a:pt x="810825" y="1604596"/>
                  <a:pt x="801507" y="1606575"/>
                  <a:pt x="791859" y="1606663"/>
                </a:cubicBezTo>
                <a:cubicBezTo>
                  <a:pt x="785113" y="1611411"/>
                  <a:pt x="778324" y="1614043"/>
                  <a:pt x="770233" y="1610142"/>
                </a:cubicBezTo>
                <a:cubicBezTo>
                  <a:pt x="750154" y="1615459"/>
                  <a:pt x="746906" y="1623638"/>
                  <a:pt x="732594" y="1620226"/>
                </a:cubicBezTo>
                <a:cubicBezTo>
                  <a:pt x="729681" y="1624842"/>
                  <a:pt x="727547" y="1627431"/>
                  <a:pt x="725765" y="1628741"/>
                </a:cubicBezTo>
                <a:cubicBezTo>
                  <a:pt x="720419" y="1632674"/>
                  <a:pt x="718256" y="1625100"/>
                  <a:pt x="707807" y="1626219"/>
                </a:cubicBezTo>
                <a:cubicBezTo>
                  <a:pt x="696378" y="1626316"/>
                  <a:pt x="713198" y="1615841"/>
                  <a:pt x="702769" y="1617842"/>
                </a:cubicBezTo>
                <a:cubicBezTo>
                  <a:pt x="693256" y="1624391"/>
                  <a:pt x="689323" y="1613235"/>
                  <a:pt x="679694" y="1620699"/>
                </a:cubicBezTo>
                <a:cubicBezTo>
                  <a:pt x="685809" y="1628237"/>
                  <a:pt x="656585" y="1625258"/>
                  <a:pt x="658729" y="1632723"/>
                </a:cubicBezTo>
                <a:cubicBezTo>
                  <a:pt x="644875" y="1625014"/>
                  <a:pt x="645176" y="1639116"/>
                  <a:pt x="631015" y="1639457"/>
                </a:cubicBezTo>
                <a:cubicBezTo>
                  <a:pt x="623368" y="1637197"/>
                  <a:pt x="618725" y="1637726"/>
                  <a:pt x="614469" y="1643580"/>
                </a:cubicBezTo>
                <a:cubicBezTo>
                  <a:pt x="578836" y="1632156"/>
                  <a:pt x="597232" y="1647365"/>
                  <a:pt x="568137" y="1647197"/>
                </a:cubicBezTo>
                <a:lnTo>
                  <a:pt x="565757" y="1647102"/>
                </a:lnTo>
                <a:lnTo>
                  <a:pt x="557947" y="1652573"/>
                </a:lnTo>
                <a:cubicBezTo>
                  <a:pt x="557837" y="1653040"/>
                  <a:pt x="557727" y="1653506"/>
                  <a:pt x="557617" y="1653973"/>
                </a:cubicBezTo>
                <a:lnTo>
                  <a:pt x="528578" y="1651276"/>
                </a:lnTo>
                <a:lnTo>
                  <a:pt x="525096" y="1653383"/>
                </a:lnTo>
                <a:lnTo>
                  <a:pt x="505689" y="1648471"/>
                </a:lnTo>
                <a:lnTo>
                  <a:pt x="495919" y="1647615"/>
                </a:lnTo>
                <a:lnTo>
                  <a:pt x="478476" y="1644401"/>
                </a:lnTo>
                <a:lnTo>
                  <a:pt x="477049" y="1645767"/>
                </a:lnTo>
                <a:lnTo>
                  <a:pt x="473592" y="1644526"/>
                </a:lnTo>
                <a:lnTo>
                  <a:pt x="471069" y="1646136"/>
                </a:lnTo>
                <a:lnTo>
                  <a:pt x="468193" y="1645716"/>
                </a:lnTo>
                <a:cubicBezTo>
                  <a:pt x="462704" y="1646724"/>
                  <a:pt x="444230" y="1651316"/>
                  <a:pt x="438139" y="1652183"/>
                </a:cubicBezTo>
                <a:lnTo>
                  <a:pt x="431647" y="1650919"/>
                </a:lnTo>
                <a:lnTo>
                  <a:pt x="426745" y="1655727"/>
                </a:lnTo>
                <a:lnTo>
                  <a:pt x="406042" y="1656992"/>
                </a:lnTo>
                <a:lnTo>
                  <a:pt x="398889" y="1653230"/>
                </a:lnTo>
                <a:lnTo>
                  <a:pt x="392275" y="1650533"/>
                </a:lnTo>
                <a:lnTo>
                  <a:pt x="391417" y="1650540"/>
                </a:lnTo>
                <a:lnTo>
                  <a:pt x="382811" y="1650624"/>
                </a:lnTo>
                <a:lnTo>
                  <a:pt x="366800" y="1650779"/>
                </a:lnTo>
                <a:cubicBezTo>
                  <a:pt x="356581" y="1651035"/>
                  <a:pt x="346216" y="1651842"/>
                  <a:pt x="335757" y="1654369"/>
                </a:cubicBezTo>
                <a:cubicBezTo>
                  <a:pt x="295757" y="1641876"/>
                  <a:pt x="299211" y="1640734"/>
                  <a:pt x="265518" y="1637286"/>
                </a:cubicBezTo>
                <a:cubicBezTo>
                  <a:pt x="249125" y="1623774"/>
                  <a:pt x="185336" y="1647782"/>
                  <a:pt x="165785" y="1646368"/>
                </a:cubicBezTo>
                <a:cubicBezTo>
                  <a:pt x="129610" y="1652806"/>
                  <a:pt x="62947" y="1676892"/>
                  <a:pt x="5771" y="1682351"/>
                </a:cubicBezTo>
                <a:lnTo>
                  <a:pt x="0" y="1682121"/>
                </a:lnTo>
                <a:lnTo>
                  <a:pt x="0" y="208540"/>
                </a:lnTo>
                <a:lnTo>
                  <a:pt x="1" y="20854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ill 1">
            <a:extLst>
              <a:ext uri="{FF2B5EF4-FFF2-40B4-BE49-F238E27FC236}">
                <a16:creationId xmlns:a16="http://schemas.microsoft.com/office/drawing/2014/main" id="{635FC922-C216-7A5F-0B94-8FA397042D5B}"/>
              </a:ext>
            </a:extLst>
          </p:cNvPr>
          <p:cNvSpPr>
            <a:spLocks noGrp="1"/>
          </p:cNvSpPr>
          <p:nvPr>
            <p:ph type="title"/>
          </p:nvPr>
        </p:nvSpPr>
        <p:spPr>
          <a:xfrm>
            <a:off x="5215855" y="609600"/>
            <a:ext cx="5982131" cy="1330839"/>
          </a:xfrm>
        </p:spPr>
        <p:txBody>
          <a:bodyPr>
            <a:normAutofit/>
          </a:bodyPr>
          <a:lstStyle/>
          <a:p>
            <a:r>
              <a:rPr lang="is-IS" dirty="0"/>
              <a:t>Uppeldisgildi íþrótta</a:t>
            </a:r>
          </a:p>
        </p:txBody>
      </p:sp>
      <p:sp>
        <p:nvSpPr>
          <p:cNvPr id="13" name="Freeform: Shape 12">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63313B7-3007-48A7-BE97-9A74C1121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3" y="792481"/>
            <a:ext cx="4067694" cy="531020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Mynd 3">
            <a:extLst>
              <a:ext uri="{FF2B5EF4-FFF2-40B4-BE49-F238E27FC236}">
                <a16:creationId xmlns:a16="http://schemas.microsoft.com/office/drawing/2014/main" id="{5BD359EE-CD10-806A-818A-8C7329F200E7}"/>
              </a:ext>
            </a:extLst>
          </p:cNvPr>
          <p:cNvPicPr>
            <a:picLocks noChangeAspect="1"/>
          </p:cNvPicPr>
          <p:nvPr/>
        </p:nvPicPr>
        <p:blipFill rotWithShape="1">
          <a:blip r:embed="rId2"/>
          <a:srcRect l="10540" r="9748" b="-1"/>
          <a:stretch/>
        </p:blipFill>
        <p:spPr>
          <a:xfrm>
            <a:off x="723899" y="969818"/>
            <a:ext cx="3704013" cy="4976553"/>
          </a:xfrm>
          <a:prstGeom prst="rect">
            <a:avLst/>
          </a:prstGeom>
        </p:spPr>
      </p:pic>
      <p:sp>
        <p:nvSpPr>
          <p:cNvPr id="17" name="Rectangle 6">
            <a:extLst>
              <a:ext uri="{FF2B5EF4-FFF2-40B4-BE49-F238E27FC236}">
                <a16:creationId xmlns:a16="http://schemas.microsoft.com/office/drawing/2014/main" id="{3FD46A31-BFB8-4D6E-8A49-A2DC0DEDA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6507" y="5869654"/>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taðgengill efnis 2">
            <a:extLst>
              <a:ext uri="{FF2B5EF4-FFF2-40B4-BE49-F238E27FC236}">
                <a16:creationId xmlns:a16="http://schemas.microsoft.com/office/drawing/2014/main" id="{9FBB86A9-1B08-08F9-3BFD-C9CAA66B3432}"/>
              </a:ext>
            </a:extLst>
          </p:cNvPr>
          <p:cNvSpPr>
            <a:spLocks noGrp="1"/>
          </p:cNvSpPr>
          <p:nvPr>
            <p:ph idx="1"/>
          </p:nvPr>
        </p:nvSpPr>
        <p:spPr>
          <a:xfrm>
            <a:off x="5215855" y="2194101"/>
            <a:ext cx="5982132" cy="3908587"/>
          </a:xfrm>
        </p:spPr>
        <p:txBody>
          <a:bodyPr>
            <a:normAutofit/>
          </a:bodyPr>
          <a:lstStyle/>
          <a:p>
            <a:r>
              <a:rPr lang="is-IS" sz="1900"/>
              <a:t>Viljastyrkur</a:t>
            </a:r>
          </a:p>
          <a:p>
            <a:r>
              <a:rPr lang="is-IS" sz="1900"/>
              <a:t>Sjálfsagi</a:t>
            </a:r>
          </a:p>
          <a:p>
            <a:r>
              <a:rPr lang="is-IS" sz="1900"/>
              <a:t>Reglusemi</a:t>
            </a:r>
          </a:p>
          <a:p>
            <a:r>
              <a:rPr lang="is-IS" sz="1900"/>
              <a:t>Félagslegur þroski</a:t>
            </a:r>
          </a:p>
          <a:p>
            <a:r>
              <a:rPr lang="is-IS" sz="1900"/>
              <a:t>Útsjónarsemi</a:t>
            </a:r>
          </a:p>
          <a:p>
            <a:r>
              <a:rPr lang="is-IS" sz="1900"/>
              <a:t>Tillitsemi</a:t>
            </a:r>
          </a:p>
          <a:p>
            <a:r>
              <a:rPr lang="is-IS" sz="1900"/>
              <a:t>Samstaða</a:t>
            </a:r>
          </a:p>
          <a:p>
            <a:r>
              <a:rPr lang="is-IS" sz="1900"/>
              <a:t>Heiðarleiki</a:t>
            </a:r>
          </a:p>
          <a:p>
            <a:r>
              <a:rPr lang="is-IS" sz="1900"/>
              <a:t>Samvinna</a:t>
            </a:r>
          </a:p>
          <a:p>
            <a:r>
              <a:rPr lang="is-IS" sz="1900"/>
              <a:t>…….</a:t>
            </a:r>
          </a:p>
        </p:txBody>
      </p:sp>
    </p:spTree>
    <p:extLst>
      <p:ext uri="{BB962C8B-B14F-4D97-AF65-F5344CB8AC3E}">
        <p14:creationId xmlns:p14="http://schemas.microsoft.com/office/powerpoint/2010/main" val="3060808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5DD6ABBB-0353-35A9-2CD1-87D55844A12B}"/>
              </a:ext>
            </a:extLst>
          </p:cNvPr>
          <p:cNvSpPr>
            <a:spLocks noGrp="1"/>
          </p:cNvSpPr>
          <p:nvPr>
            <p:ph type="title"/>
          </p:nvPr>
        </p:nvSpPr>
        <p:spPr>
          <a:xfrm>
            <a:off x="411480" y="987552"/>
            <a:ext cx="4485861" cy="1088136"/>
          </a:xfrm>
        </p:spPr>
        <p:txBody>
          <a:bodyPr anchor="b">
            <a:normAutofit/>
          </a:bodyPr>
          <a:lstStyle/>
          <a:p>
            <a:r>
              <a:rPr lang="is-IS" sz="3400"/>
              <a:t>Hlutverk fullorðinna</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A2C375AA-04E4-BDEB-38B2-56B754ADBBD3}"/>
              </a:ext>
            </a:extLst>
          </p:cNvPr>
          <p:cNvSpPr>
            <a:spLocks noGrp="1"/>
          </p:cNvSpPr>
          <p:nvPr>
            <p:ph idx="1"/>
          </p:nvPr>
        </p:nvSpPr>
        <p:spPr>
          <a:xfrm>
            <a:off x="411479" y="2688336"/>
            <a:ext cx="4498848" cy="3584448"/>
          </a:xfrm>
        </p:spPr>
        <p:txBody>
          <a:bodyPr anchor="t">
            <a:normAutofit/>
          </a:bodyPr>
          <a:lstStyle/>
          <a:p>
            <a:r>
              <a:rPr lang="is-IS" sz="1800"/>
              <a:t>Sýna áhuga</a:t>
            </a:r>
          </a:p>
          <a:p>
            <a:r>
              <a:rPr lang="is-IS" sz="1800"/>
              <a:t>Leiðbeina</a:t>
            </a:r>
          </a:p>
          <a:p>
            <a:r>
              <a:rPr lang="is-IS" sz="1800"/>
              <a:t>Hvetja áfram</a:t>
            </a:r>
          </a:p>
          <a:p>
            <a:r>
              <a:rPr lang="is-IS" sz="1800"/>
              <a:t>Hjálpa með markmið</a:t>
            </a:r>
          </a:p>
          <a:p>
            <a:r>
              <a:rPr lang="is-IS" sz="1800"/>
              <a:t>Uppbyggjandi gagnrýni</a:t>
            </a:r>
          </a:p>
          <a:p>
            <a:r>
              <a:rPr lang="is-IS" sz="1800"/>
              <a:t>Hrós</a:t>
            </a:r>
          </a:p>
          <a:p>
            <a:endParaRPr lang="is-IS" sz="1800"/>
          </a:p>
        </p:txBody>
      </p:sp>
      <p:pic>
        <p:nvPicPr>
          <p:cNvPr id="4" name="Mynd 3">
            <a:extLst>
              <a:ext uri="{FF2B5EF4-FFF2-40B4-BE49-F238E27FC236}">
                <a16:creationId xmlns:a16="http://schemas.microsoft.com/office/drawing/2014/main" id="{21B6CDAC-695C-5B65-41F2-B540F40D2FF5}"/>
              </a:ext>
            </a:extLst>
          </p:cNvPr>
          <p:cNvPicPr>
            <a:picLocks noChangeAspect="1"/>
          </p:cNvPicPr>
          <p:nvPr/>
        </p:nvPicPr>
        <p:blipFill rotWithShape="1">
          <a:blip r:embed="rId2"/>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10902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E06623A3-F5D8-EED3-0C9A-A7666A95ADCA}"/>
              </a:ext>
            </a:extLst>
          </p:cNvPr>
          <p:cNvPicPr>
            <a:picLocks noChangeAspect="1"/>
          </p:cNvPicPr>
          <p:nvPr/>
        </p:nvPicPr>
        <p:blipFill rotWithShape="1">
          <a:blip r:embed="rId2"/>
          <a:srcRect t="543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ill 1">
            <a:extLst>
              <a:ext uri="{FF2B5EF4-FFF2-40B4-BE49-F238E27FC236}">
                <a16:creationId xmlns:a16="http://schemas.microsoft.com/office/drawing/2014/main" id="{E8047B05-7CD6-F318-8C5E-EAEFD0AF0CA1}"/>
              </a:ext>
            </a:extLst>
          </p:cNvPr>
          <p:cNvSpPr>
            <a:spLocks noGrp="1"/>
          </p:cNvSpPr>
          <p:nvPr>
            <p:ph type="title"/>
          </p:nvPr>
        </p:nvSpPr>
        <p:spPr>
          <a:xfrm>
            <a:off x="838200" y="365125"/>
            <a:ext cx="3822189" cy="1899912"/>
          </a:xfrm>
        </p:spPr>
        <p:txBody>
          <a:bodyPr>
            <a:normAutofit/>
          </a:bodyPr>
          <a:lstStyle/>
          <a:p>
            <a:r>
              <a:rPr lang="is-IS" sz="4000"/>
              <a:t>Skipta má íþróttaiðkun í þrjú svið</a:t>
            </a:r>
          </a:p>
        </p:txBody>
      </p:sp>
      <p:sp>
        <p:nvSpPr>
          <p:cNvPr id="3" name="Staðgengill efnis 2">
            <a:extLst>
              <a:ext uri="{FF2B5EF4-FFF2-40B4-BE49-F238E27FC236}">
                <a16:creationId xmlns:a16="http://schemas.microsoft.com/office/drawing/2014/main" id="{B6B607ED-A749-D02B-A267-2AA955A87715}"/>
              </a:ext>
            </a:extLst>
          </p:cNvPr>
          <p:cNvSpPr>
            <a:spLocks noGrp="1"/>
          </p:cNvSpPr>
          <p:nvPr>
            <p:ph idx="1"/>
          </p:nvPr>
        </p:nvSpPr>
        <p:spPr>
          <a:xfrm>
            <a:off x="838200" y="2434201"/>
            <a:ext cx="3822189" cy="3742762"/>
          </a:xfrm>
        </p:spPr>
        <p:txBody>
          <a:bodyPr>
            <a:normAutofit/>
          </a:bodyPr>
          <a:lstStyle/>
          <a:p>
            <a:pPr marL="514350" indent="-514350">
              <a:buFont typeface="+mj-lt"/>
              <a:buAutoNum type="arabicPeriod"/>
            </a:pPr>
            <a:r>
              <a:rPr lang="is-IS" sz="2000"/>
              <a:t>Íþróttaiðkun til heilsubótar og ánægju</a:t>
            </a:r>
          </a:p>
          <a:p>
            <a:pPr marL="514350" indent="-514350">
              <a:buFont typeface="+mj-lt"/>
              <a:buAutoNum type="arabicPeriod"/>
            </a:pPr>
            <a:r>
              <a:rPr lang="is-IS" sz="2000"/>
              <a:t>Skólaíþróttir</a:t>
            </a:r>
          </a:p>
          <a:p>
            <a:pPr marL="514350" indent="-514350">
              <a:buFont typeface="+mj-lt"/>
              <a:buAutoNum type="arabicPeriod"/>
            </a:pPr>
            <a:r>
              <a:rPr lang="is-IS" sz="2000"/>
              <a:t>Íþróttaiðkun á vegum íþróttafélaga</a:t>
            </a:r>
          </a:p>
          <a:p>
            <a:pPr marL="514350" indent="-514350">
              <a:buFont typeface="+mj-lt"/>
              <a:buAutoNum type="arabicPeriod"/>
            </a:pPr>
            <a:endParaRPr lang="is-IS" sz="2000"/>
          </a:p>
          <a:p>
            <a:pPr marL="0" indent="0">
              <a:buNone/>
            </a:pPr>
            <a:r>
              <a:rPr lang="is-IS" sz="2000"/>
              <a:t>Hreyfing er ein af grunnþörfum barna eins og svefn, næring og gott andlegt og líkamlegt atlæti.</a:t>
            </a:r>
          </a:p>
        </p:txBody>
      </p:sp>
    </p:spTree>
    <p:extLst>
      <p:ext uri="{BB962C8B-B14F-4D97-AF65-F5344CB8AC3E}">
        <p14:creationId xmlns:p14="http://schemas.microsoft.com/office/powerpoint/2010/main" val="247399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CE0BBCE5-4A72-841E-2C8D-639834AD9406}"/>
              </a:ext>
            </a:extLst>
          </p:cNvPr>
          <p:cNvSpPr>
            <a:spLocks noGrp="1"/>
          </p:cNvSpPr>
          <p:nvPr>
            <p:ph type="title"/>
          </p:nvPr>
        </p:nvSpPr>
        <p:spPr>
          <a:xfrm>
            <a:off x="411480" y="991443"/>
            <a:ext cx="4443154" cy="1087819"/>
          </a:xfrm>
        </p:spPr>
        <p:txBody>
          <a:bodyPr anchor="b">
            <a:normAutofit/>
          </a:bodyPr>
          <a:lstStyle/>
          <a:p>
            <a:r>
              <a:rPr lang="is-IS" sz="3400"/>
              <a:t>Keppni og kröfur</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71FA4055-125A-0A97-5E09-423C26E61EB6}"/>
              </a:ext>
            </a:extLst>
          </p:cNvPr>
          <p:cNvSpPr>
            <a:spLocks noGrp="1"/>
          </p:cNvSpPr>
          <p:nvPr>
            <p:ph idx="1"/>
          </p:nvPr>
        </p:nvSpPr>
        <p:spPr>
          <a:xfrm>
            <a:off x="411480" y="2684095"/>
            <a:ext cx="4443154" cy="3492868"/>
          </a:xfrm>
        </p:spPr>
        <p:txBody>
          <a:bodyPr>
            <a:normAutofit/>
          </a:bodyPr>
          <a:lstStyle/>
          <a:p>
            <a:r>
              <a:rPr lang="is-IS" sz="1800" b="0" i="0">
                <a:effectLst/>
                <a:highlight>
                  <a:srgbClr val="FFFFFF"/>
                </a:highlight>
                <a:latin typeface="Noto Sans" panose="020B0502040504020204" pitchFamily="34" charset="0"/>
              </a:rPr>
              <a:t>Keppni við sjálfan sig á vel við bæði í íþróttum og námi.</a:t>
            </a:r>
          </a:p>
          <a:p>
            <a:r>
              <a:rPr lang="is-IS" sz="1800">
                <a:highlight>
                  <a:srgbClr val="FFFFFF"/>
                </a:highlight>
                <a:latin typeface="Noto Sans" panose="020B0502040504020204" pitchFamily="34" charset="0"/>
              </a:rPr>
              <a:t>Mikil samkeppni og samanburður – varasamt.</a:t>
            </a:r>
          </a:p>
          <a:p>
            <a:r>
              <a:rPr lang="is-IS" sz="1800">
                <a:highlight>
                  <a:srgbClr val="FFFFFF"/>
                </a:highlight>
                <a:latin typeface="Noto Sans" panose="020B0502040504020204" pitchFamily="34" charset="0"/>
              </a:rPr>
              <a:t>Íþróttir fyrir börn eiga að vera leikur.</a:t>
            </a:r>
          </a:p>
          <a:p>
            <a:r>
              <a:rPr lang="is-IS" sz="1800">
                <a:highlight>
                  <a:srgbClr val="FFFFFF"/>
                </a:highlight>
                <a:latin typeface="Noto Sans" panose="020B0502040504020204" pitchFamily="34" charset="0"/>
              </a:rPr>
              <a:t>Allir eiga að fá að njóta sín.</a:t>
            </a:r>
          </a:p>
          <a:p>
            <a:r>
              <a:rPr lang="is-IS" sz="1800">
                <a:highlight>
                  <a:srgbClr val="FFFFFF"/>
                </a:highlight>
                <a:latin typeface="Noto Sans" panose="020B0502040504020204" pitchFamily="34" charset="0"/>
              </a:rPr>
              <a:t>….</a:t>
            </a:r>
          </a:p>
          <a:p>
            <a:endParaRPr lang="is-IS" sz="1800"/>
          </a:p>
        </p:txBody>
      </p:sp>
      <p:pic>
        <p:nvPicPr>
          <p:cNvPr id="4" name="Mynd 3">
            <a:extLst>
              <a:ext uri="{FF2B5EF4-FFF2-40B4-BE49-F238E27FC236}">
                <a16:creationId xmlns:a16="http://schemas.microsoft.com/office/drawing/2014/main" id="{033E9328-A787-EE73-A73E-1A69D3B2641A}"/>
              </a:ext>
            </a:extLst>
          </p:cNvPr>
          <p:cNvPicPr>
            <a:picLocks noChangeAspect="1"/>
          </p:cNvPicPr>
          <p:nvPr/>
        </p:nvPicPr>
        <p:blipFill>
          <a:blip r:embed="rId2"/>
          <a:stretch>
            <a:fillRect/>
          </a:stretch>
        </p:blipFill>
        <p:spPr>
          <a:xfrm>
            <a:off x="5385816" y="1254515"/>
            <a:ext cx="6440424" cy="4293616"/>
          </a:xfrm>
          <a:prstGeom prst="rect">
            <a:avLst/>
          </a:prstGeom>
        </p:spPr>
      </p:pic>
    </p:spTree>
    <p:extLst>
      <p:ext uri="{BB962C8B-B14F-4D97-AF65-F5344CB8AC3E}">
        <p14:creationId xmlns:p14="http://schemas.microsoft.com/office/powerpoint/2010/main" val="288704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57636281-D02D-6D5F-6B76-18BE075B14C5}"/>
              </a:ext>
            </a:extLst>
          </p:cNvPr>
          <p:cNvSpPr>
            <a:spLocks noGrp="1"/>
          </p:cNvSpPr>
          <p:nvPr>
            <p:ph type="title"/>
          </p:nvPr>
        </p:nvSpPr>
        <p:spPr>
          <a:xfrm>
            <a:off x="411480" y="991443"/>
            <a:ext cx="4443154" cy="1087819"/>
          </a:xfrm>
        </p:spPr>
        <p:txBody>
          <a:bodyPr anchor="b">
            <a:normAutofit/>
          </a:bodyPr>
          <a:lstStyle/>
          <a:p>
            <a:r>
              <a:rPr lang="is-IS" sz="3400"/>
              <a:t>Aðstöðumunur</a:t>
            </a:r>
          </a:p>
        </p:txBody>
      </p:sp>
      <p:sp>
        <p:nvSpPr>
          <p:cNvPr id="12" name="Rectangle 11">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88178915-C1A4-AB9C-C3C3-44136649ADE5}"/>
              </a:ext>
            </a:extLst>
          </p:cNvPr>
          <p:cNvSpPr>
            <a:spLocks noGrp="1"/>
          </p:cNvSpPr>
          <p:nvPr>
            <p:ph idx="1"/>
          </p:nvPr>
        </p:nvSpPr>
        <p:spPr>
          <a:xfrm>
            <a:off x="411480" y="2684095"/>
            <a:ext cx="4443154" cy="3492868"/>
          </a:xfrm>
        </p:spPr>
        <p:txBody>
          <a:bodyPr>
            <a:normAutofit/>
          </a:bodyPr>
          <a:lstStyle/>
          <a:p>
            <a:r>
              <a:rPr lang="is-IS" sz="1400" b="0" i="0">
                <a:effectLst/>
                <a:highlight>
                  <a:srgbClr val="FFFFFF"/>
                </a:highlight>
                <a:latin typeface="Noto Sans" panose="020B0502040504020204" pitchFamily="34" charset="0"/>
              </a:rPr>
              <a:t>Margt bendir til þess að aðstöðu fyrir unglinga í ýmsum íþróttagreinum utan íþróttafélaganna sé nokkuð ábótavant hér á landi. </a:t>
            </a:r>
          </a:p>
          <a:p>
            <a:r>
              <a:rPr lang="is-IS" sz="1400" b="0" i="0">
                <a:effectLst/>
                <a:highlight>
                  <a:srgbClr val="FFFFFF"/>
                </a:highlight>
                <a:latin typeface="Noto Sans" panose="020B0502040504020204" pitchFamily="34" charset="0"/>
              </a:rPr>
              <a:t>Sund, hlaup, gönguferðir og skauta- og skíðaíþróttir skera sig þó úr eins og áður hefur verið nefnt. </a:t>
            </a:r>
          </a:p>
          <a:p>
            <a:r>
              <a:rPr lang="is-IS" sz="1400" b="0" i="0">
                <a:effectLst/>
                <a:highlight>
                  <a:srgbClr val="FFFFFF"/>
                </a:highlight>
                <a:latin typeface="Noto Sans" panose="020B0502040504020204" pitchFamily="34" charset="0"/>
              </a:rPr>
              <a:t>Aðstæður til að stunda þessar íþróttir hér á landi eru góðar fyrir almenning og um leið fyrir þau börn og unglinga sem af einhverjum ástæðum vilja frekar stunda íþróttir utan íþróttafélaga.</a:t>
            </a:r>
          </a:p>
          <a:p>
            <a:r>
              <a:rPr lang="is-IS" sz="1400" b="0" i="0">
                <a:effectLst/>
                <a:highlight>
                  <a:srgbClr val="FFFFFF"/>
                </a:highlight>
                <a:latin typeface="Noto Sans" panose="020B0502040504020204" pitchFamily="34" charset="0"/>
              </a:rPr>
              <a:t>Mjög mikið dregur úr þátttöku barna í skipulögðu íþróttastarfi á aldrinum 11–13 ára og sú þróun heldur síðan áfram upp að 20 ára aldri.</a:t>
            </a:r>
            <a:endParaRPr lang="is-IS" sz="1400"/>
          </a:p>
        </p:txBody>
      </p:sp>
      <p:pic>
        <p:nvPicPr>
          <p:cNvPr id="5" name="Mynd 4">
            <a:extLst>
              <a:ext uri="{FF2B5EF4-FFF2-40B4-BE49-F238E27FC236}">
                <a16:creationId xmlns:a16="http://schemas.microsoft.com/office/drawing/2014/main" id="{D860344A-8CD1-E0E3-D008-F6E64163AFAD}"/>
              </a:ext>
            </a:extLst>
          </p:cNvPr>
          <p:cNvPicPr>
            <a:picLocks noChangeAspect="1"/>
          </p:cNvPicPr>
          <p:nvPr/>
        </p:nvPicPr>
        <p:blipFill>
          <a:blip r:embed="rId2"/>
          <a:stretch>
            <a:fillRect/>
          </a:stretch>
        </p:blipFill>
        <p:spPr>
          <a:xfrm>
            <a:off x="5385816" y="704395"/>
            <a:ext cx="6440424" cy="5393855"/>
          </a:xfrm>
          <a:prstGeom prst="rect">
            <a:avLst/>
          </a:prstGeom>
        </p:spPr>
      </p:pic>
    </p:spTree>
    <p:extLst>
      <p:ext uri="{BB962C8B-B14F-4D97-AF65-F5344CB8AC3E}">
        <p14:creationId xmlns:p14="http://schemas.microsoft.com/office/powerpoint/2010/main" val="146822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14C5DCC0-4B3D-1A6D-117F-28B21E78760C}"/>
              </a:ext>
            </a:extLst>
          </p:cNvPr>
          <p:cNvSpPr>
            <a:spLocks noGrp="1"/>
          </p:cNvSpPr>
          <p:nvPr>
            <p:ph type="title"/>
          </p:nvPr>
        </p:nvSpPr>
        <p:spPr>
          <a:xfrm>
            <a:off x="411480" y="987552"/>
            <a:ext cx="4485861" cy="1088136"/>
          </a:xfrm>
        </p:spPr>
        <p:txBody>
          <a:bodyPr anchor="b">
            <a:normAutofit/>
          </a:bodyPr>
          <a:lstStyle/>
          <a:p>
            <a:r>
              <a:rPr lang="is-IS" sz="2600"/>
              <a:t>Mismunandi áherslu í íþróttastarfi barna og unglinga</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taðgengill efnis 2">
            <a:extLst>
              <a:ext uri="{FF2B5EF4-FFF2-40B4-BE49-F238E27FC236}">
                <a16:creationId xmlns:a16="http://schemas.microsoft.com/office/drawing/2014/main" id="{273FEE3B-EB15-0D31-4FD8-6D585614B546}"/>
              </a:ext>
            </a:extLst>
          </p:cNvPr>
          <p:cNvSpPr>
            <a:spLocks noGrp="1"/>
          </p:cNvSpPr>
          <p:nvPr>
            <p:ph idx="1"/>
          </p:nvPr>
        </p:nvSpPr>
        <p:spPr>
          <a:xfrm>
            <a:off x="411479" y="2688336"/>
            <a:ext cx="4498848" cy="3584448"/>
          </a:xfrm>
        </p:spPr>
        <p:txBody>
          <a:bodyPr anchor="t">
            <a:normAutofit/>
          </a:bodyPr>
          <a:lstStyle/>
          <a:p>
            <a:r>
              <a:rPr lang="is-IS" sz="1800" b="0" i="0">
                <a:effectLst/>
                <a:highlight>
                  <a:srgbClr val="FFFFFF"/>
                </a:highlight>
                <a:latin typeface="Noto Sans" panose="020B0502040504020204" pitchFamily="34" charset="0"/>
              </a:rPr>
              <a:t>Stefna og áherslur í íþróttastarfi eru alltaf til skoðunar, og skiptar skoðanir hafa ævinlega verið á því hvenær börn megi byrja að keppa og hversu mikla áherslu skuli leggja á keppni og afreksíþróttir. </a:t>
            </a:r>
            <a:endParaRPr lang="is-IS" sz="1800"/>
          </a:p>
        </p:txBody>
      </p:sp>
      <p:pic>
        <p:nvPicPr>
          <p:cNvPr id="4" name="Mynd 3">
            <a:extLst>
              <a:ext uri="{FF2B5EF4-FFF2-40B4-BE49-F238E27FC236}">
                <a16:creationId xmlns:a16="http://schemas.microsoft.com/office/drawing/2014/main" id="{C62F4136-00EB-79D5-656B-3A94C91AE94F}"/>
              </a:ext>
            </a:extLst>
          </p:cNvPr>
          <p:cNvPicPr>
            <a:picLocks noChangeAspect="1"/>
          </p:cNvPicPr>
          <p:nvPr/>
        </p:nvPicPr>
        <p:blipFill rotWithShape="1">
          <a:blip r:embed="rId2"/>
          <a:srcRect l="10795" r="1392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21052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20A6B60-6AD9-1E19-AFC4-E44C0FDF6E9B}"/>
              </a:ext>
            </a:extLst>
          </p:cNvPr>
          <p:cNvSpPr>
            <a:spLocks noGrp="1"/>
          </p:cNvSpPr>
          <p:nvPr>
            <p:ph type="title"/>
          </p:nvPr>
        </p:nvSpPr>
        <p:spPr/>
        <p:txBody>
          <a:bodyPr/>
          <a:lstStyle/>
          <a:p>
            <a:r>
              <a:rPr lang="is-IS" dirty="0"/>
              <a:t>1991 stefna ÍSÍ í barna- og unglingaíþróttum</a:t>
            </a:r>
          </a:p>
        </p:txBody>
      </p:sp>
      <p:sp>
        <p:nvSpPr>
          <p:cNvPr id="3" name="Staðgengill efnis 2">
            <a:extLst>
              <a:ext uri="{FF2B5EF4-FFF2-40B4-BE49-F238E27FC236}">
                <a16:creationId xmlns:a16="http://schemas.microsoft.com/office/drawing/2014/main" id="{6E171B9E-C974-677D-3BB4-C40DB7EEE909}"/>
              </a:ext>
            </a:extLst>
          </p:cNvPr>
          <p:cNvSpPr>
            <a:spLocks noGrp="1"/>
          </p:cNvSpPr>
          <p:nvPr>
            <p:ph idx="1"/>
          </p:nvPr>
        </p:nvSpPr>
        <p:spPr/>
        <p:txBody>
          <a:bodyPr/>
          <a:lstStyle/>
          <a:p>
            <a:r>
              <a:rPr lang="is-IS" b="0" i="0" dirty="0">
                <a:solidFill>
                  <a:srgbClr val="333333"/>
                </a:solidFill>
                <a:effectLst/>
                <a:highlight>
                  <a:srgbClr val="FFFFFF"/>
                </a:highlight>
                <a:latin typeface="Noto Sans" panose="020B0502040504020204" pitchFamily="34" charset="0"/>
              </a:rPr>
              <a:t>Sérstök barna- og unglinganefnd starfar á vegum ÍSÍ og kappkostaði hún að stuðla að framkvæmd stefnuyfirlýsingarinnar en óeining var innan íþróttahreyfingarinnar um innihald hennar. </a:t>
            </a:r>
          </a:p>
          <a:p>
            <a:r>
              <a:rPr lang="is-IS" b="0" i="0" dirty="0">
                <a:solidFill>
                  <a:srgbClr val="333333"/>
                </a:solidFill>
                <a:effectLst/>
                <a:highlight>
                  <a:srgbClr val="FFFFFF"/>
                </a:highlight>
                <a:latin typeface="Noto Sans" panose="020B0502040504020204" pitchFamily="34" charset="0"/>
              </a:rPr>
              <a:t>Í stefnuyfirlýsingunni var lagt bann við keppni barna yngri en 10 ára, lögð áhersla á að börn á aldrinum 5–7 ára ættu að æfa íþróttir sem leik og undirbúningur sérhæfingar ætti fyrst að hefjast um 10–12 ára aldur. </a:t>
            </a:r>
          </a:p>
          <a:p>
            <a:r>
              <a:rPr lang="is-IS" b="0" i="0" dirty="0">
                <a:solidFill>
                  <a:srgbClr val="333333"/>
                </a:solidFill>
                <a:effectLst/>
                <a:highlight>
                  <a:srgbClr val="FFFFFF"/>
                </a:highlight>
                <a:latin typeface="Noto Sans" panose="020B0502040504020204" pitchFamily="34" charset="0"/>
              </a:rPr>
              <a:t>Auk þess vann nefndin að bættri menntun þjálfara og samstarfi við leikskóla og grunnskóla</a:t>
            </a:r>
            <a:endParaRPr lang="is-IS" dirty="0"/>
          </a:p>
        </p:txBody>
      </p:sp>
    </p:spTree>
    <p:extLst>
      <p:ext uri="{BB962C8B-B14F-4D97-AF65-F5344CB8AC3E}">
        <p14:creationId xmlns:p14="http://schemas.microsoft.com/office/powerpoint/2010/main" val="2786929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6545A3A-16BA-BCB5-A787-461D3679F4F3}"/>
              </a:ext>
            </a:extLst>
          </p:cNvPr>
          <p:cNvSpPr>
            <a:spLocks noGrp="1"/>
          </p:cNvSpPr>
          <p:nvPr>
            <p:ph type="title"/>
          </p:nvPr>
        </p:nvSpPr>
        <p:spPr/>
        <p:txBody>
          <a:bodyPr>
            <a:normAutofit/>
          </a:bodyPr>
          <a:lstStyle/>
          <a:p>
            <a:r>
              <a:rPr lang="is-IS" b="0" i="0" dirty="0">
                <a:solidFill>
                  <a:srgbClr val="333333"/>
                </a:solidFill>
                <a:effectLst/>
                <a:highlight>
                  <a:srgbClr val="FFFFFF"/>
                </a:highlight>
                <a:latin typeface="Noto Sans" panose="020B0502040504020204" pitchFamily="34" charset="0"/>
              </a:rPr>
              <a:t>1997 samþykkti ÍSÍ tillögu um breyttar áherslur í barna- og unglingaíþróttum.</a:t>
            </a:r>
            <a:endParaRPr lang="is-IS" dirty="0"/>
          </a:p>
        </p:txBody>
      </p:sp>
      <p:sp>
        <p:nvSpPr>
          <p:cNvPr id="3" name="Staðgengill efnis 2">
            <a:extLst>
              <a:ext uri="{FF2B5EF4-FFF2-40B4-BE49-F238E27FC236}">
                <a16:creationId xmlns:a16="http://schemas.microsoft.com/office/drawing/2014/main" id="{D781E737-059D-92F1-4BFE-83ED0BB07981}"/>
              </a:ext>
            </a:extLst>
          </p:cNvPr>
          <p:cNvSpPr>
            <a:spLocks noGrp="1"/>
          </p:cNvSpPr>
          <p:nvPr>
            <p:ph idx="1"/>
          </p:nvPr>
        </p:nvSpPr>
        <p:spPr/>
        <p:txBody>
          <a:bodyPr>
            <a:normAutofit lnSpcReduction="10000"/>
          </a:bodyPr>
          <a:lstStyle/>
          <a:p>
            <a:r>
              <a:rPr lang="is-IS" dirty="0"/>
              <a:t>Endurskoðuð menntun þjálfara</a:t>
            </a:r>
          </a:p>
          <a:p>
            <a:r>
              <a:rPr lang="is-IS" b="0" i="0" dirty="0">
                <a:solidFill>
                  <a:srgbClr val="333333"/>
                </a:solidFill>
                <a:effectLst/>
                <a:highlight>
                  <a:srgbClr val="FFFFFF"/>
                </a:highlight>
                <a:latin typeface="Noto Sans" panose="020B0502040504020204" pitchFamily="34" charset="0"/>
              </a:rPr>
              <a:t>Áherslur átti að færa frá því að ala upp afreksmenn yfir í að gera íþróttir aðgengilegar fyrir öll börn. </a:t>
            </a:r>
          </a:p>
          <a:p>
            <a:r>
              <a:rPr lang="is-IS" b="0" i="0" dirty="0">
                <a:solidFill>
                  <a:srgbClr val="333333"/>
                </a:solidFill>
                <a:effectLst/>
                <a:highlight>
                  <a:srgbClr val="FFFFFF"/>
                </a:highlight>
                <a:latin typeface="Noto Sans" panose="020B0502040504020204" pitchFamily="34" charset="0"/>
              </a:rPr>
              <a:t>Æ fleiri foreldrar voru á móti keppni yngstu barnanna og álitu leik og gleði skipta mestu í íþróttaiðkun fyrir börn 9 ára og yngri. </a:t>
            </a:r>
          </a:p>
          <a:p>
            <a:r>
              <a:rPr lang="is-IS" b="0" i="0" dirty="0">
                <a:solidFill>
                  <a:srgbClr val="333333"/>
                </a:solidFill>
                <a:effectLst/>
                <a:highlight>
                  <a:srgbClr val="FFFFFF"/>
                </a:highlight>
                <a:latin typeface="Noto Sans" panose="020B0502040504020204" pitchFamily="34" charset="0"/>
              </a:rPr>
              <a:t>Íþróttaskólum fyrir yngstu börnin var vel tekið.</a:t>
            </a:r>
          </a:p>
          <a:p>
            <a:r>
              <a:rPr lang="is-IS" b="0" i="0" dirty="0">
                <a:solidFill>
                  <a:srgbClr val="333333"/>
                </a:solidFill>
                <a:effectLst/>
                <a:highlight>
                  <a:srgbClr val="FFFFFF"/>
                </a:highlight>
                <a:latin typeface="Noto Sans" panose="020B0502040504020204" pitchFamily="34" charset="0"/>
              </a:rPr>
              <a:t>Ekki allir samt sammála því. Í dag eiga þjálfarar stundum erfitt með að halda aftur af foreldrum sem jafnvel hrópa ókvæðisorð á kappleikjum.</a:t>
            </a:r>
            <a:endParaRPr lang="is-IS" dirty="0"/>
          </a:p>
        </p:txBody>
      </p:sp>
    </p:spTree>
    <p:extLst>
      <p:ext uri="{BB962C8B-B14F-4D97-AF65-F5344CB8AC3E}">
        <p14:creationId xmlns:p14="http://schemas.microsoft.com/office/powerpoint/2010/main" val="449718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B6B09CD-D429-41FC-A302-AA71112415DC}"/>
              </a:ext>
            </a:extLst>
          </p:cNvPr>
          <p:cNvSpPr>
            <a:spLocks noGrp="1"/>
          </p:cNvSpPr>
          <p:nvPr>
            <p:ph type="title"/>
          </p:nvPr>
        </p:nvSpPr>
        <p:spPr/>
        <p:txBody>
          <a:bodyPr/>
          <a:lstStyle/>
          <a:p>
            <a:r>
              <a:rPr lang="is-IS" dirty="0"/>
              <a:t>Hlutverk og ábyrgð þjálfara</a:t>
            </a:r>
          </a:p>
        </p:txBody>
      </p:sp>
      <p:sp>
        <p:nvSpPr>
          <p:cNvPr id="3" name="Staðgengill efnis 2">
            <a:extLst>
              <a:ext uri="{FF2B5EF4-FFF2-40B4-BE49-F238E27FC236}">
                <a16:creationId xmlns:a16="http://schemas.microsoft.com/office/drawing/2014/main" id="{2466EC6C-245D-409A-43E4-239A7C0C62FB}"/>
              </a:ext>
            </a:extLst>
          </p:cNvPr>
          <p:cNvSpPr>
            <a:spLocks noGrp="1"/>
          </p:cNvSpPr>
          <p:nvPr>
            <p:ph idx="1"/>
          </p:nvPr>
        </p:nvSpPr>
        <p:spPr/>
        <p:txBody>
          <a:bodyPr>
            <a:normAutofit fontScale="85000" lnSpcReduction="10000"/>
          </a:bodyPr>
          <a:lstStyle/>
          <a:p>
            <a:r>
              <a:rPr lang="is-IS" b="0" i="0" dirty="0">
                <a:solidFill>
                  <a:srgbClr val="333333"/>
                </a:solidFill>
                <a:effectLst/>
                <a:highlight>
                  <a:srgbClr val="FFFFFF"/>
                </a:highlight>
                <a:latin typeface="Noto Sans" panose="020B0502040504020204" pitchFamily="34" charset="0"/>
              </a:rPr>
              <a:t>Þjálfun barna verður að miðast við þroska þeirra.</a:t>
            </a:r>
          </a:p>
          <a:p>
            <a:r>
              <a:rPr lang="is-IS" b="0" i="0" dirty="0" err="1">
                <a:solidFill>
                  <a:srgbClr val="333333"/>
                </a:solidFill>
                <a:effectLst/>
                <a:highlight>
                  <a:srgbClr val="FFFFFF"/>
                </a:highlight>
                <a:latin typeface="Noto Sans" panose="020B0502040504020204" pitchFamily="34" charset="0"/>
              </a:rPr>
              <a:t>Líkamsþroski</a:t>
            </a:r>
            <a:r>
              <a:rPr lang="is-IS" b="0" i="0" dirty="0">
                <a:solidFill>
                  <a:srgbClr val="333333"/>
                </a:solidFill>
                <a:effectLst/>
                <a:highlight>
                  <a:srgbClr val="FFFFFF"/>
                </a:highlight>
                <a:latin typeface="Noto Sans" panose="020B0502040504020204" pitchFamily="34" charset="0"/>
              </a:rPr>
              <a:t> barna er ekki kominn á það stig fyrir </a:t>
            </a:r>
            <a:r>
              <a:rPr lang="is-IS" b="0" i="0" dirty="0" err="1">
                <a:solidFill>
                  <a:srgbClr val="333333"/>
                </a:solidFill>
                <a:effectLst/>
                <a:highlight>
                  <a:srgbClr val="FFFFFF"/>
                </a:highlight>
                <a:latin typeface="Noto Sans" panose="020B0502040504020204" pitchFamily="34" charset="0"/>
              </a:rPr>
              <a:t>kynþroskaskeiðið</a:t>
            </a:r>
            <a:r>
              <a:rPr lang="is-IS" b="0" i="0" dirty="0">
                <a:solidFill>
                  <a:srgbClr val="333333"/>
                </a:solidFill>
                <a:effectLst/>
                <a:highlight>
                  <a:srgbClr val="FFFFFF"/>
                </a:highlight>
                <a:latin typeface="Noto Sans" panose="020B0502040504020204" pitchFamily="34" charset="0"/>
              </a:rPr>
              <a:t> að þol- og kraftþjálfun hjá þeim beri árangur. </a:t>
            </a:r>
          </a:p>
          <a:p>
            <a:r>
              <a:rPr lang="is-IS" b="0" i="0" dirty="0">
                <a:solidFill>
                  <a:srgbClr val="333333"/>
                </a:solidFill>
                <a:effectLst/>
                <a:highlight>
                  <a:srgbClr val="FFFFFF"/>
                </a:highlight>
                <a:latin typeface="Noto Sans" panose="020B0502040504020204" pitchFamily="34" charset="0"/>
              </a:rPr>
              <a:t>Betri árangur næst eftir </a:t>
            </a:r>
            <a:r>
              <a:rPr lang="is-IS" b="0" i="0" dirty="0" err="1">
                <a:solidFill>
                  <a:srgbClr val="333333"/>
                </a:solidFill>
                <a:effectLst/>
                <a:highlight>
                  <a:srgbClr val="FFFFFF"/>
                </a:highlight>
                <a:latin typeface="Noto Sans" panose="020B0502040504020204" pitchFamily="34" charset="0"/>
              </a:rPr>
              <a:t>kynþroskaaldurinn</a:t>
            </a:r>
            <a:r>
              <a:rPr lang="is-IS" b="0" i="0" dirty="0">
                <a:solidFill>
                  <a:srgbClr val="333333"/>
                </a:solidFill>
                <a:effectLst/>
                <a:highlight>
                  <a:srgbClr val="FFFFFF"/>
                </a:highlight>
                <a:latin typeface="Noto Sans" panose="020B0502040504020204" pitchFamily="34" charset="0"/>
              </a:rPr>
              <a:t>. </a:t>
            </a:r>
          </a:p>
          <a:p>
            <a:r>
              <a:rPr lang="is-IS" b="0" i="0" dirty="0">
                <a:solidFill>
                  <a:srgbClr val="333333"/>
                </a:solidFill>
                <a:effectLst/>
                <a:highlight>
                  <a:srgbClr val="FFFFFF"/>
                </a:highlight>
                <a:latin typeface="Noto Sans" panose="020B0502040504020204" pitchFamily="34" charset="0"/>
              </a:rPr>
              <a:t>Ýmiss konar leikir veita börnum bæði skemmtun og alhliða hreyfiþjálfun og geta lagt grunn að farsælli íþróttaiðkun og mikilvægt uppeldisstarf er unnið í íþróttafélögum. </a:t>
            </a:r>
          </a:p>
          <a:p>
            <a:r>
              <a:rPr lang="is-IS" b="0" i="0" dirty="0">
                <a:solidFill>
                  <a:srgbClr val="333333"/>
                </a:solidFill>
                <a:effectLst/>
                <a:highlight>
                  <a:srgbClr val="FFFFFF"/>
                </a:highlight>
                <a:latin typeface="Noto Sans" panose="020B0502040504020204" pitchFamily="34" charset="0"/>
              </a:rPr>
              <a:t>Börnin læra að fara eftir settum reglum og tileinka sér hollar venjur. </a:t>
            </a:r>
          </a:p>
          <a:p>
            <a:r>
              <a:rPr lang="is-IS" b="0" i="0" dirty="0">
                <a:solidFill>
                  <a:srgbClr val="333333"/>
                </a:solidFill>
                <a:effectLst/>
                <a:highlight>
                  <a:srgbClr val="FFFFFF"/>
                </a:highlight>
                <a:latin typeface="Noto Sans" panose="020B0502040504020204" pitchFamily="34" charset="0"/>
              </a:rPr>
              <a:t>Íþróttaþátttaka snýst um meira en að iðka íþróttagreinina. Börn kynnast einnig þeim hefðum og venjum sem ríkja í íþróttafélaginu ásamt því að læra að bera virðingu fyrir sjálfum sér, öðrum og umhverfi sínu.</a:t>
            </a:r>
            <a:endParaRPr lang="is-IS" dirty="0"/>
          </a:p>
        </p:txBody>
      </p:sp>
    </p:spTree>
    <p:extLst>
      <p:ext uri="{BB962C8B-B14F-4D97-AF65-F5344CB8AC3E}">
        <p14:creationId xmlns:p14="http://schemas.microsoft.com/office/powerpoint/2010/main" val="4174490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D7EE8B6A-3E16-1E02-C3A5-9691FEBBC467}"/>
              </a:ext>
            </a:extLst>
          </p:cNvPr>
          <p:cNvSpPr>
            <a:spLocks noGrp="1"/>
          </p:cNvSpPr>
          <p:nvPr>
            <p:ph type="title"/>
          </p:nvPr>
        </p:nvSpPr>
        <p:spPr/>
        <p:txBody>
          <a:bodyPr/>
          <a:lstStyle/>
          <a:p>
            <a:r>
              <a:rPr lang="is-IS" dirty="0"/>
              <a:t>Hlutverk og ábyrgð þjálfara</a:t>
            </a:r>
          </a:p>
        </p:txBody>
      </p:sp>
      <p:sp>
        <p:nvSpPr>
          <p:cNvPr id="3" name="Staðgengill efnis 2">
            <a:extLst>
              <a:ext uri="{FF2B5EF4-FFF2-40B4-BE49-F238E27FC236}">
                <a16:creationId xmlns:a16="http://schemas.microsoft.com/office/drawing/2014/main" id="{E99C1C51-F899-4ABE-B27F-C28AE94E2B81}"/>
              </a:ext>
            </a:extLst>
          </p:cNvPr>
          <p:cNvSpPr>
            <a:spLocks noGrp="1"/>
          </p:cNvSpPr>
          <p:nvPr>
            <p:ph idx="1"/>
          </p:nvPr>
        </p:nvSpPr>
        <p:spPr/>
        <p:txBody>
          <a:bodyPr>
            <a:normAutofit/>
          </a:bodyPr>
          <a:lstStyle/>
          <a:p>
            <a:r>
              <a:rPr lang="is-IS" b="0" i="0" dirty="0">
                <a:solidFill>
                  <a:srgbClr val="333333"/>
                </a:solidFill>
                <a:effectLst/>
                <a:highlight>
                  <a:srgbClr val="FFFFFF"/>
                </a:highlight>
                <a:latin typeface="Noto Sans" panose="020B0502040504020204" pitchFamily="34" charset="0"/>
              </a:rPr>
              <a:t>Íþróttaþjálfarinn gegnir líka mikilsverðu hlutverki. </a:t>
            </a:r>
          </a:p>
          <a:p>
            <a:pPr lvl="1"/>
            <a:r>
              <a:rPr lang="is-IS" b="0" i="0" dirty="0">
                <a:solidFill>
                  <a:srgbClr val="333333"/>
                </a:solidFill>
                <a:effectLst/>
                <a:highlight>
                  <a:srgbClr val="FFFFFF"/>
                </a:highlight>
                <a:latin typeface="Noto Sans" panose="020B0502040504020204" pitchFamily="34" charset="0"/>
              </a:rPr>
              <a:t>Hann er fyrirmynd bæði í orði og verki. Allt sem hann segir og gerir eru skilaboð til barnanna. </a:t>
            </a:r>
          </a:p>
          <a:p>
            <a:pPr lvl="1"/>
            <a:r>
              <a:rPr lang="is-IS" b="0" i="0" dirty="0">
                <a:solidFill>
                  <a:srgbClr val="333333"/>
                </a:solidFill>
                <a:effectLst/>
                <a:highlight>
                  <a:srgbClr val="FFFFFF"/>
                </a:highlight>
                <a:latin typeface="Noto Sans" panose="020B0502040504020204" pitchFamily="34" charset="0"/>
              </a:rPr>
              <a:t>Þjálfarinn er sá sem leiðir og skipuleggur starfið. Hann á alltaf að leitast við að skapa jákvætt og uppbyggilegt umhverfi þar sem </a:t>
            </a:r>
            <a:r>
              <a:rPr lang="is-IS" b="0" i="0" dirty="0" err="1">
                <a:solidFill>
                  <a:srgbClr val="333333"/>
                </a:solidFill>
                <a:effectLst/>
                <a:highlight>
                  <a:srgbClr val="FFFFFF"/>
                </a:highlight>
                <a:latin typeface="Noto Sans" panose="020B0502040504020204" pitchFamily="34" charset="0"/>
              </a:rPr>
              <a:t>iðkendum</a:t>
            </a:r>
            <a:r>
              <a:rPr lang="is-IS" b="0" i="0" dirty="0">
                <a:solidFill>
                  <a:srgbClr val="333333"/>
                </a:solidFill>
                <a:effectLst/>
                <a:highlight>
                  <a:srgbClr val="FFFFFF"/>
                </a:highlight>
                <a:latin typeface="Noto Sans" panose="020B0502040504020204" pitchFamily="34" charset="0"/>
              </a:rPr>
              <a:t> líður vel og eru óhræddir við að gera mistök og læra af þeim. </a:t>
            </a:r>
          </a:p>
          <a:p>
            <a:pPr lvl="1"/>
            <a:r>
              <a:rPr lang="is-IS" b="0" i="0" dirty="0">
                <a:solidFill>
                  <a:srgbClr val="333333"/>
                </a:solidFill>
                <a:effectLst/>
                <a:highlight>
                  <a:srgbClr val="FFFFFF"/>
                </a:highlight>
                <a:latin typeface="Noto Sans" panose="020B0502040504020204" pitchFamily="34" charset="0"/>
              </a:rPr>
              <a:t>Hann á að veita virka og uppbyggilega endurgjöf til </a:t>
            </a:r>
            <a:r>
              <a:rPr lang="is-IS" b="0" i="0" dirty="0" err="1">
                <a:solidFill>
                  <a:srgbClr val="333333"/>
                </a:solidFill>
                <a:effectLst/>
                <a:highlight>
                  <a:srgbClr val="FFFFFF"/>
                </a:highlight>
                <a:latin typeface="Noto Sans" panose="020B0502040504020204" pitchFamily="34" charset="0"/>
              </a:rPr>
              <a:t>iðkenda</a:t>
            </a:r>
            <a:r>
              <a:rPr lang="is-IS" b="0" i="0" dirty="0">
                <a:solidFill>
                  <a:srgbClr val="333333"/>
                </a:solidFill>
                <a:effectLst/>
                <a:highlight>
                  <a:srgbClr val="FFFFFF"/>
                </a:highlight>
                <a:latin typeface="Noto Sans" panose="020B0502040504020204" pitchFamily="34" charset="0"/>
              </a:rPr>
              <a:t>.</a:t>
            </a:r>
          </a:p>
          <a:p>
            <a:pPr lvl="1"/>
            <a:r>
              <a:rPr lang="is-IS" b="0" i="0" dirty="0">
                <a:solidFill>
                  <a:srgbClr val="333333"/>
                </a:solidFill>
                <a:effectLst/>
                <a:highlight>
                  <a:srgbClr val="FFFFFF"/>
                </a:highlight>
                <a:latin typeface="Noto Sans" panose="020B0502040504020204" pitchFamily="34" charset="0"/>
              </a:rPr>
              <a:t>Hlutverk þjálfarans er mikilvægt fyrir börnin og fyrir framgang allra íþrótta. Til þess að sinna því vel þarf þjálfarinn að búa yfir ýmiss konar þekkingu og hæfni, ekki eingöngu í íþróttafræðum heldur einnig í uppeldisfræði og mannlegum samskiptum.</a:t>
            </a:r>
            <a:endParaRPr lang="is-IS" dirty="0"/>
          </a:p>
        </p:txBody>
      </p:sp>
    </p:spTree>
    <p:extLst>
      <p:ext uri="{BB962C8B-B14F-4D97-AF65-F5344CB8AC3E}">
        <p14:creationId xmlns:p14="http://schemas.microsoft.com/office/powerpoint/2010/main" val="96809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039FF14-1B29-A0F8-9E6D-318CD70FB346}"/>
              </a:ext>
            </a:extLst>
          </p:cNvPr>
          <p:cNvSpPr>
            <a:spLocks noGrp="1"/>
          </p:cNvSpPr>
          <p:nvPr>
            <p:ph type="title"/>
          </p:nvPr>
        </p:nvSpPr>
        <p:spPr/>
        <p:txBody>
          <a:bodyPr/>
          <a:lstStyle/>
          <a:p>
            <a:r>
              <a:rPr lang="is-IS" dirty="0"/>
              <a:t>Þátttaka foreldra</a:t>
            </a:r>
          </a:p>
        </p:txBody>
      </p:sp>
      <p:sp>
        <p:nvSpPr>
          <p:cNvPr id="3" name="Staðgengill efnis 2">
            <a:extLst>
              <a:ext uri="{FF2B5EF4-FFF2-40B4-BE49-F238E27FC236}">
                <a16:creationId xmlns:a16="http://schemas.microsoft.com/office/drawing/2014/main" id="{CFAE69DB-803B-8A3A-87E0-6A38AD003119}"/>
              </a:ext>
            </a:extLst>
          </p:cNvPr>
          <p:cNvSpPr>
            <a:spLocks noGrp="1"/>
          </p:cNvSpPr>
          <p:nvPr>
            <p:ph idx="1"/>
          </p:nvPr>
        </p:nvSpPr>
        <p:spPr/>
        <p:txBody>
          <a:bodyPr/>
          <a:lstStyle/>
          <a:p>
            <a:r>
              <a:rPr lang="is-IS" b="0" i="0" dirty="0">
                <a:solidFill>
                  <a:srgbClr val="333333"/>
                </a:solidFill>
                <a:effectLst/>
                <a:highlight>
                  <a:srgbClr val="FFFFFF"/>
                </a:highlight>
                <a:latin typeface="Noto Sans" panose="020B0502040504020204" pitchFamily="34" charset="0"/>
              </a:rPr>
              <a:t>Þátttaka foreldra í íþróttastarfinu getur komið þjálfaranum og börnunum vel og stuðningur þeirra skiptir miklu. </a:t>
            </a:r>
          </a:p>
          <a:p>
            <a:r>
              <a:rPr lang="is-IS" b="0" i="0" dirty="0">
                <a:solidFill>
                  <a:srgbClr val="333333"/>
                </a:solidFill>
                <a:effectLst/>
                <a:highlight>
                  <a:srgbClr val="FFFFFF"/>
                </a:highlight>
                <a:latin typeface="Noto Sans" panose="020B0502040504020204" pitchFamily="34" charset="0"/>
              </a:rPr>
              <a:t>Síðustu árin hefur þátttaka foreldra í íþróttastarfi barna og unglinga stóraukist í formi þess að þau eru til að mynda fararstjórar í alls kyns ferðum innanlands og utan ásamt því að halda utan um félagslega viðburði og fjáraflanir.</a:t>
            </a:r>
            <a:endParaRPr lang="is-IS" dirty="0"/>
          </a:p>
        </p:txBody>
      </p:sp>
    </p:spTree>
    <p:extLst>
      <p:ext uri="{BB962C8B-B14F-4D97-AF65-F5344CB8AC3E}">
        <p14:creationId xmlns:p14="http://schemas.microsoft.com/office/powerpoint/2010/main" val="224241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0DEE578E-1FE1-FC11-38EC-5F2126D742CD}"/>
              </a:ext>
            </a:extLst>
          </p:cNvPr>
          <p:cNvSpPr>
            <a:spLocks noGrp="1"/>
          </p:cNvSpPr>
          <p:nvPr>
            <p:ph type="title"/>
          </p:nvPr>
        </p:nvSpPr>
        <p:spPr>
          <a:xfrm>
            <a:off x="876693" y="741391"/>
            <a:ext cx="4597747" cy="1616203"/>
          </a:xfrm>
        </p:spPr>
        <p:txBody>
          <a:bodyPr anchor="b">
            <a:normAutofit/>
          </a:bodyPr>
          <a:lstStyle/>
          <a:p>
            <a:r>
              <a:rPr lang="is-IS" sz="3200"/>
              <a:t>Keppnisíþróttir barna og unglinga</a:t>
            </a:r>
          </a:p>
        </p:txBody>
      </p:sp>
      <p:sp>
        <p:nvSpPr>
          <p:cNvPr id="3" name="Staðgengill efnis 2">
            <a:extLst>
              <a:ext uri="{FF2B5EF4-FFF2-40B4-BE49-F238E27FC236}">
                <a16:creationId xmlns:a16="http://schemas.microsoft.com/office/drawing/2014/main" id="{C2F21BA4-E2F4-37FE-5B86-30CA3C0DC1D4}"/>
              </a:ext>
            </a:extLst>
          </p:cNvPr>
          <p:cNvSpPr>
            <a:spLocks noGrp="1"/>
          </p:cNvSpPr>
          <p:nvPr>
            <p:ph idx="1"/>
          </p:nvPr>
        </p:nvSpPr>
        <p:spPr>
          <a:xfrm>
            <a:off x="876693" y="2533476"/>
            <a:ext cx="4597746" cy="3447832"/>
          </a:xfrm>
        </p:spPr>
        <p:txBody>
          <a:bodyPr anchor="t">
            <a:normAutofit/>
          </a:bodyPr>
          <a:lstStyle/>
          <a:p>
            <a:r>
              <a:rPr lang="is-IS" sz="1700" b="0" i="0">
                <a:effectLst/>
                <a:highlight>
                  <a:srgbClr val="FFFFFF"/>
                </a:highlight>
                <a:latin typeface="Noto Sans" panose="020B0502040504020204" pitchFamily="34" charset="0"/>
              </a:rPr>
              <a:t>Íþróttahreyfingarnar í grannlöndum okkar hafa að mörgu leyti breytt um stefnu fyrir mörgum árum. Lög hafa, svo að dæmi séu nefnd, verið sett í Noregi um keppnisþátttöku barna á tilteknum aldri og samkvæmt þeim mega börn yngri en tólf ára ekki keppa á meistaramótum í Noregi, Evrópumeistaramótum og heimsmeistaramótum. Áhersla er lög á að börnin fái alhliða íþróttaþjálfun og fái að leika sér í íþróttum.</a:t>
            </a:r>
            <a:endParaRPr lang="is-IS" sz="1700"/>
          </a:p>
        </p:txBody>
      </p:sp>
      <p:pic>
        <p:nvPicPr>
          <p:cNvPr id="4" name="Mynd 3">
            <a:extLst>
              <a:ext uri="{FF2B5EF4-FFF2-40B4-BE49-F238E27FC236}">
                <a16:creationId xmlns:a16="http://schemas.microsoft.com/office/drawing/2014/main" id="{63B0AAD0-7A86-9C7D-446C-8B9B09405BA3}"/>
              </a:ext>
            </a:extLst>
          </p:cNvPr>
          <p:cNvPicPr>
            <a:picLocks noChangeAspect="1"/>
          </p:cNvPicPr>
          <p:nvPr/>
        </p:nvPicPr>
        <p:blipFill>
          <a:blip r:embed="rId2"/>
          <a:stretch>
            <a:fillRect/>
          </a:stretch>
        </p:blipFill>
        <p:spPr>
          <a:xfrm>
            <a:off x="6096001" y="1516490"/>
            <a:ext cx="5319062" cy="3749938"/>
          </a:xfrm>
          <a:prstGeom prst="rect">
            <a:avLst/>
          </a:prstGeom>
        </p:spPr>
      </p:pic>
      <p:grpSp>
        <p:nvGrpSpPr>
          <p:cNvPr id="9" name="Group 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7040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C9C0C80C-8731-ABF3-E7E7-7376BE7E73F9}"/>
              </a:ext>
            </a:extLst>
          </p:cNvPr>
          <p:cNvSpPr>
            <a:spLocks noGrp="1"/>
          </p:cNvSpPr>
          <p:nvPr>
            <p:ph type="title"/>
          </p:nvPr>
        </p:nvSpPr>
        <p:spPr/>
        <p:txBody>
          <a:bodyPr/>
          <a:lstStyle/>
          <a:p>
            <a:r>
              <a:rPr lang="is-IS" dirty="0"/>
              <a:t>Verðlaun og viðurkenningar</a:t>
            </a:r>
          </a:p>
        </p:txBody>
      </p:sp>
      <p:sp>
        <p:nvSpPr>
          <p:cNvPr id="3" name="Staðgengill efnis 2">
            <a:extLst>
              <a:ext uri="{FF2B5EF4-FFF2-40B4-BE49-F238E27FC236}">
                <a16:creationId xmlns:a16="http://schemas.microsoft.com/office/drawing/2014/main" id="{BCA51FAF-3B41-0385-B5E1-D5717ABD3A62}"/>
              </a:ext>
            </a:extLst>
          </p:cNvPr>
          <p:cNvSpPr>
            <a:spLocks noGrp="1"/>
          </p:cNvSpPr>
          <p:nvPr>
            <p:ph idx="1"/>
          </p:nvPr>
        </p:nvSpPr>
        <p:spPr/>
        <p:txBody>
          <a:bodyPr/>
          <a:lstStyle/>
          <a:p>
            <a:pPr marL="0" indent="0">
              <a:buNone/>
            </a:pPr>
            <a:r>
              <a:rPr lang="is-IS" dirty="0">
                <a:solidFill>
                  <a:srgbClr val="333333"/>
                </a:solidFill>
                <a:highlight>
                  <a:srgbClr val="FFFFFF"/>
                </a:highlight>
                <a:latin typeface="Noto Sans" panose="020B0502040504020204" pitchFamily="34" charset="0"/>
              </a:rPr>
              <a:t>Þá er </a:t>
            </a:r>
            <a:r>
              <a:rPr lang="is-IS" b="0" i="0" dirty="0">
                <a:solidFill>
                  <a:srgbClr val="333333"/>
                </a:solidFill>
                <a:effectLst/>
                <a:highlight>
                  <a:srgbClr val="FFFFFF"/>
                </a:highlight>
                <a:latin typeface="Noto Sans" panose="020B0502040504020204" pitchFamily="34" charset="0"/>
              </a:rPr>
              <a:t>bent á að æskilegt sé í keppni yngstu barnanna að allir fái verðlaun og að allir taki þátt. </a:t>
            </a:r>
          </a:p>
          <a:p>
            <a:pPr marL="0" indent="0">
              <a:buNone/>
            </a:pPr>
            <a:r>
              <a:rPr lang="is-IS" b="0" i="0" dirty="0">
                <a:solidFill>
                  <a:srgbClr val="333333"/>
                </a:solidFill>
                <a:effectLst/>
                <a:highlight>
                  <a:srgbClr val="FFFFFF"/>
                </a:highlight>
                <a:latin typeface="Noto Sans" panose="020B0502040504020204" pitchFamily="34" charset="0"/>
              </a:rPr>
              <a:t>Bent er á að óæskilegt sé að veita börnum og unglingum stórviðurkenningar. </a:t>
            </a:r>
          </a:p>
          <a:p>
            <a:pPr marL="0" indent="0">
              <a:buNone/>
            </a:pPr>
            <a:r>
              <a:rPr lang="is-IS" b="0" i="0" dirty="0">
                <a:solidFill>
                  <a:srgbClr val="333333"/>
                </a:solidFill>
                <a:effectLst/>
                <a:highlight>
                  <a:srgbClr val="FFFFFF"/>
                </a:highlight>
                <a:latin typeface="Noto Sans" panose="020B0502040504020204" pitchFamily="34" charset="0"/>
              </a:rPr>
              <a:t>Það sé síður en svo alltaf auðvelt fyrir ung börn að glíma við félagslegu hliðar þess að vera valinn bestur, vera hampað en allir hinir falla í skuggann. </a:t>
            </a:r>
          </a:p>
          <a:p>
            <a:pPr marL="0" indent="0">
              <a:buNone/>
            </a:pPr>
            <a:r>
              <a:rPr lang="is-IS" b="0" i="0" dirty="0">
                <a:solidFill>
                  <a:srgbClr val="333333"/>
                </a:solidFill>
                <a:effectLst/>
                <a:highlight>
                  <a:srgbClr val="FFFFFF"/>
                </a:highlight>
                <a:latin typeface="Noto Sans" panose="020B0502040504020204" pitchFamily="34" charset="0"/>
              </a:rPr>
              <a:t>Öll börn þurfi hvatningu og ýmsar leiðir eru til þess.</a:t>
            </a:r>
            <a:endParaRPr lang="is-IS" dirty="0"/>
          </a:p>
        </p:txBody>
      </p:sp>
    </p:spTree>
    <p:extLst>
      <p:ext uri="{BB962C8B-B14F-4D97-AF65-F5344CB8AC3E}">
        <p14:creationId xmlns:p14="http://schemas.microsoft.com/office/powerpoint/2010/main" val="4027602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A54135CA-803A-0156-3A3F-FA10366C87A6}"/>
              </a:ext>
            </a:extLst>
          </p:cNvPr>
          <p:cNvPicPr>
            <a:picLocks noChangeAspect="1"/>
          </p:cNvPicPr>
          <p:nvPr/>
        </p:nvPicPr>
        <p:blipFill rotWithShape="1">
          <a:blip r:embed="rId2"/>
          <a:srcRect t="543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ill 1">
            <a:extLst>
              <a:ext uri="{FF2B5EF4-FFF2-40B4-BE49-F238E27FC236}">
                <a16:creationId xmlns:a16="http://schemas.microsoft.com/office/drawing/2014/main" id="{3BB18646-A12A-F66C-AF74-8FA3A4053C67}"/>
              </a:ext>
            </a:extLst>
          </p:cNvPr>
          <p:cNvSpPr>
            <a:spLocks noGrp="1"/>
          </p:cNvSpPr>
          <p:nvPr>
            <p:ph type="title"/>
          </p:nvPr>
        </p:nvSpPr>
        <p:spPr>
          <a:xfrm>
            <a:off x="838200" y="365125"/>
            <a:ext cx="3822189" cy="1899912"/>
          </a:xfrm>
        </p:spPr>
        <p:txBody>
          <a:bodyPr>
            <a:normAutofit/>
          </a:bodyPr>
          <a:lstStyle/>
          <a:p>
            <a:r>
              <a:rPr lang="is-IS" sz="4000"/>
              <a:t>Útileikir barna og hreyfing þeirra</a:t>
            </a:r>
          </a:p>
        </p:txBody>
      </p:sp>
      <p:sp>
        <p:nvSpPr>
          <p:cNvPr id="3" name="Staðgengill efnis 2">
            <a:extLst>
              <a:ext uri="{FF2B5EF4-FFF2-40B4-BE49-F238E27FC236}">
                <a16:creationId xmlns:a16="http://schemas.microsoft.com/office/drawing/2014/main" id="{67976067-A9FE-4DB9-E499-78746863BC92}"/>
              </a:ext>
            </a:extLst>
          </p:cNvPr>
          <p:cNvSpPr>
            <a:spLocks noGrp="1"/>
          </p:cNvSpPr>
          <p:nvPr>
            <p:ph idx="1"/>
          </p:nvPr>
        </p:nvSpPr>
        <p:spPr>
          <a:xfrm>
            <a:off x="838200" y="2434201"/>
            <a:ext cx="3822189" cy="3742762"/>
          </a:xfrm>
        </p:spPr>
        <p:txBody>
          <a:bodyPr>
            <a:normAutofit/>
          </a:bodyPr>
          <a:lstStyle/>
          <a:p>
            <a:r>
              <a:rPr lang="is-IS" sz="1700"/>
              <a:t>33%-35% leikskólabarna eru óvirk á útisvæði leikskólans skv. rannsókn Sabínu.</a:t>
            </a:r>
          </a:p>
          <a:p>
            <a:r>
              <a:rPr lang="is-IS" sz="1700"/>
              <a:t>Meira í skipulögðu íþróttastarfi.</a:t>
            </a:r>
          </a:p>
          <a:p>
            <a:r>
              <a:rPr lang="is-IS" sz="1700"/>
              <a:t>Krakkar sjaldnar úti en áður í</a:t>
            </a:r>
          </a:p>
          <a:p>
            <a:pPr lvl="1"/>
            <a:r>
              <a:rPr lang="is-IS" sz="1700"/>
              <a:t>Stórfisk</a:t>
            </a:r>
          </a:p>
          <a:p>
            <a:pPr lvl="1"/>
            <a:r>
              <a:rPr lang="is-IS" sz="1700"/>
              <a:t>Fallin spýta</a:t>
            </a:r>
          </a:p>
          <a:p>
            <a:pPr lvl="1"/>
            <a:r>
              <a:rPr lang="is-IS" sz="1700"/>
              <a:t>Hlaup í skarðið</a:t>
            </a:r>
          </a:p>
          <a:p>
            <a:pPr lvl="1"/>
            <a:r>
              <a:rPr lang="is-IS" sz="1700"/>
              <a:t>Yfir</a:t>
            </a:r>
          </a:p>
          <a:p>
            <a:pPr lvl="1"/>
            <a:r>
              <a:rPr lang="is-IS" sz="1700"/>
              <a:t>Einni krónu</a:t>
            </a:r>
          </a:p>
          <a:p>
            <a:r>
              <a:rPr lang="is-IS" sz="1700"/>
              <a:t>80% barna á heimsvísu ná ekki að hreyfa sig í eina klukkustund á dag.</a:t>
            </a:r>
          </a:p>
        </p:txBody>
      </p:sp>
    </p:spTree>
    <p:extLst>
      <p:ext uri="{BB962C8B-B14F-4D97-AF65-F5344CB8AC3E}">
        <p14:creationId xmlns:p14="http://schemas.microsoft.com/office/powerpoint/2010/main" val="3408487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F71DF0FE-CA0E-49BB-A397-D109A6024555}"/>
              </a:ext>
            </a:extLst>
          </p:cNvPr>
          <p:cNvSpPr>
            <a:spLocks noGrp="1"/>
          </p:cNvSpPr>
          <p:nvPr>
            <p:ph type="title"/>
          </p:nvPr>
        </p:nvSpPr>
        <p:spPr>
          <a:xfrm>
            <a:off x="876693" y="741391"/>
            <a:ext cx="4597747" cy="1616203"/>
          </a:xfrm>
        </p:spPr>
        <p:txBody>
          <a:bodyPr anchor="b">
            <a:normAutofit/>
          </a:bodyPr>
          <a:lstStyle/>
          <a:p>
            <a:r>
              <a:rPr lang="is-IS" sz="3200"/>
              <a:t>Afreksíþróttir</a:t>
            </a:r>
          </a:p>
        </p:txBody>
      </p:sp>
      <p:sp>
        <p:nvSpPr>
          <p:cNvPr id="3" name="Staðgengill efnis 2">
            <a:extLst>
              <a:ext uri="{FF2B5EF4-FFF2-40B4-BE49-F238E27FC236}">
                <a16:creationId xmlns:a16="http://schemas.microsoft.com/office/drawing/2014/main" id="{57E5D345-58CB-AB31-9404-0FDFC579DB7E}"/>
              </a:ext>
            </a:extLst>
          </p:cNvPr>
          <p:cNvSpPr>
            <a:spLocks noGrp="1"/>
          </p:cNvSpPr>
          <p:nvPr>
            <p:ph idx="1"/>
          </p:nvPr>
        </p:nvSpPr>
        <p:spPr>
          <a:xfrm>
            <a:off x="876693" y="2533476"/>
            <a:ext cx="4597746" cy="3447832"/>
          </a:xfrm>
        </p:spPr>
        <p:txBody>
          <a:bodyPr anchor="t">
            <a:normAutofit/>
          </a:bodyPr>
          <a:lstStyle/>
          <a:p>
            <a:r>
              <a:rPr lang="is-IS" sz="2000" b="0" i="0">
                <a:effectLst/>
                <a:highlight>
                  <a:srgbClr val="FFFFFF"/>
                </a:highlight>
                <a:latin typeface="Noto Sans" panose="020B0502040504020204" pitchFamily="34" charset="0"/>
              </a:rPr>
              <a:t>Nútímakeppnisíþróttir eru taldar eiga uppruna sinn á 19. öld í skólum í Englandi fyrir drengi úr yfirstétt.</a:t>
            </a:r>
          </a:p>
          <a:p>
            <a:r>
              <a:rPr lang="is-IS" sz="2000" b="0" i="0">
                <a:effectLst/>
                <a:highlight>
                  <a:srgbClr val="FFFFFF"/>
                </a:highlight>
                <a:latin typeface="Noto Sans" panose="020B0502040504020204" pitchFamily="34" charset="0"/>
              </a:rPr>
              <a:t>Á þessum tíma var því haldið fram að keppnisíþróttirnar glæddu fyrst og fremst föðurlandsást og siðgæði drengja auk þess sem þær stuðluðu að líkamlegri hreysti.</a:t>
            </a:r>
            <a:endParaRPr lang="is-IS" sz="2000"/>
          </a:p>
        </p:txBody>
      </p:sp>
      <p:pic>
        <p:nvPicPr>
          <p:cNvPr id="4" name="Mynd 3">
            <a:extLst>
              <a:ext uri="{FF2B5EF4-FFF2-40B4-BE49-F238E27FC236}">
                <a16:creationId xmlns:a16="http://schemas.microsoft.com/office/drawing/2014/main" id="{2564DE87-C107-C8DD-2ADD-0265F895E1B0}"/>
              </a:ext>
            </a:extLst>
          </p:cNvPr>
          <p:cNvPicPr>
            <a:picLocks noChangeAspect="1"/>
          </p:cNvPicPr>
          <p:nvPr/>
        </p:nvPicPr>
        <p:blipFill>
          <a:blip r:embed="rId2"/>
          <a:stretch>
            <a:fillRect/>
          </a:stretch>
        </p:blipFill>
        <p:spPr>
          <a:xfrm>
            <a:off x="6096001" y="1164102"/>
            <a:ext cx="5319062" cy="4454714"/>
          </a:xfrm>
          <a:prstGeom prst="rect">
            <a:avLst/>
          </a:prstGeom>
        </p:spPr>
      </p:pic>
      <p:grpSp>
        <p:nvGrpSpPr>
          <p:cNvPr id="9" name="Group 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6012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85E066A8-9373-C3BE-A298-1D2CB2D51D8C}"/>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ill 1">
            <a:extLst>
              <a:ext uri="{FF2B5EF4-FFF2-40B4-BE49-F238E27FC236}">
                <a16:creationId xmlns:a16="http://schemas.microsoft.com/office/drawing/2014/main" id="{E5A36F55-2C1E-F205-4CB5-51C5B1F5FDF2}"/>
              </a:ext>
            </a:extLst>
          </p:cNvPr>
          <p:cNvSpPr>
            <a:spLocks noGrp="1"/>
          </p:cNvSpPr>
          <p:nvPr>
            <p:ph type="title"/>
          </p:nvPr>
        </p:nvSpPr>
        <p:spPr>
          <a:xfrm>
            <a:off x="838200" y="365125"/>
            <a:ext cx="3822189" cy="1899912"/>
          </a:xfrm>
        </p:spPr>
        <p:txBody>
          <a:bodyPr>
            <a:normAutofit/>
          </a:bodyPr>
          <a:lstStyle/>
          <a:p>
            <a:r>
              <a:rPr lang="is-IS" sz="4000"/>
              <a:t>Fyrirmyndir</a:t>
            </a:r>
          </a:p>
        </p:txBody>
      </p:sp>
      <p:sp>
        <p:nvSpPr>
          <p:cNvPr id="3" name="Staðgengill efnis 2">
            <a:extLst>
              <a:ext uri="{FF2B5EF4-FFF2-40B4-BE49-F238E27FC236}">
                <a16:creationId xmlns:a16="http://schemas.microsoft.com/office/drawing/2014/main" id="{067D5EF6-F0AF-D45E-82D7-2F292D8F9D99}"/>
              </a:ext>
            </a:extLst>
          </p:cNvPr>
          <p:cNvSpPr>
            <a:spLocks noGrp="1"/>
          </p:cNvSpPr>
          <p:nvPr>
            <p:ph idx="1"/>
          </p:nvPr>
        </p:nvSpPr>
        <p:spPr>
          <a:xfrm>
            <a:off x="838200" y="2434201"/>
            <a:ext cx="3822189" cy="3742762"/>
          </a:xfrm>
        </p:spPr>
        <p:txBody>
          <a:bodyPr>
            <a:normAutofit/>
          </a:bodyPr>
          <a:lstStyle/>
          <a:p>
            <a:r>
              <a:rPr lang="is-IS" sz="1600" b="0" i="0">
                <a:effectLst/>
                <a:highlight>
                  <a:srgbClr val="FFFFFF"/>
                </a:highlight>
                <a:latin typeface="Noto Sans" panose="020B0502040504020204" pitchFamily="34" charset="0"/>
              </a:rPr>
              <a:t>Þeir sem skara fram úr í íþróttum njóta aðdáunar margra, sérstaklega barna og unglinga. Frammistaða þeirra er án efa hvatning fyrir aðra til að stunda íþróttir og hefur margvíslegt gildi, en ekki má gleyma því að ábyrgð fylgir því að vera afreksmanneskja í íþróttum. </a:t>
            </a:r>
          </a:p>
          <a:p>
            <a:r>
              <a:rPr lang="is-IS" sz="1600" b="0" i="0">
                <a:effectLst/>
                <a:highlight>
                  <a:srgbClr val="FFFFFF"/>
                </a:highlight>
                <a:latin typeface="Noto Sans" panose="020B0502040504020204" pitchFamily="34" charset="0"/>
              </a:rPr>
              <a:t>Framkoma afreksíþróttafólks ætti að einkennast af heiðarleika, drengskap og reglusemi. </a:t>
            </a:r>
          </a:p>
          <a:p>
            <a:r>
              <a:rPr lang="is-IS" sz="1600" b="0" i="0">
                <a:effectLst/>
                <a:highlight>
                  <a:srgbClr val="FFFFFF"/>
                </a:highlight>
                <a:latin typeface="Noto Sans" panose="020B0502040504020204" pitchFamily="34" charset="0"/>
              </a:rPr>
              <a:t>Starfsemi íþróttafélaganna getur stuðlað að slíkum uppeldisáhrifum.</a:t>
            </a:r>
            <a:endParaRPr lang="is-IS" sz="1600"/>
          </a:p>
        </p:txBody>
      </p:sp>
    </p:spTree>
    <p:extLst>
      <p:ext uri="{BB962C8B-B14F-4D97-AF65-F5344CB8AC3E}">
        <p14:creationId xmlns:p14="http://schemas.microsoft.com/office/powerpoint/2010/main" val="3817495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8DFE4921-C680-E215-31D2-BDBD4F181DF2}"/>
              </a:ext>
            </a:extLst>
          </p:cNvPr>
          <p:cNvSpPr>
            <a:spLocks noGrp="1"/>
          </p:cNvSpPr>
          <p:nvPr>
            <p:ph type="title"/>
          </p:nvPr>
        </p:nvSpPr>
        <p:spPr/>
        <p:txBody>
          <a:bodyPr/>
          <a:lstStyle/>
          <a:p>
            <a:r>
              <a:rPr lang="is-IS" dirty="0"/>
              <a:t>Karllæg viðhorf</a:t>
            </a:r>
          </a:p>
        </p:txBody>
      </p:sp>
      <p:sp>
        <p:nvSpPr>
          <p:cNvPr id="3" name="Staðgengill efnis 2">
            <a:extLst>
              <a:ext uri="{FF2B5EF4-FFF2-40B4-BE49-F238E27FC236}">
                <a16:creationId xmlns:a16="http://schemas.microsoft.com/office/drawing/2014/main" id="{0BABCFA7-C6DB-94F0-3F32-91C10DE53A84}"/>
              </a:ext>
            </a:extLst>
          </p:cNvPr>
          <p:cNvSpPr>
            <a:spLocks noGrp="1"/>
          </p:cNvSpPr>
          <p:nvPr>
            <p:ph idx="1"/>
          </p:nvPr>
        </p:nvSpPr>
        <p:spPr/>
        <p:txBody>
          <a:bodyPr>
            <a:normAutofit/>
          </a:bodyPr>
          <a:lstStyle/>
          <a:p>
            <a:r>
              <a:rPr lang="is-IS" b="0" i="0" dirty="0">
                <a:solidFill>
                  <a:srgbClr val="333333"/>
                </a:solidFill>
                <a:effectLst/>
                <a:highlight>
                  <a:srgbClr val="FFFFFF"/>
                </a:highlight>
                <a:latin typeface="Noto Sans" panose="020B0502040504020204" pitchFamily="34" charset="0"/>
              </a:rPr>
              <a:t>Karllægu viðhorf sem oft hefur verið talað um að ríki í íþróttaheiminum, ekki síst innan knattspyrnuhreyfingarinnar. </a:t>
            </a:r>
          </a:p>
          <a:p>
            <a:r>
              <a:rPr lang="is-IS" b="0" i="0" dirty="0">
                <a:solidFill>
                  <a:srgbClr val="333333"/>
                </a:solidFill>
                <a:effectLst/>
                <a:highlight>
                  <a:srgbClr val="FFFFFF"/>
                </a:highlight>
                <a:latin typeface="Noto Sans" panose="020B0502040504020204" pitchFamily="34" charset="0"/>
              </a:rPr>
              <a:t>Í því sambandi heyrast hugtök eins og eitruð karlmennska, karllæg klefamenning o.s.frv. </a:t>
            </a:r>
          </a:p>
          <a:p>
            <a:r>
              <a:rPr lang="is-IS" b="0" i="0" dirty="0">
                <a:solidFill>
                  <a:srgbClr val="333333"/>
                </a:solidFill>
                <a:effectLst/>
                <a:highlight>
                  <a:srgbClr val="FFFFFF"/>
                </a:highlight>
                <a:latin typeface="Noto Sans" panose="020B0502040504020204" pitchFamily="34" charset="0"/>
              </a:rPr>
              <a:t>Klefamenningin hefur oft litast af neikvæðri umræðu um konur og samkynhneigða. Að hans mati hefur þetta verið menningin í íþróttum í gegnum tíðina. Þessi hugmynd um að karlar eigi að vera sterkir og stórir, væla ekki eða kveinka sér og alls ekki sýna á sér „veikar“ hliðar</a:t>
            </a:r>
            <a:endParaRPr lang="is-IS" dirty="0"/>
          </a:p>
        </p:txBody>
      </p:sp>
    </p:spTree>
    <p:extLst>
      <p:ext uri="{BB962C8B-B14F-4D97-AF65-F5344CB8AC3E}">
        <p14:creationId xmlns:p14="http://schemas.microsoft.com/office/powerpoint/2010/main" val="3757220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E7AE9689-D7D0-1BA4-A529-E83CABEEB281}"/>
              </a:ext>
            </a:extLst>
          </p:cNvPr>
          <p:cNvSpPr>
            <a:spLocks noGrp="1"/>
          </p:cNvSpPr>
          <p:nvPr>
            <p:ph type="title"/>
          </p:nvPr>
        </p:nvSpPr>
        <p:spPr/>
        <p:txBody>
          <a:bodyPr/>
          <a:lstStyle/>
          <a:p>
            <a:r>
              <a:rPr lang="is-IS" dirty="0"/>
              <a:t>Kvenfyrirmyndir og kynjahlutföll</a:t>
            </a:r>
          </a:p>
        </p:txBody>
      </p:sp>
      <p:sp>
        <p:nvSpPr>
          <p:cNvPr id="3" name="Staðgengill efnis 2">
            <a:extLst>
              <a:ext uri="{FF2B5EF4-FFF2-40B4-BE49-F238E27FC236}">
                <a16:creationId xmlns:a16="http://schemas.microsoft.com/office/drawing/2014/main" id="{43BE5C82-AC7B-15D9-FDF5-6BA5BA925AB1}"/>
              </a:ext>
            </a:extLst>
          </p:cNvPr>
          <p:cNvSpPr>
            <a:spLocks noGrp="1"/>
          </p:cNvSpPr>
          <p:nvPr>
            <p:ph idx="1"/>
          </p:nvPr>
        </p:nvSpPr>
        <p:spPr/>
        <p:txBody>
          <a:bodyPr>
            <a:normAutofit lnSpcReduction="10000"/>
          </a:bodyPr>
          <a:lstStyle/>
          <a:p>
            <a:r>
              <a:rPr lang="is-IS" dirty="0">
                <a:solidFill>
                  <a:srgbClr val="333333"/>
                </a:solidFill>
                <a:highlight>
                  <a:srgbClr val="FFFFFF"/>
                </a:highlight>
                <a:latin typeface="Noto Sans" panose="020B0502040504020204" pitchFamily="34" charset="0"/>
              </a:rPr>
              <a:t>Á</a:t>
            </a:r>
            <a:r>
              <a:rPr lang="is-IS" b="0" i="0" dirty="0">
                <a:solidFill>
                  <a:srgbClr val="333333"/>
                </a:solidFill>
                <a:effectLst/>
                <a:highlight>
                  <a:srgbClr val="FFFFFF"/>
                </a:highlight>
                <a:latin typeface="Noto Sans" panose="020B0502040504020204" pitchFamily="34" charset="0"/>
              </a:rPr>
              <a:t> árunum 1956–2019 voru sjö konur kosnar íþróttamaður ársins á móti 55 körlum.</a:t>
            </a:r>
          </a:p>
          <a:p>
            <a:r>
              <a:rPr lang="is-IS" dirty="0">
                <a:solidFill>
                  <a:srgbClr val="333333"/>
                </a:solidFill>
                <a:highlight>
                  <a:srgbClr val="FFFFFF"/>
                </a:highlight>
                <a:latin typeface="Noto Sans" panose="020B0502040504020204" pitchFamily="34" charset="0"/>
              </a:rPr>
              <a:t>H</a:t>
            </a:r>
            <a:r>
              <a:rPr lang="is-IS" b="0" i="0" dirty="0">
                <a:solidFill>
                  <a:srgbClr val="333333"/>
                </a:solidFill>
                <a:effectLst/>
                <a:highlight>
                  <a:srgbClr val="FFFFFF"/>
                </a:highlight>
                <a:latin typeface="Noto Sans" panose="020B0502040504020204" pitchFamily="34" charset="0"/>
              </a:rPr>
              <a:t>lutfall kvenna í samtökum íþróttafréttafólks árið 2020 voru 10% á móti 90% karla.</a:t>
            </a:r>
          </a:p>
          <a:p>
            <a:r>
              <a:rPr lang="is-IS" dirty="0">
                <a:solidFill>
                  <a:srgbClr val="333333"/>
                </a:solidFill>
                <a:highlight>
                  <a:srgbClr val="FFFFFF"/>
                </a:highlight>
                <a:latin typeface="Noto Sans" panose="020B0502040504020204" pitchFamily="34" charset="0"/>
              </a:rPr>
              <a:t>F</a:t>
            </a:r>
            <a:r>
              <a:rPr lang="is-IS" b="0" i="0" dirty="0">
                <a:solidFill>
                  <a:srgbClr val="333333"/>
                </a:solidFill>
                <a:effectLst/>
                <a:highlight>
                  <a:srgbClr val="FFFFFF"/>
                </a:highlight>
                <a:latin typeface="Noto Sans" panose="020B0502040504020204" pitchFamily="34" charset="0"/>
              </a:rPr>
              <a:t>ormenn hverfisíþróttafélaga í Reykjavík voru engar konur þar í stjórn árið 2016 á móti 9 körlum en árið 2020 hafði hlutfallið aðeins farið batnandi, þrjár konur á móti sex körlum.</a:t>
            </a:r>
          </a:p>
          <a:p>
            <a:r>
              <a:rPr lang="is-IS" b="0" i="0" dirty="0">
                <a:solidFill>
                  <a:srgbClr val="333333"/>
                </a:solidFill>
                <a:effectLst/>
                <a:highlight>
                  <a:srgbClr val="FFFFFF"/>
                </a:highlight>
                <a:latin typeface="Noto Sans" panose="020B0502040504020204" pitchFamily="34" charset="0"/>
              </a:rPr>
              <a:t>Það er því ljóst að kynjahalli ríkir hvað varðar sýnileika og völd, en það hlýtur að hafa áhrif á innra starf íþróttafélaganna.</a:t>
            </a:r>
            <a:endParaRPr lang="is-IS" dirty="0"/>
          </a:p>
        </p:txBody>
      </p:sp>
    </p:spTree>
    <p:extLst>
      <p:ext uri="{BB962C8B-B14F-4D97-AF65-F5344CB8AC3E}">
        <p14:creationId xmlns:p14="http://schemas.microsoft.com/office/powerpoint/2010/main" val="726442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572B5B0-DBEB-BFAC-475E-897C4C5596EA}"/>
              </a:ext>
            </a:extLst>
          </p:cNvPr>
          <p:cNvSpPr>
            <a:spLocks noGrp="1"/>
          </p:cNvSpPr>
          <p:nvPr>
            <p:ph type="title"/>
          </p:nvPr>
        </p:nvSpPr>
        <p:spPr>
          <a:xfrm>
            <a:off x="876693" y="741391"/>
            <a:ext cx="5219307" cy="1616203"/>
          </a:xfrm>
        </p:spPr>
        <p:txBody>
          <a:bodyPr anchor="b">
            <a:normAutofit/>
          </a:bodyPr>
          <a:lstStyle/>
          <a:p>
            <a:r>
              <a:rPr lang="is-IS" sz="3200"/>
              <a:t>Kynjamisrétti í íþróttum</a:t>
            </a:r>
          </a:p>
        </p:txBody>
      </p:sp>
      <p:sp>
        <p:nvSpPr>
          <p:cNvPr id="3" name="Staðgengill efnis 2">
            <a:extLst>
              <a:ext uri="{FF2B5EF4-FFF2-40B4-BE49-F238E27FC236}">
                <a16:creationId xmlns:a16="http://schemas.microsoft.com/office/drawing/2014/main" id="{61BB93AA-F9DD-61D7-A90F-F1417DF1D033}"/>
              </a:ext>
            </a:extLst>
          </p:cNvPr>
          <p:cNvSpPr>
            <a:spLocks noGrp="1"/>
          </p:cNvSpPr>
          <p:nvPr>
            <p:ph idx="1"/>
          </p:nvPr>
        </p:nvSpPr>
        <p:spPr>
          <a:xfrm>
            <a:off x="876692" y="2533476"/>
            <a:ext cx="5219307" cy="3537410"/>
          </a:xfrm>
        </p:spPr>
        <p:txBody>
          <a:bodyPr anchor="t">
            <a:normAutofit/>
          </a:bodyPr>
          <a:lstStyle/>
          <a:p>
            <a:r>
              <a:rPr lang="is-IS" sz="2000"/>
              <a:t>Birtist í:</a:t>
            </a:r>
          </a:p>
          <a:p>
            <a:pPr lvl="1"/>
            <a:r>
              <a:rPr lang="is-IS" sz="2000"/>
              <a:t>Sýnileika </a:t>
            </a:r>
          </a:p>
          <a:p>
            <a:pPr lvl="1"/>
            <a:r>
              <a:rPr lang="is-IS" sz="2000"/>
              <a:t>Tækifærum til þátttöku</a:t>
            </a:r>
          </a:p>
          <a:p>
            <a:pPr lvl="1"/>
            <a:r>
              <a:rPr lang="is-IS" sz="2000"/>
              <a:t>Launum</a:t>
            </a:r>
          </a:p>
          <a:p>
            <a:r>
              <a:rPr lang="is-IS" sz="2000"/>
              <a:t>Markaðssetja þarf kvenkynsíþróttamenn.</a:t>
            </a:r>
          </a:p>
          <a:p>
            <a:r>
              <a:rPr lang="is-IS" sz="2000"/>
              <a:t>Markaðssetja þarf kvennaíþróttir.</a:t>
            </a:r>
          </a:p>
        </p:txBody>
      </p:sp>
      <p:pic>
        <p:nvPicPr>
          <p:cNvPr id="4" name="Mynd 3">
            <a:extLst>
              <a:ext uri="{FF2B5EF4-FFF2-40B4-BE49-F238E27FC236}">
                <a16:creationId xmlns:a16="http://schemas.microsoft.com/office/drawing/2014/main" id="{A4F13D7C-9DA2-D1BC-C9F6-743061121C65}"/>
              </a:ext>
            </a:extLst>
          </p:cNvPr>
          <p:cNvPicPr>
            <a:picLocks noChangeAspect="1"/>
          </p:cNvPicPr>
          <p:nvPr/>
        </p:nvPicPr>
        <p:blipFill>
          <a:blip r:embed="rId2"/>
          <a:stretch>
            <a:fillRect/>
          </a:stretch>
        </p:blipFill>
        <p:spPr>
          <a:xfrm>
            <a:off x="7020621" y="787114"/>
            <a:ext cx="4248258" cy="5283772"/>
          </a:xfrm>
          <a:prstGeom prst="rect">
            <a:avLst/>
          </a:prstGeom>
        </p:spPr>
      </p:pic>
      <p:grpSp>
        <p:nvGrpSpPr>
          <p:cNvPr id="9" name="Group 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0639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20897E94-A072-62BE-3A8D-1E1375846C9A}"/>
              </a:ext>
            </a:extLst>
          </p:cNvPr>
          <p:cNvSpPr>
            <a:spLocks noGrp="1"/>
          </p:cNvSpPr>
          <p:nvPr>
            <p:ph type="title"/>
          </p:nvPr>
        </p:nvSpPr>
        <p:spPr>
          <a:xfrm>
            <a:off x="481013" y="3752849"/>
            <a:ext cx="3290887" cy="2452687"/>
          </a:xfrm>
        </p:spPr>
        <p:txBody>
          <a:bodyPr anchor="ctr">
            <a:normAutofit/>
          </a:bodyPr>
          <a:lstStyle/>
          <a:p>
            <a:r>
              <a:rPr lang="is-IS" sz="3600"/>
              <a:t>Kynjajafnrétti í íþróttum</a:t>
            </a:r>
          </a:p>
        </p:txBody>
      </p:sp>
      <p:pic>
        <p:nvPicPr>
          <p:cNvPr id="4" name="Mynd 3">
            <a:extLst>
              <a:ext uri="{FF2B5EF4-FFF2-40B4-BE49-F238E27FC236}">
                <a16:creationId xmlns:a16="http://schemas.microsoft.com/office/drawing/2014/main" id="{3CD1AB6F-C5A5-1F73-C899-2DC4DF1702F4}"/>
              </a:ext>
            </a:extLst>
          </p:cNvPr>
          <p:cNvPicPr>
            <a:picLocks noChangeAspect="1"/>
          </p:cNvPicPr>
          <p:nvPr/>
        </p:nvPicPr>
        <p:blipFill rotWithShape="1">
          <a:blip r:embed="rId2"/>
          <a:srcRect t="4281" b="4161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taðgengill efnis 2">
            <a:extLst>
              <a:ext uri="{FF2B5EF4-FFF2-40B4-BE49-F238E27FC236}">
                <a16:creationId xmlns:a16="http://schemas.microsoft.com/office/drawing/2014/main" id="{9F0C850B-1070-C634-BEA4-5610BC4EFF50}"/>
              </a:ext>
            </a:extLst>
          </p:cNvPr>
          <p:cNvSpPr>
            <a:spLocks noGrp="1"/>
          </p:cNvSpPr>
          <p:nvPr>
            <p:ph idx="1"/>
          </p:nvPr>
        </p:nvSpPr>
        <p:spPr>
          <a:xfrm>
            <a:off x="4223982" y="3752850"/>
            <a:ext cx="7485413" cy="2452687"/>
          </a:xfrm>
        </p:spPr>
        <p:txBody>
          <a:bodyPr anchor="ctr">
            <a:normAutofit/>
          </a:bodyPr>
          <a:lstStyle/>
          <a:p>
            <a:r>
              <a:rPr lang="is-IS" sz="1500" b="0" i="0">
                <a:effectLst/>
                <a:highlight>
                  <a:srgbClr val="FFFFFF"/>
                </a:highlight>
                <a:latin typeface="Noto Sans" panose="020B0502040504020204" pitchFamily="34" charset="0"/>
              </a:rPr>
              <a:t>Það þarf að hafa:</a:t>
            </a:r>
          </a:p>
          <a:p>
            <a:pPr lvl="1"/>
            <a:r>
              <a:rPr lang="is-IS" sz="1500" b="0" i="0">
                <a:effectLst/>
                <a:highlight>
                  <a:srgbClr val="FFFFFF"/>
                </a:highlight>
                <a:latin typeface="Noto Sans" panose="020B0502040504020204" pitchFamily="34" charset="0"/>
              </a:rPr>
              <a:t>kynjaða íþróttastefnu</a:t>
            </a:r>
          </a:p>
          <a:p>
            <a:pPr lvl="1"/>
            <a:r>
              <a:rPr lang="is-IS" sz="1500" b="0" i="0">
                <a:effectLst/>
                <a:highlight>
                  <a:srgbClr val="FFFFFF"/>
                </a:highlight>
                <a:latin typeface="Noto Sans" panose="020B0502040504020204" pitchFamily="34" charset="0"/>
              </a:rPr>
              <a:t>endurskoða lagaramma</a:t>
            </a:r>
          </a:p>
          <a:p>
            <a:pPr lvl="1"/>
            <a:r>
              <a:rPr lang="is-IS" sz="1500">
                <a:highlight>
                  <a:srgbClr val="FFFFFF"/>
                </a:highlight>
                <a:latin typeface="Noto Sans" panose="020B0502040504020204" pitchFamily="34" charset="0"/>
              </a:rPr>
              <a:t>b</a:t>
            </a:r>
            <a:r>
              <a:rPr lang="is-IS" sz="1500" b="0" i="0">
                <a:effectLst/>
                <a:highlight>
                  <a:srgbClr val="FFFFFF"/>
                </a:highlight>
                <a:latin typeface="Noto Sans" panose="020B0502040504020204" pitchFamily="34" charset="0"/>
              </a:rPr>
              <a:t>eita aðferðum kynjaðrar fjárlagagerðar á úthlutun fjármagns til íþrótta </a:t>
            </a:r>
          </a:p>
          <a:p>
            <a:r>
              <a:rPr lang="is-IS" sz="1500" b="0" i="0">
                <a:effectLst/>
                <a:highlight>
                  <a:srgbClr val="FFFFFF"/>
                </a:highlight>
                <a:latin typeface="Noto Sans" panose="020B0502040504020204" pitchFamily="34" charset="0"/>
              </a:rPr>
              <a:t>Í rannsókn frá 2006 sem gerð var á íþróttaumfjöllun í fjölmiðlum út frá kynjum kom í ljós að einungis 13% íþróttafrétta í Evrópu fjölluðu um konur. </a:t>
            </a:r>
          </a:p>
          <a:p>
            <a:pPr lvl="1"/>
            <a:r>
              <a:rPr lang="is-IS" sz="1500" b="0" i="0">
                <a:effectLst/>
                <a:highlight>
                  <a:srgbClr val="FFFFFF"/>
                </a:highlight>
                <a:latin typeface="Noto Sans" panose="020B0502040504020204" pitchFamily="34" charset="0"/>
              </a:rPr>
              <a:t>Karlmenn voru þá höfundar mikils meirihluta íþróttafrétta í fjölmiðlum.</a:t>
            </a:r>
            <a:endParaRPr lang="is-IS" sz="1500"/>
          </a:p>
        </p:txBody>
      </p:sp>
    </p:spTree>
    <p:extLst>
      <p:ext uri="{BB962C8B-B14F-4D97-AF65-F5344CB8AC3E}">
        <p14:creationId xmlns:p14="http://schemas.microsoft.com/office/powerpoint/2010/main" val="3239041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A3C189BB-D894-FBE8-3057-8A84CB47031A}"/>
              </a:ext>
            </a:extLst>
          </p:cNvPr>
          <p:cNvSpPr>
            <a:spLocks noGrp="1"/>
          </p:cNvSpPr>
          <p:nvPr>
            <p:ph type="title"/>
          </p:nvPr>
        </p:nvSpPr>
        <p:spPr>
          <a:xfrm>
            <a:off x="838199" y="548464"/>
            <a:ext cx="3807187" cy="2228074"/>
          </a:xfrm>
        </p:spPr>
        <p:txBody>
          <a:bodyPr>
            <a:normAutofit/>
          </a:bodyPr>
          <a:lstStyle/>
          <a:p>
            <a:r>
              <a:rPr lang="is-IS" sz="4000"/>
              <a:t>Kvenþjálfarar</a:t>
            </a:r>
          </a:p>
        </p:txBody>
      </p:sp>
      <p:sp>
        <p:nvSpPr>
          <p:cNvPr id="3" name="Staðgengill efnis 2">
            <a:extLst>
              <a:ext uri="{FF2B5EF4-FFF2-40B4-BE49-F238E27FC236}">
                <a16:creationId xmlns:a16="http://schemas.microsoft.com/office/drawing/2014/main" id="{DFDD1072-C167-BBF3-BE51-418B14D16A9C}"/>
              </a:ext>
            </a:extLst>
          </p:cNvPr>
          <p:cNvSpPr>
            <a:spLocks noGrp="1"/>
          </p:cNvSpPr>
          <p:nvPr>
            <p:ph idx="1"/>
          </p:nvPr>
        </p:nvSpPr>
        <p:spPr>
          <a:xfrm>
            <a:off x="838201" y="2962279"/>
            <a:ext cx="3799425" cy="3143241"/>
          </a:xfrm>
        </p:spPr>
        <p:txBody>
          <a:bodyPr>
            <a:normAutofit/>
          </a:bodyPr>
          <a:lstStyle/>
          <a:p>
            <a:r>
              <a:rPr lang="is-IS" sz="2000"/>
              <a:t>Fáir kvenþjálfarar í íþróttum</a:t>
            </a:r>
          </a:p>
          <a:p>
            <a:r>
              <a:rPr lang="is-IS" sz="2000"/>
              <a:t>Elísabet Gunnarsdóttir sagði í viðtali 2020</a:t>
            </a:r>
          </a:p>
          <a:p>
            <a:pPr lvl="1"/>
            <a:r>
              <a:rPr lang="is-IS" sz="2000" b="0" i="0">
                <a:effectLst/>
                <a:highlight>
                  <a:srgbClr val="FFFFFF"/>
                </a:highlight>
                <a:latin typeface="Noto Sans" panose="020B0502040504020204" pitchFamily="34" charset="0"/>
              </a:rPr>
              <a:t> „Það eru enn erfiðar spurningar sem við þurfum að svara áður en jafnrétti verður að veruleika í þessum bransa“</a:t>
            </a:r>
          </a:p>
          <a:p>
            <a:endParaRPr lang="is-IS" sz="2000"/>
          </a:p>
        </p:txBody>
      </p:sp>
      <p:pic>
        <p:nvPicPr>
          <p:cNvPr id="4" name="Mynd 3">
            <a:extLst>
              <a:ext uri="{FF2B5EF4-FFF2-40B4-BE49-F238E27FC236}">
                <a16:creationId xmlns:a16="http://schemas.microsoft.com/office/drawing/2014/main" id="{96ABF513-150D-2533-4BBF-E9CAA4E02CD0}"/>
              </a:ext>
            </a:extLst>
          </p:cNvPr>
          <p:cNvPicPr>
            <a:picLocks noChangeAspect="1"/>
          </p:cNvPicPr>
          <p:nvPr/>
        </p:nvPicPr>
        <p:blipFill rotWithShape="1">
          <a:blip r:embed="rId2"/>
          <a:srcRect r="30099" b="-1"/>
          <a:stretch/>
        </p:blipFill>
        <p:spPr>
          <a:xfrm>
            <a:off x="5010386" y="10"/>
            <a:ext cx="7181613" cy="6857990"/>
          </a:xfrm>
          <a:prstGeom prst="rect">
            <a:avLst/>
          </a:prstGeom>
          <a:effectLst/>
        </p:spPr>
      </p:pic>
    </p:spTree>
    <p:extLst>
      <p:ext uri="{BB962C8B-B14F-4D97-AF65-F5344CB8AC3E}">
        <p14:creationId xmlns:p14="http://schemas.microsoft.com/office/powerpoint/2010/main" val="419053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1F36616A-F989-F622-6A6B-015C7CE23E2F}"/>
              </a:ext>
            </a:extLst>
          </p:cNvPr>
          <p:cNvPicPr>
            <a:picLocks noChangeAspect="1"/>
          </p:cNvPicPr>
          <p:nvPr/>
        </p:nvPicPr>
        <p:blipFill rotWithShape="1">
          <a:blip r:embed="rId2"/>
          <a:srcRect l="6589"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ill 1">
            <a:extLst>
              <a:ext uri="{FF2B5EF4-FFF2-40B4-BE49-F238E27FC236}">
                <a16:creationId xmlns:a16="http://schemas.microsoft.com/office/drawing/2014/main" id="{645EB73D-808C-D75A-67D1-58FE343C69CD}"/>
              </a:ext>
            </a:extLst>
          </p:cNvPr>
          <p:cNvSpPr>
            <a:spLocks noGrp="1"/>
          </p:cNvSpPr>
          <p:nvPr>
            <p:ph type="title"/>
          </p:nvPr>
        </p:nvSpPr>
        <p:spPr>
          <a:xfrm>
            <a:off x="7531610" y="365125"/>
            <a:ext cx="3822189" cy="1899912"/>
          </a:xfrm>
        </p:spPr>
        <p:txBody>
          <a:bodyPr>
            <a:normAutofit/>
          </a:bodyPr>
          <a:lstStyle/>
          <a:p>
            <a:r>
              <a:rPr lang="is-IS" sz="4000"/>
              <a:t>Fjölmiðlar og íþróttir</a:t>
            </a:r>
          </a:p>
        </p:txBody>
      </p:sp>
      <p:sp>
        <p:nvSpPr>
          <p:cNvPr id="3" name="Staðgengill efnis 2">
            <a:extLst>
              <a:ext uri="{FF2B5EF4-FFF2-40B4-BE49-F238E27FC236}">
                <a16:creationId xmlns:a16="http://schemas.microsoft.com/office/drawing/2014/main" id="{CD0D78EE-B5E0-37C7-AFE3-C7DA5BC9EA4C}"/>
              </a:ext>
            </a:extLst>
          </p:cNvPr>
          <p:cNvSpPr>
            <a:spLocks noGrp="1"/>
          </p:cNvSpPr>
          <p:nvPr>
            <p:ph idx="1"/>
          </p:nvPr>
        </p:nvSpPr>
        <p:spPr>
          <a:xfrm>
            <a:off x="7531610" y="2434201"/>
            <a:ext cx="3822189" cy="3742762"/>
          </a:xfrm>
        </p:spPr>
        <p:txBody>
          <a:bodyPr>
            <a:normAutofit/>
          </a:bodyPr>
          <a:lstStyle/>
          <a:p>
            <a:r>
              <a:rPr lang="is-IS" sz="1900" b="0" i="0">
                <a:effectLst/>
                <a:highlight>
                  <a:srgbClr val="FFFFFF"/>
                </a:highlight>
                <a:latin typeface="Noto Sans" panose="020B0502040504020204" pitchFamily="34" charset="0"/>
              </a:rPr>
              <a:t>Fjölmiðlar hafa mótandi áhrif á skoðanir fólks og gildismat.</a:t>
            </a:r>
          </a:p>
          <a:p>
            <a:r>
              <a:rPr lang="is-IS" sz="1900" b="0" i="0">
                <a:effectLst/>
                <a:highlight>
                  <a:srgbClr val="FFFFFF"/>
                </a:highlight>
                <a:latin typeface="Noto Sans" panose="020B0502040504020204" pitchFamily="34" charset="0"/>
              </a:rPr>
              <a:t>Fjölmiðlar hér á landi koma íþróttahreyfingunni að gagni, meðal annars með því að breiða út og viðhalda íþróttaáhuga, og sú aukning sem hér hefur orðið á íþróttastarfsemi síðustu áratugi er eflaust að einhverju leyti að þakka áhrifum fjölmiðla.</a:t>
            </a:r>
            <a:endParaRPr lang="is-IS" sz="1900"/>
          </a:p>
        </p:txBody>
      </p:sp>
    </p:spTree>
    <p:extLst>
      <p:ext uri="{BB962C8B-B14F-4D97-AF65-F5344CB8AC3E}">
        <p14:creationId xmlns:p14="http://schemas.microsoft.com/office/powerpoint/2010/main" val="548131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E4140275-423F-3EA1-29F3-B40CA77528AC}"/>
              </a:ext>
            </a:extLst>
          </p:cNvPr>
          <p:cNvSpPr>
            <a:spLocks noGrp="1"/>
          </p:cNvSpPr>
          <p:nvPr>
            <p:ph type="title"/>
          </p:nvPr>
        </p:nvSpPr>
        <p:spPr/>
        <p:txBody>
          <a:bodyPr>
            <a:normAutofit/>
          </a:bodyPr>
          <a:lstStyle/>
          <a:p>
            <a:r>
              <a:rPr lang="is-IS" b="0" i="0" dirty="0">
                <a:solidFill>
                  <a:srgbClr val="333333"/>
                </a:solidFill>
                <a:effectLst/>
                <a:highlight>
                  <a:srgbClr val="FFFFFF"/>
                </a:highlight>
                <a:latin typeface="Noto Sans" panose="020B0502040504020204" pitchFamily="34" charset="0"/>
              </a:rPr>
              <a:t>Hvernig er svo fjallað um íþróttir í fjölmiðlum hér á landi? </a:t>
            </a:r>
            <a:endParaRPr lang="is-IS" dirty="0"/>
          </a:p>
        </p:txBody>
      </p:sp>
      <p:sp>
        <p:nvSpPr>
          <p:cNvPr id="3" name="Staðgengill efnis 2">
            <a:extLst>
              <a:ext uri="{FF2B5EF4-FFF2-40B4-BE49-F238E27FC236}">
                <a16:creationId xmlns:a16="http://schemas.microsoft.com/office/drawing/2014/main" id="{220F117F-5020-5D95-04C6-035EAD4F4269}"/>
              </a:ext>
            </a:extLst>
          </p:cNvPr>
          <p:cNvSpPr>
            <a:spLocks noGrp="1"/>
          </p:cNvSpPr>
          <p:nvPr>
            <p:ph idx="1"/>
          </p:nvPr>
        </p:nvSpPr>
        <p:spPr/>
        <p:txBody>
          <a:bodyPr>
            <a:normAutofit lnSpcReduction="10000"/>
          </a:bodyPr>
          <a:lstStyle/>
          <a:p>
            <a:r>
              <a:rPr lang="is-IS" b="0" i="0" dirty="0">
                <a:solidFill>
                  <a:srgbClr val="333333"/>
                </a:solidFill>
                <a:effectLst/>
                <a:highlight>
                  <a:srgbClr val="FFFFFF"/>
                </a:highlight>
                <a:latin typeface="Noto Sans" panose="020B0502040504020204" pitchFamily="34" charset="0"/>
              </a:rPr>
              <a:t>Oft er fjallað um íþróttaviðburði þannig að ekki er hægt að fá rétta mynd af hvernig þátttakendur í raun og veru stóðu sig og hvernig keppnin eða leikurinn fór fram. </a:t>
            </a:r>
          </a:p>
          <a:p>
            <a:r>
              <a:rPr lang="is-IS" b="0" i="0" dirty="0">
                <a:solidFill>
                  <a:srgbClr val="333333"/>
                </a:solidFill>
                <a:effectLst/>
                <a:highlight>
                  <a:srgbClr val="FFFFFF"/>
                </a:highlight>
                <a:latin typeface="Noto Sans" panose="020B0502040504020204" pitchFamily="34" charset="0"/>
              </a:rPr>
              <a:t>Fjölmiðlar virðast ekki hafa haft mikinn áhuga á almennri íþróttastarfsemi í landinu. </a:t>
            </a:r>
          </a:p>
          <a:p>
            <a:r>
              <a:rPr lang="is-IS" dirty="0">
                <a:solidFill>
                  <a:srgbClr val="333333"/>
                </a:solidFill>
                <a:highlight>
                  <a:srgbClr val="FFFFFF"/>
                </a:highlight>
                <a:latin typeface="Noto Sans" panose="020B0502040504020204" pitchFamily="34" charset="0"/>
              </a:rPr>
              <a:t>Fjölmiðlar </a:t>
            </a:r>
            <a:r>
              <a:rPr lang="is-IS" b="0" i="0" dirty="0">
                <a:solidFill>
                  <a:srgbClr val="333333"/>
                </a:solidFill>
                <a:effectLst/>
                <a:highlight>
                  <a:srgbClr val="FFFFFF"/>
                </a:highlight>
                <a:latin typeface="Noto Sans" panose="020B0502040504020204" pitchFamily="34" charset="0"/>
              </a:rPr>
              <a:t>fjalla mest um afreksfólk í íþróttum, landsliðin og afrek þeirra, um sigra, ósigra og hneykslismál, svo sem lyfjanotkun, átök og ofbeldi í tengslum við íþróttir. </a:t>
            </a:r>
          </a:p>
          <a:p>
            <a:r>
              <a:rPr lang="is-IS" b="0" i="0" dirty="0">
                <a:solidFill>
                  <a:srgbClr val="333333"/>
                </a:solidFill>
                <a:effectLst/>
                <a:highlight>
                  <a:srgbClr val="FFFFFF"/>
                </a:highlight>
                <a:latin typeface="Noto Sans" panose="020B0502040504020204" pitchFamily="34" charset="0"/>
              </a:rPr>
              <a:t>Frásagnir af íþróttaviðburðum einskorðast oft við sigurvegarann eða markaskorara en lítið eða ekkert er minnst á hina. Því síður eru sýndar myndir af þeim.</a:t>
            </a:r>
            <a:endParaRPr lang="is-IS" dirty="0"/>
          </a:p>
        </p:txBody>
      </p:sp>
    </p:spTree>
    <p:extLst>
      <p:ext uri="{BB962C8B-B14F-4D97-AF65-F5344CB8AC3E}">
        <p14:creationId xmlns:p14="http://schemas.microsoft.com/office/powerpoint/2010/main" val="134037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92120FC1-A4EF-F5FA-6D58-B2C297CDA570}"/>
              </a:ext>
            </a:extLst>
          </p:cNvPr>
          <p:cNvSpPr>
            <a:spLocks noGrp="1"/>
          </p:cNvSpPr>
          <p:nvPr>
            <p:ph type="title"/>
          </p:nvPr>
        </p:nvSpPr>
        <p:spPr/>
        <p:txBody>
          <a:bodyPr/>
          <a:lstStyle/>
          <a:p>
            <a:endParaRPr lang="is-IS"/>
          </a:p>
        </p:txBody>
      </p:sp>
      <p:sp>
        <p:nvSpPr>
          <p:cNvPr id="3" name="Staðgengill efnis 2">
            <a:extLst>
              <a:ext uri="{FF2B5EF4-FFF2-40B4-BE49-F238E27FC236}">
                <a16:creationId xmlns:a16="http://schemas.microsoft.com/office/drawing/2014/main" id="{F8F9BDD0-8C8B-8338-1099-BD26B475B144}"/>
              </a:ext>
            </a:extLst>
          </p:cNvPr>
          <p:cNvSpPr>
            <a:spLocks noGrp="1"/>
          </p:cNvSpPr>
          <p:nvPr>
            <p:ph idx="1"/>
          </p:nvPr>
        </p:nvSpPr>
        <p:spPr/>
        <p:txBody>
          <a:bodyPr/>
          <a:lstStyle/>
          <a:p>
            <a:pPr marL="0" indent="0">
              <a:buNone/>
            </a:pPr>
            <a:r>
              <a:rPr lang="is-IS" b="0" i="0" dirty="0">
                <a:solidFill>
                  <a:srgbClr val="333333"/>
                </a:solidFill>
                <a:effectLst/>
                <a:highlight>
                  <a:srgbClr val="FFFFFF"/>
                </a:highlight>
                <a:latin typeface="Noto Sans" panose="020B0502040504020204" pitchFamily="34" charset="0"/>
              </a:rPr>
              <a:t>Börn og unglingar bæði innan og utan íþróttahreyfingarinnar verða fyrir áhrifum af þessari umfjöllun, sem miðast mest við sölumöguleika en er oft ósanngjörn og lítilsvirðandi jafnt fyrir íþróttafólkið sjálft sem áhugafólk um íþróttir.</a:t>
            </a:r>
            <a:endParaRPr lang="is-IS" dirty="0"/>
          </a:p>
        </p:txBody>
      </p:sp>
    </p:spTree>
    <p:extLst>
      <p:ext uri="{BB962C8B-B14F-4D97-AF65-F5344CB8AC3E}">
        <p14:creationId xmlns:p14="http://schemas.microsoft.com/office/powerpoint/2010/main" val="2536741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AA07559A-0E25-0FCB-42C5-B57EBA01BB08}"/>
              </a:ext>
            </a:extLst>
          </p:cNvPr>
          <p:cNvPicPr>
            <a:picLocks noChangeAspect="1"/>
          </p:cNvPicPr>
          <p:nvPr/>
        </p:nvPicPr>
        <p:blipFill rotWithShape="1">
          <a:blip r:embed="rId2"/>
          <a:srcRect l="7725" r="1331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ill 1">
            <a:extLst>
              <a:ext uri="{FF2B5EF4-FFF2-40B4-BE49-F238E27FC236}">
                <a16:creationId xmlns:a16="http://schemas.microsoft.com/office/drawing/2014/main" id="{685BDDFC-F112-8DA7-901E-94CB19C5421A}"/>
              </a:ext>
            </a:extLst>
          </p:cNvPr>
          <p:cNvSpPr>
            <a:spLocks noGrp="1"/>
          </p:cNvSpPr>
          <p:nvPr>
            <p:ph type="title"/>
          </p:nvPr>
        </p:nvSpPr>
        <p:spPr>
          <a:xfrm>
            <a:off x="838200" y="365125"/>
            <a:ext cx="3822189" cy="1899912"/>
          </a:xfrm>
        </p:spPr>
        <p:txBody>
          <a:bodyPr>
            <a:normAutofit/>
          </a:bodyPr>
          <a:lstStyle/>
          <a:p>
            <a:r>
              <a:rPr lang="is-IS" sz="4000"/>
              <a:t>Ofþyngd</a:t>
            </a:r>
          </a:p>
        </p:txBody>
      </p:sp>
      <p:sp>
        <p:nvSpPr>
          <p:cNvPr id="3" name="Staðgengill efnis 2">
            <a:extLst>
              <a:ext uri="{FF2B5EF4-FFF2-40B4-BE49-F238E27FC236}">
                <a16:creationId xmlns:a16="http://schemas.microsoft.com/office/drawing/2014/main" id="{555D3B2F-0C09-9434-307E-881C5DE26C7A}"/>
              </a:ext>
            </a:extLst>
          </p:cNvPr>
          <p:cNvSpPr>
            <a:spLocks noGrp="1"/>
          </p:cNvSpPr>
          <p:nvPr>
            <p:ph idx="1"/>
          </p:nvPr>
        </p:nvSpPr>
        <p:spPr>
          <a:xfrm>
            <a:off x="838200" y="2434201"/>
            <a:ext cx="3822189" cy="3742762"/>
          </a:xfrm>
        </p:spPr>
        <p:txBody>
          <a:bodyPr>
            <a:normAutofit/>
          </a:bodyPr>
          <a:lstStyle/>
          <a:p>
            <a:r>
              <a:rPr lang="is-IS" sz="1700"/>
              <a:t>Börnum í ofþyngd fjölgar og eru fleiri á landsbyggðinni en á höfuðborgarsvæðinu.</a:t>
            </a:r>
          </a:p>
          <a:p>
            <a:r>
              <a:rPr lang="is-IS" sz="1700"/>
              <a:t>Ástæður</a:t>
            </a:r>
          </a:p>
          <a:p>
            <a:pPr lvl="1"/>
            <a:r>
              <a:rPr lang="is-IS" sz="1700"/>
              <a:t>Börn borða of mikið</a:t>
            </a:r>
          </a:p>
          <a:p>
            <a:pPr lvl="1"/>
            <a:r>
              <a:rPr lang="is-IS" sz="1700"/>
              <a:t>Hreyfa sig of lítið</a:t>
            </a:r>
          </a:p>
          <a:p>
            <a:pPr lvl="1"/>
            <a:r>
              <a:rPr lang="is-IS" sz="1700"/>
              <a:t>Tímaskortur</a:t>
            </a:r>
          </a:p>
          <a:p>
            <a:pPr lvl="1"/>
            <a:r>
              <a:rPr lang="is-IS" sz="1700"/>
              <a:t>Tilbúinn matur</a:t>
            </a:r>
          </a:p>
          <a:p>
            <a:pPr lvl="1"/>
            <a:r>
              <a:rPr lang="is-IS" sz="1700"/>
              <a:t>Gosdrykkur, sælgæti og önnur óhollusta mjög aðgengileg.</a:t>
            </a:r>
          </a:p>
          <a:p>
            <a:pPr lvl="1"/>
            <a:r>
              <a:rPr lang="is-IS" sz="1700"/>
              <a:t>Of mikil kyrrseta</a:t>
            </a:r>
          </a:p>
          <a:p>
            <a:pPr lvl="1"/>
            <a:r>
              <a:rPr lang="is-IS" sz="1700"/>
              <a:t>Of lítill svefn</a:t>
            </a:r>
          </a:p>
        </p:txBody>
      </p:sp>
    </p:spTree>
    <p:extLst>
      <p:ext uri="{BB962C8B-B14F-4D97-AF65-F5344CB8AC3E}">
        <p14:creationId xmlns:p14="http://schemas.microsoft.com/office/powerpoint/2010/main" val="2510745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2BC8C73-E124-793D-6E75-19A1771116EA}"/>
              </a:ext>
            </a:extLst>
          </p:cNvPr>
          <p:cNvSpPr>
            <a:spLocks noGrp="1"/>
          </p:cNvSpPr>
          <p:nvPr>
            <p:ph type="title"/>
          </p:nvPr>
        </p:nvSpPr>
        <p:spPr/>
        <p:txBody>
          <a:bodyPr/>
          <a:lstStyle/>
          <a:p>
            <a:r>
              <a:rPr lang="is-IS" dirty="0"/>
              <a:t>Umfjöllun um afreksfólk eftir kyni</a:t>
            </a:r>
          </a:p>
        </p:txBody>
      </p:sp>
      <p:sp>
        <p:nvSpPr>
          <p:cNvPr id="3" name="Staðgengill efnis 2">
            <a:extLst>
              <a:ext uri="{FF2B5EF4-FFF2-40B4-BE49-F238E27FC236}">
                <a16:creationId xmlns:a16="http://schemas.microsoft.com/office/drawing/2014/main" id="{CE210BFE-FF73-1B14-D933-9DBC6588DA71}"/>
              </a:ext>
            </a:extLst>
          </p:cNvPr>
          <p:cNvSpPr>
            <a:spLocks noGrp="1"/>
          </p:cNvSpPr>
          <p:nvPr>
            <p:ph idx="1"/>
          </p:nvPr>
        </p:nvSpPr>
        <p:spPr/>
        <p:txBody>
          <a:bodyPr>
            <a:normAutofit fontScale="92500" lnSpcReduction="20000"/>
          </a:bodyPr>
          <a:lstStyle/>
          <a:p>
            <a:r>
              <a:rPr lang="is-IS" dirty="0">
                <a:effectLst/>
                <a:latin typeface="var(--font-content)"/>
              </a:rPr>
              <a:t>Karlar í íþróttum verða hetjur og stundum þurfa þeir að þola meiri persónulega gagnrýni en konur. </a:t>
            </a:r>
          </a:p>
          <a:p>
            <a:r>
              <a:rPr lang="is-IS" dirty="0">
                <a:effectLst/>
                <a:latin typeface="var(--font-content)"/>
              </a:rPr>
              <a:t>Varðandi umfjöllun um kvenafrekskonur í íþróttum þá er oftar einblínt á íþróttina sjálfa og liðið í heild (ef um liðaíþrótt er að ræða) en minna fjallað um einkalíf þeirra. </a:t>
            </a:r>
          </a:p>
          <a:p>
            <a:r>
              <a:rPr lang="is-IS" dirty="0">
                <a:effectLst/>
                <a:latin typeface="var(--font-content)"/>
              </a:rPr>
              <a:t>Í flestum tilfellum er umræða um afrekskonur á jákvæðu nótunum. </a:t>
            </a:r>
          </a:p>
          <a:p>
            <a:r>
              <a:rPr lang="is-IS" dirty="0">
                <a:effectLst/>
                <a:latin typeface="var(--font-content)"/>
              </a:rPr>
              <a:t>Sú skoðun virðist líka vera ríkjandi meðal íþróttafréttaritara að tilfinningasemi íþróttakvenna sé notuð sem </a:t>
            </a:r>
            <a:r>
              <a:rPr lang="is-IS" dirty="0" err="1">
                <a:effectLst/>
                <a:latin typeface="var(--font-content)"/>
              </a:rPr>
              <a:t>herkænska</a:t>
            </a:r>
            <a:r>
              <a:rPr lang="is-IS" dirty="0">
                <a:effectLst/>
                <a:latin typeface="var(--font-content)"/>
              </a:rPr>
              <a:t> en skynsemi karla í íþróttum er í hávegum höfð. </a:t>
            </a:r>
          </a:p>
          <a:p>
            <a:r>
              <a:rPr lang="is-IS" dirty="0">
                <a:effectLst/>
                <a:latin typeface="var(--font-content)"/>
              </a:rPr>
              <a:t>Karlmenn eru líka mun meira áberandi í umfjöllun um hópíþróttir eins og fótbolta, körfubolta og handbolta en konur eiga vinninginn þegar kemur að einstaklingsgreinum eins og sundi, </a:t>
            </a:r>
            <a:r>
              <a:rPr lang="is-IS" dirty="0" err="1">
                <a:effectLst/>
                <a:latin typeface="var(--font-content)"/>
              </a:rPr>
              <a:t>skautadansi</a:t>
            </a:r>
            <a:r>
              <a:rPr lang="is-IS" dirty="0">
                <a:effectLst/>
                <a:latin typeface="var(--font-content)"/>
              </a:rPr>
              <a:t> og fimleikum.</a:t>
            </a:r>
          </a:p>
        </p:txBody>
      </p:sp>
    </p:spTree>
    <p:extLst>
      <p:ext uri="{BB962C8B-B14F-4D97-AF65-F5344CB8AC3E}">
        <p14:creationId xmlns:p14="http://schemas.microsoft.com/office/powerpoint/2010/main" val="3988280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01C58B20-D4B9-6B8A-5890-82D978E072B9}"/>
              </a:ext>
            </a:extLst>
          </p:cNvPr>
          <p:cNvSpPr>
            <a:spLocks noGrp="1"/>
          </p:cNvSpPr>
          <p:nvPr>
            <p:ph type="title"/>
          </p:nvPr>
        </p:nvSpPr>
        <p:spPr>
          <a:xfrm>
            <a:off x="6392583" y="501651"/>
            <a:ext cx="4414848" cy="1716255"/>
          </a:xfrm>
        </p:spPr>
        <p:txBody>
          <a:bodyPr anchor="b">
            <a:normAutofit/>
          </a:bodyPr>
          <a:lstStyle/>
          <a:p>
            <a:r>
              <a:rPr lang="is-IS" sz="4800"/>
              <a:t>Heilbrigð sál í hraustum líkama</a:t>
            </a:r>
          </a:p>
        </p:txBody>
      </p:sp>
      <p:sp>
        <p:nvSpPr>
          <p:cNvPr id="22" name="Rectangle 2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F9006A40-CAA7-4887-80DE-4E65D37C6852}"/>
              </a:ext>
            </a:extLst>
          </p:cNvPr>
          <p:cNvPicPr>
            <a:picLocks noChangeAspect="1"/>
          </p:cNvPicPr>
          <p:nvPr/>
        </p:nvPicPr>
        <p:blipFill rotWithShape="1">
          <a:blip r:embed="rId2"/>
          <a:srcRect t="1229" r="3" b="483"/>
          <a:stretch/>
        </p:blipFill>
        <p:spPr>
          <a:xfrm>
            <a:off x="279143" y="299509"/>
            <a:ext cx="5221625" cy="6258983"/>
          </a:xfrm>
          <a:prstGeom prst="rect">
            <a:avLst/>
          </a:prstGeom>
        </p:spPr>
      </p:pic>
      <p:sp>
        <p:nvSpPr>
          <p:cNvPr id="3" name="Staðgengill efnis 2">
            <a:extLst>
              <a:ext uri="{FF2B5EF4-FFF2-40B4-BE49-F238E27FC236}">
                <a16:creationId xmlns:a16="http://schemas.microsoft.com/office/drawing/2014/main" id="{6CC5ED20-E9DA-7953-CA2A-5F9DB8B48DB3}"/>
              </a:ext>
            </a:extLst>
          </p:cNvPr>
          <p:cNvSpPr>
            <a:spLocks noGrp="1"/>
          </p:cNvSpPr>
          <p:nvPr>
            <p:ph idx="1"/>
          </p:nvPr>
        </p:nvSpPr>
        <p:spPr>
          <a:xfrm>
            <a:off x="6392583" y="2645922"/>
            <a:ext cx="4434721" cy="3710427"/>
          </a:xfrm>
        </p:spPr>
        <p:txBody>
          <a:bodyPr anchor="t">
            <a:normAutofit/>
          </a:bodyPr>
          <a:lstStyle/>
          <a:p>
            <a:r>
              <a:rPr lang="is-IS" sz="1100">
                <a:solidFill>
                  <a:schemeClr val="tx1">
                    <a:alpha val="80000"/>
                  </a:schemeClr>
                </a:solidFill>
              </a:rPr>
              <a:t>Mikilvægt er að finna hreyfingu við hæfi og sinna sjálfum sér</a:t>
            </a:r>
          </a:p>
          <a:p>
            <a:r>
              <a:rPr lang="is-IS" sz="1100">
                <a:solidFill>
                  <a:schemeClr val="tx1">
                    <a:alpha val="80000"/>
                  </a:schemeClr>
                </a:solidFill>
              </a:rPr>
              <a:t>Hvað er í boði?</a:t>
            </a:r>
          </a:p>
          <a:p>
            <a:pPr lvl="1"/>
            <a:r>
              <a:rPr lang="is-IS" sz="1100">
                <a:solidFill>
                  <a:schemeClr val="tx1">
                    <a:alpha val="80000"/>
                  </a:schemeClr>
                </a:solidFill>
              </a:rPr>
              <a:t>Handbolti</a:t>
            </a:r>
          </a:p>
          <a:p>
            <a:pPr lvl="1"/>
            <a:r>
              <a:rPr lang="is-IS" sz="1100">
                <a:solidFill>
                  <a:schemeClr val="tx1">
                    <a:alpha val="80000"/>
                  </a:schemeClr>
                </a:solidFill>
              </a:rPr>
              <a:t>Fótbolti</a:t>
            </a:r>
          </a:p>
          <a:p>
            <a:pPr lvl="1"/>
            <a:r>
              <a:rPr lang="is-IS" sz="1100">
                <a:solidFill>
                  <a:schemeClr val="tx1">
                    <a:alpha val="80000"/>
                  </a:schemeClr>
                </a:solidFill>
              </a:rPr>
              <a:t>Körfubolti</a:t>
            </a:r>
          </a:p>
          <a:p>
            <a:pPr lvl="1"/>
            <a:r>
              <a:rPr lang="is-IS" sz="1100">
                <a:solidFill>
                  <a:schemeClr val="tx1">
                    <a:alpha val="80000"/>
                  </a:schemeClr>
                </a:solidFill>
              </a:rPr>
              <a:t>Blak</a:t>
            </a:r>
          </a:p>
          <a:p>
            <a:pPr lvl="1"/>
            <a:r>
              <a:rPr lang="is-IS" sz="1100">
                <a:solidFill>
                  <a:schemeClr val="tx1">
                    <a:alpha val="80000"/>
                  </a:schemeClr>
                </a:solidFill>
              </a:rPr>
              <a:t>Fimleikar</a:t>
            </a:r>
          </a:p>
          <a:p>
            <a:pPr lvl="1"/>
            <a:r>
              <a:rPr lang="is-IS" sz="1100">
                <a:solidFill>
                  <a:schemeClr val="tx1">
                    <a:alpha val="80000"/>
                  </a:schemeClr>
                </a:solidFill>
              </a:rPr>
              <a:t>„Ræktin“</a:t>
            </a:r>
          </a:p>
          <a:p>
            <a:pPr lvl="1"/>
            <a:r>
              <a:rPr lang="is-IS" sz="1100">
                <a:solidFill>
                  <a:schemeClr val="tx1">
                    <a:alpha val="80000"/>
                  </a:schemeClr>
                </a:solidFill>
              </a:rPr>
              <a:t>Skíði</a:t>
            </a:r>
          </a:p>
          <a:p>
            <a:pPr lvl="1"/>
            <a:r>
              <a:rPr lang="is-IS" sz="1100">
                <a:solidFill>
                  <a:schemeClr val="tx1">
                    <a:alpha val="80000"/>
                  </a:schemeClr>
                </a:solidFill>
              </a:rPr>
              <a:t>Skautar</a:t>
            </a:r>
          </a:p>
          <a:p>
            <a:pPr lvl="1"/>
            <a:r>
              <a:rPr lang="is-IS" sz="1100">
                <a:solidFill>
                  <a:schemeClr val="tx1">
                    <a:alpha val="80000"/>
                  </a:schemeClr>
                </a:solidFill>
              </a:rPr>
              <a:t>Frjálsar</a:t>
            </a:r>
          </a:p>
          <a:p>
            <a:pPr lvl="1"/>
            <a:r>
              <a:rPr lang="is-IS" sz="1100">
                <a:solidFill>
                  <a:schemeClr val="tx1">
                    <a:alpha val="80000"/>
                  </a:schemeClr>
                </a:solidFill>
              </a:rPr>
              <a:t>Hnefaleikar</a:t>
            </a:r>
          </a:p>
          <a:p>
            <a:pPr lvl="1"/>
            <a:r>
              <a:rPr lang="is-IS" sz="1100">
                <a:solidFill>
                  <a:schemeClr val="tx1">
                    <a:alpha val="80000"/>
                  </a:schemeClr>
                </a:solidFill>
              </a:rPr>
              <a:t>Sund</a:t>
            </a:r>
          </a:p>
          <a:p>
            <a:pPr lvl="1"/>
            <a:r>
              <a:rPr lang="is-IS" sz="1100">
                <a:solidFill>
                  <a:schemeClr val="tx1">
                    <a:alpha val="80000"/>
                  </a:schemeClr>
                </a:solidFill>
              </a:rPr>
              <a:t>Glíma</a:t>
            </a:r>
          </a:p>
          <a:p>
            <a:pPr lvl="1"/>
            <a:r>
              <a:rPr lang="is-IS" sz="1100">
                <a:solidFill>
                  <a:schemeClr val="tx1">
                    <a:alpha val="80000"/>
                  </a:schemeClr>
                </a:solidFill>
              </a:rPr>
              <a:t>Bardagaíþróttir</a:t>
            </a:r>
          </a:p>
          <a:p>
            <a:pPr lvl="1"/>
            <a:r>
              <a:rPr lang="is-IS" sz="1100">
                <a:solidFill>
                  <a:schemeClr val="tx1">
                    <a:alpha val="80000"/>
                  </a:schemeClr>
                </a:solidFill>
              </a:rPr>
              <a:t>Margt fleira</a:t>
            </a:r>
          </a:p>
        </p:txBody>
      </p:sp>
      <p:cxnSp>
        <p:nvCxnSpPr>
          <p:cNvPr id="24" name="Straight Connector 2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789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42319FAB-6863-DCB9-8BDC-D9F28CEF6740}"/>
              </a:ext>
            </a:extLst>
          </p:cNvPr>
          <p:cNvSpPr>
            <a:spLocks noGrp="1"/>
          </p:cNvSpPr>
          <p:nvPr>
            <p:ph type="title"/>
          </p:nvPr>
        </p:nvSpPr>
        <p:spPr>
          <a:xfrm>
            <a:off x="6417733" y="490537"/>
            <a:ext cx="5291663" cy="1628775"/>
          </a:xfrm>
        </p:spPr>
        <p:txBody>
          <a:bodyPr anchor="b">
            <a:normAutofit/>
          </a:bodyPr>
          <a:lstStyle/>
          <a:p>
            <a:r>
              <a:rPr lang="is-IS" sz="4000"/>
              <a:t>Íþróttakennsla</a:t>
            </a:r>
          </a:p>
        </p:txBody>
      </p:sp>
      <p:pic>
        <p:nvPicPr>
          <p:cNvPr id="4" name="Mynd 3">
            <a:extLst>
              <a:ext uri="{FF2B5EF4-FFF2-40B4-BE49-F238E27FC236}">
                <a16:creationId xmlns:a16="http://schemas.microsoft.com/office/drawing/2014/main" id="{AA33DB1D-9B1B-DEF7-7F73-B53FEC1AE38D}"/>
              </a:ext>
            </a:extLst>
          </p:cNvPr>
          <p:cNvPicPr>
            <a:picLocks noChangeAspect="1"/>
          </p:cNvPicPr>
          <p:nvPr/>
        </p:nvPicPr>
        <p:blipFill rotWithShape="1">
          <a:blip r:embed="rId2"/>
          <a:srcRect t="3780" b="11864"/>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taðgengill efnis 2">
            <a:extLst>
              <a:ext uri="{FF2B5EF4-FFF2-40B4-BE49-F238E27FC236}">
                <a16:creationId xmlns:a16="http://schemas.microsoft.com/office/drawing/2014/main" id="{B7E9E52D-5244-2A66-70C8-02303218F491}"/>
              </a:ext>
            </a:extLst>
          </p:cNvPr>
          <p:cNvSpPr>
            <a:spLocks noGrp="1"/>
          </p:cNvSpPr>
          <p:nvPr>
            <p:ph idx="1"/>
          </p:nvPr>
        </p:nvSpPr>
        <p:spPr>
          <a:xfrm>
            <a:off x="6417734" y="2614612"/>
            <a:ext cx="5291663" cy="3752849"/>
          </a:xfrm>
        </p:spPr>
        <p:txBody>
          <a:bodyPr>
            <a:normAutofit/>
          </a:bodyPr>
          <a:lstStyle/>
          <a:p>
            <a:r>
              <a:rPr lang="is-IS" sz="1800"/>
              <a:t>Í lögum stendur að það eigi að stunda íþróttir í öllum skólum landsins. Úti meðan hægt er. Ástæða þess að útiíþróttir eru í ágúst, sept og svo í maí.</a:t>
            </a:r>
          </a:p>
          <a:p>
            <a:r>
              <a:rPr lang="is-IS" sz="1800"/>
              <a:t>Íþróttabrautir í boði í mörgum framhaldsskólum.</a:t>
            </a:r>
          </a:p>
          <a:p>
            <a:r>
              <a:rPr lang="is-IS" sz="1800"/>
              <a:t>Skilgreining íþrótta</a:t>
            </a:r>
          </a:p>
          <a:p>
            <a:pPr marL="457200" lvl="1" indent="0">
              <a:buNone/>
            </a:pPr>
            <a:r>
              <a:rPr lang="is-IS" sz="1800"/>
              <a:t>„hvers konar líkamsæfingar er stefna að því að auka heilbrigði fólks, hreysti og líkamsþrek“</a:t>
            </a:r>
          </a:p>
          <a:p>
            <a:r>
              <a:rPr lang="is-IS" sz="1800"/>
              <a:t>Tilgangur með íþróttakennslu í skólum landsins er því að efla líkamsþroska og bæta heilsufar nemenda, styrkja jákvæða sjálfsmynd þeirra, vellíðan og vekja hjá þeim áhuga á reglubundinni íþróttaiðkun og líkamsrækt.</a:t>
            </a:r>
          </a:p>
        </p:txBody>
      </p:sp>
    </p:spTree>
    <p:extLst>
      <p:ext uri="{BB962C8B-B14F-4D97-AF65-F5344CB8AC3E}">
        <p14:creationId xmlns:p14="http://schemas.microsoft.com/office/powerpoint/2010/main" val="20619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9F2397DB-F1D8-5FF8-13BB-63BC26339E05}"/>
              </a:ext>
            </a:extLst>
          </p:cNvPr>
          <p:cNvSpPr>
            <a:spLocks noGrp="1"/>
          </p:cNvSpPr>
          <p:nvPr>
            <p:ph type="title"/>
          </p:nvPr>
        </p:nvSpPr>
        <p:spPr>
          <a:xfrm>
            <a:off x="6417733" y="490537"/>
            <a:ext cx="5291663" cy="1628775"/>
          </a:xfrm>
        </p:spPr>
        <p:txBody>
          <a:bodyPr anchor="b">
            <a:normAutofit/>
          </a:bodyPr>
          <a:lstStyle/>
          <a:p>
            <a:r>
              <a:rPr lang="is-IS" sz="3700"/>
              <a:t>Sundkennsla í grunnskóla og í aðalnámskrá</a:t>
            </a:r>
          </a:p>
        </p:txBody>
      </p:sp>
      <p:pic>
        <p:nvPicPr>
          <p:cNvPr id="4" name="Mynd 3">
            <a:extLst>
              <a:ext uri="{FF2B5EF4-FFF2-40B4-BE49-F238E27FC236}">
                <a16:creationId xmlns:a16="http://schemas.microsoft.com/office/drawing/2014/main" id="{AD5533C2-4457-1A4C-8569-F6D672D6F216}"/>
              </a:ext>
            </a:extLst>
          </p:cNvPr>
          <p:cNvPicPr>
            <a:picLocks noChangeAspect="1"/>
          </p:cNvPicPr>
          <p:nvPr/>
        </p:nvPicPr>
        <p:blipFill rotWithShape="1">
          <a:blip r:embed="rId2"/>
          <a:srcRect l="8254" r="25065"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taðgengill efnis 2">
            <a:extLst>
              <a:ext uri="{FF2B5EF4-FFF2-40B4-BE49-F238E27FC236}">
                <a16:creationId xmlns:a16="http://schemas.microsoft.com/office/drawing/2014/main" id="{9110A75F-3D5D-046F-3421-2DD684D1FB4B}"/>
              </a:ext>
            </a:extLst>
          </p:cNvPr>
          <p:cNvSpPr>
            <a:spLocks noGrp="1"/>
          </p:cNvSpPr>
          <p:nvPr>
            <p:ph idx="1"/>
          </p:nvPr>
        </p:nvSpPr>
        <p:spPr>
          <a:xfrm>
            <a:off x="6417734" y="2614612"/>
            <a:ext cx="5291663" cy="3752849"/>
          </a:xfrm>
        </p:spPr>
        <p:txBody>
          <a:bodyPr>
            <a:normAutofit/>
          </a:bodyPr>
          <a:lstStyle/>
          <a:p>
            <a:r>
              <a:rPr lang="is-IS" sz="1500" b="0" i="0">
                <a:effectLst/>
                <a:highlight>
                  <a:srgbClr val="FFFFFF"/>
                </a:highlight>
                <a:latin typeface="Noto Sans" panose="020B0502040504020204" pitchFamily="34" charset="0"/>
              </a:rPr>
              <a:t>Sundnám í grunnskóla nýtur nokkurrar sérstöðu. Helstu rökin fyrir mikilli áherslu á þessa námsgrein eru:</a:t>
            </a:r>
          </a:p>
          <a:p>
            <a:pPr marL="514350" indent="-514350">
              <a:buFont typeface="+mj-lt"/>
              <a:buAutoNum type="arabicPeriod"/>
            </a:pPr>
            <a:r>
              <a:rPr lang="is-IS" sz="1500">
                <a:highlight>
                  <a:srgbClr val="FFFFFF"/>
                </a:highlight>
                <a:latin typeface="Noto Sans" panose="020B0502040504020204" pitchFamily="34" charset="0"/>
              </a:rPr>
              <a:t>Ö</a:t>
            </a:r>
            <a:r>
              <a:rPr lang="is-IS" sz="1500" b="0" i="0">
                <a:effectLst/>
                <a:highlight>
                  <a:srgbClr val="FFFFFF"/>
                </a:highlight>
                <a:latin typeface="Noto Sans" panose="020B0502040504020204" pitchFamily="34" charset="0"/>
              </a:rPr>
              <a:t>ryggisatriði. Að vera syndur skiptir miklu fyrir íbúa eylands þar sem fiskveiðar í sjó, ám og vötnum eru mikið stundaðar. </a:t>
            </a:r>
          </a:p>
          <a:p>
            <a:pPr marL="514350" indent="-514350">
              <a:buFont typeface="+mj-lt"/>
              <a:buAutoNum type="arabicPeriod"/>
            </a:pPr>
            <a:r>
              <a:rPr lang="is-IS" sz="1500" b="0" i="0">
                <a:effectLst/>
                <a:highlight>
                  <a:srgbClr val="FFFFFF"/>
                </a:highlight>
                <a:latin typeface="Noto Sans" panose="020B0502040504020204" pitchFamily="34" charset="0"/>
              </a:rPr>
              <a:t>Sundiðkun er menningararfur sem vert er að leggja rækt við. </a:t>
            </a:r>
          </a:p>
          <a:p>
            <a:pPr marL="514350" indent="-514350">
              <a:buFont typeface="+mj-lt"/>
              <a:buAutoNum type="arabicPeriod"/>
            </a:pPr>
            <a:r>
              <a:rPr lang="is-IS" sz="1500" b="0" i="0">
                <a:effectLst/>
                <a:highlight>
                  <a:srgbClr val="FFFFFF"/>
                </a:highlight>
                <a:latin typeface="Noto Sans" panose="020B0502040504020204" pitchFamily="34" charset="0"/>
              </a:rPr>
              <a:t>Aðstæður hér á landi sérstaklega góðar til að stunda sund allt árið. </a:t>
            </a:r>
          </a:p>
          <a:p>
            <a:pPr marL="0" indent="0">
              <a:buNone/>
            </a:pPr>
            <a:r>
              <a:rPr lang="is-IS" sz="1500" b="0" i="0">
                <a:effectLst/>
                <a:highlight>
                  <a:srgbClr val="FFFFFF"/>
                </a:highlight>
                <a:latin typeface="Noto Sans" panose="020B0502040504020204" pitchFamily="34" charset="0"/>
              </a:rPr>
              <a:t>Í aðalnámskránni er enn fremur talað um að góð sundfærni styrki sjálfsmynd og sjálfsöryggi nemenda. Það er þekkt að sund er góð leið til heilsubótar og umræðu um líkamlega umhirðu, hreinlæti og staðalmyndir er auðvelt að tengja við sundkennslu.</a:t>
            </a:r>
            <a:endParaRPr lang="is-IS" sz="1500"/>
          </a:p>
        </p:txBody>
      </p:sp>
    </p:spTree>
    <p:extLst>
      <p:ext uri="{BB962C8B-B14F-4D97-AF65-F5344CB8AC3E}">
        <p14:creationId xmlns:p14="http://schemas.microsoft.com/office/powerpoint/2010/main" val="315181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ynd 3">
            <a:extLst>
              <a:ext uri="{FF2B5EF4-FFF2-40B4-BE49-F238E27FC236}">
                <a16:creationId xmlns:a16="http://schemas.microsoft.com/office/drawing/2014/main" id="{6953F4A1-408B-17A0-393B-FA7895A55391}"/>
              </a:ext>
            </a:extLst>
          </p:cNvPr>
          <p:cNvPicPr>
            <a:picLocks noChangeAspect="1"/>
          </p:cNvPicPr>
          <p:nvPr/>
        </p:nvPicPr>
        <p:blipFill rotWithShape="1">
          <a:blip r:embed="rId2"/>
          <a:srcRect r="15852"/>
          <a:stretch/>
        </p:blipFill>
        <p:spPr>
          <a:xfrm>
            <a:off x="6781799" y="1714500"/>
            <a:ext cx="5410201" cy="5143500"/>
          </a:xfrm>
          <a:prstGeom prst="rect">
            <a:avLst/>
          </a:prstGeom>
        </p:spPr>
      </p:pic>
      <p:sp useBgFill="1">
        <p:nvSpPr>
          <p:cNvPr id="19" name="Rectangle 18">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45DDAB51-666D-D663-A199-22AF3C7D0E68}"/>
              </a:ext>
            </a:extLst>
          </p:cNvPr>
          <p:cNvSpPr>
            <a:spLocks noGrp="1"/>
          </p:cNvSpPr>
          <p:nvPr>
            <p:ph type="title"/>
          </p:nvPr>
        </p:nvSpPr>
        <p:spPr>
          <a:xfrm>
            <a:off x="761801" y="250409"/>
            <a:ext cx="10222952" cy="1228299"/>
          </a:xfrm>
        </p:spPr>
        <p:txBody>
          <a:bodyPr>
            <a:normAutofit/>
          </a:bodyPr>
          <a:lstStyle/>
          <a:p>
            <a:r>
              <a:rPr lang="is-IS" sz="4000"/>
              <a:t>Samþætting námsgreina skv. Aðalnámskrá 2011</a:t>
            </a:r>
          </a:p>
        </p:txBody>
      </p:sp>
      <p:graphicFrame>
        <p:nvGraphicFramePr>
          <p:cNvPr id="5" name="Staðgengill efnis 2">
            <a:extLst>
              <a:ext uri="{FF2B5EF4-FFF2-40B4-BE49-F238E27FC236}">
                <a16:creationId xmlns:a16="http://schemas.microsoft.com/office/drawing/2014/main" id="{53CA61F9-0C7A-20D8-A657-09FD4485D338}"/>
              </a:ext>
            </a:extLst>
          </p:cNvPr>
          <p:cNvGraphicFramePr>
            <a:graphicFrameLocks noGrp="1"/>
          </p:cNvGraphicFramePr>
          <p:nvPr>
            <p:ph idx="1"/>
            <p:extLst>
              <p:ext uri="{D42A27DB-BD31-4B8C-83A1-F6EECF244321}">
                <p14:modId xmlns:p14="http://schemas.microsoft.com/office/powerpoint/2010/main" val="1158153883"/>
              </p:ext>
            </p:extLst>
          </p:nvPr>
        </p:nvGraphicFramePr>
        <p:xfrm>
          <a:off x="761801" y="2183642"/>
          <a:ext cx="5334199" cy="4115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7645118"/>
      </p:ext>
    </p:extLst>
  </p:cSld>
  <p:clrMapOvr>
    <a:masterClrMapping/>
  </p:clrMapOvr>
</p:sld>
</file>

<file path=ppt/theme/theme1.xml><?xml version="1.0" encoding="utf-8"?>
<a:theme xmlns:a="http://schemas.openxmlformats.org/drawingml/2006/main" name="Office-þ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1213</TotalTime>
  <Words>3253</Words>
  <Application>Microsoft Office PowerPoint</Application>
  <PresentationFormat>Víðskjár</PresentationFormat>
  <Paragraphs>273</Paragraphs>
  <Slides>50</Slides>
  <Notes>0</Notes>
  <HiddenSlides>0</HiddenSlides>
  <MMClips>0</MMClips>
  <ScaleCrop>false</ScaleCrop>
  <HeadingPairs>
    <vt:vector size="6" baseType="variant">
      <vt:variant>
        <vt:lpstr>Notaðar leturgerðir</vt:lpstr>
      </vt:variant>
      <vt:variant>
        <vt:i4>6</vt:i4>
      </vt:variant>
      <vt:variant>
        <vt:lpstr>Þema</vt:lpstr>
      </vt:variant>
      <vt:variant>
        <vt:i4>1</vt:i4>
      </vt:variant>
      <vt:variant>
        <vt:lpstr>Skyggnutitlar</vt:lpstr>
      </vt:variant>
      <vt:variant>
        <vt:i4>50</vt:i4>
      </vt:variant>
    </vt:vector>
  </HeadingPairs>
  <TitlesOfParts>
    <vt:vector size="57" baseType="lpstr">
      <vt:lpstr>Aptos</vt:lpstr>
      <vt:lpstr>Aptos Display</vt:lpstr>
      <vt:lpstr>Arial</vt:lpstr>
      <vt:lpstr>Calibri</vt:lpstr>
      <vt:lpstr>Noto Sans</vt:lpstr>
      <vt:lpstr>var(--font-content)</vt:lpstr>
      <vt:lpstr>Office-þema</vt:lpstr>
      <vt:lpstr>Íþróttir og uppeldi</vt:lpstr>
      <vt:lpstr>Um hvað fjallar kaflinn?</vt:lpstr>
      <vt:lpstr>Skipta má íþróttaiðkun í þrjú svið</vt:lpstr>
      <vt:lpstr>Útileikir barna og hreyfing þeirra</vt:lpstr>
      <vt:lpstr>Ofþyngd</vt:lpstr>
      <vt:lpstr>Heilbrigð sál í hraustum líkama</vt:lpstr>
      <vt:lpstr>Íþróttakennsla</vt:lpstr>
      <vt:lpstr>Sundkennsla í grunnskóla og í aðalnámskrá</vt:lpstr>
      <vt:lpstr>Samþætting námsgreina skv. Aðalnámskrá 2011</vt:lpstr>
      <vt:lpstr>Andleg og líkamleg heilsurækt í takt við þroska nemenda</vt:lpstr>
      <vt:lpstr>PowerPoint-kynning</vt:lpstr>
      <vt:lpstr>Skipulagt íþróttastarf </vt:lpstr>
      <vt:lpstr>Aukin þátttaka í barna- og unglingastarfi</vt:lpstr>
      <vt:lpstr>PowerPoint-kynning</vt:lpstr>
      <vt:lpstr>Fjölgun íþróttaiðkenda og félagslegir þættir</vt:lpstr>
      <vt:lpstr>Áhrif tómstundaiðkunar á börn og unglinga</vt:lpstr>
      <vt:lpstr>Fræðslurit ÍSÍ</vt:lpstr>
      <vt:lpstr>Íþróttaboðorðin 10</vt:lpstr>
      <vt:lpstr>Forvarnargildi íþrótta</vt:lpstr>
      <vt:lpstr>Forvarnargildi íþrótta</vt:lpstr>
      <vt:lpstr>Forvarnargildi íþrótta</vt:lpstr>
      <vt:lpstr>Íþróttaiðkun og vímuefnaneysla</vt:lpstr>
      <vt:lpstr>Íþróttaiðkun og vímuefnaneysla</vt:lpstr>
      <vt:lpstr>Þátttaka í skipulögðu íþrótta- og tómstundastarfi</vt:lpstr>
      <vt:lpstr>Æfingafjöldi</vt:lpstr>
      <vt:lpstr>Eru allir unglingar í íþróttum eða líkamsrækt?</vt:lpstr>
      <vt:lpstr>Uppeldisgildi íþrótta</vt:lpstr>
      <vt:lpstr>Uppeldisgildi íþrótta</vt:lpstr>
      <vt:lpstr>Hlutverk fullorðinna</vt:lpstr>
      <vt:lpstr>Keppni og kröfur</vt:lpstr>
      <vt:lpstr>Aðstöðumunur</vt:lpstr>
      <vt:lpstr>Mismunandi áherslu í íþróttastarfi barna og unglinga</vt:lpstr>
      <vt:lpstr>1991 stefna ÍSÍ í barna- og unglingaíþróttum</vt:lpstr>
      <vt:lpstr>1997 samþykkti ÍSÍ tillögu um breyttar áherslur í barna- og unglingaíþróttum.</vt:lpstr>
      <vt:lpstr>Hlutverk og ábyrgð þjálfara</vt:lpstr>
      <vt:lpstr>Hlutverk og ábyrgð þjálfara</vt:lpstr>
      <vt:lpstr>Þátttaka foreldra</vt:lpstr>
      <vt:lpstr>Keppnisíþróttir barna og unglinga</vt:lpstr>
      <vt:lpstr>Verðlaun og viðurkenningar</vt:lpstr>
      <vt:lpstr>Afreksíþróttir</vt:lpstr>
      <vt:lpstr>Fyrirmyndir</vt:lpstr>
      <vt:lpstr>Karllæg viðhorf</vt:lpstr>
      <vt:lpstr>Kvenfyrirmyndir og kynjahlutföll</vt:lpstr>
      <vt:lpstr>Kynjamisrétti í íþróttum</vt:lpstr>
      <vt:lpstr>Kynjajafnrétti í íþróttum</vt:lpstr>
      <vt:lpstr>Kvenþjálfarar</vt:lpstr>
      <vt:lpstr>Fjölmiðlar og íþróttir</vt:lpstr>
      <vt:lpstr>Hvernig er svo fjallað um íþróttir í fjölmiðlum hér á landi? </vt:lpstr>
      <vt:lpstr>PowerPoint-kynning</vt:lpstr>
      <vt:lpstr>Umfjöllun um afreksfólk eftir kyni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Íþróttir og uppeldi</dc:title>
  <dc:creator>Hrafnhildur Sigurgeirsdóttir</dc:creator>
  <cp:lastModifiedBy>Hrafnhildur Sigurgeirsdóttir</cp:lastModifiedBy>
  <cp:revision>12</cp:revision>
  <dcterms:created xsi:type="dcterms:W3CDTF">2024-04-14T14:48:11Z</dcterms:created>
  <dcterms:modified xsi:type="dcterms:W3CDTF">2024-04-15T13:28:30Z</dcterms:modified>
</cp:coreProperties>
</file>