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5" r:id="rId11"/>
    <p:sldId id="270" r:id="rId12"/>
    <p:sldId id="266" r:id="rId13"/>
    <p:sldId id="271" r:id="rId14"/>
    <p:sldId id="272" r:id="rId15"/>
    <p:sldId id="274" r:id="rId16"/>
    <p:sldId id="268" r:id="rId17"/>
    <p:sldId id="275" r:id="rId18"/>
    <p:sldId id="276" r:id="rId1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4F83E5D-F831-52F9-236C-F228C10C0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B65D3794-C789-084C-5FAD-2657F861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16466D67-8DBD-57DC-B63A-E52BE3A1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CC37D0E-BEA8-25A7-4262-DE30D64A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DDF0702-4684-36C5-044F-8768F2F0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652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DF37A79-D008-ED19-AFB9-561D2495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685C1516-B731-E2EF-2B98-8B0D3ED4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12894706-B3BD-C730-F19B-65AFB795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C974B8D-6D6C-2563-9EB3-25F2FA46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B799527D-358A-71AC-2843-DD60D223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067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F84DA02A-A283-FE78-86C0-085E98247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0E29F1E0-DD27-85DF-3686-8A0072F48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95E43795-75D4-8A5E-15EE-502BAEB8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6329F2B-355C-31B8-1E16-4D884C78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674D83A3-A12E-E37A-1C9D-2D716200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928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C71A6E9-C023-A61F-4063-898EA7A0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51DB101-8EA8-D0BF-FF63-52730FBF9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BF8B7E4-0479-9A1C-283F-A2F974D9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DD34C836-81D0-C399-9FBF-71015A0B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0168E110-14BC-8FD4-2F73-E66ECE3A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14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9ECEE23-593F-7041-2CEC-15EBBD7F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838508DB-50C5-4509-86A0-809518DA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597D2A01-AC65-939D-B8EA-C2D29A3B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B89E9893-56A1-544A-32EB-6479DC14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DE278A5B-C6D5-867F-FEEC-D1FEC929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5586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88EA646-1A5C-8011-6CF6-DDD15F8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B10888B3-7CCE-79BD-7AB2-C8276DA5D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33045E41-5F35-1CCB-DFF6-B581B931B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E3844A22-09DA-07DD-AF6F-1DD2F821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F95CF2E2-4459-518B-8E76-B49AD3AA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A603913E-E842-5E74-D9A5-5939DF59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98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0B061DF-E12B-3E85-016F-A42EB761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FB1404F4-36B7-8DC1-D58A-7B73F310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D5A7A287-B799-271B-C4A5-2C3A9A793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56D0662E-EA3C-78B8-EB48-A3BF91716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73B2F3BD-059A-EA9F-DAB5-D84A7F74A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509A86CD-7042-1C34-3D82-29CE2E21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1990BF5A-F607-F7B8-C943-4B9C068F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C4716297-7877-92F1-9349-A04258E6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85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5496AB9-0305-CEE2-CA78-47DFD9B7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D462556C-E4D8-7B66-4FCE-470514BE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E6B0F07A-3231-F40F-3676-7D5EC93C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2DCF0A3E-F2E3-8EC7-D03B-4DCF8A0C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371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70B366B3-6497-009B-CCE9-4C5D083E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73C32590-4F95-3D6D-340E-82D07D04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95FCCA19-984B-5732-D3A5-1BCFEFFB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048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72EC67D-B561-149E-CBCD-F240D11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99095F7-CE96-F22D-570C-B2DC4E63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6CA8451B-0EA8-2651-59A4-82C735D5E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8EB4F95F-7B00-B2E4-96C5-01A03910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5EAE9890-5EA2-E7BE-CCFB-BA651B8C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C411E056-F6F2-5448-62A3-4A53DDDC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666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277E55F-12CC-1430-6899-99F35072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A9DBA38A-95BD-8B54-0438-446B15767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3F5108DA-019B-7634-E12E-11007FAFA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BAAEED0F-2D7D-6768-5FA6-E1F9DE6F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BDABFAC9-F53C-7FB9-09D6-FF3B1C6C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34514887-16CC-2C1C-B79F-73EE420A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789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87FCC31E-9026-E36B-ABC0-5081E141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58A2BABF-738A-AFF8-DBAD-0FF7926D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EF436F12-E769-2B0D-9E3D-AE117B0E1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17499A-A7C2-4D84-A30B-882E4ADE572B}" type="datetimeFigureOut">
              <a:rPr lang="is-IS" smtClean="0"/>
              <a:t>7.1.2024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0ADC030-BE76-A6B3-E333-8704D0F8A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6EBAFB75-DBBF-3D4D-165F-286DBE2EA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37E9F-5F2F-4EC4-A758-B8507A29B6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58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CFE5443-8273-E04A-5134-59AC16404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Barnateikningar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D5C72C0C-6DF5-710B-6F8D-10BCE6D1B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8430"/>
            <a:ext cx="9144000" cy="1655762"/>
          </a:xfrm>
        </p:spPr>
        <p:txBody>
          <a:bodyPr/>
          <a:lstStyle/>
          <a:p>
            <a:pPr algn="r"/>
            <a:r>
              <a:rPr lang="is-IS" dirty="0"/>
              <a:t>Hrafnhildur S. Sigurgeirsdóttir</a:t>
            </a:r>
          </a:p>
        </p:txBody>
      </p:sp>
    </p:spTree>
    <p:extLst>
      <p:ext uri="{BB962C8B-B14F-4D97-AF65-F5344CB8AC3E}">
        <p14:creationId xmlns:p14="http://schemas.microsoft.com/office/powerpoint/2010/main" val="181746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8310DCD-9948-670B-241A-83A8C1AC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Skemastig 7 – 9 ára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79B9025-113C-263E-46CA-B38B74DA6F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„Gullna tíðin“ því barnið er óheft og frjálst í túlkun sinni.</a:t>
            </a:r>
          </a:p>
          <a:p>
            <a:r>
              <a:rPr lang="is-IS" dirty="0"/>
              <a:t>Teikningar fullar af lífi, frásagnargleði og reglur ekki orðnar fjötrar.</a:t>
            </a:r>
          </a:p>
          <a:p>
            <a:r>
              <a:rPr lang="is-IS" dirty="0"/>
              <a:t>Skemu komin fyrir manninn, dýr, bíla o.s.frv.</a:t>
            </a:r>
          </a:p>
          <a:p>
            <a:r>
              <a:rPr lang="is-IS" dirty="0"/>
              <a:t>Eitt aðalviðfangsefnið er manneskjan.</a:t>
            </a:r>
          </a:p>
          <a:p>
            <a:r>
              <a:rPr lang="is-IS" dirty="0" err="1"/>
              <a:t>Höfuðfætlan</a:t>
            </a:r>
            <a:r>
              <a:rPr lang="is-IS" dirty="0"/>
              <a:t> er orðin með háls, höndum, fótum og búk.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6" name="Staðgengill efnis 5" descr="Mynd sem inniheldur teikning&#10;&#10;Lýsing sjálfkrafa búin til">
            <a:extLst>
              <a:ext uri="{FF2B5EF4-FFF2-40B4-BE49-F238E27FC236}">
                <a16:creationId xmlns:a16="http://schemas.microsoft.com/office/drawing/2014/main" id="{CD5C03C5-55D1-5C95-6A67-D1F4DA7C1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81" y="1825625"/>
            <a:ext cx="3543638" cy="4351338"/>
          </a:xfrm>
        </p:spPr>
      </p:pic>
    </p:spTree>
    <p:extLst>
      <p:ext uri="{BB962C8B-B14F-4D97-AF65-F5344CB8AC3E}">
        <p14:creationId xmlns:p14="http://schemas.microsoft.com/office/powerpoint/2010/main" val="245935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CC7BD8B-1BEF-9F80-7882-67E3030E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Skemastig 7 – 9 ára</a:t>
            </a:r>
          </a:p>
        </p:txBody>
      </p:sp>
      <p:pic>
        <p:nvPicPr>
          <p:cNvPr id="6" name="Staðgengill efnis 5">
            <a:extLst>
              <a:ext uri="{FF2B5EF4-FFF2-40B4-BE49-F238E27FC236}">
                <a16:creationId xmlns:a16="http://schemas.microsoft.com/office/drawing/2014/main" id="{5BEF497F-813B-FC96-D0FF-91B8AC9FCA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8150" y="1825625"/>
            <a:ext cx="4681699" cy="4351338"/>
          </a:xfrm>
        </p:spPr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9D751084-F64F-E999-673C-B7777C39E8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/>
              <a:t>Börn fara að teikna allt sem þau vita um hlutinn</a:t>
            </a:r>
          </a:p>
          <a:p>
            <a:r>
              <a:rPr lang="is-IS" dirty="0"/>
              <a:t>Verður eins og röntgenmynd</a:t>
            </a:r>
          </a:p>
          <a:p>
            <a:r>
              <a:rPr lang="is-IS" dirty="0"/>
              <a:t>Teikna það sem þeim þykir mikilvægt.</a:t>
            </a:r>
          </a:p>
          <a:p>
            <a:r>
              <a:rPr lang="is-IS" dirty="0"/>
              <a:t>Þau teikna ekki eftir fyrirmyndum.</a:t>
            </a:r>
          </a:p>
          <a:p>
            <a:r>
              <a:rPr lang="is-IS" dirty="0"/>
              <a:t>Dýr yfirleitt teiknuð á hlið.</a:t>
            </a:r>
          </a:p>
          <a:p>
            <a:r>
              <a:rPr lang="is-IS" dirty="0"/>
              <a:t>Ekki upptekin af </a:t>
            </a:r>
            <a:r>
              <a:rPr lang="is-IS" dirty="0" err="1"/>
              <a:t>fjarvíddum</a:t>
            </a:r>
            <a:r>
              <a:rPr lang="is-IS" dirty="0"/>
              <a:t>.</a:t>
            </a:r>
          </a:p>
          <a:p>
            <a:r>
              <a:rPr lang="is-IS" dirty="0"/>
              <a:t>Börn fara nota liti á „réttan“ hátt þ.e. gras verður grænt….</a:t>
            </a:r>
          </a:p>
          <a:p>
            <a:r>
              <a:rPr lang="is-IS" dirty="0"/>
              <a:t>Stelpur leitast við að teikna stúlkur, strákar leitast við að teikna flugvélar, bíla og skip</a:t>
            </a:r>
          </a:p>
        </p:txBody>
      </p:sp>
    </p:spTree>
    <p:extLst>
      <p:ext uri="{BB962C8B-B14F-4D97-AF65-F5344CB8AC3E}">
        <p14:creationId xmlns:p14="http://schemas.microsoft.com/office/powerpoint/2010/main" val="231796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FEF4C5B-1589-040E-9E01-C4FF03F4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Byrjun raunsæis 9 – 11 ára</a:t>
            </a:r>
          </a:p>
        </p:txBody>
      </p:sp>
      <p:pic>
        <p:nvPicPr>
          <p:cNvPr id="6" name="Staðgengill efnis 5">
            <a:extLst>
              <a:ext uri="{FF2B5EF4-FFF2-40B4-BE49-F238E27FC236}">
                <a16:creationId xmlns:a16="http://schemas.microsoft.com/office/drawing/2014/main" id="{A9340943-B7B9-4B35-7CD6-B1661853E3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4388"/>
            <a:ext cx="5181600" cy="3933812"/>
          </a:xfrm>
        </p:spPr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93FE668E-A781-8624-67D1-4A6DB4A225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/>
              <a:t>Raunsæi allsráðandi.</a:t>
            </a:r>
          </a:p>
          <a:p>
            <a:r>
              <a:rPr lang="is-IS" dirty="0"/>
              <a:t>Hlutföll milli líkamshluta eðlilegri</a:t>
            </a:r>
          </a:p>
          <a:p>
            <a:r>
              <a:rPr lang="is-IS" dirty="0"/>
              <a:t>Ýmis smáatriði s.s. hárgreiðsla, fatnaður, skraut</a:t>
            </a:r>
          </a:p>
          <a:p>
            <a:r>
              <a:rPr lang="is-IS" dirty="0"/>
              <a:t>Fara blanda saman litum.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8689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3C9A1FF-C69B-D7F3-0CC7-3CEB7B3B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Gervinatúralismi</a:t>
            </a:r>
            <a:r>
              <a:rPr lang="is-IS" dirty="0"/>
              <a:t> 11 – 13 ára</a:t>
            </a:r>
          </a:p>
        </p:txBody>
      </p:sp>
      <p:pic>
        <p:nvPicPr>
          <p:cNvPr id="6" name="Staðgengill efnis 5">
            <a:extLst>
              <a:ext uri="{FF2B5EF4-FFF2-40B4-BE49-F238E27FC236}">
                <a16:creationId xmlns:a16="http://schemas.microsoft.com/office/drawing/2014/main" id="{6F3F2E77-47BD-65C2-8455-3552DFE1D9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4058" y="1825625"/>
            <a:ext cx="2969884" cy="4351338"/>
          </a:xfrm>
        </p:spPr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CEDD97CC-EAFD-0025-6FAA-32CF9F7CCD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/>
              <a:t>Hlutir teiknaðir á raunsæjan hátt þ.e. myndin líkist fyrirmyndinni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5470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A9D6E59-3D04-0231-9B05-D0E0B828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Gervinatúralismi</a:t>
            </a:r>
            <a:r>
              <a:rPr lang="is-IS" dirty="0"/>
              <a:t> 11 – 13 ára</a:t>
            </a:r>
          </a:p>
        </p:txBody>
      </p:sp>
      <p:pic>
        <p:nvPicPr>
          <p:cNvPr id="8" name="Staðgengill efnis 7">
            <a:extLst>
              <a:ext uri="{FF2B5EF4-FFF2-40B4-BE49-F238E27FC236}">
                <a16:creationId xmlns:a16="http://schemas.microsoft.com/office/drawing/2014/main" id="{9B24F808-C4E1-F5C1-34E9-0CA5092E29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73529"/>
            <a:ext cx="5181600" cy="1855530"/>
          </a:xfrm>
        </p:spPr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FB6C85E3-DF67-225B-6A0F-E896D3868C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err="1"/>
              <a:t>Líkamsþroski</a:t>
            </a:r>
            <a:r>
              <a:rPr lang="is-IS" dirty="0"/>
              <a:t> barna breytist á þessum árum</a:t>
            </a:r>
          </a:p>
          <a:p>
            <a:r>
              <a:rPr lang="is-IS" dirty="0"/>
              <a:t>Stúlkur þroskast yfirleitt hraðar á þessum tíma og því verða brjóst, mjaðmir mögulega ýkt á þessum aldri</a:t>
            </a:r>
          </a:p>
          <a:p>
            <a:r>
              <a:rPr lang="is-IS" dirty="0"/>
              <a:t>Duldar áhyggjur og vonir barna geta komið fram</a:t>
            </a:r>
          </a:p>
          <a:p>
            <a:r>
              <a:rPr lang="is-IS" dirty="0"/>
              <a:t>Teikningum stundum leynt fyrir fullorðnum</a:t>
            </a:r>
          </a:p>
        </p:txBody>
      </p:sp>
    </p:spTree>
    <p:extLst>
      <p:ext uri="{BB962C8B-B14F-4D97-AF65-F5344CB8AC3E}">
        <p14:creationId xmlns:p14="http://schemas.microsoft.com/office/powerpoint/2010/main" val="291039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1FDD869-B67E-9FF2-4655-E04F343E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Gervinatúralismi</a:t>
            </a:r>
            <a:r>
              <a:rPr lang="is-IS" dirty="0"/>
              <a:t> 11 – 13 ára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864B0EDB-00D0-9E58-961C-EADB9C941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Drengir leggja áherslu á og undirstrika það sem karlmannlegt er</a:t>
            </a:r>
          </a:p>
          <a:p>
            <a:r>
              <a:rPr lang="is-IS" dirty="0"/>
              <a:t>Taka ástfóstri við ákveðin viðfangsefni</a:t>
            </a:r>
          </a:p>
          <a:p>
            <a:pPr lvl="1"/>
            <a:r>
              <a:rPr lang="is-IS" dirty="0"/>
              <a:t>Byssur </a:t>
            </a:r>
          </a:p>
          <a:p>
            <a:pPr lvl="1"/>
            <a:r>
              <a:rPr lang="is-IS" dirty="0"/>
              <a:t>Skip</a:t>
            </a:r>
          </a:p>
          <a:p>
            <a:r>
              <a:rPr lang="is-IS" dirty="0"/>
              <a:t>Stúlkur frekar fólk og hesta</a:t>
            </a:r>
          </a:p>
          <a:p>
            <a:r>
              <a:rPr lang="is-IS" dirty="0"/>
              <a:t>Börn geta teiknað eftir fyrirmyndum og kennarinn verður afar mikilvægur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8060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3123344-BCF2-2A53-5226-BFE228F8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Gelgjuskeið</a:t>
            </a:r>
            <a:r>
              <a:rPr lang="is-IS" dirty="0"/>
              <a:t> 13 – 17 ára</a:t>
            </a:r>
          </a:p>
        </p:txBody>
      </p:sp>
      <p:pic>
        <p:nvPicPr>
          <p:cNvPr id="5" name="Staðgengill efnis 4">
            <a:extLst>
              <a:ext uri="{FF2B5EF4-FFF2-40B4-BE49-F238E27FC236}">
                <a16:creationId xmlns:a16="http://schemas.microsoft.com/office/drawing/2014/main" id="{EDB81D4B-6D1F-E57D-37D4-1D229DB31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8413" y="1825625"/>
            <a:ext cx="3741174" cy="4351338"/>
          </a:xfrm>
          <a:prstGeom prst="rect">
            <a:avLst/>
          </a:prstGeom>
        </p:spPr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90E2A1E5-012F-29C3-F8B9-AC06B58460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err="1"/>
              <a:t>Gelgjuskeið</a:t>
            </a:r>
            <a:r>
              <a:rPr lang="is-IS" dirty="0"/>
              <a:t> – átakaskeið</a:t>
            </a:r>
          </a:p>
          <a:p>
            <a:r>
              <a:rPr lang="is-IS" dirty="0"/>
              <a:t>Tilraunir t.d. í skrift, klæðaburði, teikningum til að finna persónulegan stíl og tjáningarmáta</a:t>
            </a:r>
          </a:p>
          <a:p>
            <a:r>
              <a:rPr lang="is-IS" dirty="0"/>
              <a:t>Stundum </a:t>
            </a:r>
            <a:r>
              <a:rPr lang="is-IS" dirty="0" err="1"/>
              <a:t>skopmyndir</a:t>
            </a:r>
            <a:r>
              <a:rPr lang="is-IS" dirty="0"/>
              <a:t> til að fela sig og tilfinningar sínar á bak við </a:t>
            </a:r>
            <a:r>
              <a:rPr lang="is-IS" dirty="0" err="1"/>
              <a:t>skopið</a:t>
            </a:r>
            <a:r>
              <a:rPr lang="is-IS" dirty="0"/>
              <a:t> og leyna á þann hátt öryggisleysi sínu og kvíða</a:t>
            </a:r>
          </a:p>
        </p:txBody>
      </p:sp>
    </p:spTree>
    <p:extLst>
      <p:ext uri="{BB962C8B-B14F-4D97-AF65-F5344CB8AC3E}">
        <p14:creationId xmlns:p14="http://schemas.microsoft.com/office/powerpoint/2010/main" val="30072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7DCC5A4-721E-807E-41F4-D1D439A6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Gelgjuskeið</a:t>
            </a:r>
            <a:r>
              <a:rPr lang="is-IS" dirty="0"/>
              <a:t> 13 – 17 ára</a:t>
            </a:r>
          </a:p>
        </p:txBody>
      </p:sp>
      <p:pic>
        <p:nvPicPr>
          <p:cNvPr id="6" name="Staðgengill efnis 5">
            <a:extLst>
              <a:ext uri="{FF2B5EF4-FFF2-40B4-BE49-F238E27FC236}">
                <a16:creationId xmlns:a16="http://schemas.microsoft.com/office/drawing/2014/main" id="{503A518E-382C-0B3D-F140-AB26B81B6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F23FCC40-6B88-9510-38E9-BEA8286B3D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s-IS" dirty="0" err="1"/>
              <a:t>Andlitismyndir</a:t>
            </a:r>
            <a:r>
              <a:rPr lang="is-IS" dirty="0"/>
              <a:t> eru ríkjandi á þessu tímabili</a:t>
            </a:r>
          </a:p>
          <a:p>
            <a:r>
              <a:rPr lang="is-IS" dirty="0"/>
              <a:t>Tjá tilfinningar</a:t>
            </a:r>
          </a:p>
          <a:p>
            <a:r>
              <a:rPr lang="is-IS" dirty="0"/>
              <a:t>Mikið upp slagorð og ýmsar áherslur notaðar</a:t>
            </a:r>
          </a:p>
          <a:p>
            <a:r>
              <a:rPr lang="is-IS" dirty="0"/>
              <a:t>Litablöndun er notuð og þeir notaðir til að endurspegla tilfinningar unglingsins</a:t>
            </a:r>
          </a:p>
          <a:p>
            <a:r>
              <a:rPr lang="is-IS" dirty="0"/>
              <a:t>Gaman að skoða litina t.d. rauðan</a:t>
            </a:r>
          </a:p>
        </p:txBody>
      </p:sp>
    </p:spTree>
    <p:extLst>
      <p:ext uri="{BB962C8B-B14F-4D97-AF65-F5344CB8AC3E}">
        <p14:creationId xmlns:p14="http://schemas.microsoft.com/office/powerpoint/2010/main" val="58897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4703636-FC84-6D64-D3ED-C5CB8A6F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Teikniþroski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77CDAA6-C5F5-C6DC-F23A-3204C3855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Mikilvægt er að benda á að </a:t>
            </a:r>
            <a:r>
              <a:rPr lang="is-IS" dirty="0" err="1"/>
              <a:t>teikniþroski</a:t>
            </a:r>
            <a:r>
              <a:rPr lang="is-IS" dirty="0"/>
              <a:t> tengist öðrum þroska s.s. málþroska og </a:t>
            </a:r>
            <a:r>
              <a:rPr lang="is-IS" dirty="0" err="1"/>
              <a:t>vitsmunaþroska</a:t>
            </a:r>
            <a:r>
              <a:rPr lang="is-IS" dirty="0"/>
              <a:t>. Til að vera góður að teikna þarf að þjálfa þann hæfileika og hafa góðan kennara.</a:t>
            </a:r>
          </a:p>
          <a:p>
            <a:r>
              <a:rPr lang="is-IS" dirty="0"/>
              <a:t>Hvers konar listsköpun er talin holl geðheilsu fólks enda er listmeðferð víða mikilvægt atriði í meðferð þeirra sem vilja bæta geðheilbrigði.</a:t>
            </a:r>
          </a:p>
          <a:p>
            <a:r>
              <a:rPr lang="is-IS" dirty="0"/>
              <a:t>Gerum við nóg í íslenskum skólum til að efla og þroska </a:t>
            </a:r>
            <a:r>
              <a:rPr lang="is-IS"/>
              <a:t>þennan hæfileika?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7287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6F40B9D-5E23-9773-15E2-E3CC5D97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Uppeldislegt</a:t>
            </a:r>
            <a:r>
              <a:rPr lang="is-IS" dirty="0"/>
              <a:t> gildi barnateikninga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917F1818-9BD7-975C-9D64-2C6513DF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5400" dirty="0"/>
              <a:t>Í öllum myndum barna, hversu frumstæðar sem þær virðast þá er barnið að segja eitthvað og tjá tilfinningar sínar, jákvæðar og neikvæðar allt eftir atvikum.</a:t>
            </a:r>
          </a:p>
        </p:txBody>
      </p:sp>
    </p:spTree>
    <p:extLst>
      <p:ext uri="{BB962C8B-B14F-4D97-AF65-F5344CB8AC3E}">
        <p14:creationId xmlns:p14="http://schemas.microsoft.com/office/powerpoint/2010/main" val="25438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F0D29E0A-EC1D-B134-3A8F-98993662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Hvað læra börn við að teikna?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DD8E936E-F0C6-751E-F499-9A29884A7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Fegurðarskyn</a:t>
            </a:r>
          </a:p>
          <a:p>
            <a:r>
              <a:rPr lang="is-IS" dirty="0"/>
              <a:t>Sköpunarhæfni örvast</a:t>
            </a:r>
          </a:p>
          <a:p>
            <a:r>
              <a:rPr lang="is-IS" dirty="0"/>
              <a:t>Samhæfing sjónar og handa</a:t>
            </a:r>
          </a:p>
          <a:p>
            <a:r>
              <a:rPr lang="is-IS" dirty="0"/>
              <a:t>Handlagni eflist og þroskast</a:t>
            </a:r>
          </a:p>
          <a:p>
            <a:r>
              <a:rPr lang="is-IS" dirty="0"/>
              <a:t>Færni í notkun áhalda, efna og lita</a:t>
            </a:r>
          </a:p>
          <a:p>
            <a:r>
              <a:rPr lang="is-IS" dirty="0"/>
              <a:t>Form og hugtakaskilningur þroskast</a:t>
            </a:r>
          </a:p>
          <a:p>
            <a:r>
              <a:rPr lang="is-IS" dirty="0"/>
              <a:t>Koma hugsunum í teikningu</a:t>
            </a:r>
          </a:p>
        </p:txBody>
      </p:sp>
    </p:spTree>
    <p:extLst>
      <p:ext uri="{BB962C8B-B14F-4D97-AF65-F5344CB8AC3E}">
        <p14:creationId xmlns:p14="http://schemas.microsoft.com/office/powerpoint/2010/main" val="350135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E0E2D88-ACE7-8091-2E73-7DB54F06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Myndsköpun barna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E1ECCFA-84BD-52B8-7D1A-7842CD1E5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Breyttur skilningur á bernskunni og aukin þekking á </a:t>
            </a:r>
            <a:r>
              <a:rPr lang="is-IS" dirty="0" err="1"/>
              <a:t>þroskaferilinu</a:t>
            </a:r>
            <a:r>
              <a:rPr lang="is-IS" dirty="0"/>
              <a:t> varð til þess að farið var að rannsaka ýmislegt eins og:</a:t>
            </a:r>
          </a:p>
          <a:p>
            <a:pPr lvl="1"/>
            <a:r>
              <a:rPr lang="is-IS" dirty="0"/>
              <a:t>Athafnir barna</a:t>
            </a:r>
          </a:p>
          <a:p>
            <a:pPr lvl="1"/>
            <a:r>
              <a:rPr lang="is-IS" dirty="0"/>
              <a:t>Leiki barna</a:t>
            </a:r>
          </a:p>
          <a:p>
            <a:pPr lvl="1"/>
            <a:r>
              <a:rPr lang="is-IS" dirty="0"/>
              <a:t>Listsköpun barna</a:t>
            </a:r>
          </a:p>
          <a:p>
            <a:r>
              <a:rPr lang="is-IS" dirty="0"/>
              <a:t>Allt þetta og meira til varð rannsóknarefni fræðafólks</a:t>
            </a:r>
          </a:p>
        </p:txBody>
      </p:sp>
    </p:spTree>
    <p:extLst>
      <p:ext uri="{BB962C8B-B14F-4D97-AF65-F5344CB8AC3E}">
        <p14:creationId xmlns:p14="http://schemas.microsoft.com/office/powerpoint/2010/main" val="329559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7F286EB-A03B-E529-D36C-DE3D72C5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Rannsóknir </a:t>
            </a:r>
            <a:r>
              <a:rPr lang="is-IS" dirty="0" err="1"/>
              <a:t>Rhodu</a:t>
            </a:r>
            <a:r>
              <a:rPr lang="is-IS" dirty="0"/>
              <a:t> Kellogg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A4E6B934-7757-8E76-98E1-E966BC0B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Rannsakaði teikningar barna til 8 ára aldurs</a:t>
            </a:r>
          </a:p>
          <a:p>
            <a:r>
              <a:rPr lang="is-IS" dirty="0"/>
              <a:t>Þegar barn fer að halda á lit eða blýandi fer það að </a:t>
            </a:r>
            <a:r>
              <a:rPr lang="is-IS" dirty="0" err="1"/>
              <a:t>krassa</a:t>
            </a:r>
            <a:endParaRPr lang="is-IS" dirty="0"/>
          </a:p>
          <a:p>
            <a:r>
              <a:rPr lang="is-IS" dirty="0" err="1"/>
              <a:t>Krottákn</a:t>
            </a:r>
            <a:r>
              <a:rPr lang="is-IS" dirty="0"/>
              <a:t> barns þróast yfir í táknkerfi</a:t>
            </a:r>
          </a:p>
          <a:p>
            <a:pPr lvl="1"/>
            <a:r>
              <a:rPr lang="is-IS" dirty="0"/>
              <a:t>Grunnformin verða</a:t>
            </a:r>
          </a:p>
          <a:p>
            <a:pPr lvl="2"/>
            <a:r>
              <a:rPr lang="is-IS" dirty="0"/>
              <a:t>Hringur</a:t>
            </a:r>
          </a:p>
          <a:p>
            <a:pPr lvl="2"/>
            <a:r>
              <a:rPr lang="is-IS" dirty="0"/>
              <a:t>Lóðréttur kross</a:t>
            </a:r>
          </a:p>
          <a:p>
            <a:pPr lvl="2"/>
            <a:r>
              <a:rPr lang="is-IS" dirty="0"/>
              <a:t>Kross sem liggur á ská</a:t>
            </a:r>
          </a:p>
          <a:p>
            <a:pPr lvl="2"/>
            <a:r>
              <a:rPr lang="is-IS" dirty="0"/>
              <a:t>Ferhyrningur</a:t>
            </a:r>
          </a:p>
          <a:p>
            <a:pPr lvl="2"/>
            <a:r>
              <a:rPr lang="is-IS" dirty="0"/>
              <a:t>Svo tengjast tvö eða fleiri formum og úr verður Mandala þ.e. Hringur með kross innan í.</a:t>
            </a:r>
          </a:p>
          <a:p>
            <a:pPr lvl="3"/>
            <a:r>
              <a:rPr lang="is-IS" dirty="0"/>
              <a:t>Þetta gerist hjá öllum börnum í heiminum. Hvar sem þau búa.</a:t>
            </a:r>
          </a:p>
        </p:txBody>
      </p:sp>
    </p:spTree>
    <p:extLst>
      <p:ext uri="{BB962C8B-B14F-4D97-AF65-F5344CB8AC3E}">
        <p14:creationId xmlns:p14="http://schemas.microsoft.com/office/powerpoint/2010/main" val="228669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E54AE84-72F8-7D74-F0D0-9895ECEB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Þroskastig</a:t>
            </a:r>
            <a:r>
              <a:rPr lang="is-IS" dirty="0"/>
              <a:t> í teikningum barna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9DB8F5BC-0005-1B01-86D4-BF07F9CE7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1. stig – </a:t>
            </a:r>
            <a:r>
              <a:rPr lang="is-IS" dirty="0" err="1"/>
              <a:t>Krotstig</a:t>
            </a:r>
            <a:r>
              <a:rPr lang="is-IS" dirty="0"/>
              <a:t>			u.þ.b. 1 - 3 ára</a:t>
            </a:r>
          </a:p>
          <a:p>
            <a:r>
              <a:rPr lang="is-IS" dirty="0"/>
              <a:t>2. stig – Forskemastig		u.þ.b. 4 - 6 ára</a:t>
            </a:r>
          </a:p>
          <a:p>
            <a:r>
              <a:rPr lang="is-IS" dirty="0"/>
              <a:t>3. stig – Skemastig		u.þ.b. 7 - 9 ára</a:t>
            </a:r>
          </a:p>
          <a:p>
            <a:r>
              <a:rPr lang="is-IS" dirty="0"/>
              <a:t>4. stig – Byrjun raunsæis	u.þ.b. 9 - 11 ára</a:t>
            </a:r>
          </a:p>
          <a:p>
            <a:r>
              <a:rPr lang="is-IS" dirty="0"/>
              <a:t>5. stig – </a:t>
            </a:r>
            <a:r>
              <a:rPr lang="is-IS" dirty="0" err="1"/>
              <a:t>Gervinatúralismi</a:t>
            </a:r>
            <a:r>
              <a:rPr lang="is-IS" dirty="0"/>
              <a:t>	u.þ.b. 11 - 13 ára</a:t>
            </a:r>
          </a:p>
          <a:p>
            <a:r>
              <a:rPr lang="is-IS" dirty="0"/>
              <a:t>6. stig – </a:t>
            </a:r>
            <a:r>
              <a:rPr lang="is-IS" dirty="0" err="1"/>
              <a:t>Gelgjuskeið</a:t>
            </a:r>
            <a:r>
              <a:rPr lang="is-IS" dirty="0"/>
              <a:t>		u.þ.b. 13 - 17 ára</a:t>
            </a:r>
          </a:p>
        </p:txBody>
      </p:sp>
    </p:spTree>
    <p:extLst>
      <p:ext uri="{BB962C8B-B14F-4D97-AF65-F5344CB8AC3E}">
        <p14:creationId xmlns:p14="http://schemas.microsoft.com/office/powerpoint/2010/main" val="14170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A63B0BC-C9B7-52BA-4A6D-8CDE239A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/>
              <a:t>Krotstig</a:t>
            </a:r>
            <a:r>
              <a:rPr lang="is-IS" dirty="0"/>
              <a:t> 1 – 3 ára</a:t>
            </a:r>
          </a:p>
        </p:txBody>
      </p:sp>
      <p:pic>
        <p:nvPicPr>
          <p:cNvPr id="6" name="Staðgengill efnis 5" descr="Mynd sem inniheldur teikning&#10;&#10;Lýsing sjálfkrafa búin til">
            <a:extLst>
              <a:ext uri="{FF2B5EF4-FFF2-40B4-BE49-F238E27FC236}">
                <a16:creationId xmlns:a16="http://schemas.microsoft.com/office/drawing/2014/main" id="{57C48C68-577C-4B73-7F20-3A496EE8A7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" y="1825625"/>
            <a:ext cx="3597674" cy="4351338"/>
          </a:xfrm>
        </p:spPr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D26B4292-B4E2-5441-682B-F33D6FBC5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/>
              <a:t>Á </a:t>
            </a:r>
            <a:r>
              <a:rPr lang="is-IS" dirty="0" err="1"/>
              <a:t>krotstigi</a:t>
            </a:r>
            <a:r>
              <a:rPr lang="is-IS" dirty="0"/>
              <a:t> þroskast barnið mjög ört bæði andlega og líkamlega</a:t>
            </a:r>
          </a:p>
          <a:p>
            <a:r>
              <a:rPr lang="is-IS" dirty="0"/>
              <a:t>Í upphafi er hreyfingin í axlarliðnum með stífum handlegg. Smám saman færist það í olnboga, úlnliði og fingur.</a:t>
            </a:r>
          </a:p>
          <a:p>
            <a:r>
              <a:rPr lang="is-IS" dirty="0"/>
              <a:t>Í lok stigsins hefur barnið nokkuð góða stjórn á hreyfingum handarinnar</a:t>
            </a:r>
          </a:p>
        </p:txBody>
      </p:sp>
    </p:spTree>
    <p:extLst>
      <p:ext uri="{BB962C8B-B14F-4D97-AF65-F5344CB8AC3E}">
        <p14:creationId xmlns:p14="http://schemas.microsoft.com/office/powerpoint/2010/main" val="279829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0D7ED31-43C2-68C5-C67F-7C165042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Forskemastig 4 – 6 ára</a:t>
            </a:r>
          </a:p>
        </p:txBody>
      </p:sp>
      <p:pic>
        <p:nvPicPr>
          <p:cNvPr id="5" name="Staðgengill efnis 4">
            <a:extLst>
              <a:ext uri="{FF2B5EF4-FFF2-40B4-BE49-F238E27FC236}">
                <a16:creationId xmlns:a16="http://schemas.microsoft.com/office/drawing/2014/main" id="{3AE0065F-F3DE-A0BB-11C3-25E03C6759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8681" y="1690688"/>
            <a:ext cx="3069310" cy="4351338"/>
          </a:xfrm>
          <a:prstGeom prst="rect">
            <a:avLst/>
          </a:prstGeom>
        </p:spPr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7D68358B-10D2-13FC-85B8-A0C85386AD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err="1"/>
              <a:t>Höfuðfætla</a:t>
            </a:r>
            <a:r>
              <a:rPr lang="is-IS" dirty="0"/>
              <a:t> eða höfuðvera</a:t>
            </a:r>
          </a:p>
          <a:p>
            <a:r>
              <a:rPr lang="is-IS" dirty="0"/>
              <a:t>Skema má líka við kassa þar sem allir hlutir eru skilgreindir og flokkaðir.</a:t>
            </a:r>
          </a:p>
          <a:p>
            <a:r>
              <a:rPr lang="is-IS" dirty="0"/>
              <a:t>Skema fyrir hund væri dýr, fjórir fætur, skott, loðinn og segir </a:t>
            </a:r>
            <a:r>
              <a:rPr lang="is-IS" dirty="0" err="1"/>
              <a:t>Voff</a:t>
            </a:r>
            <a:endParaRPr lang="is-IS" dirty="0"/>
          </a:p>
          <a:p>
            <a:r>
              <a:rPr lang="is-IS" dirty="0"/>
              <a:t>Skema fyrir afmæli væri blöðrur, kaka, pakki, gestir….</a:t>
            </a:r>
          </a:p>
        </p:txBody>
      </p:sp>
    </p:spTree>
    <p:extLst>
      <p:ext uri="{BB962C8B-B14F-4D97-AF65-F5344CB8AC3E}">
        <p14:creationId xmlns:p14="http://schemas.microsoft.com/office/powerpoint/2010/main" val="23266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75278EC-C236-331A-3991-1253A432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Forskemastig 4 – 6 ára</a:t>
            </a:r>
          </a:p>
        </p:txBody>
      </p:sp>
      <p:pic>
        <p:nvPicPr>
          <p:cNvPr id="6" name="Staðgengill efnis 5" descr="Mynd sem inniheldur teikning&#10;&#10;Lýsing sjálfkrafa búin til">
            <a:extLst>
              <a:ext uri="{FF2B5EF4-FFF2-40B4-BE49-F238E27FC236}">
                <a16:creationId xmlns:a16="http://schemas.microsoft.com/office/drawing/2014/main" id="{6481E746-CC61-EAE0-EB96-6C73E4C7BF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7491"/>
            <a:ext cx="5181600" cy="3647606"/>
          </a:xfrm>
        </p:spPr>
      </p:pic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38376A6E-E510-8079-0AE6-CB07696A4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Barn prófar sig svo áfram að teikna og túlka raunveruleikann eins og það skynjar hann</a:t>
            </a:r>
          </a:p>
          <a:p>
            <a:r>
              <a:rPr lang="is-IS" dirty="0"/>
              <a:t>Börn </a:t>
            </a:r>
            <a:r>
              <a:rPr lang="is-IS" dirty="0" err="1"/>
              <a:t>krassa</a:t>
            </a:r>
            <a:r>
              <a:rPr lang="is-IS" dirty="0"/>
              <a:t> og krota </a:t>
            </a:r>
            <a:r>
              <a:rPr lang="is-IS" dirty="0" err="1"/>
              <a:t>allsstaðar</a:t>
            </a:r>
            <a:r>
              <a:rPr lang="is-IS" dirty="0"/>
              <a:t> á sama hátt, fæðingastaður skiptir ekki máli.</a:t>
            </a:r>
          </a:p>
          <a:p>
            <a:r>
              <a:rPr lang="is-IS" dirty="0"/>
              <a:t>Litir byrja að koma inn. Litavalið er háð tilfinningum barnsins og hvaða litir eru í boði. Ekki raunveruleikanum.</a:t>
            </a:r>
          </a:p>
          <a:p>
            <a:r>
              <a:rPr lang="is-IS" dirty="0"/>
              <a:t>Bláar kýr, grænir hundar, fjólublár köttur…..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1727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869</Words>
  <Application>Microsoft Office PowerPoint</Application>
  <PresentationFormat>Víðskjár</PresentationFormat>
  <Paragraphs>98</Paragraphs>
  <Slides>18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Office-þema</vt:lpstr>
      <vt:lpstr>Barnateikningar</vt:lpstr>
      <vt:lpstr>Uppeldislegt gildi barnateikninga</vt:lpstr>
      <vt:lpstr>Hvað læra börn við að teikna?</vt:lpstr>
      <vt:lpstr>Myndsköpun barna</vt:lpstr>
      <vt:lpstr>Rannsóknir Rhodu Kellogg</vt:lpstr>
      <vt:lpstr>Þroskastig í teikningum barna</vt:lpstr>
      <vt:lpstr>Krotstig 1 – 3 ára</vt:lpstr>
      <vt:lpstr>Forskemastig 4 – 6 ára</vt:lpstr>
      <vt:lpstr>Forskemastig 4 – 6 ára</vt:lpstr>
      <vt:lpstr>Skemastig 7 – 9 ára</vt:lpstr>
      <vt:lpstr>Skemastig 7 – 9 ára</vt:lpstr>
      <vt:lpstr>Byrjun raunsæis 9 – 11 ára</vt:lpstr>
      <vt:lpstr>Gervinatúralismi 11 – 13 ára</vt:lpstr>
      <vt:lpstr>Gervinatúralismi 11 – 13 ára</vt:lpstr>
      <vt:lpstr>Gervinatúralismi 11 – 13 ára</vt:lpstr>
      <vt:lpstr>Gelgjuskeið 13 – 17 ára</vt:lpstr>
      <vt:lpstr>Gelgjuskeið 13 – 17 ára</vt:lpstr>
      <vt:lpstr>Teikniþroski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Barnateikningar</dc:title>
  <dc:creator>Hrafnhildur Sigurgeirsdóttir</dc:creator>
  <cp:lastModifiedBy>Hrafnhildur Sigurgeirsdóttir</cp:lastModifiedBy>
  <cp:revision>10</cp:revision>
  <dcterms:created xsi:type="dcterms:W3CDTF">2024-01-05T13:15:15Z</dcterms:created>
  <dcterms:modified xsi:type="dcterms:W3CDTF">2024-01-07T13:49:34Z</dcterms:modified>
</cp:coreProperties>
</file>