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F0819722-557E-A184-ED7A-77EDCFA73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9C37D4A9-9DB8-56E3-AD55-8AAC56A3F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EBC88A2-87DF-BCAB-0418-554D0342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5646955-32FE-E014-7CFD-A0D8F16D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8E2DC138-14B4-4899-45F3-61E9D85D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155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8FF4A5C-B674-2494-0BCC-9A8097A8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7D2E110E-CCA4-D714-37B0-94F49EE18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5A396512-5327-B736-4F7C-3029E4FA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76176E8F-7389-70ED-9ADB-8FAECDA3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D093D718-C479-9651-C99F-769CEA94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41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0CA08BE9-6700-636F-C968-EB6E5D18D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F1151116-5875-37FA-87A4-452303F81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EE98AE41-8632-4C36-BF1D-E3F25864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70C1CA92-F2D7-1F92-3F57-3EE9BE4D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FC923783-6FF8-293B-1BAE-C7634F9F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790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B912845-D6EB-0E41-D99E-17F63808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24714D56-179A-6A63-1C65-E2F7AE9E6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D5F6DD3D-D122-FD73-6990-67C5E5D1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B0D4E048-40CE-4130-3278-739FE128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D71D9916-4D69-8328-3EB9-B27325DC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810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0F35140-0FBC-A83C-973A-598E36EE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A6359F36-2AF1-9200-CD7D-89155E3B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D81FDD6E-B484-F354-A80C-83DDDCD8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3D4D995-D8A8-47FA-0EF3-57BB72C8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5AFF514-38D2-A07B-C2FF-A83D0301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62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98C469B-8B72-7225-3C74-8A358E33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14E31A00-004B-B52A-281C-2E1321CAC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879CD4F8-AB4C-6BEC-1E81-CC16AD7A3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B07616B8-9B21-9563-7541-E87FE2D1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84E34546-8DE6-3A98-316C-7C7ABD97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BCC7E1D0-9FAB-2CC8-3319-24574CFE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23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A366560-41E2-D2B2-C58A-3557677A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944C529F-F9DF-2F22-691D-12F38451E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DE279EE6-0253-3F3F-82FB-567CFEE2B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12F23957-892C-F7F0-BB91-04FF4327D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3379D3F2-4CC0-9D6F-037C-CAE19B58E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48E8E552-0718-12EA-DB84-9114CD50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4D769BE7-2EFD-F7A8-0547-D980377C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B2B803B1-C575-0833-0CD2-8485DF4F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695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6AA2861-0249-926B-1686-829B4764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2EB4D1C1-D70D-093E-4414-F753B57B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4E696273-2ED7-0BE4-C4AB-23927FB5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DF9289AB-6EA5-17A5-DFC9-1C262727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408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54C367AE-5BB5-65C6-B0B9-3ACAB19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1509266A-9946-1D13-44EC-78F33F0F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CA95667E-58BB-D748-3620-40526764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596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3E80C62-7F65-85BA-31ED-E8F172F2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866676E5-8FCD-A14A-B4D6-D2558482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C007DB17-D3EC-931C-B6CD-5C8329E2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F9D21681-645B-885F-A706-1C740E6C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C0CFC688-F1E4-E47A-7517-46C932FE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47D4D0BD-712D-8E05-0C05-A9895D6B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671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87EB5F1-D45A-8773-D077-3768B8F7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E5D10496-7C2C-EA3A-D98C-B684A7899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376457B6-7F7C-46FB-DD06-CB2D480C7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5A465ACB-DE8D-9430-A85F-B99EC090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B497E164-CCD7-3244-9A47-76D34708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D3334B5F-C908-2166-9EB5-7E317BD5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126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A7DA6F59-2A97-5AE3-FC73-8AA29B65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A64920A8-1E60-BFCC-5E22-A51C442CC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68CF690-9E91-8F81-F3EF-E024C7C75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A011BD-F12D-4918-8123-DF6B5A24B698}" type="datetimeFigureOut">
              <a:rPr lang="is-IS" smtClean="0"/>
              <a:t>4.1.2024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0361F95-C721-2E58-AE5D-1CC25ACFC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F83DCC1C-DE84-D73B-BEED-4B6774BE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0A807-10DC-44B4-895A-662774E3B0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26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5453E641-0CB9-83D9-9F7F-D4200C378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Howard Gardner og fjölgreinarkenningin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55BFEB1B-6CC1-4BF4-3711-588D139C1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Hrafnhildur S. Sigurgeirsdóttir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AA5B7CDA-DEF6-70DE-52CA-9F317FB68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8" r="2910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B90390A2-8104-1B9B-CCC4-8D5C02BF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s-IS" sz="4200"/>
              <a:t>Sjálfþekkingargreind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2894198B-6EC8-9F29-8763-9A4EC7D5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is-IS" sz="2000"/>
              <a:t>Hæfileiki til að lifa og starfa á grunni þeirrar þekkingar. </a:t>
            </a:r>
          </a:p>
          <a:p>
            <a:r>
              <a:rPr lang="is-IS" sz="2000"/>
              <a:t>Þeir sem eru góðir í þessu </a:t>
            </a:r>
          </a:p>
          <a:p>
            <a:pPr lvl="1"/>
            <a:r>
              <a:rPr lang="is-IS" sz="2000"/>
              <a:t>Þekkja styrkleika og veikleika sína</a:t>
            </a:r>
          </a:p>
          <a:p>
            <a:pPr lvl="1"/>
            <a:r>
              <a:rPr lang="is-IS" sz="2000"/>
              <a:t>Þekkja eigið hugarástand,</a:t>
            </a:r>
          </a:p>
          <a:p>
            <a:pPr lvl="1"/>
            <a:r>
              <a:rPr lang="is-IS" sz="2000"/>
              <a:t>Góðar fyrirætlarnir</a:t>
            </a:r>
          </a:p>
          <a:p>
            <a:pPr lvl="1"/>
            <a:r>
              <a:rPr lang="is-IS" sz="2000"/>
              <a:t>Góða skapgerð.</a:t>
            </a:r>
          </a:p>
          <a:p>
            <a:r>
              <a:rPr lang="is-IS" sz="2000"/>
              <a:t>Einstaklingar með góða sjálfsþekkingargreind verja oft tíma með sjálfum sér í hugleiðslu og íhugun.</a:t>
            </a:r>
          </a:p>
          <a:p>
            <a:pPr marL="0" indent="0">
              <a:buNone/>
            </a:pPr>
            <a:endParaRPr lang="is-IS" sz="200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80419749-79B5-370E-0E91-A088150A3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6034BCF8-124C-7DE8-1825-295B4592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is-IS" sz="4000"/>
              <a:t>Umhverfisgreind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C97C9F8C-429B-EFD6-4194-AB3E8390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is-IS" sz="1300"/>
              <a:t>Hæfileiki til að þekkja náttúruna og umhverfið svo sem veður, jarðfræði, landslag og mynstrum í náttúrunni. Einnig umhverfishljóðum, snertingu og sjón.</a:t>
            </a:r>
          </a:p>
          <a:p>
            <a:pPr lvl="1"/>
            <a:r>
              <a:rPr lang="is-IS" sz="1300"/>
              <a:t>Líffræðingar</a:t>
            </a:r>
          </a:p>
          <a:p>
            <a:pPr lvl="1"/>
            <a:r>
              <a:rPr lang="is-IS" sz="1300"/>
              <a:t>Náttúrufræðingar</a:t>
            </a:r>
          </a:p>
          <a:p>
            <a:pPr lvl="1"/>
            <a:r>
              <a:rPr lang="is-IS" sz="1300"/>
              <a:t>Landfræðingar</a:t>
            </a:r>
          </a:p>
          <a:p>
            <a:pPr lvl="1"/>
            <a:r>
              <a:rPr lang="is-IS" sz="1300"/>
              <a:t>Leiðsögumenn</a:t>
            </a:r>
          </a:p>
          <a:p>
            <a:r>
              <a:rPr lang="is-IS" sz="1300"/>
              <a:t>Þessi greind felur í sér næmi fyrir öðrum fyrirbærum náttúrunnar.</a:t>
            </a:r>
          </a:p>
          <a:p>
            <a:r>
              <a:rPr lang="is-IS" sz="1300"/>
              <a:t>Þeir sem hafa góða umhverfisgreind eru góðir í að:</a:t>
            </a:r>
          </a:p>
          <a:p>
            <a:pPr lvl="1"/>
            <a:r>
              <a:rPr lang="is-IS" sz="1300"/>
              <a:t>Fara í gönguferðir í náttúrunni</a:t>
            </a:r>
          </a:p>
          <a:p>
            <a:pPr lvl="1"/>
            <a:r>
              <a:rPr lang="is-IS" sz="1300"/>
              <a:t>Hafa dýr í hrinum sig</a:t>
            </a:r>
          </a:p>
          <a:p>
            <a:pPr lvl="1"/>
            <a:r>
              <a:rPr lang="is-IS" sz="1300"/>
              <a:t>Þekkja trjátegundir, fugla, hunda</a:t>
            </a:r>
          </a:p>
          <a:p>
            <a:pPr lvl="1"/>
            <a:r>
              <a:rPr lang="is-IS" sz="1300"/>
              <a:t>Hofa á náttúrulífsmyndbönd</a:t>
            </a:r>
          </a:p>
          <a:p>
            <a:pPr lvl="1"/>
            <a:r>
              <a:rPr lang="is-IS" sz="1300"/>
              <a:t>Fara á söfn og í dýragarða</a:t>
            </a:r>
          </a:p>
          <a:p>
            <a:endParaRPr lang="is-IS" sz="13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C8C5A796-07B8-1BC0-9813-488465AC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652546"/>
            <a:ext cx="4170530" cy="15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4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A849245-3533-7F55-760E-B1A3DEF1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Tilvistargreind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A683F19C-EDA9-09E7-207B-DF69F0A53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Hæfni til að staðsetja sjálfan sig með tilliti til endimarka alheimsins.</a:t>
            </a:r>
          </a:p>
          <a:p>
            <a:r>
              <a:rPr lang="is-IS" dirty="0"/>
              <a:t>Tilvistargreind er umhyggja fyrir grundvallarmálefnum lífsins.</a:t>
            </a:r>
          </a:p>
          <a:p>
            <a:r>
              <a:rPr lang="is-IS" dirty="0"/>
              <a:t>Þessi greind er ekki enn alveg viðurkennd.</a:t>
            </a:r>
          </a:p>
        </p:txBody>
      </p:sp>
    </p:spTree>
    <p:extLst>
      <p:ext uri="{BB962C8B-B14F-4D97-AF65-F5344CB8AC3E}">
        <p14:creationId xmlns:p14="http://schemas.microsoft.com/office/powerpoint/2010/main" val="403149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F2A4328-1610-A0DA-29A6-80EAC78A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Verkefni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FA337A6-9A61-8249-3954-5B9837CC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Hvaða greind finnst þér passa best við þig? Af hverju?</a:t>
            </a:r>
          </a:p>
          <a:p>
            <a:r>
              <a:rPr lang="is-IS" dirty="0"/>
              <a:t>Hvað gerir skólinn þinn til að koma til móts við þessa greind þína?</a:t>
            </a:r>
          </a:p>
          <a:p>
            <a:r>
              <a:rPr lang="is-IS" dirty="0"/>
              <a:t>Hvernig gæti skólinn komið betur til móts við þessa greind þína?</a:t>
            </a:r>
          </a:p>
          <a:p>
            <a:r>
              <a:rPr lang="is-IS" dirty="0"/>
              <a:t>Er þér hrósað? Hvernig?</a:t>
            </a:r>
          </a:p>
          <a:p>
            <a:r>
              <a:rPr lang="is-IS" dirty="0"/>
              <a:t>Hvað munt þú vera að gera eftir 20 ár? Tengist það einhverri þessarar greinda?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5913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4312A6A6-0AE2-C256-4DCE-3373B8DF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is-IS" sz="4000"/>
              <a:t>Howard Hardner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BF6EA42F-3197-B64D-0445-FCE7A73F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is-IS" sz="1700"/>
              <a:t>Fæddist 11. júlí 1943 í Scranton Pennsylvania í Bandríkjunum.</a:t>
            </a:r>
          </a:p>
          <a:p>
            <a:r>
              <a:rPr lang="is-IS" sz="1700"/>
              <a:t>Útskrifaðist 1971 með doktorspróf í sálfræði.</a:t>
            </a:r>
          </a:p>
          <a:p>
            <a:r>
              <a:rPr lang="is-IS" sz="1700"/>
              <a:t>Rannsóknir hans hafa aðallega verið á tveimur sviðum</a:t>
            </a:r>
          </a:p>
          <a:p>
            <a:pPr lvl="1"/>
            <a:r>
              <a:rPr lang="is-IS" sz="1700"/>
              <a:t>Á þroska barna, einkum í tengslum við listir</a:t>
            </a:r>
          </a:p>
          <a:p>
            <a:pPr lvl="1"/>
            <a:r>
              <a:rPr lang="is-IS" sz="1700"/>
              <a:t>Heilasködduðu fólki</a:t>
            </a:r>
          </a:p>
          <a:p>
            <a:r>
              <a:rPr lang="is-IS" sz="1700"/>
              <a:t>Gardner telur vestræn menning hefði skilgreint </a:t>
            </a:r>
          </a:p>
          <a:p>
            <a:pPr marL="0" indent="0">
              <a:buNone/>
            </a:pPr>
            <a:r>
              <a:rPr lang="is-IS" sz="1700"/>
              <a:t>greind of þröngt ef t.d. Greindarpróf eru skoðuð.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727E5E4C-2160-A7B0-7D56-F8CCF0BE1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9" r="342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12E36939-BDE6-F55E-00A2-2B0EFED2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2" y="762001"/>
            <a:ext cx="4554680" cy="1708243"/>
          </a:xfrm>
        </p:spPr>
        <p:txBody>
          <a:bodyPr anchor="ctr">
            <a:normAutofit/>
          </a:bodyPr>
          <a:lstStyle/>
          <a:p>
            <a:r>
              <a:rPr lang="is-IS" sz="4000"/>
              <a:t>Fjölgreindarkenningin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9CDA9B83-38CA-991D-B95A-DEFFCB947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45" y="701389"/>
            <a:ext cx="4459647" cy="5455226"/>
          </a:xfrm>
          <a:prstGeom prst="rect">
            <a:avLst/>
          </a:prstGeom>
        </p:spPr>
      </p:pic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93DECE9D-ABB8-2952-8BF7-BC6A13F4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32" y="2470244"/>
            <a:ext cx="4554680" cy="3769835"/>
          </a:xfrm>
        </p:spPr>
        <p:txBody>
          <a:bodyPr anchor="ctr">
            <a:normAutofit/>
          </a:bodyPr>
          <a:lstStyle/>
          <a:p>
            <a:r>
              <a:rPr lang="is-IS" sz="1400"/>
              <a:t>Undirstrikar einstaklinsmun</a:t>
            </a:r>
          </a:p>
          <a:p>
            <a:r>
              <a:rPr lang="is-IS" sz="1400"/>
              <a:t>Kemur til móts við fleiri og margbreytilegri einstaklinga</a:t>
            </a:r>
          </a:p>
          <a:p>
            <a:r>
              <a:rPr lang="is-IS" sz="1400"/>
              <a:t>Ekki bara ein greind heldur í það minnsta 8</a:t>
            </a:r>
          </a:p>
          <a:p>
            <a:pPr lvl="1"/>
            <a:r>
              <a:rPr lang="is-IS" sz="1400"/>
              <a:t>Málgreind</a:t>
            </a:r>
          </a:p>
          <a:p>
            <a:pPr lvl="1"/>
            <a:r>
              <a:rPr lang="is-IS" sz="1400"/>
              <a:t>Rök – og stærðfræðigreind</a:t>
            </a:r>
          </a:p>
          <a:p>
            <a:pPr lvl="1"/>
            <a:r>
              <a:rPr lang="is-IS" sz="1400"/>
              <a:t>Rýmisgreind</a:t>
            </a:r>
          </a:p>
          <a:p>
            <a:pPr lvl="1"/>
            <a:r>
              <a:rPr lang="is-IS" sz="1400"/>
              <a:t>Hreyfigreind</a:t>
            </a:r>
          </a:p>
          <a:p>
            <a:pPr lvl="1"/>
            <a:r>
              <a:rPr lang="is-IS" sz="1400"/>
              <a:t>Tónlistargreind</a:t>
            </a:r>
          </a:p>
          <a:p>
            <a:pPr lvl="1"/>
            <a:r>
              <a:rPr lang="is-IS" sz="1400"/>
              <a:t>Samskiptagreind</a:t>
            </a:r>
          </a:p>
          <a:p>
            <a:pPr lvl="1"/>
            <a:r>
              <a:rPr lang="is-IS" sz="1400"/>
              <a:t>Sjálfþekkingargreind</a:t>
            </a:r>
          </a:p>
          <a:p>
            <a:pPr lvl="1"/>
            <a:r>
              <a:rPr lang="is-IS" sz="1400"/>
              <a:t>Umhverfisgreind</a:t>
            </a:r>
          </a:p>
          <a:p>
            <a:pPr lvl="1"/>
            <a:r>
              <a:rPr lang="is-IS" sz="1400"/>
              <a:t>„Tilvistargreind“</a:t>
            </a:r>
          </a:p>
        </p:txBody>
      </p:sp>
    </p:spTree>
    <p:extLst>
      <p:ext uri="{BB962C8B-B14F-4D97-AF65-F5344CB8AC3E}">
        <p14:creationId xmlns:p14="http://schemas.microsoft.com/office/powerpoint/2010/main" val="10229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3520D10-C974-0B46-F250-BD6A0F4B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Málgreind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E628D812-AC5F-57C4-27EC-F7502C80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Hæfileiki til að hafa áhrif með orðunum sínum.</a:t>
            </a:r>
          </a:p>
          <a:p>
            <a:pPr lvl="1"/>
            <a:r>
              <a:rPr lang="is-IS" dirty="0"/>
              <a:t>Ræðumenn</a:t>
            </a:r>
          </a:p>
          <a:p>
            <a:pPr lvl="1"/>
            <a:r>
              <a:rPr lang="is-IS" dirty="0"/>
              <a:t>Stjórnmálamenn</a:t>
            </a:r>
          </a:p>
          <a:p>
            <a:pPr lvl="1"/>
            <a:r>
              <a:rPr lang="is-IS" dirty="0"/>
              <a:t>Skáld</a:t>
            </a:r>
          </a:p>
          <a:p>
            <a:pPr lvl="1"/>
            <a:r>
              <a:rPr lang="is-IS" dirty="0"/>
              <a:t>Ritstjórar</a:t>
            </a:r>
          </a:p>
          <a:p>
            <a:pPr lvl="1"/>
            <a:r>
              <a:rPr lang="is-IS" dirty="0"/>
              <a:t>Blaðamenn</a:t>
            </a:r>
          </a:p>
          <a:p>
            <a:r>
              <a:rPr lang="is-IS" dirty="0"/>
              <a:t>Þeir sem eru með mikla málgreind hafa t.d. gaman af því að:</a:t>
            </a:r>
          </a:p>
          <a:p>
            <a:pPr lvl="1"/>
            <a:r>
              <a:rPr lang="is-IS" dirty="0"/>
              <a:t>Fara í </a:t>
            </a:r>
            <a:r>
              <a:rPr lang="is-IS" dirty="0" err="1"/>
              <a:t>orðaleiki</a:t>
            </a:r>
            <a:endParaRPr lang="is-IS" dirty="0"/>
          </a:p>
          <a:p>
            <a:pPr lvl="1"/>
            <a:r>
              <a:rPr lang="is-IS" dirty="0"/>
              <a:t>Lesa</a:t>
            </a:r>
          </a:p>
          <a:p>
            <a:pPr lvl="1"/>
            <a:r>
              <a:rPr lang="is-IS" dirty="0"/>
              <a:t>Gaman að hlusta á talað mál</a:t>
            </a:r>
          </a:p>
          <a:p>
            <a:pPr lvl="1"/>
            <a:r>
              <a:rPr lang="is-IS" dirty="0"/>
              <a:t>Búa yfir góðum orðaforða o.s.frv.</a:t>
            </a:r>
          </a:p>
        </p:txBody>
      </p:sp>
    </p:spTree>
    <p:extLst>
      <p:ext uri="{BB962C8B-B14F-4D97-AF65-F5344CB8AC3E}">
        <p14:creationId xmlns:p14="http://schemas.microsoft.com/office/powerpoint/2010/main" val="341827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E448F35E-5EDA-6DC8-A184-E4695590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s-IS" sz="5400"/>
              <a:t>Rök- og stærðfræðigreind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57CE50E-276B-BDE1-8AC0-B6DE4D009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is-IS" sz="1700"/>
              <a:t>Hæfileiki til að nota tölur á árangursríkan hátt</a:t>
            </a:r>
          </a:p>
          <a:p>
            <a:pPr lvl="1"/>
            <a:r>
              <a:rPr lang="is-IS" sz="1700"/>
              <a:t>Stærðfræðingar</a:t>
            </a:r>
          </a:p>
          <a:p>
            <a:pPr lvl="1"/>
            <a:r>
              <a:rPr lang="is-IS" sz="1700"/>
              <a:t>Endurskoðendur</a:t>
            </a:r>
          </a:p>
          <a:p>
            <a:pPr lvl="1"/>
            <a:r>
              <a:rPr lang="is-IS" sz="1700"/>
              <a:t>Tölfræðingar</a:t>
            </a:r>
          </a:p>
          <a:p>
            <a:pPr lvl="1"/>
            <a:r>
              <a:rPr lang="is-IS" sz="1700"/>
              <a:t>Vísindamenn</a:t>
            </a:r>
          </a:p>
          <a:p>
            <a:r>
              <a:rPr lang="is-IS" sz="1700"/>
              <a:t>Þeir eru næmir fyrir röklegum mynstrum, tengslum og staðhæfingum.</a:t>
            </a:r>
          </a:p>
          <a:p>
            <a:r>
              <a:rPr lang="is-IS" sz="1700"/>
              <a:t>Þeir sem eru með mikla rök- og stærðfræðigreind hafa gaman af:</a:t>
            </a:r>
          </a:p>
          <a:p>
            <a:pPr lvl="1"/>
            <a:r>
              <a:rPr lang="is-IS" sz="1700"/>
              <a:t>Hvernig virka hlutirnir</a:t>
            </a:r>
          </a:p>
          <a:p>
            <a:pPr lvl="1"/>
            <a:r>
              <a:rPr lang="is-IS" sz="1700"/>
              <a:t>Hafa áhuga á stærðfræði og tölvuleikjum</a:t>
            </a:r>
          </a:p>
          <a:p>
            <a:pPr lvl="1"/>
            <a:r>
              <a:rPr lang="is-IS" sz="1700"/>
              <a:t>Hafa saman af rökþrautum</a:t>
            </a:r>
          </a:p>
          <a:p>
            <a:pPr lvl="1"/>
            <a:r>
              <a:rPr lang="is-IS" sz="1700"/>
              <a:t>Hafa gaman af ráðgátum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CAE94196-3114-4BC9-09B8-F874804EE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0" r="6724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EB2BC2C1-FCA4-F73D-46A6-A07A5987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lang="is-IS" sz="4000"/>
              <a:t>Rýmisgreind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8FBDBF15-963D-0EA9-ED94-503E3ED7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2" y="2424330"/>
            <a:ext cx="5804955" cy="3642609"/>
          </a:xfrm>
          <a:prstGeom prst="rect">
            <a:avLst/>
          </a:prstGeom>
        </p:spPr>
      </p:pic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E596305B-290E-E8BC-937C-DA694317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509" y="2357888"/>
            <a:ext cx="4265370" cy="3902635"/>
          </a:xfrm>
        </p:spPr>
        <p:txBody>
          <a:bodyPr anchor="ctr">
            <a:normAutofit/>
          </a:bodyPr>
          <a:lstStyle/>
          <a:p>
            <a:r>
              <a:rPr lang="is-IS" sz="1400"/>
              <a:t>Hæfileiki til að skynja nákvæmlega hið sjónræna og rúmfræðilega umhverfi</a:t>
            </a:r>
          </a:p>
          <a:p>
            <a:pPr lvl="1"/>
            <a:r>
              <a:rPr lang="is-IS" sz="1400"/>
              <a:t>Veiðimenn</a:t>
            </a:r>
          </a:p>
          <a:p>
            <a:pPr lvl="1"/>
            <a:r>
              <a:rPr lang="is-IS" sz="1400"/>
              <a:t>Flugmenn</a:t>
            </a:r>
          </a:p>
          <a:p>
            <a:pPr lvl="1"/>
            <a:r>
              <a:rPr lang="is-IS" sz="1400"/>
              <a:t>Leiðsögumenn</a:t>
            </a:r>
          </a:p>
          <a:p>
            <a:r>
              <a:rPr lang="is-IS" sz="1400"/>
              <a:t>Þeir hafa næmni fyrir litum, línum, lögum, formi, vídd og tengslum þar á milli.</a:t>
            </a:r>
          </a:p>
          <a:p>
            <a:r>
              <a:rPr lang="is-IS" sz="1400"/>
              <a:t>Þeir sem hafa mikla rýmisgreind eru góðir í að:</a:t>
            </a:r>
          </a:p>
          <a:p>
            <a:pPr lvl="1"/>
            <a:r>
              <a:rPr lang="is-IS" sz="1400"/>
              <a:t>Lesa kort</a:t>
            </a:r>
          </a:p>
          <a:p>
            <a:pPr lvl="1"/>
            <a:r>
              <a:rPr lang="is-IS" sz="1400"/>
              <a:t>Línurit og skýringarmyndir frekar en texta</a:t>
            </a:r>
          </a:p>
          <a:p>
            <a:pPr lvl="1"/>
            <a:r>
              <a:rPr lang="is-IS" sz="1400"/>
              <a:t>Listrænni vinnu og eru góðir í teikningu.</a:t>
            </a:r>
          </a:p>
          <a:p>
            <a:pPr lvl="1"/>
            <a:r>
              <a:rPr lang="is-IS" sz="1400"/>
              <a:t>Hafa gaman af kvikmyndum, skyggnum, völundarhúsum, púslum og öðru í þrívídd.</a:t>
            </a:r>
          </a:p>
        </p:txBody>
      </p:sp>
    </p:spTree>
    <p:extLst>
      <p:ext uri="{BB962C8B-B14F-4D97-AF65-F5344CB8AC3E}">
        <p14:creationId xmlns:p14="http://schemas.microsoft.com/office/powerpoint/2010/main" val="115581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41B0234E-93ED-4FD5-6304-DD19DD5D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is-IS" sz="4000"/>
              <a:t>Hreyfigreind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3EAE2EF6-4EEF-699A-A17A-957BC1045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is-IS" sz="1300" dirty="0"/>
              <a:t>Hæfileiki í að nota allan líkamann til að tjá hugmyndir tilfinningar</a:t>
            </a:r>
          </a:p>
          <a:p>
            <a:pPr lvl="1"/>
            <a:r>
              <a:rPr lang="is-IS" sz="1300" dirty="0"/>
              <a:t>Leikarar</a:t>
            </a:r>
          </a:p>
          <a:p>
            <a:pPr lvl="1"/>
            <a:r>
              <a:rPr lang="is-IS" sz="1300" dirty="0"/>
              <a:t>Íþróttamenn</a:t>
            </a:r>
          </a:p>
          <a:p>
            <a:pPr lvl="1"/>
            <a:r>
              <a:rPr lang="is-IS" sz="1300" dirty="0"/>
              <a:t>Dansarar</a:t>
            </a:r>
          </a:p>
          <a:p>
            <a:pPr lvl="1"/>
            <a:r>
              <a:rPr lang="is-IS" sz="1300" dirty="0"/>
              <a:t>Handverksmenn</a:t>
            </a:r>
          </a:p>
          <a:p>
            <a:pPr lvl="1"/>
            <a:r>
              <a:rPr lang="is-IS" sz="1300" dirty="0"/>
              <a:t>Myndhöggvarar</a:t>
            </a:r>
          </a:p>
          <a:p>
            <a:r>
              <a:rPr lang="is-IS" sz="1300" dirty="0"/>
              <a:t>Hæfni í </a:t>
            </a:r>
            <a:r>
              <a:rPr lang="is-IS" sz="1300" dirty="0" err="1"/>
              <a:t>líkamanlegri</a:t>
            </a:r>
            <a:r>
              <a:rPr lang="is-IS" sz="1300" dirty="0"/>
              <a:t> færni eins og samhæfingu, jafnvægi, fingrafimi, styrk, sveigjanleika, </a:t>
            </a:r>
            <a:r>
              <a:rPr lang="is-IS" sz="1300" dirty="0" err="1"/>
              <a:t>snertiskyn</a:t>
            </a:r>
            <a:r>
              <a:rPr lang="is-IS" sz="1300" dirty="0"/>
              <a:t> of fleira og fleira</a:t>
            </a:r>
          </a:p>
          <a:p>
            <a:r>
              <a:rPr lang="is-IS" sz="1300" dirty="0"/>
              <a:t>Þeir sem eru með mikla hreyfigreind eru góðir í:</a:t>
            </a:r>
          </a:p>
          <a:p>
            <a:pPr lvl="1"/>
            <a:r>
              <a:rPr lang="is-IS" sz="1300" dirty="0"/>
              <a:t>Íþróttum</a:t>
            </a:r>
          </a:p>
          <a:p>
            <a:pPr lvl="1"/>
            <a:r>
              <a:rPr lang="is-IS" sz="1300" dirty="0"/>
              <a:t>Hlaupa, stökkva, vera á iði</a:t>
            </a:r>
          </a:p>
          <a:p>
            <a:pPr lvl="1"/>
            <a:r>
              <a:rPr lang="is-IS" sz="1300" dirty="0"/>
              <a:t>Í verklegum greinum</a:t>
            </a:r>
          </a:p>
          <a:p>
            <a:pPr lvl="1"/>
            <a:r>
              <a:rPr lang="is-IS" sz="1300" dirty="0"/>
              <a:t>Tjá sig á leikrænan hátt</a:t>
            </a:r>
          </a:p>
          <a:p>
            <a:pPr lvl="1"/>
            <a:r>
              <a:rPr lang="is-IS" sz="1300" dirty="0"/>
              <a:t>Viðfangsefnum sem tengjast snertingu s.s. leir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206424EF-CEA2-E176-08F6-6EF019720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47" y="909081"/>
            <a:ext cx="2840169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1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4FC88FA9-C9D7-AAA3-E410-81DC350C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is-IS" sz="4000"/>
              <a:t>Tónlistargreind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F5A1699-4BA2-20F9-45C2-7717988C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is-IS" sz="1700"/>
              <a:t>Hæfileiki til að skynja, meta mismunandi gæði, skapa og tjá margvíslega tónlist.</a:t>
            </a:r>
          </a:p>
          <a:p>
            <a:pPr lvl="1"/>
            <a:r>
              <a:rPr lang="is-IS" sz="1700"/>
              <a:t>Tónlistarmenn</a:t>
            </a:r>
          </a:p>
          <a:p>
            <a:pPr lvl="1"/>
            <a:r>
              <a:rPr lang="is-IS" sz="1700"/>
              <a:t>Hljóðmenn</a:t>
            </a:r>
          </a:p>
          <a:p>
            <a:r>
              <a:rPr lang="is-IS" sz="1700"/>
              <a:t>Þeir eru næmir fyrir tónlist, geta spilað eftir eyranu, eftir nótum og hafa innsæisskiling á tónlist.</a:t>
            </a:r>
          </a:p>
          <a:p>
            <a:r>
              <a:rPr lang="is-IS" sz="1700"/>
              <a:t>Þeir sem hafa góða tónlistargreind finnst gaman að:</a:t>
            </a:r>
          </a:p>
          <a:p>
            <a:pPr lvl="1"/>
            <a:r>
              <a:rPr lang="is-IS" sz="1700"/>
              <a:t>Hlusta á mismunandi tónlist</a:t>
            </a:r>
          </a:p>
          <a:p>
            <a:pPr lvl="1"/>
            <a:r>
              <a:rPr lang="is-IS" sz="1700"/>
              <a:t>Leika á hljóðfæri</a:t>
            </a:r>
          </a:p>
          <a:p>
            <a:pPr lvl="1"/>
            <a:r>
              <a:rPr lang="is-IS" sz="1700"/>
              <a:t>Geta haldið takti</a:t>
            </a:r>
          </a:p>
          <a:p>
            <a:pPr lvl="1"/>
            <a:r>
              <a:rPr lang="is-IS" sz="1700"/>
              <a:t>Eiga auðvelt með að muna texta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BAB5EBC6-C756-AF59-077B-B14AB57C0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426031"/>
            <a:ext cx="4170530" cy="40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6C595B94-E9CA-1AA0-9252-C89E572C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is-IS" sz="4000"/>
              <a:t>Samskiptagreind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BEFB2591-8620-2223-78DC-1617B1E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is-IS" sz="1400"/>
              <a:t>Hæfileiki til að skilja og greina skap, fyrirætlanir, innri hvöt og tilfinningar annarra.</a:t>
            </a:r>
          </a:p>
          <a:p>
            <a:pPr lvl="1"/>
            <a:r>
              <a:rPr lang="is-IS" sz="1400"/>
              <a:t>Kennarar</a:t>
            </a:r>
          </a:p>
          <a:p>
            <a:pPr lvl="1"/>
            <a:r>
              <a:rPr lang="is-IS" sz="1400"/>
              <a:t>Þjálfarar</a:t>
            </a:r>
          </a:p>
          <a:p>
            <a:pPr lvl="1"/>
            <a:r>
              <a:rPr lang="is-IS" sz="1400"/>
              <a:t>Sálfræðingar</a:t>
            </a:r>
          </a:p>
          <a:p>
            <a:r>
              <a:rPr lang="is-IS" sz="1400"/>
              <a:t>Þeir eru næmir fyrir svipbrigðum, rödd, látbragði og hæfileiki til að bregðast rétt við í samskipum.</a:t>
            </a:r>
          </a:p>
          <a:p>
            <a:r>
              <a:rPr lang="is-IS" sz="1400"/>
              <a:t>Þeir sem hafa góða samskiptagreind eru góðir í:</a:t>
            </a:r>
          </a:p>
          <a:p>
            <a:pPr lvl="1"/>
            <a:r>
              <a:rPr lang="is-IS" sz="1400"/>
              <a:t>Samskiptum</a:t>
            </a:r>
          </a:p>
          <a:p>
            <a:pPr lvl="1"/>
            <a:r>
              <a:rPr lang="is-IS" sz="1400"/>
              <a:t>Eiga góða vini</a:t>
            </a:r>
          </a:p>
          <a:p>
            <a:pPr lvl="1"/>
            <a:r>
              <a:rPr lang="is-IS" sz="1400"/>
              <a:t>Eru duglegir að miðla til annarra</a:t>
            </a:r>
          </a:p>
          <a:p>
            <a:pPr lvl="1"/>
            <a:r>
              <a:rPr lang="is-IS" sz="1400"/>
              <a:t>Líður vel innan um fólk</a:t>
            </a:r>
          </a:p>
          <a:p>
            <a:pPr lvl="1"/>
            <a:r>
              <a:rPr lang="is-IS" sz="1400"/>
              <a:t>Eru duglegir í félagsstarfi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A4D66AA5-E781-28BA-8C52-C1B844897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880998"/>
            <a:ext cx="4170530" cy="31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694</Words>
  <Application>Microsoft Office PowerPoint</Application>
  <PresentationFormat>Víðskjár</PresentationFormat>
  <Paragraphs>128</Paragraphs>
  <Slides>13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Office-þema</vt:lpstr>
      <vt:lpstr>Howard Gardner og fjölgreinarkenningin</vt:lpstr>
      <vt:lpstr>Howard Hardner</vt:lpstr>
      <vt:lpstr>Fjölgreindarkenningin</vt:lpstr>
      <vt:lpstr>Málgreind</vt:lpstr>
      <vt:lpstr>Rök- og stærðfræðigreind</vt:lpstr>
      <vt:lpstr>Rýmisgreind</vt:lpstr>
      <vt:lpstr>Hreyfigreind</vt:lpstr>
      <vt:lpstr>Tónlistargreind</vt:lpstr>
      <vt:lpstr>Samskiptagreind</vt:lpstr>
      <vt:lpstr>Sjálfþekkingargreind</vt:lpstr>
      <vt:lpstr>Umhverfisgreind</vt:lpstr>
      <vt:lpstr>Tilvistargreind</vt:lpstr>
      <vt:lpstr>Verkefni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Howard Gardner og fjölgreinarkenningin</dc:title>
  <dc:creator>Hrafnhildur Sigurgeirsdóttir</dc:creator>
  <cp:lastModifiedBy>Hrafnhildur Sigurgeirsdóttir</cp:lastModifiedBy>
  <cp:revision>3</cp:revision>
  <dcterms:created xsi:type="dcterms:W3CDTF">2024-01-04T14:26:35Z</dcterms:created>
  <dcterms:modified xsi:type="dcterms:W3CDTF">2024-01-04T15:33:13Z</dcterms:modified>
</cp:coreProperties>
</file>