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6620"/>
  </p:normalViewPr>
  <p:slideViewPr>
    <p:cSldViewPr snapToGrid="0">
      <p:cViewPr varScale="1">
        <p:scale>
          <a:sx n="58" d="100"/>
          <a:sy n="58" d="100"/>
        </p:scale>
        <p:origin x="15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44F5C-B3A8-4F7C-AE5A-3030A2E83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2163A01-E88A-429E-9FD0-C0D41D8AED7E}">
      <dgm:prSet/>
      <dgm:spPr/>
      <dgm:t>
        <a:bodyPr/>
        <a:lstStyle/>
        <a:p>
          <a:r>
            <a:rPr lang="en-US" b="0" i="0" baseline="0"/>
            <a:t>Markmiðin breytast eftir getu skjólstæðings</a:t>
          </a:r>
          <a:endParaRPr lang="en-US"/>
        </a:p>
      </dgm:t>
    </dgm:pt>
    <dgm:pt modelId="{07D3B6A7-7B43-4946-B49E-B70F96F9F0D9}" type="parTrans" cxnId="{17EDF3A0-3CF0-484F-96DB-8C6920E23588}">
      <dgm:prSet/>
      <dgm:spPr/>
      <dgm:t>
        <a:bodyPr/>
        <a:lstStyle/>
        <a:p>
          <a:endParaRPr lang="en-US"/>
        </a:p>
      </dgm:t>
    </dgm:pt>
    <dgm:pt modelId="{CE7242AB-6D57-4E8E-BF2E-EE521224FFF4}" type="sibTrans" cxnId="{17EDF3A0-3CF0-484F-96DB-8C6920E23588}">
      <dgm:prSet/>
      <dgm:spPr/>
      <dgm:t>
        <a:bodyPr/>
        <a:lstStyle/>
        <a:p>
          <a:endParaRPr lang="en-US"/>
        </a:p>
      </dgm:t>
    </dgm:pt>
    <dgm:pt modelId="{20B2DC2E-F784-4B18-82B2-8FFAA0CC7DD6}">
      <dgm:prSet/>
      <dgm:spPr/>
      <dgm:t>
        <a:bodyPr/>
        <a:lstStyle/>
        <a:p>
          <a:r>
            <a:rPr lang="en-US" b="0" i="0" baseline="0"/>
            <a:t>Starfsfólk vinnur að þeim markmiðum sem ákvörðuð voru með skjólst.</a:t>
          </a:r>
          <a:endParaRPr lang="en-US"/>
        </a:p>
      </dgm:t>
    </dgm:pt>
    <dgm:pt modelId="{17344DF1-F214-4D25-BEA8-47E5650EC5FF}" type="parTrans" cxnId="{712C9F6F-D7BD-427F-A49C-A16ADFDC4BFD}">
      <dgm:prSet/>
      <dgm:spPr/>
      <dgm:t>
        <a:bodyPr/>
        <a:lstStyle/>
        <a:p>
          <a:endParaRPr lang="en-US"/>
        </a:p>
      </dgm:t>
    </dgm:pt>
    <dgm:pt modelId="{CACDA544-0FB6-45A9-BA33-19D51B3AE71C}" type="sibTrans" cxnId="{712C9F6F-D7BD-427F-A49C-A16ADFDC4BFD}">
      <dgm:prSet/>
      <dgm:spPr/>
      <dgm:t>
        <a:bodyPr/>
        <a:lstStyle/>
        <a:p>
          <a:endParaRPr lang="en-US"/>
        </a:p>
      </dgm:t>
    </dgm:pt>
    <dgm:pt modelId="{8BACF264-3A9A-4B32-8588-B5E2C62A646F}">
      <dgm:prSet/>
      <dgm:spPr/>
      <dgm:t>
        <a:bodyPr/>
        <a:lstStyle/>
        <a:p>
          <a:r>
            <a:rPr lang="en-US" b="0" i="0" baseline="0"/>
            <a:t>Aðstoð starfsfólks miðast að því að hjálpa viðkomandi að ráða sjálfur við viðfangsefnin</a:t>
          </a:r>
          <a:endParaRPr lang="en-US"/>
        </a:p>
      </dgm:t>
    </dgm:pt>
    <dgm:pt modelId="{DC2C1B7A-0CDA-4DC3-AF7B-D77469689595}" type="parTrans" cxnId="{DADC71A3-F29E-4BAE-A63D-DD7EE1C7DC30}">
      <dgm:prSet/>
      <dgm:spPr/>
      <dgm:t>
        <a:bodyPr/>
        <a:lstStyle/>
        <a:p>
          <a:endParaRPr lang="en-US"/>
        </a:p>
      </dgm:t>
    </dgm:pt>
    <dgm:pt modelId="{FFC10D32-6C28-49BF-B9FB-A291B46BF470}" type="sibTrans" cxnId="{DADC71A3-F29E-4BAE-A63D-DD7EE1C7DC30}">
      <dgm:prSet/>
      <dgm:spPr/>
      <dgm:t>
        <a:bodyPr/>
        <a:lstStyle/>
        <a:p>
          <a:endParaRPr lang="en-US"/>
        </a:p>
      </dgm:t>
    </dgm:pt>
    <dgm:pt modelId="{1D3C0A2D-52A0-4050-B1CB-B523E3F6EE15}">
      <dgm:prSet/>
      <dgm:spPr/>
      <dgm:t>
        <a:bodyPr/>
        <a:lstStyle/>
        <a:p>
          <a:r>
            <a:rPr lang="en-US" b="0" i="0" baseline="0"/>
            <a:t>Starfsfólkið þarf mikinn tíma í fyrstu sem fer þó minnkandi í takt við getu skjólstæðings</a:t>
          </a:r>
          <a:endParaRPr lang="en-US"/>
        </a:p>
      </dgm:t>
    </dgm:pt>
    <dgm:pt modelId="{8AF93773-B383-44E0-A70C-B776551DFA98}" type="parTrans" cxnId="{55FCC782-3ABB-4095-90AF-504701AE091E}">
      <dgm:prSet/>
      <dgm:spPr/>
      <dgm:t>
        <a:bodyPr/>
        <a:lstStyle/>
        <a:p>
          <a:endParaRPr lang="en-US"/>
        </a:p>
      </dgm:t>
    </dgm:pt>
    <dgm:pt modelId="{26F337C1-3487-4D65-BBB6-4CB93668AAF8}" type="sibTrans" cxnId="{55FCC782-3ABB-4095-90AF-504701AE091E}">
      <dgm:prSet/>
      <dgm:spPr/>
      <dgm:t>
        <a:bodyPr/>
        <a:lstStyle/>
        <a:p>
          <a:endParaRPr lang="en-US"/>
        </a:p>
      </dgm:t>
    </dgm:pt>
    <dgm:pt modelId="{A6A842F7-74A3-D047-BDAB-1AB872897CCC}" type="pres">
      <dgm:prSet presAssocID="{4A044F5C-B3A8-4F7C-AE5A-3030A2E8399F}" presName="linear" presStyleCnt="0">
        <dgm:presLayoutVars>
          <dgm:animLvl val="lvl"/>
          <dgm:resizeHandles val="exact"/>
        </dgm:presLayoutVars>
      </dgm:prSet>
      <dgm:spPr/>
    </dgm:pt>
    <dgm:pt modelId="{4E5C041D-D0B9-0545-B9F1-5553E97B8A6F}" type="pres">
      <dgm:prSet presAssocID="{82163A01-E88A-429E-9FD0-C0D41D8AED7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4D16F4B-E019-8F45-9BEC-0053545791AF}" type="pres">
      <dgm:prSet presAssocID="{CE7242AB-6D57-4E8E-BF2E-EE521224FFF4}" presName="spacer" presStyleCnt="0"/>
      <dgm:spPr/>
    </dgm:pt>
    <dgm:pt modelId="{72216D75-828E-E049-A682-6587AF5BBA3E}" type="pres">
      <dgm:prSet presAssocID="{20B2DC2E-F784-4B18-82B2-8FFAA0CC7DD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7C2A37-68EF-EA4B-8B2E-30F444E82434}" type="pres">
      <dgm:prSet presAssocID="{CACDA544-0FB6-45A9-BA33-19D51B3AE71C}" presName="spacer" presStyleCnt="0"/>
      <dgm:spPr/>
    </dgm:pt>
    <dgm:pt modelId="{8438BCBF-0FA5-2A41-BFA8-1DEF82855E73}" type="pres">
      <dgm:prSet presAssocID="{8BACF264-3A9A-4B32-8588-B5E2C62A646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52254D8-42A6-EB45-8E77-226A6082BCBC}" type="pres">
      <dgm:prSet presAssocID="{FFC10D32-6C28-49BF-B9FB-A291B46BF470}" presName="spacer" presStyleCnt="0"/>
      <dgm:spPr/>
    </dgm:pt>
    <dgm:pt modelId="{BF9161E9-9C68-F74D-A640-3DEA68A80A17}" type="pres">
      <dgm:prSet presAssocID="{1D3C0A2D-52A0-4050-B1CB-B523E3F6EE1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01DB814-F8E0-2040-B5E5-4D73466E21C5}" type="presOf" srcId="{8BACF264-3A9A-4B32-8588-B5E2C62A646F}" destId="{8438BCBF-0FA5-2A41-BFA8-1DEF82855E73}" srcOrd="0" destOrd="0" presId="urn:microsoft.com/office/officeart/2005/8/layout/vList2"/>
    <dgm:cxn modelId="{5E08CE17-11FA-7742-851E-82CD81C2BC4C}" type="presOf" srcId="{4A044F5C-B3A8-4F7C-AE5A-3030A2E8399F}" destId="{A6A842F7-74A3-D047-BDAB-1AB872897CCC}" srcOrd="0" destOrd="0" presId="urn:microsoft.com/office/officeart/2005/8/layout/vList2"/>
    <dgm:cxn modelId="{E71CBD4E-3346-DA4E-BB8A-139C70B140B2}" type="presOf" srcId="{20B2DC2E-F784-4B18-82B2-8FFAA0CC7DD6}" destId="{72216D75-828E-E049-A682-6587AF5BBA3E}" srcOrd="0" destOrd="0" presId="urn:microsoft.com/office/officeart/2005/8/layout/vList2"/>
    <dgm:cxn modelId="{712C9F6F-D7BD-427F-A49C-A16ADFDC4BFD}" srcId="{4A044F5C-B3A8-4F7C-AE5A-3030A2E8399F}" destId="{20B2DC2E-F784-4B18-82B2-8FFAA0CC7DD6}" srcOrd="1" destOrd="0" parTransId="{17344DF1-F214-4D25-BEA8-47E5650EC5FF}" sibTransId="{CACDA544-0FB6-45A9-BA33-19D51B3AE71C}"/>
    <dgm:cxn modelId="{70157352-1444-7D44-8C2A-909D627BBEDF}" type="presOf" srcId="{1D3C0A2D-52A0-4050-B1CB-B523E3F6EE15}" destId="{BF9161E9-9C68-F74D-A640-3DEA68A80A17}" srcOrd="0" destOrd="0" presId="urn:microsoft.com/office/officeart/2005/8/layout/vList2"/>
    <dgm:cxn modelId="{55FCC782-3ABB-4095-90AF-504701AE091E}" srcId="{4A044F5C-B3A8-4F7C-AE5A-3030A2E8399F}" destId="{1D3C0A2D-52A0-4050-B1CB-B523E3F6EE15}" srcOrd="3" destOrd="0" parTransId="{8AF93773-B383-44E0-A70C-B776551DFA98}" sibTransId="{26F337C1-3487-4D65-BBB6-4CB93668AAF8}"/>
    <dgm:cxn modelId="{17EDF3A0-3CF0-484F-96DB-8C6920E23588}" srcId="{4A044F5C-B3A8-4F7C-AE5A-3030A2E8399F}" destId="{82163A01-E88A-429E-9FD0-C0D41D8AED7E}" srcOrd="0" destOrd="0" parTransId="{07D3B6A7-7B43-4946-B49E-B70F96F9F0D9}" sibTransId="{CE7242AB-6D57-4E8E-BF2E-EE521224FFF4}"/>
    <dgm:cxn modelId="{DADC71A3-F29E-4BAE-A63D-DD7EE1C7DC30}" srcId="{4A044F5C-B3A8-4F7C-AE5A-3030A2E8399F}" destId="{8BACF264-3A9A-4B32-8588-B5E2C62A646F}" srcOrd="2" destOrd="0" parTransId="{DC2C1B7A-0CDA-4DC3-AF7B-D77469689595}" sibTransId="{FFC10D32-6C28-49BF-B9FB-A291B46BF470}"/>
    <dgm:cxn modelId="{BC1DF4BA-8146-9043-AF0A-6B6ABFC88284}" type="presOf" srcId="{82163A01-E88A-429E-9FD0-C0D41D8AED7E}" destId="{4E5C041D-D0B9-0545-B9F1-5553E97B8A6F}" srcOrd="0" destOrd="0" presId="urn:microsoft.com/office/officeart/2005/8/layout/vList2"/>
    <dgm:cxn modelId="{94EBF4E6-CBC8-CE47-ACE4-9DD0A1423A63}" type="presParOf" srcId="{A6A842F7-74A3-D047-BDAB-1AB872897CCC}" destId="{4E5C041D-D0B9-0545-B9F1-5553E97B8A6F}" srcOrd="0" destOrd="0" presId="urn:microsoft.com/office/officeart/2005/8/layout/vList2"/>
    <dgm:cxn modelId="{666642BC-F6CE-3C43-B8C5-03D564D38E42}" type="presParOf" srcId="{A6A842F7-74A3-D047-BDAB-1AB872897CCC}" destId="{94D16F4B-E019-8F45-9BEC-0053545791AF}" srcOrd="1" destOrd="0" presId="urn:microsoft.com/office/officeart/2005/8/layout/vList2"/>
    <dgm:cxn modelId="{EE035733-862D-E042-A6FB-B5399DC7EA02}" type="presParOf" srcId="{A6A842F7-74A3-D047-BDAB-1AB872897CCC}" destId="{72216D75-828E-E049-A682-6587AF5BBA3E}" srcOrd="2" destOrd="0" presId="urn:microsoft.com/office/officeart/2005/8/layout/vList2"/>
    <dgm:cxn modelId="{24FE26E9-51B2-CD4A-85DA-F1623E6365F9}" type="presParOf" srcId="{A6A842F7-74A3-D047-BDAB-1AB872897CCC}" destId="{F87C2A37-68EF-EA4B-8B2E-30F444E82434}" srcOrd="3" destOrd="0" presId="urn:microsoft.com/office/officeart/2005/8/layout/vList2"/>
    <dgm:cxn modelId="{A5499761-654C-5146-876C-4120AAC1CCC9}" type="presParOf" srcId="{A6A842F7-74A3-D047-BDAB-1AB872897CCC}" destId="{8438BCBF-0FA5-2A41-BFA8-1DEF82855E73}" srcOrd="4" destOrd="0" presId="urn:microsoft.com/office/officeart/2005/8/layout/vList2"/>
    <dgm:cxn modelId="{FFD3D48A-615F-4646-8467-A33CA80A63B8}" type="presParOf" srcId="{A6A842F7-74A3-D047-BDAB-1AB872897CCC}" destId="{A52254D8-42A6-EB45-8E77-226A6082BCBC}" srcOrd="5" destOrd="0" presId="urn:microsoft.com/office/officeart/2005/8/layout/vList2"/>
    <dgm:cxn modelId="{3C624455-274C-2044-8D5D-F24B8A792919}" type="presParOf" srcId="{A6A842F7-74A3-D047-BDAB-1AB872897CCC}" destId="{BF9161E9-9C68-F74D-A640-3DEA68A80A1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C041D-D0B9-0545-B9F1-5553E97B8A6F}">
      <dsp:nvSpPr>
        <dsp:cNvPr id="0" name=""/>
        <dsp:cNvSpPr/>
      </dsp:nvSpPr>
      <dsp:spPr>
        <a:xfrm>
          <a:off x="0" y="76398"/>
          <a:ext cx="3787200" cy="950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Markmiðin breytast eftir getu skjólstæðings</a:t>
          </a:r>
          <a:endParaRPr lang="en-US" sz="1700" kern="1200"/>
        </a:p>
      </dsp:txBody>
      <dsp:txXfrm>
        <a:off x="46424" y="122822"/>
        <a:ext cx="3694352" cy="858142"/>
      </dsp:txXfrm>
    </dsp:sp>
    <dsp:sp modelId="{72216D75-828E-E049-A682-6587AF5BBA3E}">
      <dsp:nvSpPr>
        <dsp:cNvPr id="0" name=""/>
        <dsp:cNvSpPr/>
      </dsp:nvSpPr>
      <dsp:spPr>
        <a:xfrm>
          <a:off x="0" y="1076349"/>
          <a:ext cx="3787200" cy="950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Starfsfólk vinnur að þeim markmiðum sem ákvörðuð voru með skjólst.</a:t>
          </a:r>
          <a:endParaRPr lang="en-US" sz="1700" kern="1200"/>
        </a:p>
      </dsp:txBody>
      <dsp:txXfrm>
        <a:off x="46424" y="1122773"/>
        <a:ext cx="3694352" cy="858142"/>
      </dsp:txXfrm>
    </dsp:sp>
    <dsp:sp modelId="{8438BCBF-0FA5-2A41-BFA8-1DEF82855E73}">
      <dsp:nvSpPr>
        <dsp:cNvPr id="0" name=""/>
        <dsp:cNvSpPr/>
      </dsp:nvSpPr>
      <dsp:spPr>
        <a:xfrm>
          <a:off x="0" y="2076300"/>
          <a:ext cx="3787200" cy="950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Aðstoð starfsfólks miðast að því að hjálpa viðkomandi að ráða sjálfur við viðfangsefnin</a:t>
          </a:r>
          <a:endParaRPr lang="en-US" sz="1700" kern="1200"/>
        </a:p>
      </dsp:txBody>
      <dsp:txXfrm>
        <a:off x="46424" y="2122724"/>
        <a:ext cx="3694352" cy="858142"/>
      </dsp:txXfrm>
    </dsp:sp>
    <dsp:sp modelId="{BF9161E9-9C68-F74D-A640-3DEA68A80A17}">
      <dsp:nvSpPr>
        <dsp:cNvPr id="0" name=""/>
        <dsp:cNvSpPr/>
      </dsp:nvSpPr>
      <dsp:spPr>
        <a:xfrm>
          <a:off x="0" y="3076250"/>
          <a:ext cx="3787200" cy="950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Starfsfólkið þarf mikinn tíma í fyrstu sem fer þó minnkandi í takt við getu skjólstæðings</a:t>
          </a:r>
          <a:endParaRPr lang="en-US" sz="1700" kern="1200"/>
        </a:p>
      </dsp:txBody>
      <dsp:txXfrm>
        <a:off x="46424" y="3122674"/>
        <a:ext cx="3694352" cy="85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EE0212-F58D-E084-88B4-850AD86492F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8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C9A57-FCAE-3A0C-D260-F6369522E09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8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066046-4F29-4F9B-242F-25AFCEBF5E8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721000"/>
            <a:ext cx="2975760" cy="458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B295D-E6C4-CDCB-DCDC-4EEBDF1EB2E4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721000"/>
            <a:ext cx="2975760" cy="4586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1">
            <a:noAutofit/>
          </a:bodyPr>
          <a:lstStyle/>
          <a:p>
            <a:pPr marL="0" marR="0" lvl="0" indent="0" algn="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A9E33EB6-5E05-4392-B7E5-9E5D3924A65E}" type="slidenum">
              <a:t>‹#›</a:t>
            </a:fld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90058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1D6B35-B6AB-2A68-D9CE-4B4B69AF20E9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80000"/>
          </a:xfrm>
          <a:prstGeom prst="rect">
            <a:avLst/>
          </a:prstGeom>
          <a:solidFill>
            <a:srgbClr val="FFFFFF"/>
          </a:solidFill>
          <a:ln cap="sq">
            <a:noFill/>
            <a:prstDash val="solid"/>
          </a:ln>
        </p:spPr>
        <p:txBody>
          <a:bodyPr wrap="none" lIns="90000" tIns="45000" rIns="90000" bIns="45000" anchor="ctr" anchorCtr="1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514FCF0-D65B-88C4-3321-1454ECD50D07}"/>
              </a:ext>
            </a:extLst>
          </p:cNvPr>
          <p:cNvSpPr/>
          <p:nvPr/>
        </p:nvSpPr>
        <p:spPr>
          <a:xfrm>
            <a:off x="0" y="0"/>
            <a:ext cx="6858000" cy="918036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33BCD96-AD53-B68C-CD5D-1CF1FDDDBF57}"/>
              </a:ext>
            </a:extLst>
          </p:cNvPr>
          <p:cNvSpPr/>
          <p:nvPr/>
        </p:nvSpPr>
        <p:spPr>
          <a:xfrm>
            <a:off x="0" y="0"/>
            <a:ext cx="6858000" cy="918036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7F51194-53E0-2B15-3431-3D97823A1D1F}"/>
              </a:ext>
            </a:extLst>
          </p:cNvPr>
          <p:cNvSpPr/>
          <p:nvPr/>
        </p:nvSpPr>
        <p:spPr>
          <a:xfrm>
            <a:off x="0" y="0"/>
            <a:ext cx="6858000" cy="918036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15E8FB4-DAB4-9D73-990D-C8E1A625CC14}"/>
              </a:ext>
            </a:extLst>
          </p:cNvPr>
          <p:cNvSpPr/>
          <p:nvPr/>
        </p:nvSpPr>
        <p:spPr>
          <a:xfrm>
            <a:off x="0" y="0"/>
            <a:ext cx="6858000" cy="918036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1A3015C-95EB-34C1-5E71-8BB3689635F5}"/>
              </a:ext>
            </a:extLst>
          </p:cNvPr>
          <p:cNvSpPr/>
          <p:nvPr/>
        </p:nvSpPr>
        <p:spPr>
          <a:xfrm>
            <a:off x="0" y="0"/>
            <a:ext cx="6858000" cy="918036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257DF59-1E3B-A55F-0C41-E712A6FE5B12}"/>
              </a:ext>
            </a:extLst>
          </p:cNvPr>
          <p:cNvSpPr/>
          <p:nvPr/>
        </p:nvSpPr>
        <p:spPr>
          <a:xfrm>
            <a:off x="0" y="0"/>
            <a:ext cx="6858000" cy="918036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9" name="Slide Image Placeholder 8">
            <a:extLst>
              <a:ext uri="{FF2B5EF4-FFF2-40B4-BE49-F238E27FC236}">
                <a16:creationId xmlns:a16="http://schemas.microsoft.com/office/drawing/2014/main" id="{52C10FC3-596C-13D3-48FE-07851E26AA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8280"/>
            <a:ext cx="11788920" cy="124855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10" name="Notes Placeholder 9">
            <a:extLst>
              <a:ext uri="{FF2B5EF4-FFF2-40B4-BE49-F238E27FC236}">
                <a16:creationId xmlns:a16="http://schemas.microsoft.com/office/drawing/2014/main" id="{C2227DCE-F8EE-8C73-7814-0A19A5F2709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440" y="4360680"/>
            <a:ext cx="5475240" cy="4119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4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953A60-9BDD-A564-61CA-1C0DC3BD2DB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2D693DC4-454D-8939-05FB-20D043686427}"/>
              </a:ext>
            </a:extLst>
          </p:cNvPr>
          <p:cNvSpPr/>
          <p:nvPr/>
        </p:nvSpPr>
        <p:spPr>
          <a:xfrm>
            <a:off x="685799" y="4361040"/>
            <a:ext cx="5486399" cy="4130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338927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E0A9EF-8CE2-DBE7-E93F-FF18AE693C9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509FAB-FCF2-C4FB-AA5A-E230CAC150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905FE3-6B4A-AB81-2E7D-BD34E86F6DB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8C6FDE-9AC3-C3F6-C67F-DF5A3ECDFC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5E5D4A-F187-AC6A-4B61-67F42158215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A6C669-3416-D856-69C7-C601FAA720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B5BE13-7F40-8BA6-6D59-D9DA514F50A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CF6B50A-083A-5A25-4C0B-FCB18850128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9CAEB1-85F1-CDB4-A7FD-EC6E1D652B3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5734CB-0FF0-B5B5-21F5-3206AE33C89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512421-9C65-F0E7-46DE-4FEC14AA2FD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3F04F1-840D-BC46-D6BA-C4AAA8EC3B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944BA7-DB45-9C2F-0D57-0D3B821A982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C26D98-3548-82C5-3EE1-646E3F80681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B6E7165-38B3-4004-9BBD-A01961DBCB2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-14227175" y="-11798300"/>
            <a:ext cx="16646525" cy="1248568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31FFB7-F5DA-B57D-FF2A-86C2A10FA0D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EFA5-5A9B-2D8E-E5B7-A5CDF81B7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0C893-7BED-2B8B-EFCC-C9AFD5611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36359-B529-1526-5103-6CB4A4A5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4F1E1-238F-A0A2-E1D4-74AAA7A20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77FAB-8258-1129-B66C-C43B5D5A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FA6127-FF6D-4B13-AC29-BF3AFA108F1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0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7577-C1DC-5E1E-6158-DC1EAE15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F796D-1C12-7E97-42FB-A5E13C60B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6DAA7-5EF0-4C27-52A7-B60B8B50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2186F-1961-45E4-85D4-D96DF8030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F7211-90DE-4E83-1816-473CB796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B5400C-E6C9-4DDE-A322-E375ACAFBE4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2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9CCEA-C60F-E252-4EE0-614EB8A7D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07163" y="609600"/>
            <a:ext cx="1939925" cy="5475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A878D-BBA0-C08C-6498-481E60BD6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68963" cy="5475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1939F-F393-D18A-6388-8D89D5A43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080E9-0F46-DCCF-DB0B-7B1264F6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75BDC-E01D-C84A-7A9C-A5CC6409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C6B63C-5490-40C5-B5F7-12C2790E3B8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D870-C1A7-47C1-8CAB-74B5163B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3A9E4-78F4-223E-3235-E397F31C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4DBE2-F7BF-6A2A-CEA9-58BE0E599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25F6A-2C1D-6FE2-F807-6CC2F434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2063A-E661-B25D-5DAE-EF441DFF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C868D9-4610-4716-8103-72756900B94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77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7BCD-366B-4C69-424A-23FDA1C7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9D648-FD63-6673-B379-D25BB5DB8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AF5F8-DC7F-8348-125F-59FEB7E3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425F8-89F5-74AF-6FEE-7510F8A8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70A6B-BAF9-D1FC-FF97-DCFC0942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852BBA-7CDA-4E7A-8359-35473BDD6E5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6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5ACA-B190-EBF6-18B0-ECF59B956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0A771-26AC-9A62-29E2-6CD36244F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3650" cy="4103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18504-B850-1380-C009-6FB45B9D7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1850" y="1981200"/>
            <a:ext cx="3805238" cy="4103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B9889-64F6-A997-6324-7D1742FAB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0DF9E-ADF3-28B6-92D5-1F89A5A9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2DDA5-0FCF-D308-A53F-540B59E5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7D5CA3-C6DD-4CD1-B9A3-6641E636CAA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4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8FF8-4BBC-5AD5-F285-2C957B0B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A9D37-C415-E011-8BCE-08EF9F5B4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9230E-023C-528F-C668-9A1C00620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46185-5668-2170-FC01-E17B58B02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219B7-E347-6B3F-1108-12E076EE0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09E4C8-FF02-DDF8-14A1-F20C4B548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479D2-A7DB-085F-8CC9-6B5345E3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98DD13-09C7-4621-CEB7-B40DADEB1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AB57D1-3E36-49CF-9EE8-51924C10A88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54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1FAD-3FB9-8E15-D3D1-1391F82C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662935-49C8-3971-8A1C-592113D9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3C94C-2DCC-376B-A51C-B0FD5A5B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AFDBD1-10C9-D57C-07AE-0AADC26A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819BBC-A0D3-41DD-8DCC-2C0A2128E24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9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669D10-4EFE-5283-E027-F686F154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3F1E19-6D9B-A5A4-578D-E61B24160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D47BC-3942-85A9-6E99-D7D9012B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FE4F52-8A07-4CE1-A17E-FAC44027590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44104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03605-0D41-5F38-5FE2-CD2AAE03A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076A4-AE03-3526-E726-3B0A0905F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9AD04-91DC-76BC-530B-15C7AE8DD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252FB-FEE6-3459-7CFD-1B622F4E7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6E2B-632F-3843-ECAB-69F38D3E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8BC1A-8492-5B5C-922F-08846061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B79F6A-E87B-40E9-AC74-410A7D863DE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9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24514-C418-EAED-C29D-7000C3AB3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E74AA-B35C-7B06-6F05-5143E4957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9317E-4DA7-F664-1D9D-D607D0E2A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907DB-5241-6B1E-FA93-EE1B2D82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4EBBB-3F59-DB63-3E64-0F686F3E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E4486-C6A7-9968-29EF-ADBB25BC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0444AF-14CC-4B6D-8372-E88A24715D6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37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729B0-1EA1-4006-B12F-756DB147E2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440" y="609480"/>
            <a:ext cx="7761240" cy="1131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 compatLnSpc="1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131B5-4EBD-534B-755E-9366366818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440" y="1980720"/>
            <a:ext cx="7761240" cy="4103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D4696-FFD2-914F-94D9-96F9574A11D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85440" y="6248160"/>
            <a:ext cx="1893960" cy="4460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2400" b="0" i="0" u="none" strike="noStrike" baseline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Droid Sans Fallback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88291-35F2-4B27-F702-80434ACDC70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84680" cy="4460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2400" b="0" i="0" u="none" strike="noStrike" baseline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Droid Sans Fallback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CFF70-2F37-E356-AEEC-2F2EE26AB5F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8160"/>
            <a:ext cx="1893960" cy="4460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 compatLnSpc="1">
            <a:noAutofit/>
          </a:bodyPr>
          <a:lstStyle>
            <a:lvl1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2400" b="0" i="0" u="none" strike="noStrike" baseline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Droid Sans Fallback" pitchFamily="2"/>
              </a:defRPr>
            </a:lvl1pPr>
          </a:lstStyle>
          <a:p>
            <a:pPr lvl="0"/>
            <a:fld id="{50512BC3-DA3C-4E1E-AA64-D9A6FEC54D87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4400" b="0" i="0" u="none" strike="noStrike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Times New Roman" pitchFamily="18"/>
        </a:defRPr>
      </a:lvl1pPr>
    </p:titleStyle>
    <p:bodyStyle>
      <a:lvl1pPr marL="342720" marR="0" indent="-342720" algn="l" hangingPunct="1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3200" b="0" i="0" u="none" strike="noStrike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Times New Roman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4302D65-F921-7F40-EF20-852C122C15E8}"/>
              </a:ext>
            </a:extLst>
          </p:cNvPr>
          <p:cNvSpPr/>
          <p:nvPr/>
        </p:nvSpPr>
        <p:spPr>
          <a:xfrm>
            <a:off x="685799" y="609480"/>
            <a:ext cx="77724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1942C6C-D62C-67B9-E4FE-9E0F06242A51}"/>
              </a:ext>
            </a:extLst>
          </p:cNvPr>
          <p:cNvSpPr/>
          <p:nvPr/>
        </p:nvSpPr>
        <p:spPr>
          <a:xfrm>
            <a:off x="685799" y="609480"/>
            <a:ext cx="7769160" cy="5286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0" tIns="0" rIns="0" bIns="0" anchor="ctr" anchorCtr="0" compatLnSpc="1">
            <a:noAutofit/>
          </a:bodyPr>
          <a:lstStyle/>
          <a:p>
            <a:pPr marL="342720" marR="0" lvl="0" indent="-334800" algn="ctr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endParaRPr lang="en-US" sz="3200" b="0" i="0" u="none" strike="noStrike" cap="non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roid Sans Fallback" pitchFamily="2"/>
              <a:cs typeface="Droid Sans Fallback" pitchFamily="2"/>
            </a:endParaRPr>
          </a:p>
          <a:p>
            <a:pPr marL="342720" marR="0" lvl="0" indent="-334800" algn="ctr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r>
              <a:rPr lang="en-U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Droid Sans Fallback" pitchFamily="2"/>
              </a:rPr>
              <a:t>Endurhæfing við athafnir daglegs lífs</a:t>
            </a:r>
          </a:p>
          <a:p>
            <a:pPr marL="342720" marR="0" lvl="0" indent="-334800" algn="ctr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r>
              <a:rPr lang="en-U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Droid Sans Fallback" pitchFamily="2"/>
              </a:rPr>
              <a:t>Kafli 10</a:t>
            </a:r>
          </a:p>
          <a:p>
            <a:pPr marL="342720" marR="0" lvl="0" indent="-334800" algn="ctr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r>
              <a:rPr lang="en-US" sz="32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Droid Sans Fallback" pitchFamily="2"/>
              </a:rPr>
              <a:t>Öldrunarhjúkrun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BB567-971C-3803-E870-DCDF3E235DA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Stuðningur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727E1-7A7D-4DF5-CD82-34318A8E0AA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/>
              <a:t>Okkar hlutverk er að styðja skjólstæðinginn í að ná markmiðunum sínum</a:t>
            </a:r>
          </a:p>
          <a:p>
            <a:pPr lvl="0"/>
            <a:r>
              <a:rPr lang="en-US"/>
              <a:t>Endurskoða eftir sem færni skjólstæðingsins eykst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1BFAE-7D92-B2B6-430C-3C9DB8F6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440" y="457200"/>
            <a:ext cx="7761240" cy="770021"/>
          </a:xfrm>
        </p:spPr>
        <p:txBody>
          <a:bodyPr/>
          <a:lstStyle/>
          <a:p>
            <a:r>
              <a:rPr lang="en-IS" dirty="0"/>
              <a:t>Verkefni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54B9-B4DB-2FA3-957F-5AF9B0267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40" y="1359568"/>
            <a:ext cx="7761240" cy="5041232"/>
          </a:xfrm>
        </p:spPr>
        <p:txBody>
          <a:bodyPr/>
          <a:lstStyle/>
          <a:p>
            <a:r>
              <a:rPr lang="en-IS" dirty="0"/>
              <a:t>Lesið dæmið um Tómas á bls. 207. </a:t>
            </a:r>
          </a:p>
          <a:p>
            <a:r>
              <a:rPr lang="en-IS" dirty="0"/>
              <a:t>Setjið fram markmið fyrir daglegar athafnir í tengslum við þvottinn. </a:t>
            </a:r>
          </a:p>
          <a:p>
            <a:r>
              <a:rPr lang="en-GB" dirty="0"/>
              <a:t>G</a:t>
            </a:r>
            <a:r>
              <a:rPr lang="en-IS" dirty="0"/>
              <a:t>reinið þær athafnir sem þið haldið að Tómas þurfi hjálp við.</a:t>
            </a:r>
          </a:p>
          <a:p>
            <a:r>
              <a:rPr lang="en-GB" dirty="0"/>
              <a:t>S</a:t>
            </a:r>
            <a:r>
              <a:rPr lang="en-IS" dirty="0"/>
              <a:t>etjið fram æfingaáætlun. </a:t>
            </a:r>
          </a:p>
          <a:p>
            <a:r>
              <a:rPr lang="en-IS" dirty="0"/>
              <a:t>Hverjar eru kröfurnar, hver eru bjargráðin og er hjálpartækja þörf? </a:t>
            </a:r>
          </a:p>
          <a:p>
            <a:r>
              <a:rPr lang="en-IS" dirty="0"/>
              <a:t>Hvernig gætuð þið leiðbeint honum?</a:t>
            </a:r>
          </a:p>
        </p:txBody>
      </p:sp>
    </p:spTree>
    <p:extLst>
      <p:ext uri="{BB962C8B-B14F-4D97-AF65-F5344CB8AC3E}">
        <p14:creationId xmlns:p14="http://schemas.microsoft.com/office/powerpoint/2010/main" val="166520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C6D64-901B-596A-AE2B-07E452342BB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Endurhæfing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D48F9-57D0-48C2-A029-CD1C84EF0E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/>
              <a:t>Er markviss, tímabundin samvinna á milli skjólstæðings með skerta færni og faglegs heilbrigðisstarfsfólks</a:t>
            </a:r>
          </a:p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/>
              <a:t>Þar er teymisvinna mikilvæg milli margra fagaðila</a:t>
            </a:r>
          </a:p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/>
              <a:t>Endurhæfing í daglegum störfum er náskyld öðrum endurhæfingaraðferðum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53C37-3A2B-6B25-3D7D-FFD1D8C6FE5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Hverjir þurfa á að halda?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BCED3-D080-4E57-3FE9-28F8432DE09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/>
              <a:t>Einst. sem voru sjálfbjarga áður en þeir lögðust inn á sjúkrahús</a:t>
            </a:r>
          </a:p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/>
              <a:t>Einst. sem sækjast eftir hjálp við persónulega umhirðu</a:t>
            </a:r>
          </a:p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/>
              <a:t>Einst. sem áður hafa ekki þurft þjónustu en vilja fá stuðningsþjónustu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84236-FE46-BF84-8F34-270664329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440" y="469232"/>
            <a:ext cx="7761240" cy="1272088"/>
          </a:xfrm>
        </p:spPr>
        <p:txBody>
          <a:bodyPr/>
          <a:lstStyle/>
          <a:p>
            <a:r>
              <a:rPr lang="en-GB" dirty="0"/>
              <a:t>E</a:t>
            </a:r>
            <a:r>
              <a:rPr lang="en-IS" dirty="0"/>
              <a:t>ndurhæfing í daglegum athöfnum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E2A5E-5B2C-8526-2A55-7240E1C2C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40" y="1980720"/>
            <a:ext cx="7761240" cy="4239606"/>
          </a:xfrm>
        </p:spPr>
        <p:txBody>
          <a:bodyPr/>
          <a:lstStyle/>
          <a:p>
            <a:r>
              <a:rPr lang="en-IS" sz="2200" dirty="0"/>
              <a:t>Tilgangurinn að skjólstæðingur endurheimti færni sína og getu</a:t>
            </a:r>
          </a:p>
          <a:p>
            <a:r>
              <a:rPr lang="en-GB" sz="2200" dirty="0"/>
              <a:t>G</a:t>
            </a:r>
            <a:r>
              <a:rPr lang="en-IS" sz="2200" dirty="0"/>
              <a:t>engur út á þjálfun í venjulegum daglegum athöfnum</a:t>
            </a:r>
          </a:p>
          <a:p>
            <a:r>
              <a:rPr lang="en-GB" sz="2200" dirty="0" err="1"/>
              <a:t>Þ</a:t>
            </a:r>
            <a:r>
              <a:rPr lang="en-IS" sz="2200" dirty="0"/>
              <a:t>jálfun fer fram á heimili skjólstæðings eða nærumhverfi </a:t>
            </a:r>
          </a:p>
          <a:p>
            <a:r>
              <a:rPr lang="en-GB" sz="2200" dirty="0"/>
              <a:t>L</a:t>
            </a:r>
            <a:r>
              <a:rPr lang="en-IS" sz="2200" dirty="0"/>
              <a:t>ögð er áhersla á daglegar athafnir: </a:t>
            </a:r>
          </a:p>
          <a:p>
            <a:r>
              <a:rPr lang="en-IS" sz="2200" dirty="0"/>
              <a:t>	Búa til mat – klæða sig – versla í matinn – tómstundir – baða sig o.fl. </a:t>
            </a:r>
          </a:p>
          <a:p>
            <a:r>
              <a:rPr lang="en-IS" sz="2200" dirty="0"/>
              <a:t>	Hvað annað dettur ykkur í hug? </a:t>
            </a:r>
          </a:p>
          <a:p>
            <a:endParaRPr lang="en-IS" sz="2200" dirty="0"/>
          </a:p>
          <a:p>
            <a:r>
              <a:rPr lang="en-IS" sz="2200" dirty="0"/>
              <a:t>Skjólstæðingurinn ákveður markmiðin í samvinnu við heilbrigðisstarfsfólk</a:t>
            </a:r>
          </a:p>
        </p:txBody>
      </p:sp>
    </p:spTree>
    <p:extLst>
      <p:ext uri="{BB962C8B-B14F-4D97-AF65-F5344CB8AC3E}">
        <p14:creationId xmlns:p14="http://schemas.microsoft.com/office/powerpoint/2010/main" val="330376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3162-A34F-5A4D-77F9-EB827BE9E37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 algn="l"/>
            <a:r>
              <a:rPr lang="en-US" sz="2800"/>
              <a:t>Endurhæfing                      Venjuleg heimahjúkrun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476F3-412B-E6DA-BF19-68782AB63D5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62360" y="1980720"/>
            <a:ext cx="3787200" cy="4103640"/>
          </a:xfrm>
        </p:spPr>
        <p:txBody>
          <a:bodyPr/>
          <a:lstStyle/>
          <a:p>
            <a:pPr lvl="0"/>
            <a:r>
              <a:rPr lang="en-US" sz="1800" dirty="0" err="1"/>
              <a:t>Markmiðin</a:t>
            </a:r>
            <a:r>
              <a:rPr lang="en-US" sz="1800" dirty="0"/>
              <a:t> </a:t>
            </a:r>
            <a:r>
              <a:rPr lang="en-US" sz="1800" dirty="0" err="1"/>
              <a:t>breytast</a:t>
            </a:r>
            <a:r>
              <a:rPr lang="en-US" sz="1800" dirty="0"/>
              <a:t> ekki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 err="1"/>
              <a:t>Starfsfólk</a:t>
            </a:r>
            <a:r>
              <a:rPr lang="en-US" sz="1800" dirty="0"/>
              <a:t> </a:t>
            </a:r>
            <a:r>
              <a:rPr lang="en-US" sz="1800" dirty="0" err="1"/>
              <a:t>vinnur</a:t>
            </a:r>
            <a:r>
              <a:rPr lang="en-US" sz="1800" dirty="0"/>
              <a:t> </a:t>
            </a:r>
            <a:r>
              <a:rPr lang="en-US" sz="1800" dirty="0" err="1"/>
              <a:t>eftir</a:t>
            </a:r>
            <a:r>
              <a:rPr lang="en-US" sz="1800" dirty="0"/>
              <a:t> </a:t>
            </a:r>
            <a:r>
              <a:rPr lang="en-US" sz="1800" dirty="0" err="1"/>
              <a:t>lögum</a:t>
            </a:r>
            <a:endParaRPr lang="en-US" sz="1800" dirty="0"/>
          </a:p>
          <a:p>
            <a:pPr lvl="0"/>
            <a:endParaRPr lang="en-US" sz="1800" dirty="0"/>
          </a:p>
          <a:p>
            <a:pPr lvl="0"/>
            <a:r>
              <a:rPr lang="en-US" sz="1800" dirty="0" err="1"/>
              <a:t>Starfsfólk</a:t>
            </a:r>
            <a:r>
              <a:rPr lang="en-US" sz="1800" dirty="0"/>
              <a:t> </a:t>
            </a:r>
            <a:r>
              <a:rPr lang="en-US" sz="1800" dirty="0" err="1"/>
              <a:t>leysir</a:t>
            </a:r>
            <a:r>
              <a:rPr lang="en-US" sz="1800" dirty="0"/>
              <a:t> </a:t>
            </a:r>
            <a:r>
              <a:rPr lang="en-US" sz="1800" dirty="0" err="1"/>
              <a:t>mörg</a:t>
            </a:r>
            <a:r>
              <a:rPr lang="en-US" sz="1800" dirty="0"/>
              <a:t> </a:t>
            </a:r>
            <a:r>
              <a:rPr lang="en-US" sz="1800" dirty="0" err="1"/>
              <a:t>viðfangsefni</a:t>
            </a:r>
            <a:endParaRPr lang="en-US" sz="1800" dirty="0"/>
          </a:p>
          <a:p>
            <a:pPr lvl="0"/>
            <a:endParaRPr lang="en-US" sz="1800" dirty="0"/>
          </a:p>
          <a:p>
            <a:pPr lvl="0"/>
            <a:r>
              <a:rPr lang="en-US" sz="1800" dirty="0" err="1"/>
              <a:t>Tímaþörf</a:t>
            </a:r>
            <a:r>
              <a:rPr lang="en-US" sz="1800" dirty="0"/>
              <a:t> </a:t>
            </a:r>
            <a:r>
              <a:rPr lang="en-US" sz="1800" dirty="0" err="1"/>
              <a:t>starfsfólks</a:t>
            </a:r>
            <a:r>
              <a:rPr lang="en-US" sz="1800" dirty="0"/>
              <a:t> </a:t>
            </a:r>
            <a:r>
              <a:rPr lang="en-US" sz="1800" dirty="0" err="1"/>
              <a:t>með</a:t>
            </a:r>
            <a:r>
              <a:rPr lang="en-US" sz="1800" dirty="0"/>
              <a:t> </a:t>
            </a:r>
            <a:r>
              <a:rPr lang="en-US" sz="1800" dirty="0" err="1"/>
              <a:t>skjólst</a:t>
            </a:r>
            <a:r>
              <a:rPr lang="en-US" sz="1800" dirty="0"/>
              <a:t>. er </a:t>
            </a:r>
            <a:r>
              <a:rPr lang="en-US" sz="1800" dirty="0" err="1"/>
              <a:t>stöðug</a:t>
            </a:r>
            <a:r>
              <a:rPr lang="en-US" sz="1800" dirty="0"/>
              <a:t> </a:t>
            </a:r>
            <a:r>
              <a:rPr lang="en-US" sz="1800" dirty="0" err="1"/>
              <a:t>eða</a:t>
            </a:r>
            <a:r>
              <a:rPr lang="en-US" sz="1800" dirty="0"/>
              <a:t> </a:t>
            </a:r>
            <a:r>
              <a:rPr lang="en-US" sz="1800" dirty="0" err="1"/>
              <a:t>eykst</a:t>
            </a:r>
            <a:r>
              <a:rPr lang="en-US" sz="1800" dirty="0"/>
              <a:t> </a:t>
            </a:r>
            <a:r>
              <a:rPr lang="en-US" sz="1800" dirty="0" err="1"/>
              <a:t>því</a:t>
            </a:r>
            <a:r>
              <a:rPr lang="en-US" sz="1800" dirty="0"/>
              <a:t> </a:t>
            </a:r>
            <a:r>
              <a:rPr lang="en-US" sz="1800" dirty="0" err="1"/>
              <a:t>hann</a:t>
            </a:r>
            <a:r>
              <a:rPr lang="en-US" sz="1800" dirty="0"/>
              <a:t> </a:t>
            </a:r>
            <a:r>
              <a:rPr lang="en-US" sz="1800" dirty="0" err="1"/>
              <a:t>þarf</a:t>
            </a:r>
            <a:r>
              <a:rPr lang="en-US" sz="1800" dirty="0"/>
              <a:t> </a:t>
            </a:r>
            <a:r>
              <a:rPr lang="en-US" sz="1800" dirty="0" err="1"/>
              <a:t>meiri</a:t>
            </a:r>
            <a:r>
              <a:rPr lang="en-US" sz="1800" dirty="0"/>
              <a:t> </a:t>
            </a:r>
            <a:r>
              <a:rPr lang="en-US" sz="1800" dirty="0" err="1"/>
              <a:t>hjálp</a:t>
            </a:r>
            <a:r>
              <a:rPr lang="en-US" sz="1800" dirty="0"/>
              <a:t> </a:t>
            </a:r>
            <a:r>
              <a:rPr lang="en-US" sz="1800" dirty="0" err="1"/>
              <a:t>eftir</a:t>
            </a:r>
            <a:r>
              <a:rPr lang="en-US" sz="1800" dirty="0"/>
              <a:t> </a:t>
            </a:r>
            <a:r>
              <a:rPr lang="en-US" sz="1800" dirty="0" err="1"/>
              <a:t>því</a:t>
            </a:r>
            <a:r>
              <a:rPr lang="en-US" sz="1800" dirty="0"/>
              <a:t>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err="1"/>
              <a:t>tíminn</a:t>
            </a:r>
            <a:r>
              <a:rPr lang="en-US" sz="1800" dirty="0"/>
              <a:t> </a:t>
            </a:r>
            <a:r>
              <a:rPr lang="en-US" sz="1800" dirty="0" err="1"/>
              <a:t>líður</a:t>
            </a:r>
            <a:endParaRPr lang="en-US" sz="1800" dirty="0"/>
          </a:p>
        </p:txBody>
      </p:sp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3BF66AD1-ABBE-88D7-D4B4-72B013C9EBE9}"/>
              </a:ext>
            </a:extLst>
          </p:cNvPr>
          <p:cNvGraphicFramePr/>
          <p:nvPr/>
        </p:nvGraphicFramePr>
        <p:xfrm>
          <a:off x="685440" y="1980720"/>
          <a:ext cx="3787200" cy="4103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C3FB1-7FC2-11DE-8C1B-A9D422BDBAB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Athafnagreining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0AD89-BB05-1B1F-E308-29D2D2FC8C7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 dirty="0" err="1"/>
              <a:t>Þá</a:t>
            </a:r>
            <a:r>
              <a:rPr lang="en-US" dirty="0"/>
              <a:t> er </a:t>
            </a:r>
            <a:r>
              <a:rPr lang="en-US" dirty="0" err="1"/>
              <a:t>tilteknu</a:t>
            </a:r>
            <a:r>
              <a:rPr lang="en-US" dirty="0"/>
              <a:t> </a:t>
            </a:r>
            <a:r>
              <a:rPr lang="en-US" dirty="0" err="1"/>
              <a:t>verki</a:t>
            </a:r>
            <a:r>
              <a:rPr lang="en-US" dirty="0"/>
              <a:t> </a:t>
            </a:r>
            <a:r>
              <a:rPr lang="en-US" dirty="0" err="1"/>
              <a:t>skipt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hluta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verkþætti</a:t>
            </a:r>
            <a:endParaRPr lang="en-US" dirty="0"/>
          </a:p>
          <a:p>
            <a:pPr lvl="0">
              <a:buSzPct val="45000"/>
              <a:buFont typeface="StarSymbol"/>
              <a:buChar char="●"/>
            </a:pP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fæst</a:t>
            </a:r>
            <a:r>
              <a:rPr lang="en-US" dirty="0"/>
              <a:t> </a:t>
            </a:r>
            <a:r>
              <a:rPr lang="en-US" dirty="0" err="1"/>
              <a:t>betri</a:t>
            </a:r>
            <a:r>
              <a:rPr lang="en-US" dirty="0"/>
              <a:t> </a:t>
            </a:r>
            <a:r>
              <a:rPr lang="en-US" dirty="0" err="1"/>
              <a:t>yfirsýn</a:t>
            </a:r>
            <a:r>
              <a:rPr lang="en-US" dirty="0"/>
              <a:t> </a:t>
            </a:r>
            <a:r>
              <a:rPr lang="en-US" dirty="0" err="1"/>
              <a:t>yfir</a:t>
            </a:r>
            <a:r>
              <a:rPr lang="en-US" dirty="0"/>
              <a:t> </a:t>
            </a:r>
            <a:r>
              <a:rPr lang="en-US" dirty="0" err="1"/>
              <a:t>þá</a:t>
            </a:r>
            <a:r>
              <a:rPr lang="en-US" dirty="0"/>
              <a:t> </a:t>
            </a:r>
            <a:r>
              <a:rPr lang="en-US" dirty="0" err="1"/>
              <a:t>færni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verkið</a:t>
            </a:r>
            <a:r>
              <a:rPr lang="en-US" dirty="0"/>
              <a:t>/</a:t>
            </a:r>
            <a:r>
              <a:rPr lang="en-US" dirty="0" err="1"/>
              <a:t>athöfnin</a:t>
            </a:r>
            <a:r>
              <a:rPr lang="en-US" dirty="0"/>
              <a:t> </a:t>
            </a:r>
            <a:r>
              <a:rPr lang="en-US" dirty="0" err="1"/>
              <a:t>útheimtir</a:t>
            </a:r>
            <a:endParaRPr lang="en-US" dirty="0"/>
          </a:p>
          <a:p>
            <a:pPr lvl="1">
              <a:buSzPct val="45000"/>
              <a:buFont typeface="StarSymbol"/>
              <a:buChar char="●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Hvaða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kröfur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felast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verkinu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1">
              <a:buSzPct val="45000"/>
              <a:buFont typeface="StarSymbol"/>
              <a:buChar char="●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 geta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skjólstæðings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>
              <a:buSzPct val="45000"/>
              <a:buFont typeface="StarSymbol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þörf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hjálpartækjum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9DDD-3A0A-0CF3-3D05-C3AC4764FB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Kröfurnar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8EFAE-D607-B9A7-70D7-8C2C37D577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 dirty="0" err="1"/>
              <a:t>Líkamlegar</a:t>
            </a:r>
            <a:r>
              <a:rPr lang="en-US" dirty="0"/>
              <a:t> </a:t>
            </a:r>
            <a:r>
              <a:rPr lang="en-US" dirty="0" err="1"/>
              <a:t>kröfur</a:t>
            </a:r>
            <a:r>
              <a:rPr lang="en-US" dirty="0"/>
              <a:t>, </a:t>
            </a:r>
            <a:r>
              <a:rPr lang="en-US" dirty="0" err="1"/>
              <a:t>dæmi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beygja</a:t>
            </a:r>
            <a:r>
              <a:rPr lang="en-US" dirty="0"/>
              <a:t> sig </a:t>
            </a:r>
            <a:r>
              <a:rPr lang="en-US" dirty="0" err="1"/>
              <a:t>niður</a:t>
            </a:r>
            <a:r>
              <a:rPr lang="en-US" dirty="0"/>
              <a:t> </a:t>
            </a:r>
            <a:r>
              <a:rPr lang="en-US" dirty="0" err="1"/>
              <a:t>á</a:t>
            </a:r>
            <a:r>
              <a:rPr lang="en-US" dirty="0"/>
              <a:t> </a:t>
            </a:r>
            <a:r>
              <a:rPr lang="en-US" dirty="0" err="1"/>
              <a:t>gólf</a:t>
            </a:r>
            <a:endParaRPr lang="en-US" dirty="0"/>
          </a:p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 dirty="0" err="1"/>
              <a:t>Andlegar</a:t>
            </a:r>
            <a:r>
              <a:rPr lang="en-US" dirty="0"/>
              <a:t> </a:t>
            </a:r>
            <a:r>
              <a:rPr lang="en-US" dirty="0" err="1"/>
              <a:t>kröfur</a:t>
            </a:r>
            <a:r>
              <a:rPr lang="en-US" dirty="0"/>
              <a:t>, </a:t>
            </a:r>
            <a:r>
              <a:rPr lang="en-US" dirty="0" err="1"/>
              <a:t>dæmi</a:t>
            </a:r>
            <a:r>
              <a:rPr lang="en-US" dirty="0"/>
              <a:t> </a:t>
            </a:r>
            <a:r>
              <a:rPr lang="en-US" dirty="0" err="1"/>
              <a:t>þolinmæði</a:t>
            </a:r>
            <a:endParaRPr lang="en-US" dirty="0"/>
          </a:p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 dirty="0" err="1"/>
              <a:t>Félagslegar</a:t>
            </a:r>
            <a:r>
              <a:rPr lang="en-US" dirty="0"/>
              <a:t>, </a:t>
            </a:r>
            <a:r>
              <a:rPr lang="en-US" dirty="0" err="1"/>
              <a:t>dæmi</a:t>
            </a:r>
            <a:r>
              <a:rPr lang="en-US" dirty="0"/>
              <a:t> </a:t>
            </a:r>
            <a:r>
              <a:rPr lang="en-US" dirty="0" err="1"/>
              <a:t>samskiptafærni</a:t>
            </a:r>
            <a:endParaRPr lang="en-US" dirty="0"/>
          </a:p>
          <a:p>
            <a:pPr lvl="0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 dirty="0"/>
              <a:t>- </a:t>
            </a:r>
            <a:r>
              <a:rPr lang="en-US" dirty="0" err="1"/>
              <a:t>athafnir</a:t>
            </a:r>
            <a:r>
              <a:rPr lang="en-US" dirty="0"/>
              <a:t> </a:t>
            </a:r>
            <a:r>
              <a:rPr lang="en-US" dirty="0" err="1"/>
              <a:t>þurfa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vera </a:t>
            </a:r>
            <a:r>
              <a:rPr lang="en-US" dirty="0" err="1"/>
              <a:t>í</a:t>
            </a:r>
            <a:r>
              <a:rPr lang="en-US" dirty="0"/>
              <a:t> </a:t>
            </a:r>
            <a:r>
              <a:rPr lang="en-US" dirty="0" err="1"/>
              <a:t>samræmi</a:t>
            </a:r>
            <a:r>
              <a:rPr lang="en-US" dirty="0"/>
              <a:t> </a:t>
            </a:r>
            <a:r>
              <a:rPr lang="en-US" dirty="0" err="1"/>
              <a:t>við</a:t>
            </a:r>
            <a:r>
              <a:rPr lang="en-US" dirty="0"/>
              <a:t> </a:t>
            </a:r>
            <a:r>
              <a:rPr lang="en-US" dirty="0" err="1"/>
              <a:t>getu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bjargráð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9245-7324-9360-384E-39E11475747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Er hjálpartækja þörf?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642BC-A3C5-85EC-AC25-FA9853F287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265" indent="-342265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 dirty="0">
                <a:latin typeface="Times New Roman"/>
                <a:cs typeface="Times New Roman"/>
              </a:rPr>
              <a:t> Í </a:t>
            </a:r>
            <a:r>
              <a:rPr lang="en-US" dirty="0" err="1">
                <a:latin typeface="Times New Roman"/>
                <a:cs typeface="Times New Roman"/>
              </a:rPr>
              <a:t>samráði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við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aðrar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stéttir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metum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við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hvort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skjólst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okkar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þurfi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fá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hjálpartæki</a:t>
            </a:r>
          </a:p>
          <a:p>
            <a:pPr marL="342265" lvl="0" indent="-342265">
              <a:buClr>
                <a:srgbClr val="000000"/>
              </a:buClr>
              <a:buSzPct val="100000"/>
              <a:buFont typeface="OpenSymbol"/>
              <a:buChar char="•"/>
            </a:pPr>
            <a:r>
              <a:rPr lang="en-US" dirty="0">
                <a:latin typeface="Times New Roman"/>
                <a:cs typeface="Times New Roman"/>
              </a:rPr>
              <a:t>Fram </a:t>
            </a:r>
            <a:r>
              <a:rPr lang="en-US" dirty="0" err="1">
                <a:latin typeface="Times New Roman"/>
                <a:cs typeface="Times New Roman"/>
              </a:rPr>
              <a:t>kom</a:t>
            </a:r>
            <a:r>
              <a:rPr lang="en-US" dirty="0">
                <a:latin typeface="Times New Roman"/>
                <a:cs typeface="Times New Roman"/>
              </a:rPr>
              <a:t> í </a:t>
            </a:r>
            <a:r>
              <a:rPr lang="en-US" dirty="0" err="1">
                <a:latin typeface="Times New Roman"/>
                <a:cs typeface="Times New Roman"/>
              </a:rPr>
              <a:t>rannsókn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að</a:t>
            </a:r>
            <a:r>
              <a:rPr lang="en-US" dirty="0">
                <a:latin typeface="Times New Roman"/>
                <a:cs typeface="Times New Roman"/>
              </a:rPr>
              <a:t> 85% </a:t>
            </a:r>
            <a:r>
              <a:rPr lang="en-US" dirty="0" err="1">
                <a:latin typeface="Times New Roman"/>
                <a:cs typeface="Times New Roman"/>
              </a:rPr>
              <a:t>eldra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fólks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þótti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gott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notast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við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hjálpartæki</a:t>
            </a:r>
          </a:p>
          <a:p>
            <a:pPr marL="342265" lvl="0" indent="-342265">
              <a:buClr>
                <a:srgbClr val="000000"/>
              </a:buClr>
              <a:buSzPct val="100000"/>
              <a:buFont typeface="OpenSymbol"/>
              <a:buChar char="•"/>
            </a:pPr>
            <a:endParaRPr lang="en-US" dirty="0"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FB615-FFB9-549D-D9B6-892D45B7609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D73CF-075C-EDA7-D9E6-3B08E10D059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/>
              <a:t>Með athafnarkenningunni getum við metið hvaða aðstoð einstaklingurinn þarf, líkamlega, andlega eða félagslega</a:t>
            </a:r>
          </a:p>
          <a:p>
            <a:pPr lvl="0"/>
            <a:r>
              <a:rPr lang="en-US"/>
              <a:t>Nauðsynlegt að hafa æfingaráætlun til að samfella verði og árangur sem bestur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437</Words>
  <Application>Microsoft Office PowerPoint</Application>
  <PresentationFormat>On-screen Show (4:3)</PresentationFormat>
  <Paragraphs>60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OpenSymbol</vt:lpstr>
      <vt:lpstr>StarSymbol</vt:lpstr>
      <vt:lpstr>Times New Roman</vt:lpstr>
      <vt:lpstr>Default</vt:lpstr>
      <vt:lpstr>PowerPoint Presentation</vt:lpstr>
      <vt:lpstr>Endurhæfing</vt:lpstr>
      <vt:lpstr>Hverjir þurfa á að halda?</vt:lpstr>
      <vt:lpstr>Endurhæfing í daglegum athöfnum</vt:lpstr>
      <vt:lpstr>Endurhæfing                      Venjuleg heimahjúkrun</vt:lpstr>
      <vt:lpstr>Athafnagreining</vt:lpstr>
      <vt:lpstr>Kröfurnar</vt:lpstr>
      <vt:lpstr>Er hjálpartækja þörf?</vt:lpstr>
      <vt:lpstr>Mat</vt:lpstr>
      <vt:lpstr>Stuðningur</vt:lpstr>
      <vt:lpstr>Verkefni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Kenningar um sálræn öldrunarviðbrögð </dc:title>
  <cp:lastModifiedBy>María Albína Tryggvadóttir -VMA</cp:lastModifiedBy>
  <cp:revision>33</cp:revision>
  <dcterms:created xsi:type="dcterms:W3CDTF">2017-02-21T10:44:25Z</dcterms:created>
  <dcterms:modified xsi:type="dcterms:W3CDTF">2023-03-02T10:08:17Z</dcterms:modified>
</cp:coreProperties>
</file>