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61" r:id="rId2"/>
    <p:sldId id="266" r:id="rId3"/>
    <p:sldId id="267" r:id="rId4"/>
    <p:sldId id="268" r:id="rId5"/>
    <p:sldId id="269" r:id="rId6"/>
    <p:sldId id="270" r:id="rId7"/>
    <p:sldId id="271" r:id="rId8"/>
    <p:sldId id="272" r:id="rId9"/>
    <p:sldId id="273" r:id="rId10"/>
    <p:sldId id="274" r:id="rId11"/>
    <p:sldId id="275" r:id="rId12"/>
    <p:sldId id="27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B16"/>
    <a:srgbClr val="221C17"/>
    <a:srgbClr val="231D18"/>
    <a:srgbClr val="231D19"/>
    <a:srgbClr val="231D1A"/>
    <a:srgbClr val="231C18"/>
    <a:srgbClr val="221A14"/>
    <a:srgbClr val="181411"/>
    <a:srgbClr val="251E19"/>
    <a:srgbClr val="251F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7" d="100"/>
          <a:sy n="67" d="100"/>
        </p:scale>
        <p:origin x="564"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2018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12/17/2022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9115073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069936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21286017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270878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9374124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11578940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553841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02671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25394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12/17/2022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69489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233776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12/17/2022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047121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12/17/2022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66143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12/17/2022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72566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12/17/2022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25095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12/17/2022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02680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6FA2B21-3FCD-4721-B95C-427943F61125}" type="datetime1">
              <a:rPr lang="en-US" smtClean="0"/>
              <a:t>12/17/2022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86162658"/>
      </p:ext>
    </p:extLst>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hyperlink" Target="https://reykjafell.is/wp-content/uploads/2020/02/793408aa-7b33-49ba-9fc6-0309d9ad9d53.jpg"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5">
                <a:lumMod val="20000"/>
                <a:lumOff val="80000"/>
              </a:schemeClr>
            </a:gs>
            <a:gs pos="100000">
              <a:schemeClr val="accent5">
                <a:lumMod val="60000"/>
                <a:lumOff val="40000"/>
              </a:schemeClr>
            </a:gs>
          </a:gsLst>
          <a:lin ang="612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5F382-A4F0-4A40-9121-FDAB4DDA7836}"/>
              </a:ext>
            </a:extLst>
          </p:cNvPr>
          <p:cNvSpPr/>
          <p:nvPr/>
        </p:nvSpPr>
        <p:spPr>
          <a:xfrm>
            <a:off x="3075175" y="482600"/>
            <a:ext cx="6041654" cy="769441"/>
          </a:xfrm>
          <a:prstGeom prst="rect">
            <a:avLst/>
          </a:prstGeom>
          <a:noFill/>
        </p:spPr>
        <p:txBody>
          <a:bodyPr wrap="none" lIns="91440" tIns="45720" rIns="91440" bIns="45720">
            <a:spAutoFit/>
          </a:bodyPr>
          <a:lstStyle/>
          <a:p>
            <a:pPr algn="ctr"/>
            <a:r>
              <a:rPr lang="is-IS" sz="4400" b="1"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RALV1RÖ03 - RAFLAGNIR</a:t>
            </a:r>
            <a:endParaRPr lang="is-IS" sz="4400" b="1" cap="none" spc="0"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pic>
        <p:nvPicPr>
          <p:cNvPr id="1026" name="Picture 2" descr="Loftdós Bjarg 46mm - Rönning">
            <a:extLst>
              <a:ext uri="{FF2B5EF4-FFF2-40B4-BE49-F238E27FC236}">
                <a16:creationId xmlns:a16="http://schemas.microsoft.com/office/drawing/2014/main" id="{6229A66D-7DC2-4804-BD6C-186B0E7DC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335" y="1784732"/>
            <a:ext cx="2026186" cy="2026186"/>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Rofadós Bjarg 2.stúta 20mm - Rönning">
            <a:extLst>
              <a:ext uri="{FF2B5EF4-FFF2-40B4-BE49-F238E27FC236}">
                <a16:creationId xmlns:a16="http://schemas.microsoft.com/office/drawing/2014/main" id="{C81C739B-7274-49FC-AF46-832EB6E7A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428" y="3429000"/>
            <a:ext cx="2026186" cy="2026186"/>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Veggdós Bjarg 3.stúta - Rönning">
            <a:extLst>
              <a:ext uri="{FF2B5EF4-FFF2-40B4-BE49-F238E27FC236}">
                <a16:creationId xmlns:a16="http://schemas.microsoft.com/office/drawing/2014/main" id="{19BE349F-BE0F-4E63-A4BE-0F0693F249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6025" y="4442093"/>
            <a:ext cx="2026186" cy="2026186"/>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Mynd af Plaststr. EKK 3G 1,5  50m">
            <a:extLst>
              <a:ext uri="{FF2B5EF4-FFF2-40B4-BE49-F238E27FC236}">
                <a16:creationId xmlns:a16="http://schemas.microsoft.com/office/drawing/2014/main" id="{CDC08D26-7719-4911-BAF1-2AC9B2FCC9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9848" y="1784732"/>
            <a:ext cx="2247900" cy="1514475"/>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3AD53A4E-26DF-4282-91FE-806DD664B2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2503" y="3033215"/>
            <a:ext cx="2254810" cy="1872867"/>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040" name="Picture 16" descr="Sýna vörur í flokki: Afeinangrarar og klippur">
            <a:extLst>
              <a:ext uri="{FF2B5EF4-FFF2-40B4-BE49-F238E27FC236}">
                <a16:creationId xmlns:a16="http://schemas.microsoft.com/office/drawing/2014/main" id="{D13521CE-BCFC-4B42-97A9-9AFD4E07C8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69509" y="4595411"/>
            <a:ext cx="3064693" cy="1872868"/>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0623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5">
                <a:lumMod val="20000"/>
                <a:lumOff val="80000"/>
              </a:schemeClr>
            </a:gs>
            <a:gs pos="100000">
              <a:schemeClr val="accent5">
                <a:lumMod val="60000"/>
                <a:lumOff val="40000"/>
              </a:schemeClr>
            </a:gs>
          </a:gsLst>
          <a:lin ang="612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5F382-A4F0-4A40-9121-FDAB4DDA7836}"/>
              </a:ext>
            </a:extLst>
          </p:cNvPr>
          <p:cNvSpPr/>
          <p:nvPr/>
        </p:nvSpPr>
        <p:spPr>
          <a:xfrm>
            <a:off x="3057555" y="482600"/>
            <a:ext cx="6076920" cy="769441"/>
          </a:xfrm>
          <a:prstGeom prst="rect">
            <a:avLst/>
          </a:prstGeom>
          <a:noFill/>
        </p:spPr>
        <p:txBody>
          <a:bodyPr wrap="none" lIns="91440" tIns="45720" rIns="91440" bIns="45720">
            <a:spAutoFit/>
          </a:bodyPr>
          <a:lstStyle/>
          <a:p>
            <a:pPr algn="ctr"/>
            <a:r>
              <a:rPr lang="is-IS" sz="4400" b="1" dirty="0" err="1">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Raflagnir</a:t>
            </a:r>
            <a:r>
              <a:rPr lang="is-IS" sz="4400" b="1"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 Einlínumyndir</a:t>
            </a:r>
            <a:endParaRPr lang="is-IS" sz="4400" b="1" cap="none" spc="0"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963F900-1312-47BF-8725-81DE2513333C}"/>
              </a:ext>
            </a:extLst>
          </p:cNvPr>
          <p:cNvSpPr txBox="1"/>
          <p:nvPr/>
        </p:nvSpPr>
        <p:spPr>
          <a:xfrm>
            <a:off x="2806316" y="1790026"/>
            <a:ext cx="7539943" cy="3693319"/>
          </a:xfrm>
          <a:prstGeom prst="rect">
            <a:avLst/>
          </a:prstGeom>
          <a:noFill/>
        </p:spPr>
        <p:txBody>
          <a:bodyPr wrap="square" rtlCol="0">
            <a:spAutoFit/>
          </a:bodyPr>
          <a:lstStyle/>
          <a:p>
            <a:r>
              <a:rPr lang="is-IS" dirty="0">
                <a:solidFill>
                  <a:schemeClr val="bg1"/>
                </a:solidFill>
                <a:latin typeface="Calibri" panose="020F0502020204030204" pitchFamily="34" charset="0"/>
                <a:cs typeface="Calibri" panose="020F0502020204030204" pitchFamily="34" charset="0"/>
              </a:rPr>
              <a:t>Á einlínu teikningu er einn eða fleiri leiðarar táknaðir með einni línu (striki). Þegar við verðum lengra komin þá vitum við með því að skoða teikninguna hvað við þurfum marga víra á milli.</a:t>
            </a:r>
          </a:p>
          <a:p>
            <a:endParaRPr lang="is-IS" dirty="0">
              <a:solidFill>
                <a:schemeClr val="bg1"/>
              </a:solidFill>
              <a:latin typeface="Calibri" panose="020F0502020204030204" pitchFamily="34" charset="0"/>
              <a:cs typeface="Calibri" panose="020F0502020204030204" pitchFamily="34" charset="0"/>
            </a:endParaRPr>
          </a:p>
          <a:p>
            <a:r>
              <a:rPr lang="is-IS" dirty="0">
                <a:solidFill>
                  <a:schemeClr val="bg1"/>
                </a:solidFill>
                <a:latin typeface="Calibri" panose="020F0502020204030204" pitchFamily="34" charset="0"/>
                <a:cs typeface="Calibri" panose="020F0502020204030204" pitchFamily="34" charset="0"/>
              </a:rPr>
              <a:t>T.d. þurfum við alltaf þrjá víra að jarðbundnum tengli. Við þurfum fasa að rofum og fjöldi </a:t>
            </a:r>
            <a:r>
              <a:rPr lang="is-IS" dirty="0" err="1">
                <a:solidFill>
                  <a:schemeClr val="bg1"/>
                </a:solidFill>
                <a:latin typeface="Calibri" panose="020F0502020204030204" pitchFamily="34" charset="0"/>
                <a:cs typeface="Calibri" panose="020F0502020204030204" pitchFamily="34" charset="0"/>
              </a:rPr>
              <a:t>millilína</a:t>
            </a:r>
            <a:r>
              <a:rPr lang="is-IS" dirty="0">
                <a:solidFill>
                  <a:schemeClr val="bg1"/>
                </a:solidFill>
                <a:latin typeface="Calibri" panose="020F0502020204030204" pitchFamily="34" charset="0"/>
                <a:cs typeface="Calibri" panose="020F0502020204030204" pitchFamily="34" charset="0"/>
              </a:rPr>
              <a:t> fer eftir fjölda </a:t>
            </a:r>
            <a:r>
              <a:rPr lang="is-IS" dirty="0" err="1">
                <a:solidFill>
                  <a:schemeClr val="bg1"/>
                </a:solidFill>
                <a:latin typeface="Calibri" panose="020F0502020204030204" pitchFamily="34" charset="0"/>
                <a:cs typeface="Calibri" panose="020F0502020204030204" pitchFamily="34" charset="0"/>
              </a:rPr>
              <a:t>kveikinga</a:t>
            </a:r>
            <a:r>
              <a:rPr lang="is-IS" dirty="0">
                <a:solidFill>
                  <a:schemeClr val="bg1"/>
                </a:solidFill>
                <a:latin typeface="Calibri" panose="020F0502020204030204" pitchFamily="34" charset="0"/>
                <a:cs typeface="Calibri" panose="020F0502020204030204" pitchFamily="34" charset="0"/>
              </a:rPr>
              <a:t>. Ef það er bara ein </a:t>
            </a:r>
            <a:r>
              <a:rPr lang="is-IS" dirty="0" err="1">
                <a:solidFill>
                  <a:schemeClr val="bg1"/>
                </a:solidFill>
                <a:latin typeface="Calibri" panose="020F0502020204030204" pitchFamily="34" charset="0"/>
                <a:cs typeface="Calibri" panose="020F0502020204030204" pitchFamily="34" charset="0"/>
              </a:rPr>
              <a:t>kveiking</a:t>
            </a:r>
            <a:r>
              <a:rPr lang="is-IS" dirty="0">
                <a:solidFill>
                  <a:schemeClr val="bg1"/>
                </a:solidFill>
                <a:latin typeface="Calibri" panose="020F0502020204030204" pitchFamily="34" charset="0"/>
                <a:cs typeface="Calibri" panose="020F0502020204030204" pitchFamily="34" charset="0"/>
              </a:rPr>
              <a:t> þá </a:t>
            </a:r>
            <a:r>
              <a:rPr lang="is-IS" dirty="0" err="1">
                <a:solidFill>
                  <a:schemeClr val="bg1"/>
                </a:solidFill>
                <a:latin typeface="Calibri" panose="020F0502020204030204" pitchFamily="34" charset="0"/>
                <a:cs typeface="Calibri" panose="020F0502020204030204" pitchFamily="34" charset="0"/>
              </a:rPr>
              <a:t>þufum</a:t>
            </a:r>
            <a:r>
              <a:rPr lang="is-IS" dirty="0">
                <a:solidFill>
                  <a:schemeClr val="bg1"/>
                </a:solidFill>
                <a:latin typeface="Calibri" panose="020F0502020204030204" pitchFamily="34" charset="0"/>
                <a:cs typeface="Calibri" panose="020F0502020204030204" pitchFamily="34" charset="0"/>
              </a:rPr>
              <a:t> við bara fasa og </a:t>
            </a:r>
            <a:r>
              <a:rPr lang="is-IS" dirty="0" err="1">
                <a:solidFill>
                  <a:schemeClr val="bg1"/>
                </a:solidFill>
                <a:latin typeface="Calibri" panose="020F0502020204030204" pitchFamily="34" charset="0"/>
                <a:cs typeface="Calibri" panose="020F0502020204030204" pitchFamily="34" charset="0"/>
              </a:rPr>
              <a:t>millilínu</a:t>
            </a:r>
            <a:r>
              <a:rPr lang="is-IS" dirty="0">
                <a:solidFill>
                  <a:schemeClr val="bg1"/>
                </a:solidFill>
                <a:latin typeface="Calibri" panose="020F0502020204030204" pitchFamily="34" charset="0"/>
                <a:cs typeface="Calibri" panose="020F0502020204030204" pitchFamily="34" charset="0"/>
              </a:rPr>
              <a:t>. Ef það eru tvær </a:t>
            </a:r>
            <a:r>
              <a:rPr lang="is-IS" dirty="0" err="1">
                <a:solidFill>
                  <a:schemeClr val="bg1"/>
                </a:solidFill>
                <a:latin typeface="Calibri" panose="020F0502020204030204" pitchFamily="34" charset="0"/>
                <a:cs typeface="Calibri" panose="020F0502020204030204" pitchFamily="34" charset="0"/>
              </a:rPr>
              <a:t>kveikingar</a:t>
            </a:r>
            <a:r>
              <a:rPr lang="is-IS" dirty="0">
                <a:solidFill>
                  <a:schemeClr val="bg1"/>
                </a:solidFill>
                <a:latin typeface="Calibri" panose="020F0502020204030204" pitchFamily="34" charset="0"/>
                <a:cs typeface="Calibri" panose="020F0502020204030204" pitchFamily="34" charset="0"/>
              </a:rPr>
              <a:t> þurfum við fasa og tvær </a:t>
            </a:r>
            <a:r>
              <a:rPr lang="is-IS" dirty="0" err="1">
                <a:solidFill>
                  <a:schemeClr val="bg1"/>
                </a:solidFill>
                <a:latin typeface="Calibri" panose="020F0502020204030204" pitchFamily="34" charset="0"/>
                <a:cs typeface="Calibri" panose="020F0502020204030204" pitchFamily="34" charset="0"/>
              </a:rPr>
              <a:t>millilínur</a:t>
            </a:r>
            <a:r>
              <a:rPr lang="is-IS" dirty="0">
                <a:solidFill>
                  <a:schemeClr val="bg1"/>
                </a:solidFill>
                <a:latin typeface="Calibri" panose="020F0502020204030204" pitchFamily="34" charset="0"/>
                <a:cs typeface="Calibri" panose="020F0502020204030204" pitchFamily="34" charset="0"/>
              </a:rPr>
              <a:t> </a:t>
            </a:r>
            <a:r>
              <a:rPr lang="is-IS" dirty="0" err="1">
                <a:solidFill>
                  <a:schemeClr val="bg1"/>
                </a:solidFill>
                <a:latin typeface="Calibri" panose="020F0502020204030204" pitchFamily="34" charset="0"/>
                <a:cs typeface="Calibri" panose="020F0502020204030204" pitchFamily="34" charset="0"/>
              </a:rPr>
              <a:t>o.s</a:t>
            </a:r>
            <a:r>
              <a:rPr lang="is-IS" dirty="0">
                <a:solidFill>
                  <a:schemeClr val="bg1"/>
                </a:solidFill>
                <a:latin typeface="Calibri" panose="020F0502020204030204" pitchFamily="34" charset="0"/>
                <a:cs typeface="Calibri" panose="020F0502020204030204" pitchFamily="34" charset="0"/>
              </a:rPr>
              <a:t>. frv. </a:t>
            </a:r>
          </a:p>
          <a:p>
            <a:endParaRPr lang="is-IS" dirty="0">
              <a:solidFill>
                <a:schemeClr val="bg1"/>
              </a:solidFill>
              <a:latin typeface="Calibri" panose="020F0502020204030204" pitchFamily="34" charset="0"/>
              <a:cs typeface="Calibri" panose="020F0502020204030204" pitchFamily="34" charset="0"/>
            </a:endParaRPr>
          </a:p>
          <a:p>
            <a:r>
              <a:rPr lang="is-IS" dirty="0">
                <a:solidFill>
                  <a:schemeClr val="bg1"/>
                </a:solidFill>
                <a:latin typeface="Calibri" panose="020F0502020204030204" pitchFamily="34" charset="0"/>
                <a:cs typeface="Calibri" panose="020F0502020204030204" pitchFamily="34" charset="0"/>
              </a:rPr>
              <a:t>Einlínu teikning er mest </a:t>
            </a:r>
            <a:r>
              <a:rPr lang="is-IS">
                <a:solidFill>
                  <a:schemeClr val="bg1"/>
                </a:solidFill>
                <a:latin typeface="Calibri" panose="020F0502020204030204" pitchFamily="34" charset="0"/>
                <a:cs typeface="Calibri" panose="020F0502020204030204" pitchFamily="34" charset="0"/>
              </a:rPr>
              <a:t>notuð í </a:t>
            </a:r>
            <a:r>
              <a:rPr lang="is-IS" dirty="0" err="1">
                <a:solidFill>
                  <a:schemeClr val="bg1"/>
                </a:solidFill>
                <a:latin typeface="Calibri" panose="020F0502020204030204" pitchFamily="34" charset="0"/>
                <a:cs typeface="Calibri" panose="020F0502020204030204" pitchFamily="34" charset="0"/>
              </a:rPr>
              <a:t>yfirlitsmyndum</a:t>
            </a:r>
            <a:r>
              <a:rPr lang="is-IS" dirty="0">
                <a:solidFill>
                  <a:schemeClr val="bg1"/>
                </a:solidFill>
                <a:latin typeface="Calibri" panose="020F0502020204030204" pitchFamily="34" charset="0"/>
                <a:cs typeface="Calibri" panose="020F0502020204030204" pitchFamily="34" charset="0"/>
              </a:rPr>
              <a:t> og aðal </a:t>
            </a:r>
            <a:r>
              <a:rPr lang="is-IS" dirty="0" err="1">
                <a:solidFill>
                  <a:schemeClr val="bg1"/>
                </a:solidFill>
                <a:latin typeface="Calibri" panose="020F0502020204030204" pitchFamily="34" charset="0"/>
                <a:cs typeface="Calibri" panose="020F0502020204030204" pitchFamily="34" charset="0"/>
              </a:rPr>
              <a:t>straumrásamyndum</a:t>
            </a:r>
            <a:r>
              <a:rPr lang="is-IS" dirty="0">
                <a:solidFill>
                  <a:schemeClr val="bg1"/>
                </a:solidFill>
                <a:latin typeface="Calibri" panose="020F0502020204030204" pitchFamily="34" charset="0"/>
                <a:cs typeface="Calibri" panose="020F0502020204030204" pitchFamily="34" charset="0"/>
              </a:rPr>
              <a:t>. </a:t>
            </a:r>
          </a:p>
          <a:p>
            <a:endParaRPr lang="is-IS" dirty="0">
              <a:solidFill>
                <a:schemeClr val="bg1"/>
              </a:solidFill>
              <a:latin typeface="Calibri" panose="020F0502020204030204" pitchFamily="34" charset="0"/>
              <a:cs typeface="Calibri" panose="020F0502020204030204" pitchFamily="34" charset="0"/>
            </a:endParaRPr>
          </a:p>
          <a:p>
            <a:r>
              <a:rPr lang="is-IS" dirty="0">
                <a:solidFill>
                  <a:schemeClr val="bg1"/>
                </a:solidFill>
                <a:latin typeface="Calibri" panose="020F0502020204030204" pitchFamily="34" charset="0"/>
                <a:cs typeface="Calibri" panose="020F0502020204030204" pitchFamily="34" charset="0"/>
              </a:rPr>
              <a:t>Þar sem einlínu teikniaðferðin getur falið í sér hættu á að misskilja tákn, verður að nota hana með varúð. </a:t>
            </a:r>
          </a:p>
        </p:txBody>
      </p:sp>
      <p:pic>
        <p:nvPicPr>
          <p:cNvPr id="4" name="Picture 3">
            <a:extLst>
              <a:ext uri="{FF2B5EF4-FFF2-40B4-BE49-F238E27FC236}">
                <a16:creationId xmlns:a16="http://schemas.microsoft.com/office/drawing/2014/main" id="{C5210A3E-A663-47E1-B87D-6BCF91732D0A}"/>
              </a:ext>
            </a:extLst>
          </p:cNvPr>
          <p:cNvPicPr>
            <a:picLocks noChangeAspect="1"/>
          </p:cNvPicPr>
          <p:nvPr/>
        </p:nvPicPr>
        <p:blipFill>
          <a:blip r:embed="rId2"/>
          <a:stretch>
            <a:fillRect/>
          </a:stretch>
        </p:blipFill>
        <p:spPr>
          <a:xfrm>
            <a:off x="225232" y="1790026"/>
            <a:ext cx="2461118" cy="3569436"/>
          </a:xfrm>
          <a:prstGeom prst="rect">
            <a:avLst/>
          </a:prstGeom>
        </p:spPr>
      </p:pic>
    </p:spTree>
    <p:extLst>
      <p:ext uri="{BB962C8B-B14F-4D97-AF65-F5344CB8AC3E}">
        <p14:creationId xmlns:p14="http://schemas.microsoft.com/office/powerpoint/2010/main" val="2835435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5">
                <a:lumMod val="20000"/>
                <a:lumOff val="80000"/>
              </a:schemeClr>
            </a:gs>
            <a:gs pos="100000">
              <a:schemeClr val="accent5">
                <a:lumMod val="60000"/>
                <a:lumOff val="40000"/>
              </a:schemeClr>
            </a:gs>
          </a:gsLst>
          <a:lin ang="612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5F382-A4F0-4A40-9121-FDAB4DDA7836}"/>
              </a:ext>
            </a:extLst>
          </p:cNvPr>
          <p:cNvSpPr/>
          <p:nvPr/>
        </p:nvSpPr>
        <p:spPr>
          <a:xfrm>
            <a:off x="2993435" y="482600"/>
            <a:ext cx="6205160" cy="769441"/>
          </a:xfrm>
          <a:prstGeom prst="rect">
            <a:avLst/>
          </a:prstGeom>
          <a:noFill/>
        </p:spPr>
        <p:txBody>
          <a:bodyPr wrap="none" lIns="91440" tIns="45720" rIns="91440" bIns="45720">
            <a:spAutoFit/>
          </a:bodyPr>
          <a:lstStyle/>
          <a:p>
            <a:pPr algn="ctr"/>
            <a:r>
              <a:rPr lang="is-IS" sz="4400" b="1" dirty="0" err="1">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Raflagnir</a:t>
            </a:r>
            <a:r>
              <a:rPr lang="is-IS" sz="4400" b="1"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 Fjöllínumyndir</a:t>
            </a:r>
            <a:endParaRPr lang="is-IS" sz="4400" b="1" cap="none" spc="0"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963F900-1312-47BF-8725-81DE2513333C}"/>
              </a:ext>
            </a:extLst>
          </p:cNvPr>
          <p:cNvSpPr txBox="1"/>
          <p:nvPr/>
        </p:nvSpPr>
        <p:spPr>
          <a:xfrm>
            <a:off x="2806316" y="1790026"/>
            <a:ext cx="7539943" cy="1477328"/>
          </a:xfrm>
          <a:prstGeom prst="rect">
            <a:avLst/>
          </a:prstGeom>
          <a:noFill/>
        </p:spPr>
        <p:txBody>
          <a:bodyPr wrap="square" rtlCol="0">
            <a:spAutoFit/>
          </a:bodyPr>
          <a:lstStyle/>
          <a:p>
            <a:r>
              <a:rPr lang="is-IS" dirty="0">
                <a:solidFill>
                  <a:schemeClr val="bg1"/>
                </a:solidFill>
                <a:latin typeface="Calibri" panose="020F0502020204030204" pitchFamily="34" charset="0"/>
                <a:cs typeface="Calibri" panose="020F0502020204030204" pitchFamily="34" charset="0"/>
              </a:rPr>
              <a:t>Með fjöllínu teikniaðferð er sérhver leiðari táknaður með sínu striki og sérhver hluti </a:t>
            </a:r>
            <a:r>
              <a:rPr lang="is-IS" dirty="0" err="1">
                <a:solidFill>
                  <a:schemeClr val="bg1"/>
                </a:solidFill>
                <a:latin typeface="Calibri" panose="020F0502020204030204" pitchFamily="34" charset="0"/>
                <a:cs typeface="Calibri" panose="020F0502020204030204" pitchFamily="34" charset="0"/>
              </a:rPr>
              <a:t>rásarinnar</a:t>
            </a:r>
            <a:r>
              <a:rPr lang="is-IS" dirty="0">
                <a:solidFill>
                  <a:schemeClr val="bg1"/>
                </a:solidFill>
                <a:latin typeface="Calibri" panose="020F0502020204030204" pitchFamily="34" charset="0"/>
                <a:cs typeface="Calibri" panose="020F0502020204030204" pitchFamily="34" charset="0"/>
              </a:rPr>
              <a:t> táknaður með sínu tákni. Teikniaðferðin gefur tæmandi lýsingu á rásinni. </a:t>
            </a:r>
          </a:p>
          <a:p>
            <a:endParaRPr lang="is-IS" dirty="0">
              <a:solidFill>
                <a:schemeClr val="bg1"/>
              </a:solidFill>
              <a:latin typeface="Calibri" panose="020F0502020204030204" pitchFamily="34" charset="0"/>
              <a:cs typeface="Calibri" panose="020F0502020204030204" pitchFamily="34" charset="0"/>
            </a:endParaRPr>
          </a:p>
          <a:p>
            <a:r>
              <a:rPr lang="is-IS" dirty="0">
                <a:solidFill>
                  <a:schemeClr val="bg1"/>
                </a:solidFill>
                <a:latin typeface="Calibri" panose="020F0502020204030204" pitchFamily="34" charset="0"/>
                <a:cs typeface="Calibri" panose="020F0502020204030204" pitchFamily="34" charset="0"/>
              </a:rPr>
              <a:t>Það veltur á </a:t>
            </a:r>
            <a:r>
              <a:rPr lang="is-IS" dirty="0" err="1">
                <a:solidFill>
                  <a:schemeClr val="bg1"/>
                </a:solidFill>
                <a:latin typeface="Calibri" panose="020F0502020204030204" pitchFamily="34" charset="0"/>
                <a:cs typeface="Calibri" panose="020F0502020204030204" pitchFamily="34" charset="0"/>
              </a:rPr>
              <a:t>þvi</a:t>
            </a:r>
            <a:r>
              <a:rPr lang="is-IS" dirty="0">
                <a:solidFill>
                  <a:schemeClr val="bg1"/>
                </a:solidFill>
                <a:latin typeface="Calibri" panose="020F0502020204030204" pitchFamily="34" charset="0"/>
                <a:cs typeface="Calibri" panose="020F0502020204030204" pitchFamily="34" charset="0"/>
              </a:rPr>
              <a:t>, hve flókin rásin er, hvor teikniaðferðin er notuð.</a:t>
            </a:r>
          </a:p>
        </p:txBody>
      </p:sp>
      <p:pic>
        <p:nvPicPr>
          <p:cNvPr id="5" name="Picture 4">
            <a:extLst>
              <a:ext uri="{FF2B5EF4-FFF2-40B4-BE49-F238E27FC236}">
                <a16:creationId xmlns:a16="http://schemas.microsoft.com/office/drawing/2014/main" id="{3C1107B5-212F-4E86-9E58-371FF22211A3}"/>
              </a:ext>
            </a:extLst>
          </p:cNvPr>
          <p:cNvPicPr>
            <a:picLocks noChangeAspect="1"/>
          </p:cNvPicPr>
          <p:nvPr/>
        </p:nvPicPr>
        <p:blipFill>
          <a:blip r:embed="rId2"/>
          <a:stretch>
            <a:fillRect/>
          </a:stretch>
        </p:blipFill>
        <p:spPr>
          <a:xfrm>
            <a:off x="451508" y="1790026"/>
            <a:ext cx="1940252" cy="2904637"/>
          </a:xfrm>
          <a:prstGeom prst="rect">
            <a:avLst/>
          </a:prstGeom>
        </p:spPr>
      </p:pic>
      <p:sp>
        <p:nvSpPr>
          <p:cNvPr id="2" name="TextBox 1">
            <a:extLst>
              <a:ext uri="{FF2B5EF4-FFF2-40B4-BE49-F238E27FC236}">
                <a16:creationId xmlns:a16="http://schemas.microsoft.com/office/drawing/2014/main" id="{E3D4B61C-2D2A-4726-A623-DBA0FC628F3A}"/>
              </a:ext>
            </a:extLst>
          </p:cNvPr>
          <p:cNvSpPr txBox="1"/>
          <p:nvPr/>
        </p:nvSpPr>
        <p:spPr>
          <a:xfrm>
            <a:off x="451508" y="1790026"/>
            <a:ext cx="806841" cy="738664"/>
          </a:xfrm>
          <a:prstGeom prst="rect">
            <a:avLst/>
          </a:prstGeom>
          <a:solidFill>
            <a:schemeClr val="tx1"/>
          </a:solidFill>
        </p:spPr>
        <p:txBody>
          <a:bodyPr wrap="square" rtlCol="0">
            <a:spAutoFit/>
          </a:bodyPr>
          <a:lstStyle/>
          <a:p>
            <a:r>
              <a:rPr lang="is-IS" sz="1400" dirty="0">
                <a:solidFill>
                  <a:schemeClr val="bg1"/>
                </a:solidFill>
                <a:latin typeface="Calibri" panose="020F0502020204030204" pitchFamily="34" charset="0"/>
                <a:cs typeface="Calibri" panose="020F0502020204030204" pitchFamily="34" charset="0"/>
              </a:rPr>
              <a:t>       Núll</a:t>
            </a:r>
          </a:p>
          <a:p>
            <a:endParaRPr lang="is-IS" sz="1400" dirty="0">
              <a:solidFill>
                <a:schemeClr val="bg1"/>
              </a:solidFill>
              <a:latin typeface="Calibri" panose="020F0502020204030204" pitchFamily="34" charset="0"/>
              <a:cs typeface="Calibri" panose="020F0502020204030204" pitchFamily="34" charset="0"/>
            </a:endParaRPr>
          </a:p>
          <a:p>
            <a:r>
              <a:rPr lang="is-IS" sz="1400" dirty="0">
                <a:solidFill>
                  <a:schemeClr val="bg1"/>
                </a:solidFill>
                <a:latin typeface="Calibri" panose="020F0502020204030204" pitchFamily="34" charset="0"/>
                <a:cs typeface="Calibri" panose="020F0502020204030204" pitchFamily="34" charset="0"/>
              </a:rPr>
              <a:t>       Fasi</a:t>
            </a:r>
          </a:p>
        </p:txBody>
      </p:sp>
    </p:spTree>
    <p:extLst>
      <p:ext uri="{BB962C8B-B14F-4D97-AF65-F5344CB8AC3E}">
        <p14:creationId xmlns:p14="http://schemas.microsoft.com/office/powerpoint/2010/main" val="2424680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5">
                <a:lumMod val="20000"/>
                <a:lumOff val="80000"/>
              </a:schemeClr>
            </a:gs>
            <a:gs pos="100000">
              <a:schemeClr val="accent5">
                <a:lumMod val="60000"/>
                <a:lumOff val="40000"/>
              </a:schemeClr>
            </a:gs>
          </a:gsLst>
          <a:lin ang="612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5F382-A4F0-4A40-9121-FDAB4DDA7836}"/>
              </a:ext>
            </a:extLst>
          </p:cNvPr>
          <p:cNvSpPr/>
          <p:nvPr/>
        </p:nvSpPr>
        <p:spPr>
          <a:xfrm>
            <a:off x="3113149" y="482600"/>
            <a:ext cx="5965736" cy="769441"/>
          </a:xfrm>
          <a:prstGeom prst="rect">
            <a:avLst/>
          </a:prstGeom>
          <a:noFill/>
        </p:spPr>
        <p:txBody>
          <a:bodyPr wrap="none" lIns="91440" tIns="45720" rIns="91440" bIns="45720">
            <a:spAutoFit/>
          </a:bodyPr>
          <a:lstStyle/>
          <a:p>
            <a:pPr algn="ctr"/>
            <a:r>
              <a:rPr lang="is-IS" sz="4400" b="1" dirty="0" err="1">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Raflagnir</a:t>
            </a:r>
            <a:r>
              <a:rPr lang="is-IS" sz="4400" b="1"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 Snúrur / vírar</a:t>
            </a:r>
            <a:endParaRPr lang="is-IS" sz="4400" b="1" cap="none" spc="0"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963F900-1312-47BF-8725-81DE2513333C}"/>
              </a:ext>
            </a:extLst>
          </p:cNvPr>
          <p:cNvSpPr txBox="1"/>
          <p:nvPr/>
        </p:nvSpPr>
        <p:spPr>
          <a:xfrm>
            <a:off x="2764371" y="1555242"/>
            <a:ext cx="8633656" cy="4247317"/>
          </a:xfrm>
          <a:prstGeom prst="rect">
            <a:avLst/>
          </a:prstGeom>
          <a:noFill/>
        </p:spPr>
        <p:txBody>
          <a:bodyPr wrap="square" rtlCol="0">
            <a:spAutoFit/>
          </a:bodyPr>
          <a:lstStyle/>
          <a:p>
            <a:r>
              <a:rPr lang="is-IS" dirty="0">
                <a:solidFill>
                  <a:schemeClr val="bg1"/>
                </a:solidFill>
                <a:latin typeface="Calibri" panose="020F0502020204030204" pitchFamily="34" charset="0"/>
                <a:cs typeface="Calibri" panose="020F0502020204030204" pitchFamily="34" charset="0"/>
              </a:rPr>
              <a:t>Ídráttarvír, kaplar og snúrur. Þetta getur verið flókið til að byrja með. Þegar við ætlum að fara að leggja einhverja </a:t>
            </a:r>
            <a:r>
              <a:rPr lang="is-IS" dirty="0" err="1">
                <a:solidFill>
                  <a:schemeClr val="bg1"/>
                </a:solidFill>
                <a:latin typeface="Calibri" panose="020F0502020204030204" pitchFamily="34" charset="0"/>
                <a:cs typeface="Calibri" panose="020F0502020204030204" pitchFamily="34" charset="0"/>
              </a:rPr>
              <a:t>raflögn</a:t>
            </a:r>
            <a:r>
              <a:rPr lang="is-IS" dirty="0">
                <a:solidFill>
                  <a:schemeClr val="bg1"/>
                </a:solidFill>
                <a:latin typeface="Calibri" panose="020F0502020204030204" pitchFamily="34" charset="0"/>
                <a:cs typeface="Calibri" panose="020F0502020204030204" pitchFamily="34" charset="0"/>
              </a:rPr>
              <a:t> þá þurfum við að vita hverskonar leiðara við eigum að nota. Það getur verið einleiðari með einum þætti eða einleiðari sem er fínþættur. Kaplar geta einnig verið með einþáttungum eða fínþættum leiðurum. Reglan er sú að fastar lagnir þ.e. lagnir sem eru ekki á neinni hreyfingu eiga að vera úr einþáttum vír. Lagnir sem þurfa að vera </a:t>
            </a:r>
            <a:r>
              <a:rPr lang="is-IS" dirty="0" err="1">
                <a:solidFill>
                  <a:schemeClr val="bg1"/>
                </a:solidFill>
                <a:latin typeface="Calibri" panose="020F0502020204030204" pitchFamily="34" charset="0"/>
                <a:cs typeface="Calibri" panose="020F0502020204030204" pitchFamily="34" charset="0"/>
              </a:rPr>
              <a:t>hreyfanlegar</a:t>
            </a:r>
            <a:r>
              <a:rPr lang="is-IS" dirty="0">
                <a:solidFill>
                  <a:schemeClr val="bg1"/>
                </a:solidFill>
                <a:latin typeface="Calibri" panose="020F0502020204030204" pitchFamily="34" charset="0"/>
                <a:cs typeface="Calibri" panose="020F0502020204030204" pitchFamily="34" charset="0"/>
              </a:rPr>
              <a:t> eiga að vera úr fínþættum vír. Þannig getur kapall verið með </a:t>
            </a:r>
            <a:r>
              <a:rPr lang="is-IS" dirty="0" err="1">
                <a:solidFill>
                  <a:schemeClr val="bg1"/>
                </a:solidFill>
                <a:latin typeface="Calibri" panose="020F0502020204030204" pitchFamily="34" charset="0"/>
                <a:cs typeface="Calibri" panose="020F0502020204030204" pitchFamily="34" charset="0"/>
              </a:rPr>
              <a:t>einþáttung</a:t>
            </a:r>
            <a:r>
              <a:rPr lang="is-IS" dirty="0">
                <a:solidFill>
                  <a:schemeClr val="bg1"/>
                </a:solidFill>
                <a:latin typeface="Calibri" panose="020F0502020204030204" pitchFamily="34" charset="0"/>
                <a:cs typeface="Calibri" panose="020F0502020204030204" pitchFamily="34" charset="0"/>
              </a:rPr>
              <a:t> eða fínþættum leiðurum allt eftir notkun. Ídráttarvír sem er dreginn í rör heima hjá okkur er einþáttur og kallast ídráttar vír því hann er dreginn í rörin. Snúran sem er í hleðslutækinu fyrir tölvuna okkar er </a:t>
            </a:r>
            <a:r>
              <a:rPr lang="is-IS" dirty="0" err="1">
                <a:solidFill>
                  <a:schemeClr val="bg1"/>
                </a:solidFill>
                <a:latin typeface="Calibri" panose="020F0502020204030204" pitchFamily="34" charset="0"/>
                <a:cs typeface="Calibri" panose="020F0502020204030204" pitchFamily="34" charset="0"/>
              </a:rPr>
              <a:t>hinsvegar</a:t>
            </a:r>
            <a:r>
              <a:rPr lang="is-IS" dirty="0">
                <a:solidFill>
                  <a:schemeClr val="bg1"/>
                </a:solidFill>
                <a:latin typeface="Calibri" panose="020F0502020204030204" pitchFamily="34" charset="0"/>
                <a:cs typeface="Calibri" panose="020F0502020204030204" pitchFamily="34" charset="0"/>
              </a:rPr>
              <a:t> úr fínþættum leiðurum. Hún er stöðugt á hreyfingu og getur orðið fyrir talsverðu </a:t>
            </a:r>
            <a:r>
              <a:rPr lang="is-IS" dirty="0" err="1">
                <a:solidFill>
                  <a:schemeClr val="bg1"/>
                </a:solidFill>
                <a:latin typeface="Calibri" panose="020F0502020204030204" pitchFamily="34" charset="0"/>
                <a:cs typeface="Calibri" panose="020F0502020204030204" pitchFamily="34" charset="0"/>
              </a:rPr>
              <a:t>hnjaski</a:t>
            </a:r>
            <a:r>
              <a:rPr lang="is-IS" dirty="0">
                <a:solidFill>
                  <a:schemeClr val="bg1"/>
                </a:solidFill>
                <a:latin typeface="Calibri" panose="020F0502020204030204" pitchFamily="34" charset="0"/>
                <a:cs typeface="Calibri" panose="020F0502020204030204" pitchFamily="34" charset="0"/>
              </a:rPr>
              <a:t>. Kannski lendir stóllinn ofan á henni svo hún þarf að vera sterk og sveigjanleg. </a:t>
            </a:r>
            <a:r>
              <a:rPr lang="is-IS" dirty="0" err="1">
                <a:solidFill>
                  <a:schemeClr val="bg1"/>
                </a:solidFill>
                <a:latin typeface="Calibri" panose="020F0502020204030204" pitchFamily="34" charset="0"/>
                <a:cs typeface="Calibri" panose="020F0502020204030204" pitchFamily="34" charset="0"/>
              </a:rPr>
              <a:t>Endahulsur</a:t>
            </a:r>
            <a:r>
              <a:rPr lang="is-IS" dirty="0">
                <a:solidFill>
                  <a:schemeClr val="bg1"/>
                </a:solidFill>
                <a:latin typeface="Calibri" panose="020F0502020204030204" pitchFamily="34" charset="0"/>
                <a:cs typeface="Calibri" panose="020F0502020204030204" pitchFamily="34" charset="0"/>
              </a:rPr>
              <a:t> þurfum við líka að þekkja.</a:t>
            </a:r>
          </a:p>
          <a:p>
            <a:r>
              <a:rPr lang="is-IS" dirty="0">
                <a:solidFill>
                  <a:schemeClr val="bg1"/>
                </a:solidFill>
                <a:latin typeface="Calibri" panose="020F0502020204030204" pitchFamily="34" charset="0"/>
                <a:cs typeface="Calibri" panose="020F0502020204030204" pitchFamily="34" charset="0"/>
              </a:rPr>
              <a:t>Þær koma í mörgum stærðum allt eftir því hvaða sverleika</a:t>
            </a:r>
          </a:p>
          <a:p>
            <a:r>
              <a:rPr lang="is-IS" dirty="0">
                <a:solidFill>
                  <a:schemeClr val="bg1"/>
                </a:solidFill>
                <a:latin typeface="Calibri" panose="020F0502020204030204" pitchFamily="34" charset="0"/>
                <a:cs typeface="Calibri" panose="020F0502020204030204" pitchFamily="34" charset="0"/>
              </a:rPr>
              <a:t>af vír við erum að nota. Ef vírinn fer undir skrúfu notum við</a:t>
            </a:r>
          </a:p>
          <a:p>
            <a:r>
              <a:rPr lang="is-IS" dirty="0" err="1">
                <a:solidFill>
                  <a:schemeClr val="bg1"/>
                </a:solidFill>
                <a:latin typeface="Calibri" panose="020F0502020204030204" pitchFamily="34" charset="0"/>
                <a:cs typeface="Calibri" panose="020F0502020204030204" pitchFamily="34" charset="0"/>
              </a:rPr>
              <a:t>hulsu</a:t>
            </a:r>
            <a:r>
              <a:rPr lang="is-IS" dirty="0">
                <a:solidFill>
                  <a:schemeClr val="bg1"/>
                </a:solidFill>
                <a:latin typeface="Calibri" panose="020F0502020204030204" pitchFamily="34" charset="0"/>
                <a:cs typeface="Calibri" panose="020F0502020204030204" pitchFamily="34" charset="0"/>
              </a:rPr>
              <a:t> en ef hann </a:t>
            </a:r>
            <a:r>
              <a:rPr lang="is-IS" dirty="0" err="1">
                <a:solidFill>
                  <a:schemeClr val="bg1"/>
                </a:solidFill>
                <a:latin typeface="Calibri" panose="020F0502020204030204" pitchFamily="34" charset="0"/>
                <a:cs typeface="Calibri" panose="020F0502020204030204" pitchFamily="34" charset="0"/>
              </a:rPr>
              <a:t>klemmist</a:t>
            </a:r>
            <a:r>
              <a:rPr lang="is-IS" dirty="0">
                <a:solidFill>
                  <a:schemeClr val="bg1"/>
                </a:solidFill>
                <a:latin typeface="Calibri" panose="020F0502020204030204" pitchFamily="34" charset="0"/>
                <a:cs typeface="Calibri" panose="020F0502020204030204" pitchFamily="34" charset="0"/>
              </a:rPr>
              <a:t> t.d. í smellu tengi þurfum við ekki</a:t>
            </a:r>
          </a:p>
          <a:p>
            <a:r>
              <a:rPr lang="is-IS" dirty="0">
                <a:solidFill>
                  <a:schemeClr val="bg1"/>
                </a:solidFill>
                <a:latin typeface="Calibri" panose="020F0502020204030204" pitchFamily="34" charset="0"/>
                <a:cs typeface="Calibri" panose="020F0502020204030204" pitchFamily="34" charset="0"/>
              </a:rPr>
              <a:t>að setja </a:t>
            </a:r>
            <a:r>
              <a:rPr lang="is-IS" dirty="0" err="1">
                <a:solidFill>
                  <a:schemeClr val="bg1"/>
                </a:solidFill>
                <a:latin typeface="Calibri" panose="020F0502020204030204" pitchFamily="34" charset="0"/>
                <a:cs typeface="Calibri" panose="020F0502020204030204" pitchFamily="34" charset="0"/>
              </a:rPr>
              <a:t>hulsu</a:t>
            </a:r>
            <a:r>
              <a:rPr lang="is-IS" dirty="0">
                <a:solidFill>
                  <a:schemeClr val="bg1"/>
                </a:solidFill>
                <a:latin typeface="Calibri" panose="020F0502020204030204" pitchFamily="34" charset="0"/>
                <a:cs typeface="Calibri" panose="020F0502020204030204" pitchFamily="34" charset="0"/>
              </a:rPr>
              <a:t> á hann. </a:t>
            </a:r>
          </a:p>
        </p:txBody>
      </p:sp>
      <p:pic>
        <p:nvPicPr>
          <p:cNvPr id="4" name="Picture 3">
            <a:extLst>
              <a:ext uri="{FF2B5EF4-FFF2-40B4-BE49-F238E27FC236}">
                <a16:creationId xmlns:a16="http://schemas.microsoft.com/office/drawing/2014/main" id="{72901651-FD3B-43F8-A5D9-36A74AA70F82}"/>
              </a:ext>
            </a:extLst>
          </p:cNvPr>
          <p:cNvPicPr>
            <a:picLocks noChangeAspect="1"/>
          </p:cNvPicPr>
          <p:nvPr/>
        </p:nvPicPr>
        <p:blipFill>
          <a:blip r:embed="rId2"/>
          <a:stretch>
            <a:fillRect/>
          </a:stretch>
        </p:blipFill>
        <p:spPr>
          <a:xfrm>
            <a:off x="507270" y="1555242"/>
            <a:ext cx="2042984" cy="1082354"/>
          </a:xfrm>
          <a:prstGeom prst="rect">
            <a:avLst/>
          </a:prstGeom>
        </p:spPr>
      </p:pic>
      <p:pic>
        <p:nvPicPr>
          <p:cNvPr id="6" name="Picture 5">
            <a:extLst>
              <a:ext uri="{FF2B5EF4-FFF2-40B4-BE49-F238E27FC236}">
                <a16:creationId xmlns:a16="http://schemas.microsoft.com/office/drawing/2014/main" id="{0034ECD9-3744-4B5D-A84D-73FB60A80561}"/>
              </a:ext>
            </a:extLst>
          </p:cNvPr>
          <p:cNvPicPr>
            <a:picLocks noChangeAspect="1"/>
          </p:cNvPicPr>
          <p:nvPr/>
        </p:nvPicPr>
        <p:blipFill>
          <a:blip r:embed="rId3"/>
          <a:stretch>
            <a:fillRect/>
          </a:stretch>
        </p:blipFill>
        <p:spPr>
          <a:xfrm>
            <a:off x="793973" y="5870345"/>
            <a:ext cx="2867025" cy="285750"/>
          </a:xfrm>
          <a:prstGeom prst="rect">
            <a:avLst/>
          </a:prstGeom>
        </p:spPr>
      </p:pic>
      <p:pic>
        <p:nvPicPr>
          <p:cNvPr id="7" name="Picture 6">
            <a:extLst>
              <a:ext uri="{FF2B5EF4-FFF2-40B4-BE49-F238E27FC236}">
                <a16:creationId xmlns:a16="http://schemas.microsoft.com/office/drawing/2014/main" id="{F448C86C-1F55-43B9-A8B0-DA621B3F7F85}"/>
              </a:ext>
            </a:extLst>
          </p:cNvPr>
          <p:cNvPicPr>
            <a:picLocks noChangeAspect="1"/>
          </p:cNvPicPr>
          <p:nvPr/>
        </p:nvPicPr>
        <p:blipFill>
          <a:blip r:embed="rId4"/>
          <a:stretch>
            <a:fillRect/>
          </a:stretch>
        </p:blipFill>
        <p:spPr>
          <a:xfrm>
            <a:off x="830038" y="2988515"/>
            <a:ext cx="1397448" cy="2061394"/>
          </a:xfrm>
          <a:prstGeom prst="rect">
            <a:avLst/>
          </a:prstGeom>
        </p:spPr>
      </p:pic>
      <p:pic>
        <p:nvPicPr>
          <p:cNvPr id="8" name="Picture 7">
            <a:extLst>
              <a:ext uri="{FF2B5EF4-FFF2-40B4-BE49-F238E27FC236}">
                <a16:creationId xmlns:a16="http://schemas.microsoft.com/office/drawing/2014/main" id="{EE25CB5B-E8F1-4BF7-8F19-2812F4D04DD8}"/>
              </a:ext>
            </a:extLst>
          </p:cNvPr>
          <p:cNvPicPr>
            <a:picLocks noChangeAspect="1"/>
          </p:cNvPicPr>
          <p:nvPr/>
        </p:nvPicPr>
        <p:blipFill>
          <a:blip r:embed="rId5"/>
          <a:stretch>
            <a:fillRect/>
          </a:stretch>
        </p:blipFill>
        <p:spPr>
          <a:xfrm>
            <a:off x="9078885" y="4386873"/>
            <a:ext cx="1398262" cy="1415686"/>
          </a:xfrm>
          <a:prstGeom prst="rect">
            <a:avLst/>
          </a:prstGeom>
        </p:spPr>
      </p:pic>
    </p:spTree>
    <p:extLst>
      <p:ext uri="{BB962C8B-B14F-4D97-AF65-F5344CB8AC3E}">
        <p14:creationId xmlns:p14="http://schemas.microsoft.com/office/powerpoint/2010/main" val="150634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5">
                <a:lumMod val="20000"/>
                <a:lumOff val="80000"/>
              </a:schemeClr>
            </a:gs>
            <a:gs pos="100000">
              <a:schemeClr val="accent5">
                <a:lumMod val="60000"/>
                <a:lumOff val="40000"/>
              </a:schemeClr>
            </a:gs>
          </a:gsLst>
          <a:lin ang="612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5F382-A4F0-4A40-9121-FDAB4DDA7836}"/>
              </a:ext>
            </a:extLst>
          </p:cNvPr>
          <p:cNvSpPr/>
          <p:nvPr/>
        </p:nvSpPr>
        <p:spPr>
          <a:xfrm>
            <a:off x="5001567" y="482600"/>
            <a:ext cx="2188869" cy="769441"/>
          </a:xfrm>
          <a:prstGeom prst="rect">
            <a:avLst/>
          </a:prstGeom>
          <a:noFill/>
        </p:spPr>
        <p:txBody>
          <a:bodyPr wrap="none" lIns="91440" tIns="45720" rIns="91440" bIns="45720">
            <a:spAutoFit/>
          </a:bodyPr>
          <a:lstStyle/>
          <a:p>
            <a:pPr algn="ctr"/>
            <a:r>
              <a:rPr lang="is-IS" sz="4400" b="1" cap="none" spc="0"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Verkfæri</a:t>
            </a:r>
          </a:p>
        </p:txBody>
      </p:sp>
      <p:sp>
        <p:nvSpPr>
          <p:cNvPr id="19" name="TextBox 18">
            <a:extLst>
              <a:ext uri="{FF2B5EF4-FFF2-40B4-BE49-F238E27FC236}">
                <a16:creationId xmlns:a16="http://schemas.microsoft.com/office/drawing/2014/main" id="{7963F900-1312-47BF-8725-81DE2513333C}"/>
              </a:ext>
            </a:extLst>
          </p:cNvPr>
          <p:cNvSpPr txBox="1"/>
          <p:nvPr/>
        </p:nvSpPr>
        <p:spPr>
          <a:xfrm>
            <a:off x="3051017" y="1865014"/>
            <a:ext cx="7912729" cy="4247317"/>
          </a:xfrm>
          <a:prstGeom prst="rect">
            <a:avLst/>
          </a:prstGeom>
          <a:noFill/>
        </p:spPr>
        <p:txBody>
          <a:bodyPr wrap="square" rtlCol="0">
            <a:spAutoFit/>
          </a:bodyPr>
          <a:lstStyle/>
          <a:p>
            <a:r>
              <a:rPr lang="is-IS" dirty="0">
                <a:solidFill>
                  <a:schemeClr val="bg1">
                    <a:lumMod val="85000"/>
                    <a:lumOff val="15000"/>
                  </a:schemeClr>
                </a:solidFill>
                <a:latin typeface="Calibri" panose="020F0502020204030204" pitchFamily="34" charset="0"/>
                <a:cs typeface="Calibri" panose="020F0502020204030204" pitchFamily="34" charset="0"/>
              </a:rPr>
              <a:t>Við lagningu </a:t>
            </a:r>
            <a:r>
              <a:rPr lang="is-IS" dirty="0" err="1">
                <a:solidFill>
                  <a:schemeClr val="bg1">
                    <a:lumMod val="85000"/>
                    <a:lumOff val="15000"/>
                  </a:schemeClr>
                </a:solidFill>
                <a:latin typeface="Calibri" panose="020F0502020204030204" pitchFamily="34" charset="0"/>
                <a:cs typeface="Calibri" panose="020F0502020204030204" pitchFamily="34" charset="0"/>
              </a:rPr>
              <a:t>raflagna</a:t>
            </a:r>
            <a:r>
              <a:rPr lang="is-IS" dirty="0">
                <a:solidFill>
                  <a:schemeClr val="bg1">
                    <a:lumMod val="85000"/>
                    <a:lumOff val="15000"/>
                  </a:schemeClr>
                </a:solidFill>
                <a:latin typeface="Calibri" panose="020F0502020204030204" pitchFamily="34" charset="0"/>
                <a:cs typeface="Calibri" panose="020F0502020204030204" pitchFamily="34" charset="0"/>
              </a:rPr>
              <a:t> í húsum er mest notast við plaströr en einnig eru notuð stál- og álrör. Í vetur komum við til með að nota plaströr og þau verkfæri sem við notum við rörin eru klippur til að klippa rörin í lengt, </a:t>
            </a:r>
            <a:r>
              <a:rPr lang="is-IS" dirty="0" err="1">
                <a:solidFill>
                  <a:schemeClr val="bg1">
                    <a:lumMod val="85000"/>
                    <a:lumOff val="15000"/>
                  </a:schemeClr>
                </a:solidFill>
                <a:latin typeface="Calibri" panose="020F0502020204030204" pitchFamily="34" charset="0"/>
                <a:cs typeface="Calibri" panose="020F0502020204030204" pitchFamily="34" charset="0"/>
              </a:rPr>
              <a:t>gormur</a:t>
            </a:r>
            <a:r>
              <a:rPr lang="is-IS" dirty="0">
                <a:solidFill>
                  <a:schemeClr val="bg1">
                    <a:lumMod val="85000"/>
                    <a:lumOff val="15000"/>
                  </a:schemeClr>
                </a:solidFill>
                <a:latin typeface="Calibri" panose="020F0502020204030204" pitchFamily="34" charset="0"/>
                <a:cs typeface="Calibri" panose="020F0502020204030204" pitchFamily="34" charset="0"/>
              </a:rPr>
              <a:t> til að beygja rörin og ídráttarfjöður þegar við þurfum að draga víra í rörin. </a:t>
            </a:r>
          </a:p>
          <a:p>
            <a:endParaRPr lang="is-IS" dirty="0">
              <a:solidFill>
                <a:schemeClr val="bg1">
                  <a:lumMod val="85000"/>
                  <a:lumOff val="15000"/>
                </a:schemeClr>
              </a:solidFill>
              <a:latin typeface="Calibri" panose="020F0502020204030204" pitchFamily="34" charset="0"/>
              <a:cs typeface="Calibri" panose="020F0502020204030204" pitchFamily="34" charset="0"/>
            </a:endParaRPr>
          </a:p>
          <a:p>
            <a:r>
              <a:rPr lang="is-IS" dirty="0">
                <a:solidFill>
                  <a:schemeClr val="bg1">
                    <a:lumMod val="85000"/>
                    <a:lumOff val="15000"/>
                  </a:schemeClr>
                </a:solidFill>
                <a:latin typeface="Calibri" panose="020F0502020204030204" pitchFamily="34" charset="0"/>
                <a:cs typeface="Calibri" panose="020F0502020204030204" pitchFamily="34" charset="0"/>
              </a:rPr>
              <a:t>Röraklippur – Við notum þær til að klippa rörin í lengt. Gott er að snúa rörinu lítillega þegar við klippum, það auðveldar okkur að klippa rörið. </a:t>
            </a:r>
          </a:p>
          <a:p>
            <a:endParaRPr lang="is-IS" dirty="0">
              <a:solidFill>
                <a:schemeClr val="bg1">
                  <a:lumMod val="85000"/>
                  <a:lumOff val="15000"/>
                </a:schemeClr>
              </a:solidFill>
              <a:latin typeface="Calibri" panose="020F0502020204030204" pitchFamily="34" charset="0"/>
              <a:cs typeface="Calibri" panose="020F0502020204030204" pitchFamily="34" charset="0"/>
            </a:endParaRPr>
          </a:p>
          <a:p>
            <a:r>
              <a:rPr lang="is-IS" dirty="0" err="1">
                <a:solidFill>
                  <a:schemeClr val="bg1">
                    <a:lumMod val="85000"/>
                    <a:lumOff val="15000"/>
                  </a:schemeClr>
                </a:solidFill>
                <a:latin typeface="Calibri" panose="020F0502020204030204" pitchFamily="34" charset="0"/>
                <a:cs typeface="Calibri" panose="020F0502020204030204" pitchFamily="34" charset="0"/>
              </a:rPr>
              <a:t>Beygjugormur</a:t>
            </a:r>
            <a:r>
              <a:rPr lang="is-IS" dirty="0">
                <a:solidFill>
                  <a:schemeClr val="bg1">
                    <a:lumMod val="85000"/>
                    <a:lumOff val="15000"/>
                  </a:schemeClr>
                </a:solidFill>
                <a:latin typeface="Calibri" panose="020F0502020204030204" pitchFamily="34" charset="0"/>
                <a:cs typeface="Calibri" panose="020F0502020204030204" pitchFamily="34" charset="0"/>
              </a:rPr>
              <a:t> – Til eru nokkrar stærðir af </a:t>
            </a:r>
            <a:r>
              <a:rPr lang="is-IS" dirty="0" err="1">
                <a:solidFill>
                  <a:schemeClr val="bg1">
                    <a:lumMod val="85000"/>
                    <a:lumOff val="15000"/>
                  </a:schemeClr>
                </a:solidFill>
                <a:latin typeface="Calibri" panose="020F0502020204030204" pitchFamily="34" charset="0"/>
                <a:cs typeface="Calibri" panose="020F0502020204030204" pitchFamily="34" charset="0"/>
              </a:rPr>
              <a:t>gormum</a:t>
            </a:r>
            <a:r>
              <a:rPr lang="is-IS" dirty="0">
                <a:solidFill>
                  <a:schemeClr val="bg1">
                    <a:lumMod val="85000"/>
                    <a:lumOff val="15000"/>
                  </a:schemeClr>
                </a:solidFill>
                <a:latin typeface="Calibri" panose="020F0502020204030204" pitchFamily="34" charset="0"/>
                <a:cs typeface="Calibri" panose="020F0502020204030204" pitchFamily="34" charset="0"/>
              </a:rPr>
              <a:t> og því mikilvægt að nota </a:t>
            </a:r>
            <a:r>
              <a:rPr lang="is-IS" dirty="0" err="1">
                <a:solidFill>
                  <a:schemeClr val="bg1">
                    <a:lumMod val="85000"/>
                    <a:lumOff val="15000"/>
                  </a:schemeClr>
                </a:solidFill>
                <a:latin typeface="Calibri" panose="020F0502020204030204" pitchFamily="34" charset="0"/>
                <a:cs typeface="Calibri" panose="020F0502020204030204" pitchFamily="34" charset="0"/>
              </a:rPr>
              <a:t>gorm</a:t>
            </a:r>
            <a:r>
              <a:rPr lang="is-IS" dirty="0">
                <a:solidFill>
                  <a:schemeClr val="bg1">
                    <a:lumMod val="85000"/>
                    <a:lumOff val="15000"/>
                  </a:schemeClr>
                </a:solidFill>
                <a:latin typeface="Calibri" panose="020F0502020204030204" pitchFamily="34" charset="0"/>
                <a:cs typeface="Calibri" panose="020F0502020204030204" pitchFamily="34" charset="0"/>
              </a:rPr>
              <a:t> sem passar í það rör sem við erum að nota á hverjum tíma. Stærðirnar eru 16mm, 20mm og 25mm. Við komum til með að nota mest 16mm rör. </a:t>
            </a:r>
          </a:p>
          <a:p>
            <a:endParaRPr lang="is-IS" dirty="0">
              <a:solidFill>
                <a:schemeClr val="bg1">
                  <a:lumMod val="85000"/>
                  <a:lumOff val="15000"/>
                </a:schemeClr>
              </a:solidFill>
              <a:latin typeface="Calibri" panose="020F0502020204030204" pitchFamily="34" charset="0"/>
              <a:cs typeface="Calibri" panose="020F0502020204030204" pitchFamily="34" charset="0"/>
            </a:endParaRPr>
          </a:p>
          <a:p>
            <a:r>
              <a:rPr lang="is-IS" dirty="0">
                <a:solidFill>
                  <a:schemeClr val="bg1">
                    <a:lumMod val="85000"/>
                    <a:lumOff val="15000"/>
                  </a:schemeClr>
                </a:solidFill>
                <a:latin typeface="Calibri" panose="020F0502020204030204" pitchFamily="34" charset="0"/>
                <a:cs typeface="Calibri" panose="020F0502020204030204" pitchFamily="34" charset="0"/>
              </a:rPr>
              <a:t>Ídráttarfjöður – Ef við þurfum að nota fjöður, þá byrjum við á því að ýta henni í gegnum rörið og festum svo vírana sem við ætlum að draga í rörið við </a:t>
            </a:r>
            <a:r>
              <a:rPr lang="is-IS" dirty="0" err="1">
                <a:solidFill>
                  <a:schemeClr val="bg1">
                    <a:lumMod val="85000"/>
                    <a:lumOff val="15000"/>
                  </a:schemeClr>
                </a:solidFill>
                <a:latin typeface="Calibri" panose="020F0502020204030204" pitchFamily="34" charset="0"/>
                <a:cs typeface="Calibri" panose="020F0502020204030204" pitchFamily="34" charset="0"/>
              </a:rPr>
              <a:t>fjöðrina</a:t>
            </a:r>
            <a:r>
              <a:rPr lang="is-IS" dirty="0">
                <a:solidFill>
                  <a:schemeClr val="bg1">
                    <a:lumMod val="85000"/>
                    <a:lumOff val="15000"/>
                  </a:schemeClr>
                </a:solidFill>
                <a:latin typeface="Calibri" panose="020F0502020204030204" pitchFamily="34" charset="0"/>
                <a:cs typeface="Calibri" panose="020F0502020204030204" pitchFamily="34" charset="0"/>
              </a:rPr>
              <a:t>. Gott er að </a:t>
            </a:r>
            <a:r>
              <a:rPr lang="is-IS" dirty="0" err="1">
                <a:solidFill>
                  <a:schemeClr val="bg1">
                    <a:lumMod val="85000"/>
                    <a:lumOff val="15000"/>
                  </a:schemeClr>
                </a:solidFill>
                <a:latin typeface="Calibri" panose="020F0502020204030204" pitchFamily="34" charset="0"/>
                <a:cs typeface="Calibri" panose="020F0502020204030204" pitchFamily="34" charset="0"/>
              </a:rPr>
              <a:t>afeinangra</a:t>
            </a:r>
            <a:r>
              <a:rPr lang="is-IS" dirty="0">
                <a:solidFill>
                  <a:schemeClr val="bg1">
                    <a:lumMod val="85000"/>
                    <a:lumOff val="15000"/>
                  </a:schemeClr>
                </a:solidFill>
                <a:latin typeface="Calibri" panose="020F0502020204030204" pitchFamily="34" charset="0"/>
                <a:cs typeface="Calibri" panose="020F0502020204030204" pitchFamily="34" charset="0"/>
              </a:rPr>
              <a:t> vírana áður en þeim er stungið í augað á fjöðrinni. </a:t>
            </a:r>
          </a:p>
        </p:txBody>
      </p:sp>
      <p:pic>
        <p:nvPicPr>
          <p:cNvPr id="2054" name="Picture 6">
            <a:extLst>
              <a:ext uri="{FF2B5EF4-FFF2-40B4-BE49-F238E27FC236}">
                <a16:creationId xmlns:a16="http://schemas.microsoft.com/office/drawing/2014/main" id="{CBF9C8B1-1A79-4D9D-B745-7F790162C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62" y="3398272"/>
            <a:ext cx="1705027" cy="32445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REENLEE POLYESTER FJÖÐUR 30m : 52055296 – Reykjafell">
            <a:extLst>
              <a:ext uri="{FF2B5EF4-FFF2-40B4-BE49-F238E27FC236}">
                <a16:creationId xmlns:a16="http://schemas.microsoft.com/office/drawing/2014/main" id="{CB106EBA-0ABB-428F-843D-CC18BAAFF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 y="4273989"/>
            <a:ext cx="2171889" cy="21718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öraklippur 16-26mm - Rönning">
            <a:extLst>
              <a:ext uri="{FF2B5EF4-FFF2-40B4-BE49-F238E27FC236}">
                <a16:creationId xmlns:a16="http://schemas.microsoft.com/office/drawing/2014/main" id="{85EE2A09-0451-4AA4-97DA-0C469D3C79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730" y="1252041"/>
            <a:ext cx="2047875" cy="20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191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5">
                <a:lumMod val="20000"/>
                <a:lumOff val="80000"/>
              </a:schemeClr>
            </a:gs>
            <a:gs pos="100000">
              <a:schemeClr val="accent5">
                <a:lumMod val="60000"/>
                <a:lumOff val="40000"/>
              </a:schemeClr>
            </a:gs>
          </a:gsLst>
          <a:lin ang="612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5F382-A4F0-4A40-9121-FDAB4DDA7836}"/>
              </a:ext>
            </a:extLst>
          </p:cNvPr>
          <p:cNvSpPr/>
          <p:nvPr/>
        </p:nvSpPr>
        <p:spPr>
          <a:xfrm>
            <a:off x="5001567" y="482600"/>
            <a:ext cx="2188869" cy="769441"/>
          </a:xfrm>
          <a:prstGeom prst="rect">
            <a:avLst/>
          </a:prstGeom>
          <a:noFill/>
        </p:spPr>
        <p:txBody>
          <a:bodyPr wrap="none" lIns="91440" tIns="45720" rIns="91440" bIns="45720">
            <a:spAutoFit/>
          </a:bodyPr>
          <a:lstStyle/>
          <a:p>
            <a:pPr algn="ctr"/>
            <a:r>
              <a:rPr lang="is-IS" sz="4400" b="1" cap="none" spc="0"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Verkfæri</a:t>
            </a:r>
          </a:p>
        </p:txBody>
      </p:sp>
      <p:sp>
        <p:nvSpPr>
          <p:cNvPr id="19" name="TextBox 18">
            <a:extLst>
              <a:ext uri="{FF2B5EF4-FFF2-40B4-BE49-F238E27FC236}">
                <a16:creationId xmlns:a16="http://schemas.microsoft.com/office/drawing/2014/main" id="{7963F900-1312-47BF-8725-81DE2513333C}"/>
              </a:ext>
            </a:extLst>
          </p:cNvPr>
          <p:cNvSpPr txBox="1"/>
          <p:nvPr/>
        </p:nvSpPr>
        <p:spPr>
          <a:xfrm>
            <a:off x="2553077" y="1437556"/>
            <a:ext cx="8102852" cy="2308324"/>
          </a:xfrm>
          <a:prstGeom prst="rect">
            <a:avLst/>
          </a:prstGeom>
          <a:noFill/>
        </p:spPr>
        <p:txBody>
          <a:bodyPr wrap="square" rtlCol="0">
            <a:spAutoFit/>
          </a:bodyPr>
          <a:lstStyle/>
          <a:p>
            <a:r>
              <a:rPr lang="is-IS" dirty="0" err="1">
                <a:solidFill>
                  <a:schemeClr val="bg1">
                    <a:lumMod val="85000"/>
                    <a:lumOff val="15000"/>
                  </a:schemeClr>
                </a:solidFill>
                <a:latin typeface="Calibri" panose="020F0502020204030204" pitchFamily="34" charset="0"/>
                <a:cs typeface="Calibri" panose="020F0502020204030204" pitchFamily="34" charset="0"/>
              </a:rPr>
              <a:t>Bítara</a:t>
            </a:r>
            <a:r>
              <a:rPr lang="is-IS" dirty="0">
                <a:solidFill>
                  <a:schemeClr val="bg1">
                    <a:lumMod val="85000"/>
                    <a:lumOff val="15000"/>
                  </a:schemeClr>
                </a:solidFill>
                <a:latin typeface="Calibri" panose="020F0502020204030204" pitchFamily="34" charset="0"/>
                <a:cs typeface="Calibri" panose="020F0502020204030204" pitchFamily="34" charset="0"/>
              </a:rPr>
              <a:t> notum við til að klippa víra, snúrur og kapla. Munið að svona </a:t>
            </a:r>
            <a:r>
              <a:rPr lang="is-IS" dirty="0" err="1">
                <a:solidFill>
                  <a:schemeClr val="bg1">
                    <a:lumMod val="85000"/>
                    <a:lumOff val="15000"/>
                  </a:schemeClr>
                </a:solidFill>
                <a:latin typeface="Calibri" panose="020F0502020204030204" pitchFamily="34" charset="0"/>
                <a:cs typeface="Calibri" panose="020F0502020204030204" pitchFamily="34" charset="0"/>
              </a:rPr>
              <a:t>bítari</a:t>
            </a:r>
            <a:r>
              <a:rPr lang="is-IS" dirty="0">
                <a:solidFill>
                  <a:schemeClr val="bg1">
                    <a:lumMod val="85000"/>
                    <a:lumOff val="15000"/>
                  </a:schemeClr>
                </a:solidFill>
                <a:latin typeface="Calibri" panose="020F0502020204030204" pitchFamily="34" charset="0"/>
                <a:cs typeface="Calibri" panose="020F0502020204030204" pitchFamily="34" charset="0"/>
              </a:rPr>
              <a:t> en eingöngu til að klippa kopar og ál. Aðrir harðari málmar skemma bítarann og hann verður ónýtur. Einnig er hægt að nota bítarann til að </a:t>
            </a:r>
            <a:r>
              <a:rPr lang="is-IS" dirty="0" err="1">
                <a:solidFill>
                  <a:schemeClr val="bg1">
                    <a:lumMod val="85000"/>
                    <a:lumOff val="15000"/>
                  </a:schemeClr>
                </a:solidFill>
                <a:latin typeface="Calibri" panose="020F0502020204030204" pitchFamily="34" charset="0"/>
                <a:cs typeface="Calibri" panose="020F0502020204030204" pitchFamily="34" charset="0"/>
              </a:rPr>
              <a:t>afeinangra</a:t>
            </a:r>
            <a:r>
              <a:rPr lang="is-IS" dirty="0">
                <a:solidFill>
                  <a:schemeClr val="bg1">
                    <a:lumMod val="85000"/>
                    <a:lumOff val="15000"/>
                  </a:schemeClr>
                </a:solidFill>
                <a:latin typeface="Calibri" panose="020F0502020204030204" pitchFamily="34" charset="0"/>
                <a:cs typeface="Calibri" panose="020F0502020204030204" pitchFamily="34" charset="0"/>
              </a:rPr>
              <a:t> kapla, snúrur og víra en það verður að gerast varlega svo vírinn særist ekki. Munið að þegar bítarinn er nýr er hann alveg flugbeittur og særir auðveldlega vírinn. Hann verður betri þegar það er búið að nota hann svolítið og taka úr honum mesta bitið.</a:t>
            </a:r>
          </a:p>
          <a:p>
            <a:endParaRPr lang="is-IS" dirty="0">
              <a:solidFill>
                <a:schemeClr val="bg1">
                  <a:lumMod val="85000"/>
                  <a:lumOff val="15000"/>
                </a:schemeClr>
              </a:solidFill>
              <a:latin typeface="Calibri" panose="020F0502020204030204" pitchFamily="34" charset="0"/>
              <a:cs typeface="Calibri" panose="020F0502020204030204" pitchFamily="34" charset="0"/>
            </a:endParaRPr>
          </a:p>
          <a:p>
            <a:endParaRPr lang="is-IS" dirty="0">
              <a:solidFill>
                <a:schemeClr val="bg1">
                  <a:lumMod val="85000"/>
                  <a:lumOff val="15000"/>
                </a:schemeClr>
              </a:solidFill>
              <a:latin typeface="Calibri" panose="020F0502020204030204" pitchFamily="34" charset="0"/>
              <a:cs typeface="Calibri" panose="020F0502020204030204" pitchFamily="34" charset="0"/>
            </a:endParaRPr>
          </a:p>
        </p:txBody>
      </p:sp>
      <p:pic>
        <p:nvPicPr>
          <p:cNvPr id="2" name="Picture 4" descr="VÍRA- OG KAPALKLIPPUR : K118REY – Reykjafell">
            <a:extLst>
              <a:ext uri="{FF2B5EF4-FFF2-40B4-BE49-F238E27FC236}">
                <a16:creationId xmlns:a16="http://schemas.microsoft.com/office/drawing/2014/main" id="{E850B95F-93C5-42E9-B741-6C949B9E3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085" y="1437556"/>
            <a:ext cx="1465718" cy="146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62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5">
                <a:lumMod val="20000"/>
                <a:lumOff val="80000"/>
              </a:schemeClr>
            </a:gs>
            <a:gs pos="100000">
              <a:schemeClr val="accent5">
                <a:lumMod val="60000"/>
                <a:lumOff val="40000"/>
              </a:schemeClr>
            </a:gs>
          </a:gsLst>
          <a:lin ang="612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5F382-A4F0-4A40-9121-FDAB4DDA7836}"/>
              </a:ext>
            </a:extLst>
          </p:cNvPr>
          <p:cNvSpPr/>
          <p:nvPr/>
        </p:nvSpPr>
        <p:spPr>
          <a:xfrm>
            <a:off x="3915479" y="482600"/>
            <a:ext cx="4361066" cy="769441"/>
          </a:xfrm>
          <a:prstGeom prst="rect">
            <a:avLst/>
          </a:prstGeom>
          <a:noFill/>
        </p:spPr>
        <p:txBody>
          <a:bodyPr wrap="none" lIns="91440" tIns="45720" rIns="91440" bIns="45720">
            <a:spAutoFit/>
          </a:bodyPr>
          <a:lstStyle/>
          <a:p>
            <a:pPr algn="ctr"/>
            <a:r>
              <a:rPr lang="is-IS" sz="4400" b="1" cap="none" spc="0" dirty="0" err="1">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Raflagnaefni</a:t>
            </a:r>
            <a:r>
              <a:rPr lang="is-IS" sz="4400" b="1" cap="none" spc="0"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 Rör</a:t>
            </a:r>
          </a:p>
        </p:txBody>
      </p:sp>
      <p:sp>
        <p:nvSpPr>
          <p:cNvPr id="19" name="TextBox 18">
            <a:extLst>
              <a:ext uri="{FF2B5EF4-FFF2-40B4-BE49-F238E27FC236}">
                <a16:creationId xmlns:a16="http://schemas.microsoft.com/office/drawing/2014/main" id="{7963F900-1312-47BF-8725-81DE2513333C}"/>
              </a:ext>
            </a:extLst>
          </p:cNvPr>
          <p:cNvSpPr txBox="1"/>
          <p:nvPr/>
        </p:nvSpPr>
        <p:spPr>
          <a:xfrm>
            <a:off x="2964082" y="1524000"/>
            <a:ext cx="7501941" cy="5078313"/>
          </a:xfrm>
          <a:prstGeom prst="rect">
            <a:avLst/>
          </a:prstGeom>
          <a:noFill/>
        </p:spPr>
        <p:txBody>
          <a:bodyPr wrap="square" rtlCol="0">
            <a:spAutoFit/>
          </a:bodyPr>
          <a:lstStyle/>
          <a:p>
            <a:r>
              <a:rPr lang="is-IS" dirty="0">
                <a:solidFill>
                  <a:schemeClr val="bg1">
                    <a:lumMod val="85000"/>
                    <a:lumOff val="15000"/>
                  </a:schemeClr>
                </a:solidFill>
                <a:latin typeface="Calibri" panose="020F0502020204030204" pitchFamily="34" charset="0"/>
                <a:cs typeface="Calibri" panose="020F0502020204030204" pitchFamily="34" charset="0"/>
              </a:rPr>
              <a:t>Þegar það kemur að því að beygja rör er mikilvægt að passa að beygjan verði ekki of kröpp. Ef rörið er langt skiptir það miklu máli þegar kemur að því að daga í. Gott er því að venja sig á það frá upphafi að hafa beygjur góðar. </a:t>
            </a:r>
          </a:p>
          <a:p>
            <a:endParaRPr lang="is-IS" dirty="0">
              <a:solidFill>
                <a:schemeClr val="bg1">
                  <a:lumMod val="85000"/>
                  <a:lumOff val="15000"/>
                </a:schemeClr>
              </a:solidFill>
              <a:latin typeface="Calibri" panose="020F0502020204030204" pitchFamily="34" charset="0"/>
              <a:cs typeface="Calibri" panose="020F0502020204030204" pitchFamily="34" charset="0"/>
            </a:endParaRPr>
          </a:p>
          <a:p>
            <a:r>
              <a:rPr lang="is-IS" dirty="0">
                <a:solidFill>
                  <a:schemeClr val="bg1">
                    <a:lumMod val="85000"/>
                    <a:lumOff val="15000"/>
                  </a:schemeClr>
                </a:solidFill>
                <a:latin typeface="Calibri" panose="020F0502020204030204" pitchFamily="34" charset="0"/>
                <a:cs typeface="Calibri" panose="020F0502020204030204" pitchFamily="34" charset="0"/>
              </a:rPr>
              <a:t>Nauðsynlegt er að vera með </a:t>
            </a:r>
            <a:r>
              <a:rPr lang="is-IS" dirty="0" err="1">
                <a:solidFill>
                  <a:schemeClr val="bg1">
                    <a:lumMod val="85000"/>
                    <a:lumOff val="15000"/>
                  </a:schemeClr>
                </a:solidFill>
                <a:latin typeface="Calibri" panose="020F0502020204030204" pitchFamily="34" charset="0"/>
                <a:cs typeface="Calibri" panose="020F0502020204030204" pitchFamily="34" charset="0"/>
              </a:rPr>
              <a:t>gorm</a:t>
            </a:r>
            <a:r>
              <a:rPr lang="is-IS" dirty="0">
                <a:solidFill>
                  <a:schemeClr val="bg1">
                    <a:lumMod val="85000"/>
                    <a:lumOff val="15000"/>
                  </a:schemeClr>
                </a:solidFill>
                <a:latin typeface="Calibri" panose="020F0502020204030204" pitchFamily="34" charset="0"/>
                <a:cs typeface="Calibri" panose="020F0502020204030204" pitchFamily="34" charset="0"/>
              </a:rPr>
              <a:t> við hæfi.</a:t>
            </a:r>
          </a:p>
          <a:p>
            <a:endParaRPr lang="is-IS" dirty="0">
              <a:solidFill>
                <a:schemeClr val="bg1">
                  <a:lumMod val="85000"/>
                  <a:lumOff val="15000"/>
                </a:schemeClr>
              </a:solidFill>
              <a:latin typeface="Calibri" panose="020F0502020204030204" pitchFamily="34" charset="0"/>
              <a:cs typeface="Calibri" panose="020F0502020204030204" pitchFamily="34" charset="0"/>
            </a:endParaRPr>
          </a:p>
          <a:p>
            <a:endParaRPr lang="is-IS" dirty="0">
              <a:solidFill>
                <a:schemeClr val="bg1">
                  <a:lumMod val="85000"/>
                  <a:lumOff val="15000"/>
                </a:schemeClr>
              </a:solidFill>
              <a:latin typeface="Calibri" panose="020F0502020204030204" pitchFamily="34" charset="0"/>
              <a:cs typeface="Calibri" panose="020F0502020204030204" pitchFamily="34" charset="0"/>
            </a:endParaRPr>
          </a:p>
          <a:p>
            <a:r>
              <a:rPr lang="is-IS" dirty="0" err="1">
                <a:solidFill>
                  <a:schemeClr val="bg1">
                    <a:lumMod val="85000"/>
                    <a:lumOff val="15000"/>
                  </a:schemeClr>
                </a:solidFill>
                <a:latin typeface="Calibri" panose="020F0502020204030204" pitchFamily="34" charset="0"/>
                <a:cs typeface="Calibri" panose="020F0502020204030204" pitchFamily="34" charset="0"/>
              </a:rPr>
              <a:t>Rörahólkur</a:t>
            </a:r>
            <a:r>
              <a:rPr lang="is-IS" dirty="0">
                <a:solidFill>
                  <a:schemeClr val="bg1">
                    <a:lumMod val="85000"/>
                    <a:lumOff val="15000"/>
                  </a:schemeClr>
                </a:solidFill>
                <a:latin typeface="Calibri" panose="020F0502020204030204" pitchFamily="34" charset="0"/>
                <a:cs typeface="Calibri" panose="020F0502020204030204" pitchFamily="34" charset="0"/>
              </a:rPr>
              <a:t> er til að setja saman rör. Þeir eru til í nokkrum stærðum, 16, 20, 25, 32, 40 og 50mm, eins og plaströrin.  Mikilvægt er að þrýsta rörinu alla leið að brjósti sem er í miðjum </a:t>
            </a:r>
            <a:r>
              <a:rPr lang="is-IS" dirty="0" err="1">
                <a:solidFill>
                  <a:schemeClr val="bg1">
                    <a:lumMod val="85000"/>
                    <a:lumOff val="15000"/>
                  </a:schemeClr>
                </a:solidFill>
                <a:latin typeface="Calibri" panose="020F0502020204030204" pitchFamily="34" charset="0"/>
                <a:cs typeface="Calibri" panose="020F0502020204030204" pitchFamily="34" charset="0"/>
              </a:rPr>
              <a:t>hólknum</a:t>
            </a:r>
            <a:r>
              <a:rPr lang="is-IS" dirty="0">
                <a:solidFill>
                  <a:schemeClr val="bg1">
                    <a:lumMod val="85000"/>
                    <a:lumOff val="15000"/>
                  </a:schemeClr>
                </a:solidFill>
                <a:latin typeface="Calibri" panose="020F0502020204030204" pitchFamily="34" charset="0"/>
                <a:cs typeface="Calibri" panose="020F0502020204030204" pitchFamily="34" charset="0"/>
              </a:rPr>
              <a:t> til að það myndist ekki brúnir sem geta gert ídrátt erfiðan. </a:t>
            </a:r>
          </a:p>
          <a:p>
            <a:endParaRPr lang="is-IS" dirty="0">
              <a:solidFill>
                <a:schemeClr val="bg1">
                  <a:lumMod val="85000"/>
                  <a:lumOff val="15000"/>
                </a:schemeClr>
              </a:solidFill>
              <a:latin typeface="Calibri" panose="020F0502020204030204" pitchFamily="34" charset="0"/>
              <a:cs typeface="Calibri" panose="020F0502020204030204" pitchFamily="34" charset="0"/>
            </a:endParaRPr>
          </a:p>
          <a:p>
            <a:r>
              <a:rPr lang="is-IS" dirty="0">
                <a:solidFill>
                  <a:schemeClr val="bg1">
                    <a:lumMod val="85000"/>
                    <a:lumOff val="15000"/>
                  </a:schemeClr>
                </a:solidFill>
                <a:latin typeface="Calibri" panose="020F0502020204030204" pitchFamily="34" charset="0"/>
                <a:cs typeface="Calibri" panose="020F0502020204030204" pitchFamily="34" charset="0"/>
              </a:rPr>
              <a:t>Festingar fyrir rör. Ýmsar gerðir af festingum eru til fyrir rör, allt eftir því hvar á að nota þær. Það eru til naglaspennur sem er gott að nota í tréveggi, skrúfaðar í blikk stoðir, stólar til að nota utan á veggi og margt fleira sem þið kynnist þegar þið farið að vinna við að leggja rör. Stöðugt er verið að finna upp nýjar gerðir af festingum sem eiga að létta okkur lífið.</a:t>
            </a:r>
          </a:p>
          <a:p>
            <a:endParaRPr lang="is-IS" dirty="0">
              <a:solidFill>
                <a:schemeClr val="bg1">
                  <a:lumMod val="85000"/>
                  <a:lumOff val="15000"/>
                </a:schemeClr>
              </a:solidFill>
              <a:latin typeface="Calibri" panose="020F0502020204030204" pitchFamily="34" charset="0"/>
              <a:cs typeface="Calibri" panose="020F0502020204030204" pitchFamily="34" charset="0"/>
            </a:endParaRPr>
          </a:p>
        </p:txBody>
      </p:sp>
      <p:pic>
        <p:nvPicPr>
          <p:cNvPr id="4098" name="Picture 2">
            <a:extLst>
              <a:ext uri="{FF2B5EF4-FFF2-40B4-BE49-F238E27FC236}">
                <a16:creationId xmlns:a16="http://schemas.microsoft.com/office/drawing/2014/main" id="{EB104424-B499-4F6A-AC64-D571F109EA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53" y="1524000"/>
            <a:ext cx="1323401" cy="13234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3B98251D-7BFE-404E-80E6-ADFD278DB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753" y="3447622"/>
            <a:ext cx="1323401" cy="1323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618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5">
                <a:lumMod val="20000"/>
                <a:lumOff val="80000"/>
              </a:schemeClr>
            </a:gs>
            <a:gs pos="100000">
              <a:schemeClr val="accent5">
                <a:lumMod val="60000"/>
                <a:lumOff val="40000"/>
              </a:schemeClr>
            </a:gs>
          </a:gsLst>
          <a:lin ang="612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5F382-A4F0-4A40-9121-FDAB4DDA7836}"/>
              </a:ext>
            </a:extLst>
          </p:cNvPr>
          <p:cNvSpPr/>
          <p:nvPr/>
        </p:nvSpPr>
        <p:spPr>
          <a:xfrm>
            <a:off x="3710133" y="482600"/>
            <a:ext cx="4771756" cy="769441"/>
          </a:xfrm>
          <a:prstGeom prst="rect">
            <a:avLst/>
          </a:prstGeom>
          <a:noFill/>
        </p:spPr>
        <p:txBody>
          <a:bodyPr wrap="none" lIns="91440" tIns="45720" rIns="91440" bIns="45720">
            <a:spAutoFit/>
          </a:bodyPr>
          <a:lstStyle/>
          <a:p>
            <a:pPr algn="ctr"/>
            <a:r>
              <a:rPr lang="is-IS" sz="4400" b="1" dirty="0" err="1">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Raflagnaefni</a:t>
            </a:r>
            <a:r>
              <a:rPr lang="is-IS" sz="4400" b="1"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 Dósir</a:t>
            </a:r>
            <a:endParaRPr lang="is-IS" sz="4400" b="1" cap="none" spc="0"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963F900-1312-47BF-8725-81DE2513333C}"/>
              </a:ext>
            </a:extLst>
          </p:cNvPr>
          <p:cNvSpPr txBox="1"/>
          <p:nvPr/>
        </p:nvSpPr>
        <p:spPr>
          <a:xfrm>
            <a:off x="2964082" y="1652529"/>
            <a:ext cx="7501941" cy="4801314"/>
          </a:xfrm>
          <a:prstGeom prst="rect">
            <a:avLst/>
          </a:prstGeom>
          <a:noFill/>
        </p:spPr>
        <p:txBody>
          <a:bodyPr wrap="square" rtlCol="0">
            <a:spAutoFit/>
          </a:bodyPr>
          <a:lstStyle/>
          <a:p>
            <a:r>
              <a:rPr lang="is-IS" dirty="0">
                <a:solidFill>
                  <a:schemeClr val="bg1"/>
                </a:solidFill>
                <a:latin typeface="Calibri" panose="020F0502020204030204" pitchFamily="34" charset="0"/>
                <a:cs typeface="Calibri" panose="020F0502020204030204" pitchFamily="34" charset="0"/>
              </a:rPr>
              <a:t>Við uppsetningu á dósum þarf að gæta að málsetningum, (lárétt/lóðrétt) og að þær nemi (jaðri) við ytri brún á vegg eða lofti. Ef dós er innar en veggbrún má framlengja henni með sérstökum hring. Festa þarf dósir mjög vandlega því á þær getur komið töluverð togáraun. Þetta á sérstaklega við um tengla- og loftdósir. </a:t>
            </a:r>
          </a:p>
          <a:p>
            <a:endParaRPr lang="is-IS" dirty="0">
              <a:solidFill>
                <a:schemeClr val="bg1"/>
              </a:solidFill>
              <a:latin typeface="Calibri" panose="020F0502020204030204" pitchFamily="34" charset="0"/>
              <a:cs typeface="Calibri" panose="020F0502020204030204" pitchFamily="34" charset="0"/>
            </a:endParaRPr>
          </a:p>
          <a:p>
            <a:r>
              <a:rPr lang="is-IS" dirty="0">
                <a:solidFill>
                  <a:schemeClr val="bg1"/>
                </a:solidFill>
                <a:latin typeface="Calibri" panose="020F0502020204030204" pitchFamily="34" charset="0"/>
                <a:cs typeface="Calibri" panose="020F0502020204030204" pitchFamily="34" charset="0"/>
              </a:rPr>
              <a:t>Loftdósir eru eins og nafnið gefur til kynna notaðar í loft. Þær eru notaðar sem tengidósir fyrir lagnir úr öðrum dósum svo sem rofa- og veggdósum.</a:t>
            </a:r>
          </a:p>
          <a:p>
            <a:endParaRPr lang="is-IS" dirty="0">
              <a:solidFill>
                <a:schemeClr val="bg1"/>
              </a:solidFill>
              <a:latin typeface="Calibri" panose="020F0502020204030204" pitchFamily="34" charset="0"/>
              <a:cs typeface="Calibri" panose="020F0502020204030204" pitchFamily="34" charset="0"/>
            </a:endParaRPr>
          </a:p>
          <a:p>
            <a:r>
              <a:rPr lang="is-IS" dirty="0">
                <a:solidFill>
                  <a:schemeClr val="bg1"/>
                </a:solidFill>
                <a:latin typeface="Calibri" panose="020F0502020204030204" pitchFamily="34" charset="0"/>
                <a:cs typeface="Calibri" panose="020F0502020204030204" pitchFamily="34" charset="0"/>
              </a:rPr>
              <a:t>Rofadósir eru notaðar í veggi fyrir rofa, tengla, </a:t>
            </a:r>
            <a:r>
              <a:rPr lang="is-IS" dirty="0" err="1">
                <a:solidFill>
                  <a:schemeClr val="bg1"/>
                </a:solidFill>
                <a:latin typeface="Calibri" panose="020F0502020204030204" pitchFamily="34" charset="0"/>
                <a:cs typeface="Calibri" panose="020F0502020204030204" pitchFamily="34" charset="0"/>
              </a:rPr>
              <a:t>thermostöt</a:t>
            </a:r>
            <a:r>
              <a:rPr lang="is-IS" dirty="0">
                <a:solidFill>
                  <a:schemeClr val="bg1"/>
                </a:solidFill>
                <a:latin typeface="Calibri" panose="020F0502020204030204" pitchFamily="34" charset="0"/>
                <a:cs typeface="Calibri" panose="020F0502020204030204" pitchFamily="34" charset="0"/>
              </a:rPr>
              <a:t> </a:t>
            </a:r>
            <a:r>
              <a:rPr lang="is-IS" dirty="0" err="1">
                <a:solidFill>
                  <a:schemeClr val="bg1"/>
                </a:solidFill>
                <a:latin typeface="Calibri" panose="020F0502020204030204" pitchFamily="34" charset="0"/>
                <a:cs typeface="Calibri" panose="020F0502020204030204" pitchFamily="34" charset="0"/>
              </a:rPr>
              <a:t>ofl</a:t>
            </a:r>
            <a:r>
              <a:rPr lang="is-IS" dirty="0">
                <a:solidFill>
                  <a:schemeClr val="bg1"/>
                </a:solidFill>
                <a:latin typeface="Calibri" panose="020F0502020204030204" pitchFamily="34" charset="0"/>
                <a:cs typeface="Calibri" panose="020F0502020204030204" pitchFamily="34" charset="0"/>
              </a:rPr>
              <a:t>.. Hægt er að festa dósirnar saman en mikilvægt er að þær séu réttar því það er takmarkað hægt að hreyfa tengla og rofa til í dósunum. </a:t>
            </a:r>
          </a:p>
          <a:p>
            <a:endParaRPr lang="is-IS" dirty="0">
              <a:solidFill>
                <a:schemeClr val="bg1"/>
              </a:solidFill>
              <a:latin typeface="Calibri" panose="020F0502020204030204" pitchFamily="34" charset="0"/>
              <a:cs typeface="Calibri" panose="020F0502020204030204" pitchFamily="34" charset="0"/>
            </a:endParaRPr>
          </a:p>
          <a:p>
            <a:r>
              <a:rPr lang="is-IS" dirty="0">
                <a:solidFill>
                  <a:schemeClr val="bg1"/>
                </a:solidFill>
                <a:latin typeface="Calibri" panose="020F0502020204030204" pitchFamily="34" charset="0"/>
                <a:cs typeface="Calibri" panose="020F0502020204030204" pitchFamily="34" charset="0"/>
              </a:rPr>
              <a:t>Veggdósir eru notaðar fyrir t.d. veggljós. </a:t>
            </a:r>
          </a:p>
          <a:p>
            <a:endParaRPr lang="is-IS" dirty="0">
              <a:solidFill>
                <a:schemeClr val="bg1"/>
              </a:solidFill>
              <a:latin typeface="Calibri" panose="020F0502020204030204" pitchFamily="34" charset="0"/>
              <a:cs typeface="Calibri" panose="020F0502020204030204" pitchFamily="34" charset="0"/>
            </a:endParaRPr>
          </a:p>
          <a:p>
            <a:r>
              <a:rPr lang="is-IS" dirty="0">
                <a:solidFill>
                  <a:schemeClr val="bg1">
                    <a:lumMod val="85000"/>
                    <a:lumOff val="15000"/>
                  </a:schemeClr>
                </a:solidFill>
                <a:latin typeface="Calibri" panose="020F0502020204030204" pitchFamily="34" charset="0"/>
                <a:cs typeface="Calibri" panose="020F0502020204030204" pitchFamily="34" charset="0"/>
              </a:rPr>
              <a:t>Svo eru undantekningar frá þessu. Í dag er verið að setja upp </a:t>
            </a:r>
            <a:r>
              <a:rPr lang="is-IS" dirty="0" err="1">
                <a:solidFill>
                  <a:schemeClr val="bg1">
                    <a:lumMod val="85000"/>
                    <a:lumOff val="15000"/>
                  </a:schemeClr>
                </a:solidFill>
                <a:latin typeface="Calibri" panose="020F0502020204030204" pitchFamily="34" charset="0"/>
                <a:cs typeface="Calibri" panose="020F0502020204030204" pitchFamily="34" charset="0"/>
              </a:rPr>
              <a:t>alskonar</a:t>
            </a:r>
            <a:r>
              <a:rPr lang="is-IS" dirty="0">
                <a:solidFill>
                  <a:schemeClr val="bg1">
                    <a:lumMod val="85000"/>
                    <a:lumOff val="15000"/>
                  </a:schemeClr>
                </a:solidFill>
                <a:latin typeface="Calibri" panose="020F0502020204030204" pitchFamily="34" charset="0"/>
                <a:cs typeface="Calibri" panose="020F0502020204030204" pitchFamily="34" charset="0"/>
              </a:rPr>
              <a:t> búnað og þá er misjafnt hvernig dósir henta í hvert verk. </a:t>
            </a:r>
          </a:p>
        </p:txBody>
      </p:sp>
      <p:pic>
        <p:nvPicPr>
          <p:cNvPr id="2" name="Picture 2" descr="Loftdós Bjarg 46mm - Rönning">
            <a:extLst>
              <a:ext uri="{FF2B5EF4-FFF2-40B4-BE49-F238E27FC236}">
                <a16:creationId xmlns:a16="http://schemas.microsoft.com/office/drawing/2014/main" id="{45F9846D-2F25-4860-AB49-B8F5FE789E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725" y="1630496"/>
            <a:ext cx="1266480" cy="1266480"/>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4" name="Picture 4" descr="Rofadós Bjarg 2.stúta 20mm - Rönning">
            <a:extLst>
              <a:ext uri="{FF2B5EF4-FFF2-40B4-BE49-F238E27FC236}">
                <a16:creationId xmlns:a16="http://schemas.microsoft.com/office/drawing/2014/main" id="{B5DB723B-0DBB-4C07-81E6-B456CD66B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30" y="3388606"/>
            <a:ext cx="1266480" cy="1266480"/>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6" name="Picture 6" descr="Veggdós Bjarg 3.stúta - Rönning">
            <a:extLst>
              <a:ext uri="{FF2B5EF4-FFF2-40B4-BE49-F238E27FC236}">
                <a16:creationId xmlns:a16="http://schemas.microsoft.com/office/drawing/2014/main" id="{37B059E6-4CE3-495E-8C13-0674A3ED53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25" y="5146717"/>
            <a:ext cx="1266480" cy="1266480"/>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651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5">
                <a:lumMod val="20000"/>
                <a:lumOff val="80000"/>
              </a:schemeClr>
            </a:gs>
            <a:gs pos="100000">
              <a:schemeClr val="accent5">
                <a:lumMod val="60000"/>
                <a:lumOff val="40000"/>
              </a:schemeClr>
            </a:gs>
          </a:gsLst>
          <a:lin ang="612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5F382-A4F0-4A40-9121-FDAB4DDA7836}"/>
              </a:ext>
            </a:extLst>
          </p:cNvPr>
          <p:cNvSpPr/>
          <p:nvPr/>
        </p:nvSpPr>
        <p:spPr>
          <a:xfrm>
            <a:off x="3709684" y="482600"/>
            <a:ext cx="4772653" cy="769441"/>
          </a:xfrm>
          <a:prstGeom prst="rect">
            <a:avLst/>
          </a:prstGeom>
          <a:noFill/>
        </p:spPr>
        <p:txBody>
          <a:bodyPr wrap="none" lIns="91440" tIns="45720" rIns="91440" bIns="45720">
            <a:spAutoFit/>
          </a:bodyPr>
          <a:lstStyle/>
          <a:p>
            <a:pPr algn="ctr"/>
            <a:r>
              <a:rPr lang="is-IS" sz="4400" b="1">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Raflagnaefni - Tengi</a:t>
            </a:r>
            <a:endParaRPr lang="is-IS" sz="4400" b="1" cap="none" spc="0"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963F900-1312-47BF-8725-81DE2513333C}"/>
              </a:ext>
            </a:extLst>
          </p:cNvPr>
          <p:cNvSpPr txBox="1"/>
          <p:nvPr/>
        </p:nvSpPr>
        <p:spPr>
          <a:xfrm>
            <a:off x="2964082" y="1652529"/>
            <a:ext cx="7501941" cy="3693319"/>
          </a:xfrm>
          <a:prstGeom prst="rect">
            <a:avLst/>
          </a:prstGeom>
          <a:noFill/>
        </p:spPr>
        <p:txBody>
          <a:bodyPr wrap="square" rtlCol="0">
            <a:spAutoFit/>
          </a:bodyPr>
          <a:lstStyle/>
          <a:p>
            <a:r>
              <a:rPr lang="is-IS">
                <a:solidFill>
                  <a:schemeClr val="bg1"/>
                </a:solidFill>
                <a:latin typeface="Calibri" panose="020F0502020204030204" pitchFamily="34" charset="0"/>
                <a:cs typeface="Calibri" panose="020F0502020204030204" pitchFamily="34" charset="0"/>
              </a:rPr>
              <a:t>Miklar framfarir hafa orðið á undanförnum árum varðandi tengi. Stungin og smellt tengi hafa leyst gamla 6 víra tengið (krónutengið) af hólmi og tryggja þau betri tengingu til lengri tíma auk þess sem mun skemmtilegra er að umgangast þau og ef fjarlægja þarf vír er það auðvelt án þess að taka hina vírana úr sambandi.</a:t>
            </a:r>
          </a:p>
          <a:p>
            <a:endParaRPr lang="is-IS">
              <a:solidFill>
                <a:schemeClr val="bg1"/>
              </a:solidFill>
              <a:latin typeface="Calibri" panose="020F0502020204030204" pitchFamily="34" charset="0"/>
              <a:cs typeface="Calibri" panose="020F0502020204030204" pitchFamily="34" charset="0"/>
            </a:endParaRPr>
          </a:p>
          <a:p>
            <a:r>
              <a:rPr lang="is-IS">
                <a:solidFill>
                  <a:schemeClr val="bg1"/>
                </a:solidFill>
                <a:latin typeface="Calibri" panose="020F0502020204030204" pitchFamily="34" charset="0"/>
                <a:cs typeface="Calibri" panose="020F0502020204030204" pitchFamily="34" charset="0"/>
              </a:rPr>
              <a:t>Smellt tengi eru til 2-, 3- og 5 víra en stungin tengi eru til 2-, 3-, 4-, 5- og 8 víra. </a:t>
            </a:r>
          </a:p>
          <a:p>
            <a:endParaRPr lang="is-IS">
              <a:solidFill>
                <a:schemeClr val="bg1"/>
              </a:solidFill>
              <a:latin typeface="Calibri" panose="020F0502020204030204" pitchFamily="34" charset="0"/>
              <a:cs typeface="Calibri" panose="020F0502020204030204" pitchFamily="34" charset="0"/>
            </a:endParaRPr>
          </a:p>
          <a:p>
            <a:r>
              <a:rPr lang="is-IS">
                <a:solidFill>
                  <a:schemeClr val="bg1"/>
                </a:solidFill>
                <a:latin typeface="Calibri" panose="020F0502020204030204" pitchFamily="34" charset="0"/>
                <a:cs typeface="Calibri" panose="020F0502020204030204" pitchFamily="34" charset="0"/>
              </a:rPr>
              <a:t>Gott er að hafa í huga að nota ekki stærri tengi en þarf til að spara pláss í dósum. </a:t>
            </a:r>
          </a:p>
          <a:p>
            <a:endParaRPr lang="is-IS">
              <a:solidFill>
                <a:schemeClr val="bg1"/>
              </a:solidFill>
              <a:latin typeface="Calibri" panose="020F0502020204030204" pitchFamily="34" charset="0"/>
              <a:cs typeface="Calibri" panose="020F0502020204030204" pitchFamily="34" charset="0"/>
            </a:endParaRPr>
          </a:p>
          <a:p>
            <a:r>
              <a:rPr lang="is-IS">
                <a:solidFill>
                  <a:schemeClr val="bg1"/>
                </a:solidFill>
                <a:latin typeface="Calibri" panose="020F0502020204030204" pitchFamily="34" charset="0"/>
                <a:cs typeface="Calibri" panose="020F0502020204030204" pitchFamily="34" charset="0"/>
              </a:rPr>
              <a:t>Ef um fínþættan vír er að ræða notum við alltaf smellt tengi enda ómögulegt að koma fínþættum vír í stungnu tengin. </a:t>
            </a:r>
            <a:endParaRPr lang="is-IS" dirty="0">
              <a:solidFill>
                <a:schemeClr val="bg1">
                  <a:lumMod val="85000"/>
                  <a:lumOff val="15000"/>
                </a:schemeClr>
              </a:solidFill>
              <a:latin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9B6E70F2-570C-4594-BDC0-937FB32BA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609" y="1997361"/>
            <a:ext cx="1266480" cy="10537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0C89B98-1E76-42C7-B340-368EA12AB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149" y="3298921"/>
            <a:ext cx="1265940" cy="8741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2FCE762D-4388-49C2-BA9F-0FB4D8268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49" y="4420886"/>
            <a:ext cx="1265940" cy="10184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65D91884-DC96-444B-9354-911F00365E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149" y="5687146"/>
            <a:ext cx="1265941" cy="88679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474199B-8835-46DA-8890-DD556E89D9BE}"/>
              </a:ext>
            </a:extLst>
          </p:cNvPr>
          <p:cNvSpPr>
            <a:spLocks noChangeArrowheads="1"/>
          </p:cNvSpPr>
          <p:nvPr/>
        </p:nvSpPr>
        <p:spPr bwMode="auto">
          <a:xfrm>
            <a:off x="0" y="-2346796"/>
            <a:ext cx="12192000"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s-IS" altLang="is-IS" sz="1100" b="0" i="0" u="none" strike="noStrike" cap="none" normalizeH="0" baseline="0">
                <a:ln>
                  <a:noFill/>
                </a:ln>
                <a:solidFill>
                  <a:srgbClr val="447FC1"/>
                </a:solidFill>
                <a:effectLst/>
                <a:latin typeface="Avenir Next LT Pro Regular"/>
              </a:rPr>
              <a:t>  </a:t>
            </a:r>
            <a:r>
              <a:rPr kumimoji="0" lang="is-IS" altLang="is-IS" sz="28800" b="0" i="0" u="none" strike="noStrike" cap="none" normalizeH="0" baseline="0">
                <a:ln>
                  <a:noFill/>
                </a:ln>
                <a:solidFill>
                  <a:srgbClr val="447FC1"/>
                </a:solidFill>
                <a:effectLst/>
                <a:latin typeface="Avenir Next LT Pro Regular"/>
              </a:rPr>
              <a:t>     </a:t>
            </a:r>
            <a:r>
              <a:rPr kumimoji="0" lang="is-IS" altLang="is-IS" sz="1100" b="0" i="0" u="none" strike="noStrike" cap="none" normalizeH="0" baseline="0">
                <a:ln>
                  <a:noFill/>
                </a:ln>
                <a:solidFill>
                  <a:srgbClr val="3A3A3A"/>
                </a:solidFill>
                <a:effectLst/>
                <a:latin typeface="Avenir Next LT Pro Regular"/>
              </a:rPr>
              <a:t>  </a:t>
            </a:r>
            <a:r>
              <a:rPr kumimoji="0" lang="is-IS" altLang="is-IS" sz="28800" b="0" i="0" u="none" strike="noStrike" cap="none" normalizeH="0" baseline="0">
                <a:ln>
                  <a:noFill/>
                </a:ln>
                <a:solidFill>
                  <a:srgbClr val="3A3A3A"/>
                </a:solidFill>
                <a:effectLst/>
                <a:latin typeface="Avenir Next LT Pro Regular"/>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s-IS" altLang="is-I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hlinkClick r:id="rId6"/>
            <a:extLst>
              <a:ext uri="{FF2B5EF4-FFF2-40B4-BE49-F238E27FC236}">
                <a16:creationId xmlns:a16="http://schemas.microsoft.com/office/drawing/2014/main" id="{BC1CD201-6D20-498C-B511-AD0A09D735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149" y="310054"/>
            <a:ext cx="1265940" cy="143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545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5">
                <a:lumMod val="20000"/>
                <a:lumOff val="80000"/>
              </a:schemeClr>
            </a:gs>
            <a:gs pos="100000">
              <a:schemeClr val="accent5">
                <a:lumMod val="60000"/>
                <a:lumOff val="40000"/>
              </a:schemeClr>
            </a:gs>
          </a:gsLst>
          <a:lin ang="612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5F382-A4F0-4A40-9121-FDAB4DDA7836}"/>
              </a:ext>
            </a:extLst>
          </p:cNvPr>
          <p:cNvSpPr/>
          <p:nvPr/>
        </p:nvSpPr>
        <p:spPr>
          <a:xfrm>
            <a:off x="3537266" y="482600"/>
            <a:ext cx="5117491" cy="769441"/>
          </a:xfrm>
          <a:prstGeom prst="rect">
            <a:avLst/>
          </a:prstGeom>
          <a:noFill/>
        </p:spPr>
        <p:txBody>
          <a:bodyPr wrap="none" lIns="91440" tIns="45720" rIns="91440" bIns="45720">
            <a:spAutoFit/>
          </a:bodyPr>
          <a:lstStyle/>
          <a:p>
            <a:pPr algn="ctr"/>
            <a:r>
              <a:rPr lang="is-IS" sz="4400" b="1" dirty="0" err="1">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Raflagnir</a:t>
            </a:r>
            <a:r>
              <a:rPr lang="is-IS" sz="4400" b="1"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 Teiknitákn</a:t>
            </a:r>
            <a:endParaRPr lang="is-IS" sz="4400" b="1" cap="none" spc="0"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963F900-1312-47BF-8725-81DE2513333C}"/>
              </a:ext>
            </a:extLst>
          </p:cNvPr>
          <p:cNvSpPr txBox="1"/>
          <p:nvPr/>
        </p:nvSpPr>
        <p:spPr>
          <a:xfrm>
            <a:off x="1627632" y="1796601"/>
            <a:ext cx="7539943" cy="369332"/>
          </a:xfrm>
          <a:prstGeom prst="rect">
            <a:avLst/>
          </a:prstGeom>
          <a:noFill/>
        </p:spPr>
        <p:txBody>
          <a:bodyPr wrap="square" rtlCol="0">
            <a:spAutoFit/>
          </a:bodyPr>
          <a:lstStyle/>
          <a:p>
            <a:r>
              <a:rPr lang="is-IS" dirty="0">
                <a:solidFill>
                  <a:schemeClr val="bg1"/>
                </a:solidFill>
                <a:latin typeface="Calibri" panose="020F0502020204030204" pitchFamily="34" charset="0"/>
                <a:cs typeface="Calibri" panose="020F0502020204030204" pitchFamily="34" charset="0"/>
              </a:rPr>
              <a:t>Einfaldur rofi – Hægt að kveikja ljós á einum stað.</a:t>
            </a:r>
            <a:endParaRPr lang="is-IS" dirty="0">
              <a:solidFill>
                <a:schemeClr val="bg1">
                  <a:lumMod val="85000"/>
                  <a:lumOff val="1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AD22FB5-15FA-4BED-A4F6-358B44CEF86C}"/>
              </a:ext>
            </a:extLst>
          </p:cNvPr>
          <p:cNvPicPr>
            <a:picLocks noChangeAspect="1"/>
          </p:cNvPicPr>
          <p:nvPr/>
        </p:nvPicPr>
        <p:blipFill>
          <a:blip r:embed="rId2"/>
          <a:stretch>
            <a:fillRect/>
          </a:stretch>
        </p:blipFill>
        <p:spPr>
          <a:xfrm>
            <a:off x="841628" y="1740542"/>
            <a:ext cx="626794" cy="481450"/>
          </a:xfrm>
          <a:prstGeom prst="rect">
            <a:avLst/>
          </a:prstGeom>
        </p:spPr>
      </p:pic>
      <p:pic>
        <p:nvPicPr>
          <p:cNvPr id="6" name="Picture 5">
            <a:extLst>
              <a:ext uri="{FF2B5EF4-FFF2-40B4-BE49-F238E27FC236}">
                <a16:creationId xmlns:a16="http://schemas.microsoft.com/office/drawing/2014/main" id="{FD7990A8-71C6-41D2-8F99-8F081F9F9DF0}"/>
              </a:ext>
            </a:extLst>
          </p:cNvPr>
          <p:cNvPicPr>
            <a:picLocks noChangeAspect="1"/>
          </p:cNvPicPr>
          <p:nvPr/>
        </p:nvPicPr>
        <p:blipFill>
          <a:blip r:embed="rId3"/>
          <a:stretch>
            <a:fillRect/>
          </a:stretch>
        </p:blipFill>
        <p:spPr>
          <a:xfrm>
            <a:off x="841628" y="2439734"/>
            <a:ext cx="653246" cy="678370"/>
          </a:xfrm>
          <a:prstGeom prst="rect">
            <a:avLst/>
          </a:prstGeom>
        </p:spPr>
      </p:pic>
      <p:pic>
        <p:nvPicPr>
          <p:cNvPr id="7" name="Picture 6">
            <a:extLst>
              <a:ext uri="{FF2B5EF4-FFF2-40B4-BE49-F238E27FC236}">
                <a16:creationId xmlns:a16="http://schemas.microsoft.com/office/drawing/2014/main" id="{CD203296-C58F-4BD4-81D5-06A103428ED9}"/>
              </a:ext>
            </a:extLst>
          </p:cNvPr>
          <p:cNvPicPr>
            <a:picLocks noChangeAspect="1"/>
          </p:cNvPicPr>
          <p:nvPr/>
        </p:nvPicPr>
        <p:blipFill>
          <a:blip r:embed="rId4"/>
          <a:stretch>
            <a:fillRect/>
          </a:stretch>
        </p:blipFill>
        <p:spPr>
          <a:xfrm>
            <a:off x="841627" y="3429000"/>
            <a:ext cx="628733" cy="678370"/>
          </a:xfrm>
          <a:prstGeom prst="rect">
            <a:avLst/>
          </a:prstGeom>
        </p:spPr>
      </p:pic>
      <p:sp>
        <p:nvSpPr>
          <p:cNvPr id="11" name="TextBox 10">
            <a:extLst>
              <a:ext uri="{FF2B5EF4-FFF2-40B4-BE49-F238E27FC236}">
                <a16:creationId xmlns:a16="http://schemas.microsoft.com/office/drawing/2014/main" id="{5D75C1EB-452E-4DF4-8DD2-65DBA0AE55F3}"/>
              </a:ext>
            </a:extLst>
          </p:cNvPr>
          <p:cNvSpPr txBox="1"/>
          <p:nvPr/>
        </p:nvSpPr>
        <p:spPr>
          <a:xfrm>
            <a:off x="1627632" y="2594253"/>
            <a:ext cx="7539943" cy="369332"/>
          </a:xfrm>
          <a:prstGeom prst="rect">
            <a:avLst/>
          </a:prstGeom>
          <a:noFill/>
        </p:spPr>
        <p:txBody>
          <a:bodyPr wrap="square" rtlCol="0">
            <a:spAutoFit/>
          </a:bodyPr>
          <a:lstStyle/>
          <a:p>
            <a:r>
              <a:rPr lang="is-IS" dirty="0">
                <a:solidFill>
                  <a:schemeClr val="bg1"/>
                </a:solidFill>
                <a:latin typeface="Calibri" panose="020F0502020204030204" pitchFamily="34" charset="0"/>
                <a:cs typeface="Calibri" panose="020F0502020204030204" pitchFamily="34" charset="0"/>
              </a:rPr>
              <a:t>Samrofi – Notaður með öðrum samrofa. Hægt að kveikja ljós á tveim stöðum.</a:t>
            </a:r>
            <a:endParaRPr lang="is-IS" dirty="0">
              <a:solidFill>
                <a:schemeClr val="bg1">
                  <a:lumMod val="85000"/>
                  <a:lumOff val="15000"/>
                </a:schemeClr>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7E15D26-1A9F-463F-8FB0-9B06F6429AD1}"/>
              </a:ext>
            </a:extLst>
          </p:cNvPr>
          <p:cNvSpPr txBox="1"/>
          <p:nvPr/>
        </p:nvSpPr>
        <p:spPr>
          <a:xfrm>
            <a:off x="1627631" y="3429000"/>
            <a:ext cx="7539943" cy="646331"/>
          </a:xfrm>
          <a:prstGeom prst="rect">
            <a:avLst/>
          </a:prstGeom>
          <a:noFill/>
        </p:spPr>
        <p:txBody>
          <a:bodyPr wrap="square" rtlCol="0">
            <a:spAutoFit/>
          </a:bodyPr>
          <a:lstStyle/>
          <a:p>
            <a:r>
              <a:rPr lang="is-IS" dirty="0">
                <a:solidFill>
                  <a:schemeClr val="bg1"/>
                </a:solidFill>
                <a:latin typeface="Calibri" panose="020F0502020204030204" pitchFamily="34" charset="0"/>
                <a:cs typeface="Calibri" panose="020F0502020204030204" pitchFamily="34" charset="0"/>
              </a:rPr>
              <a:t>Krossrofi – Notaður einn sér eða fleiri með tveim samrofum. Hægt að kveikja ljós á þrem eða fleiri stöðum, fer eftir fjölda krossrofa.</a:t>
            </a:r>
            <a:endParaRPr lang="is-IS" dirty="0">
              <a:solidFill>
                <a:schemeClr val="bg1">
                  <a:lumMod val="85000"/>
                  <a:lumOff val="15000"/>
                </a:schemeClr>
              </a:solidFill>
              <a:latin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13B28C45-B481-4623-9167-8EC6AEBD314D}"/>
              </a:ext>
            </a:extLst>
          </p:cNvPr>
          <p:cNvPicPr>
            <a:picLocks noChangeAspect="1"/>
          </p:cNvPicPr>
          <p:nvPr/>
        </p:nvPicPr>
        <p:blipFill>
          <a:blip r:embed="rId5"/>
          <a:stretch>
            <a:fillRect/>
          </a:stretch>
        </p:blipFill>
        <p:spPr>
          <a:xfrm>
            <a:off x="813769" y="4325112"/>
            <a:ext cx="654653" cy="530352"/>
          </a:xfrm>
          <a:prstGeom prst="rect">
            <a:avLst/>
          </a:prstGeom>
        </p:spPr>
      </p:pic>
      <p:sp>
        <p:nvSpPr>
          <p:cNvPr id="14" name="TextBox 13">
            <a:extLst>
              <a:ext uri="{FF2B5EF4-FFF2-40B4-BE49-F238E27FC236}">
                <a16:creationId xmlns:a16="http://schemas.microsoft.com/office/drawing/2014/main" id="{4B144F19-118B-4DC9-AC1D-C52131883B13}"/>
              </a:ext>
            </a:extLst>
          </p:cNvPr>
          <p:cNvSpPr txBox="1"/>
          <p:nvPr/>
        </p:nvSpPr>
        <p:spPr>
          <a:xfrm>
            <a:off x="1627630" y="4267122"/>
            <a:ext cx="7539943" cy="646331"/>
          </a:xfrm>
          <a:prstGeom prst="rect">
            <a:avLst/>
          </a:prstGeom>
          <a:noFill/>
        </p:spPr>
        <p:txBody>
          <a:bodyPr wrap="square" rtlCol="0">
            <a:spAutoFit/>
          </a:bodyPr>
          <a:lstStyle/>
          <a:p>
            <a:r>
              <a:rPr lang="is-IS" dirty="0">
                <a:solidFill>
                  <a:schemeClr val="bg1"/>
                </a:solidFill>
                <a:latin typeface="Calibri" panose="020F0502020204030204" pitchFamily="34" charset="0"/>
                <a:cs typeface="Calibri" panose="020F0502020204030204" pitchFamily="34" charset="0"/>
              </a:rPr>
              <a:t>Krónurofi – Hægt að kveikja tvö ljós á sama stað. Dregur nafn sitt af ljósakrónum sem var hægt að kveikja í tvennu lagi.</a:t>
            </a:r>
            <a:endParaRPr lang="is-IS" dirty="0">
              <a:solidFill>
                <a:schemeClr val="bg1">
                  <a:lumMod val="85000"/>
                  <a:lumOff val="15000"/>
                </a:schemeClr>
              </a:solidFill>
              <a:latin typeface="Calibri" panose="020F0502020204030204" pitchFamily="34" charset="0"/>
              <a:cs typeface="Calibri" panose="020F0502020204030204" pitchFamily="34" charset="0"/>
            </a:endParaRPr>
          </a:p>
        </p:txBody>
      </p:sp>
      <p:pic>
        <p:nvPicPr>
          <p:cNvPr id="16" name="Picture 15">
            <a:extLst>
              <a:ext uri="{FF2B5EF4-FFF2-40B4-BE49-F238E27FC236}">
                <a16:creationId xmlns:a16="http://schemas.microsoft.com/office/drawing/2014/main" id="{37819FA9-E95B-4E88-B90E-6AF11BD96F17}"/>
              </a:ext>
            </a:extLst>
          </p:cNvPr>
          <p:cNvPicPr>
            <a:picLocks noChangeAspect="1"/>
          </p:cNvPicPr>
          <p:nvPr/>
        </p:nvPicPr>
        <p:blipFill>
          <a:blip r:embed="rId6"/>
          <a:stretch>
            <a:fillRect/>
          </a:stretch>
        </p:blipFill>
        <p:spPr>
          <a:xfrm>
            <a:off x="813769" y="5141124"/>
            <a:ext cx="681105" cy="530352"/>
          </a:xfrm>
          <a:prstGeom prst="rect">
            <a:avLst/>
          </a:prstGeom>
        </p:spPr>
      </p:pic>
      <p:sp>
        <p:nvSpPr>
          <p:cNvPr id="21" name="TextBox 20">
            <a:extLst>
              <a:ext uri="{FF2B5EF4-FFF2-40B4-BE49-F238E27FC236}">
                <a16:creationId xmlns:a16="http://schemas.microsoft.com/office/drawing/2014/main" id="{E36B419D-7334-4EEE-87F5-7E72E41E5167}"/>
              </a:ext>
            </a:extLst>
          </p:cNvPr>
          <p:cNvSpPr txBox="1"/>
          <p:nvPr/>
        </p:nvSpPr>
        <p:spPr>
          <a:xfrm>
            <a:off x="1627629" y="5083134"/>
            <a:ext cx="7539943" cy="646331"/>
          </a:xfrm>
          <a:prstGeom prst="rect">
            <a:avLst/>
          </a:prstGeom>
          <a:noFill/>
        </p:spPr>
        <p:txBody>
          <a:bodyPr wrap="square" rtlCol="0">
            <a:spAutoFit/>
          </a:bodyPr>
          <a:lstStyle/>
          <a:p>
            <a:r>
              <a:rPr lang="is-IS" dirty="0" err="1">
                <a:solidFill>
                  <a:schemeClr val="bg1"/>
                </a:solidFill>
                <a:latin typeface="Calibri" panose="020F0502020204030204" pitchFamily="34" charset="0"/>
                <a:cs typeface="Calibri" panose="020F0502020204030204" pitchFamily="34" charset="0"/>
              </a:rPr>
              <a:t>Þrýstirofi</a:t>
            </a:r>
            <a:r>
              <a:rPr lang="is-IS" dirty="0">
                <a:solidFill>
                  <a:schemeClr val="bg1"/>
                </a:solidFill>
                <a:latin typeface="Calibri" panose="020F0502020204030204" pitchFamily="34" charset="0"/>
                <a:cs typeface="Calibri" panose="020F0502020204030204" pitchFamily="34" charset="0"/>
              </a:rPr>
              <a:t> – Notaður t.d. með </a:t>
            </a:r>
            <a:r>
              <a:rPr lang="is-IS" dirty="0" err="1">
                <a:solidFill>
                  <a:schemeClr val="bg1"/>
                </a:solidFill>
                <a:latin typeface="Calibri" panose="020F0502020204030204" pitchFamily="34" charset="0"/>
                <a:cs typeface="Calibri" panose="020F0502020204030204" pitchFamily="34" charset="0"/>
              </a:rPr>
              <a:t>stuðstraumsrofum</a:t>
            </a:r>
            <a:r>
              <a:rPr lang="is-IS" dirty="0">
                <a:solidFill>
                  <a:schemeClr val="bg1"/>
                </a:solidFill>
                <a:latin typeface="Calibri" panose="020F0502020204030204" pitchFamily="34" charset="0"/>
                <a:cs typeface="Calibri" panose="020F0502020204030204" pitchFamily="34" charset="0"/>
              </a:rPr>
              <a:t> (veltirofum). Ýtt á hann til að kveikja og ýtt aftur á hann til að slökkva. Einnig í stigagöngum með tímaliða.</a:t>
            </a:r>
            <a:endParaRPr lang="is-IS" dirty="0">
              <a:solidFill>
                <a:schemeClr val="bg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0429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5">
                <a:lumMod val="20000"/>
                <a:lumOff val="80000"/>
              </a:schemeClr>
            </a:gs>
            <a:gs pos="100000">
              <a:schemeClr val="accent5">
                <a:lumMod val="60000"/>
                <a:lumOff val="40000"/>
              </a:schemeClr>
            </a:gs>
          </a:gsLst>
          <a:lin ang="612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5F382-A4F0-4A40-9121-FDAB4DDA7836}"/>
              </a:ext>
            </a:extLst>
          </p:cNvPr>
          <p:cNvSpPr/>
          <p:nvPr/>
        </p:nvSpPr>
        <p:spPr>
          <a:xfrm>
            <a:off x="3537266" y="482600"/>
            <a:ext cx="5117491" cy="769441"/>
          </a:xfrm>
          <a:prstGeom prst="rect">
            <a:avLst/>
          </a:prstGeom>
          <a:noFill/>
        </p:spPr>
        <p:txBody>
          <a:bodyPr wrap="none" lIns="91440" tIns="45720" rIns="91440" bIns="45720">
            <a:spAutoFit/>
          </a:bodyPr>
          <a:lstStyle/>
          <a:p>
            <a:pPr algn="ctr"/>
            <a:r>
              <a:rPr lang="is-IS" sz="4400" b="1" dirty="0" err="1">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Raflagnir</a:t>
            </a:r>
            <a:r>
              <a:rPr lang="is-IS" sz="4400" b="1"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 Teiknitákn</a:t>
            </a:r>
            <a:endParaRPr lang="is-IS" sz="4400" b="1" cap="none" spc="0"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963F900-1312-47BF-8725-81DE2513333C}"/>
              </a:ext>
            </a:extLst>
          </p:cNvPr>
          <p:cNvSpPr txBox="1"/>
          <p:nvPr/>
        </p:nvSpPr>
        <p:spPr>
          <a:xfrm>
            <a:off x="1627632" y="1796601"/>
            <a:ext cx="7539943" cy="369332"/>
          </a:xfrm>
          <a:prstGeom prst="rect">
            <a:avLst/>
          </a:prstGeom>
          <a:noFill/>
        </p:spPr>
        <p:txBody>
          <a:bodyPr wrap="square" rtlCol="0">
            <a:spAutoFit/>
          </a:bodyPr>
          <a:lstStyle/>
          <a:p>
            <a:r>
              <a:rPr lang="is-IS" dirty="0">
                <a:solidFill>
                  <a:schemeClr val="bg1"/>
                </a:solidFill>
                <a:latin typeface="Calibri" panose="020F0502020204030204" pitchFamily="34" charset="0"/>
                <a:cs typeface="Calibri" panose="020F0502020204030204" pitchFamily="34" charset="0"/>
              </a:rPr>
              <a:t>Einfaldur tengill með varnarsnertu (jarðbundinn tengill).</a:t>
            </a:r>
            <a:endParaRPr lang="is-IS" dirty="0">
              <a:solidFill>
                <a:schemeClr val="bg1">
                  <a:lumMod val="85000"/>
                  <a:lumOff val="15000"/>
                </a:schemeClr>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3122B774-6EB3-4A81-BE8D-FAE6995EDA41}"/>
              </a:ext>
            </a:extLst>
          </p:cNvPr>
          <p:cNvPicPr>
            <a:picLocks noChangeAspect="1"/>
          </p:cNvPicPr>
          <p:nvPr/>
        </p:nvPicPr>
        <p:blipFill>
          <a:blip r:embed="rId2"/>
          <a:stretch>
            <a:fillRect/>
          </a:stretch>
        </p:blipFill>
        <p:spPr>
          <a:xfrm>
            <a:off x="663522" y="1714567"/>
            <a:ext cx="504825" cy="533400"/>
          </a:xfrm>
          <a:prstGeom prst="rect">
            <a:avLst/>
          </a:prstGeom>
        </p:spPr>
      </p:pic>
      <p:pic>
        <p:nvPicPr>
          <p:cNvPr id="9" name="Picture 8">
            <a:extLst>
              <a:ext uri="{FF2B5EF4-FFF2-40B4-BE49-F238E27FC236}">
                <a16:creationId xmlns:a16="http://schemas.microsoft.com/office/drawing/2014/main" id="{418487E2-F890-4806-B9E8-B3BE66113576}"/>
              </a:ext>
            </a:extLst>
          </p:cNvPr>
          <p:cNvPicPr>
            <a:picLocks noChangeAspect="1"/>
          </p:cNvPicPr>
          <p:nvPr/>
        </p:nvPicPr>
        <p:blipFill>
          <a:blip r:embed="rId3"/>
          <a:stretch>
            <a:fillRect/>
          </a:stretch>
        </p:blipFill>
        <p:spPr>
          <a:xfrm>
            <a:off x="663521" y="3312868"/>
            <a:ext cx="476250" cy="495300"/>
          </a:xfrm>
          <a:prstGeom prst="rect">
            <a:avLst/>
          </a:prstGeom>
        </p:spPr>
      </p:pic>
      <p:pic>
        <p:nvPicPr>
          <p:cNvPr id="10" name="Picture 9">
            <a:extLst>
              <a:ext uri="{FF2B5EF4-FFF2-40B4-BE49-F238E27FC236}">
                <a16:creationId xmlns:a16="http://schemas.microsoft.com/office/drawing/2014/main" id="{6482A449-A496-4BB5-A66A-6552C2F19ADE}"/>
              </a:ext>
            </a:extLst>
          </p:cNvPr>
          <p:cNvPicPr>
            <a:picLocks noChangeAspect="1"/>
          </p:cNvPicPr>
          <p:nvPr/>
        </p:nvPicPr>
        <p:blipFill>
          <a:blip r:embed="rId4"/>
          <a:stretch>
            <a:fillRect/>
          </a:stretch>
        </p:blipFill>
        <p:spPr>
          <a:xfrm>
            <a:off x="663522" y="2478787"/>
            <a:ext cx="505485" cy="600264"/>
          </a:xfrm>
          <a:prstGeom prst="rect">
            <a:avLst/>
          </a:prstGeom>
        </p:spPr>
      </p:pic>
      <p:sp>
        <p:nvSpPr>
          <p:cNvPr id="11" name="TextBox 10">
            <a:extLst>
              <a:ext uri="{FF2B5EF4-FFF2-40B4-BE49-F238E27FC236}">
                <a16:creationId xmlns:a16="http://schemas.microsoft.com/office/drawing/2014/main" id="{5D75C1EB-452E-4DF4-8DD2-65DBA0AE55F3}"/>
              </a:ext>
            </a:extLst>
          </p:cNvPr>
          <p:cNvSpPr txBox="1"/>
          <p:nvPr/>
        </p:nvSpPr>
        <p:spPr>
          <a:xfrm>
            <a:off x="1627632" y="2594253"/>
            <a:ext cx="7539943" cy="369332"/>
          </a:xfrm>
          <a:prstGeom prst="rect">
            <a:avLst/>
          </a:prstGeom>
          <a:noFill/>
        </p:spPr>
        <p:txBody>
          <a:bodyPr wrap="square" rtlCol="0">
            <a:spAutoFit/>
          </a:bodyPr>
          <a:lstStyle/>
          <a:p>
            <a:r>
              <a:rPr lang="is-IS" dirty="0">
                <a:solidFill>
                  <a:schemeClr val="bg1"/>
                </a:solidFill>
                <a:latin typeface="Calibri" panose="020F0502020204030204" pitchFamily="34" charset="0"/>
                <a:cs typeface="Calibri" panose="020F0502020204030204" pitchFamily="34" charset="0"/>
              </a:rPr>
              <a:t>Lampastæði í vegg.</a:t>
            </a:r>
            <a:endParaRPr lang="is-IS" dirty="0">
              <a:solidFill>
                <a:schemeClr val="bg1">
                  <a:lumMod val="85000"/>
                  <a:lumOff val="15000"/>
                </a:schemeClr>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47E15D26-1A9F-463F-8FB0-9B06F6429AD1}"/>
              </a:ext>
            </a:extLst>
          </p:cNvPr>
          <p:cNvSpPr txBox="1"/>
          <p:nvPr/>
        </p:nvSpPr>
        <p:spPr>
          <a:xfrm>
            <a:off x="1627630" y="3375852"/>
            <a:ext cx="7539943" cy="369332"/>
          </a:xfrm>
          <a:prstGeom prst="rect">
            <a:avLst/>
          </a:prstGeom>
          <a:noFill/>
        </p:spPr>
        <p:txBody>
          <a:bodyPr wrap="square" rtlCol="0">
            <a:spAutoFit/>
          </a:bodyPr>
          <a:lstStyle/>
          <a:p>
            <a:r>
              <a:rPr lang="is-IS" dirty="0">
                <a:solidFill>
                  <a:schemeClr val="bg1"/>
                </a:solidFill>
                <a:latin typeface="Calibri" panose="020F0502020204030204" pitchFamily="34" charset="0"/>
                <a:cs typeface="Calibri" panose="020F0502020204030204" pitchFamily="34" charset="0"/>
              </a:rPr>
              <a:t>Lampastæði í lofti.</a:t>
            </a:r>
            <a:endParaRPr lang="is-IS" dirty="0">
              <a:solidFill>
                <a:schemeClr val="bg1">
                  <a:lumMod val="85000"/>
                  <a:lumOff val="15000"/>
                </a:schemeClr>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4B144F19-118B-4DC9-AC1D-C52131883B13}"/>
              </a:ext>
            </a:extLst>
          </p:cNvPr>
          <p:cNvSpPr txBox="1"/>
          <p:nvPr/>
        </p:nvSpPr>
        <p:spPr>
          <a:xfrm>
            <a:off x="1627630" y="4106605"/>
            <a:ext cx="7539943" cy="369332"/>
          </a:xfrm>
          <a:prstGeom prst="rect">
            <a:avLst/>
          </a:prstGeom>
          <a:noFill/>
        </p:spPr>
        <p:txBody>
          <a:bodyPr wrap="square" rtlCol="0">
            <a:spAutoFit/>
          </a:bodyPr>
          <a:lstStyle/>
          <a:p>
            <a:r>
              <a:rPr lang="is-IS" dirty="0">
                <a:solidFill>
                  <a:schemeClr val="bg1"/>
                </a:solidFill>
                <a:latin typeface="Calibri" panose="020F0502020204030204" pitchFamily="34" charset="0"/>
                <a:cs typeface="Calibri" panose="020F0502020204030204" pitchFamily="34" charset="0"/>
              </a:rPr>
              <a:t>Tengidós í lofti.</a:t>
            </a:r>
            <a:endParaRPr lang="is-IS" dirty="0">
              <a:solidFill>
                <a:schemeClr val="bg1">
                  <a:lumMod val="85000"/>
                  <a:lumOff val="15000"/>
                </a:schemeClr>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DFB9AFE-797D-46D0-9660-68604AB07427}"/>
              </a:ext>
            </a:extLst>
          </p:cNvPr>
          <p:cNvPicPr>
            <a:picLocks noChangeAspect="1"/>
          </p:cNvPicPr>
          <p:nvPr/>
        </p:nvPicPr>
        <p:blipFill>
          <a:blip r:embed="rId5"/>
          <a:stretch>
            <a:fillRect/>
          </a:stretch>
        </p:blipFill>
        <p:spPr>
          <a:xfrm>
            <a:off x="634946" y="4038859"/>
            <a:ext cx="504825" cy="504825"/>
          </a:xfrm>
          <a:prstGeom prst="rect">
            <a:avLst/>
          </a:prstGeom>
        </p:spPr>
      </p:pic>
    </p:spTree>
    <p:extLst>
      <p:ext uri="{BB962C8B-B14F-4D97-AF65-F5344CB8AC3E}">
        <p14:creationId xmlns:p14="http://schemas.microsoft.com/office/powerpoint/2010/main" val="365260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accent5">
                <a:lumMod val="20000"/>
                <a:lumOff val="80000"/>
              </a:schemeClr>
            </a:gs>
            <a:gs pos="100000">
              <a:schemeClr val="accent5">
                <a:lumMod val="60000"/>
                <a:lumOff val="40000"/>
              </a:schemeClr>
            </a:gs>
          </a:gsLst>
          <a:lin ang="612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915F382-A4F0-4A40-9121-FDAB4DDA7836}"/>
              </a:ext>
            </a:extLst>
          </p:cNvPr>
          <p:cNvSpPr/>
          <p:nvPr/>
        </p:nvSpPr>
        <p:spPr>
          <a:xfrm>
            <a:off x="3655761" y="482600"/>
            <a:ext cx="4880503" cy="769441"/>
          </a:xfrm>
          <a:prstGeom prst="rect">
            <a:avLst/>
          </a:prstGeom>
          <a:noFill/>
        </p:spPr>
        <p:txBody>
          <a:bodyPr wrap="none" lIns="91440" tIns="45720" rIns="91440" bIns="45720">
            <a:spAutoFit/>
          </a:bodyPr>
          <a:lstStyle/>
          <a:p>
            <a:pPr algn="ctr"/>
            <a:r>
              <a:rPr lang="is-IS" sz="4400" b="1" dirty="0" err="1">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Raflagnir</a:t>
            </a:r>
            <a:r>
              <a:rPr lang="is-IS" sz="4400" b="1"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rPr>
              <a:t> – Litir víra</a:t>
            </a:r>
            <a:endParaRPr lang="is-IS" sz="4400" b="1" cap="none" spc="0" dirty="0">
              <a:ln w="9525">
                <a:solidFill>
                  <a:schemeClr val="bg1"/>
                </a:solidFill>
                <a:prstDash val="solid"/>
              </a:ln>
              <a:solidFill>
                <a:schemeClr val="bg1">
                  <a:lumMod val="75000"/>
                  <a:lumOff val="25000"/>
                </a:schemeClr>
              </a:solidFill>
              <a:effectLst>
                <a:outerShdw blurRad="12700" dist="38100" dir="2700000" algn="tl" rotWithShape="0">
                  <a:schemeClr val="bg1">
                    <a:lumMod val="50000"/>
                  </a:schemeClr>
                </a:outerShdw>
              </a:effectLst>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963F900-1312-47BF-8725-81DE2513333C}"/>
              </a:ext>
            </a:extLst>
          </p:cNvPr>
          <p:cNvSpPr txBox="1"/>
          <p:nvPr/>
        </p:nvSpPr>
        <p:spPr>
          <a:xfrm>
            <a:off x="2862072" y="1328361"/>
            <a:ext cx="7539943" cy="4801314"/>
          </a:xfrm>
          <a:prstGeom prst="rect">
            <a:avLst/>
          </a:prstGeom>
          <a:noFill/>
        </p:spPr>
        <p:txBody>
          <a:bodyPr wrap="square" rtlCol="0">
            <a:spAutoFit/>
          </a:bodyPr>
          <a:lstStyle/>
          <a:p>
            <a:r>
              <a:rPr lang="is-IS" dirty="0">
                <a:solidFill>
                  <a:schemeClr val="bg1"/>
                </a:solidFill>
                <a:latin typeface="Calibri" panose="020F0502020204030204" pitchFamily="34" charset="0"/>
                <a:cs typeface="Calibri" panose="020F0502020204030204" pitchFamily="34" charset="0"/>
              </a:rPr>
              <a:t>Sá vír sem er mest notaður í </a:t>
            </a:r>
            <a:r>
              <a:rPr lang="is-IS" dirty="0" err="1">
                <a:solidFill>
                  <a:schemeClr val="bg1"/>
                </a:solidFill>
                <a:latin typeface="Calibri" panose="020F0502020204030204" pitchFamily="34" charset="0"/>
                <a:cs typeface="Calibri" panose="020F0502020204030204" pitchFamily="34" charset="0"/>
              </a:rPr>
              <a:t>raflagnir</a:t>
            </a:r>
            <a:r>
              <a:rPr lang="is-IS" dirty="0">
                <a:solidFill>
                  <a:schemeClr val="bg1"/>
                </a:solidFill>
                <a:latin typeface="Calibri" panose="020F0502020204030204" pitchFamily="34" charset="0"/>
                <a:cs typeface="Calibri" panose="020F0502020204030204" pitchFamily="34" charset="0"/>
              </a:rPr>
              <a:t> húsa er ídráttarvír. Hann er bara með einum þætti og má eingöngu nota hann í </a:t>
            </a:r>
            <a:r>
              <a:rPr lang="is-IS" dirty="0" err="1">
                <a:solidFill>
                  <a:schemeClr val="bg1"/>
                </a:solidFill>
                <a:latin typeface="Calibri" panose="020F0502020204030204" pitchFamily="34" charset="0"/>
                <a:cs typeface="Calibri" panose="020F0502020204030204" pitchFamily="34" charset="0"/>
              </a:rPr>
              <a:t>raflagnir</a:t>
            </a:r>
            <a:r>
              <a:rPr lang="is-IS" dirty="0">
                <a:solidFill>
                  <a:schemeClr val="bg1"/>
                </a:solidFill>
                <a:latin typeface="Calibri" panose="020F0502020204030204" pitchFamily="34" charset="0"/>
                <a:cs typeface="Calibri" panose="020F0502020204030204" pitchFamily="34" charset="0"/>
              </a:rPr>
              <a:t> þar sem ekki er hætta á hreyfingu. Ef hann hreyfist mikið er hætta á að hann brotni. Ef þörf er á að </a:t>
            </a:r>
            <a:r>
              <a:rPr lang="is-IS" dirty="0" err="1">
                <a:solidFill>
                  <a:schemeClr val="bg1"/>
                </a:solidFill>
                <a:latin typeface="Calibri" panose="020F0502020204030204" pitchFamily="34" charset="0"/>
                <a:cs typeface="Calibri" panose="020F0502020204030204" pitchFamily="34" charset="0"/>
              </a:rPr>
              <a:t>lögning</a:t>
            </a:r>
            <a:r>
              <a:rPr lang="is-IS" dirty="0">
                <a:solidFill>
                  <a:schemeClr val="bg1"/>
                </a:solidFill>
                <a:latin typeface="Calibri" panose="020F0502020204030204" pitchFamily="34" charset="0"/>
                <a:cs typeface="Calibri" panose="020F0502020204030204" pitchFamily="34" charset="0"/>
              </a:rPr>
              <a:t> geti hreyfst, eins og t.d. framlengingarsnúra, verður að nota fínþættan vír. Hann er mýkri, sveigist auðveldlega og þolir því hreyfinguna betur. </a:t>
            </a:r>
          </a:p>
          <a:p>
            <a:endParaRPr lang="is-IS" dirty="0">
              <a:solidFill>
                <a:schemeClr val="bg1"/>
              </a:solidFill>
              <a:latin typeface="Calibri" panose="020F0502020204030204" pitchFamily="34" charset="0"/>
              <a:cs typeface="Calibri" panose="020F0502020204030204" pitchFamily="34" charset="0"/>
            </a:endParaRPr>
          </a:p>
          <a:p>
            <a:r>
              <a:rPr lang="is-IS" dirty="0">
                <a:solidFill>
                  <a:schemeClr val="bg1"/>
                </a:solidFill>
                <a:latin typeface="Calibri" panose="020F0502020204030204" pitchFamily="34" charset="0"/>
                <a:cs typeface="Calibri" panose="020F0502020204030204" pitchFamily="34" charset="0"/>
              </a:rPr>
              <a:t>Við komum til með að vinna mest með ídráttar vír. Hann kemur í nokkrum litum og eru sumir þeirra lögbundnir en aðra liti ætlum við að hafa svona </a:t>
            </a:r>
            <a:r>
              <a:rPr lang="is-IS" dirty="0" err="1">
                <a:solidFill>
                  <a:schemeClr val="bg1"/>
                </a:solidFill>
                <a:latin typeface="Calibri" panose="020F0502020204030204" pitchFamily="34" charset="0"/>
                <a:cs typeface="Calibri" panose="020F0502020204030204" pitchFamily="34" charset="0"/>
              </a:rPr>
              <a:t>þumalputtareglur</a:t>
            </a:r>
            <a:r>
              <a:rPr lang="is-IS" dirty="0">
                <a:solidFill>
                  <a:schemeClr val="bg1"/>
                </a:solidFill>
                <a:latin typeface="Calibri" panose="020F0502020204030204" pitchFamily="34" charset="0"/>
                <a:cs typeface="Calibri" panose="020F0502020204030204" pitchFamily="34" charset="0"/>
              </a:rPr>
              <a:t> um.</a:t>
            </a:r>
          </a:p>
          <a:p>
            <a:endParaRPr lang="is-IS" dirty="0">
              <a:solidFill>
                <a:schemeClr val="bg1"/>
              </a:solidFill>
              <a:latin typeface="Calibri" panose="020F0502020204030204" pitchFamily="34" charset="0"/>
              <a:cs typeface="Calibri" panose="020F0502020204030204" pitchFamily="34" charset="0"/>
            </a:endParaRPr>
          </a:p>
          <a:p>
            <a:r>
              <a:rPr lang="is-IS" dirty="0">
                <a:solidFill>
                  <a:schemeClr val="bg1"/>
                </a:solidFill>
                <a:latin typeface="Calibri" panose="020F0502020204030204" pitchFamily="34" charset="0"/>
                <a:cs typeface="Calibri" panose="020F0502020204030204" pitchFamily="34" charset="0"/>
              </a:rPr>
              <a:t>Brúnn – Fasi</a:t>
            </a:r>
          </a:p>
          <a:p>
            <a:r>
              <a:rPr lang="is-IS" dirty="0">
                <a:solidFill>
                  <a:schemeClr val="bg1"/>
                </a:solidFill>
                <a:latin typeface="Calibri" panose="020F0502020204030204" pitchFamily="34" charset="0"/>
                <a:cs typeface="Calibri" panose="020F0502020204030204" pitchFamily="34" charset="0"/>
              </a:rPr>
              <a:t>Blár – Núllleiðari (N) –Núll – </a:t>
            </a:r>
            <a:r>
              <a:rPr lang="is-IS" dirty="0" err="1">
                <a:solidFill>
                  <a:schemeClr val="bg1"/>
                </a:solidFill>
                <a:latin typeface="Calibri" panose="020F0502020204030204" pitchFamily="34" charset="0"/>
                <a:cs typeface="Calibri" panose="020F0502020204030204" pitchFamily="34" charset="0"/>
              </a:rPr>
              <a:t>Samkvæmti</a:t>
            </a:r>
            <a:r>
              <a:rPr lang="is-IS" dirty="0">
                <a:solidFill>
                  <a:schemeClr val="bg1"/>
                </a:solidFill>
                <a:latin typeface="Calibri" panose="020F0502020204030204" pitchFamily="34" charset="0"/>
                <a:cs typeface="Calibri" panose="020F0502020204030204" pitchFamily="34" charset="0"/>
              </a:rPr>
              <a:t> ÍST200 staðlinum.</a:t>
            </a:r>
          </a:p>
          <a:p>
            <a:r>
              <a:rPr lang="is-IS" dirty="0">
                <a:solidFill>
                  <a:schemeClr val="bg1"/>
                </a:solidFill>
                <a:latin typeface="Calibri" panose="020F0502020204030204" pitchFamily="34" charset="0"/>
                <a:cs typeface="Calibri" panose="020F0502020204030204" pitchFamily="34" charset="0"/>
              </a:rPr>
              <a:t>Gul/Grænn – Varnarleiðari (PE) – Jörð - </a:t>
            </a:r>
            <a:r>
              <a:rPr lang="is-IS" dirty="0" err="1">
                <a:solidFill>
                  <a:schemeClr val="bg1"/>
                </a:solidFill>
                <a:latin typeface="Calibri" panose="020F0502020204030204" pitchFamily="34" charset="0"/>
                <a:cs typeface="Calibri" panose="020F0502020204030204" pitchFamily="34" charset="0"/>
              </a:rPr>
              <a:t>Samkvæmti</a:t>
            </a:r>
            <a:r>
              <a:rPr lang="is-IS" dirty="0">
                <a:solidFill>
                  <a:schemeClr val="bg1"/>
                </a:solidFill>
                <a:latin typeface="Calibri" panose="020F0502020204030204" pitchFamily="34" charset="0"/>
                <a:cs typeface="Calibri" panose="020F0502020204030204" pitchFamily="34" charset="0"/>
              </a:rPr>
              <a:t> ÍST200 staðlinum.</a:t>
            </a:r>
            <a:endParaRPr lang="is-IS" dirty="0">
              <a:solidFill>
                <a:schemeClr val="bg1">
                  <a:lumMod val="85000"/>
                  <a:lumOff val="15000"/>
                </a:schemeClr>
              </a:solidFill>
              <a:latin typeface="Calibri" panose="020F0502020204030204" pitchFamily="34" charset="0"/>
              <a:cs typeface="Calibri" panose="020F0502020204030204" pitchFamily="34" charset="0"/>
            </a:endParaRPr>
          </a:p>
          <a:p>
            <a:endParaRPr lang="is-IS" dirty="0">
              <a:solidFill>
                <a:schemeClr val="bg1">
                  <a:lumMod val="85000"/>
                  <a:lumOff val="15000"/>
                </a:schemeClr>
              </a:solidFill>
              <a:latin typeface="Calibri" panose="020F0502020204030204" pitchFamily="34" charset="0"/>
              <a:cs typeface="Calibri" panose="020F0502020204030204" pitchFamily="34" charset="0"/>
            </a:endParaRPr>
          </a:p>
          <a:p>
            <a:r>
              <a:rPr lang="is-IS" dirty="0">
                <a:solidFill>
                  <a:schemeClr val="bg1">
                    <a:lumMod val="85000"/>
                    <a:lumOff val="15000"/>
                  </a:schemeClr>
                </a:solidFill>
                <a:latin typeface="Calibri" panose="020F0502020204030204" pitchFamily="34" charset="0"/>
                <a:cs typeface="Calibri" panose="020F0502020204030204" pitchFamily="34" charset="0"/>
              </a:rPr>
              <a:t>Grár og Hvítur – Hlauparar</a:t>
            </a:r>
          </a:p>
          <a:p>
            <a:endParaRPr lang="is-IS" dirty="0">
              <a:solidFill>
                <a:schemeClr val="bg1">
                  <a:lumMod val="85000"/>
                  <a:lumOff val="15000"/>
                </a:schemeClr>
              </a:solidFill>
              <a:latin typeface="Calibri" panose="020F0502020204030204" pitchFamily="34" charset="0"/>
              <a:cs typeface="Calibri" panose="020F0502020204030204" pitchFamily="34" charset="0"/>
            </a:endParaRPr>
          </a:p>
          <a:p>
            <a:r>
              <a:rPr lang="is-IS" dirty="0">
                <a:solidFill>
                  <a:schemeClr val="bg1">
                    <a:lumMod val="85000"/>
                    <a:lumOff val="15000"/>
                  </a:schemeClr>
                </a:solidFill>
                <a:latin typeface="Calibri" panose="020F0502020204030204" pitchFamily="34" charset="0"/>
                <a:cs typeface="Calibri" panose="020F0502020204030204" pitchFamily="34" charset="0"/>
              </a:rPr>
              <a:t>Fjólublár – </a:t>
            </a:r>
            <a:r>
              <a:rPr lang="is-IS" dirty="0" err="1">
                <a:solidFill>
                  <a:schemeClr val="bg1">
                    <a:lumMod val="85000"/>
                    <a:lumOff val="15000"/>
                  </a:schemeClr>
                </a:solidFill>
                <a:latin typeface="Calibri" panose="020F0502020204030204" pitchFamily="34" charset="0"/>
                <a:cs typeface="Calibri" panose="020F0502020204030204" pitchFamily="34" charset="0"/>
              </a:rPr>
              <a:t>Orange</a:t>
            </a:r>
            <a:r>
              <a:rPr lang="is-IS" dirty="0">
                <a:solidFill>
                  <a:schemeClr val="bg1">
                    <a:lumMod val="85000"/>
                    <a:lumOff val="15000"/>
                  </a:schemeClr>
                </a:solidFill>
                <a:latin typeface="Calibri" panose="020F0502020204030204" pitchFamily="34" charset="0"/>
                <a:cs typeface="Calibri" panose="020F0502020204030204" pitchFamily="34" charset="0"/>
              </a:rPr>
              <a:t> – Hvítur – Svartur - </a:t>
            </a:r>
            <a:r>
              <a:rPr lang="is-IS" dirty="0" err="1">
                <a:solidFill>
                  <a:schemeClr val="bg1">
                    <a:lumMod val="85000"/>
                    <a:lumOff val="15000"/>
                  </a:schemeClr>
                </a:solidFill>
                <a:latin typeface="Calibri" panose="020F0502020204030204" pitchFamily="34" charset="0"/>
                <a:cs typeface="Calibri" panose="020F0502020204030204" pitchFamily="34" charset="0"/>
              </a:rPr>
              <a:t>Millilínur</a:t>
            </a:r>
            <a:r>
              <a:rPr lang="is-IS" dirty="0">
                <a:solidFill>
                  <a:schemeClr val="bg1">
                    <a:lumMod val="85000"/>
                    <a:lumOff val="15000"/>
                  </a:schemeClr>
                </a:solidFill>
                <a:latin typeface="Calibri" panose="020F0502020204030204" pitchFamily="34" charset="0"/>
                <a:cs typeface="Calibri" panose="020F0502020204030204" pitchFamily="34" charset="0"/>
              </a:rPr>
              <a:t> </a:t>
            </a:r>
            <a:endParaRPr lang="is-IS" dirty="0">
              <a:solidFill>
                <a:schemeClr val="bg1"/>
              </a:solidFill>
              <a:latin typeface="Calibri" panose="020F0502020204030204" pitchFamily="34" charset="0"/>
              <a:cs typeface="Calibri" panose="020F0502020204030204" pitchFamily="34" charset="0"/>
            </a:endParaRPr>
          </a:p>
        </p:txBody>
      </p:sp>
      <p:pic>
        <p:nvPicPr>
          <p:cNvPr id="2050" name="Picture 2" descr="Ídráttarvír einþ., 1,5 blár H07V-U - Smith &amp; Norland">
            <a:extLst>
              <a:ext uri="{FF2B5EF4-FFF2-40B4-BE49-F238E27FC236}">
                <a16:creationId xmlns:a16="http://schemas.microsoft.com/office/drawing/2014/main" id="{739A7DF4-64AC-4F97-AD19-BA60DA04C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999" y="1328361"/>
            <a:ext cx="2057400"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7525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42799</TotalTime>
  <Words>1484</Words>
  <Application>Microsoft Office PowerPoint</Application>
  <PresentationFormat>Widescreen</PresentationFormat>
  <Paragraphs>83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Avenir Next LT Pro Regular</vt:lpstr>
      <vt:lpstr>Calibri</vt:lpstr>
      <vt:lpstr>Century Gothic</vt:lpstr>
      <vt:lpstr>Wingdings 3</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Björn Gunnar Hreinsson</dc:creator>
  <cp:lastModifiedBy>Guðmundur Ingi Geirsson - VMA</cp:lastModifiedBy>
  <cp:revision>157</cp:revision>
  <dcterms:created xsi:type="dcterms:W3CDTF">2020-02-12T12:34:00Z</dcterms:created>
  <dcterms:modified xsi:type="dcterms:W3CDTF">2022-12-17T09:33:41Z</dcterms:modified>
</cp:coreProperties>
</file>