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98CC-9E4B-0F45-91B9-FB6360ED9BF6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8335-ADC8-D445-9D53-7D56E0CE17D9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3626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78335-ADC8-D445-9D53-7D56E0CE17D9}" type="slidenum">
              <a:rPr lang="en-IS" smtClean="0"/>
              <a:t>11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4538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F18D-4C83-F69D-09E6-1CF5F79C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42AD7-ED3F-182B-4FF7-431050FE6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0188-4A19-8647-6A2A-7B7CCACE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A0-393E-AA52-B9E6-42A51474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FDD4-3C2A-2E0E-DC13-86B5AB38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7564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EAE6-7006-DFD7-EF5F-8D907D91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B5F7D-D9E1-E00A-2E3F-17A55233E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EE43-F350-BDB7-5DD4-9ADF77BB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FB67B-912D-984D-528D-0561C779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0886-D5D1-6FAA-4337-60CC1CBB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8827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F2B4E-8E67-8DC8-ABBF-98B6F1FBC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705E6-C9CF-402D-11F1-610E5750D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19F6A-F3B1-7065-5220-3C42C194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D1A4-E5EA-E493-2ED3-590FCCD7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53B6-3FCB-606C-E1AD-81D107EC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971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8F71-354C-05E9-1836-76221286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8742-33F0-7BA3-FAE8-CE745571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553-E5E9-F589-BCF8-F5E59E0E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C2417-C409-E891-DB56-EABEA42B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E2838-6F42-125F-2621-598D4A48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6187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A4DD-9831-86BE-E534-94046FE9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4A61-D262-07FD-62E8-8AEF0AE7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515F-091D-A74D-E9A1-65D36F8F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07AD1-FCE1-8C2C-6C28-9DAFCF2C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3F96-AECD-C03B-5D5E-7F7F438B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4483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4BE7-4A1C-D84B-6061-FADD4998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8C78-9D2B-FDC0-182A-F9ADBA609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97A07-0C79-DFDC-99BB-6C44EA418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7FB8E-5F9B-048E-4D04-277B1585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A4C03-C2AA-DE46-E831-09BFA9C1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5712A-4D4F-E832-E3EA-BDB9D1A1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3024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B6D3-689C-5128-45ED-4D30537E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7B63A-84AA-D332-7D92-FC8C63CF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F59C3-D7E2-83A7-DF61-10B187A18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94406-71C6-8363-B3EB-8788A8783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78847-7DA9-6346-E18F-7DD2A0B01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3D8FF-7CAD-CBC4-0B0C-007163B4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C727D-7F4C-C45F-8ADF-11B0884B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F6509-1635-5BD3-5CDC-3CF756B1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455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F5E5-6DA5-E39E-8927-E32E5F66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D2B03-F54A-05D4-EB86-8C2397EC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5677-53E6-443B-B33F-21C5B771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1C6DB-D197-8480-028B-25C4D3D0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3105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5252A-75C5-E449-A724-9BC196C6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07364-5B5F-2192-1F71-02FC7E10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6A9D9-F64C-F576-77F6-CD4DFDA7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749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301D-3FD0-DB17-A8B9-95975CC6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1482-BB26-6C7E-E6CE-89EB8F7BC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26D54-9819-A34D-C04F-94E28E316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40567-844A-FBDF-C05F-F036C155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EBF12-A53B-C565-F228-4473648A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27E7-E0D8-2D83-FCF7-76687931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9097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8083-3352-E36F-2D04-1D441740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60636-0A2E-1282-BF95-A3757563E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83489-1AAC-DD0A-64C5-16C89F582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497C6-2A24-0594-E357-6523935B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AE5E9-919F-ABD8-EB53-DEBE5EA6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D9569-B8A8-CFFC-5E26-11249116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9822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5D158-E229-6204-3AA0-B9F844F0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A5F3F-1552-D7C7-FACA-758EA9E1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2CFE6-02E5-FFE0-84B1-576A1D66C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98DC-D0E5-494A-B9BA-8B2FCD55DDAD}" type="datetimeFigureOut">
              <a:rPr lang="en-IS" smtClean="0"/>
              <a:t>27.11.2022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5025-3CE5-0BB2-F65B-F1C0BE0C9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943C0-59E1-B7D3-CFC9-7FABF93BA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7452-148A-6F46-8C41-F8C1BA558F63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772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microeconomics/chapter/rationality-and-self-interes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ft.vanderbilt.edu/2019/12/grades-as-a-necessary-evil-how-they-affect-student-motivation-and-what-we-can-do-about-it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verwatch.gamepedia.com/File:Mercy_Skin_Classic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hvoices.live/do-grades-determine-ones-intelligenc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2135" TargetMode="External"/><Relationship Id="rId2" Type="http://schemas.openxmlformats.org/officeDocument/2006/relationships/image" Target="../media/image11.jpg!d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8682&amp;picture=humpback-whal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outreach.org/articles/headaches-neck-pain-impact-cervical-anatomy/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learning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learning-png/download/4690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works.org/would-you-use-ng-domain-name-your-website-wh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22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warby/240539737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FA4DA-FAC9-9580-788D-D074FB74F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66" b="158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BE84E-AA91-CFF8-0305-402ED1594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IS" sz="8000"/>
              <a:t>Réttritun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B7234-5817-2F82-B33A-2B692F7D4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en-IS" dirty="0"/>
              <a:t>Reglur í stafsetningu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455743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1442053C-C375-DFA2-D4CC-3C0AFE58F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77" r="15950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8CFEF-EE02-3E38-101D-8EBB3388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IS" sz="3100"/>
              <a:t>7. Kvenkynsorð sem dregin eru af sögnum: eitt 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C21B-17CB-3CD8-79C9-CA8883C0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GB" dirty="0" err="1"/>
              <a:t>Hér</a:t>
            </a:r>
            <a:r>
              <a:rPr lang="en-GB" dirty="0"/>
              <a:t> er </a:t>
            </a:r>
            <a:r>
              <a:rPr lang="en-GB" dirty="0" err="1"/>
              <a:t>átt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orð</a:t>
            </a:r>
            <a:r>
              <a:rPr lang="en-GB" dirty="0"/>
              <a:t> </a:t>
            </a:r>
            <a:r>
              <a:rPr lang="en-GB" dirty="0" err="1"/>
              <a:t>eins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athugun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dregið</a:t>
            </a:r>
            <a:r>
              <a:rPr lang="en-GB" dirty="0"/>
              <a:t> er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sögninni</a:t>
            </a:r>
            <a:r>
              <a:rPr lang="en-GB" dirty="0"/>
              <a:t> </a:t>
            </a:r>
            <a:r>
              <a:rPr lang="en-GB" dirty="0" err="1"/>
              <a:t>athuga</a:t>
            </a:r>
            <a:r>
              <a:rPr lang="en-GB" dirty="0"/>
              <a:t>. </a:t>
            </a:r>
            <a:r>
              <a:rPr lang="en-GB" dirty="0" err="1"/>
              <a:t>Fleiri</a:t>
            </a:r>
            <a:r>
              <a:rPr lang="en-GB" dirty="0"/>
              <a:t> </a:t>
            </a:r>
            <a:r>
              <a:rPr lang="en-GB" dirty="0" err="1"/>
              <a:t>dæmi</a:t>
            </a:r>
            <a:r>
              <a:rPr lang="en-GB" dirty="0"/>
              <a:t>: </a:t>
            </a:r>
            <a:r>
              <a:rPr lang="en-GB" dirty="0" err="1"/>
              <a:t>skoðun</a:t>
            </a:r>
            <a:r>
              <a:rPr lang="en-GB" dirty="0"/>
              <a:t> (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skoða</a:t>
            </a:r>
            <a:r>
              <a:rPr lang="en-GB" dirty="0"/>
              <a:t>), </a:t>
            </a:r>
            <a:r>
              <a:rPr lang="en-GB" dirty="0" err="1"/>
              <a:t>hugsun</a:t>
            </a:r>
            <a:r>
              <a:rPr lang="en-GB" dirty="0"/>
              <a:t> (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hugsa</a:t>
            </a:r>
            <a:r>
              <a:rPr lang="en-GB" dirty="0"/>
              <a:t>), </a:t>
            </a:r>
            <a:r>
              <a:rPr lang="en-GB" dirty="0" err="1"/>
              <a:t>ætlun</a:t>
            </a:r>
            <a:r>
              <a:rPr lang="en-GB" dirty="0"/>
              <a:t> (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ætla</a:t>
            </a:r>
            <a:r>
              <a:rPr lang="en-GB" dirty="0"/>
              <a:t>).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orð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eitt</a:t>
            </a:r>
            <a:r>
              <a:rPr lang="en-GB" dirty="0"/>
              <a:t> n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öllum</a:t>
            </a:r>
            <a:r>
              <a:rPr lang="en-GB" dirty="0"/>
              <a:t> </a:t>
            </a:r>
            <a:r>
              <a:rPr lang="en-GB" dirty="0" err="1"/>
              <a:t>föllum</a:t>
            </a:r>
            <a:r>
              <a:rPr lang="en-GB" dirty="0"/>
              <a:t>.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57896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C21CF-7888-350C-4C13-25E32238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4" y="3458042"/>
            <a:ext cx="6003980" cy="1325563"/>
          </a:xfrm>
        </p:spPr>
        <p:txBody>
          <a:bodyPr anchor="b">
            <a:normAutofit/>
          </a:bodyPr>
          <a:lstStyle/>
          <a:p>
            <a:r>
              <a:rPr lang="en-IS" dirty="0"/>
              <a:t>8. Einkunn, miskunn o.s.frv.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4183E61-736D-E9B7-52EF-38550092A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420" r="9705" b="-1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B713-53BA-1167-FFC8-62DC3BC3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4853676"/>
            <a:ext cx="6946955" cy="1299943"/>
          </a:xfrm>
        </p:spPr>
        <p:txBody>
          <a:bodyPr>
            <a:noAutofit/>
          </a:bodyPr>
          <a:lstStyle/>
          <a:p>
            <a:r>
              <a:rPr lang="en-GB" sz="2400" dirty="0" err="1"/>
              <a:t>Eftirfarandi</a:t>
            </a:r>
            <a:r>
              <a:rPr lang="en-GB" sz="2400" dirty="0"/>
              <a:t> </a:t>
            </a:r>
            <a:r>
              <a:rPr lang="en-GB" sz="2400" dirty="0" err="1"/>
              <a:t>kvenkynsorð</a:t>
            </a:r>
            <a:r>
              <a:rPr lang="en-GB" sz="2400" dirty="0"/>
              <a:t> </a:t>
            </a:r>
            <a:r>
              <a:rPr lang="en-GB" sz="2400" dirty="0" err="1"/>
              <a:t>eru</a:t>
            </a:r>
            <a:r>
              <a:rPr lang="en-GB" sz="2400" dirty="0"/>
              <a:t> </a:t>
            </a:r>
            <a:r>
              <a:rPr lang="en-GB" sz="2400" dirty="0" err="1"/>
              <a:t>með</a:t>
            </a:r>
            <a:r>
              <a:rPr lang="en-GB" sz="2400" dirty="0"/>
              <a:t> </a:t>
            </a:r>
            <a:r>
              <a:rPr lang="en-GB" sz="2400" dirty="0" err="1"/>
              <a:t>tveimur</a:t>
            </a:r>
            <a:r>
              <a:rPr lang="en-GB" sz="2400" dirty="0"/>
              <a:t> n-um </a:t>
            </a:r>
            <a:r>
              <a:rPr lang="en-GB" sz="2400" dirty="0" err="1"/>
              <a:t>í</a:t>
            </a:r>
            <a:r>
              <a:rPr lang="en-GB" sz="2400" dirty="0"/>
              <a:t> </a:t>
            </a:r>
            <a:r>
              <a:rPr lang="en-GB" sz="2400" dirty="0" err="1"/>
              <a:t>öllum</a:t>
            </a:r>
            <a:r>
              <a:rPr lang="en-GB" sz="2400" dirty="0"/>
              <a:t> </a:t>
            </a:r>
            <a:r>
              <a:rPr lang="en-GB" sz="2400" dirty="0" err="1"/>
              <a:t>föllum</a:t>
            </a:r>
            <a:r>
              <a:rPr lang="en-GB" sz="2400" dirty="0"/>
              <a:t>: </a:t>
            </a:r>
            <a:r>
              <a:rPr lang="en-GB" sz="2400" dirty="0" err="1"/>
              <a:t>einkunn</a:t>
            </a:r>
            <a:r>
              <a:rPr lang="en-GB" sz="2400" dirty="0"/>
              <a:t>, </a:t>
            </a:r>
            <a:r>
              <a:rPr lang="en-GB" sz="2400" dirty="0" err="1"/>
              <a:t>miskunn</a:t>
            </a:r>
            <a:r>
              <a:rPr lang="en-GB" sz="2400" dirty="0"/>
              <a:t>, </a:t>
            </a:r>
            <a:r>
              <a:rPr lang="en-GB" sz="2400" dirty="0" err="1"/>
              <a:t>vorkunn</a:t>
            </a:r>
            <a:r>
              <a:rPr lang="en-GB" sz="2400" dirty="0"/>
              <a:t>, </a:t>
            </a:r>
            <a:r>
              <a:rPr lang="en-GB" sz="2400" dirty="0" err="1"/>
              <a:t>forkunn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Þessi</a:t>
            </a:r>
            <a:r>
              <a:rPr lang="en-GB" sz="2400" dirty="0"/>
              <a:t> </a:t>
            </a:r>
            <a:r>
              <a:rPr lang="en-GB" sz="2400" dirty="0" err="1"/>
              <a:t>orð</a:t>
            </a:r>
            <a:r>
              <a:rPr lang="en-GB" sz="2400" dirty="0"/>
              <a:t> </a:t>
            </a:r>
            <a:r>
              <a:rPr lang="en-GB" sz="2400" dirty="0" err="1"/>
              <a:t>tengjast</a:t>
            </a:r>
            <a:r>
              <a:rPr lang="en-GB" sz="2400" dirty="0"/>
              <a:t> </a:t>
            </a:r>
            <a:r>
              <a:rPr lang="en-GB" sz="2400" dirty="0" err="1"/>
              <a:t>sögnunum</a:t>
            </a:r>
            <a:r>
              <a:rPr lang="en-GB" sz="2400" dirty="0"/>
              <a:t> </a:t>
            </a:r>
            <a:r>
              <a:rPr lang="en-GB" sz="2400" dirty="0" err="1"/>
              <a:t>einkenna</a:t>
            </a:r>
            <a:r>
              <a:rPr lang="en-GB" sz="2400" dirty="0"/>
              <a:t>, </a:t>
            </a:r>
            <a:r>
              <a:rPr lang="en-GB" sz="2400" dirty="0" err="1"/>
              <a:t>miskunna</a:t>
            </a:r>
            <a:r>
              <a:rPr lang="en-GB" sz="2400" dirty="0"/>
              <a:t>, </a:t>
            </a:r>
            <a:r>
              <a:rPr lang="en-GB" sz="2400" dirty="0" err="1"/>
              <a:t>vorkenna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þar</a:t>
            </a:r>
            <a:r>
              <a:rPr lang="en-GB" sz="2400" dirty="0"/>
              <a:t> </a:t>
            </a:r>
            <a:r>
              <a:rPr lang="en-GB" sz="2400" dirty="0" err="1"/>
              <a:t>eru</a:t>
            </a:r>
            <a:r>
              <a:rPr lang="en-GB" sz="2400" dirty="0"/>
              <a:t> </a:t>
            </a:r>
            <a:r>
              <a:rPr lang="en-GB" sz="2400" dirty="0" err="1"/>
              <a:t>greinilega</a:t>
            </a:r>
            <a:r>
              <a:rPr lang="en-GB" sz="2400" dirty="0"/>
              <a:t> </a:t>
            </a:r>
            <a:r>
              <a:rPr lang="en-GB" sz="2400" dirty="0" err="1"/>
              <a:t>tvö</a:t>
            </a:r>
            <a:r>
              <a:rPr lang="en-GB" sz="2400" dirty="0"/>
              <a:t> n. </a:t>
            </a:r>
            <a:endParaRPr lang="en-IS" sz="2400" dirty="0"/>
          </a:p>
        </p:txBody>
      </p:sp>
      <p:pic>
        <p:nvPicPr>
          <p:cNvPr id="16" name="Picture 15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95D7A8DA-C091-C710-77A5-DAEB212166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467" r="13970" b="3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C900912-5398-5B10-4612-91D3E0AAAA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0506" r="7001" b="-4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144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ink flowers&#10;&#10;Description automatically generated with low confidence">
            <a:extLst>
              <a:ext uri="{FF2B5EF4-FFF2-40B4-BE49-F238E27FC236}">
                <a16:creationId xmlns:a16="http://schemas.microsoft.com/office/drawing/2014/main" id="{5205171C-4128-2091-A61F-C9004D4EF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68" r="15303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56B32-40C5-A8F0-57E9-6BC10908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GB" sz="4100"/>
              <a:t>9. Lýsingarorð sem enda á -an og -in/-inn</a:t>
            </a:r>
            <a:endParaRPr lang="en-I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189F-926B-A256-2050-F7ECC52D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en-GB" sz="1800"/>
              <a:t>Lýsingarorð sem enda á -an eru með einu n-i í öllum föllum. </a:t>
            </a:r>
          </a:p>
          <a:p>
            <a:pPr lvl="1"/>
            <a:r>
              <a:rPr lang="en-GB" sz="1800"/>
              <a:t>Dæmi: góðan daginn. </a:t>
            </a:r>
          </a:p>
          <a:p>
            <a:r>
              <a:rPr lang="en-GB" sz="1800"/>
              <a:t>Lýsingarorð sem enda á in/inn hafa jafnmörg n og greinirinn. Það má því beita mín/minn reglunni á þessi orð. </a:t>
            </a:r>
          </a:p>
          <a:p>
            <a:pPr lvl="1"/>
            <a:r>
              <a:rPr lang="en-GB" sz="1800"/>
              <a:t>Dæmi: ákveðin kona (mín); ákveðinn maður (minn). Það má líka nota lausa greininn og segja: hin ákveðna kona/ hinn ákveðni maður.</a:t>
            </a:r>
            <a:endParaRPr lang="en-IS" sz="1800"/>
          </a:p>
        </p:txBody>
      </p:sp>
    </p:spTree>
    <p:extLst>
      <p:ext uri="{BB962C8B-B14F-4D97-AF65-F5344CB8AC3E}">
        <p14:creationId xmlns:p14="http://schemas.microsoft.com/office/powerpoint/2010/main" val="3878564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E39C-1219-97DB-E947-E5FCCAFD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999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GB" dirty="0"/>
              <a:t>10. Um hv 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kv</a:t>
            </a:r>
            <a:endParaRPr lang="en-IS" dirty="0"/>
          </a:p>
        </p:txBody>
      </p:sp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whale jumping out of the water&#10;&#10;Description automatically generated">
            <a:extLst>
              <a:ext uri="{FF2B5EF4-FFF2-40B4-BE49-F238E27FC236}">
                <a16:creationId xmlns:a16="http://schemas.microsoft.com/office/drawing/2014/main" id="{CF47A9A3-E901-375F-96D6-5E4192A0C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898" r="-4" b="-4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with the hand on the head&#10;&#10;Description automatically generated with low confidence">
            <a:extLst>
              <a:ext uri="{FF2B5EF4-FFF2-40B4-BE49-F238E27FC236}">
                <a16:creationId xmlns:a16="http://schemas.microsoft.com/office/drawing/2014/main" id="{844D07CA-F97C-8392-7493-1B793F1E1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198" r="1248" b="2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45CA6-D65B-6CC4-3321-E5B4084F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444" y="2871982"/>
            <a:ext cx="5272888" cy="3181684"/>
          </a:xfrm>
        </p:spPr>
        <p:txBody>
          <a:bodyPr anchor="t">
            <a:normAutofit/>
          </a:bodyPr>
          <a:lstStyle/>
          <a:p>
            <a:r>
              <a:rPr lang="en-GB" sz="1400"/>
              <a:t>Flestir Íslendingar bera fram kv í orðum sem byrja á hv. Aðeins Sunnlendingar gera greinarmun á kv og hv í framburði. Þess vegna getur nemendum stundum reynst erfitt að ákveða hvort rita skuli hv eða kv í upphafi orða. </a:t>
            </a:r>
          </a:p>
          <a:p>
            <a:r>
              <a:rPr lang="en-GB" sz="1400"/>
              <a:t>Góð regla er þessi: Spurnarorð hefjast gjarnan á hv.</a:t>
            </a:r>
          </a:p>
          <a:p>
            <a:pPr lvl="1"/>
            <a:r>
              <a:rPr lang="en-GB" sz="1400"/>
              <a:t> Dæmi: Hvar áttu heima? Hvernig líður þér? Hvaðan kemur þú? </a:t>
            </a:r>
          </a:p>
          <a:p>
            <a:r>
              <a:rPr lang="en-GB" sz="1400"/>
              <a:t>Hafðu í huga að sum orð geta verið skrifuð bæði með kv og hv og fer það þá eftir merkingunni. </a:t>
            </a:r>
          </a:p>
          <a:p>
            <a:pPr lvl="1"/>
            <a:r>
              <a:rPr lang="en-GB" sz="1400"/>
              <a:t>Dæmi: hver (spurnarorð og goshver)/ kver (lítil bók); hvað (spurnarorð)/ kvað (þátíð af kveða); hvalir (sjávarspendýr)/ kvalir (þjáningar); hviða (vindhviða)/ kviða (kvæði, hljómkviða); hvísl (hvískur)/ kvísl (heykvísl eða lítil á).</a:t>
            </a:r>
            <a:endParaRPr lang="en-IS" sz="1400"/>
          </a:p>
        </p:txBody>
      </p:sp>
    </p:spTree>
    <p:extLst>
      <p:ext uri="{BB962C8B-B14F-4D97-AF65-F5344CB8AC3E}">
        <p14:creationId xmlns:p14="http://schemas.microsoft.com/office/powerpoint/2010/main" val="286091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93CCF-3B23-3492-325A-4320FA68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S"/>
              <a:t>1. Hvenær ritum við stóran staf?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8A4E-2A41-53EE-2DF2-E4AADF3F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2200"/>
              <a:t>Það á að skrifa stóran staf í sérnöfnum t.d. mannanöfnum, nöfnum goða, örnefnum, staðanöfnum og nöfnum landshluta, landa og heimsálfa; einnig í nöfnum þjóða og íbúa þeirra (dæmi: Danir, Svíi, Evrópumenn).</a:t>
            </a:r>
          </a:p>
          <a:p>
            <a:r>
              <a:rPr lang="en-GB" sz="2200"/>
              <a:t>Alltaf stór stafur í nöfnum hátíða ef heiti þeirra hefst á sérnafni (dæmi: Þorláksmessa). </a:t>
            </a:r>
          </a:p>
          <a:p>
            <a:r>
              <a:rPr lang="en-GB" sz="2200"/>
              <a:t>Stór stafur er í viðurnefnum sem koma framan við nafn persónunnar og tengjast því með bandstriki (dæmi: Skalla-Grímur, Fjalla-Eyvindur). Stór stafur er í styttum heitum þegar vísað er beint til ákveðins sérnafns (dæmi: Kvennó). Í ýmsum skammstöfunum eru stórir stafir (ASÍ, HM 2010, ESB o.s.frv.)</a:t>
            </a:r>
            <a:endParaRPr lang="en-IS" sz="220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B1EAA29-CE88-9290-5368-EBC159995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14624" y="4314824"/>
            <a:ext cx="2431283" cy="27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2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29578-7B1F-66E8-C72F-9AB6593A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S"/>
              <a:t>2. Hvenær á að rita lítinn staf?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0996-0C9F-7155-321B-E6CA5FF2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1900"/>
              <a:t>Lítinn staf á að skrifa í samnöfnum og dýra- og jurtaheitum (jafnvel þótt þau séu byggð á sérnöfnum; dæmi: jakobsfífill, baldursbrá). Lítill stafur er í mánaða- og dagaheitum. </a:t>
            </a:r>
          </a:p>
          <a:p>
            <a:r>
              <a:rPr lang="en-GB" sz="1900"/>
              <a:t>Nöfn á hátíðum eru með litlum staf (nema sérnafn komi fram í upphafi orðsins). </a:t>
            </a:r>
          </a:p>
          <a:p>
            <a:r>
              <a:rPr lang="en-GB" sz="1900"/>
              <a:t>Viðurnefni fólks er með litlum staf (dæmi: Auður djúpúðga; Helgi magri, [muna þó nöfn eins og Skalla-Grímur!]). </a:t>
            </a:r>
          </a:p>
          <a:p>
            <a:r>
              <a:rPr lang="en-GB" sz="1900"/>
              <a:t>Heiti trúarbragða og viðhorfa eru með litlum staf (dæmi: múhameðstrú, ásatrú,) og einnig þeirra manna sem fylgja ákveðnum stefnum (dæmi: framsóknarmaður, múslimi). </a:t>
            </a:r>
          </a:p>
          <a:p>
            <a:r>
              <a:rPr lang="en-GB" sz="1900"/>
              <a:t>Orð sem tákna þjóðerni, tungumál og mállýskur (sænskur, danska, norðlenska) eru skrifuð með litlum staf (þið takið eftir að </a:t>
            </a:r>
            <a:r>
              <a:rPr lang="en-GB" sz="1900" b="1" u="sng"/>
              <a:t>sk</a:t>
            </a:r>
            <a:r>
              <a:rPr lang="en-GB" sz="1900"/>
              <a:t> er í stofni orðanna!).</a:t>
            </a:r>
            <a:endParaRPr lang="en-IS" sz="1900"/>
          </a:p>
        </p:txBody>
      </p:sp>
      <p:pic>
        <p:nvPicPr>
          <p:cNvPr id="32" name="Picture 31" descr="A picture containing room, gambling house&#10;&#10;Description automatically generated">
            <a:extLst>
              <a:ext uri="{FF2B5EF4-FFF2-40B4-BE49-F238E27FC236}">
                <a16:creationId xmlns:a16="http://schemas.microsoft.com/office/drawing/2014/main" id="{424B4E07-F85B-49C9-B171-24D6E0F32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2758" y="4825484"/>
            <a:ext cx="2768600" cy="228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A13E1CB-5BE0-6696-1BB8-CAD05F888AF1}"/>
              </a:ext>
            </a:extLst>
          </p:cNvPr>
          <p:cNvSpPr txBox="1"/>
          <p:nvPr/>
        </p:nvSpPr>
        <p:spPr>
          <a:xfrm>
            <a:off x="9672758" y="7111484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900">
                <a:hlinkClick r:id="rId3" tooltip="https://www.pngall.com/learning-png/download/46904"/>
              </a:rPr>
              <a:t>This Photo</a:t>
            </a:r>
            <a:r>
              <a:rPr lang="en-IS" sz="900"/>
              <a:t> by Unknown Author is licensed under </a:t>
            </a:r>
            <a:r>
              <a:rPr lang="en-IS" sz="900">
                <a:hlinkClick r:id="rId4" tooltip="https://creativecommons.org/licenses/by-nc/3.0/"/>
              </a:rPr>
              <a:t>CC BY-NC</a:t>
            </a:r>
            <a:endParaRPr lang="en-IS" sz="900"/>
          </a:p>
        </p:txBody>
      </p:sp>
    </p:spTree>
    <p:extLst>
      <p:ext uri="{BB962C8B-B14F-4D97-AF65-F5344CB8AC3E}">
        <p14:creationId xmlns:p14="http://schemas.microsoft.com/office/powerpoint/2010/main" val="133119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38725-2293-AF12-B640-AEC58B4E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S"/>
              <a:t>3. Ng og 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7BB4-11CE-B2E5-7498-517986EFB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GB" sz="1700"/>
              <a:t>Rifjum upp þessa einföldu reglu:</a:t>
            </a:r>
          </a:p>
          <a:p>
            <a:pPr lvl="1"/>
            <a:r>
              <a:rPr lang="en-GB" sz="1700" u="sng"/>
              <a:t>Rita skal grannan sérhljóða á undan ng og nk. </a:t>
            </a:r>
          </a:p>
          <a:p>
            <a:pPr lvl="1"/>
            <a:r>
              <a:rPr lang="en-GB" sz="1700" u="sng"/>
              <a:t>Munum að grönnu sérhljóðarnir eru: a, e, i, o, u, y, ö</a:t>
            </a:r>
          </a:p>
          <a:p>
            <a:r>
              <a:rPr lang="en-GB" sz="1700"/>
              <a:t>Flestir Íslendingar bera fram breiðan sérhljóða á undan ng og nk.</a:t>
            </a:r>
          </a:p>
          <a:p>
            <a:r>
              <a:rPr lang="en-GB" sz="1700"/>
              <a:t>Undantekningar: </a:t>
            </a:r>
          </a:p>
          <a:p>
            <a:pPr lvl="1"/>
            <a:r>
              <a:rPr lang="en-GB" sz="1700"/>
              <a:t>kveinka (vegna skyldleika við kveina) </a:t>
            </a:r>
          </a:p>
          <a:p>
            <a:pPr lvl="1"/>
            <a:r>
              <a:rPr lang="en-GB" sz="1700"/>
              <a:t>kóngur </a:t>
            </a:r>
          </a:p>
          <a:p>
            <a:pPr lvl="1"/>
            <a:r>
              <a:rPr lang="en-GB" sz="1700"/>
              <a:t>þjónka (skylt sögninni þjóna) </a:t>
            </a:r>
          </a:p>
          <a:p>
            <a:pPr lvl="1"/>
            <a:r>
              <a:rPr lang="en-GB" sz="1700"/>
              <a:t>Brúnka (þessi meri er brún) </a:t>
            </a:r>
          </a:p>
          <a:p>
            <a:pPr lvl="1"/>
            <a:r>
              <a:rPr lang="en-GB" sz="1700"/>
              <a:t>Steinka (leitt af nafninu Steinunn) </a:t>
            </a:r>
          </a:p>
          <a:p>
            <a:pPr lvl="1"/>
            <a:r>
              <a:rPr lang="en-GB" sz="1700"/>
              <a:t>sínkur (nískur) </a:t>
            </a:r>
          </a:p>
          <a:p>
            <a:pPr lvl="1"/>
            <a:r>
              <a:rPr lang="en-GB" sz="1700"/>
              <a:t>jánka (leitt af já)</a:t>
            </a:r>
            <a:endParaRPr lang="en-IS" sz="1700"/>
          </a:p>
        </p:txBody>
      </p:sp>
      <p:pic>
        <p:nvPicPr>
          <p:cNvPr id="5" name="Picture 4" descr="A picture containing text, metalware&#10;&#10;Description automatically generated">
            <a:extLst>
              <a:ext uri="{FF2B5EF4-FFF2-40B4-BE49-F238E27FC236}">
                <a16:creationId xmlns:a16="http://schemas.microsoft.com/office/drawing/2014/main" id="{472749D3-F31E-2100-748B-58224B3B0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2075" y="3314421"/>
            <a:ext cx="3184120" cy="34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28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F89DF-956A-05EC-0C77-5BF04187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IS" dirty="0"/>
              <a:t>4. Greinir: n og nn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7243-FAED-15F7-F593-BC057D2C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 err="1"/>
              <a:t>Reglurnar</a:t>
            </a:r>
            <a:r>
              <a:rPr lang="en-GB"/>
              <a:t> um -n </a:t>
            </a:r>
            <a:r>
              <a:rPr lang="en-GB" err="1"/>
              <a:t>og</a:t>
            </a:r>
            <a:r>
              <a:rPr lang="en-GB"/>
              <a:t> -</a:t>
            </a:r>
            <a:r>
              <a:rPr lang="en-GB" err="1"/>
              <a:t>nn</a:t>
            </a:r>
            <a:r>
              <a:rPr lang="en-GB"/>
              <a:t> </a:t>
            </a:r>
            <a:r>
              <a:rPr lang="en-GB" err="1"/>
              <a:t>eru</a:t>
            </a:r>
            <a:r>
              <a:rPr lang="en-GB"/>
              <a:t> ekki </a:t>
            </a:r>
            <a:r>
              <a:rPr lang="en-GB" err="1"/>
              <a:t>flóknar</a:t>
            </a:r>
            <a:r>
              <a:rPr lang="en-GB"/>
              <a:t>. </a:t>
            </a:r>
            <a:r>
              <a:rPr lang="en-GB" err="1"/>
              <a:t>Kosturinn</a:t>
            </a:r>
            <a:r>
              <a:rPr lang="en-GB"/>
              <a:t> </a:t>
            </a:r>
            <a:r>
              <a:rPr lang="en-GB" err="1"/>
              <a:t>við</a:t>
            </a:r>
            <a:r>
              <a:rPr lang="en-GB"/>
              <a:t> </a:t>
            </a:r>
            <a:r>
              <a:rPr lang="en-GB" err="1"/>
              <a:t>þær</a:t>
            </a:r>
            <a:r>
              <a:rPr lang="en-GB"/>
              <a:t> er </a:t>
            </a:r>
            <a:r>
              <a:rPr lang="en-GB" err="1"/>
              <a:t>sá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þær</a:t>
            </a:r>
            <a:r>
              <a:rPr lang="en-GB"/>
              <a:t> </a:t>
            </a:r>
            <a:r>
              <a:rPr lang="en-GB" err="1"/>
              <a:t>eru</a:t>
            </a:r>
            <a:r>
              <a:rPr lang="en-GB"/>
              <a:t> </a:t>
            </a:r>
            <a:r>
              <a:rPr lang="en-GB" err="1"/>
              <a:t>yfirleitt</a:t>
            </a:r>
            <a:r>
              <a:rPr lang="en-GB"/>
              <a:t> </a:t>
            </a:r>
            <a:r>
              <a:rPr lang="en-GB" err="1"/>
              <a:t>alveg</a:t>
            </a:r>
            <a:r>
              <a:rPr lang="en-GB"/>
              <a:t> </a:t>
            </a:r>
            <a:r>
              <a:rPr lang="en-GB" err="1"/>
              <a:t>skýrar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ótvíræðar</a:t>
            </a:r>
            <a:r>
              <a:rPr lang="en-GB"/>
              <a:t>.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þess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geta </a:t>
            </a:r>
            <a:r>
              <a:rPr lang="en-GB" err="1"/>
              <a:t>beitt</a:t>
            </a:r>
            <a:r>
              <a:rPr lang="en-GB"/>
              <a:t> </a:t>
            </a:r>
            <a:r>
              <a:rPr lang="en-GB" err="1"/>
              <a:t>þeim</a:t>
            </a:r>
            <a:r>
              <a:rPr lang="en-GB"/>
              <a:t> </a:t>
            </a:r>
            <a:r>
              <a:rPr lang="en-GB" err="1"/>
              <a:t>þarftu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vera </a:t>
            </a:r>
            <a:r>
              <a:rPr lang="en-GB" err="1"/>
              <a:t>viss</a:t>
            </a:r>
            <a:r>
              <a:rPr lang="en-GB"/>
              <a:t> um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þekkja</a:t>
            </a:r>
            <a:r>
              <a:rPr lang="en-GB"/>
              <a:t> </a:t>
            </a:r>
            <a:r>
              <a:rPr lang="en-GB" err="1"/>
              <a:t>greininn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(</a:t>
            </a:r>
            <a:r>
              <a:rPr lang="en-GB" err="1"/>
              <a:t>viðskeytta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lausa</a:t>
            </a:r>
            <a:r>
              <a:rPr lang="en-GB"/>
              <a:t> </a:t>
            </a:r>
            <a:r>
              <a:rPr lang="en-GB" err="1"/>
              <a:t>greininn</a:t>
            </a:r>
            <a:r>
              <a:rPr lang="en-GB"/>
              <a:t>); </a:t>
            </a:r>
            <a:r>
              <a:rPr lang="en-GB" err="1"/>
              <a:t>einnig</a:t>
            </a:r>
            <a:r>
              <a:rPr lang="en-GB"/>
              <a:t> </a:t>
            </a:r>
            <a:r>
              <a:rPr lang="en-GB" err="1"/>
              <a:t>þarftu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vera </a:t>
            </a:r>
            <a:r>
              <a:rPr lang="en-GB" err="1"/>
              <a:t>viss</a:t>
            </a:r>
            <a:r>
              <a:rPr lang="en-GB"/>
              <a:t> um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þekkja</a:t>
            </a:r>
            <a:r>
              <a:rPr lang="en-GB"/>
              <a:t> </a:t>
            </a:r>
            <a:r>
              <a:rPr lang="en-GB" err="1"/>
              <a:t>lýsingarorðin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nafnorðin</a:t>
            </a:r>
            <a:r>
              <a:rPr lang="en-GB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1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765CF-3776-D932-D9CB-1658B461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IS" dirty="0"/>
              <a:t>4. Greinir: n og nn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0BF7-C0AB-30CB-418A-3FDBC7176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err="1"/>
              <a:t>Rifjum</a:t>
            </a:r>
            <a:r>
              <a:rPr lang="en-GB" dirty="0"/>
              <a:t> </a:t>
            </a:r>
            <a:r>
              <a:rPr lang="en-GB" dirty="0" err="1"/>
              <a:t>fyrst</a:t>
            </a:r>
            <a:r>
              <a:rPr lang="en-GB" dirty="0"/>
              <a:t> </a:t>
            </a:r>
            <a:r>
              <a:rPr lang="en-GB" dirty="0" err="1"/>
              <a:t>upp</a:t>
            </a:r>
            <a:r>
              <a:rPr lang="en-GB" dirty="0"/>
              <a:t> n-in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greininum</a:t>
            </a:r>
            <a:r>
              <a:rPr lang="en-GB" dirty="0"/>
              <a:t>: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jafnmörg</a:t>
            </a:r>
            <a:r>
              <a:rPr lang="en-GB" dirty="0"/>
              <a:t> n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lausa</a:t>
            </a:r>
            <a:r>
              <a:rPr lang="en-GB" dirty="0"/>
              <a:t> </a:t>
            </a:r>
            <a:r>
              <a:rPr lang="en-GB" dirty="0" err="1"/>
              <a:t>greininum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viðskeytta</a:t>
            </a:r>
            <a:r>
              <a:rPr lang="en-GB" dirty="0"/>
              <a:t> </a:t>
            </a:r>
            <a:r>
              <a:rPr lang="en-GB" dirty="0" err="1"/>
              <a:t>greininum</a:t>
            </a:r>
            <a:r>
              <a:rPr lang="en-GB" dirty="0"/>
              <a:t>. </a:t>
            </a:r>
            <a:r>
              <a:rPr lang="en-GB" dirty="0" err="1"/>
              <a:t>Dæmi</a:t>
            </a:r>
            <a:r>
              <a:rPr lang="en-GB" dirty="0"/>
              <a:t>: 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fór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skó-na</a:t>
            </a:r>
            <a:r>
              <a:rPr lang="en-GB" dirty="0"/>
              <a:t> (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fór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hina</a:t>
            </a:r>
            <a:r>
              <a:rPr lang="en-GB" dirty="0"/>
              <a:t> </a:t>
            </a:r>
            <a:r>
              <a:rPr lang="en-GB" dirty="0" err="1"/>
              <a:t>góðu</a:t>
            </a:r>
            <a:r>
              <a:rPr lang="en-GB" dirty="0"/>
              <a:t> </a:t>
            </a:r>
            <a:r>
              <a:rPr lang="en-GB" dirty="0" err="1"/>
              <a:t>skó</a:t>
            </a:r>
            <a:r>
              <a:rPr lang="en-GB" dirty="0"/>
              <a:t>) [</a:t>
            </a:r>
            <a:r>
              <a:rPr lang="en-GB" dirty="0" err="1"/>
              <a:t>karlkyn</a:t>
            </a:r>
            <a:r>
              <a:rPr lang="en-GB" dirty="0"/>
              <a:t>, </a:t>
            </a:r>
            <a:r>
              <a:rPr lang="en-GB" dirty="0" err="1"/>
              <a:t>fleirtala</a:t>
            </a:r>
            <a:r>
              <a:rPr lang="en-GB" dirty="0"/>
              <a:t>, </a:t>
            </a:r>
            <a:r>
              <a:rPr lang="en-GB" dirty="0" err="1"/>
              <a:t>þolfall</a:t>
            </a:r>
            <a:r>
              <a:rPr lang="en-GB" dirty="0"/>
              <a:t>]. </a:t>
            </a:r>
            <a:r>
              <a:rPr lang="en-GB" dirty="0" err="1"/>
              <a:t>Annað</a:t>
            </a:r>
            <a:r>
              <a:rPr lang="en-GB" dirty="0"/>
              <a:t> </a:t>
            </a:r>
            <a:r>
              <a:rPr lang="en-GB" dirty="0" err="1"/>
              <a:t>dæmi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nú</a:t>
            </a:r>
            <a:r>
              <a:rPr lang="en-GB" dirty="0"/>
              <a:t> er um </a:t>
            </a:r>
            <a:r>
              <a:rPr lang="en-GB" dirty="0" err="1"/>
              <a:t>eignarfall</a:t>
            </a:r>
            <a:r>
              <a:rPr lang="en-GB" dirty="0"/>
              <a:t> </a:t>
            </a:r>
            <a:r>
              <a:rPr lang="en-GB" dirty="0" err="1"/>
              <a:t>fleirtölu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ræða</a:t>
            </a:r>
            <a:r>
              <a:rPr lang="en-GB" dirty="0"/>
              <a:t>: </a:t>
            </a:r>
            <a:r>
              <a:rPr lang="en-GB" dirty="0" err="1"/>
              <a:t>Húfan</a:t>
            </a:r>
            <a:r>
              <a:rPr lang="en-GB" dirty="0"/>
              <a:t> </a:t>
            </a:r>
            <a:r>
              <a:rPr lang="en-GB" dirty="0" err="1"/>
              <a:t>liggur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milli </a:t>
            </a:r>
            <a:r>
              <a:rPr lang="en-GB" dirty="0" err="1"/>
              <a:t>skó-nna</a:t>
            </a:r>
            <a:r>
              <a:rPr lang="en-GB" dirty="0"/>
              <a:t> (</a:t>
            </a:r>
            <a:r>
              <a:rPr lang="en-GB" dirty="0" err="1"/>
              <a:t>húfan</a:t>
            </a:r>
            <a:r>
              <a:rPr lang="en-GB" dirty="0"/>
              <a:t> </a:t>
            </a:r>
            <a:r>
              <a:rPr lang="en-GB" dirty="0" err="1"/>
              <a:t>liggur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milli </a:t>
            </a:r>
            <a:r>
              <a:rPr lang="en-GB" dirty="0" err="1"/>
              <a:t>hinna</a:t>
            </a:r>
            <a:r>
              <a:rPr lang="en-GB" dirty="0"/>
              <a:t> </a:t>
            </a:r>
            <a:r>
              <a:rPr lang="en-GB" dirty="0" err="1"/>
              <a:t>stóru</a:t>
            </a:r>
            <a:r>
              <a:rPr lang="en-GB" dirty="0"/>
              <a:t> </a:t>
            </a:r>
            <a:r>
              <a:rPr lang="en-GB" dirty="0" err="1"/>
              <a:t>skóa</a:t>
            </a:r>
            <a:endParaRPr lang="en-I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6BAA8-5B9F-EA2F-711E-4B90401D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IS" dirty="0"/>
              <a:t>4. Greinir: n og nn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43197-6BF2-3329-A0EB-423B95B5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 sz="2200"/>
              <a:t>). </a:t>
            </a:r>
            <a:r>
              <a:rPr lang="en-GB" sz="2200" err="1"/>
              <a:t>Dæmi</a:t>
            </a:r>
            <a:r>
              <a:rPr lang="en-GB" sz="2200"/>
              <a:t> um </a:t>
            </a:r>
            <a:r>
              <a:rPr lang="en-GB" sz="2200" err="1"/>
              <a:t>kvenkynsorð</a:t>
            </a:r>
            <a:r>
              <a:rPr lang="en-GB" sz="2200"/>
              <a:t> </a:t>
            </a:r>
            <a:r>
              <a:rPr lang="en-GB" sz="2200" err="1"/>
              <a:t>með</a:t>
            </a:r>
            <a:r>
              <a:rPr lang="en-GB" sz="2200"/>
              <a:t> </a:t>
            </a:r>
            <a:r>
              <a:rPr lang="en-GB" sz="2200" err="1"/>
              <a:t>greini</a:t>
            </a:r>
            <a:r>
              <a:rPr lang="en-GB" sz="2200"/>
              <a:t>: </a:t>
            </a:r>
            <a:r>
              <a:rPr lang="en-GB" sz="2200" err="1"/>
              <a:t>Eiður</a:t>
            </a:r>
            <a:r>
              <a:rPr lang="en-GB" sz="2200"/>
              <a:t> </a:t>
            </a:r>
            <a:r>
              <a:rPr lang="en-GB" sz="2200" err="1"/>
              <a:t>skaut</a:t>
            </a:r>
            <a:r>
              <a:rPr lang="en-GB" sz="2200"/>
              <a:t> </a:t>
            </a:r>
            <a:r>
              <a:rPr lang="en-GB" sz="2200" err="1"/>
              <a:t>í</a:t>
            </a:r>
            <a:r>
              <a:rPr lang="en-GB" sz="2200"/>
              <a:t> </a:t>
            </a:r>
            <a:r>
              <a:rPr lang="en-GB" sz="2200" err="1"/>
              <a:t>slá-na</a:t>
            </a:r>
            <a:r>
              <a:rPr lang="en-GB" sz="2200"/>
              <a:t> (</a:t>
            </a:r>
            <a:r>
              <a:rPr lang="en-GB" sz="2200" err="1"/>
              <a:t>hina</a:t>
            </a:r>
            <a:r>
              <a:rPr lang="en-GB" sz="2200"/>
              <a:t> </a:t>
            </a:r>
            <a:r>
              <a:rPr lang="en-GB" sz="2200" err="1"/>
              <a:t>hvítu</a:t>
            </a:r>
            <a:r>
              <a:rPr lang="en-GB" sz="2200"/>
              <a:t> </a:t>
            </a:r>
            <a:r>
              <a:rPr lang="en-GB" sz="2200" err="1"/>
              <a:t>slá</a:t>
            </a:r>
            <a:r>
              <a:rPr lang="en-GB" sz="2200"/>
              <a:t>) (</a:t>
            </a:r>
            <a:r>
              <a:rPr lang="en-GB" sz="2200" err="1"/>
              <a:t>kvenkyn</a:t>
            </a:r>
            <a:r>
              <a:rPr lang="en-GB" sz="2200"/>
              <a:t>, </a:t>
            </a:r>
            <a:r>
              <a:rPr lang="en-GB" sz="2200" err="1"/>
              <a:t>eintala</a:t>
            </a:r>
            <a:r>
              <a:rPr lang="en-GB" sz="2200"/>
              <a:t>, </a:t>
            </a:r>
            <a:r>
              <a:rPr lang="en-GB" sz="2200" err="1"/>
              <a:t>þolfall</a:t>
            </a:r>
            <a:r>
              <a:rPr lang="en-GB" sz="2200"/>
              <a:t>). </a:t>
            </a:r>
            <a:r>
              <a:rPr lang="en-GB" sz="2200" err="1"/>
              <a:t>Annað</a:t>
            </a:r>
            <a:r>
              <a:rPr lang="en-GB" sz="2200"/>
              <a:t> </a:t>
            </a:r>
            <a:r>
              <a:rPr lang="en-GB" sz="2200" err="1"/>
              <a:t>dæmi</a:t>
            </a:r>
            <a:r>
              <a:rPr lang="en-GB" sz="2200"/>
              <a:t> um </a:t>
            </a:r>
            <a:r>
              <a:rPr lang="en-GB" sz="2200" err="1"/>
              <a:t>sama</a:t>
            </a:r>
            <a:r>
              <a:rPr lang="en-GB" sz="2200"/>
              <a:t> </a:t>
            </a:r>
            <a:r>
              <a:rPr lang="en-GB" sz="2200" err="1"/>
              <a:t>orð</a:t>
            </a:r>
            <a:r>
              <a:rPr lang="en-GB" sz="2200"/>
              <a:t> </a:t>
            </a:r>
            <a:r>
              <a:rPr lang="en-GB" sz="2200" err="1"/>
              <a:t>en</a:t>
            </a:r>
            <a:r>
              <a:rPr lang="en-GB" sz="2200"/>
              <a:t> </a:t>
            </a:r>
            <a:r>
              <a:rPr lang="en-GB" sz="2200" err="1"/>
              <a:t>nú</a:t>
            </a:r>
            <a:r>
              <a:rPr lang="en-GB" sz="2200"/>
              <a:t> </a:t>
            </a:r>
            <a:r>
              <a:rPr lang="en-GB" sz="2200" err="1"/>
              <a:t>í</a:t>
            </a:r>
            <a:r>
              <a:rPr lang="en-GB" sz="2200"/>
              <a:t> </a:t>
            </a:r>
            <a:r>
              <a:rPr lang="en-GB" sz="2200" err="1"/>
              <a:t>eignarfalli</a:t>
            </a:r>
            <a:r>
              <a:rPr lang="en-GB" sz="2200"/>
              <a:t> </a:t>
            </a:r>
            <a:r>
              <a:rPr lang="en-GB" sz="2200" err="1"/>
              <a:t>fleirtölu</a:t>
            </a:r>
            <a:r>
              <a:rPr lang="en-GB" sz="2200"/>
              <a:t>: Gunna </a:t>
            </a:r>
            <a:r>
              <a:rPr lang="en-GB" sz="2200" err="1"/>
              <a:t>sveiflaði</a:t>
            </a:r>
            <a:r>
              <a:rPr lang="en-GB" sz="2200"/>
              <a:t> </a:t>
            </a:r>
            <a:r>
              <a:rPr lang="en-GB" sz="2200" err="1"/>
              <a:t>sér</a:t>
            </a:r>
            <a:r>
              <a:rPr lang="en-GB" sz="2200"/>
              <a:t> milli </a:t>
            </a:r>
            <a:r>
              <a:rPr lang="en-GB" sz="2200" err="1"/>
              <a:t>slá-nna</a:t>
            </a:r>
            <a:r>
              <a:rPr lang="en-GB" sz="2200"/>
              <a:t> (milli </a:t>
            </a:r>
            <a:r>
              <a:rPr lang="en-GB" sz="2200" err="1"/>
              <a:t>hinna</a:t>
            </a:r>
            <a:r>
              <a:rPr lang="en-GB" sz="2200"/>
              <a:t> </a:t>
            </a:r>
            <a:r>
              <a:rPr lang="en-GB" sz="2200" err="1"/>
              <a:t>mjóu</a:t>
            </a:r>
            <a:r>
              <a:rPr lang="en-GB" sz="2200"/>
              <a:t> </a:t>
            </a:r>
            <a:r>
              <a:rPr lang="en-GB" sz="2200" err="1"/>
              <a:t>sláa</a:t>
            </a:r>
            <a:r>
              <a:rPr lang="en-GB" sz="2200"/>
              <a:t>).</a:t>
            </a:r>
            <a:endParaRPr lang="en-IS" sz="2200"/>
          </a:p>
          <a:p>
            <a:endParaRPr lang="en-GB" sz="2200"/>
          </a:p>
          <a:p>
            <a:r>
              <a:rPr lang="en-GB" sz="2200" err="1"/>
              <a:t>Þið</a:t>
            </a:r>
            <a:r>
              <a:rPr lang="en-GB" sz="2200"/>
              <a:t> </a:t>
            </a:r>
            <a:r>
              <a:rPr lang="en-GB" sz="2200" err="1"/>
              <a:t>getið</a:t>
            </a:r>
            <a:r>
              <a:rPr lang="en-GB" sz="2200"/>
              <a:t> </a:t>
            </a:r>
            <a:r>
              <a:rPr lang="en-GB" sz="2200" err="1"/>
              <a:t>líka</a:t>
            </a:r>
            <a:r>
              <a:rPr lang="en-GB" sz="2200"/>
              <a:t> </a:t>
            </a:r>
            <a:r>
              <a:rPr lang="en-GB" sz="2200" err="1"/>
              <a:t>treyst</a:t>
            </a:r>
            <a:r>
              <a:rPr lang="en-GB" sz="2200"/>
              <a:t> </a:t>
            </a:r>
            <a:r>
              <a:rPr lang="en-GB" sz="2200" err="1"/>
              <a:t>á</a:t>
            </a:r>
            <a:r>
              <a:rPr lang="en-GB" sz="2200"/>
              <a:t> </a:t>
            </a:r>
            <a:r>
              <a:rPr lang="en-GB" sz="2200" err="1"/>
              <a:t>einfalda</a:t>
            </a:r>
            <a:r>
              <a:rPr lang="en-GB" sz="2200"/>
              <a:t> </a:t>
            </a:r>
            <a:r>
              <a:rPr lang="en-GB" sz="2200" err="1"/>
              <a:t>reglu</a:t>
            </a:r>
            <a:r>
              <a:rPr lang="en-GB" sz="2200"/>
              <a:t>: Ef </a:t>
            </a:r>
            <a:r>
              <a:rPr lang="en-GB" sz="2200" err="1"/>
              <a:t>þið</a:t>
            </a:r>
            <a:r>
              <a:rPr lang="en-GB" sz="2200"/>
              <a:t> </a:t>
            </a:r>
            <a:r>
              <a:rPr lang="en-GB" sz="2200" err="1"/>
              <a:t>getið</a:t>
            </a:r>
            <a:r>
              <a:rPr lang="en-GB" sz="2200"/>
              <a:t> </a:t>
            </a:r>
            <a:r>
              <a:rPr lang="en-GB" sz="2200" err="1"/>
              <a:t>sagt</a:t>
            </a:r>
            <a:r>
              <a:rPr lang="en-GB" sz="2200"/>
              <a:t> </a:t>
            </a:r>
            <a:r>
              <a:rPr lang="en-GB" sz="2200" err="1"/>
              <a:t>mín</a:t>
            </a:r>
            <a:r>
              <a:rPr lang="en-GB" sz="2200"/>
              <a:t> er </a:t>
            </a:r>
            <a:r>
              <a:rPr lang="en-GB" sz="2200" err="1"/>
              <a:t>eitt</a:t>
            </a:r>
            <a:r>
              <a:rPr lang="en-GB" sz="2200"/>
              <a:t> n </a:t>
            </a:r>
            <a:r>
              <a:rPr lang="en-GB" sz="2200" err="1"/>
              <a:t>í</a:t>
            </a:r>
            <a:r>
              <a:rPr lang="en-GB" sz="2200"/>
              <a:t> </a:t>
            </a:r>
            <a:r>
              <a:rPr lang="en-GB" sz="2200" err="1"/>
              <a:t>greininum</a:t>
            </a:r>
            <a:r>
              <a:rPr lang="en-GB" sz="2200"/>
              <a:t> (</a:t>
            </a:r>
            <a:r>
              <a:rPr lang="en-GB" sz="2200" err="1"/>
              <a:t>bókin</a:t>
            </a:r>
            <a:r>
              <a:rPr lang="en-GB" sz="2200"/>
              <a:t> </a:t>
            </a:r>
            <a:r>
              <a:rPr lang="en-GB" sz="2200" err="1"/>
              <a:t>mín</a:t>
            </a:r>
            <a:r>
              <a:rPr lang="en-GB" sz="2200"/>
              <a:t>). Ef </a:t>
            </a:r>
            <a:r>
              <a:rPr lang="en-GB" sz="2200" err="1"/>
              <a:t>þið</a:t>
            </a:r>
            <a:r>
              <a:rPr lang="en-GB" sz="2200"/>
              <a:t> </a:t>
            </a:r>
            <a:r>
              <a:rPr lang="en-GB" sz="2200" err="1"/>
              <a:t>getið</a:t>
            </a:r>
            <a:r>
              <a:rPr lang="en-GB" sz="2200"/>
              <a:t> </a:t>
            </a:r>
            <a:r>
              <a:rPr lang="en-GB" sz="2200" err="1"/>
              <a:t>sagt</a:t>
            </a:r>
            <a:r>
              <a:rPr lang="en-GB" sz="2200"/>
              <a:t> </a:t>
            </a:r>
            <a:r>
              <a:rPr lang="en-GB" sz="2200" err="1"/>
              <a:t>minn</a:t>
            </a:r>
            <a:r>
              <a:rPr lang="en-GB" sz="2200"/>
              <a:t> </a:t>
            </a:r>
            <a:r>
              <a:rPr lang="en-GB" sz="2200" err="1"/>
              <a:t>eru</a:t>
            </a:r>
            <a:r>
              <a:rPr lang="en-GB" sz="2200"/>
              <a:t> </a:t>
            </a:r>
            <a:r>
              <a:rPr lang="en-GB" sz="2200" err="1"/>
              <a:t>tvö</a:t>
            </a:r>
            <a:r>
              <a:rPr lang="en-GB" sz="2200"/>
              <a:t> n </a:t>
            </a:r>
            <a:r>
              <a:rPr lang="en-GB" sz="2200" err="1"/>
              <a:t>í</a:t>
            </a:r>
            <a:r>
              <a:rPr lang="en-GB" sz="2200"/>
              <a:t> </a:t>
            </a:r>
            <a:r>
              <a:rPr lang="en-GB" sz="2200" err="1"/>
              <a:t>greininum</a:t>
            </a:r>
            <a:r>
              <a:rPr lang="en-GB" sz="2200"/>
              <a:t> (</a:t>
            </a:r>
            <a:r>
              <a:rPr lang="en-GB" sz="2200" err="1"/>
              <a:t>penninn</a:t>
            </a:r>
            <a:r>
              <a:rPr lang="en-GB" sz="2200"/>
              <a:t> </a:t>
            </a:r>
            <a:r>
              <a:rPr lang="en-GB" sz="2200" err="1"/>
              <a:t>minn</a:t>
            </a:r>
            <a:r>
              <a:rPr lang="en-GB" sz="2200"/>
              <a:t>). </a:t>
            </a:r>
            <a:r>
              <a:rPr lang="en-GB" sz="2200" err="1"/>
              <a:t>Fleiri</a:t>
            </a:r>
            <a:r>
              <a:rPr lang="en-GB" sz="2200"/>
              <a:t> </a:t>
            </a:r>
            <a:r>
              <a:rPr lang="en-GB" sz="2200" err="1"/>
              <a:t>dæmi</a:t>
            </a:r>
            <a:r>
              <a:rPr lang="en-GB" sz="2200"/>
              <a:t>: </a:t>
            </a:r>
            <a:r>
              <a:rPr lang="en-GB" sz="2200" err="1"/>
              <a:t>Eiður</a:t>
            </a:r>
            <a:r>
              <a:rPr lang="en-GB" sz="2200"/>
              <a:t> </a:t>
            </a:r>
            <a:r>
              <a:rPr lang="en-GB" sz="2200" err="1"/>
              <a:t>skaut</a:t>
            </a:r>
            <a:r>
              <a:rPr lang="en-GB" sz="2200"/>
              <a:t> </a:t>
            </a:r>
            <a:r>
              <a:rPr lang="en-GB" sz="2200" err="1"/>
              <a:t>í</a:t>
            </a:r>
            <a:r>
              <a:rPr lang="en-GB" sz="2200"/>
              <a:t> </a:t>
            </a:r>
            <a:r>
              <a:rPr lang="en-GB" sz="2200" err="1"/>
              <a:t>slána</a:t>
            </a:r>
            <a:r>
              <a:rPr lang="en-GB" sz="2200"/>
              <a:t> </a:t>
            </a:r>
            <a:r>
              <a:rPr lang="en-GB" sz="2200" err="1"/>
              <a:t>mína</a:t>
            </a:r>
            <a:r>
              <a:rPr lang="en-GB" sz="2200"/>
              <a:t>; Gunna </a:t>
            </a:r>
            <a:r>
              <a:rPr lang="en-GB" sz="2200" err="1"/>
              <a:t>sveiflaði</a:t>
            </a:r>
            <a:r>
              <a:rPr lang="en-GB" sz="2200"/>
              <a:t> </a:t>
            </a:r>
            <a:r>
              <a:rPr lang="en-GB" sz="2200" err="1"/>
              <a:t>sér</a:t>
            </a:r>
            <a:r>
              <a:rPr lang="en-GB" sz="2200"/>
              <a:t> milli </a:t>
            </a:r>
            <a:r>
              <a:rPr lang="en-GB" sz="2200" err="1"/>
              <a:t>slánna</a:t>
            </a:r>
            <a:r>
              <a:rPr lang="en-GB" sz="2200"/>
              <a:t> </a:t>
            </a:r>
            <a:r>
              <a:rPr lang="en-GB" sz="2200" err="1"/>
              <a:t>minna</a:t>
            </a:r>
            <a:r>
              <a:rPr lang="en-GB" sz="2200"/>
              <a:t>.</a:t>
            </a:r>
            <a:endParaRPr lang="en-IS" sz="2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5074-EEC9-C6B0-3E7B-114D901E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IS"/>
              <a:t>5. </a:t>
            </a:r>
            <a:r>
              <a:rPr lang="en-GB"/>
              <a:t>N</a:t>
            </a:r>
            <a:r>
              <a:rPr lang="en-IS"/>
              <a:t> og nn í karlkynsorðum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standing, court, sport&#10;&#10;Description automatically generated">
            <a:extLst>
              <a:ext uri="{FF2B5EF4-FFF2-40B4-BE49-F238E27FC236}">
                <a16:creationId xmlns:a16="http://schemas.microsoft.com/office/drawing/2014/main" id="{2F9BCD4E-512F-643B-E548-96D0B8840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30635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BF9B-AD70-E600-0A92-60F1BEF9A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sz="1500"/>
              <a:t>Hér þarf að gæta þess að rugla ekki saman n-um í greininum og n-um í sjálfum nafnorðunum. Dæmi: Í orðinu jötunninn eru seinni tvö n-in greinirinn en fyrri tvö n-in hluti af nafnorðinu sjálfu í nefnifalli. </a:t>
            </a:r>
          </a:p>
          <a:p>
            <a:r>
              <a:rPr lang="en-GB" sz="1500" u="sng"/>
              <a:t>Reglan um -n og -nn í karlkynsnafnorðum hljóðar svona: Karlkynsorð sem enda á -inn, -ann og -unn í nefnifalli eintölu hafa eitt n í þolfalli. </a:t>
            </a:r>
          </a:p>
          <a:p>
            <a:pPr lvl="1"/>
            <a:r>
              <a:rPr lang="en-GB" sz="1500"/>
              <a:t>Dæmi: Þórarinn (nf) um Þórarin (þf); himinn (nf) um himin(þf). Dæmi með greini: himinninn (nf: fjögur n) um himininn (þf: þrjú n).</a:t>
            </a:r>
          </a:p>
          <a:p>
            <a:r>
              <a:rPr lang="en-GB" sz="1500"/>
              <a:t>Undantekningar eru írskættuðu nöfnin Kjartan, Natan, Kjaran og Kvaran sem eru skrifuð með einu n-i í öllum föllum. Sama er að segja um orðið satan.</a:t>
            </a:r>
            <a:endParaRPr lang="en-IS" sz="15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441105-7618-9E33-04E6-42E4FA34E5B8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S" sz="700">
                <a:solidFill>
                  <a:srgbClr val="FFFFFF"/>
                </a:solidFill>
                <a:hlinkClick r:id="rId3" tooltip="https://www.wisc-online.com/assetrepository/viewasset?id=228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S" sz="700">
                <a:solidFill>
                  <a:srgbClr val="FFFFFF"/>
                </a:solidFill>
              </a:rPr>
              <a:t> by Unknown Author is licensed under </a:t>
            </a:r>
            <a:r>
              <a:rPr lang="en-I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4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2C11-EDA8-0701-0A34-9ACD47A5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IS"/>
              <a:t>6. Kvenmannsnöfn sem enda á unn</a:t>
            </a:r>
          </a:p>
        </p:txBody>
      </p:sp>
      <p:sp>
        <p:nvSpPr>
          <p:cNvPr id="34" name="Freeform: Shape 2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picture containing person, outdoor, grass, cellphone&#10;&#10;Description automatically generated">
            <a:extLst>
              <a:ext uri="{FF2B5EF4-FFF2-40B4-BE49-F238E27FC236}">
                <a16:creationId xmlns:a16="http://schemas.microsoft.com/office/drawing/2014/main" id="{378D06DF-E645-605E-00CE-A9809A3E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619" r="-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872DF-62C0-9988-21A7-25EA4D1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en-GB" sz="1800"/>
              <a:t>Lítum nú sem snöggvast á nokkur algeng kvenmannsnöfn sem enda á nn. Þau hafa tvö n í öllum föllum: Sæunn, Steinunn, Þórunn, Dýrunn, Jórunn, Iðunn.</a:t>
            </a:r>
          </a:p>
          <a:p>
            <a:r>
              <a:rPr lang="en-GB" sz="1800"/>
              <a:t> Seinni hluti nafnanna (-unn) tengist hugsanlega orðinu unnur sem þýðir alda. Sumir telja reyndar sennilegra að þessi nöfn séu skyld sögninni unna (elska): </a:t>
            </a:r>
          </a:p>
          <a:p>
            <a:r>
              <a:rPr lang="en-GB" sz="1800"/>
              <a:t>Munið: Nafnið Gefjun (skylt gefa og göfugur) er skrifað með einu n-i í öllum föllum.</a:t>
            </a:r>
            <a:endParaRPr lang="en-IS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47CCDB-D581-DA5B-1410-0DBF7B2DA94F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S" sz="700">
                <a:solidFill>
                  <a:srgbClr val="FFFFFF"/>
                </a:solidFill>
                <a:hlinkClick r:id="rId3" tooltip="https://www.flickr.com/photos/wwarby/240539737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S" sz="700">
                <a:solidFill>
                  <a:srgbClr val="FFFFFF"/>
                </a:solidFill>
              </a:rPr>
              <a:t> by Unknown Author is licensed under </a:t>
            </a:r>
            <a:r>
              <a:rPr lang="en-I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I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1207</Words>
  <Application>Microsoft Macintosh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Réttritun</vt:lpstr>
      <vt:lpstr>1. Hvenær ritum við stóran staf?</vt:lpstr>
      <vt:lpstr>2. Hvenær á að rita lítinn staf?</vt:lpstr>
      <vt:lpstr>3. Ng og nk</vt:lpstr>
      <vt:lpstr>4. Greinir: n og nn</vt:lpstr>
      <vt:lpstr>4. Greinir: n og nn</vt:lpstr>
      <vt:lpstr>4. Greinir: n og nn</vt:lpstr>
      <vt:lpstr>5. N og nn í karlkynsorðum</vt:lpstr>
      <vt:lpstr>6. Kvenmannsnöfn sem enda á unn</vt:lpstr>
      <vt:lpstr>7. Kvenkynsorð sem dregin eru af sögnum: eitt n</vt:lpstr>
      <vt:lpstr>8. Einkunn, miskunn o.s.frv.</vt:lpstr>
      <vt:lpstr>9. Lýsingarorð sem enda á -an og -in/-inn</vt:lpstr>
      <vt:lpstr>10. Um hv - og kv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Réttritun</dc:title>
  <dc:creator>Dagbjört Agnarsdóttir</dc:creator>
  <cp:lastModifiedBy>Dagbjört Agnarsdóttir</cp:lastModifiedBy>
  <cp:revision>1</cp:revision>
  <dcterms:created xsi:type="dcterms:W3CDTF">2022-11-27T13:47:03Z</dcterms:created>
  <dcterms:modified xsi:type="dcterms:W3CDTF">2022-11-27T14:56:48Z</dcterms:modified>
</cp:coreProperties>
</file>