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embeddedFontLst>
    <p:embeddedFont>
      <p:font typeface="PT Sans Narrow"/>
      <p:regular r:id="rId13"/>
      <p:bold r:id="rId14"/>
    </p:embeddedFont>
    <p:embeddedFont>
      <p:font typeface="Open Sans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PTSansNarrow-regular.fntdata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OpenSans-regular.fntdata"/><Relationship Id="rId14" Type="http://schemas.openxmlformats.org/officeDocument/2006/relationships/font" Target="fonts/PTSansNarrow-bold.fntdata"/><Relationship Id="rId17" Type="http://schemas.openxmlformats.org/officeDocument/2006/relationships/font" Target="fonts/OpenSans-italic.fntdata"/><Relationship Id="rId16" Type="http://schemas.openxmlformats.org/officeDocument/2006/relationships/font" Target="fonts/OpenSans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font" Target="fonts/OpenSans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cfa682168c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cfa682168c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cfa682168c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cfa682168c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cfa682168c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cfa682168c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cfa682168c_0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cfa682168c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cfa682168c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cfa682168c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1076f96592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1076f96592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7007735" y="3176888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" name="Google Shape;11;p2"/>
          <p:cNvCxnSpPr/>
          <p:nvPr/>
        </p:nvCxnSpPr>
        <p:spPr>
          <a:xfrm>
            <a:off x="1575035" y="3158252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2" name="Google Shape;12;p2"/>
          <p:cNvGrpSpPr/>
          <p:nvPr/>
        </p:nvGrpSpPr>
        <p:grpSpPr>
          <a:xfrm>
            <a:off x="1004144" y="1022025"/>
            <a:ext cx="7136668" cy="152400"/>
            <a:chOff x="1346429" y="1011300"/>
            <a:chExt cx="6452100" cy="152400"/>
          </a:xfrm>
        </p:grpSpPr>
        <p:cxnSp>
          <p:nvCxnSpPr>
            <p:cNvPr id="13" name="Google Shape;13;p2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" name="Google Shape;14;p2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15" name="Google Shape;15;p2"/>
          <p:cNvGrpSpPr/>
          <p:nvPr/>
        </p:nvGrpSpPr>
        <p:grpSpPr>
          <a:xfrm>
            <a:off x="1004151" y="3969100"/>
            <a:ext cx="7136668" cy="152400"/>
            <a:chOff x="1346435" y="3969088"/>
            <a:chExt cx="6452100" cy="152400"/>
          </a:xfrm>
        </p:grpSpPr>
        <p:cxnSp>
          <p:nvCxnSpPr>
            <p:cNvPr id="16" name="Google Shape;16;p2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18" name="Google Shape;18;p2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19" name="Google Shape;19;p2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1"/>
          <p:cNvSpPr txBox="1"/>
          <p:nvPr>
            <p:ph hasCustomPrompt="1" type="title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11"/>
          <p:cNvSpPr txBox="1"/>
          <p:nvPr>
            <p:ph idx="1" type="body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9" name="Google Shape;5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3"/>
          <p:cNvSpPr txBox="1"/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" type="body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5"/>
          <p:cNvSpPr txBox="1"/>
          <p:nvPr>
            <p:ph idx="2" type="body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6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7" name="Google Shape;47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8" name="Google Shape;48;p9"/>
          <p:cNvSpPr txBox="1"/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9" name="Google Shape;49;p9"/>
          <p:cNvSpPr txBox="1"/>
          <p:nvPr>
            <p:ph idx="1" type="subTitle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" name="Google Shape;50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>
            <p:ph idx="1" type="body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/>
        </p:txBody>
      </p:sp>
      <p:sp>
        <p:nvSpPr>
          <p:cNvPr id="54" name="Google Shape;5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tropic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mailto:hilmar@vma.is" TargetMode="External"/><Relationship Id="rId4" Type="http://schemas.openxmlformats.org/officeDocument/2006/relationships/hyperlink" Target="mailto:jarn@vma.is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Relationship Id="rId4" Type="http://schemas.openxmlformats.org/officeDocument/2006/relationships/image" Target="../media/image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/>
          <p:nvPr>
            <p:ph type="ctrTitle"/>
          </p:nvPr>
        </p:nvSpPr>
        <p:spPr>
          <a:xfrm>
            <a:off x="1004150" y="1269627"/>
            <a:ext cx="7136700" cy="86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s"/>
              <a:t>Nám í miðlun á Norðurlandi</a:t>
            </a:r>
            <a:endParaRPr/>
          </a:p>
        </p:txBody>
      </p:sp>
      <p:sp>
        <p:nvSpPr>
          <p:cNvPr id="67" name="Google Shape;67;p13"/>
          <p:cNvSpPr txBox="1"/>
          <p:nvPr>
            <p:ph idx="1" type="subTitle"/>
          </p:nvPr>
        </p:nvSpPr>
        <p:spPr>
          <a:xfrm>
            <a:off x="2137225" y="2135435"/>
            <a:ext cx="4870500" cy="150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s" sz="1800"/>
              <a:t>Hilmar Friðjónsson </a:t>
            </a:r>
            <a:r>
              <a:rPr lang="is" sz="1800" u="sng">
                <a:solidFill>
                  <a:schemeClr val="hlink"/>
                </a:solidFill>
                <a:hlinkClick r:id="rId3"/>
              </a:rPr>
              <a:t>hilmar@vma.is</a:t>
            </a:r>
            <a:r>
              <a:rPr lang="is" sz="1800"/>
              <a:t>  Jóhannes Árnason </a:t>
            </a:r>
            <a:r>
              <a:rPr lang="is" sz="1800" u="sng">
                <a:solidFill>
                  <a:schemeClr val="hlink"/>
                </a:solidFill>
                <a:hlinkClick r:id="rId4"/>
              </a:rPr>
              <a:t>jarn@vma.is</a:t>
            </a:r>
            <a:r>
              <a:rPr lang="is" sz="1800"/>
              <a:t> </a:t>
            </a:r>
            <a:endParaRPr sz="1800"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s" sz="1800"/>
              <a:t>Kynning á fundi SAMNOR </a:t>
            </a:r>
            <a:br>
              <a:rPr lang="is" sz="1800"/>
            </a:br>
            <a:r>
              <a:rPr lang="is" sz="1800"/>
              <a:t>15. desember 2021</a:t>
            </a:r>
            <a:endParaRPr sz="1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s"/>
              <a:t>Samstarf um nám í miðlun - Samstarf um verkefni</a:t>
            </a:r>
            <a:endParaRPr/>
          </a:p>
        </p:txBody>
      </p:sp>
      <p:sp>
        <p:nvSpPr>
          <p:cNvPr id="73" name="Google Shape;73;p14"/>
          <p:cNvSpPr txBox="1"/>
          <p:nvPr>
            <p:ph idx="1" type="body"/>
          </p:nvPr>
        </p:nvSpPr>
        <p:spPr>
          <a:xfrm>
            <a:off x="311700" y="1266325"/>
            <a:ext cx="59412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is" sz="1500"/>
              <a:t>Samstarf allra framhaldsskólanna, FSH, FL, MA, MTR og VMA.  </a:t>
            </a:r>
            <a:br>
              <a:rPr lang="is" sz="1500"/>
            </a:br>
            <a:r>
              <a:rPr lang="is" sz="1500"/>
              <a:t>Helst </a:t>
            </a:r>
            <a:r>
              <a:rPr lang="is" sz="1500"/>
              <a:t>FNV, </a:t>
            </a:r>
            <a:r>
              <a:rPr lang="is" sz="1500"/>
              <a:t>Tónlistarskólinn á Akureyri, SÍMEY, ME og VA með í ráðum.</a:t>
            </a:r>
            <a:endParaRPr sz="1500"/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1018"/>
              <a:buNone/>
            </a:pPr>
            <a:r>
              <a:rPr lang="is" sz="1500"/>
              <a:t>Aðilar í starfsgreininni.  RÚV, N4, aðrir fjölmiðlar, menningarhús svo sem HOF - MAK, Berg.</a:t>
            </a:r>
            <a:endParaRPr sz="1500"/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1018"/>
              <a:buNone/>
            </a:pPr>
            <a:r>
              <a:rPr lang="is" sz="1500"/>
              <a:t>Ennfremur fagmenn við tækjaleigur EXTON og fleiri.</a:t>
            </a:r>
            <a:endParaRPr sz="1500"/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1018"/>
              <a:buNone/>
            </a:pPr>
            <a:r>
              <a:rPr lang="is" sz="1500"/>
              <a:t>Samstarf er líklegra til að skila sameiginlegum skilningi; </a:t>
            </a:r>
            <a:br>
              <a:rPr lang="is" sz="1500"/>
            </a:br>
            <a:r>
              <a:rPr lang="is" sz="1500"/>
              <a:t>á starfsgreininni, á þörf á fagfólki og almennum skilningi á mikilvægi læsis á miðlun almennt.</a:t>
            </a:r>
            <a:endParaRPr sz="1500"/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1018"/>
              <a:buNone/>
            </a:pPr>
            <a:r>
              <a:rPr lang="is" sz="1500"/>
              <a:t>Norðurland er tilvalið pilot svæði fyrir samstarf og svona nám.</a:t>
            </a:r>
            <a:endParaRPr sz="1500"/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1200"/>
              </a:spcAft>
              <a:buSzPts val="1018"/>
              <a:buNone/>
            </a:pPr>
            <a:r>
              <a:rPr lang="is" sz="1500"/>
              <a:t>Hilmar hefur haldið fundi með kennurum í skólunum og kynnt þessar hugmyndir í Menntabúðum.</a:t>
            </a:r>
            <a:endParaRPr sz="1500"/>
          </a:p>
        </p:txBody>
      </p:sp>
      <p:pic>
        <p:nvPicPr>
          <p:cNvPr id="74" name="Google Shape;7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52912" y="3053963"/>
            <a:ext cx="2693412" cy="1515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52898" y="1088295"/>
            <a:ext cx="2693427" cy="17951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s"/>
              <a:t>Miðlun - hugtakið</a:t>
            </a:r>
            <a:endParaRPr/>
          </a:p>
        </p:txBody>
      </p:sp>
      <p:sp>
        <p:nvSpPr>
          <p:cNvPr id="81" name="Google Shape;81;p15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s"/>
              <a:t>Miðlun - stafræn miðlun.  </a:t>
            </a:r>
            <a:br>
              <a:rPr lang="is"/>
            </a:br>
            <a:r>
              <a:rPr lang="is"/>
              <a:t>Að taka upp</a:t>
            </a:r>
            <a:r>
              <a:rPr lang="is"/>
              <a:t> og miðla</a:t>
            </a:r>
            <a:r>
              <a:rPr lang="is"/>
              <a:t> í gegnum stafræn kerfi, myndum og hljóði.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is"/>
              <a:t>Fagið miðlun felur í sér skilgreinda hæfni til að skipuleggja, prófa, taka upp, </a:t>
            </a:r>
            <a:r>
              <a:rPr lang="is"/>
              <a:t>vista og </a:t>
            </a:r>
            <a:r>
              <a:rPr lang="is"/>
              <a:t>dreifa stafrænu mynd- og hljóðefni.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is"/>
              <a:t>Annars vegar miðlun í almennu daglegu lífi, að allir nemar t.d. í bóknámi öðlist grunnhæfni í að nýta þessa miðla t.d með algengum tækjum (símum og fleiru).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is"/>
              <a:t>Hinsvegar nám til starfa við miðlun þar sem gerðar eru alþjóðlegar kröfur og útskrifaðir séu hæfir til að taka þátt í vinnu við miðlun í atvinnuskyni.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s"/>
              <a:t>Miðlun - af hverju</a:t>
            </a:r>
            <a:endParaRPr/>
          </a:p>
        </p:txBody>
      </p:sp>
      <p:sp>
        <p:nvSpPr>
          <p:cNvPr id="87" name="Google Shape;87;p16"/>
          <p:cNvSpPr txBox="1"/>
          <p:nvPr>
            <p:ph idx="1" type="body"/>
          </p:nvPr>
        </p:nvSpPr>
        <p:spPr>
          <a:xfrm>
            <a:off x="311700" y="1063800"/>
            <a:ext cx="5243700" cy="350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s" sz="1400"/>
              <a:t>Nútíma lífshættir með interneti.  Myndefni sífellt mikilvægara.</a:t>
            </a:r>
            <a:endParaRPr sz="14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is" sz="1400"/>
              <a:t>Sífellt meiri miðlun myndefnis í stað og með texta, líka gerð krafa um slíkt í skólum við nám allra greina.</a:t>
            </a:r>
            <a:endParaRPr sz="14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is" sz="1400"/>
              <a:t>Kröfur um umgengni við myndefni, fagurfræði, lög og reglur.</a:t>
            </a:r>
            <a:endParaRPr sz="14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is" sz="1400"/>
              <a:t>Starfsgreinin kvikmynda- og sjónvarpsmyndagerð.  Ljósahönnun og hljóðhönnun</a:t>
            </a:r>
            <a:endParaRPr sz="14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is" sz="1400"/>
              <a:t>Sífellt fleiri viðburðir í streymi, fleiri möguleikar á tekjum fyrir listamenn og aðra.  Borgum ekki fyrir lélega miðlun á slíku.</a:t>
            </a:r>
            <a:endParaRPr sz="14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is" sz="1400"/>
              <a:t>Sýndarveruleiki sem hluti af t.d. iðnnámi og annarri þjálfun.</a:t>
            </a:r>
            <a:endParaRPr sz="14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400"/>
          </a:p>
        </p:txBody>
      </p:sp>
      <p:pic>
        <p:nvPicPr>
          <p:cNvPr id="88" name="Google Shape;8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80846" y="2457725"/>
            <a:ext cx="1407525" cy="2111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6"/>
          <p:cNvPicPr preferRelativeResize="0"/>
          <p:nvPr/>
        </p:nvPicPr>
        <p:blipFill rotWithShape="1">
          <a:blip r:embed="rId4">
            <a:alphaModFix/>
          </a:blip>
          <a:srcRect b="0" l="0" r="59921" t="0"/>
          <a:stretch/>
        </p:blipFill>
        <p:spPr>
          <a:xfrm>
            <a:off x="5853874" y="1502950"/>
            <a:ext cx="1326975" cy="1936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s"/>
              <a:t>Verkefni um þróun á námi í miðlun</a:t>
            </a:r>
            <a:endParaRPr/>
          </a:p>
        </p:txBody>
      </p:sp>
      <p:sp>
        <p:nvSpPr>
          <p:cNvPr id="95" name="Google Shape;95;p17"/>
          <p:cNvSpPr txBox="1"/>
          <p:nvPr>
            <p:ph idx="1" type="body"/>
          </p:nvPr>
        </p:nvSpPr>
        <p:spPr>
          <a:xfrm>
            <a:off x="311700" y="1266325"/>
            <a:ext cx="74640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s"/>
              <a:t>Norðurland gott svæði til að prufukeyra módel af verkefni og nýju starfsnámi.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is"/>
              <a:t>Nauðsynlegt að hafa fagnám í starfsgreininni. (ATH ekki verið að tala um að kenna kvikmyndagerð eða sérhæft nám t.d. í hljóðupptökum)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is"/>
              <a:t>Hverjir ættu að vinna verkefnið?</a:t>
            </a:r>
            <a:r>
              <a:rPr lang="is"/>
              <a:t>  Verkefnisstjórar, stýrihópur, fagaðilar.  Mikilvægt að vinna við verkefnið sé opin öllum.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is"/>
              <a:t>Hvað á að koma út úr verkefninu?</a:t>
            </a:r>
            <a:r>
              <a:rPr lang="is"/>
              <a:t>  K</a:t>
            </a:r>
            <a:r>
              <a:rPr lang="is"/>
              <a:t>önnun á áhuga nemenda og fyrirtækja, n</a:t>
            </a:r>
            <a:r>
              <a:rPr lang="is"/>
              <a:t>ámskrá, skipulag og uppsetning á samstarfi við atvinnulíf bæði um innihald og um vinnustaðanám, listi um aðila í starfsgreininni, uppkast að ferilbók, listi um tæki á mismunandi stigum fagvinnunnar og áætlun um kostnað og rekstur námsins (og margt fleira).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8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s"/>
              <a:t>Hvað nú?  (desember 2021)</a:t>
            </a:r>
            <a:endParaRPr/>
          </a:p>
        </p:txBody>
      </p:sp>
      <p:sp>
        <p:nvSpPr>
          <p:cNvPr id="101" name="Google Shape;101;p18"/>
          <p:cNvSpPr txBox="1"/>
          <p:nvPr>
            <p:ph idx="1" type="body"/>
          </p:nvPr>
        </p:nvSpPr>
        <p:spPr>
          <a:xfrm>
            <a:off x="311700" y="1266175"/>
            <a:ext cx="42603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is"/>
              <a:t>SAMNOR ræði hvort fýsilegt sé að vinna saman.  </a:t>
            </a:r>
            <a:br>
              <a:rPr lang="is"/>
            </a:br>
            <a:r>
              <a:rPr lang="is"/>
              <a:t>Rætt verði við hugsanlega samstarfsaðila.  </a:t>
            </a:r>
            <a:br>
              <a:rPr lang="is"/>
            </a:br>
            <a:r>
              <a:rPr lang="is"/>
              <a:t>Starfsgreinaráð og menntamálayfirvöld upplýst. </a:t>
            </a:r>
            <a:br>
              <a:rPr lang="is"/>
            </a:br>
            <a:r>
              <a:rPr lang="is"/>
              <a:t>Vor 2022, sótt um styrk til að reka verkefnið til tveggja ára.  </a:t>
            </a:r>
            <a:br>
              <a:rPr lang="is"/>
            </a:br>
            <a:r>
              <a:rPr b="1" lang="is"/>
              <a:t>Hugmynd um umfang verkefnis, ekki minna en eitt ársverk.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SzPts val="1018"/>
              <a:buNone/>
            </a:pPr>
            <a:r>
              <a:rPr lang="is"/>
              <a:t>Hvert á að sækja um styrk?  </a:t>
            </a:r>
            <a:br>
              <a:rPr lang="is"/>
            </a:br>
            <a:r>
              <a:rPr lang="is"/>
              <a:t>Geta skólarnir unnið þetta án styrkja?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SzPts val="1018"/>
              <a:buNone/>
            </a:pPr>
            <a:r>
              <a:rPr lang="is"/>
              <a:t>Þarf leyfi til að vinna saman og með aðilum í starfsgreininni?</a:t>
            </a:r>
            <a:br>
              <a:rPr lang="is"/>
            </a:br>
            <a:endParaRPr/>
          </a:p>
        </p:txBody>
      </p:sp>
      <p:sp>
        <p:nvSpPr>
          <p:cNvPr id="102" name="Google Shape;102;p18"/>
          <p:cNvSpPr txBox="1"/>
          <p:nvPr>
            <p:ph idx="2" type="body"/>
          </p:nvPr>
        </p:nvSpPr>
        <p:spPr>
          <a:xfrm>
            <a:off x="4572025" y="1266175"/>
            <a:ext cx="42603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s"/>
              <a:t>Heimsóknir til annarra landa fjármagnaðar með KA1 Mobility styrkjum, hugsanlega Erasmus + samstarfsverkefni.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is"/>
              <a:t>Einfalt að þróa einstaka áfanga fyrir grunnhæfni með bóknámi.  Eðlilegt að skólarnir vinni saman um slíkt.  Miða við sömu hugtök og hæfni.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is"/>
              <a:t>Starfsnám er flóknara enda margfalt meiri kröfur um fagið.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is"/>
              <a:t>Sameiginleg aðstaða til að kenna grunnatriði ???</a:t>
            </a:r>
            <a:br>
              <a:rPr lang="is"/>
            </a:br>
            <a:r>
              <a:rPr lang="is"/>
              <a:t>Allir skólar verði með mini Media aðstöðu ???????? - Bókasafnið???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72325" y="240150"/>
            <a:ext cx="6451599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CE93D8"/>
      </a:accent2>
      <a:accent3>
        <a:srgbClr val="4DB6AC"/>
      </a:accent3>
      <a:accent4>
        <a:srgbClr val="FF9800"/>
      </a:accent4>
      <a:accent5>
        <a:srgbClr val="009668"/>
      </a:accent5>
      <a:accent6>
        <a:srgbClr val="EEFF41"/>
      </a:accent6>
      <a:hlink>
        <a:srgbClr val="009668"/>
      </a:hlink>
      <a:folHlink>
        <a:srgbClr val="00966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