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88" r:id="rId3"/>
  </p:sldMasterIdLst>
  <p:notesMasterIdLst>
    <p:notesMasterId r:id="rId259"/>
  </p:notesMasterIdLst>
  <p:sldIdLst>
    <p:sldId id="258" r:id="rId4"/>
    <p:sldId id="280"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513"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Lst>
  <p:sldSz cx="9144000" cy="6858000" type="screen4x3"/>
  <p:notesSz cx="6858000" cy="9144000"/>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hWXR+G/6JXjqKbHF11/blg==" hashData="PNlhVZaOnoySLAtWXjpOgSTSmDQ="/>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9" autoAdjust="0"/>
    <p:restoredTop sz="88034" autoAdjust="0"/>
  </p:normalViewPr>
  <p:slideViewPr>
    <p:cSldViewPr>
      <p:cViewPr varScale="1">
        <p:scale>
          <a:sx n="90" d="100"/>
          <a:sy n="90" d="100"/>
        </p:scale>
        <p:origin x="-28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slide" Target="slides/slide230.xml"/><Relationship Id="rId238" Type="http://schemas.openxmlformats.org/officeDocument/2006/relationships/slide" Target="slides/slide235.xml"/><Relationship Id="rId254" Type="http://schemas.openxmlformats.org/officeDocument/2006/relationships/slide" Target="slides/slide251.xml"/><Relationship Id="rId259" Type="http://schemas.openxmlformats.org/officeDocument/2006/relationships/notesMaster" Target="notesMasters/notesMaster1.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slide" Target="slides/slide241.xml"/><Relationship Id="rId249" Type="http://schemas.openxmlformats.org/officeDocument/2006/relationships/slide" Target="slides/slide24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260"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slide" Target="slides/slide247.xml"/><Relationship Id="rId255" Type="http://schemas.openxmlformats.org/officeDocument/2006/relationships/slide" Target="slides/slide252.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viewProps" Target="viewProps.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tableStyles" Target="tableStyle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EE5FA7-40AF-46DA-9D46-B6A24238724F}" type="datetimeFigureOut">
              <a:rPr lang="is-IS" smtClean="0"/>
              <a:t>1.10.2013</a:t>
            </a:fld>
            <a:endParaRPr lang="is-I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s-I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82995-6EC8-472D-B98B-EECEC878E0C7}" type="slidenum">
              <a:rPr lang="is-IS" smtClean="0"/>
              <a:t>‹#›</a:t>
            </a:fld>
            <a:endParaRPr lang="is-IS"/>
          </a:p>
        </p:txBody>
      </p:sp>
    </p:spTree>
    <p:extLst>
      <p:ext uri="{BB962C8B-B14F-4D97-AF65-F5344CB8AC3E}">
        <p14:creationId xmlns:p14="http://schemas.microsoft.com/office/powerpoint/2010/main" val="151969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raudikrossinn.is/page/rki_hvad_saelraenn_utgefidefni"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F0CDFA8E-5643-4CA9-8714-397484731556}" type="slidenum">
              <a:rPr lang="is-IS" smtClean="0"/>
              <a:t>2</a:t>
            </a:fld>
            <a:endParaRPr lang="is-I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7CCAF1-F874-475B-8F0A-EB484E7C3638}" type="slidenum">
              <a:rPr lang="en-GB"/>
              <a:pPr/>
              <a:t>15</a:t>
            </a:fld>
            <a:endParaRPr lang="en-GB"/>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p:txBody>
          <a:bodyPr/>
          <a:lstStyle/>
          <a:p>
            <a:pPr>
              <a:lnSpc>
                <a:spcPct val="80000"/>
              </a:lnSpc>
            </a:pPr>
            <a:endParaRPr lang="en-US" sz="800"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b="1" dirty="0" smtClean="0"/>
              <a:t>Beinbrot: </a:t>
            </a:r>
            <a:r>
              <a:rPr lang="is-IS" dirty="0" smtClean="0"/>
              <a:t>Tilgangur</a:t>
            </a:r>
            <a:r>
              <a:rPr lang="is-IS" baseline="0" dirty="0" smtClean="0"/>
              <a:t> skyndihjálparinnar þegar meðhöndla á beinbrot á útlim er að varðveita útlim, minnka sársauka, stöðva blæðingu og leita frekari aðstoðar.</a:t>
            </a:r>
          </a:p>
          <a:p>
            <a:pPr marL="180000" indent="-180000">
              <a:buFont typeface="Arial" pitchFamily="34" charset="0"/>
              <a:buChar char="•"/>
            </a:pPr>
            <a:r>
              <a:rPr lang="is-IS" b="1" baseline="0" dirty="0" smtClean="0"/>
              <a:t>Mjúkvefjaáverkar:  </a:t>
            </a:r>
            <a:r>
              <a:rPr lang="is-IS" baseline="0" dirty="0" smtClean="0"/>
              <a:t>Tilgangurinn er að draga úr blæðingu, bjúg og verk.</a:t>
            </a:r>
          </a:p>
          <a:p>
            <a:pPr marL="180000" indent="-180000">
              <a:buFont typeface="Arial" pitchFamily="34" charset="0"/>
              <a:buChar char="•"/>
            </a:pPr>
            <a:r>
              <a:rPr lang="is-IS" baseline="0" dirty="0" smtClean="0"/>
              <a:t>Til að fyrirbyggja áverka á húð og taugum verður að takmarka kælitímann við 20 mín í einu. Sýna ber varúð þegar verið er að kæla mjög grannan einstakling, sérstaklega ef á svæðinu liggja taugar nærri yfirboði húðarinnar.</a:t>
            </a:r>
            <a:endParaRPr lang="is-IS" dirty="0" smtClean="0"/>
          </a:p>
          <a:p>
            <a:endParaRPr lang="is-IS" dirty="0"/>
          </a:p>
        </p:txBody>
      </p:sp>
      <p:sp>
        <p:nvSpPr>
          <p:cNvPr id="4" name="Slide Number Placeholder 3"/>
          <p:cNvSpPr>
            <a:spLocks noGrp="1"/>
          </p:cNvSpPr>
          <p:nvPr>
            <p:ph type="sldNum" sz="quarter" idx="10"/>
          </p:nvPr>
        </p:nvSpPr>
        <p:spPr/>
        <p:txBody>
          <a:bodyPr/>
          <a:lstStyle/>
          <a:p>
            <a:fld id="{5EFB572E-F5A7-4D99-8883-D2892A839BBA}" type="slidenum">
              <a:rPr lang="is-IS" smtClean="0"/>
              <a:pPr/>
              <a:t>157</a:t>
            </a:fld>
            <a:endParaRPr lang="is-I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0C89B0-FFD0-4483-B98E-86B777B874C1}" type="slidenum">
              <a:rPr lang="en-GB"/>
              <a:pPr/>
              <a:t>158</a:t>
            </a:fld>
            <a:endParaRPr lang="en-GB"/>
          </a:p>
        </p:txBody>
      </p:sp>
      <p:sp>
        <p:nvSpPr>
          <p:cNvPr id="750594" name="Rectangle 2"/>
          <p:cNvSpPr>
            <a:spLocks noGrp="1" noRot="1" noChangeAspect="1" noChangeArrowheads="1" noTextEdit="1"/>
          </p:cNvSpPr>
          <p:nvPr>
            <p:ph type="sldImg"/>
          </p:nvPr>
        </p:nvSpPr>
        <p:spPr>
          <a:ln/>
        </p:spPr>
      </p:sp>
      <p:sp>
        <p:nvSpPr>
          <p:cNvPr id="750595" name="Rectangle 3"/>
          <p:cNvSpPr>
            <a:spLocks noGrp="1" noChangeArrowheads="1"/>
          </p:cNvSpPr>
          <p:nvPr>
            <p:ph type="body" idx="1"/>
          </p:nvPr>
        </p:nvSpPr>
        <p:spPr/>
        <p:txBody>
          <a:bodyPr/>
          <a:lstStyle/>
          <a:p>
            <a:pPr marL="180000" indent="-180000">
              <a:buClr>
                <a:schemeClr val="tx1"/>
              </a:buClr>
              <a:buFont typeface="Arial" pitchFamily="34" charset="0"/>
              <a:buChar char="•"/>
            </a:pPr>
            <a:r>
              <a:rPr lang="is-IS" sz="1200" b="1" dirty="0" smtClean="0">
                <a:solidFill>
                  <a:srgbClr val="FF0000"/>
                </a:solidFill>
                <a:latin typeface="Arial" charset="0"/>
              </a:rPr>
              <a:t>B</a:t>
            </a:r>
            <a:r>
              <a:rPr lang="is-IS" sz="1200" dirty="0" smtClean="0">
                <a:latin typeface="Arial" charset="0"/>
              </a:rPr>
              <a:t>ólga</a:t>
            </a:r>
          </a:p>
          <a:p>
            <a:pPr marL="180000" indent="-180000">
              <a:buClr>
                <a:schemeClr val="tx1"/>
              </a:buClr>
              <a:buFont typeface="Arial" pitchFamily="34" charset="0"/>
              <a:buChar char="•"/>
            </a:pPr>
            <a:r>
              <a:rPr lang="is-IS" sz="1200" b="1" dirty="0" smtClean="0">
                <a:solidFill>
                  <a:srgbClr val="FF0000"/>
                </a:solidFill>
                <a:latin typeface="Arial" charset="0"/>
              </a:rPr>
              <a:t>O</a:t>
            </a:r>
            <a:r>
              <a:rPr lang="is-IS" sz="1200" dirty="0" smtClean="0">
                <a:latin typeface="Arial" charset="0"/>
              </a:rPr>
              <a:t>pið sár</a:t>
            </a:r>
          </a:p>
          <a:p>
            <a:pPr marL="180000" indent="-180000">
              <a:buClr>
                <a:schemeClr val="tx1"/>
              </a:buClr>
              <a:buFont typeface="Arial" pitchFamily="34" charset="0"/>
              <a:buChar char="•"/>
            </a:pPr>
            <a:r>
              <a:rPr lang="is-IS" sz="1200" b="1" dirty="0" smtClean="0">
                <a:solidFill>
                  <a:srgbClr val="FF0000"/>
                </a:solidFill>
                <a:latin typeface="Arial" charset="0"/>
              </a:rPr>
              <a:t>V</a:t>
            </a:r>
            <a:r>
              <a:rPr lang="is-IS" sz="1200" dirty="0" smtClean="0">
                <a:latin typeface="Arial" charset="0"/>
              </a:rPr>
              <a:t>erkir</a:t>
            </a:r>
          </a:p>
          <a:p>
            <a:pPr marL="180000" indent="-180000">
              <a:buClr>
                <a:schemeClr val="tx1"/>
              </a:buClr>
              <a:buFont typeface="Arial" pitchFamily="34" charset="0"/>
              <a:buChar char="•"/>
            </a:pPr>
            <a:r>
              <a:rPr lang="is-IS" sz="1200" b="1" dirty="0" smtClean="0">
                <a:solidFill>
                  <a:srgbClr val="FF0000"/>
                </a:solidFill>
                <a:latin typeface="Arial" charset="0"/>
              </a:rPr>
              <a:t>A</a:t>
            </a:r>
            <a:r>
              <a:rPr lang="is-IS" sz="1200" dirty="0" smtClean="0">
                <a:latin typeface="Arial" charset="0"/>
              </a:rPr>
              <a:t>flögun</a:t>
            </a:r>
          </a:p>
          <a:p>
            <a:pPr marL="180000" indent="-180000">
              <a:buClr>
                <a:schemeClr val="tx1"/>
              </a:buClr>
              <a:buFont typeface="Arial" pitchFamily="34" charset="0"/>
              <a:buChar char="•"/>
            </a:pPr>
            <a:r>
              <a:rPr lang="is-IS" sz="1200" dirty="0" smtClean="0">
                <a:latin typeface="Arial" charset="0"/>
              </a:rPr>
              <a:t>Skert hreyfigeta</a:t>
            </a:r>
          </a:p>
          <a:p>
            <a:endParaRPr lang="is-I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161</a:t>
            </a:fld>
            <a:endParaRPr lang="en-GB"/>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162</a:t>
            </a:fld>
            <a:endParaRPr lang="en-GB"/>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778DF-D811-4705-9C16-8BF49E6E47B1}" type="slidenum">
              <a:rPr lang="en-GB"/>
              <a:pPr/>
              <a:t>163</a:t>
            </a:fld>
            <a:endParaRPr lang="en-GB"/>
          </a:p>
        </p:txBody>
      </p:sp>
      <p:sp>
        <p:nvSpPr>
          <p:cNvPr id="838658" name="Rectangle 2"/>
          <p:cNvSpPr>
            <a:spLocks noGrp="1" noRot="1" noChangeAspect="1" noChangeArrowheads="1" noTextEdit="1"/>
          </p:cNvSpPr>
          <p:nvPr>
            <p:ph type="sldImg"/>
          </p:nvPr>
        </p:nvSpPr>
        <p:spPr>
          <a:ln/>
        </p:spPr>
      </p:sp>
      <p:sp>
        <p:nvSpPr>
          <p:cNvPr id="8386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778DF-D811-4705-9C16-8BF49E6E47B1}" type="slidenum">
              <a:rPr lang="en-GB"/>
              <a:pPr/>
              <a:t>165</a:t>
            </a:fld>
            <a:endParaRPr lang="en-GB"/>
          </a:p>
        </p:txBody>
      </p:sp>
      <p:sp>
        <p:nvSpPr>
          <p:cNvPr id="838658" name="Rectangle 2"/>
          <p:cNvSpPr>
            <a:spLocks noGrp="1" noRot="1" noChangeAspect="1" noChangeArrowheads="1" noTextEdit="1"/>
          </p:cNvSpPr>
          <p:nvPr>
            <p:ph type="sldImg"/>
          </p:nvPr>
        </p:nvSpPr>
        <p:spPr>
          <a:ln/>
        </p:spPr>
      </p:sp>
      <p:sp>
        <p:nvSpPr>
          <p:cNvPr id="83865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a:p>
        </p:txBody>
      </p:sp>
      <p:sp>
        <p:nvSpPr>
          <p:cNvPr id="4" name="Slide Number Placeholder 3"/>
          <p:cNvSpPr>
            <a:spLocks noGrp="1"/>
          </p:cNvSpPr>
          <p:nvPr>
            <p:ph type="sldNum" sz="quarter" idx="10"/>
          </p:nvPr>
        </p:nvSpPr>
        <p:spPr/>
        <p:txBody>
          <a:bodyPr/>
          <a:lstStyle/>
          <a:p>
            <a:fld id="{5EFB572E-F5A7-4D99-8883-D2892A839BBA}" type="slidenum">
              <a:rPr lang="is-IS" smtClean="0"/>
              <a:pPr/>
              <a:t>168</a:t>
            </a:fld>
            <a:endParaRPr lang="is-I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169</a:t>
            </a:fld>
            <a:endParaRPr lang="en-GB"/>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marR="0" indent="-180000" algn="l" defTabSz="914400" rtl="0" eaLnBrk="1" fontAlgn="auto" latinLnBrk="0" hangingPunct="1">
              <a:lnSpc>
                <a:spcPct val="100000"/>
              </a:lnSpc>
              <a:spcBef>
                <a:spcPts val="0"/>
              </a:spcBef>
              <a:spcAft>
                <a:spcPts val="0"/>
              </a:spcAft>
              <a:buClrTx/>
              <a:buSzTx/>
              <a:buFont typeface="Arial" pitchFamily="34" charset="0"/>
              <a:buChar char="•"/>
              <a:tabLst/>
              <a:defRPr/>
            </a:pPr>
            <a:r>
              <a:rPr lang="is-IS" b="0" dirty="0" smtClean="0"/>
              <a:t>Sár</a:t>
            </a:r>
            <a:r>
              <a:rPr lang="is-IS" b="0" baseline="0" dirty="0" smtClean="0"/>
              <a:t> eru eitt það algengasta sem s</a:t>
            </a:r>
            <a:r>
              <a:rPr lang="is-IS" baseline="0" dirty="0" smtClean="0"/>
              <a:t>kyndihjálparfólk þarf að meðhöndla, sérstaklega inni á heimilum. Oft er hægt að meðhöndla sár og skrámur inni á heimilum án þess að leita eftir aðstoð sérfræðinga.</a:t>
            </a:r>
          </a:p>
          <a:p>
            <a:endParaRPr lang="is-IS" dirty="0"/>
          </a:p>
        </p:txBody>
      </p:sp>
      <p:sp>
        <p:nvSpPr>
          <p:cNvPr id="4" name="Slide Number Placeholder 3"/>
          <p:cNvSpPr>
            <a:spLocks noGrp="1"/>
          </p:cNvSpPr>
          <p:nvPr>
            <p:ph type="sldNum" sz="quarter" idx="10"/>
          </p:nvPr>
        </p:nvSpPr>
        <p:spPr/>
        <p:txBody>
          <a:bodyPr/>
          <a:lstStyle/>
          <a:p>
            <a:fld id="{5EFB572E-F5A7-4D99-8883-D2892A839BBA}" type="slidenum">
              <a:rPr lang="is-IS" smtClean="0"/>
              <a:pPr/>
              <a:t>170</a:t>
            </a:fld>
            <a:endParaRPr lang="is-I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Nota má </a:t>
            </a:r>
            <a:r>
              <a:rPr lang="is-IS" dirty="0" err="1" smtClean="0"/>
              <a:t>Hibitane</a:t>
            </a:r>
            <a:r>
              <a:rPr lang="is-IS" dirty="0" smtClean="0"/>
              <a:t> (sótthreinsivökva) á sár eftir að búið er að hreinsa</a:t>
            </a:r>
            <a:r>
              <a:rPr lang="is-IS" baseline="0" dirty="0" smtClean="0"/>
              <a:t> það með vatni</a:t>
            </a:r>
            <a:r>
              <a:rPr lang="is-IS" dirty="0" smtClean="0"/>
              <a:t>. Einnig</a:t>
            </a:r>
            <a:r>
              <a:rPr lang="is-IS" baseline="0" dirty="0" smtClean="0"/>
              <a:t> má nota </a:t>
            </a:r>
            <a:r>
              <a:rPr lang="is-IS" dirty="0" err="1" smtClean="0"/>
              <a:t>Cetaflex</a:t>
            </a:r>
            <a:r>
              <a:rPr lang="is-IS" baseline="0" dirty="0" smtClean="0"/>
              <a:t> krem en það kemur í </a:t>
            </a:r>
            <a:r>
              <a:rPr lang="is-IS" dirty="0" smtClean="0"/>
              <a:t>þægilegri túbu og virkar vel. </a:t>
            </a:r>
            <a:br>
              <a:rPr lang="is-IS" dirty="0" smtClean="0"/>
            </a:b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173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17</a:t>
            </a:fld>
            <a:endParaRPr lang="en-GB"/>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175</a:t>
            </a:fld>
            <a:endParaRPr lang="en-GB"/>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t>Ef ekki næst í sérfræðiaðstoð</a:t>
            </a:r>
            <a:r>
              <a:rPr lang="is-IS" baseline="0" dirty="0" smtClean="0"/>
              <a:t> innan sex tíma skal fyrst hreinsa sárið vandlega og síðan sótthreinsa það.</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176</a:t>
            </a:fld>
            <a:endParaRPr lang="en-GB"/>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89A1C-0A36-47F7-93DD-ED58D2CD5C50}" type="slidenum">
              <a:rPr lang="en-GB"/>
              <a:pPr/>
              <a:t>177</a:t>
            </a:fld>
            <a:endParaRPr lang="en-GB"/>
          </a:p>
        </p:txBody>
      </p:sp>
      <p:sp>
        <p:nvSpPr>
          <p:cNvPr id="831490" name="Rectangle 2"/>
          <p:cNvSpPr>
            <a:spLocks noGrp="1" noRot="1" noChangeAspect="1" noChangeArrowheads="1" noTextEdit="1"/>
          </p:cNvSpPr>
          <p:nvPr>
            <p:ph type="sldImg"/>
          </p:nvPr>
        </p:nvSpPr>
        <p:spPr>
          <a:xfrm>
            <a:off x="1144588" y="685800"/>
            <a:ext cx="4573587" cy="3429000"/>
          </a:xfrm>
          <a:ln/>
        </p:spPr>
      </p:sp>
      <p:sp>
        <p:nvSpPr>
          <p:cNvPr id="831491" name="Rectangle 3"/>
          <p:cNvSpPr>
            <a:spLocks noGrp="1" noChangeArrowheads="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sz="1000" baseline="0"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89A1C-0A36-47F7-93DD-ED58D2CD5C50}" type="slidenum">
              <a:rPr lang="en-GB"/>
              <a:pPr/>
              <a:t>178</a:t>
            </a:fld>
            <a:endParaRPr lang="en-GB"/>
          </a:p>
        </p:txBody>
      </p:sp>
      <p:sp>
        <p:nvSpPr>
          <p:cNvPr id="831490" name="Rectangle 2"/>
          <p:cNvSpPr>
            <a:spLocks noGrp="1" noRot="1" noChangeAspect="1" noChangeArrowheads="1" noTextEdit="1"/>
          </p:cNvSpPr>
          <p:nvPr>
            <p:ph type="sldImg"/>
          </p:nvPr>
        </p:nvSpPr>
        <p:spPr>
          <a:xfrm>
            <a:off x="1144588" y="685800"/>
            <a:ext cx="4573587" cy="3429000"/>
          </a:xfrm>
          <a:ln/>
        </p:spPr>
      </p:sp>
      <p:sp>
        <p:nvSpPr>
          <p:cNvPr id="831491" name="Rectangle 3"/>
          <p:cNvSpPr>
            <a:spLocks noGrp="1" noChangeArrowheads="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Tx/>
              <a:buNone/>
              <a:tabLst/>
              <a:defRPr/>
            </a:pPr>
            <a:endParaRPr lang="en-US" sz="1000" baseline="0"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184</a:t>
            </a:fld>
            <a:endParaRPr lang="en-GB"/>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Kæling bruna dregur úr sársauka, bólgu,</a:t>
            </a:r>
            <a:r>
              <a:rPr lang="is-IS" baseline="0" dirty="0" smtClean="0"/>
              <a:t> líkum á sýkingu, dýpt áverka og þörf á að græða þurfi húð á fólk sem hefur brennst. </a:t>
            </a:r>
          </a:p>
        </p:txBody>
      </p:sp>
      <p:sp>
        <p:nvSpPr>
          <p:cNvPr id="4" name="Slide Number Placeholder 3"/>
          <p:cNvSpPr>
            <a:spLocks noGrp="1"/>
          </p:cNvSpPr>
          <p:nvPr>
            <p:ph type="sldNum" sz="quarter" idx="10"/>
          </p:nvPr>
        </p:nvSpPr>
        <p:spPr/>
        <p:txBody>
          <a:bodyPr/>
          <a:lstStyle/>
          <a:p>
            <a:fld id="{9D04B6A4-6F27-4B03-85C3-4F457DBE5F5C}" type="slidenum">
              <a:rPr lang="en-GB" smtClean="0"/>
              <a:pPr/>
              <a:t>185</a:t>
            </a:fld>
            <a:endParaRPr lang="en-GB"/>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5EFB572E-F5A7-4D99-8883-D2892A839BBA}" type="slidenum">
              <a:rPr lang="is-IS" smtClean="0"/>
              <a:pPr/>
              <a:t>186</a:t>
            </a:fld>
            <a:endParaRPr lang="is-I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187</a:t>
            </a:fld>
            <a:endParaRPr lang="en-GB"/>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189</a:t>
            </a:fld>
            <a:endParaRPr lang="en-GB"/>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193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t>Bækling um sálrænan</a:t>
            </a:r>
            <a:r>
              <a:rPr lang="is-IS" baseline="0" dirty="0" smtClean="0"/>
              <a:t> stuðning má nálgast á fimm tungumálum á heimasíðu Rauða krossins undir Sálrænn stuðningur/Útgefið efni. </a:t>
            </a:r>
            <a:r>
              <a:rPr lang="is-IS" dirty="0" smtClean="0">
                <a:hlinkClick r:id="rId3"/>
              </a:rPr>
              <a:t>http://www.</a:t>
            </a:r>
            <a:r>
              <a:rPr lang="is-IS" dirty="0" err="1" smtClean="0">
                <a:hlinkClick r:id="rId3"/>
              </a:rPr>
              <a:t>raudikrossinn</a:t>
            </a:r>
            <a:r>
              <a:rPr lang="is-IS" dirty="0" smtClean="0">
                <a:hlinkClick r:id="rId3"/>
              </a:rPr>
              <a:t>.is/</a:t>
            </a:r>
            <a:r>
              <a:rPr lang="is-IS" dirty="0" err="1" smtClean="0">
                <a:hlinkClick r:id="rId3"/>
              </a:rPr>
              <a:t>page</a:t>
            </a:r>
            <a:r>
              <a:rPr lang="is-IS" dirty="0" smtClean="0">
                <a:hlinkClick r:id="rId3"/>
              </a:rPr>
              <a:t>/</a:t>
            </a:r>
            <a:r>
              <a:rPr lang="is-IS" dirty="0" err="1" smtClean="0">
                <a:hlinkClick r:id="rId3"/>
              </a:rPr>
              <a:t>rki</a:t>
            </a:r>
            <a:r>
              <a:rPr lang="is-IS" dirty="0" smtClean="0">
                <a:hlinkClick r:id="rId3"/>
              </a:rPr>
              <a:t>_</a:t>
            </a:r>
            <a:r>
              <a:rPr lang="is-IS" dirty="0" err="1" smtClean="0">
                <a:hlinkClick r:id="rId3"/>
              </a:rPr>
              <a:t>hvad</a:t>
            </a:r>
            <a:r>
              <a:rPr lang="is-IS" dirty="0" smtClean="0">
                <a:hlinkClick r:id="rId3"/>
              </a:rPr>
              <a:t>_</a:t>
            </a:r>
            <a:r>
              <a:rPr lang="is-IS" dirty="0" err="1" smtClean="0">
                <a:hlinkClick r:id="rId3"/>
              </a:rPr>
              <a:t>saelraenn</a:t>
            </a:r>
            <a:r>
              <a:rPr lang="is-IS" dirty="0" smtClean="0">
                <a:hlinkClick r:id="rId3"/>
              </a:rPr>
              <a:t>_</a:t>
            </a:r>
            <a:r>
              <a:rPr lang="is-IS" dirty="0" err="1" smtClean="0">
                <a:hlinkClick r:id="rId3"/>
              </a:rPr>
              <a:t>utgefidefni</a:t>
            </a:r>
            <a:endParaRPr lang="is-IS" dirty="0"/>
          </a:p>
        </p:txBody>
      </p:sp>
      <p:sp>
        <p:nvSpPr>
          <p:cNvPr id="4" name="Slide Number Placeholder 3"/>
          <p:cNvSpPr>
            <a:spLocks noGrp="1"/>
          </p:cNvSpPr>
          <p:nvPr>
            <p:ph type="sldNum" sz="quarter" idx="10"/>
          </p:nvPr>
        </p:nvSpPr>
        <p:spPr/>
        <p:txBody>
          <a:bodyPr/>
          <a:lstStyle/>
          <a:p>
            <a:fld id="{9160B9F4-0F3C-4F72-82B7-1DFE4E709528}" type="slidenum">
              <a:rPr lang="is-IS" smtClean="0"/>
              <a:pPr/>
              <a:t>21</a:t>
            </a:fld>
            <a:endParaRPr lang="is-I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194</a:t>
            </a:fld>
            <a:endParaRPr lang="en-GB"/>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32E00F-9F34-44BE-8311-9DF16ADF15F1}" type="slidenum">
              <a:rPr lang="en-GB"/>
              <a:pPr/>
              <a:t>195</a:t>
            </a:fld>
            <a:endParaRPr lang="en-GB"/>
          </a:p>
        </p:txBody>
      </p:sp>
      <p:sp>
        <p:nvSpPr>
          <p:cNvPr id="753666" name="Rectangle 2"/>
          <p:cNvSpPr>
            <a:spLocks noGrp="1" noRot="1" noChangeAspect="1" noChangeArrowheads="1" noTextEdit="1"/>
          </p:cNvSpPr>
          <p:nvPr>
            <p:ph type="sldImg"/>
          </p:nvPr>
        </p:nvSpPr>
        <p:spPr>
          <a:ln/>
        </p:spPr>
      </p:sp>
      <p:sp>
        <p:nvSpPr>
          <p:cNvPr id="753667" name="Rectangle 3"/>
          <p:cNvSpPr>
            <a:spLocks noGrp="1" noChangeArrowheads="1"/>
          </p:cNvSpPr>
          <p:nvPr>
            <p:ph type="body" idx="1"/>
          </p:nvPr>
        </p:nvSpPr>
        <p:spPr/>
        <p:txBody>
          <a:bodyPr/>
          <a:lstStyle/>
          <a:p>
            <a:pPr marL="180000" indent="-180000">
              <a:buFont typeface="Arial" pitchFamily="34" charset="0"/>
              <a:buChar char="•"/>
            </a:pPr>
            <a:r>
              <a:rPr lang="is-IS" dirty="0" err="1" smtClean="0"/>
              <a:t>Spelkun</a:t>
            </a:r>
            <a:r>
              <a:rPr lang="is-IS" dirty="0" smtClean="0"/>
              <a:t> er einungis fyrir sérhæft</a:t>
            </a:r>
            <a:r>
              <a:rPr lang="is-IS" baseline="0" dirty="0" smtClean="0"/>
              <a:t> björgunarfólk.</a:t>
            </a:r>
            <a:endParaRPr lang="is-I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t>Þegar rafstraumur</a:t>
            </a:r>
            <a:r>
              <a:rPr lang="is-IS" baseline="0" dirty="0" smtClean="0"/>
              <a:t> fer um líkamann, má sjá hitabruna þar sem straumurinn fer inn og út úr líkamanum og þar sem straumurinn fer um líkamann. </a:t>
            </a:r>
          </a:p>
          <a:p>
            <a:pPr marL="180000" indent="-180000">
              <a:buFont typeface="Arial" pitchFamily="34" charset="0"/>
              <a:buChar char="•"/>
            </a:pPr>
            <a:r>
              <a:rPr lang="is-IS" baseline="0" dirty="0" smtClean="0"/>
              <a:t>Hjartastopp er aðal ástæða dauða eftir rafstraum. Hjartsláttaróregla getur einnig komið fram, jafnvel eftir lágan rafstraum. Öndunarstopp getur orðið vegna þess að öndunarstöðvarnar í heilanum verða fyrir áhrifum af rafstraumnum, öndunarvöðvar geta einnig lamast.</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204</a:t>
            </a:fld>
            <a:endParaRPr lang="en-GB"/>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206</a:t>
            </a:fld>
            <a:endParaRPr lang="en-GB"/>
          </a:p>
        </p:txBody>
      </p:sp>
    </p:spTree>
    <p:extLst>
      <p:ext uri="{BB962C8B-B14F-4D97-AF65-F5344CB8AC3E}">
        <p14:creationId xmlns:p14="http://schemas.microsoft.com/office/powerpoint/2010/main" val="28139749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b="1" dirty="0" smtClean="0"/>
              <a:t>Snákar: </a:t>
            </a:r>
            <a:r>
              <a:rPr lang="is-IS" dirty="0" smtClean="0"/>
              <a:t>Sog gerir</a:t>
            </a:r>
            <a:r>
              <a:rPr lang="is-IS" baseline="0" dirty="0" smtClean="0"/>
              <a:t> ekkert gagn og getur jafnvel gert ógagn.</a:t>
            </a:r>
            <a:endParaRPr lang="is-IS" dirty="0" smtClean="0"/>
          </a:p>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207</a:t>
            </a:fld>
            <a:endParaRPr lang="en-GB"/>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208</a:t>
            </a:fld>
            <a:endParaRPr lang="en-GB"/>
          </a:p>
        </p:txBody>
      </p:sp>
    </p:spTree>
    <p:extLst>
      <p:ext uri="{BB962C8B-B14F-4D97-AF65-F5344CB8AC3E}">
        <p14:creationId xmlns:p14="http://schemas.microsoft.com/office/powerpoint/2010/main" val="28139749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209</a:t>
            </a:fld>
            <a:endParaRPr lang="en-GB"/>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210</a:t>
            </a:fld>
            <a:endParaRPr lang="en-GB"/>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211</a:t>
            </a:fld>
            <a:endParaRPr lang="en-GB"/>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is-IS" dirty="0" smtClean="0"/>
              <a:t> Líklegast er að líkamshluti sem er fjærst hjarta og </a:t>
            </a:r>
            <a:r>
              <a:rPr lang="is-IS" baseline="0" dirty="0" smtClean="0"/>
              <a:t>óvarinn, verði fyrir kali. Í kulda dragast æðar saman til að halda hita í miðjum líkamanum.</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213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t> Hugsanir</a:t>
            </a:r>
            <a:r>
              <a:rPr lang="is-IS" baseline="0" dirty="0" smtClean="0"/>
              <a:t> sem þessar geta komið í veg fyrir að fólk sé tilbúð að aðstoða aðra í neyð.</a:t>
            </a:r>
          </a:p>
          <a:p>
            <a:pPr marL="180000" indent="-180000">
              <a:buFont typeface="Arial" pitchFamily="34" charset="0"/>
              <a:buChar char="•"/>
            </a:pPr>
            <a:r>
              <a:rPr lang="is-IS" baseline="0" dirty="0" smtClean="0"/>
              <a:t> Góð myndbönd má finna á </a:t>
            </a:r>
            <a:r>
              <a:rPr lang="is-IS" baseline="0" dirty="0" err="1" smtClean="0"/>
              <a:t>Youtube</a:t>
            </a:r>
            <a:r>
              <a:rPr lang="is-IS" baseline="0" dirty="0" smtClean="0"/>
              <a:t>.</a:t>
            </a:r>
            <a:r>
              <a:rPr lang="is-IS" baseline="0" dirty="0" err="1" smtClean="0"/>
              <a:t>com</a:t>
            </a:r>
            <a:r>
              <a:rPr lang="is-IS" baseline="0" dirty="0" smtClean="0"/>
              <a:t> </a:t>
            </a:r>
            <a:r>
              <a:rPr lang="is-IS" baseline="0" smtClean="0"/>
              <a:t>um svokallað </a:t>
            </a:r>
            <a:r>
              <a:rPr lang="is-IS" baseline="0" dirty="0" err="1" smtClean="0"/>
              <a:t>bystander</a:t>
            </a:r>
            <a:r>
              <a:rPr lang="is-IS" baseline="0" dirty="0" smtClean="0"/>
              <a:t> </a:t>
            </a:r>
            <a:r>
              <a:rPr lang="is-IS" baseline="0" dirty="0" err="1" smtClean="0"/>
              <a:t>effect</a:t>
            </a:r>
            <a:r>
              <a:rPr lang="is-IS" baseline="0" dirty="0" smtClean="0"/>
              <a:t>.</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23</a:t>
            </a:fld>
            <a:endParaRPr lang="en-GB"/>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dirty="0" smtClean="0"/>
              <a:t>Hitun</a:t>
            </a:r>
            <a:r>
              <a:rPr lang="is-IS" baseline="0" dirty="0" smtClean="0"/>
              <a:t> þarf að eiga sér stað innan 24 tíma frá kali.</a:t>
            </a:r>
            <a:endParaRPr lang="is-IS" dirty="0" smtClean="0"/>
          </a:p>
          <a:p>
            <a:endParaRPr lang="is-IS"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214</a:t>
            </a:fld>
            <a:endParaRPr lang="en-GB"/>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is-IS" dirty="0" smtClean="0"/>
              <a:t> </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217</a:t>
            </a:fld>
            <a:endParaRPr lang="en-GB"/>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218</a:t>
            </a:fld>
            <a:endParaRPr lang="en-GB"/>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t>Ekki er talað um að nota hitapakka, </a:t>
            </a:r>
            <a:r>
              <a:rPr lang="is-IS" dirty="0" err="1" smtClean="0"/>
              <a:t>activ</a:t>
            </a:r>
            <a:r>
              <a:rPr lang="is-IS" dirty="0" smtClean="0"/>
              <a:t> </a:t>
            </a:r>
            <a:r>
              <a:rPr lang="is-IS" dirty="0" err="1" smtClean="0"/>
              <a:t>rewarming</a:t>
            </a:r>
            <a:r>
              <a:rPr lang="is-IS" baseline="0" dirty="0" smtClean="0"/>
              <a:t> ef um væga ofkælingu er að ræða.</a:t>
            </a:r>
          </a:p>
          <a:p>
            <a:pPr marL="180000" indent="-180000">
              <a:buFont typeface="Arial" pitchFamily="34" charset="0"/>
              <a:buChar char="•"/>
            </a:pPr>
            <a:r>
              <a:rPr lang="is-IS" baseline="0" dirty="0" smtClean="0"/>
              <a:t>Nota  þarf teppi.</a:t>
            </a:r>
            <a:endParaRPr lang="is-IS"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219</a:t>
            </a:fld>
            <a:endParaRPr lang="en-GB"/>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Nauðsynlegt</a:t>
            </a:r>
            <a:r>
              <a:rPr lang="is-IS" baseline="0" dirty="0" smtClean="0"/>
              <a:t> er að beita virkri upphitun.</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220</a:t>
            </a:fld>
            <a:endParaRPr lang="en-GB"/>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sz="1200" dirty="0" smtClean="0">
                <a:latin typeface="Times New Roman" pitchFamily="18" charset="0"/>
                <a:cs typeface="Times New Roman" pitchFamily="18" charset="0"/>
              </a:rPr>
              <a:t>Ef einstaklingur</a:t>
            </a:r>
            <a:r>
              <a:rPr lang="is-IS" sz="1200" baseline="0" dirty="0" smtClean="0">
                <a:latin typeface="Times New Roman" pitchFamily="18" charset="0"/>
                <a:cs typeface="Times New Roman" pitchFamily="18" charset="0"/>
              </a:rPr>
              <a:t> er í miklum hita  eða framleiðir mikinn varma (vegna t.d. hreyfingar) en getur ekki losað sig við hann tapast nauðsynleg sölt með svita og einstaklingurinn ofþornar. Breytingar verða á meðvitund og  hitakrampar gera vart við sig.</a:t>
            </a:r>
          </a:p>
          <a:p>
            <a:pPr marL="171450" indent="-171450">
              <a:buFont typeface="Arial" pitchFamily="34" charset="0"/>
              <a:buChar char="•"/>
            </a:pPr>
            <a:r>
              <a:rPr lang="is-IS" sz="1200" baseline="0" dirty="0" smtClean="0">
                <a:latin typeface="Times New Roman" pitchFamily="18" charset="0"/>
                <a:cs typeface="Times New Roman" pitchFamily="18" charset="0"/>
              </a:rPr>
              <a:t>Ef fólk ofþornar, þá hefur líkaminn ekki nóg vatn til að svitna og þar með kæla einstaklinginn niður og því ofhitnar hann.</a:t>
            </a:r>
            <a:endParaRPr lang="is-IS" sz="1200" dirty="0" smtClean="0">
              <a:latin typeface="Times New Roman" pitchFamily="18" charset="0"/>
              <a:cs typeface="Times New Roman" pitchFamily="18" charset="0"/>
            </a:endParaRPr>
          </a:p>
          <a:p>
            <a:endParaRPr lang="is-IS" sz="1200" dirty="0" smtClean="0">
              <a:latin typeface="Times New Roman" pitchFamily="18" charset="0"/>
              <a:cs typeface="Times New Roman" pitchFamily="18" charset="0"/>
            </a:endParaRPr>
          </a:p>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222</a:t>
            </a:fld>
            <a:endParaRPr lang="en-GB"/>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baseline="0" dirty="0" smtClean="0"/>
              <a:t>Ef fólk ofhitnar eða fær hitaslag er gott að dýfa því í kalt vatn alveg upp að höku ef hægt er.</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baseline="0" dirty="0" smtClean="0"/>
              <a:t>Gott er að nota rennandi vatn. </a:t>
            </a:r>
            <a:endParaRPr lang="is-IS" dirty="0" smtClean="0"/>
          </a:p>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223</a:t>
            </a:fld>
            <a:endParaRPr lang="en-GB"/>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is-IS" dirty="0" smtClean="0"/>
              <a:t>Vægari útgáfan af hitaslagi</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224</a:t>
            </a:fld>
            <a:endParaRPr lang="en-GB"/>
          </a:p>
        </p:txBody>
      </p:sp>
    </p:spTree>
    <p:extLst>
      <p:ext uri="{BB962C8B-B14F-4D97-AF65-F5344CB8AC3E}">
        <p14:creationId xmlns:p14="http://schemas.microsoft.com/office/powerpoint/2010/main" val="356101001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225</a:t>
            </a:fld>
            <a:endParaRPr lang="en-GB"/>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is-IS" baseline="0"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228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25</a:t>
            </a:fld>
            <a:endParaRPr lang="en-GB"/>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229</a:t>
            </a:fld>
            <a:endParaRPr lang="en-GB"/>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is-IS" baseline="0"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238</a:t>
            </a:fld>
            <a:endParaRPr lang="en-GB"/>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baseline="0" dirty="0" smtClean="0"/>
              <a:t>Ef skyndihjálparmaður er einn á hann að endurlífga í 1 mín (blása) áður en hann fer eftir aðstoð. </a:t>
            </a:r>
          </a:p>
          <a:p>
            <a:endParaRPr lang="is-IS" b="1" baseline="0" dirty="0" smtClean="0"/>
          </a:p>
          <a:p>
            <a:r>
              <a:rPr lang="is-IS" b="1" baseline="0" dirty="0" smtClean="0"/>
              <a:t>Kenna á sundlaugastarfsfólki aðra þætti</a:t>
            </a:r>
          </a:p>
          <a:p>
            <a:pPr marL="180000" indent="-180000">
              <a:buFont typeface="Arial" pitchFamily="34" charset="0"/>
              <a:buChar char="•"/>
            </a:pPr>
            <a:r>
              <a:rPr lang="is-IS" baseline="0" dirty="0" smtClean="0"/>
              <a:t>Sérstaklega þarf að kenna laugarvörðum að bregðast við ef púls er til staðar en ekki öndun.</a:t>
            </a:r>
          </a:p>
          <a:p>
            <a:pPr marL="180000" indent="-180000">
              <a:buFont typeface="Arial" pitchFamily="34" charset="0"/>
              <a:buChar char="•"/>
            </a:pPr>
            <a:r>
              <a:rPr lang="is-IS" baseline="0" dirty="0" smtClean="0"/>
              <a:t>Þá þarf að blása 1 sinni á 3 sek. millibili og svo kanna reglulega hvort púls er til staðar og hvort sjúklingur er farinn að anda aftur. </a:t>
            </a:r>
          </a:p>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239</a:t>
            </a:fld>
            <a:endParaRPr lang="en-GB"/>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is-IS" baseline="0"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240</a:t>
            </a:fld>
            <a:endParaRPr lang="en-GB"/>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is-IS" baseline="0"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241</a:t>
            </a:fld>
            <a:endParaRPr lang="en-GB"/>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242</a:t>
            </a:fld>
            <a:endParaRPr lang="en-GB"/>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D1AA7-50A4-499A-BE3E-8B5E26612CD6}" type="slidenum">
              <a:rPr lang="en-GB"/>
              <a:pPr/>
              <a:t>244</a:t>
            </a:fld>
            <a:endParaRPr lang="en-GB"/>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xfrm>
            <a:off x="685316" y="4343216"/>
            <a:ext cx="5487370" cy="4115168"/>
          </a:xfrm>
        </p:spPr>
        <p:txBody>
          <a:bodyPr/>
          <a:lstStyle/>
          <a:p>
            <a:pPr marL="180000" indent="-180000">
              <a:buFont typeface="Arial" pitchFamily="34" charset="0"/>
              <a:buChar char="•"/>
            </a:pPr>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06F4D-38B2-4F1D-87A4-16B7722F61E1}" type="slidenum">
              <a:rPr lang="en-GB"/>
              <a:pPr/>
              <a:t>245</a:t>
            </a:fld>
            <a:endParaRPr lang="en-GB"/>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B72E2E-305A-4520-9837-F982180F5965}" type="slidenum">
              <a:rPr lang="en-GB"/>
              <a:pPr/>
              <a:t>246</a:t>
            </a:fld>
            <a:endParaRPr lang="en-GB"/>
          </a:p>
        </p:txBody>
      </p:sp>
      <p:sp>
        <p:nvSpPr>
          <p:cNvPr id="795650" name="Rectangle 2"/>
          <p:cNvSpPr>
            <a:spLocks noGrp="1" noRot="1" noChangeAspect="1" noChangeArrowheads="1" noTextEdit="1"/>
          </p:cNvSpPr>
          <p:nvPr>
            <p:ph type="sldImg"/>
          </p:nvPr>
        </p:nvSpPr>
        <p:spPr>
          <a:ln/>
        </p:spPr>
      </p:sp>
      <p:sp>
        <p:nvSpPr>
          <p:cNvPr id="7956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2B7A6-9B02-4F12-8314-5D63E7273FCC}" type="slidenum">
              <a:rPr lang="en-GB"/>
              <a:pPr/>
              <a:t>249</a:t>
            </a:fld>
            <a:endParaRPr lang="en-GB"/>
          </a:p>
        </p:txBody>
      </p:sp>
      <p:sp>
        <p:nvSpPr>
          <p:cNvPr id="797698" name="Rectangle 2"/>
          <p:cNvSpPr>
            <a:spLocks noGrp="1" noRot="1" noChangeAspect="1" noChangeArrowheads="1" noTextEdit="1"/>
          </p:cNvSpPr>
          <p:nvPr>
            <p:ph type="sldImg"/>
          </p:nvPr>
        </p:nvSpPr>
        <p:spPr>
          <a:ln/>
        </p:spPr>
      </p:sp>
      <p:sp>
        <p:nvSpPr>
          <p:cNvPr id="79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26</a:t>
            </a:fld>
            <a:endParaRPr lang="en-GB"/>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250</a:t>
            </a:fld>
            <a:endParaRPr lang="en-GB"/>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23201-5439-42AC-B0B8-9CBC05CC9D37}" type="slidenum">
              <a:rPr lang="en-GB"/>
              <a:pPr/>
              <a:t>251</a:t>
            </a:fld>
            <a:endParaRPr lang="en-GB"/>
          </a:p>
        </p:txBody>
      </p:sp>
      <p:sp>
        <p:nvSpPr>
          <p:cNvPr id="868354" name="Rectangle 2"/>
          <p:cNvSpPr>
            <a:spLocks noGrp="1" noRot="1" noChangeAspect="1" noChangeArrowheads="1" noTextEdit="1"/>
          </p:cNvSpPr>
          <p:nvPr>
            <p:ph type="sldImg"/>
          </p:nvPr>
        </p:nvSpPr>
        <p:spPr>
          <a:ln/>
        </p:spPr>
      </p:sp>
      <p:sp>
        <p:nvSpPr>
          <p:cNvPr id="868355" name="Rectangle 3"/>
          <p:cNvSpPr>
            <a:spLocks noGrp="1" noChangeArrowheads="1"/>
          </p:cNvSpPr>
          <p:nvPr>
            <p:ph type="body" idx="1"/>
          </p:nvPr>
        </p:nvSpPr>
        <p:spPr/>
        <p:txBody>
          <a:bodyPr/>
          <a:lstStyle/>
          <a:p>
            <a:pPr>
              <a:lnSpc>
                <a:spcPct val="80000"/>
              </a:lnSpc>
            </a:pPr>
            <a:endParaRPr lang="en-US" sz="80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24077-A0F8-470A-903D-122C092B9081}" type="slidenum">
              <a:rPr lang="en-GB"/>
              <a:pPr/>
              <a:t>253</a:t>
            </a:fld>
            <a:endParaRPr lang="en-GB"/>
          </a:p>
        </p:txBody>
      </p:sp>
      <p:sp>
        <p:nvSpPr>
          <p:cNvPr id="871426" name="Rectangle 2"/>
          <p:cNvSpPr>
            <a:spLocks noGrp="1" noRot="1" noChangeAspect="1" noChangeArrowheads="1" noTextEdit="1"/>
          </p:cNvSpPr>
          <p:nvPr>
            <p:ph type="sldImg"/>
          </p:nvPr>
        </p:nvSpPr>
        <p:spPr>
          <a:ln/>
        </p:spPr>
      </p:sp>
      <p:sp>
        <p:nvSpPr>
          <p:cNvPr id="87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AD3D35-1AEB-49AD-BC3B-120A5A2ECF55}" type="slidenum">
              <a:rPr lang="en-GB"/>
              <a:pPr/>
              <a:t>254</a:t>
            </a:fld>
            <a:endParaRPr lang="en-GB"/>
          </a:p>
        </p:txBody>
      </p:sp>
      <p:sp>
        <p:nvSpPr>
          <p:cNvPr id="873474" name="Rectangle 2"/>
          <p:cNvSpPr>
            <a:spLocks noGrp="1" noRot="1" noChangeAspect="1" noChangeArrowheads="1" noTextEdit="1"/>
          </p:cNvSpPr>
          <p:nvPr>
            <p:ph type="sldImg"/>
          </p:nvPr>
        </p:nvSpPr>
        <p:spPr>
          <a:ln/>
        </p:spPr>
      </p:sp>
      <p:sp>
        <p:nvSpPr>
          <p:cNvPr id="87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a:p>
        </p:txBody>
      </p:sp>
      <p:sp>
        <p:nvSpPr>
          <p:cNvPr id="4" name="Slide Number Placeholder 3"/>
          <p:cNvSpPr>
            <a:spLocks noGrp="1"/>
          </p:cNvSpPr>
          <p:nvPr>
            <p:ph type="sldNum" sz="quarter" idx="10"/>
          </p:nvPr>
        </p:nvSpPr>
        <p:spPr/>
        <p:txBody>
          <a:bodyPr/>
          <a:lstStyle/>
          <a:p>
            <a:fld id="{035B2887-884A-4238-9DB9-D9DD87B314A8}" type="slidenum">
              <a:rPr lang="is-IS" smtClean="0"/>
              <a:pPr/>
              <a:t>255</a:t>
            </a:fld>
            <a:endParaRPr lang="is-I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27</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28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4C71F8-CF89-44CE-8ADD-683C4F7E2836}" type="slidenum">
              <a:rPr lang="en-GB"/>
              <a:pPr/>
              <a:t>29</a:t>
            </a:fld>
            <a:endParaRPr lang="en-GB"/>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pPr marL="180000" indent="-180000">
              <a:buFont typeface="Arial" pitchFamily="34" charset="0"/>
              <a:buChar char="•"/>
            </a:pPr>
            <a:r>
              <a:rPr lang="is-IS" noProof="0" dirty="0" smtClean="0"/>
              <a:t> Í</a:t>
            </a:r>
            <a:r>
              <a:rPr lang="is-IS" baseline="0" noProof="0" dirty="0" smtClean="0"/>
              <a:t> umferðalögum kemur fram lagaleg skylda fólks til að aðstoða ef um umferðaóhapp er að ræða.</a:t>
            </a:r>
            <a:endParaRPr lang="is-IS" noProof="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34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870A3-0A79-4B33-922D-F71AC621D360}" type="slidenum">
              <a:rPr lang="en-GB"/>
              <a:pPr/>
              <a:t>3</a:t>
            </a:fld>
            <a:endParaRPr lang="en-GB"/>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pPr>
              <a:buFont typeface="Arial" pitchFamily="34" charset="0"/>
              <a:buChar cha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35</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36</a:t>
            </a:fld>
            <a:endParaRPr lang="en-GB"/>
          </a:p>
        </p:txBody>
      </p:sp>
    </p:spTree>
    <p:extLst>
      <p:ext uri="{BB962C8B-B14F-4D97-AF65-F5344CB8AC3E}">
        <p14:creationId xmlns:p14="http://schemas.microsoft.com/office/powerpoint/2010/main" val="15913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00" indent="-180000">
              <a:lnSpc>
                <a:spcPct val="150000"/>
              </a:lnSpc>
              <a:buFont typeface="Arial" pitchFamily="34" charset="0"/>
              <a:buChar char="•"/>
            </a:pPr>
            <a:r>
              <a:rPr lang="is-IS" b="1" dirty="0" smtClean="0"/>
              <a:t>Líklegir áverkar eða veikindi: </a:t>
            </a:r>
            <a:r>
              <a:rPr lang="is-IS" dirty="0" smtClean="0"/>
              <a:t>Út frá þessum fjórum þáttum má</a:t>
            </a:r>
            <a:r>
              <a:rPr lang="is-IS" baseline="0" dirty="0" smtClean="0"/>
              <a:t> fá nokkuð glögga mynd af því hvað er að hjá slösuðum eða sjúkum og veita skyndihjálp í samræmi við þarfir hvers og eins. Mikilvægt er reyna að draga upp heildar mynd af ástandi og miða skyndihjálpina við það.</a:t>
            </a:r>
            <a:endParaRPr lang="is-IS" dirty="0" smtClean="0"/>
          </a:p>
          <a:p>
            <a:pPr marL="180000" indent="-180000">
              <a:buFont typeface="Arial" pitchFamily="34" charset="0"/>
              <a:buChar char="•"/>
            </a:pPr>
            <a:r>
              <a:rPr lang="is-IS" b="1" dirty="0" smtClean="0"/>
              <a:t>Aðstæður á vettvangi:</a:t>
            </a:r>
            <a:r>
              <a:rPr lang="is-IS" b="1" baseline="0" dirty="0" smtClean="0"/>
              <a:t> </a:t>
            </a:r>
            <a:r>
              <a:rPr lang="is-IS" baseline="0" dirty="0" smtClean="0"/>
              <a:t>Áþreifanlegar vísbendingar um hvað gerðist, eins og klessukeyrður bíll, tómt pilluglas, blóðugur hnífur.</a:t>
            </a:r>
          </a:p>
          <a:p>
            <a:pPr marL="180000" indent="-180000">
              <a:buFont typeface="Arial" pitchFamily="34" charset="0"/>
              <a:buChar char="•"/>
            </a:pPr>
            <a:r>
              <a:rPr lang="is-IS" b="1" baseline="0" dirty="0" smtClean="0"/>
              <a:t>Einkenni: </a:t>
            </a:r>
            <a:r>
              <a:rPr lang="is-IS" baseline="0" dirty="0" smtClean="0"/>
              <a:t>Einkenni sem sjúklingurinn sýnir.</a:t>
            </a:r>
          </a:p>
          <a:p>
            <a:pPr marL="180000" indent="-180000">
              <a:buFont typeface="Arial" pitchFamily="34" charset="0"/>
              <a:buChar char="•"/>
            </a:pPr>
            <a:r>
              <a:rPr lang="is-IS" b="1" baseline="0" dirty="0" smtClean="0"/>
              <a:t>Saga, hvað gerðist?: </a:t>
            </a:r>
            <a:r>
              <a:rPr lang="is-IS" baseline="0" dirty="0" smtClean="0"/>
              <a:t>Lenti viðkomandi í árekstri, gleymdi hann að tala lyfin sín, varð hann hræddur, skar hann sig?</a:t>
            </a:r>
          </a:p>
          <a:p>
            <a:pPr marL="180000" indent="-180000">
              <a:buFont typeface="Arial" pitchFamily="34" charset="0"/>
              <a:buChar char="•"/>
            </a:pPr>
            <a:r>
              <a:rPr lang="is-IS" b="1" baseline="0" dirty="0" smtClean="0"/>
              <a:t>Aðrar vísbendingar</a:t>
            </a:r>
            <a:r>
              <a:rPr lang="is-IS" baseline="0" dirty="0" smtClean="0"/>
              <a:t>: Vísbendingar geta verið hvað eina sem bendir til þess sem gerðist.</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38</a:t>
            </a:fld>
            <a:endParaRPr lang="en-GB"/>
          </a:p>
        </p:txBody>
      </p:sp>
    </p:spTree>
    <p:extLst>
      <p:ext uri="{BB962C8B-B14F-4D97-AF65-F5344CB8AC3E}">
        <p14:creationId xmlns:p14="http://schemas.microsoft.com/office/powerpoint/2010/main" val="2638379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42</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t> Ekki er alltaf</a:t>
            </a:r>
            <a:r>
              <a:rPr lang="is-IS" baseline="0" dirty="0" smtClean="0"/>
              <a:t> nauðsynlegt að hringja á sjúkrabíl s.s. eins og vegna minniháttar sára eða yfirliðs.</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43</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44</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is-IS" dirty="0" smtClean="0"/>
              <a:t> </a:t>
            </a:r>
            <a:r>
              <a:rPr lang="is-IS" b="1" dirty="0" smtClean="0"/>
              <a:t>Verkefni</a:t>
            </a:r>
            <a:r>
              <a:rPr lang="is-IS" b="1" baseline="0" dirty="0" smtClean="0"/>
              <a:t> fyrir þátttakendur</a:t>
            </a:r>
            <a:r>
              <a:rPr lang="is-IS" baseline="0" dirty="0" smtClean="0"/>
              <a:t>: Raðið myndunum í rétta röð, eftir fjórum skrefum skyndihjálpar.</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46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47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is-IS" baseline="0"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51</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BB0B2-BD25-4802-AB77-1DE813B8BB16}" type="slidenum">
              <a:rPr lang="en-GB"/>
              <a:pPr/>
              <a:t>52</a:t>
            </a:fld>
            <a:endParaRPr lang="en-GB"/>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endParaRPr lang="is-I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870A3-0A79-4B33-922D-F71AC621D360}" type="slidenum">
              <a:rPr lang="en-GB"/>
              <a:pPr/>
              <a:t>4</a:t>
            </a:fld>
            <a:endParaRPr lang="en-GB"/>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pPr marL="180000" indent="-180000">
              <a:spcBef>
                <a:spcPts val="0"/>
              </a:spcBef>
              <a:buFont typeface="Arial" pitchFamily="34" charset="0"/>
              <a:buChar char="•"/>
            </a:pPr>
            <a:r>
              <a:rPr lang="is-IS" noProof="0" dirty="0" smtClean="0">
                <a:latin typeface="Arial" pitchFamily="34" charset="0"/>
                <a:cs typeface="Arial" pitchFamily="34" charset="0"/>
              </a:rPr>
              <a:t>Hér eru sett fram</a:t>
            </a:r>
            <a:r>
              <a:rPr lang="is-IS" baseline="0" noProof="0" dirty="0" smtClean="0">
                <a:latin typeface="Arial" pitchFamily="34" charset="0"/>
                <a:cs typeface="Arial" pitchFamily="34" charset="0"/>
              </a:rPr>
              <a:t> meginmarkmið, sem eiga vel við á flestum námskeiðum í skyndihjálp. Ýtarlegri undirmarkmið geta svo verið fjölmörg og mismunandi og fara þá eftir lengd námskeiða, þeim viðfangsefnum sem tekin eru fyrir og síðast en ekki síst hópi þátttakenda.</a:t>
            </a:r>
          </a:p>
          <a:p>
            <a:pPr>
              <a:buFont typeface="Arial" pitchFamily="34" charset="0"/>
              <a:buChar cha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8871E1-3959-4B0D-B0AE-4975AD4AA127}" type="slidenum">
              <a:rPr lang="en-GB"/>
              <a:pPr/>
              <a:t>54</a:t>
            </a:fld>
            <a:endParaRPr lang="en-GB"/>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7CBFAF-D077-4F95-8E75-91D66D83971B}" type="slidenum">
              <a:rPr lang="en-GB"/>
              <a:pPr/>
              <a:t>55</a:t>
            </a:fld>
            <a:endParaRPr lang="en-GB"/>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9533B-5495-4B2C-844E-5934BE9DFF5F}" type="slidenum">
              <a:rPr lang="en-GB"/>
              <a:pPr/>
              <a:t>56</a:t>
            </a:fld>
            <a:endParaRPr lang="en-GB"/>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DA0FE-D740-4B46-A4FE-BAE94B1EB1A0}" type="slidenum">
              <a:rPr lang="en-GB"/>
              <a:pPr/>
              <a:t>57</a:t>
            </a:fld>
            <a:endParaRPr lang="en-GB"/>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p:txBody>
          <a:bodyPr/>
          <a:lstStyle/>
          <a:p>
            <a:pPr>
              <a:buClr>
                <a:srgbClr val="FF0000"/>
              </a:buClr>
              <a:buFont typeface="Wingdings" pitchFamily="2" charset="2"/>
              <a:buNone/>
            </a:pPr>
            <a:endParaRPr lang="en-US" sz="14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89AD6-D086-4AB9-AFA7-742A9E9CB5F9}" type="slidenum">
              <a:rPr lang="en-GB"/>
              <a:pPr/>
              <a:t>58</a:t>
            </a:fld>
            <a:endParaRPr lang="en-GB"/>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
                <a:srgbClr val="FF0000"/>
              </a:buClr>
              <a:buSzTx/>
              <a:buFont typeface="Arial" pitchFamily="34" charset="0"/>
              <a:buChar char="•"/>
              <a:tabLst/>
              <a:defRPr/>
            </a:pPr>
            <a:r>
              <a:rPr lang="is-IS" sz="1400" dirty="0" smtClean="0"/>
              <a:t> Óeðlileg öndun/</a:t>
            </a:r>
            <a:r>
              <a:rPr lang="is-IS" sz="1400" dirty="0" err="1" smtClean="0"/>
              <a:t>Agonal</a:t>
            </a:r>
            <a:r>
              <a:rPr lang="is-IS" sz="1400" dirty="0" smtClean="0"/>
              <a:t> </a:t>
            </a:r>
            <a:r>
              <a:rPr lang="is-IS" sz="1400" dirty="0" err="1" smtClean="0"/>
              <a:t>gasps</a:t>
            </a:r>
            <a:r>
              <a:rPr lang="is-IS" sz="1400" dirty="0" smtClean="0"/>
              <a:t> er algeng á fyrstu</a:t>
            </a:r>
            <a:r>
              <a:rPr lang="is-IS" sz="1400" baseline="0" dirty="0" smtClean="0"/>
              <a:t> mínútunum eftir hjartastopp, eða gerist í um 40% tilvika. </a:t>
            </a:r>
            <a:endParaRPr lang="is-IS" sz="1400" dirty="0" smtClean="0"/>
          </a:p>
          <a:p>
            <a:pPr>
              <a:buClr>
                <a:srgbClr val="FF0000"/>
              </a:buClr>
              <a:buFont typeface="Wingdings" pitchFamily="2" charset="2"/>
              <a:buNone/>
            </a:pPr>
            <a:endParaRPr lang="en-US" sz="14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9E80C7-778D-40CE-940A-AF46825E4FDB}" type="slidenum">
              <a:rPr lang="en-GB"/>
              <a:pPr/>
              <a:t>59</a:t>
            </a:fld>
            <a:endParaRPr lang="en-GB"/>
          </a:p>
        </p:txBody>
      </p:sp>
      <p:sp>
        <p:nvSpPr>
          <p:cNvPr id="713730" name="Rectangle 2"/>
          <p:cNvSpPr>
            <a:spLocks noGrp="1" noRot="1" noChangeAspect="1" noChangeArrowheads="1" noTextEdit="1"/>
          </p:cNvSpPr>
          <p:nvPr>
            <p:ph type="sldImg"/>
          </p:nvPr>
        </p:nvSpPr>
        <p:spPr>
          <a:xfrm>
            <a:off x="1004888" y="606425"/>
            <a:ext cx="4529137" cy="3395663"/>
          </a:xfrm>
          <a:ln/>
        </p:spPr>
      </p:sp>
      <p:sp>
        <p:nvSpPr>
          <p:cNvPr id="713731" name="Rectangle 3"/>
          <p:cNvSpPr>
            <a:spLocks noGrp="1" noChangeArrowheads="1"/>
          </p:cNvSpPr>
          <p:nvPr>
            <p:ph type="body" idx="1"/>
          </p:nvPr>
        </p:nvSpPr>
        <p:spPr>
          <a:xfrm>
            <a:off x="914832" y="4343216"/>
            <a:ext cx="5028338" cy="4091628"/>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BB0B2-BD25-4802-AB77-1DE813B8BB16}" type="slidenum">
              <a:rPr lang="en-GB"/>
              <a:pPr/>
              <a:t>62</a:t>
            </a:fld>
            <a:endParaRPr lang="en-GB"/>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endParaRPr lang="is-I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B17CE7-9B52-46B0-BA8B-10AE831364EE}" type="slidenum">
              <a:rPr lang="en-GB"/>
              <a:pPr/>
              <a:t>63</a:t>
            </a:fld>
            <a:endParaRPr lang="en-GB"/>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2E6259D8-C14B-4DEB-BF7E-2D8DFB6CBCFB}" type="slidenum">
              <a:rPr lang="is-IS" smtClean="0"/>
              <a:pPr/>
              <a:t>66</a:t>
            </a:fld>
            <a:endParaRPr lang="is-I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B17CE7-9B52-46B0-BA8B-10AE831364EE}" type="slidenum">
              <a:rPr lang="en-GB"/>
              <a:pPr/>
              <a:t>68</a:t>
            </a:fld>
            <a:endParaRPr lang="en-GB"/>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noProof="0" dirty="0" smtClean="0">
                <a:latin typeface="Arial" pitchFamily="34" charset="0"/>
                <a:cs typeface="Arial" pitchFamily="34" charset="0"/>
              </a:rPr>
              <a:t>Gott er að sýna myndbandið “Sagan að baki hugmyndar” eða önnur myndbönd sem fjalla um starf Rauða</a:t>
            </a:r>
            <a:r>
              <a:rPr lang="is-IS" baseline="0" noProof="0" dirty="0" smtClean="0">
                <a:latin typeface="Arial" pitchFamily="34" charset="0"/>
                <a:cs typeface="Arial" pitchFamily="34" charset="0"/>
              </a:rPr>
              <a:t> krossins og finna má á vef félagsins www.</a:t>
            </a:r>
            <a:r>
              <a:rPr lang="is-IS" baseline="0" noProof="0" dirty="0" err="1" smtClean="0">
                <a:latin typeface="Arial" pitchFamily="34" charset="0"/>
                <a:cs typeface="Arial" pitchFamily="34" charset="0"/>
              </a:rPr>
              <a:t>raudikrossinn</a:t>
            </a:r>
            <a:r>
              <a:rPr lang="is-IS" baseline="0" noProof="0" dirty="0" smtClean="0">
                <a:latin typeface="Arial" pitchFamily="34" charset="0"/>
                <a:cs typeface="Arial" pitchFamily="34" charset="0"/>
              </a:rPr>
              <a:t>.is  eða á </a:t>
            </a:r>
            <a:r>
              <a:rPr lang="is-IS" baseline="0" noProof="0" dirty="0" err="1" smtClean="0">
                <a:latin typeface="Arial" pitchFamily="34" charset="0"/>
                <a:cs typeface="Arial" pitchFamily="34" charset="0"/>
              </a:rPr>
              <a:t>Youtube</a:t>
            </a:r>
            <a:r>
              <a:rPr lang="is-IS" baseline="0" noProof="0" dirty="0" smtClean="0">
                <a:latin typeface="Arial" pitchFamily="34" charset="0"/>
                <a:cs typeface="Arial" pitchFamily="34" charset="0"/>
              </a:rPr>
              <a:t> á slóðinni  www.</a:t>
            </a:r>
            <a:r>
              <a:rPr lang="is-IS" baseline="0" noProof="0" dirty="0" err="1" smtClean="0">
                <a:latin typeface="Arial" pitchFamily="34" charset="0"/>
                <a:cs typeface="Arial" pitchFamily="34" charset="0"/>
              </a:rPr>
              <a:t>youtube</a:t>
            </a:r>
            <a:r>
              <a:rPr lang="is-IS" baseline="0" noProof="0" dirty="0" smtClean="0">
                <a:latin typeface="Arial" pitchFamily="34" charset="0"/>
                <a:cs typeface="Arial" pitchFamily="34" charset="0"/>
              </a:rPr>
              <a:t>.</a:t>
            </a:r>
            <a:r>
              <a:rPr lang="is-IS" baseline="0" noProof="0" dirty="0" err="1" smtClean="0">
                <a:latin typeface="Arial" pitchFamily="34" charset="0"/>
                <a:cs typeface="Arial" pitchFamily="34" charset="0"/>
              </a:rPr>
              <a:t>com</a:t>
            </a:r>
            <a:r>
              <a:rPr lang="is-IS" baseline="0" noProof="0" dirty="0" smtClean="0">
                <a:latin typeface="Arial" pitchFamily="34" charset="0"/>
                <a:cs typeface="Arial" pitchFamily="34" charset="0"/>
              </a:rPr>
              <a:t>/</a:t>
            </a:r>
            <a:r>
              <a:rPr lang="is-IS" baseline="0" noProof="0" dirty="0" err="1" smtClean="0">
                <a:latin typeface="Arial" pitchFamily="34" charset="0"/>
                <a:cs typeface="Arial" pitchFamily="34" charset="0"/>
              </a:rPr>
              <a:t>icelandicredcross</a:t>
            </a:r>
            <a:r>
              <a:rPr lang="is-IS" baseline="0" noProof="0" dirty="0" smtClean="0">
                <a:latin typeface="Arial" pitchFamily="34" charset="0"/>
                <a:cs typeface="Arial" pitchFamily="34" charset="0"/>
              </a:rPr>
              <a:t>.</a:t>
            </a:r>
          </a:p>
          <a:p>
            <a:pPr marL="180000" indent="-180000">
              <a:buFont typeface="Arial" pitchFamily="34" charset="0"/>
              <a:buChar char="•"/>
            </a:pPr>
            <a:r>
              <a:rPr lang="is-IS" baseline="0" noProof="0" dirty="0" smtClean="0">
                <a:latin typeface="Arial" pitchFamily="34" charset="0"/>
                <a:cs typeface="Arial" pitchFamily="34" charset="0"/>
              </a:rPr>
              <a:t>Nánari upplýsingar um Rauða krossinn má einnig nálgast á heimasíðunni </a:t>
            </a:r>
            <a:r>
              <a:rPr lang="is-IS" baseline="0" noProof="0" dirty="0" err="1" smtClean="0">
                <a:latin typeface="Arial" pitchFamily="34" charset="0"/>
                <a:cs typeface="Arial" pitchFamily="34" charset="0"/>
              </a:rPr>
              <a:t>raudikrossinn</a:t>
            </a:r>
            <a:r>
              <a:rPr lang="is-IS" baseline="0" noProof="0" dirty="0" smtClean="0">
                <a:latin typeface="Arial" pitchFamily="34" charset="0"/>
                <a:cs typeface="Arial" pitchFamily="34" charset="0"/>
              </a:rPr>
              <a:t>.is.</a:t>
            </a:r>
            <a:endParaRPr lang="is-IS" noProof="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D04B6A4-6F27-4B03-85C3-4F457DBE5F5C}" type="slidenum">
              <a:rPr lang="en-GB" smtClean="0"/>
              <a:pPr/>
              <a:t>5</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6559B-D15C-4B2F-BF73-757F07D6E9BE}" type="slidenum">
              <a:rPr lang="en-GB"/>
              <a:pPr/>
              <a:t>73</a:t>
            </a:fld>
            <a:endParaRPr lang="en-GB"/>
          </a:p>
        </p:txBody>
      </p:sp>
      <p:sp>
        <p:nvSpPr>
          <p:cNvPr id="703490"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3491" name="Rectangle 3"/>
          <p:cNvSpPr>
            <a:spLocks noGrp="1" noChangeArrowheads="1"/>
          </p:cNvSpPr>
          <p:nvPr>
            <p:ph type="body" idx="1"/>
          </p:nvPr>
        </p:nvSpPr>
        <p:spPr>
          <a:xfrm>
            <a:off x="914832" y="4343216"/>
            <a:ext cx="5028338" cy="4091628"/>
          </a:xfrm>
          <a:ln/>
        </p:spPr>
        <p:txBody>
          <a:bodyPr lIns="91532" tIns="45766" rIns="91532" bIns="45766"/>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ECC64-EC79-4D43-87D1-CFF3E15A4589}" type="slidenum">
              <a:rPr lang="en-GB"/>
              <a:pPr/>
              <a:t>74</a:t>
            </a:fld>
            <a:endParaRPr lang="en-GB"/>
          </a:p>
        </p:txBody>
      </p:sp>
      <p:sp>
        <p:nvSpPr>
          <p:cNvPr id="701442"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1443" name="Rectangle 3"/>
          <p:cNvSpPr>
            <a:spLocks noGrp="1" noChangeArrowheads="1"/>
          </p:cNvSpPr>
          <p:nvPr>
            <p:ph type="body" idx="1"/>
          </p:nvPr>
        </p:nvSpPr>
        <p:spPr>
          <a:xfrm>
            <a:off x="914832" y="4343216"/>
            <a:ext cx="5028338" cy="4091628"/>
          </a:xfrm>
          <a:ln/>
        </p:spPr>
        <p:txBody>
          <a:bodyPr lIns="91532" tIns="45766" rIns="91532" bIns="45766"/>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4E4807-DB2D-4B98-9569-B0F79AB17FEA}" type="slidenum">
              <a:rPr lang="en-GB"/>
              <a:pPr/>
              <a:t>75</a:t>
            </a:fld>
            <a:endParaRPr lang="en-GB"/>
          </a:p>
        </p:txBody>
      </p:sp>
      <p:sp>
        <p:nvSpPr>
          <p:cNvPr id="711682"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11683" name="Rectangle 3"/>
          <p:cNvSpPr>
            <a:spLocks noGrp="1" noChangeArrowheads="1"/>
          </p:cNvSpPr>
          <p:nvPr>
            <p:ph type="body" idx="1"/>
          </p:nvPr>
        </p:nvSpPr>
        <p:spPr>
          <a:xfrm>
            <a:off x="914832" y="4343216"/>
            <a:ext cx="5028338" cy="4091628"/>
          </a:xfrm>
          <a:ln/>
        </p:spPr>
        <p:txBody>
          <a:bodyPr lIns="91532" tIns="45766" rIns="91532" bIns="45766"/>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34059C-2274-4564-8FB2-A413CC32620D}" type="slidenum">
              <a:rPr lang="en-GB"/>
              <a:pPr/>
              <a:t>76</a:t>
            </a:fld>
            <a:endParaRPr lang="en-GB"/>
          </a:p>
        </p:txBody>
      </p:sp>
      <p:sp>
        <p:nvSpPr>
          <p:cNvPr id="709634"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9635" name="Rectangle 3"/>
          <p:cNvSpPr>
            <a:spLocks noGrp="1" noChangeArrowheads="1"/>
          </p:cNvSpPr>
          <p:nvPr>
            <p:ph type="body" idx="1"/>
          </p:nvPr>
        </p:nvSpPr>
        <p:spPr>
          <a:xfrm>
            <a:off x="914832" y="4343216"/>
            <a:ext cx="5028338" cy="4091628"/>
          </a:xfrm>
          <a:ln/>
        </p:spPr>
        <p:txBody>
          <a:bodyPr lIns="91532" tIns="45766" rIns="91532" bIns="45766"/>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2C872-6989-497F-B713-06148436C5F0}" type="slidenum">
              <a:rPr lang="en-GB"/>
              <a:pPr/>
              <a:t>77</a:t>
            </a:fld>
            <a:endParaRPr lang="en-GB"/>
          </a:p>
        </p:txBody>
      </p:sp>
      <p:sp>
        <p:nvSpPr>
          <p:cNvPr id="705538"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5539" name="Rectangle 3"/>
          <p:cNvSpPr>
            <a:spLocks noGrp="1" noChangeArrowheads="1"/>
          </p:cNvSpPr>
          <p:nvPr>
            <p:ph type="body" idx="1"/>
          </p:nvPr>
        </p:nvSpPr>
        <p:spPr>
          <a:xfrm>
            <a:off x="914832" y="4343216"/>
            <a:ext cx="5028338" cy="4091628"/>
          </a:xfrm>
          <a:ln/>
        </p:spPr>
        <p:txBody>
          <a:bodyPr lIns="91532" tIns="45766" rIns="91532" bIns="45766"/>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DC955-0564-42E1-B8CD-6CA15F25AF66}" type="slidenum">
              <a:rPr lang="en-GB"/>
              <a:pPr/>
              <a:t>78</a:t>
            </a:fld>
            <a:endParaRPr lang="en-GB"/>
          </a:p>
        </p:txBody>
      </p:sp>
      <p:sp>
        <p:nvSpPr>
          <p:cNvPr id="707586"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7587" name="Rectangle 3"/>
          <p:cNvSpPr>
            <a:spLocks noGrp="1" noChangeArrowheads="1"/>
          </p:cNvSpPr>
          <p:nvPr>
            <p:ph type="body" idx="1"/>
          </p:nvPr>
        </p:nvSpPr>
        <p:spPr>
          <a:xfrm>
            <a:off x="914832" y="4343216"/>
            <a:ext cx="5028338" cy="4091628"/>
          </a:xfrm>
          <a:ln/>
        </p:spPr>
        <p:txBody>
          <a:bodyPr lIns="91532" tIns="45766" rIns="91532" bIns="45766"/>
          <a:lstStyle/>
          <a:p>
            <a:pPr marL="180000" indent="-180000">
              <a:buFont typeface="Arial" pitchFamily="34" charset="0"/>
              <a:buChar char="•"/>
            </a:pPr>
            <a:r>
              <a:rPr lang="is-IS" b="1" noProof="0" dirty="0" smtClean="0">
                <a:latin typeface="Arial" pitchFamily="34" charset="0"/>
                <a:cs typeface="Arial" pitchFamily="34" charset="0"/>
              </a:rPr>
              <a:t>Ef tækið ráðleggur stuð: </a:t>
            </a:r>
            <a:r>
              <a:rPr lang="is-IS" noProof="0" dirty="0" smtClean="0">
                <a:latin typeface="Arial" pitchFamily="34" charset="0"/>
                <a:cs typeface="Arial" pitchFamily="34" charset="0"/>
              </a:rPr>
              <a:t>Enginn má snerta sjúkling þegar verið er að gefa stuð, síðan skal halda endurlífgun áfram</a:t>
            </a:r>
            <a:r>
              <a:rPr lang="is-IS" baseline="0" noProof="0" dirty="0" smtClean="0">
                <a:latin typeface="Arial" pitchFamily="34" charset="0"/>
                <a:cs typeface="Arial" pitchFamily="34" charset="0"/>
              </a:rPr>
              <a:t> samkvæmt fyrirmælum tækisins.</a:t>
            </a:r>
            <a:endParaRPr lang="is-IS" noProof="0" dirty="0" smtClean="0">
              <a:latin typeface="Arial" pitchFamily="34" charset="0"/>
              <a:cs typeface="Arial" pitchFamily="34" charset="0"/>
            </a:endParaRPr>
          </a:p>
          <a:p>
            <a:pPr marL="180000" indent="-180000">
              <a:buFont typeface="Arial" pitchFamily="34" charset="0"/>
              <a:buChar char="•"/>
            </a:pPr>
            <a:r>
              <a:rPr lang="is-IS" b="1" noProof="0" dirty="0" smtClean="0">
                <a:latin typeface="Arial" pitchFamily="34" charset="0"/>
                <a:cs typeface="Arial" pitchFamily="34" charset="0"/>
              </a:rPr>
              <a:t>Ef stuð</a:t>
            </a:r>
            <a:r>
              <a:rPr lang="is-IS" b="1" baseline="0" noProof="0" dirty="0" smtClean="0">
                <a:latin typeface="Arial" pitchFamily="34" charset="0"/>
                <a:cs typeface="Arial" pitchFamily="34" charset="0"/>
              </a:rPr>
              <a:t> er ekki ráðlagt: </a:t>
            </a:r>
            <a:r>
              <a:rPr lang="is-IS" baseline="0" noProof="0" dirty="0" smtClean="0">
                <a:latin typeface="Arial" pitchFamily="34" charset="0"/>
                <a:cs typeface="Arial" pitchFamily="34" charset="0"/>
              </a:rPr>
              <a:t>Hefja endurlífgun strax aftur. </a:t>
            </a:r>
            <a:endParaRPr lang="is-IS" noProof="0" dirty="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2C872-6989-497F-B713-06148436C5F0}" type="slidenum">
              <a:rPr lang="en-GB"/>
              <a:pPr/>
              <a:t>79</a:t>
            </a:fld>
            <a:endParaRPr lang="en-GB"/>
          </a:p>
        </p:txBody>
      </p:sp>
      <p:sp>
        <p:nvSpPr>
          <p:cNvPr id="705538"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5539" name="Rectangle 3"/>
          <p:cNvSpPr>
            <a:spLocks noGrp="1" noChangeArrowheads="1"/>
          </p:cNvSpPr>
          <p:nvPr>
            <p:ph type="body" idx="1"/>
          </p:nvPr>
        </p:nvSpPr>
        <p:spPr>
          <a:xfrm>
            <a:off x="914832" y="4343216"/>
            <a:ext cx="5028338" cy="4091628"/>
          </a:xfrm>
          <a:ln/>
        </p:spPr>
        <p:txBody>
          <a:bodyPr lIns="91532" tIns="45766" rIns="91532" bIns="45766"/>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2C872-6989-497F-B713-06148436C5F0}" type="slidenum">
              <a:rPr lang="en-GB"/>
              <a:pPr/>
              <a:t>80</a:t>
            </a:fld>
            <a:endParaRPr lang="en-GB"/>
          </a:p>
        </p:txBody>
      </p:sp>
      <p:sp>
        <p:nvSpPr>
          <p:cNvPr id="705538"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5539" name="Rectangle 3"/>
          <p:cNvSpPr>
            <a:spLocks noGrp="1" noChangeArrowheads="1"/>
          </p:cNvSpPr>
          <p:nvPr>
            <p:ph type="body" idx="1"/>
          </p:nvPr>
        </p:nvSpPr>
        <p:spPr>
          <a:xfrm>
            <a:off x="914832" y="4343216"/>
            <a:ext cx="5028338" cy="4091628"/>
          </a:xfrm>
          <a:ln/>
        </p:spPr>
        <p:txBody>
          <a:bodyPr lIns="91532" tIns="45766" rIns="91532" bIns="45766"/>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DC955-0564-42E1-B8CD-6CA15F25AF66}" type="slidenum">
              <a:rPr lang="en-GB"/>
              <a:pPr/>
              <a:t>81</a:t>
            </a:fld>
            <a:endParaRPr lang="en-GB"/>
          </a:p>
        </p:txBody>
      </p:sp>
      <p:sp>
        <p:nvSpPr>
          <p:cNvPr id="707586" name="Rectangle 2"/>
          <p:cNvSpPr>
            <a:spLocks noGrp="1" noRot="1" noChangeAspect="1" noChangeArrowheads="1" noTextEdit="1"/>
          </p:cNvSpPr>
          <p:nvPr>
            <p:ph type="sldImg"/>
          </p:nvPr>
        </p:nvSpPr>
        <p:spPr>
          <a:xfrm>
            <a:off x="1166813" y="712788"/>
            <a:ext cx="4529137" cy="3397250"/>
          </a:xfrm>
          <a:ln w="12700" cap="flat">
            <a:solidFill>
              <a:schemeClr val="tx1"/>
            </a:solidFill>
          </a:ln>
        </p:spPr>
      </p:sp>
      <p:sp>
        <p:nvSpPr>
          <p:cNvPr id="707587" name="Rectangle 3"/>
          <p:cNvSpPr>
            <a:spLocks noGrp="1" noChangeArrowheads="1"/>
          </p:cNvSpPr>
          <p:nvPr>
            <p:ph type="body" idx="1"/>
          </p:nvPr>
        </p:nvSpPr>
        <p:spPr>
          <a:xfrm>
            <a:off x="914832" y="4343216"/>
            <a:ext cx="5028338" cy="4091628"/>
          </a:xfrm>
          <a:ln/>
        </p:spPr>
        <p:txBody>
          <a:bodyPr lIns="91532" tIns="45766" rIns="91532" bIns="45766"/>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4F897-91A6-4DC2-AE17-4D4C0E4EBC32}" type="slidenum">
              <a:rPr lang="en-GB"/>
              <a:pPr/>
              <a:t>84</a:t>
            </a:fld>
            <a:endParaRPr lang="en-GB"/>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870A3-0A79-4B33-922D-F71AC621D360}" type="slidenum">
              <a:rPr lang="en-GB"/>
              <a:pPr/>
              <a:t>7</a:t>
            </a:fld>
            <a:endParaRPr lang="en-GB"/>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BB0B2-BD25-4802-AB77-1DE813B8BB16}" type="slidenum">
              <a:rPr lang="en-GB"/>
              <a:pPr/>
              <a:t>86</a:t>
            </a:fld>
            <a:endParaRPr lang="en-GB"/>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endParaRPr lang="is-I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spcBef>
                <a:spcPts val="0"/>
              </a:spcBef>
              <a:buFont typeface="Arial" pitchFamily="34" charset="0"/>
              <a:buChar char="•"/>
            </a:pPr>
            <a:r>
              <a:rPr lang="is-IS" dirty="0" smtClean="0"/>
              <a:t>Mörg</a:t>
            </a:r>
            <a:r>
              <a:rPr lang="is-IS" baseline="0" dirty="0" smtClean="0"/>
              <a:t> myndbönd eru til á netinu um einkenni bráðaofnæmis, sem getur verið gott að sýna þátttakendum.</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88</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BB0B2-BD25-4802-AB77-1DE813B8BB16}" type="slidenum">
              <a:rPr lang="en-GB"/>
              <a:pPr/>
              <a:t>89</a:t>
            </a:fld>
            <a:endParaRPr lang="en-GB"/>
          </a:p>
        </p:txBody>
      </p:sp>
      <p:sp>
        <p:nvSpPr>
          <p:cNvPr id="776194" name="Rectangle 2"/>
          <p:cNvSpPr>
            <a:spLocks noGrp="1" noRot="1" noChangeAspect="1" noChangeArrowheads="1" noTextEdit="1"/>
          </p:cNvSpPr>
          <p:nvPr>
            <p:ph type="sldImg"/>
          </p:nvPr>
        </p:nvSpPr>
        <p:spPr>
          <a:ln/>
        </p:spPr>
      </p:sp>
      <p:sp>
        <p:nvSpPr>
          <p:cNvPr id="776195" name="Rectangle 3"/>
          <p:cNvSpPr>
            <a:spLocks noGrp="1" noChangeArrowheads="1"/>
          </p:cNvSpPr>
          <p:nvPr>
            <p:ph type="body" idx="1"/>
          </p:nvPr>
        </p:nvSpPr>
        <p:spPr/>
        <p:txBody>
          <a:bodyPr/>
          <a:lstStyle/>
          <a:p>
            <a:pPr marL="171450" indent="-171450">
              <a:buFont typeface="Arial" pitchFamily="34" charset="0"/>
              <a:buChar char="•"/>
            </a:pPr>
            <a:r>
              <a:rPr lang="is-IS" dirty="0" smtClean="0"/>
              <a:t>Mikilvægt er að kenna þátttakendum á námskeiðum að</a:t>
            </a:r>
            <a:r>
              <a:rPr lang="is-IS" baseline="0" dirty="0" smtClean="0"/>
              <a:t> nota adrenalínpenna. Hægt er að nálgast “plat” penna hjá innflytjendum. Skoða má myndbönd um notkun þeirra á vefnum.</a:t>
            </a:r>
          </a:p>
          <a:p>
            <a:pPr marL="171450" marR="0" lvl="1"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sz="1200" kern="1200" dirty="0" smtClean="0">
                <a:solidFill>
                  <a:schemeClr val="tx1"/>
                </a:solidFill>
                <a:latin typeface="Times New Roman" pitchFamily="18" charset="0"/>
                <a:ea typeface="+mn-ea"/>
                <a:cs typeface="+mn-cs"/>
              </a:rPr>
              <a:t>Í skyndihjálp á ekki að gefa fleiri en einn skammt af adrenalíni til að meðhöndla einkenni bráðaofnæmis</a:t>
            </a:r>
            <a:r>
              <a:rPr lang="is-IS" sz="1200" kern="1200" baseline="0" dirty="0" smtClean="0">
                <a:solidFill>
                  <a:schemeClr val="tx1"/>
                </a:solidFill>
                <a:latin typeface="Times New Roman" pitchFamily="18" charset="0"/>
                <a:ea typeface="+mn-ea"/>
                <a:cs typeface="+mn-cs"/>
              </a:rPr>
              <a:t> </a:t>
            </a:r>
            <a:r>
              <a:rPr lang="is-IS" sz="1200" kern="1200" dirty="0" smtClean="0">
                <a:solidFill>
                  <a:schemeClr val="tx1"/>
                </a:solidFill>
                <a:latin typeface="Times New Roman" pitchFamily="18" charset="0"/>
                <a:ea typeface="+mn-ea"/>
                <a:cs typeface="+mn-cs"/>
              </a:rPr>
              <a:t>en aðrar reglur gilda um sérhæft björgunarfólk eins og er í björgunarsveitunum.</a:t>
            </a:r>
          </a:p>
          <a:p>
            <a:pPr marL="171450" indent="-171450">
              <a:buFont typeface="Arial" pitchFamily="34" charset="0"/>
              <a:buChar char="•"/>
            </a:pPr>
            <a:endParaRPr lang="is-I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Öndunarerfiðleikar geta falið</a:t>
            </a:r>
            <a:r>
              <a:rPr lang="is-IS" baseline="0" dirty="0" smtClean="0"/>
              <a:t> í sé of hæga (sjaldnar en 10 sinnum á mín.) og of hraða öndun (meiri en 29 á mín.). </a:t>
            </a:r>
          </a:p>
          <a:p>
            <a:pPr marL="171450" indent="-171450">
              <a:buFont typeface="Arial" pitchFamily="34" charset="0"/>
              <a:buChar char="•"/>
            </a:pPr>
            <a:r>
              <a:rPr lang="is-IS" baseline="0" dirty="0" smtClean="0"/>
              <a:t>Algengustu ástæður öndunarerfiðleika eru þrengingar í öndunarvegi og áverkar á brjóstkassa.</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90</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Astmalyf draga úr alvarleika öndunarerfiðleika og geta komið í veg fyrir spítalavist.</a:t>
            </a:r>
          </a:p>
          <a:p>
            <a:pPr marL="171450" indent="-171450">
              <a:buFont typeface="Arial" pitchFamily="34" charset="0"/>
              <a:buChar char="•"/>
            </a:pPr>
            <a:r>
              <a:rPr lang="is-IS" dirty="0" smtClean="0"/>
              <a:t>Alltaf ef um alvarlega öndunarerfiðleika er að ræða ætti að fara með viðkomandi á heilbrigðisstofnun.</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91</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92</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93</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94</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C97FF9-3150-422F-81C3-92D968E44082}" type="slidenum">
              <a:rPr lang="en-GB"/>
              <a:pPr/>
              <a:t>95</a:t>
            </a:fld>
            <a:endParaRPr lang="en-GB"/>
          </a:p>
        </p:txBody>
      </p:sp>
      <p:sp>
        <p:nvSpPr>
          <p:cNvPr id="717826" name="Rectangle 2"/>
          <p:cNvSpPr>
            <a:spLocks noGrp="1" noRot="1" noChangeAspect="1" noChangeArrowheads="1" noTextEdit="1"/>
          </p:cNvSpPr>
          <p:nvPr>
            <p:ph type="sldImg"/>
          </p:nvPr>
        </p:nvSpPr>
        <p:spPr>
          <a:xfrm>
            <a:off x="1004888" y="606425"/>
            <a:ext cx="4529137" cy="3395663"/>
          </a:xfrm>
          <a:ln/>
        </p:spPr>
      </p:sp>
      <p:sp>
        <p:nvSpPr>
          <p:cNvPr id="717827" name="Rectangle 3"/>
          <p:cNvSpPr>
            <a:spLocks noGrp="1" noChangeArrowheads="1"/>
          </p:cNvSpPr>
          <p:nvPr>
            <p:ph type="body" idx="1"/>
          </p:nvPr>
        </p:nvSpPr>
        <p:spPr>
          <a:xfrm>
            <a:off x="914832" y="4343216"/>
            <a:ext cx="5028338" cy="4091628"/>
          </a:xfrm>
        </p:spPr>
        <p:txBody>
          <a:bodyPr/>
          <a:lstStyle/>
          <a:p>
            <a:pPr marL="144000" indent="-162000">
              <a:buFont typeface="Arial" pitchFamily="34" charset="0"/>
              <a:buChar char="•"/>
            </a:pPr>
            <a:r>
              <a:rPr lang="is-IS" noProof="0" dirty="0" smtClean="0"/>
              <a:t>Algengasta ástæða köfnunar er matur</a:t>
            </a:r>
            <a:r>
              <a:rPr lang="is-IS" baseline="0" noProof="0" dirty="0" smtClean="0"/>
              <a:t> hjá fullorðnum, en dót og matur hjá börnum.</a:t>
            </a:r>
          </a:p>
          <a:p>
            <a:pPr marL="144000" indent="-162000">
              <a:buFont typeface="Arial" pitchFamily="34" charset="0"/>
              <a:buChar char="•"/>
            </a:pPr>
            <a:r>
              <a:rPr lang="is-IS" baseline="0" noProof="0" dirty="0" smtClean="0"/>
              <a:t>Ekki á að beita skyndihjálp ef fólk getur hóstað eða talað.</a:t>
            </a:r>
            <a:endParaRPr lang="is-IS" noProof="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47D51A-DCD9-4600-9931-4431A2A9A30B}" type="slidenum">
              <a:rPr lang="en-GB"/>
              <a:pPr/>
              <a:t>96</a:t>
            </a:fld>
            <a:endParaRPr lang="en-GB"/>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noProof="0" dirty="0" smtClean="0"/>
              <a:t>Fastur aðskotahlutur</a:t>
            </a:r>
            <a:r>
              <a:rPr lang="is-IS" baseline="0" noProof="0" dirty="0" smtClean="0"/>
              <a:t> í öndunarvegi er e</a:t>
            </a:r>
            <a:r>
              <a:rPr lang="is-IS" noProof="0" dirty="0" smtClean="0"/>
              <a:t>itt</a:t>
            </a:r>
            <a:r>
              <a:rPr lang="is-IS" baseline="0" noProof="0" dirty="0" smtClean="0"/>
              <a:t> af algengustu neyðartilfellunum sem koma upp. Því er mikilvægt að kenna fólki um einkennin og hvaða skyndihjálp eigi að veita. </a:t>
            </a:r>
          </a:p>
          <a:p>
            <a:pPr marL="171450" indent="-171450">
              <a:buFont typeface="Arial" pitchFamily="34" charset="0"/>
              <a:buChar char="•"/>
            </a:pPr>
            <a:r>
              <a:rPr lang="is-IS" baseline="0" noProof="0" dirty="0" smtClean="0"/>
              <a:t>Blönduð aðferð er best, en kviðþrýstingur er öflugari.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spcBef>
                <a:spcPts val="0"/>
              </a:spcBef>
              <a:buFont typeface="Arial" pitchFamily="34" charset="0"/>
              <a:buChar char="•"/>
            </a:pPr>
            <a:r>
              <a:rPr lang="is-IS" dirty="0" smtClean="0">
                <a:latin typeface="Arial" pitchFamily="34" charset="0"/>
                <a:cs typeface="Arial" pitchFamily="34" charset="0"/>
              </a:rPr>
              <a:t>Rauði krossinn</a:t>
            </a:r>
            <a:r>
              <a:rPr lang="is-IS" baseline="0" dirty="0" smtClean="0">
                <a:latin typeface="Arial" pitchFamily="34" charset="0"/>
                <a:cs typeface="Arial" pitchFamily="34" charset="0"/>
              </a:rPr>
              <a:t> á Íslandi styður önnur landsfélög bæði með fjármagni og því að senda íslenska sendifulltrúa til starfa á vettvangi.  Ýmsar upplýsingar um verkefni Rauða krossins á Íslandi víða um heim má finna á heimasíðu félagsins. Einnig er má finna myndbönd um efnið á Youtube síðu Rauða krossins. </a:t>
            </a:r>
            <a:endParaRPr lang="is-I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D04B6A4-6F27-4B03-85C3-4F457DBE5F5C}" type="slidenum">
              <a:rPr lang="en-GB" smtClean="0"/>
              <a:pPr/>
              <a:t>10</a:t>
            </a:fld>
            <a:endParaRPr lang="en-GB"/>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47D51A-DCD9-4600-9931-4431A2A9A30B}" type="slidenum">
              <a:rPr lang="en-GB"/>
              <a:pPr/>
              <a:t>97</a:t>
            </a:fld>
            <a:endParaRPr lang="en-GB"/>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noProof="0" dirty="0" smtClean="0"/>
              <a:t>Ekki á að hjálpa fólki með fastan aðskotahlut</a:t>
            </a:r>
            <a:r>
              <a:rPr lang="is-IS" baseline="0" noProof="0" dirty="0" smtClean="0"/>
              <a:t> nema öndunarvegur</a:t>
            </a:r>
            <a:r>
              <a:rPr lang="is-IS" noProof="0" dirty="0" smtClean="0"/>
              <a:t> sé alveg lokaður</a:t>
            </a:r>
            <a:r>
              <a:rPr lang="is-IS" baseline="0" noProof="0" dirty="0" smtClean="0"/>
              <a:t> og einkennin alvarleg.</a:t>
            </a:r>
            <a:endParaRPr lang="is-IS" noProof="0" dirty="0" smtClean="0"/>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baseline="0"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5F50D-756B-4326-BD42-ED724AF39378}" type="slidenum">
              <a:rPr lang="en-GB"/>
              <a:pPr/>
              <a:t>98</a:t>
            </a:fld>
            <a:endParaRPr lang="en-GB"/>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pPr marL="171450" indent="-171450">
              <a:buFont typeface="Arial" pitchFamily="34" charset="0"/>
              <a:buChar char="•"/>
            </a:pPr>
            <a:r>
              <a:rPr lang="is-IS" noProof="0" dirty="0" smtClean="0"/>
              <a:t>Gott er að hringja strax á </a:t>
            </a:r>
            <a:r>
              <a:rPr lang="is-IS" baseline="0" noProof="0" dirty="0" smtClean="0"/>
              <a:t>hjálp um leið og meðferð er hafin. Ekki bíða þar til viðkomandi missir meðvitund.</a:t>
            </a:r>
          </a:p>
          <a:p>
            <a:pPr marL="171450" indent="-171450">
              <a:buFont typeface="Arial" pitchFamily="34" charset="0"/>
              <a:buChar char="•"/>
            </a:pPr>
            <a:r>
              <a:rPr lang="is-IS" baseline="0" noProof="0" dirty="0" smtClean="0"/>
              <a:t>Ef um barnshafandi konu er að ræða eða of þungan einstakling þarf að beita þrýstingi á neðri hluta brjóstkassa í stað kviðar.</a:t>
            </a:r>
            <a:endParaRPr lang="is-IS" noProof="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99</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Þrýsta</a:t>
            </a:r>
            <a:r>
              <a:rPr lang="is-IS" baseline="0" dirty="0" smtClean="0"/>
              <a:t> á t</a:t>
            </a:r>
            <a:r>
              <a:rPr lang="is-IS" dirty="0" smtClean="0"/>
              <a:t>veimur fingurbreiddum fyrir neðan brjóstavörturnar.</a:t>
            </a:r>
            <a:r>
              <a:rPr lang="is-IS" baseline="0" dirty="0" smtClean="0"/>
              <a:t> Þrýsta má um 1/3 af þykkt brjóstkassa. Handtakið er harðara en hjartahnoð en sjaldnar.</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100</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Ástæðan fyrir koltvísýringseitrun</a:t>
            </a:r>
            <a:r>
              <a:rPr lang="is-IS" baseline="0" dirty="0" smtClean="0"/>
              <a:t> er yfirleitt, eldur eða gas. </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101</a:t>
            </a:fld>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F0290-0338-4744-8DBA-530F3604355D}" type="slidenum">
              <a:rPr lang="en-GB"/>
              <a:pPr/>
              <a:t>102</a:t>
            </a:fld>
            <a:endParaRPr lang="en-GB"/>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pPr marL="228600" indent="-228600"/>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F0290-0338-4744-8DBA-530F3604355D}" type="slidenum">
              <a:rPr lang="en-GB"/>
              <a:pPr/>
              <a:t>103</a:t>
            </a:fld>
            <a:endParaRPr lang="en-GB"/>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baseline="0" noProof="0" dirty="0" smtClean="0"/>
              <a:t>Mikilvægt að tryggja strax eigið öryggi, nota hanska, passa upp á að anda ekki að sér eiturlofti.</a:t>
            </a:r>
          </a:p>
          <a:p>
            <a:pPr marL="228600" marR="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baseline="0" noProof="0" dirty="0" smtClean="0"/>
              <a:t>Fyrsta skrefið er að stoppa eða takmarka frekari eitrun. Aðgerðir geta falið það í sér að koma viðkomandi einstaklingi út úr eitruðu lofti, fjarlægja eitrað púður af húð, skola eitur af húð með því að þynna eitrið með vatni eða mjólk.</a:t>
            </a:r>
          </a:p>
          <a:p>
            <a:pPr marL="228600" marR="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noProof="0" dirty="0" smtClean="0"/>
              <a:t>Ef eiturefni fer á húð</a:t>
            </a:r>
            <a:r>
              <a:rPr lang="is-IS" baseline="0" noProof="0" dirty="0" smtClean="0"/>
              <a:t> eða í augu þarf að skola það af með miklu magni af vatni.</a:t>
            </a:r>
          </a:p>
          <a:p>
            <a:pPr marL="228600" indent="-228600"/>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F0290-0338-4744-8DBA-530F3604355D}" type="slidenum">
              <a:rPr lang="en-GB"/>
              <a:pPr/>
              <a:t>104</a:t>
            </a:fld>
            <a:endParaRPr lang="en-GB"/>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pPr marL="228600" indent="-228600"/>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F0290-0338-4744-8DBA-530F3604355D}" type="slidenum">
              <a:rPr lang="en-GB"/>
              <a:pPr/>
              <a:t>105</a:t>
            </a:fld>
            <a:endParaRPr lang="en-GB"/>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pPr marL="228600" indent="-228600"/>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F0290-0338-4744-8DBA-530F3604355D}" type="slidenum">
              <a:rPr lang="en-GB"/>
              <a:pPr/>
              <a:t>106</a:t>
            </a:fld>
            <a:endParaRPr lang="en-GB"/>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pPr marL="228600" marR="0" indent="-228600" algn="l" defTabSz="914400" rtl="0" eaLnBrk="1" fontAlgn="base" latinLnBrk="0" hangingPunct="1">
              <a:lnSpc>
                <a:spcPct val="100000"/>
              </a:lnSpc>
              <a:spcBef>
                <a:spcPct val="30000"/>
              </a:spcBef>
              <a:spcAft>
                <a:spcPct val="0"/>
              </a:spcAft>
              <a:buClrTx/>
              <a:buSzTx/>
              <a:buFont typeface="Arial" pitchFamily="34" charset="0"/>
              <a:buChar char="•"/>
              <a:tabLst/>
              <a:defRPr/>
            </a:pPr>
            <a:r>
              <a:rPr lang="is-IS" baseline="0" dirty="0" smtClean="0"/>
              <a:t>Gefa má súrefni ef það er tiltækt og blása í viðkomandi sé hann meðvitundarlaus.</a:t>
            </a:r>
            <a:endParaRPr lang="is-IS" dirty="0" smtClean="0"/>
          </a:p>
          <a:p>
            <a:pPr marL="228600" indent="-228600"/>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pPr defTabSz="912813"/>
            <a:fld id="{3D2B846C-022D-42A9-87CF-873951B3B4FC}" type="slidenum">
              <a:rPr lang="is-IS" smtClean="0"/>
              <a:pPr defTabSz="912813"/>
              <a:t>11</a:t>
            </a:fld>
            <a:endParaRPr lang="is-IS" smtClean="0"/>
          </a:p>
        </p:txBody>
      </p:sp>
      <p:sp>
        <p:nvSpPr>
          <p:cNvPr id="61443" name="Text Box 2"/>
          <p:cNvSpPr txBox="1">
            <a:spLocks noChangeArrowheads="1"/>
          </p:cNvSpPr>
          <p:nvPr/>
        </p:nvSpPr>
        <p:spPr bwMode="auto">
          <a:xfrm>
            <a:off x="926146" y="685617"/>
            <a:ext cx="5007326" cy="3429552"/>
          </a:xfrm>
          <a:prstGeom prst="rect">
            <a:avLst/>
          </a:prstGeom>
          <a:solidFill>
            <a:srgbClr val="FFFFFF"/>
          </a:solidFill>
          <a:ln w="9525">
            <a:solidFill>
              <a:srgbClr val="000000"/>
            </a:solidFill>
            <a:miter lim="800000"/>
            <a:headEnd/>
            <a:tailEnd/>
          </a:ln>
        </p:spPr>
        <p:txBody>
          <a:bodyPr wrap="none" lIns="87572" tIns="43786" rIns="87572" bIns="43786" anchor="ctr"/>
          <a:lstStyle/>
          <a:p>
            <a:endParaRPr lang="is-IS"/>
          </a:p>
        </p:txBody>
      </p:sp>
      <p:sp>
        <p:nvSpPr>
          <p:cNvPr id="61444" name="Rectangle 3"/>
          <p:cNvSpPr>
            <a:spLocks noGrp="1" noChangeArrowheads="1"/>
          </p:cNvSpPr>
          <p:nvPr>
            <p:ph type="body"/>
          </p:nvPr>
        </p:nvSpPr>
        <p:spPr>
          <a:xfrm>
            <a:off x="691780" y="4000408"/>
            <a:ext cx="5535859" cy="3788543"/>
          </a:xfrm>
          <a:noFill/>
          <a:ln/>
        </p:spPr>
        <p:txBody>
          <a:bodyPr wrap="none" anchor="ct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baseline="0" dirty="0" smtClean="0"/>
              <a:t>Helstu áhættuþættir hjartasjúkdóma eru reykingar, hár blóðþrýstingur, sykursýki, ofþyngd.</a:t>
            </a:r>
          </a:p>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107</a:t>
            </a:fld>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108</a:t>
            </a:fld>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Lyfin sem má gefa eru sprengjutöflur og Magnýl.</a:t>
            </a:r>
            <a:r>
              <a:rPr lang="is-IS" baseline="0" dirty="0" smtClean="0"/>
              <a:t> Gefa má allt að 300 gr af </a:t>
            </a:r>
            <a:r>
              <a:rPr lang="is-IS" baseline="0" dirty="0" err="1" smtClean="0"/>
              <a:t>Magnýli</a:t>
            </a:r>
            <a:r>
              <a:rPr lang="is-IS" baseline="0" dirty="0" smtClean="0"/>
              <a:t> þó að læknir hafi ekki ávísað lyfinu.</a:t>
            </a:r>
            <a:endParaRPr lang="is-IS" dirty="0" smtClean="0"/>
          </a:p>
          <a:p>
            <a:pPr marL="171450" indent="-171450">
              <a:buFont typeface="Arial" pitchFamily="34" charset="0"/>
              <a:buChar char="•"/>
            </a:pPr>
            <a:r>
              <a:rPr lang="is-IS" baseline="0" dirty="0" smtClean="0"/>
              <a:t>Þjálfaður björgunarmaður má gefa súrefni.</a:t>
            </a:r>
          </a:p>
        </p:txBody>
      </p:sp>
      <p:sp>
        <p:nvSpPr>
          <p:cNvPr id="4" name="Slide Number Placeholder 3"/>
          <p:cNvSpPr>
            <a:spLocks noGrp="1"/>
          </p:cNvSpPr>
          <p:nvPr>
            <p:ph type="sldNum" sz="quarter" idx="10"/>
          </p:nvPr>
        </p:nvSpPr>
        <p:spPr/>
        <p:txBody>
          <a:bodyPr/>
          <a:lstStyle/>
          <a:p>
            <a:fld id="{9D04B6A4-6F27-4B03-85C3-4F457DBE5F5C}" type="slidenum">
              <a:rPr lang="en-GB" smtClean="0"/>
              <a:pPr/>
              <a:t>109</a:t>
            </a:fld>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is-IS" dirty="0" smtClean="0"/>
              <a:t> Heilablóðfall er samheiti yfir ýmsa kvilla sem valda því að súrefni berst ekki til heila</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110</a:t>
            </a:fld>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111</a:t>
            </a:fld>
            <a:endParaRPr lang="en-GB"/>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baseline="0" dirty="0" smtClean="0"/>
          </a:p>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112</a:t>
            </a:fld>
            <a:endParaRPr lang="en-GB"/>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113</a:t>
            </a:fld>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is-IS" dirty="0" smtClean="0"/>
              <a:t>Betra er að gefa vatn með glúkósa og söltum</a:t>
            </a:r>
            <a:r>
              <a:rPr lang="is-IS" baseline="0" dirty="0" smtClean="0"/>
              <a:t> en íþróttadrykki.</a:t>
            </a:r>
          </a:p>
          <a:p>
            <a:pPr marL="171450" indent="-171450">
              <a:buFont typeface="Arial" pitchFamily="34" charset="0"/>
              <a:buChar char="•"/>
            </a:pPr>
            <a:r>
              <a:rPr lang="is-IS" baseline="0" dirty="0" smtClean="0"/>
              <a:t>Gott er að gefa einu og hálfu sinnum meira af vökva en tapaðist.</a:t>
            </a:r>
          </a:p>
          <a:p>
            <a:pPr marL="171450" indent="-171450">
              <a:buFont typeface="Arial" pitchFamily="34" charset="0"/>
              <a:buChar char="•"/>
            </a:pPr>
            <a:r>
              <a:rPr lang="is-IS" dirty="0" smtClean="0"/>
              <a:t>ORS vökvi er 1/2 tesk. salt, 6 teskeiðar sykur og einn lítri af vatni.</a:t>
            </a:r>
          </a:p>
          <a:p>
            <a:pPr marL="171450" indent="-171450">
              <a:buFont typeface="Arial" pitchFamily="34" charset="0"/>
              <a:buChar char="•"/>
            </a:pPr>
            <a:r>
              <a:rPr lang="is-IS" dirty="0" smtClean="0"/>
              <a:t>Betra er</a:t>
            </a:r>
            <a:r>
              <a:rPr lang="is-IS" baseline="0" dirty="0" smtClean="0"/>
              <a:t> að vökva fólk með drykk en að gefa því vökva í æð.</a:t>
            </a:r>
          </a:p>
          <a:p>
            <a:endParaRPr lang="is-IS" dirty="0" smtClean="0"/>
          </a:p>
        </p:txBody>
      </p:sp>
      <p:sp>
        <p:nvSpPr>
          <p:cNvPr id="4" name="Slide Number Placeholder 3"/>
          <p:cNvSpPr>
            <a:spLocks noGrp="1"/>
          </p:cNvSpPr>
          <p:nvPr>
            <p:ph type="sldNum" sz="quarter" idx="10"/>
          </p:nvPr>
        </p:nvSpPr>
        <p:spPr/>
        <p:txBody>
          <a:bodyPr/>
          <a:lstStyle/>
          <a:p>
            <a:fld id="{9D04B6A4-6F27-4B03-85C3-4F457DBE5F5C}" type="slidenum">
              <a:rPr lang="en-GB" smtClean="0"/>
              <a:pPr/>
              <a:t>114</a:t>
            </a:fld>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116</a:t>
            </a:fld>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AE7F0B-5E11-484F-8021-6FFE30A03E4F}" type="slidenum">
              <a:rPr lang="en-GB"/>
              <a:pPr/>
              <a:t>117</a:t>
            </a:fld>
            <a:endParaRPr lang="en-GB"/>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p:txBody>
          <a:bodyPr/>
          <a:lstStyle/>
          <a:p>
            <a:endParaRPr lang="is-I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F13AF-3940-474E-AD3D-061EB6BCA881}" type="slidenum">
              <a:rPr lang="en-GB"/>
              <a:pPr/>
              <a:t>12</a:t>
            </a:fld>
            <a:endParaRPr lang="en-GB"/>
          </a:p>
        </p:txBody>
      </p:sp>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p:txBody>
          <a:bodyPr/>
          <a:lstStyle/>
          <a:p>
            <a:pPr marL="180000" marR="0" indent="-180000" algn="l" defTabSz="914400" rtl="0" eaLnBrk="1" fontAlgn="base" latinLnBrk="0" hangingPunct="1">
              <a:lnSpc>
                <a:spcPct val="100000"/>
              </a:lnSpc>
              <a:spcBef>
                <a:spcPts val="0"/>
              </a:spcBef>
              <a:spcAft>
                <a:spcPct val="0"/>
              </a:spcAft>
              <a:buClrTx/>
              <a:buSzTx/>
              <a:buFont typeface="Arial" pitchFamily="34" charset="0"/>
              <a:buChar char="•"/>
              <a:tabLst/>
              <a:defRPr/>
            </a:pPr>
            <a:r>
              <a:rPr lang="is-IS" noProof="0" dirty="0" smtClean="0"/>
              <a:t>Þetta fólk á það sameiginlegt að</a:t>
            </a:r>
            <a:r>
              <a:rPr lang="is-IS" baseline="0" noProof="0" dirty="0" smtClean="0"/>
              <a:t> skyndihjálp breytti lífi þeirra. Myndin er tekin við útnefningu skyndihjálparmanns ársins, af þeim sem var bjargað og þeim sem bjargaði.</a:t>
            </a:r>
          </a:p>
          <a:p>
            <a:pPr marL="180000" marR="0" indent="-180000" algn="l" defTabSz="914400" rtl="0" eaLnBrk="1" fontAlgn="base" latinLnBrk="0" hangingPunct="1">
              <a:lnSpc>
                <a:spcPct val="100000"/>
              </a:lnSpc>
              <a:spcBef>
                <a:spcPts val="0"/>
              </a:spcBef>
              <a:spcAft>
                <a:spcPct val="0"/>
              </a:spcAft>
              <a:buClrTx/>
              <a:buSzTx/>
              <a:buFont typeface="Arial" pitchFamily="34" charset="0"/>
              <a:buChar char="•"/>
              <a:tabLst/>
              <a:defRPr/>
            </a:pPr>
            <a:r>
              <a:rPr lang="is-IS" baseline="0" noProof="0" dirty="0" smtClean="0"/>
              <a:t>Til að kveikja áhuga þátttakenda á námskeiðum er gott að fjalla um b</a:t>
            </a:r>
            <a:r>
              <a:rPr lang="is-IS" noProof="0" dirty="0" smtClean="0"/>
              <a:t>jörgunarafrek</a:t>
            </a:r>
            <a:r>
              <a:rPr lang="is-IS" baseline="0" noProof="0" dirty="0" smtClean="0"/>
              <a:t> eða sýna myndband og reyna þannig að ná fólki strax.</a:t>
            </a:r>
            <a:r>
              <a:rPr lang="is-IS" sz="1200" noProof="0" dirty="0" smtClean="0">
                <a:latin typeface="Arial" charset="0"/>
              </a:rPr>
              <a:t> </a:t>
            </a:r>
          </a:p>
          <a:p>
            <a:pPr marL="180000" marR="0" indent="-180000" algn="l" defTabSz="914400" rtl="0" eaLnBrk="1" fontAlgn="base" latinLnBrk="0" hangingPunct="1">
              <a:lnSpc>
                <a:spcPct val="100000"/>
              </a:lnSpc>
              <a:spcBef>
                <a:spcPts val="0"/>
              </a:spcBef>
              <a:spcAft>
                <a:spcPct val="0"/>
              </a:spcAft>
              <a:buClrTx/>
              <a:buSzTx/>
              <a:buFont typeface="Arial" pitchFamily="34" charset="0"/>
              <a:buChar char="•"/>
              <a:tabLst/>
              <a:defRPr/>
            </a:pPr>
            <a:r>
              <a:rPr lang="is-IS" sz="1200" noProof="0" dirty="0" smtClean="0">
                <a:latin typeface="Arial" charset="0"/>
              </a:rPr>
              <a:t>Gjarnan</a:t>
            </a:r>
            <a:r>
              <a:rPr lang="is-IS" sz="1200" baseline="0" noProof="0" dirty="0" smtClean="0">
                <a:latin typeface="Arial" charset="0"/>
              </a:rPr>
              <a:t> má spyrja spurningarinnar “</a:t>
            </a:r>
            <a:r>
              <a:rPr lang="is-IS" sz="1200" noProof="0" dirty="0" smtClean="0">
                <a:latin typeface="Arial" charset="0"/>
              </a:rPr>
              <a:t>Hvað er skyndihjálp?”</a:t>
            </a:r>
            <a:r>
              <a:rPr lang="is-IS" sz="1200" baseline="0" noProof="0" dirty="0" smtClean="0">
                <a:latin typeface="Arial" charset="0"/>
              </a:rPr>
              <a:t> og “</a:t>
            </a:r>
            <a:r>
              <a:rPr lang="is-IS" sz="1200" noProof="0" dirty="0" smtClean="0">
                <a:latin typeface="Arial" charset="0"/>
              </a:rPr>
              <a:t>Af hverju þarf ég að læra hana?”. Fjalla má um björgunarafrek,</a:t>
            </a:r>
            <a:r>
              <a:rPr lang="is-IS" sz="1200" baseline="0" noProof="0" dirty="0" smtClean="0">
                <a:latin typeface="Arial" charset="0"/>
              </a:rPr>
              <a:t> en finna má sögur skyndihjálpamanna ársins á </a:t>
            </a:r>
            <a:r>
              <a:rPr lang="is-IS" sz="1200" baseline="0" noProof="0" dirty="0" err="1" smtClean="0">
                <a:latin typeface="Arial" charset="0"/>
              </a:rPr>
              <a:t>raudikrossinn</a:t>
            </a:r>
            <a:r>
              <a:rPr lang="is-IS" sz="1200" baseline="0" noProof="0" dirty="0" smtClean="0">
                <a:latin typeface="Arial" charset="0"/>
              </a:rPr>
              <a:t>.is.</a:t>
            </a:r>
            <a:endParaRPr lang="is-IS" sz="1200" noProof="0" dirty="0" smtClean="0">
              <a:latin typeface="Arial" charset="0"/>
            </a:endParaRPr>
          </a:p>
          <a:p>
            <a:pPr>
              <a:buFont typeface="Arial" pitchFamily="34" charset="0"/>
              <a:buChar char="•"/>
            </a:pP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118</a:t>
            </a:fld>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120</a:t>
            </a:fld>
            <a:endParaRPr lang="en-GB"/>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121</a:t>
            </a:fld>
            <a:endParaRPr lang="en-GB"/>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b="1" dirty="0" smtClean="0"/>
              <a:t>Yfirlið/meðvitundarleysi: </a:t>
            </a:r>
            <a:r>
              <a:rPr lang="is-IS" dirty="0" smtClean="0"/>
              <a:t>Getur verið merki um alvarlegan sjúkdóm</a:t>
            </a:r>
            <a:r>
              <a:rPr lang="is-IS" baseline="0" dirty="0" smtClean="0"/>
              <a:t> eins og hjartastopp, heilablóðfall, höfuðáverka eða rafmagnslost, eitrunar, sykurfalls. Yfirlið getur gerst skyndilega eða smám saman og orsakað áverka við fall.</a:t>
            </a:r>
          </a:p>
          <a:p>
            <a:pPr marL="180000" indent="-180000">
              <a:buFont typeface="Arial" pitchFamily="34" charset="0"/>
              <a:buChar char="•"/>
            </a:pPr>
            <a:r>
              <a:rPr lang="is-IS" baseline="0" dirty="0" smtClean="0"/>
              <a:t>Ef meðvitundarleysi varir í langan tíma þarf að tryggja öndun og setja viðkomandi í hliðarlegu.</a:t>
            </a:r>
          </a:p>
          <a:p>
            <a:pPr marL="180000" indent="-180000">
              <a:buFont typeface="Arial" pitchFamily="34" charset="0"/>
              <a:buChar char="•"/>
            </a:pPr>
            <a:r>
              <a:rPr lang="is-IS" baseline="0" dirty="0" smtClean="0"/>
              <a:t>Mikilvægt að kanna mögulegar ástæður yfirliðsins.</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123</a:t>
            </a:fld>
            <a:endParaRPr lang="en-GB"/>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124</a:t>
            </a:fld>
            <a:endParaRPr lang="en-GB"/>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125</a:t>
            </a:fld>
            <a:endParaRPr lang="en-GB"/>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126</a:t>
            </a:fld>
            <a:endParaRPr lang="en-GB"/>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b="1" baseline="0" dirty="0" smtClean="0"/>
              <a:t>Kalla á lækni: </a:t>
            </a:r>
            <a:r>
              <a:rPr lang="is-IS" baseline="0" dirty="0" smtClean="0"/>
              <a:t>Ef barn með hita fær krampa, ef viðkomandi er flogaveikur og flogið er öðruvísi en vanalega eða gerist oftar.</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127</a:t>
            </a:fld>
            <a:endParaRPr lang="en-GB"/>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128</a:t>
            </a:fld>
            <a:endParaRPr lang="en-GB"/>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129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latin typeface="Arial" pitchFamily="34" charset="0"/>
                <a:cs typeface="Arial" pitchFamily="34" charset="0"/>
              </a:rPr>
              <a:t> Mjög mikilvægt er að fá þátttakendur til að velta því fyrir sér hvað þeir ætla að taka</a:t>
            </a:r>
            <a:r>
              <a:rPr lang="is-IS" baseline="0" dirty="0" smtClean="0">
                <a:latin typeface="Arial" pitchFamily="34" charset="0"/>
                <a:cs typeface="Arial" pitchFamily="34" charset="0"/>
              </a:rPr>
              <a:t> til bragðs ef þeir koma að einstaklingi sem er hjálpar þurfi.</a:t>
            </a:r>
          </a:p>
          <a:p>
            <a:pPr marL="180000" indent="-180000">
              <a:buFont typeface="Arial" pitchFamily="34" charset="0"/>
              <a:buChar char="•"/>
            </a:pPr>
            <a:r>
              <a:rPr lang="is-IS" baseline="0" dirty="0" smtClean="0">
                <a:latin typeface="Arial" pitchFamily="34" charset="0"/>
                <a:cs typeface="Arial" pitchFamily="34" charset="0"/>
              </a:rPr>
              <a:t> Eftir skyndihjálparnámskeið ættu flestir að vera búnir að gera það upp við sig og eru því tilbúnir að hjálpa fólki í neyð.</a:t>
            </a:r>
            <a:endParaRPr lang="is-I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D04B6A4-6F27-4B03-85C3-4F457DBE5F5C}" type="slidenum">
              <a:rPr lang="en-GB" smtClean="0"/>
              <a:pPr/>
              <a:t>14</a:t>
            </a:fld>
            <a:endParaRPr lang="en-GB"/>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130</a:t>
            </a:fld>
            <a:endParaRPr lang="en-GB"/>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131</a:t>
            </a:fld>
            <a:endParaRPr lang="en-GB"/>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80000" indent="-180000">
              <a:buFont typeface="Arial" pitchFamily="34" charset="0"/>
              <a:buChar char="•"/>
            </a:pPr>
            <a:r>
              <a:rPr lang="is-IS" dirty="0" smtClean="0"/>
              <a:t>Smávægilegir</a:t>
            </a:r>
            <a:r>
              <a:rPr lang="is-IS" baseline="0" dirty="0" smtClean="0"/>
              <a:t> höfuðáverkar og heilahristingur er algengur hjá börnum, unglingum og fullorðnum.</a:t>
            </a:r>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139</a:t>
            </a:fld>
            <a:endParaRPr lang="en-GB"/>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140</a:t>
            </a:fld>
            <a:endParaRPr lang="en-GB"/>
          </a:p>
        </p:txBody>
      </p:sp>
    </p:spTree>
    <p:extLst>
      <p:ext uri="{BB962C8B-B14F-4D97-AF65-F5344CB8AC3E}">
        <p14:creationId xmlns:p14="http://schemas.microsoft.com/office/powerpoint/2010/main" val="8473946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147</a:t>
            </a:fld>
            <a:endParaRPr lang="en-GB"/>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151</a:t>
            </a:fld>
            <a:endParaRPr lang="en-GB"/>
          </a:p>
        </p:txBody>
      </p:sp>
    </p:spTree>
    <p:extLst>
      <p:ext uri="{BB962C8B-B14F-4D97-AF65-F5344CB8AC3E}">
        <p14:creationId xmlns:p14="http://schemas.microsoft.com/office/powerpoint/2010/main" val="8126314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65675-599E-4000-9FBF-929F945CAA41}" type="slidenum">
              <a:rPr lang="en-GB"/>
              <a:pPr/>
              <a:t>153</a:t>
            </a:fld>
            <a:endParaRPr lang="en-GB"/>
          </a:p>
        </p:txBody>
      </p:sp>
      <p:sp>
        <p:nvSpPr>
          <p:cNvPr id="840706" name="Rectangle 2"/>
          <p:cNvSpPr>
            <a:spLocks noGrp="1" noRot="1" noChangeAspect="1" noChangeArrowheads="1" noTextEdit="1"/>
          </p:cNvSpPr>
          <p:nvPr>
            <p:ph type="sldImg"/>
          </p:nvPr>
        </p:nvSpPr>
        <p:spPr>
          <a:ln/>
        </p:spPr>
      </p:sp>
      <p:sp>
        <p:nvSpPr>
          <p:cNvPr id="840707" name="Rectangle 3"/>
          <p:cNvSpPr>
            <a:spLocks noGrp="1" noChangeArrowheads="1"/>
          </p:cNvSpPr>
          <p:nvPr>
            <p:ph type="body" idx="1"/>
          </p:nvPr>
        </p:nvSpPr>
        <p:spPr/>
        <p:txBody>
          <a:bodyPr/>
          <a:lstStyle/>
          <a:p>
            <a:pPr marL="180000" marR="0" indent="-180000" algn="l" defTabSz="914400" rtl="0" eaLnBrk="1" fontAlgn="base" latinLnBrk="0" hangingPunct="1">
              <a:lnSpc>
                <a:spcPct val="100000"/>
              </a:lnSpc>
              <a:spcBef>
                <a:spcPts val="0"/>
              </a:spcBef>
              <a:spcAft>
                <a:spcPct val="0"/>
              </a:spcAft>
              <a:buClrTx/>
              <a:buSzTx/>
              <a:buFont typeface="Arial" pitchFamily="34" charset="0"/>
              <a:buChar char="•"/>
              <a:tabLst/>
              <a:defRPr/>
            </a:pPr>
            <a:r>
              <a:rPr lang="is-IS" noProof="0" dirty="0" smtClean="0"/>
              <a:t>Áverkar á kvið og brjóstkassa eru algengir í slysum,</a:t>
            </a:r>
            <a:r>
              <a:rPr lang="is-IS" baseline="0" noProof="0" dirty="0" smtClean="0"/>
              <a:t> t</a:t>
            </a:r>
            <a:r>
              <a:rPr lang="is-IS" noProof="0" dirty="0" smtClean="0"/>
              <a:t>.d. áverkar eftir bílbelti.</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is-I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154</a:t>
            </a:fld>
            <a:endParaRPr lang="en-GB"/>
          </a:p>
        </p:txBody>
      </p:sp>
    </p:spTree>
    <p:extLst>
      <p:ext uri="{BB962C8B-B14F-4D97-AF65-F5344CB8AC3E}">
        <p14:creationId xmlns:p14="http://schemas.microsoft.com/office/powerpoint/2010/main" val="23557643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B65675-599E-4000-9FBF-929F945CAA41}" type="slidenum">
              <a:rPr lang="en-GB"/>
              <a:pPr/>
              <a:t>155</a:t>
            </a:fld>
            <a:endParaRPr lang="en-GB"/>
          </a:p>
        </p:txBody>
      </p:sp>
      <p:sp>
        <p:nvSpPr>
          <p:cNvPr id="840706" name="Rectangle 2"/>
          <p:cNvSpPr>
            <a:spLocks noGrp="1" noRot="1" noChangeAspect="1" noChangeArrowheads="1" noTextEdit="1"/>
          </p:cNvSpPr>
          <p:nvPr>
            <p:ph type="sldImg"/>
          </p:nvPr>
        </p:nvSpPr>
        <p:spPr>
          <a:ln/>
        </p:spPr>
      </p:sp>
      <p:sp>
        <p:nvSpPr>
          <p:cNvPr id="84070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is-I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9D04B6A4-6F27-4B03-85C3-4F457DBE5F5C}" type="slidenum">
              <a:rPr lang="en-GB" smtClean="0"/>
              <a:pPr/>
              <a:t>156</a:t>
            </a:fld>
            <a:endParaRPr lang="en-GB"/>
          </a:p>
        </p:txBody>
      </p:sp>
    </p:spTree>
    <p:extLst>
      <p:ext uri="{BB962C8B-B14F-4D97-AF65-F5344CB8AC3E}">
        <p14:creationId xmlns:p14="http://schemas.microsoft.com/office/powerpoint/2010/main" val="2355764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Yfirlit.pptx" TargetMode="External"/><Relationship Id="rId1" Type="http://schemas.openxmlformats.org/officeDocument/2006/relationships/slideMaster" Target="../slideMasters/slideMaster3.xml"/><Relationship Id="rId4" Type="http://schemas.openxmlformats.org/officeDocument/2006/relationships/slide" Target="../slides/slide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334344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46907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584019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9750" y="1196975"/>
            <a:ext cx="8147050" cy="1143000"/>
          </a:xfrm>
        </p:spPr>
        <p:txBody>
          <a:bodyPr/>
          <a:lstStyle>
            <a:lvl1pPr>
              <a:defRPr baseline="0">
                <a:latin typeface="Arial" pitchFamily="34" charset="0"/>
                <a:cs typeface="Arial" pitchFamily="34" charset="0"/>
              </a:defRPr>
            </a:lvl1pPr>
          </a:lstStyle>
          <a:p>
            <a:r>
              <a:rPr lang="en-US" dirty="0" smtClean="0"/>
              <a:t>Click to edit Master title style</a:t>
            </a:r>
            <a:endParaRPr lang="is-IS" dirty="0"/>
          </a:p>
        </p:txBody>
      </p:sp>
      <p:sp>
        <p:nvSpPr>
          <p:cNvPr id="3" name="Text Placeholder 2"/>
          <p:cNvSpPr>
            <a:spLocks noGrp="1"/>
          </p:cNvSpPr>
          <p:nvPr>
            <p:ph type="body" sz="half" idx="1"/>
          </p:nvPr>
        </p:nvSpPr>
        <p:spPr>
          <a:xfrm>
            <a:off x="539750" y="2636838"/>
            <a:ext cx="3997325" cy="3489325"/>
          </a:xfrm>
        </p:spPr>
        <p:txBody>
          <a:bodyPr/>
          <a:lstStyle>
            <a:lvl1pPr>
              <a:buFont typeface="Wingdings" pitchFamily="2" charset="2"/>
              <a:buChar char="§"/>
              <a:defRPr>
                <a:latin typeface="Arial" pitchFamily="34" charset="0"/>
                <a:cs typeface="Arial" pitchFamily="34" charset="0"/>
              </a:defRPr>
            </a:lvl1pPr>
            <a:lvl2pPr>
              <a:buFont typeface="Wingdings" pitchFamily="2" charset="2"/>
              <a:buChar char="§"/>
              <a:defRPr>
                <a:latin typeface="Arial" pitchFamily="34" charset="0"/>
                <a:cs typeface="Arial" pitchFamily="34" charset="0"/>
              </a:defRPr>
            </a:lvl2pPr>
            <a:lvl3pPr>
              <a:buFont typeface="Wingdings" pitchFamily="2" charset="2"/>
              <a:buChar char="§"/>
              <a:defRPr>
                <a:latin typeface="Arial" pitchFamily="34" charset="0"/>
                <a:cs typeface="Arial" pitchFamily="34" charset="0"/>
              </a:defRPr>
            </a:lvl3pPr>
            <a:lvl4pPr>
              <a:buFont typeface="Wingdings" pitchFamily="2" charset="2"/>
              <a:buChar char="§"/>
              <a:defRPr>
                <a:latin typeface="Arial" pitchFamily="34" charset="0"/>
                <a:cs typeface="Arial" pitchFamily="34" charset="0"/>
              </a:defRPr>
            </a:lvl4pPr>
            <a:lvl5pPr>
              <a:buFont typeface="Wingdings" pitchFamily="2" charset="2"/>
              <a:buChar cha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s-IS" dirty="0"/>
          </a:p>
        </p:txBody>
      </p:sp>
      <p:sp>
        <p:nvSpPr>
          <p:cNvPr id="4" name="ClipArt Placeholder 3"/>
          <p:cNvSpPr>
            <a:spLocks noGrp="1"/>
          </p:cNvSpPr>
          <p:nvPr>
            <p:ph type="clipArt" sz="half" idx="2"/>
          </p:nvPr>
        </p:nvSpPr>
        <p:spPr>
          <a:xfrm>
            <a:off x="4689475" y="2636838"/>
            <a:ext cx="3997325" cy="3489325"/>
          </a:xfrm>
        </p:spPr>
        <p:txBody>
          <a:bodyPr/>
          <a:lstStyle>
            <a:lvl1pPr>
              <a:buFont typeface="Wingdings" pitchFamily="2" charset="2"/>
              <a:buChar char="§"/>
              <a:defRPr>
                <a:latin typeface="Arial" pitchFamily="34" charset="0"/>
                <a:cs typeface="Arial" pitchFamily="34" charset="0"/>
              </a:defRPr>
            </a:lvl1pPr>
          </a:lstStyle>
          <a:p>
            <a:endParaRPr lang="is-IS" dirty="0"/>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is-I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is-I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D1B480E-D930-4ABF-B6C1-925FF35FCE27}" type="slidenum">
              <a:rPr lang="is-IS"/>
              <a:pPr/>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408574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6653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227922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2832824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2238103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8" name="Footer Placeholder 2"/>
          <p:cNvSpPr>
            <a:spLocks noGrp="1"/>
          </p:cNvSpPr>
          <p:nvPr>
            <p:ph type="ftr" sz="quarter" idx="11"/>
          </p:nvPr>
        </p:nvSpPr>
        <p:spPr/>
        <p:txBody>
          <a:bodyPr/>
          <a:lstStyle>
            <a:lvl1pPr>
              <a:defRPr/>
            </a:lvl1pPr>
          </a:lstStyle>
          <a:p>
            <a:endParaRPr lang="is-IS"/>
          </a:p>
        </p:txBody>
      </p:sp>
      <p:sp>
        <p:nvSpPr>
          <p:cNvPr id="9"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10" name="Picture 9">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077876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4" name="Footer Placeholder 2"/>
          <p:cNvSpPr>
            <a:spLocks noGrp="1"/>
          </p:cNvSpPr>
          <p:nvPr>
            <p:ph type="ftr" sz="quarter" idx="11"/>
          </p:nvPr>
        </p:nvSpPr>
        <p:spPr/>
        <p:txBody>
          <a:bodyPr/>
          <a:lstStyle>
            <a:lvl1pPr>
              <a:defRPr/>
            </a:lvl1pPr>
          </a:lstStyle>
          <a:p>
            <a:endParaRPr lang="is-IS"/>
          </a:p>
        </p:txBody>
      </p:sp>
      <p:sp>
        <p:nvSpPr>
          <p:cNvPr id="5"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6" name="Picture 5">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113299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3" name="Footer Placeholder 2"/>
          <p:cNvSpPr>
            <a:spLocks noGrp="1"/>
          </p:cNvSpPr>
          <p:nvPr>
            <p:ph type="ftr" sz="quarter" idx="11"/>
          </p:nvPr>
        </p:nvSpPr>
        <p:spPr/>
        <p:txBody>
          <a:bodyPr/>
          <a:lstStyle>
            <a:lvl1pPr>
              <a:defRPr/>
            </a:lvl1pPr>
          </a:lstStyle>
          <a:p>
            <a:endParaRPr lang="is-IS"/>
          </a:p>
        </p:txBody>
      </p:sp>
      <p:sp>
        <p:nvSpPr>
          <p:cNvPr id="4"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5" name="Picture 4">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47846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418561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595550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is-I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2870812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221281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2900056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9750" y="1196975"/>
            <a:ext cx="8147050" cy="1143000"/>
          </a:xfrm>
        </p:spPr>
        <p:txBody>
          <a:bodyPr/>
          <a:lstStyle>
            <a:lvl1pPr>
              <a:defRPr baseline="0">
                <a:latin typeface="Arial" pitchFamily="34" charset="0"/>
                <a:cs typeface="Arial" pitchFamily="34" charset="0"/>
              </a:defRPr>
            </a:lvl1pPr>
          </a:lstStyle>
          <a:p>
            <a:r>
              <a:rPr lang="en-US" dirty="0" smtClean="0"/>
              <a:t>Click to edit Master title style</a:t>
            </a:r>
            <a:endParaRPr lang="is-IS" dirty="0"/>
          </a:p>
        </p:txBody>
      </p:sp>
      <p:sp>
        <p:nvSpPr>
          <p:cNvPr id="3" name="Text Placeholder 2"/>
          <p:cNvSpPr>
            <a:spLocks noGrp="1"/>
          </p:cNvSpPr>
          <p:nvPr>
            <p:ph type="body" sz="half" idx="1"/>
          </p:nvPr>
        </p:nvSpPr>
        <p:spPr>
          <a:xfrm>
            <a:off x="539750" y="2636838"/>
            <a:ext cx="3997325" cy="3489325"/>
          </a:xfrm>
        </p:spPr>
        <p:txBody>
          <a:bodyPr/>
          <a:lstStyle>
            <a:lvl1pPr>
              <a:buFont typeface="Wingdings" pitchFamily="2" charset="2"/>
              <a:buChar char="§"/>
              <a:defRPr>
                <a:latin typeface="Arial" pitchFamily="34" charset="0"/>
                <a:cs typeface="Arial" pitchFamily="34" charset="0"/>
              </a:defRPr>
            </a:lvl1pPr>
            <a:lvl2pPr>
              <a:buFont typeface="Wingdings" pitchFamily="2" charset="2"/>
              <a:buChar char="§"/>
              <a:defRPr>
                <a:latin typeface="Arial" pitchFamily="34" charset="0"/>
                <a:cs typeface="Arial" pitchFamily="34" charset="0"/>
              </a:defRPr>
            </a:lvl2pPr>
            <a:lvl3pPr>
              <a:buFont typeface="Wingdings" pitchFamily="2" charset="2"/>
              <a:buChar char="§"/>
              <a:defRPr>
                <a:latin typeface="Arial" pitchFamily="34" charset="0"/>
                <a:cs typeface="Arial" pitchFamily="34" charset="0"/>
              </a:defRPr>
            </a:lvl3pPr>
            <a:lvl4pPr>
              <a:buFont typeface="Wingdings" pitchFamily="2" charset="2"/>
              <a:buChar char="§"/>
              <a:defRPr>
                <a:latin typeface="Arial" pitchFamily="34" charset="0"/>
                <a:cs typeface="Arial" pitchFamily="34" charset="0"/>
              </a:defRPr>
            </a:lvl4pPr>
            <a:lvl5pPr>
              <a:buFont typeface="Wingdings" pitchFamily="2" charset="2"/>
              <a:buChar cha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s-IS" dirty="0"/>
          </a:p>
        </p:txBody>
      </p:sp>
      <p:sp>
        <p:nvSpPr>
          <p:cNvPr id="4" name="ClipArt Placeholder 3"/>
          <p:cNvSpPr>
            <a:spLocks noGrp="1"/>
          </p:cNvSpPr>
          <p:nvPr>
            <p:ph type="clipArt" sz="half" idx="2"/>
          </p:nvPr>
        </p:nvSpPr>
        <p:spPr>
          <a:xfrm>
            <a:off x="4689475" y="2636838"/>
            <a:ext cx="3997325" cy="3489325"/>
          </a:xfrm>
        </p:spPr>
        <p:txBody>
          <a:bodyPr/>
          <a:lstStyle>
            <a:lvl1pPr>
              <a:buFont typeface="Wingdings" pitchFamily="2" charset="2"/>
              <a:buChar char="§"/>
              <a:defRPr>
                <a:latin typeface="Arial" pitchFamily="34" charset="0"/>
                <a:cs typeface="Arial" pitchFamily="34" charset="0"/>
              </a:defRPr>
            </a:lvl1pPr>
          </a:lstStyle>
          <a:p>
            <a:endParaRPr lang="is-IS" dirty="0"/>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is-I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is-I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D1B480E-D930-4ABF-B6C1-925FF35FCE27}" type="slidenum">
              <a:rPr lang="is-IS"/>
              <a:pPr/>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408574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s-I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189321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714888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144760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2572349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8" name="Footer Placeholder 2"/>
          <p:cNvSpPr>
            <a:spLocks noGrp="1"/>
          </p:cNvSpPr>
          <p:nvPr>
            <p:ph type="ftr" sz="quarter" idx="11"/>
          </p:nvPr>
        </p:nvSpPr>
        <p:spPr/>
        <p:txBody>
          <a:bodyPr/>
          <a:lstStyle>
            <a:lvl1pPr>
              <a:defRPr/>
            </a:lvl1pPr>
          </a:lstStyle>
          <a:p>
            <a:endParaRPr lang="is-IS"/>
          </a:p>
        </p:txBody>
      </p:sp>
      <p:sp>
        <p:nvSpPr>
          <p:cNvPr id="9"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10" name="Picture 9">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86023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s-I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724528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4" name="Footer Placeholder 2"/>
          <p:cNvSpPr>
            <a:spLocks noGrp="1"/>
          </p:cNvSpPr>
          <p:nvPr>
            <p:ph type="ftr" sz="quarter" idx="11"/>
          </p:nvPr>
        </p:nvSpPr>
        <p:spPr/>
        <p:txBody>
          <a:bodyPr/>
          <a:lstStyle>
            <a:lvl1pPr>
              <a:defRPr/>
            </a:lvl1pPr>
          </a:lstStyle>
          <a:p>
            <a:endParaRPr lang="is-IS"/>
          </a:p>
        </p:txBody>
      </p:sp>
      <p:sp>
        <p:nvSpPr>
          <p:cNvPr id="5"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6" name="Picture 5">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551083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3" name="Footer Placeholder 2"/>
          <p:cNvSpPr>
            <a:spLocks noGrp="1"/>
          </p:cNvSpPr>
          <p:nvPr>
            <p:ph type="ftr" sz="quarter" idx="11"/>
          </p:nvPr>
        </p:nvSpPr>
        <p:spPr/>
        <p:txBody>
          <a:bodyPr/>
          <a:lstStyle>
            <a:lvl1pPr>
              <a:defRPr/>
            </a:lvl1pPr>
          </a:lstStyle>
          <a:p>
            <a:endParaRPr lang="is-IS"/>
          </a:p>
        </p:txBody>
      </p:sp>
      <p:sp>
        <p:nvSpPr>
          <p:cNvPr id="4"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5" name="Picture 4">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646720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2615635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is-I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474701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322640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s-I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5" name="Footer Placeholder 2"/>
          <p:cNvSpPr>
            <a:spLocks noGrp="1"/>
          </p:cNvSpPr>
          <p:nvPr>
            <p:ph type="ftr" sz="quarter" idx="11"/>
          </p:nvPr>
        </p:nvSpPr>
        <p:spPr/>
        <p:txBody>
          <a:bodyPr/>
          <a:lstStyle>
            <a:lvl1pPr>
              <a:defRPr/>
            </a:lvl1pPr>
          </a:lstStyle>
          <a:p>
            <a:endParaRPr lang="is-IS"/>
          </a:p>
        </p:txBody>
      </p:sp>
      <p:sp>
        <p:nvSpPr>
          <p:cNvPr id="6"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7" name="Picture 6">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880267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539750" y="1196975"/>
            <a:ext cx="8147050" cy="1143000"/>
          </a:xfrm>
        </p:spPr>
        <p:txBody>
          <a:bodyPr/>
          <a:lstStyle/>
          <a:p>
            <a:r>
              <a:rPr lang="en-US" smtClean="0"/>
              <a:t>Click to edit Master title style</a:t>
            </a:r>
            <a:endParaRPr lang="is-IS"/>
          </a:p>
        </p:txBody>
      </p:sp>
      <p:sp>
        <p:nvSpPr>
          <p:cNvPr id="3" name="Text Placeholder 2"/>
          <p:cNvSpPr>
            <a:spLocks noGrp="1"/>
          </p:cNvSpPr>
          <p:nvPr>
            <p:ph type="body" sz="half" idx="1"/>
          </p:nvPr>
        </p:nvSpPr>
        <p:spPr>
          <a:xfrm>
            <a:off x="539750" y="2636838"/>
            <a:ext cx="3997325" cy="348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Media Placeholder 3"/>
          <p:cNvSpPr>
            <a:spLocks noGrp="1"/>
          </p:cNvSpPr>
          <p:nvPr>
            <p:ph type="media" sz="half" idx="2"/>
          </p:nvPr>
        </p:nvSpPr>
        <p:spPr>
          <a:xfrm>
            <a:off x="4689475" y="2636838"/>
            <a:ext cx="3997325" cy="3489325"/>
          </a:xfrm>
        </p:spPr>
        <p:txBody>
          <a:bodyPr/>
          <a:lstStyle/>
          <a:p>
            <a:endParaRPr lang="is-I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is-I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is-I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8C03C91-970C-434F-B47E-155F8C57838C}" type="slidenum">
              <a:rPr lang="is-IS"/>
              <a:pPr/>
              <a:t>‹#›</a:t>
            </a:fld>
            <a:endParaRPr lang="is-IS"/>
          </a:p>
        </p:txBody>
      </p:sp>
      <p:pic>
        <p:nvPicPr>
          <p:cNvPr id="8" name="Picture 7" descr="1Y.jpg">
            <a:hlinkClick r:id="rId2" action="ppaction://hlinkpres?slideindex=1&amp;slidetitle="/>
          </p:cNvPr>
          <p:cNvPicPr>
            <a:picLocks noChangeAspect="1"/>
          </p:cNvPicPr>
          <p:nvPr userDrawn="1"/>
        </p:nvPicPr>
        <p:blipFill>
          <a:blip r:embed="rId3" cstate="print"/>
          <a:stretch>
            <a:fillRect/>
          </a:stretch>
        </p:blipFill>
        <p:spPr>
          <a:xfrm>
            <a:off x="8676456" y="6381328"/>
            <a:ext cx="276225" cy="304800"/>
          </a:xfrm>
          <a:prstGeom prst="rect">
            <a:avLst/>
          </a:prstGeom>
        </p:spPr>
      </p:pic>
      <p:pic>
        <p:nvPicPr>
          <p:cNvPr id="9" name="Picture 8">
            <a:hlinkClick r:id="rId4"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598389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9750" y="1196975"/>
            <a:ext cx="8147050" cy="1143000"/>
          </a:xfrm>
        </p:spPr>
        <p:txBody>
          <a:bodyPr/>
          <a:lstStyle>
            <a:lvl1pPr>
              <a:defRPr baseline="0">
                <a:latin typeface="Arial" pitchFamily="34" charset="0"/>
                <a:cs typeface="Arial" pitchFamily="34" charset="0"/>
              </a:defRPr>
            </a:lvl1pPr>
          </a:lstStyle>
          <a:p>
            <a:r>
              <a:rPr lang="en-US" dirty="0" smtClean="0"/>
              <a:t>Click to edit Master title style</a:t>
            </a:r>
            <a:endParaRPr lang="is-IS" dirty="0"/>
          </a:p>
        </p:txBody>
      </p:sp>
      <p:sp>
        <p:nvSpPr>
          <p:cNvPr id="3" name="Text Placeholder 2"/>
          <p:cNvSpPr>
            <a:spLocks noGrp="1"/>
          </p:cNvSpPr>
          <p:nvPr>
            <p:ph type="body" sz="half" idx="1"/>
          </p:nvPr>
        </p:nvSpPr>
        <p:spPr>
          <a:xfrm>
            <a:off x="539750" y="2636838"/>
            <a:ext cx="3997325" cy="3489325"/>
          </a:xfrm>
        </p:spPr>
        <p:txBody>
          <a:bodyPr/>
          <a:lstStyle>
            <a:lvl1pPr>
              <a:buFont typeface="Wingdings" pitchFamily="2" charset="2"/>
              <a:buChar char="§"/>
              <a:defRPr>
                <a:latin typeface="Arial" pitchFamily="34" charset="0"/>
                <a:cs typeface="Arial" pitchFamily="34" charset="0"/>
              </a:defRPr>
            </a:lvl1pPr>
            <a:lvl2pPr>
              <a:buFont typeface="Wingdings" pitchFamily="2" charset="2"/>
              <a:buChar char="§"/>
              <a:defRPr>
                <a:latin typeface="Arial" pitchFamily="34" charset="0"/>
                <a:cs typeface="Arial" pitchFamily="34" charset="0"/>
              </a:defRPr>
            </a:lvl2pPr>
            <a:lvl3pPr>
              <a:buFont typeface="Wingdings" pitchFamily="2" charset="2"/>
              <a:buChar char="§"/>
              <a:defRPr>
                <a:latin typeface="Arial" pitchFamily="34" charset="0"/>
                <a:cs typeface="Arial" pitchFamily="34" charset="0"/>
              </a:defRPr>
            </a:lvl3pPr>
            <a:lvl4pPr>
              <a:buFont typeface="Wingdings" pitchFamily="2" charset="2"/>
              <a:buChar char="§"/>
              <a:defRPr>
                <a:latin typeface="Arial" pitchFamily="34" charset="0"/>
                <a:cs typeface="Arial" pitchFamily="34" charset="0"/>
              </a:defRPr>
            </a:lvl4pPr>
            <a:lvl5pPr>
              <a:buFont typeface="Wingdings" pitchFamily="2" charset="2"/>
              <a:buChar cha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s-IS" dirty="0"/>
          </a:p>
        </p:txBody>
      </p:sp>
      <p:sp>
        <p:nvSpPr>
          <p:cNvPr id="4" name="ClipArt Placeholder 3"/>
          <p:cNvSpPr>
            <a:spLocks noGrp="1"/>
          </p:cNvSpPr>
          <p:nvPr>
            <p:ph type="clipArt" sz="half" idx="2"/>
          </p:nvPr>
        </p:nvSpPr>
        <p:spPr>
          <a:xfrm>
            <a:off x="4689475" y="2636838"/>
            <a:ext cx="3997325" cy="3489325"/>
          </a:xfrm>
        </p:spPr>
        <p:txBody>
          <a:bodyPr/>
          <a:lstStyle>
            <a:lvl1pPr>
              <a:buFont typeface="Wingdings" pitchFamily="2" charset="2"/>
              <a:buChar char="§"/>
              <a:defRPr>
                <a:latin typeface="Arial" pitchFamily="34" charset="0"/>
                <a:cs typeface="Arial" pitchFamily="34" charset="0"/>
              </a:defRPr>
            </a:lvl1pPr>
          </a:lstStyle>
          <a:p>
            <a:endParaRPr lang="is-IS" dirty="0"/>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is-I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is-I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D1B480E-D930-4ABF-B6C1-925FF35FCE27}" type="slidenum">
              <a:rPr lang="is-IS"/>
              <a:pPr/>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408574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58088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s-I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7"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8" name="Footer Placeholder 2"/>
          <p:cNvSpPr>
            <a:spLocks noGrp="1"/>
          </p:cNvSpPr>
          <p:nvPr>
            <p:ph type="ftr" sz="quarter" idx="11"/>
          </p:nvPr>
        </p:nvSpPr>
        <p:spPr/>
        <p:txBody>
          <a:bodyPr/>
          <a:lstStyle>
            <a:lvl1pPr>
              <a:defRPr/>
            </a:lvl1pPr>
          </a:lstStyle>
          <a:p>
            <a:endParaRPr lang="is-IS"/>
          </a:p>
        </p:txBody>
      </p:sp>
      <p:sp>
        <p:nvSpPr>
          <p:cNvPr id="9"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10" name="Picture 9">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24804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s-IS"/>
          </a:p>
        </p:txBody>
      </p:sp>
      <p:sp>
        <p:nvSpPr>
          <p:cNvPr id="3"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4" name="Footer Placeholder 2"/>
          <p:cNvSpPr>
            <a:spLocks noGrp="1"/>
          </p:cNvSpPr>
          <p:nvPr>
            <p:ph type="ftr" sz="quarter" idx="11"/>
          </p:nvPr>
        </p:nvSpPr>
        <p:spPr/>
        <p:txBody>
          <a:bodyPr/>
          <a:lstStyle>
            <a:lvl1pPr>
              <a:defRPr/>
            </a:lvl1pPr>
          </a:lstStyle>
          <a:p>
            <a:endParaRPr lang="is-IS"/>
          </a:p>
        </p:txBody>
      </p:sp>
      <p:sp>
        <p:nvSpPr>
          <p:cNvPr id="5"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6" name="Picture 5">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96252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3" name="Footer Placeholder 2"/>
          <p:cNvSpPr>
            <a:spLocks noGrp="1"/>
          </p:cNvSpPr>
          <p:nvPr>
            <p:ph type="ftr" sz="quarter" idx="11"/>
          </p:nvPr>
        </p:nvSpPr>
        <p:spPr/>
        <p:txBody>
          <a:bodyPr/>
          <a:lstStyle>
            <a:lvl1pPr>
              <a:defRPr/>
            </a:lvl1pPr>
          </a:lstStyle>
          <a:p>
            <a:endParaRPr lang="is-IS"/>
          </a:p>
        </p:txBody>
      </p:sp>
      <p:sp>
        <p:nvSpPr>
          <p:cNvPr id="4"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5" name="Picture 4">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91850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s-I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spTree>
    <p:extLst>
      <p:ext uri="{BB962C8B-B14F-4D97-AF65-F5344CB8AC3E}">
        <p14:creationId xmlns:p14="http://schemas.microsoft.com/office/powerpoint/2010/main" val="286311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s-I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is-I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fld id="{E8C1B4B9-C700-4FC4-B964-5B00E8BA5530}" type="datetimeFigureOut">
              <a:rPr lang="is-IS" smtClean="0"/>
              <a:t>1.10.2013</a:t>
            </a:fld>
            <a:endParaRPr lang="is-IS"/>
          </a:p>
        </p:txBody>
      </p:sp>
      <p:sp>
        <p:nvSpPr>
          <p:cNvPr id="6" name="Footer Placeholder 2"/>
          <p:cNvSpPr>
            <a:spLocks noGrp="1"/>
          </p:cNvSpPr>
          <p:nvPr>
            <p:ph type="ftr" sz="quarter" idx="11"/>
          </p:nvPr>
        </p:nvSpPr>
        <p:spPr/>
        <p:txBody>
          <a:bodyPr/>
          <a:lstStyle>
            <a:lvl1pPr>
              <a:defRPr/>
            </a:lvl1pPr>
          </a:lstStyle>
          <a:p>
            <a:endParaRPr lang="is-IS"/>
          </a:p>
        </p:txBody>
      </p:sp>
      <p:sp>
        <p:nvSpPr>
          <p:cNvPr id="7" name="Slide Number Placeholder 3"/>
          <p:cNvSpPr>
            <a:spLocks noGrp="1"/>
          </p:cNvSpPr>
          <p:nvPr>
            <p:ph type="sldNum" sz="quarter" idx="12"/>
          </p:nvPr>
        </p:nvSpPr>
        <p:spPr/>
        <p:txBody>
          <a:bodyPr/>
          <a:lstStyle>
            <a:lvl1pPr>
              <a:defRPr/>
            </a:lvl1pPr>
          </a:lstStyle>
          <a:p>
            <a:fld id="{60CCF0BA-F513-47B7-8BD1-1DE4BCCE177D}" type="slidenum">
              <a:rPr lang="is-IS" smtClean="0"/>
              <a:t>‹#›</a:t>
            </a:fld>
            <a:endParaRPr lang="is-IS"/>
          </a:p>
        </p:txBody>
      </p:sp>
      <p:pic>
        <p:nvPicPr>
          <p:cNvPr id="8" name="Picture 7">
            <a:hlinkClick r:id="rId2" action="ppaction://hlinksldjump"/>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extLst>
      <p:ext uri="{BB962C8B-B14F-4D97-AF65-F5344CB8AC3E}">
        <p14:creationId xmlns:p14="http://schemas.microsoft.com/office/powerpoint/2010/main" val="165695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 Target="../slides/slide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 Target="../slides/slid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jpg"/><Relationship Id="rId2" Type="http://schemas.openxmlformats.org/officeDocument/2006/relationships/slideLayout" Target="../slideLayouts/slideLayout26.xml"/><Relationship Id="rId16" Type="http://schemas.openxmlformats.org/officeDocument/2006/relationships/slide" Target="../slides/slid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0825" y="204788"/>
            <a:ext cx="2881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p:nvPr/>
        </p:nvSpPr>
        <p:spPr>
          <a:xfrm>
            <a:off x="3821113" y="0"/>
            <a:ext cx="5322887" cy="1052513"/>
          </a:xfrm>
          <a:prstGeom prst="rect">
            <a:avLst/>
          </a:prstGeom>
          <a:gradFill>
            <a:gsLst>
              <a:gs pos="100000">
                <a:schemeClr val="bg1"/>
              </a:gs>
              <a:gs pos="0">
                <a:srgbClr val="000000">
                  <a:tint val="66000"/>
                  <a:satMod val="160000"/>
                </a:srgbClr>
              </a:gs>
              <a:gs pos="0">
                <a:srgbClr val="000000">
                  <a:tint val="44500"/>
                  <a:satMod val="160000"/>
                </a:srgbClr>
              </a:gs>
              <a:gs pos="100000">
                <a:srgbClr val="000000">
                  <a:tint val="23500"/>
                  <a:satMod val="16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s-IS"/>
          </a:p>
        </p:txBody>
      </p:sp>
      <p:cxnSp>
        <p:nvCxnSpPr>
          <p:cNvPr id="9" name="Straight Connector 7"/>
          <p:cNvCxnSpPr/>
          <p:nvPr/>
        </p:nvCxnSpPr>
        <p:spPr>
          <a:xfrm flipH="1">
            <a:off x="250825" y="1052513"/>
            <a:ext cx="88931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s-IS" smtClean="0"/>
          </a:p>
        </p:txBody>
      </p:sp>
      <p:sp>
        <p:nvSpPr>
          <p:cNvPr id="1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smtClean="0"/>
          </a:p>
        </p:txBody>
      </p:sp>
      <p:sp>
        <p:nvSpPr>
          <p:cNvPr id="10"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defRPr>
            </a:lvl1pPr>
          </a:lstStyle>
          <a:p>
            <a:fld id="{E8C1B4B9-C700-4FC4-B964-5B00E8BA5530}" type="datetimeFigureOut">
              <a:rPr lang="is-IS" smtClean="0"/>
              <a:t>1.10.2013</a:t>
            </a:fld>
            <a:endParaRPr lang="is-IS"/>
          </a:p>
        </p:txBody>
      </p:sp>
      <p:sp>
        <p:nvSpPr>
          <p:cNvPr id="11"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is-IS"/>
          </a:p>
        </p:txBody>
      </p:sp>
      <p:sp>
        <p:nvSpPr>
          <p:cNvPr id="12"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60CCF0BA-F513-47B7-8BD1-1DE4BCCE177D}" type="slidenum">
              <a:rPr lang="is-IS" smtClean="0"/>
              <a:t>‹#›</a:t>
            </a:fld>
            <a:endParaRPr lang="is-IS"/>
          </a:p>
        </p:txBody>
      </p:sp>
      <p:pic>
        <p:nvPicPr>
          <p:cNvPr id="2" name="Picture 1">
            <a:hlinkClick r:id="rId15" action="ppaction://hlinksldjump"/>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0825" y="204788"/>
            <a:ext cx="2881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p:nvPr/>
        </p:nvSpPr>
        <p:spPr>
          <a:xfrm>
            <a:off x="3821113" y="0"/>
            <a:ext cx="5322887" cy="1052513"/>
          </a:xfrm>
          <a:prstGeom prst="rect">
            <a:avLst/>
          </a:prstGeom>
          <a:gradFill>
            <a:gsLst>
              <a:gs pos="100000">
                <a:schemeClr val="bg1"/>
              </a:gs>
              <a:gs pos="0">
                <a:srgbClr val="000000">
                  <a:tint val="66000"/>
                  <a:satMod val="160000"/>
                </a:srgbClr>
              </a:gs>
              <a:gs pos="0">
                <a:srgbClr val="000000">
                  <a:tint val="44500"/>
                  <a:satMod val="160000"/>
                </a:srgbClr>
              </a:gs>
              <a:gs pos="100000">
                <a:srgbClr val="000000">
                  <a:tint val="23500"/>
                  <a:satMod val="16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s-IS"/>
          </a:p>
        </p:txBody>
      </p:sp>
      <p:cxnSp>
        <p:nvCxnSpPr>
          <p:cNvPr id="9" name="Straight Connector 7"/>
          <p:cNvCxnSpPr/>
          <p:nvPr/>
        </p:nvCxnSpPr>
        <p:spPr>
          <a:xfrm flipH="1">
            <a:off x="250825" y="1052513"/>
            <a:ext cx="88931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s-IS" smtClean="0"/>
          </a:p>
        </p:txBody>
      </p:sp>
      <p:sp>
        <p:nvSpPr>
          <p:cNvPr id="1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smtClean="0"/>
          </a:p>
        </p:txBody>
      </p:sp>
      <p:sp>
        <p:nvSpPr>
          <p:cNvPr id="10"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defRPr>
            </a:lvl1pPr>
          </a:lstStyle>
          <a:p>
            <a:fld id="{E8C1B4B9-C700-4FC4-B964-5B00E8BA5530}" type="datetimeFigureOut">
              <a:rPr lang="is-IS" smtClean="0"/>
              <a:t>1.10.2013</a:t>
            </a:fld>
            <a:endParaRPr lang="is-IS"/>
          </a:p>
        </p:txBody>
      </p:sp>
      <p:sp>
        <p:nvSpPr>
          <p:cNvPr id="11"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is-IS"/>
          </a:p>
        </p:txBody>
      </p:sp>
      <p:sp>
        <p:nvSpPr>
          <p:cNvPr id="12"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60CCF0BA-F513-47B7-8BD1-1DE4BCCE177D}" type="slidenum">
              <a:rPr lang="is-IS" smtClean="0"/>
              <a:t>‹#›</a:t>
            </a:fld>
            <a:endParaRPr lang="is-IS"/>
          </a:p>
        </p:txBody>
      </p:sp>
      <p:pic>
        <p:nvPicPr>
          <p:cNvPr id="13" name="Picture 12">
            <a:hlinkClick r:id="rId15" action="ppaction://hlinksldjump"/>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50825" y="204788"/>
            <a:ext cx="2881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p:nvPr/>
        </p:nvSpPr>
        <p:spPr>
          <a:xfrm>
            <a:off x="3821113" y="0"/>
            <a:ext cx="5322887" cy="1052513"/>
          </a:xfrm>
          <a:prstGeom prst="rect">
            <a:avLst/>
          </a:prstGeom>
          <a:gradFill>
            <a:gsLst>
              <a:gs pos="100000">
                <a:schemeClr val="bg1"/>
              </a:gs>
              <a:gs pos="0">
                <a:srgbClr val="000000">
                  <a:tint val="66000"/>
                  <a:satMod val="160000"/>
                </a:srgbClr>
              </a:gs>
              <a:gs pos="0">
                <a:srgbClr val="000000">
                  <a:tint val="44500"/>
                  <a:satMod val="160000"/>
                </a:srgbClr>
              </a:gs>
              <a:gs pos="100000">
                <a:srgbClr val="000000">
                  <a:tint val="23500"/>
                  <a:satMod val="16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s-IS"/>
          </a:p>
        </p:txBody>
      </p:sp>
      <p:cxnSp>
        <p:nvCxnSpPr>
          <p:cNvPr id="9" name="Straight Connector 7"/>
          <p:cNvCxnSpPr/>
          <p:nvPr/>
        </p:nvCxnSpPr>
        <p:spPr>
          <a:xfrm flipH="1">
            <a:off x="250825" y="1052513"/>
            <a:ext cx="88931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is-IS" smtClean="0"/>
          </a:p>
        </p:txBody>
      </p:sp>
      <p:sp>
        <p:nvSpPr>
          <p:cNvPr id="1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s-IS" smtClean="0"/>
          </a:p>
        </p:txBody>
      </p:sp>
      <p:sp>
        <p:nvSpPr>
          <p:cNvPr id="10"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defRPr>
            </a:lvl1pPr>
          </a:lstStyle>
          <a:p>
            <a:fld id="{E8C1B4B9-C700-4FC4-B964-5B00E8BA5530}" type="datetimeFigureOut">
              <a:rPr lang="is-IS" smtClean="0"/>
              <a:t>1.10.2013</a:t>
            </a:fld>
            <a:endParaRPr lang="is-IS"/>
          </a:p>
        </p:txBody>
      </p:sp>
      <p:sp>
        <p:nvSpPr>
          <p:cNvPr id="11"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is-IS"/>
          </a:p>
        </p:txBody>
      </p:sp>
      <p:sp>
        <p:nvSpPr>
          <p:cNvPr id="12"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60CCF0BA-F513-47B7-8BD1-1DE4BCCE177D}" type="slidenum">
              <a:rPr lang="is-IS" smtClean="0"/>
              <a:t>‹#›</a:t>
            </a:fld>
            <a:endParaRPr lang="is-IS"/>
          </a:p>
        </p:txBody>
      </p:sp>
      <p:pic>
        <p:nvPicPr>
          <p:cNvPr id="13" name="Picture 12">
            <a:hlinkClick r:id="rId16" action="ppaction://hlinksldjump"/>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8721928" y="6380944"/>
            <a:ext cx="276225" cy="304800"/>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11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4.xml"/><Relationship Id="rId1" Type="http://schemas.openxmlformats.org/officeDocument/2006/relationships/slideLayout" Target="../slideLayouts/slideLayout26.xml"/><Relationship Id="rId4" Type="http://schemas.openxmlformats.org/officeDocument/2006/relationships/image" Target="../media/image12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7.xml"/><Relationship Id="rId1" Type="http://schemas.openxmlformats.org/officeDocument/2006/relationships/slideLayout" Target="../slideLayouts/slideLayout26.xml"/><Relationship Id="rId5" Type="http://schemas.openxmlformats.org/officeDocument/2006/relationships/image" Target="../media/image133.jpeg"/><Relationship Id="rId4" Type="http://schemas.openxmlformats.org/officeDocument/2006/relationships/image" Target="../media/image13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Magnea-skyndihjalparmadur.avi" TargetMode="External"/><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hyperlink" Target="../Myndb&#246;nd%20&#250;r%20kennslugl&#230;rum/Magnea-skyndihjalparmadur.avi" TargetMode="External"/><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4.xml"/><Relationship Id="rId1" Type="http://schemas.openxmlformats.org/officeDocument/2006/relationships/slideLayout" Target="../slideLayouts/slideLayout26.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8" Type="http://schemas.openxmlformats.org/officeDocument/2006/relationships/slide" Target="slide158.xml"/><Relationship Id="rId3" Type="http://schemas.openxmlformats.org/officeDocument/2006/relationships/slide" Target="slide147.xml"/><Relationship Id="rId7" Type="http://schemas.openxmlformats.org/officeDocument/2006/relationships/slide" Target="slide157.xml"/><Relationship Id="rId2" Type="http://schemas.openxmlformats.org/officeDocument/2006/relationships/slide" Target="slide139.xml"/><Relationship Id="rId1" Type="http://schemas.openxmlformats.org/officeDocument/2006/relationships/slideLayout" Target="../slideLayouts/slideLayout26.xml"/><Relationship Id="rId6" Type="http://schemas.openxmlformats.org/officeDocument/2006/relationships/slide" Target="slide155.xml"/><Relationship Id="rId11" Type="http://schemas.openxmlformats.org/officeDocument/2006/relationships/slide" Target="slide166.xml"/><Relationship Id="rId5" Type="http://schemas.openxmlformats.org/officeDocument/2006/relationships/slide" Target="slide153.xml"/><Relationship Id="rId10" Type="http://schemas.openxmlformats.org/officeDocument/2006/relationships/slide" Target="slide164.xml"/><Relationship Id="rId4" Type="http://schemas.openxmlformats.org/officeDocument/2006/relationships/slide" Target="slide151.xml"/><Relationship Id="rId9" Type="http://schemas.openxmlformats.org/officeDocument/2006/relationships/slide" Target="slide162.xml"/></Relationships>
</file>

<file path=ppt/slides/_rels/slide138.xml.rels><?xml version="1.0" encoding="UTF-8" standalone="yes"?>
<Relationships xmlns="http://schemas.openxmlformats.org/package/2006/relationships"><Relationship Id="rId8" Type="http://schemas.openxmlformats.org/officeDocument/2006/relationships/slide" Target="slide179.xml"/><Relationship Id="rId3" Type="http://schemas.openxmlformats.org/officeDocument/2006/relationships/slide" Target="slide171.xml"/><Relationship Id="rId7" Type="http://schemas.openxmlformats.org/officeDocument/2006/relationships/slide" Target="slide178.xml"/><Relationship Id="rId2" Type="http://schemas.openxmlformats.org/officeDocument/2006/relationships/slide" Target="slide170.xml"/><Relationship Id="rId1" Type="http://schemas.openxmlformats.org/officeDocument/2006/relationships/slideLayout" Target="../slideLayouts/slideLayout26.xml"/><Relationship Id="rId6" Type="http://schemas.openxmlformats.org/officeDocument/2006/relationships/slide" Target="slide177.xml"/><Relationship Id="rId5" Type="http://schemas.openxmlformats.org/officeDocument/2006/relationships/slide" Target="slide206.xml"/><Relationship Id="rId4" Type="http://schemas.openxmlformats.org/officeDocument/2006/relationships/slide" Target="slide172.xml"/><Relationship Id="rId9" Type="http://schemas.openxmlformats.org/officeDocument/2006/relationships/slide" Target="slide18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2.xml"/><Relationship Id="rId1" Type="http://schemas.openxmlformats.org/officeDocument/2006/relationships/slideLayout" Target="../slideLayouts/slideLayout26.xml"/><Relationship Id="rId4" Type="http://schemas.openxmlformats.org/officeDocument/2006/relationships/image" Target="../media/image148.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14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ofudhogg.wmv" TargetMode="External"/><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2" Type="http://schemas.openxmlformats.org/officeDocument/2006/relationships/image" Target="../media/image153.tif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7.xml"/><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8.xml"/><Relationship Id="rId1" Type="http://schemas.openxmlformats.org/officeDocument/2006/relationships/slideLayout" Target="../slideLayouts/slideLayout2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0.xml"/><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1.xml"/><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Beinbrot.wmv" TargetMode="External"/><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2.xml"/><Relationship Id="rId1" Type="http://schemas.openxmlformats.org/officeDocument/2006/relationships/slideLayout" Target="../slideLayouts/slideLayout26.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3.xml"/><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4.xml"/><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5.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8.xml"/></Relationships>
</file>

<file path=ppt/slides/_rels/slide168.xml.rels><?xml version="1.0" encoding="UTF-8" standalone="yes"?>
<Relationships xmlns="http://schemas.openxmlformats.org/package/2006/relationships"><Relationship Id="rId3" Type="http://schemas.openxmlformats.org/officeDocument/2006/relationships/hyperlink" Target="Stodva_blaedingu.wmv" TargetMode="External"/><Relationship Id="rId2" Type="http://schemas.openxmlformats.org/officeDocument/2006/relationships/notesSlide" Target="../notesSlides/notesSlide106.xml"/><Relationship Id="rId1" Type="http://schemas.openxmlformats.org/officeDocument/2006/relationships/slideLayout" Target="../slideLayouts/slideLayout26.xml"/><Relationship Id="rId4" Type="http://schemas.openxmlformats.org/officeDocument/2006/relationships/image" Target="../media/image170.png"/></Relationships>
</file>

<file path=ppt/slides/_rels/slide1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7.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26.xml"/></Relationships>
</file>

<file path=ppt/slides/_rels/slide17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9.xml"/><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9.xml"/><Relationship Id="rId4" Type="http://schemas.openxmlformats.org/officeDocument/2006/relationships/image" Target="../media/image180.jpeg"/></Relationships>
</file>

<file path=ppt/slides/_rels/slide17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0.xml"/><Relationship Id="rId1" Type="http://schemas.openxmlformats.org/officeDocument/2006/relationships/slideLayout" Target="../slideLayouts/slideLayout26.xml"/><Relationship Id="rId4" Type="http://schemas.openxmlformats.org/officeDocument/2006/relationships/image" Target="../media/image182.jpe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12.xml"/><Relationship Id="rId1" Type="http://schemas.openxmlformats.org/officeDocument/2006/relationships/slideLayout" Target="../slideLayouts/slideLayout26.xml"/></Relationships>
</file>

<file path=ppt/slides/_rels/slide17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3.xml"/><Relationship Id="rId1" Type="http://schemas.openxmlformats.org/officeDocument/2006/relationships/slideLayout" Target="../slideLayouts/slideLayout26.xml"/></Relationships>
</file>

<file path=ppt/slides/_rels/slide17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tiff"/><Relationship Id="rId1" Type="http://schemas.openxmlformats.org/officeDocument/2006/relationships/slideLayout" Target="../slideLayouts/slideLayout26.xml"/><Relationship Id="rId4" Type="http://schemas.openxmlformats.org/officeDocument/2006/relationships/image" Target="../media/image190.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6.xml"/><Relationship Id="rId4" Type="http://schemas.openxmlformats.org/officeDocument/2006/relationships/image" Target="../media/image193.jpeg"/></Relationships>
</file>

<file path=ppt/slides/_rels/slide18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14.xml"/><Relationship Id="rId1" Type="http://schemas.openxmlformats.org/officeDocument/2006/relationships/slideLayout" Target="../slideLayouts/slideLayout26.xml"/></Relationships>
</file>

<file path=ppt/slides/_rels/slide18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15.xml"/><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3" Type="http://schemas.openxmlformats.org/officeDocument/2006/relationships/hyperlink" Target="Bruni.wmv" TargetMode="External"/><Relationship Id="rId2" Type="http://schemas.openxmlformats.org/officeDocument/2006/relationships/notesSlide" Target="../notesSlides/notesSlide116.xml"/><Relationship Id="rId1" Type="http://schemas.openxmlformats.org/officeDocument/2006/relationships/slideLayout" Target="../slideLayouts/slideLayout26.xml"/><Relationship Id="rId4" Type="http://schemas.openxmlformats.org/officeDocument/2006/relationships/image" Target="../media/image196.png"/></Relationships>
</file>

<file path=ppt/slides/_rels/slide18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17.xml"/><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199.wmf"/></Relationships>
</file>

<file path=ppt/slides/_rels/slide19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9.xml"/><Relationship Id="rId1" Type="http://schemas.openxmlformats.org/officeDocument/2006/relationships/slideLayout" Target="../slideLayouts/slideLayout26.xml"/></Relationships>
</file>

<file path=ppt/slides/_rels/slide19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0.xml"/><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21.xml"/><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6.xml"/></Relationships>
</file>

<file path=ppt/slides/_rels/slide19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237.xml"/><Relationship Id="rId18" Type="http://schemas.openxmlformats.org/officeDocument/2006/relationships/image" Target="../media/image10.png"/><Relationship Id="rId3" Type="http://schemas.openxmlformats.org/officeDocument/2006/relationships/slide" Target="slide13.xml"/><Relationship Id="rId21" Type="http://schemas.openxmlformats.org/officeDocument/2006/relationships/slide" Target="slide205.xml"/><Relationship Id="rId7" Type="http://schemas.openxmlformats.org/officeDocument/2006/relationships/slide" Target="slide85.xml"/><Relationship Id="rId12" Type="http://schemas.openxmlformats.org/officeDocument/2006/relationships/image" Target="../media/image7.png"/><Relationship Id="rId17" Type="http://schemas.openxmlformats.org/officeDocument/2006/relationships/slide" Target="slide138.xml"/><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slide" Target="slide212.xml"/><Relationship Id="rId24" Type="http://schemas.openxmlformats.org/officeDocument/2006/relationships/image" Target="../media/image13.png"/><Relationship Id="rId5" Type="http://schemas.openxmlformats.org/officeDocument/2006/relationships/slide" Target="slide24.xml"/><Relationship Id="rId15" Type="http://schemas.openxmlformats.org/officeDocument/2006/relationships/slide" Target="slide244.xml"/><Relationship Id="rId23" Type="http://schemas.openxmlformats.org/officeDocument/2006/relationships/slide" Target="slide51.xml"/><Relationship Id="rId10" Type="http://schemas.openxmlformats.org/officeDocument/2006/relationships/image" Target="../media/image6.png"/><Relationship Id="rId19" Type="http://schemas.openxmlformats.org/officeDocument/2006/relationships/slide" Target="slide3.xml"/><Relationship Id="rId4" Type="http://schemas.openxmlformats.org/officeDocument/2006/relationships/image" Target="../media/image3.png"/><Relationship Id="rId9" Type="http://schemas.openxmlformats.org/officeDocument/2006/relationships/slide" Target="slide137.xml"/><Relationship Id="rId14" Type="http://schemas.openxmlformats.org/officeDocument/2006/relationships/image" Target="../media/image8.png"/><Relationship Id="rId22"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22.xml"/><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206.xml"/><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25.xml"/><Relationship Id="rId1" Type="http://schemas.openxmlformats.org/officeDocument/2006/relationships/slideLayout" Target="../slideLayouts/slideLayout26.xml"/><Relationship Id="rId4" Type="http://schemas.openxmlformats.org/officeDocument/2006/relationships/image" Target="../media/image211.jpeg"/></Relationships>
</file>

<file path=ppt/slides/_rels/slide20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2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hyperlink" Target="SalraennStudningur.pdf" TargetMode="Externa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6.xml"/></Relationships>
</file>

<file path=ppt/slides/_rels/slide212.xml.rels><?xml version="1.0" encoding="UTF-8" standalone="yes"?>
<Relationships xmlns="http://schemas.openxmlformats.org/package/2006/relationships"><Relationship Id="rId3" Type="http://schemas.openxmlformats.org/officeDocument/2006/relationships/slide" Target="slide216.xml"/><Relationship Id="rId7" Type="http://schemas.openxmlformats.org/officeDocument/2006/relationships/slide" Target="slide228.xml"/><Relationship Id="rId2" Type="http://schemas.openxmlformats.org/officeDocument/2006/relationships/slide" Target="slide213.xml"/><Relationship Id="rId1" Type="http://schemas.openxmlformats.org/officeDocument/2006/relationships/slideLayout" Target="../slideLayouts/slideLayout26.xml"/><Relationship Id="rId6" Type="http://schemas.openxmlformats.org/officeDocument/2006/relationships/slide" Target="slide226.xml"/><Relationship Id="rId5" Type="http://schemas.openxmlformats.org/officeDocument/2006/relationships/slide" Target="slide224.xml"/><Relationship Id="rId4" Type="http://schemas.openxmlformats.org/officeDocument/2006/relationships/slide" Target="slide222.xml"/></Relationships>
</file>

<file path=ppt/slides/_rels/slide21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29.xml"/><Relationship Id="rId1" Type="http://schemas.openxmlformats.org/officeDocument/2006/relationships/slideLayout" Target="../slideLayouts/slideLayout26.xml"/></Relationships>
</file>

<file path=ppt/slides/_rels/slide21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0.xml"/><Relationship Id="rId1" Type="http://schemas.openxmlformats.org/officeDocument/2006/relationships/slideLayout" Target="../slideLayouts/slideLayout26.xml"/></Relationships>
</file>

<file path=ppt/slides/_rels/slide21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33.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34.xml"/><Relationship Id="rId1" Type="http://schemas.openxmlformats.org/officeDocument/2006/relationships/slideLayout" Target="../slideLayouts/slideLayout2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36.xml"/><Relationship Id="rId1" Type="http://schemas.openxmlformats.org/officeDocument/2006/relationships/slideLayout" Target="../slideLayouts/slideLayout26.xml"/></Relationships>
</file>

<file path=ppt/slides/_rels/slide22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37.xml"/><Relationship Id="rId1" Type="http://schemas.openxmlformats.org/officeDocument/2006/relationships/slideLayout" Target="../slideLayouts/slideLayout26.xml"/></Relationships>
</file>

<file path=ppt/slides/_rels/slide22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38.xml"/><Relationship Id="rId1" Type="http://schemas.openxmlformats.org/officeDocument/2006/relationships/slideLayout" Target="../slideLayouts/slideLayout26.xml"/></Relationships>
</file>

<file path=ppt/slides/_rels/slide22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6.xml"/></Relationships>
</file>

<file path=ppt/slides/_rels/slide22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6.xml"/></Relationships>
</file>

<file path=ppt/slides/_rels/slide22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9.xml"/><Relationship Id="rId1" Type="http://schemas.openxmlformats.org/officeDocument/2006/relationships/slideLayout" Target="../slideLayouts/slideLayout26.xml"/></Relationships>
</file>

<file path=ppt/slides/_rels/slide22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4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30.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6.xml"/></Relationships>
</file>

<file path=ppt/slides/_rels/slide235.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6.xml"/></Relationships>
</file>

<file path=ppt/slides/_rels/slide236.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6.xml"/></Relationships>
</file>

<file path=ppt/slides/_rels/slide237.xml.rels><?xml version="1.0" encoding="UTF-8" standalone="yes"?>
<Relationships xmlns="http://schemas.openxmlformats.org/package/2006/relationships"><Relationship Id="rId3" Type="http://schemas.openxmlformats.org/officeDocument/2006/relationships/slide" Target="slide240.xml"/><Relationship Id="rId2" Type="http://schemas.openxmlformats.org/officeDocument/2006/relationships/slide" Target="slide239.xml"/><Relationship Id="rId1" Type="http://schemas.openxmlformats.org/officeDocument/2006/relationships/slideLayout" Target="../slideLayouts/slideLayout26.xml"/><Relationship Id="rId4" Type="http://schemas.openxmlformats.org/officeDocument/2006/relationships/slide" Target="slide242.xml"/></Relationships>
</file>

<file path=ppt/slides/_rels/slide23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41.xml"/><Relationship Id="rId1" Type="http://schemas.openxmlformats.org/officeDocument/2006/relationships/slideLayout" Target="../slideLayouts/slideLayout2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26.xml"/><Relationship Id="rId1" Type="http://schemas.openxmlformats.org/officeDocument/2006/relationships/slideLayout" Target="../slideLayouts/slideLayout26.xml"/><Relationship Id="rId5" Type="http://schemas.openxmlformats.org/officeDocument/2006/relationships/slide" Target="slide44.xml"/><Relationship Id="rId4" Type="http://schemas.openxmlformats.org/officeDocument/2006/relationships/slide" Target="slide4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6.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4.xml"/><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5.xml"/><Relationship Id="rId9" Type="http://schemas.openxmlformats.org/officeDocument/2006/relationships/slide" Target="slide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84.xml"/><Relationship Id="rId3" Type="http://schemas.openxmlformats.org/officeDocument/2006/relationships/slide" Target="slide54.xml"/><Relationship Id="rId7" Type="http://schemas.openxmlformats.org/officeDocument/2006/relationships/slide" Target="slide62.xml"/><Relationship Id="rId12" Type="http://schemas.openxmlformats.org/officeDocument/2006/relationships/slide" Target="slide82.xml"/><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slide" Target="slide60.xml"/><Relationship Id="rId11" Type="http://schemas.openxmlformats.org/officeDocument/2006/relationships/slide" Target="slide81.xml"/><Relationship Id="rId5" Type="http://schemas.openxmlformats.org/officeDocument/2006/relationships/slide" Target="slide58.xml"/><Relationship Id="rId10" Type="http://schemas.openxmlformats.org/officeDocument/2006/relationships/slide" Target="slide80.xml"/><Relationship Id="rId4" Type="http://schemas.openxmlformats.org/officeDocument/2006/relationships/slide" Target="slide57.xml"/><Relationship Id="rId9" Type="http://schemas.openxmlformats.org/officeDocument/2006/relationships/slide" Target="slide79.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6.xml"/><Relationship Id="rId5" Type="http://schemas.openxmlformats.org/officeDocument/2006/relationships/image" Target="../media/image73.jpe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hyperlink" Target="Hjartahnod.wmv" TargetMode="External"/><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30.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hyperlink" Target="http://images.google.is/imgres?imgurl=http://www.gosports-shop.ch/image.php?productid=223&amp;imgrefurl=http://www.gosports-shop.ch/home.php?cat=27&amp;js=n&amp;h=338&amp;w=373&amp;sz=26&amp;hl=is&amp;start=10&amp;tbnid=fLoND44DDyfxkM:&amp;tbnh=111&amp;tbnw=122&amp;prev=/images?q=Lifepak+AED&amp;gbv=2&amp;svnum=10&amp;hl=is&amp;sa=G" TargetMode="External"/><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8" Type="http://schemas.openxmlformats.org/officeDocument/2006/relationships/slide" Target="slide112.xml"/><Relationship Id="rId13" Type="http://schemas.openxmlformats.org/officeDocument/2006/relationships/slide" Target="slide128.xml"/><Relationship Id="rId3" Type="http://schemas.openxmlformats.org/officeDocument/2006/relationships/slide" Target="slide90.xml"/><Relationship Id="rId7" Type="http://schemas.openxmlformats.org/officeDocument/2006/relationships/slide" Target="slide110.xml"/><Relationship Id="rId12" Type="http://schemas.openxmlformats.org/officeDocument/2006/relationships/slide" Target="slide126.xml"/><Relationship Id="rId2" Type="http://schemas.openxmlformats.org/officeDocument/2006/relationships/slide" Target="slide86.xml"/><Relationship Id="rId1" Type="http://schemas.openxmlformats.org/officeDocument/2006/relationships/slideLayout" Target="../slideLayouts/slideLayout26.xml"/><Relationship Id="rId6" Type="http://schemas.openxmlformats.org/officeDocument/2006/relationships/slide" Target="slide107.xml"/><Relationship Id="rId11" Type="http://schemas.openxmlformats.org/officeDocument/2006/relationships/slide" Target="slide123.xml"/><Relationship Id="rId5" Type="http://schemas.openxmlformats.org/officeDocument/2006/relationships/slide" Target="slide101.xml"/><Relationship Id="rId10" Type="http://schemas.openxmlformats.org/officeDocument/2006/relationships/slide" Target="slide118.xml"/><Relationship Id="rId4" Type="http://schemas.openxmlformats.org/officeDocument/2006/relationships/slide" Target="slide95.xml"/><Relationship Id="rId9" Type="http://schemas.openxmlformats.org/officeDocument/2006/relationships/slide" Target="slide115.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hyperlink" Target="Sj&#225;lfbo&#240;ali&#240;ar%20Rau&#240;a%20krossins.wmv" TargetMode="External"/><Relationship Id="rId2" Type="http://schemas.openxmlformats.org/officeDocument/2006/relationships/hyperlink" Target="../Myndb&#246;nd%20&#250;r%20kennslugl&#230;rum/Sj&#225;lfbo&#240;ali&#240;ar%20Rau&#240;a%20krossins.wmv"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4.xml"/><Relationship Id="rId1" Type="http://schemas.openxmlformats.org/officeDocument/2006/relationships/slideLayout" Target="../slideLayouts/slideLayout26.xml"/><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3" Type="http://schemas.openxmlformats.org/officeDocument/2006/relationships/hyperlink" Target="Ondunarerfidleikar.wmv" TargetMode="External"/><Relationship Id="rId2" Type="http://schemas.openxmlformats.org/officeDocument/2006/relationships/notesSlide" Target="../notesSlides/notesSlide55.xml"/><Relationship Id="rId1" Type="http://schemas.openxmlformats.org/officeDocument/2006/relationships/slideLayout" Target="../slideLayouts/slideLayout26.xml"/><Relationship Id="rId4" Type="http://schemas.openxmlformats.org/officeDocument/2006/relationships/image" Target="../media/image10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1.xml"/><Relationship Id="rId1" Type="http://schemas.openxmlformats.org/officeDocument/2006/relationships/slideLayout" Target="../slideLayouts/slideLayout26.xml"/><Relationship Id="rId4" Type="http://schemas.openxmlformats.org/officeDocument/2006/relationships/image" Target="../media/image115.jpeg"/></Relationships>
</file>

<file path=ppt/slides/_rels/slide99.xml.rels><?xml version="1.0" encoding="UTF-8" standalone="yes"?>
<Relationships xmlns="http://schemas.openxmlformats.org/package/2006/relationships"><Relationship Id="rId3" Type="http://schemas.openxmlformats.org/officeDocument/2006/relationships/hyperlink" Target="Adskotahlutur.wmv" TargetMode="External"/><Relationship Id="rId2" Type="http://schemas.openxmlformats.org/officeDocument/2006/relationships/notesSlide" Target="../notesSlides/notesSlide62.xml"/><Relationship Id="rId1" Type="http://schemas.openxmlformats.org/officeDocument/2006/relationships/slideLayout" Target="../slideLayouts/slideLayout26.xml"/><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23071"/>
            <a:ext cx="7772400" cy="1470025"/>
          </a:xfrm>
        </p:spPr>
        <p:txBody>
          <a:bodyPr>
            <a:normAutofit fontScale="90000"/>
          </a:bodyPr>
          <a:lstStyle/>
          <a:p>
            <a:pPr>
              <a:spcBef>
                <a:spcPct val="50000"/>
              </a:spcBef>
            </a:pPr>
            <a:r>
              <a:rPr lang="is-IS" sz="6600" dirty="0" smtClean="0">
                <a:latin typeface="Arial" pitchFamily="34" charset="0"/>
                <a:cs typeface="Arial" pitchFamily="34" charset="0"/>
              </a:rPr>
              <a:t>SKYNDIHJÁLP</a:t>
            </a:r>
            <a:r>
              <a:rPr lang="is-IS" sz="6600" dirty="0" smtClean="0"/>
              <a:t/>
            </a:r>
            <a:br>
              <a:rPr lang="is-IS" sz="6600" dirty="0" smtClean="0"/>
            </a:br>
            <a:r>
              <a:rPr lang="is-IS" sz="4000" dirty="0" smtClean="0">
                <a:solidFill>
                  <a:srgbClr val="FF0000"/>
                </a:solidFill>
                <a:latin typeface="+mn-lt"/>
              </a:rPr>
              <a:t>KENNSLUGLÆRUR</a:t>
            </a:r>
            <a:r>
              <a:rPr lang="en-GB" dirty="0" smtClean="0">
                <a:solidFill>
                  <a:srgbClr val="FF0000"/>
                </a:solidFill>
              </a:rPr>
              <a:t/>
            </a:r>
            <a:br>
              <a:rPr lang="en-GB" dirty="0" smtClean="0">
                <a:solidFill>
                  <a:srgbClr val="FF0000"/>
                </a:solidFill>
              </a:rPr>
            </a:br>
            <a:endParaRPr lang="is-IS" dirty="0"/>
          </a:p>
        </p:txBody>
      </p:sp>
    </p:spTree>
    <p:extLst>
      <p:ext uri="{BB962C8B-B14F-4D97-AF65-F5344CB8AC3E}">
        <p14:creationId xmlns:p14="http://schemas.microsoft.com/office/powerpoint/2010/main" val="2546529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28625" y="928688"/>
            <a:ext cx="8229600" cy="1143000"/>
          </a:xfrm>
        </p:spPr>
        <p:txBody>
          <a:bodyPr/>
          <a:lstStyle/>
          <a:p>
            <a:pPr eaLnBrk="1" hangingPunct="1"/>
            <a:r>
              <a:rPr lang="is-IS" b="0" dirty="0" smtClean="0">
                <a:latin typeface="Arial" pitchFamily="34" charset="0"/>
                <a:cs typeface="Arial" pitchFamily="34" charset="0"/>
              </a:rPr>
              <a:t>Rauði krossinn á neyðartímum</a:t>
            </a:r>
            <a:endParaRPr lang="en-US" b="0" dirty="0" smtClean="0">
              <a:latin typeface="Arial" pitchFamily="34" charset="0"/>
              <a:cs typeface="Arial" pitchFamily="34" charset="0"/>
            </a:endParaRPr>
          </a:p>
        </p:txBody>
      </p:sp>
      <p:sp>
        <p:nvSpPr>
          <p:cNvPr id="7171" name="Rectangle 3"/>
          <p:cNvSpPr>
            <a:spLocks noGrp="1" noChangeArrowheads="1"/>
          </p:cNvSpPr>
          <p:nvPr>
            <p:ph sz="half" idx="1"/>
          </p:nvPr>
        </p:nvSpPr>
        <p:spPr>
          <a:xfrm>
            <a:off x="179512" y="2060847"/>
            <a:ext cx="5760640" cy="4797153"/>
          </a:xfrm>
        </p:spPr>
        <p:txBody>
          <a:bodyPr/>
          <a:lstStyle/>
          <a:p>
            <a:pPr eaLnBrk="1" hangingPunct="1">
              <a:buFont typeface="Wingdings" pitchFamily="2" charset="2"/>
              <a:buChar char="§"/>
            </a:pPr>
            <a:r>
              <a:rPr lang="is-IS" dirty="0" smtClean="0">
                <a:latin typeface="Arial" pitchFamily="34" charset="0"/>
                <a:cs typeface="Arial" pitchFamily="34" charset="0"/>
              </a:rPr>
              <a:t>Sjálfboðaliðar og starfsmenn hefja hjálparstarfið</a:t>
            </a:r>
          </a:p>
          <a:p>
            <a:pPr eaLnBrk="1" hangingPunct="1">
              <a:buFont typeface="Wingdings" pitchFamily="2" charset="2"/>
              <a:buChar char="§"/>
            </a:pPr>
            <a:r>
              <a:rPr lang="is-IS" dirty="0" smtClean="0">
                <a:latin typeface="Arial" pitchFamily="34" charset="0"/>
                <a:cs typeface="Arial" pitchFamily="34" charset="0"/>
              </a:rPr>
              <a:t>Aðeins er leitað eftir aðstoð annarra landsfélaga eftir stóra eða alvarlega atburði</a:t>
            </a:r>
          </a:p>
          <a:p>
            <a:pPr eaLnBrk="1" hangingPunct="1">
              <a:buFont typeface="Wingdings" pitchFamily="2" charset="2"/>
              <a:buChar char="§"/>
            </a:pPr>
            <a:r>
              <a:rPr lang="is-IS" dirty="0" smtClean="0">
                <a:latin typeface="Arial" pitchFamily="34" charset="0"/>
                <a:cs typeface="Arial" pitchFamily="34" charset="0"/>
              </a:rPr>
              <a:t>Oftast er einungis þörf á fjárstuðningi en stundum getur verið þörf fyrir viðbótarmannafla með tiltekna sérþekkingu og reynslu</a:t>
            </a:r>
          </a:p>
          <a:p>
            <a:pPr eaLnBrk="1" hangingPunct="1">
              <a:lnSpc>
                <a:spcPct val="80000"/>
              </a:lnSpc>
            </a:pPr>
            <a:endParaRPr lang="is-IS" sz="2000" dirty="0" smtClean="0"/>
          </a:p>
          <a:p>
            <a:pPr eaLnBrk="1" hangingPunct="1">
              <a:lnSpc>
                <a:spcPct val="80000"/>
              </a:lnSpc>
              <a:buFontTx/>
              <a:buNone/>
            </a:pPr>
            <a:endParaRPr lang="is-IS" sz="2000" dirty="0" smtClean="0"/>
          </a:p>
          <a:p>
            <a:pPr eaLnBrk="1" hangingPunct="1">
              <a:lnSpc>
                <a:spcPct val="80000"/>
              </a:lnSpc>
            </a:pPr>
            <a:endParaRPr lang="is-IS" sz="2000" dirty="0" smtClean="0"/>
          </a:p>
          <a:p>
            <a:pPr eaLnBrk="1" hangingPunct="1">
              <a:lnSpc>
                <a:spcPct val="80000"/>
              </a:lnSpc>
            </a:pPr>
            <a:endParaRPr lang="is-IS" sz="2000" dirty="0" smtClean="0"/>
          </a:p>
          <a:p>
            <a:pPr eaLnBrk="1" hangingPunct="1">
              <a:lnSpc>
                <a:spcPct val="80000"/>
              </a:lnSpc>
            </a:pPr>
            <a:endParaRPr lang="en-US" sz="2000" dirty="0" smtClean="0"/>
          </a:p>
        </p:txBody>
      </p:sp>
      <p:pic>
        <p:nvPicPr>
          <p:cNvPr id="7172" name="Picture 7" descr="A pupil of the Mera Bakot Girls’ Middle School being rebuilt under the Pakistan Red Crescent/International Federation reconstruction. Recovery and reconstruction has replaced survival and seeking relief as the focus for the people of northern Pakistan two years after the devastating earthquake, which killed more than 73,000 people and made over 3.5 million homeless. The smile on the face of this girl stands for keeping faith even in difficult circumstances."/>
          <p:cNvPicPr>
            <a:picLocks noChangeAspect="1" noChangeArrowheads="1"/>
          </p:cNvPicPr>
          <p:nvPr/>
        </p:nvPicPr>
        <p:blipFill>
          <a:blip r:embed="rId3" cstate="email"/>
          <a:srcRect/>
          <a:stretch>
            <a:fillRect/>
          </a:stretch>
        </p:blipFill>
        <p:spPr bwMode="auto">
          <a:xfrm rot="224353">
            <a:off x="5793680" y="2256424"/>
            <a:ext cx="2974878" cy="2230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5234" name="Picture 2" descr="http://www.milenio.com/media/27b/d1b4944d5f41f208ad53bc196b56627b_int470.jpg"/>
          <p:cNvPicPr>
            <a:picLocks noChangeAspect="1" noChangeArrowheads="1"/>
          </p:cNvPicPr>
          <p:nvPr/>
        </p:nvPicPr>
        <p:blipFill>
          <a:blip r:embed="rId4" cstate="email"/>
          <a:srcRect/>
          <a:stretch>
            <a:fillRect/>
          </a:stretch>
        </p:blipFill>
        <p:spPr bwMode="auto">
          <a:xfrm rot="21243656">
            <a:off x="5831346" y="4224909"/>
            <a:ext cx="2973090" cy="2226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155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8" name="Picture 4" descr="Adskota-ungb_tveirputtar"/>
          <p:cNvPicPr>
            <a:picLocks noChangeAspect="1" noChangeArrowheads="1"/>
          </p:cNvPicPr>
          <p:nvPr/>
        </p:nvPicPr>
        <p:blipFill>
          <a:blip r:embed="rId3" cstate="email"/>
          <a:srcRect/>
          <a:stretch>
            <a:fillRect/>
          </a:stretch>
        </p:blipFill>
        <p:spPr bwMode="auto">
          <a:xfrm>
            <a:off x="7020272" y="4005064"/>
            <a:ext cx="1872208" cy="2094690"/>
          </a:xfrm>
          <a:prstGeom prst="rect">
            <a:avLst/>
          </a:prstGeom>
          <a:noFill/>
        </p:spPr>
      </p:pic>
      <p:sp>
        <p:nvSpPr>
          <p:cNvPr id="722946" name="Rectangle 2"/>
          <p:cNvSpPr>
            <a:spLocks noGrp="1" noChangeArrowheads="1"/>
          </p:cNvSpPr>
          <p:nvPr>
            <p:ph type="title"/>
          </p:nvPr>
        </p:nvSpPr>
        <p:spPr>
          <a:xfrm>
            <a:off x="0" y="1133872"/>
            <a:ext cx="9144000" cy="1143000"/>
          </a:xfrm>
        </p:spPr>
        <p:txBody>
          <a:bodyPr/>
          <a:lstStyle/>
          <a:p>
            <a:r>
              <a:rPr lang="is-IS" b="0" dirty="0">
                <a:latin typeface="Arial" charset="0"/>
              </a:rPr>
              <a:t>Aðskotahlutur í öndunarvegi</a:t>
            </a:r>
            <a:br>
              <a:rPr lang="is-IS" b="0" dirty="0">
                <a:latin typeface="Arial" charset="0"/>
              </a:rPr>
            </a:br>
            <a:r>
              <a:rPr lang="is-IS" sz="2500" b="0" dirty="0">
                <a:solidFill>
                  <a:srgbClr val="FF0000"/>
                </a:solidFill>
                <a:latin typeface="Arial" charset="0"/>
              </a:rPr>
              <a:t>Skyndihjálp</a:t>
            </a:r>
            <a:endParaRPr lang="en-GB" sz="2500" b="0" dirty="0">
              <a:solidFill>
                <a:srgbClr val="FF0000"/>
              </a:solidFill>
              <a:latin typeface="Arial" charset="0"/>
            </a:endParaRPr>
          </a:p>
        </p:txBody>
      </p:sp>
      <p:sp>
        <p:nvSpPr>
          <p:cNvPr id="722947" name="Rectangle 3"/>
          <p:cNvSpPr>
            <a:spLocks noGrp="1" noChangeArrowheads="1"/>
          </p:cNvSpPr>
          <p:nvPr>
            <p:ph idx="1"/>
          </p:nvPr>
        </p:nvSpPr>
        <p:spPr>
          <a:xfrm>
            <a:off x="620713" y="2517775"/>
            <a:ext cx="8523287" cy="4340225"/>
          </a:xfrm>
        </p:spPr>
        <p:txBody>
          <a:bodyPr/>
          <a:lstStyle/>
          <a:p>
            <a:pPr>
              <a:lnSpc>
                <a:spcPct val="105000"/>
              </a:lnSpc>
              <a:buClr>
                <a:srgbClr val="FF0000"/>
              </a:buClr>
              <a:buFont typeface="Wingdings" pitchFamily="2" charset="2"/>
              <a:buNone/>
            </a:pPr>
            <a:r>
              <a:rPr lang="is-IS" sz="2800" b="1" dirty="0" smtClean="0">
                <a:latin typeface="Arial" charset="0"/>
              </a:rPr>
              <a:t>Ungabörn </a:t>
            </a:r>
          </a:p>
          <a:p>
            <a:pPr>
              <a:lnSpc>
                <a:spcPct val="105000"/>
              </a:lnSpc>
              <a:buClr>
                <a:schemeClr val="tx1"/>
              </a:buClr>
              <a:buFont typeface="Wingdings" pitchFamily="2" charset="2"/>
              <a:buChar char="§"/>
            </a:pPr>
            <a:r>
              <a:rPr lang="is-IS" sz="2800" dirty="0" smtClean="0">
                <a:latin typeface="Arial" charset="0"/>
              </a:rPr>
              <a:t>Sláðu 5 sinnum á milli herðablaðanna</a:t>
            </a:r>
          </a:p>
          <a:p>
            <a:pPr>
              <a:lnSpc>
                <a:spcPct val="105000"/>
              </a:lnSpc>
              <a:buClr>
                <a:schemeClr val="tx1"/>
              </a:buClr>
              <a:buFont typeface="Wingdings" pitchFamily="2" charset="2"/>
              <a:buChar char="§"/>
            </a:pPr>
            <a:r>
              <a:rPr lang="is-IS" sz="2800" dirty="0" smtClean="0">
                <a:latin typeface="Arial" charset="0"/>
              </a:rPr>
              <a:t>Þrýstu 5 sinnum snöggt </a:t>
            </a:r>
            <a:r>
              <a:rPr lang="is-IS" sz="2800" dirty="0">
                <a:latin typeface="Arial" charset="0"/>
              </a:rPr>
              <a:t>á brjóstkassann</a:t>
            </a:r>
          </a:p>
          <a:p>
            <a:pPr>
              <a:lnSpc>
                <a:spcPct val="105000"/>
              </a:lnSpc>
              <a:buClr>
                <a:schemeClr val="tx1"/>
              </a:buClr>
              <a:buFont typeface="Wingdings" pitchFamily="2" charset="2"/>
              <a:buChar char="§"/>
            </a:pPr>
            <a:r>
              <a:rPr lang="is-IS" sz="2800" dirty="0" smtClean="0">
                <a:latin typeface="Arial" charset="0"/>
              </a:rPr>
              <a:t>Endurtaktu </a:t>
            </a:r>
            <a:r>
              <a:rPr lang="is-IS" sz="2800" dirty="0">
                <a:latin typeface="Arial" charset="0"/>
              </a:rPr>
              <a:t>ferlið þar </a:t>
            </a:r>
            <a:r>
              <a:rPr lang="is-IS" sz="2800" dirty="0" smtClean="0">
                <a:latin typeface="Arial" charset="0"/>
              </a:rPr>
              <a:t>til barnið fer að anda </a:t>
            </a:r>
            <a:endParaRPr lang="is-IS" sz="2800" dirty="0">
              <a:latin typeface="Arial" charset="0"/>
            </a:endParaRPr>
          </a:p>
          <a:p>
            <a:pPr>
              <a:lnSpc>
                <a:spcPct val="105000"/>
              </a:lnSpc>
              <a:buClr>
                <a:schemeClr val="tx1"/>
              </a:buClr>
              <a:buFont typeface="Wingdings" pitchFamily="2" charset="2"/>
              <a:buChar char="§"/>
            </a:pPr>
            <a:r>
              <a:rPr lang="is-IS" sz="2800" dirty="0" smtClean="0">
                <a:latin typeface="Arial" charset="0"/>
              </a:rPr>
              <a:t>Ef barnið </a:t>
            </a:r>
            <a:r>
              <a:rPr lang="is-IS" sz="2800" dirty="0">
                <a:latin typeface="Arial" charset="0"/>
              </a:rPr>
              <a:t>missir </a:t>
            </a:r>
            <a:r>
              <a:rPr lang="is-IS" sz="2800" dirty="0" smtClean="0">
                <a:latin typeface="Arial" charset="0"/>
              </a:rPr>
              <a:t>meðvitund</a:t>
            </a:r>
            <a:r>
              <a:rPr lang="is-IS" sz="2800" dirty="0">
                <a:latin typeface="Arial" charset="0"/>
              </a:rPr>
              <a:t>, </a:t>
            </a:r>
            <a:r>
              <a:rPr lang="is-IS" sz="2800" dirty="0" smtClean="0">
                <a:latin typeface="Arial" charset="0"/>
              </a:rPr>
              <a:t>skal                                                    hefja endurlífgun og</a:t>
            </a:r>
            <a:r>
              <a:rPr lang="en-GB" sz="2800" dirty="0" smtClean="0">
                <a:latin typeface="Arial" charset="0"/>
              </a:rPr>
              <a:t> </a:t>
            </a:r>
            <a:r>
              <a:rPr lang="is-IS" sz="2800" dirty="0" smtClean="0">
                <a:latin typeface="Arial" charset="0"/>
              </a:rPr>
              <a:t>hringja í </a:t>
            </a:r>
            <a:r>
              <a:rPr lang="is-IS" sz="2800" b="1" dirty="0" smtClean="0">
                <a:solidFill>
                  <a:srgbClr val="FF0000"/>
                </a:solidFill>
                <a:latin typeface="Arial" charset="0"/>
              </a:rPr>
              <a:t>112</a:t>
            </a:r>
            <a:r>
              <a:rPr lang="is-IS" sz="2800" dirty="0" smtClean="0">
                <a:latin typeface="Arial" charset="0"/>
              </a:rPr>
              <a:t> </a:t>
            </a:r>
            <a:endParaRPr lang="en-GB" sz="2800" dirty="0">
              <a:latin typeface="Arial" charset="0"/>
            </a:endParaRPr>
          </a:p>
        </p:txBody>
      </p:sp>
      <p:sp>
        <p:nvSpPr>
          <p:cNvPr id="8" name="Slide Number Placeholder 5"/>
          <p:cNvSpPr>
            <a:spLocks noGrp="1"/>
          </p:cNvSpPr>
          <p:nvPr>
            <p:ph type="sldNum" sz="quarter" idx="12"/>
          </p:nvPr>
        </p:nvSpPr>
        <p:spPr/>
        <p:txBody>
          <a:bodyPr/>
          <a:lstStyle/>
          <a:p>
            <a:fld id="{B61034C8-B02F-4889-B7B7-C3C3F83FE8DC}" type="slidenum">
              <a:rPr lang="is-IS"/>
              <a:pPr/>
              <a:t>100</a:t>
            </a:fld>
            <a:endParaRPr lang="is-IS"/>
          </a:p>
        </p:txBody>
      </p:sp>
      <p:pic>
        <p:nvPicPr>
          <p:cNvPr id="722949" name="Picture 5" descr="adskotahlutur_ungbar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4288" y="1844824"/>
            <a:ext cx="1656853" cy="1828731"/>
          </a:xfrm>
          <a:prstGeom prst="rect">
            <a:avLst/>
          </a:prstGeom>
          <a:noFill/>
        </p:spPr>
      </p:pic>
    </p:spTree>
    <p:extLst>
      <p:ext uri="{BB962C8B-B14F-4D97-AF65-F5344CB8AC3E}">
        <p14:creationId xmlns:p14="http://schemas.microsoft.com/office/powerpoint/2010/main" val="22461172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0" y="1061864"/>
            <a:ext cx="8893175" cy="1143000"/>
          </a:xfrm>
        </p:spPr>
        <p:txBody>
          <a:bodyPr/>
          <a:lstStyle/>
          <a:p>
            <a:r>
              <a:rPr lang="is-IS" b="0" dirty="0" smtClean="0">
                <a:latin typeface="Arial" charset="0"/>
              </a:rPr>
              <a:t>Eitranir </a:t>
            </a:r>
            <a:br>
              <a:rPr lang="is-IS" b="0" dirty="0" smtClean="0">
                <a:latin typeface="Arial" charset="0"/>
              </a:rPr>
            </a:br>
            <a:r>
              <a:rPr lang="is-IS" sz="2500" b="0" dirty="0" smtClean="0">
                <a:solidFill>
                  <a:srgbClr val="FF0000"/>
                </a:solidFill>
                <a:latin typeface="Arial" charset="0"/>
              </a:rPr>
              <a:t>Leiðir </a:t>
            </a:r>
            <a:r>
              <a:rPr lang="is-IS" sz="2500" b="0" dirty="0">
                <a:solidFill>
                  <a:srgbClr val="FF0000"/>
                </a:solidFill>
                <a:latin typeface="Arial" charset="0"/>
              </a:rPr>
              <a:t>eiturefna inn í líkamann</a:t>
            </a:r>
            <a:endParaRPr lang="en-GB" sz="2500" b="0" dirty="0">
              <a:solidFill>
                <a:srgbClr val="FF0000"/>
              </a:solidFill>
              <a:latin typeface="Arial" charset="0"/>
            </a:endParaRPr>
          </a:p>
        </p:txBody>
      </p:sp>
      <p:sp>
        <p:nvSpPr>
          <p:cNvPr id="11" name="Slide Number Placeholder 5"/>
          <p:cNvSpPr>
            <a:spLocks noGrp="1"/>
          </p:cNvSpPr>
          <p:nvPr>
            <p:ph type="sldNum" sz="quarter" idx="12"/>
          </p:nvPr>
        </p:nvSpPr>
        <p:spPr/>
        <p:txBody>
          <a:bodyPr/>
          <a:lstStyle/>
          <a:p>
            <a:fld id="{7CC0F7A7-BDF2-486E-A7C2-C2B3EC9D7897}" type="slidenum">
              <a:rPr lang="is-IS"/>
              <a:pPr/>
              <a:t>101</a:t>
            </a:fld>
            <a:endParaRPr lang="is-IS"/>
          </a:p>
        </p:txBody>
      </p:sp>
      <p:sp>
        <p:nvSpPr>
          <p:cNvPr id="755715" name="Text Box 3"/>
          <p:cNvSpPr txBox="1">
            <a:spLocks noChangeArrowheads="1"/>
          </p:cNvSpPr>
          <p:nvPr/>
        </p:nvSpPr>
        <p:spPr bwMode="auto">
          <a:xfrm>
            <a:off x="2195513" y="4941888"/>
            <a:ext cx="939800" cy="336550"/>
          </a:xfrm>
          <a:prstGeom prst="rect">
            <a:avLst/>
          </a:prstGeom>
          <a:noFill/>
          <a:ln w="9525">
            <a:noFill/>
            <a:miter lim="800000"/>
            <a:headEnd/>
            <a:tailEnd/>
          </a:ln>
          <a:effectLst/>
        </p:spPr>
        <p:txBody>
          <a:bodyPr wrap="none">
            <a:spAutoFit/>
          </a:bodyPr>
          <a:lstStyle/>
          <a:p>
            <a:r>
              <a:rPr lang="is-IS" sz="1600" b="1">
                <a:latin typeface="Helvetica" charset="0"/>
              </a:rPr>
              <a:t>Um húð</a:t>
            </a:r>
            <a:endParaRPr lang="en-GB" sz="1600" b="1">
              <a:latin typeface="Helvetica" charset="0"/>
            </a:endParaRPr>
          </a:p>
        </p:txBody>
      </p:sp>
      <p:grpSp>
        <p:nvGrpSpPr>
          <p:cNvPr id="12" name="Group 11"/>
          <p:cNvGrpSpPr/>
          <p:nvPr/>
        </p:nvGrpSpPr>
        <p:grpSpPr>
          <a:xfrm>
            <a:off x="864668" y="2134916"/>
            <a:ext cx="7379740" cy="4534444"/>
            <a:chOff x="684213" y="1946275"/>
            <a:chExt cx="7740650" cy="4911725"/>
          </a:xfrm>
        </p:grpSpPr>
        <p:pic>
          <p:nvPicPr>
            <p:cNvPr id="755716" name="Picture 4" descr="Eiturefni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213" y="1946275"/>
              <a:ext cx="7740650" cy="4911725"/>
            </a:xfrm>
            <a:prstGeom prst="rect">
              <a:avLst/>
            </a:prstGeom>
            <a:noFill/>
          </p:spPr>
        </p:pic>
        <p:sp>
          <p:nvSpPr>
            <p:cNvPr id="755717" name="Text Box 5"/>
            <p:cNvSpPr txBox="1">
              <a:spLocks noChangeArrowheads="1"/>
            </p:cNvSpPr>
            <p:nvPr/>
          </p:nvSpPr>
          <p:spPr bwMode="auto">
            <a:xfrm>
              <a:off x="2627313" y="2565400"/>
              <a:ext cx="1920875" cy="366713"/>
            </a:xfrm>
            <a:prstGeom prst="rect">
              <a:avLst/>
            </a:prstGeom>
            <a:noFill/>
            <a:ln w="9525">
              <a:noFill/>
              <a:miter lim="800000"/>
              <a:headEnd/>
              <a:tailEnd/>
            </a:ln>
            <a:effectLst/>
          </p:spPr>
          <p:txBody>
            <a:bodyPr wrap="none">
              <a:spAutoFit/>
            </a:bodyPr>
            <a:lstStyle/>
            <a:p>
              <a:r>
                <a:rPr lang="is-IS" b="1" dirty="0">
                  <a:latin typeface="Helvetica" charset="0"/>
                </a:rPr>
                <a:t>Um öndunarveg</a:t>
              </a:r>
              <a:endParaRPr lang="en-GB" b="1" dirty="0">
                <a:latin typeface="Helvetica" charset="0"/>
              </a:endParaRPr>
            </a:p>
          </p:txBody>
        </p:sp>
        <p:sp>
          <p:nvSpPr>
            <p:cNvPr id="755718" name="Text Box 6"/>
            <p:cNvSpPr txBox="1">
              <a:spLocks noChangeArrowheads="1"/>
            </p:cNvSpPr>
            <p:nvPr/>
          </p:nvSpPr>
          <p:spPr bwMode="auto">
            <a:xfrm>
              <a:off x="2195513" y="4941888"/>
              <a:ext cx="1035050" cy="366712"/>
            </a:xfrm>
            <a:prstGeom prst="rect">
              <a:avLst/>
            </a:prstGeom>
            <a:noFill/>
            <a:ln w="9525">
              <a:noFill/>
              <a:miter lim="800000"/>
              <a:headEnd/>
              <a:tailEnd/>
            </a:ln>
            <a:effectLst/>
          </p:spPr>
          <p:txBody>
            <a:bodyPr wrap="none">
              <a:spAutoFit/>
            </a:bodyPr>
            <a:lstStyle/>
            <a:p>
              <a:r>
                <a:rPr lang="is-IS" b="1">
                  <a:latin typeface="Helvetica" charset="0"/>
                </a:rPr>
                <a:t>Um húð</a:t>
              </a:r>
              <a:endParaRPr lang="en-GB" b="1">
                <a:latin typeface="Helvetica" charset="0"/>
              </a:endParaRPr>
            </a:p>
          </p:txBody>
        </p:sp>
        <p:sp>
          <p:nvSpPr>
            <p:cNvPr id="755719" name="Text Box 7"/>
            <p:cNvSpPr txBox="1">
              <a:spLocks noChangeArrowheads="1"/>
            </p:cNvSpPr>
            <p:nvPr/>
          </p:nvSpPr>
          <p:spPr bwMode="auto">
            <a:xfrm>
              <a:off x="6372225" y="1989138"/>
              <a:ext cx="1238250" cy="366712"/>
            </a:xfrm>
            <a:prstGeom prst="rect">
              <a:avLst/>
            </a:prstGeom>
            <a:noFill/>
            <a:ln w="9525">
              <a:noFill/>
              <a:miter lim="800000"/>
              <a:headEnd/>
              <a:tailEnd/>
            </a:ln>
            <a:effectLst/>
          </p:spPr>
          <p:txBody>
            <a:bodyPr wrap="none">
              <a:spAutoFit/>
            </a:bodyPr>
            <a:lstStyle/>
            <a:p>
              <a:r>
                <a:rPr lang="is-IS" b="1">
                  <a:latin typeface="Helvetica" charset="0"/>
                </a:rPr>
                <a:t>Um munn</a:t>
              </a:r>
              <a:endParaRPr lang="en-GB" b="1">
                <a:latin typeface="Helvetica" charset="0"/>
              </a:endParaRPr>
            </a:p>
          </p:txBody>
        </p:sp>
        <p:sp>
          <p:nvSpPr>
            <p:cNvPr id="755720" name="Text Box 8"/>
            <p:cNvSpPr txBox="1">
              <a:spLocks noChangeArrowheads="1"/>
            </p:cNvSpPr>
            <p:nvPr/>
          </p:nvSpPr>
          <p:spPr bwMode="auto">
            <a:xfrm>
              <a:off x="6516688" y="4508500"/>
              <a:ext cx="1466850" cy="366713"/>
            </a:xfrm>
            <a:prstGeom prst="rect">
              <a:avLst/>
            </a:prstGeom>
            <a:noFill/>
            <a:ln w="9525">
              <a:noFill/>
              <a:miter lim="800000"/>
              <a:headEnd/>
              <a:tailEnd/>
            </a:ln>
            <a:effectLst/>
          </p:spPr>
          <p:txBody>
            <a:bodyPr wrap="none">
              <a:spAutoFit/>
            </a:bodyPr>
            <a:lstStyle/>
            <a:p>
              <a:r>
                <a:rPr lang="is-IS" b="1">
                  <a:latin typeface="Helvetica" charset="0"/>
                </a:rPr>
                <a:t>Með stungu</a:t>
              </a:r>
              <a:endParaRPr lang="en-GB" b="1">
                <a:latin typeface="Helvetica" charset="0"/>
              </a:endParaRPr>
            </a:p>
          </p:txBody>
        </p: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3212976"/>
              <a:ext cx="122683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670891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1116013" y="981472"/>
            <a:ext cx="6862762" cy="1295400"/>
          </a:xfrm>
        </p:spPr>
        <p:txBody>
          <a:bodyPr/>
          <a:lstStyle/>
          <a:p>
            <a:r>
              <a:rPr lang="is-IS" b="0" dirty="0" smtClean="0">
                <a:latin typeface="Arial" charset="0"/>
              </a:rPr>
              <a:t>Eitranir</a:t>
            </a:r>
            <a:r>
              <a:rPr lang="is-IS" b="0" dirty="0">
                <a:latin typeface="Arial" charset="0"/>
              </a:rPr>
              <a:t/>
            </a:r>
            <a:br>
              <a:rPr lang="is-IS" b="0" dirty="0">
                <a:latin typeface="Arial" charset="0"/>
              </a:rPr>
            </a:br>
            <a:r>
              <a:rPr lang="is-IS" sz="2500" b="0" dirty="0" smtClean="0">
                <a:solidFill>
                  <a:srgbClr val="FF0000"/>
                </a:solidFill>
                <a:latin typeface="Arial" charset="0"/>
              </a:rPr>
              <a:t>Einkenni</a:t>
            </a:r>
            <a:endParaRPr lang="is-IS" sz="2500" b="0" dirty="0">
              <a:solidFill>
                <a:srgbClr val="FF0000"/>
              </a:solidFill>
              <a:latin typeface="Arial" charset="0"/>
            </a:endParaRPr>
          </a:p>
        </p:txBody>
      </p:sp>
      <p:sp>
        <p:nvSpPr>
          <p:cNvPr id="756739" name="Rectangle 3"/>
          <p:cNvSpPr>
            <a:spLocks noGrp="1" noChangeArrowheads="1"/>
          </p:cNvSpPr>
          <p:nvPr>
            <p:ph idx="1"/>
          </p:nvPr>
        </p:nvSpPr>
        <p:spPr>
          <a:xfrm>
            <a:off x="467544" y="2204864"/>
            <a:ext cx="8280919" cy="4464496"/>
          </a:xfrm>
        </p:spPr>
        <p:txBody>
          <a:bodyPr>
            <a:normAutofit fontScale="62500" lnSpcReduction="20000"/>
          </a:bodyPr>
          <a:lstStyle/>
          <a:p>
            <a:pPr>
              <a:lnSpc>
                <a:spcPct val="120000"/>
              </a:lnSpc>
              <a:buClr>
                <a:schemeClr val="tx1"/>
              </a:buClr>
              <a:buFont typeface="Wingdings" pitchFamily="2" charset="2"/>
              <a:buChar char="§"/>
            </a:pPr>
            <a:r>
              <a:rPr lang="is-IS" sz="4300" dirty="0" smtClean="0">
                <a:latin typeface="Arial" charset="0"/>
              </a:rPr>
              <a:t>Magakrampi</a:t>
            </a:r>
          </a:p>
          <a:p>
            <a:pPr>
              <a:lnSpc>
                <a:spcPct val="120000"/>
              </a:lnSpc>
              <a:buClr>
                <a:schemeClr val="tx1"/>
              </a:buClr>
              <a:buFont typeface="Wingdings" pitchFamily="2" charset="2"/>
              <a:buChar char="§"/>
            </a:pPr>
            <a:r>
              <a:rPr lang="is-IS" sz="4300" dirty="0" smtClean="0">
                <a:latin typeface="Arial" charset="0"/>
              </a:rPr>
              <a:t>Höfuðverkur</a:t>
            </a:r>
          </a:p>
          <a:p>
            <a:pPr>
              <a:lnSpc>
                <a:spcPct val="120000"/>
              </a:lnSpc>
              <a:buClr>
                <a:schemeClr val="tx1"/>
              </a:buClr>
              <a:buFont typeface="Wingdings" pitchFamily="2" charset="2"/>
              <a:buChar char="§"/>
            </a:pPr>
            <a:r>
              <a:rPr lang="is-IS" sz="4300" dirty="0" smtClean="0">
                <a:latin typeface="Arial" charset="0"/>
              </a:rPr>
              <a:t>Uppköst eða ógleði</a:t>
            </a:r>
          </a:p>
          <a:p>
            <a:pPr>
              <a:lnSpc>
                <a:spcPct val="120000"/>
              </a:lnSpc>
              <a:buClr>
                <a:schemeClr val="tx1"/>
              </a:buClr>
              <a:buFont typeface="Wingdings" pitchFamily="2" charset="2"/>
              <a:buChar char="§"/>
            </a:pPr>
            <a:r>
              <a:rPr lang="is-IS" sz="4300" dirty="0" smtClean="0">
                <a:latin typeface="Arial" charset="0"/>
              </a:rPr>
              <a:t>Krampi</a:t>
            </a:r>
          </a:p>
          <a:p>
            <a:pPr>
              <a:lnSpc>
                <a:spcPct val="120000"/>
              </a:lnSpc>
              <a:buClr>
                <a:schemeClr val="tx1"/>
              </a:buClr>
              <a:buFont typeface="Wingdings" pitchFamily="2" charset="2"/>
              <a:buChar char="§"/>
            </a:pPr>
            <a:r>
              <a:rPr lang="is-IS" sz="4300" dirty="0" smtClean="0">
                <a:latin typeface="Arial" charset="0"/>
              </a:rPr>
              <a:t>Máttleysi</a:t>
            </a:r>
          </a:p>
          <a:p>
            <a:pPr>
              <a:lnSpc>
                <a:spcPct val="120000"/>
              </a:lnSpc>
              <a:buClr>
                <a:schemeClr val="tx1"/>
              </a:buClr>
              <a:buFont typeface="Wingdings" pitchFamily="2" charset="2"/>
              <a:buChar char="§"/>
            </a:pPr>
            <a:r>
              <a:rPr lang="is-IS" sz="4300" dirty="0" smtClean="0">
                <a:latin typeface="Arial" charset="0"/>
              </a:rPr>
              <a:t>Skert meðvitund, meðvitundarleysi</a:t>
            </a:r>
          </a:p>
          <a:p>
            <a:pPr>
              <a:lnSpc>
                <a:spcPct val="120000"/>
              </a:lnSpc>
              <a:buClr>
                <a:schemeClr val="tx1"/>
              </a:buClr>
              <a:buFont typeface="Wingdings" pitchFamily="2" charset="2"/>
              <a:buChar char="§"/>
            </a:pPr>
            <a:r>
              <a:rPr lang="is-IS" sz="4300" dirty="0" smtClean="0">
                <a:latin typeface="Arial" charset="0"/>
              </a:rPr>
              <a:t>Öndunarerfiðleikar</a:t>
            </a:r>
          </a:p>
          <a:p>
            <a:pPr algn="ctr">
              <a:buClr>
                <a:schemeClr val="tx1"/>
              </a:buClr>
              <a:buNone/>
            </a:pPr>
            <a:endParaRPr lang="is-IS" sz="1600" dirty="0" smtClean="0">
              <a:solidFill>
                <a:srgbClr val="FF0000"/>
              </a:solidFill>
              <a:latin typeface="Arial" charset="0"/>
            </a:endParaRPr>
          </a:p>
          <a:p>
            <a:pPr algn="ctr">
              <a:buClr>
                <a:schemeClr val="tx1"/>
              </a:buClr>
              <a:buNone/>
            </a:pPr>
            <a:r>
              <a:rPr lang="is-IS" sz="4500" dirty="0" smtClean="0">
                <a:solidFill>
                  <a:srgbClr val="FF0000"/>
                </a:solidFill>
                <a:latin typeface="Arial" charset="0"/>
              </a:rPr>
              <a:t>Einkennin geta verið margvísleg og fara eftir því                      hvers kyns eitrunin er</a:t>
            </a:r>
          </a:p>
          <a:p>
            <a:pPr>
              <a:lnSpc>
                <a:spcPct val="105000"/>
              </a:lnSpc>
              <a:buClr>
                <a:schemeClr val="tx1"/>
              </a:buClr>
              <a:buFont typeface="Wingdings" pitchFamily="2" charset="2"/>
              <a:buChar char="§"/>
            </a:pPr>
            <a:endParaRPr lang="is-IS" sz="4000" dirty="0">
              <a:latin typeface="Arial" charset="0"/>
            </a:endParaRPr>
          </a:p>
        </p:txBody>
      </p:sp>
      <p:sp>
        <p:nvSpPr>
          <p:cNvPr id="7" name="Slide Number Placeholder 5"/>
          <p:cNvSpPr>
            <a:spLocks noGrp="1"/>
          </p:cNvSpPr>
          <p:nvPr>
            <p:ph type="sldNum" sz="quarter" idx="12"/>
          </p:nvPr>
        </p:nvSpPr>
        <p:spPr/>
        <p:txBody>
          <a:bodyPr/>
          <a:lstStyle/>
          <a:p>
            <a:fld id="{4F5AE27B-1E40-4CC3-8589-D55715C9087D}" type="slidenum">
              <a:rPr lang="is-IS"/>
              <a:pPr/>
              <a:t>102</a:t>
            </a:fld>
            <a:endParaRPr lang="is-I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6216" y="2204864"/>
            <a:ext cx="2160240" cy="3348371"/>
          </a:xfrm>
          <a:prstGeom prst="rect">
            <a:avLst/>
          </a:prstGeom>
          <a:ln>
            <a:noFill/>
          </a:ln>
          <a:effectLst>
            <a:softEdge rad="112500"/>
          </a:effectLst>
        </p:spPr>
      </p:pic>
    </p:spTree>
    <p:extLst>
      <p:ext uri="{BB962C8B-B14F-4D97-AF65-F5344CB8AC3E}">
        <p14:creationId xmlns:p14="http://schemas.microsoft.com/office/powerpoint/2010/main" val="16782012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1116013" y="981472"/>
            <a:ext cx="6862762" cy="1295400"/>
          </a:xfrm>
        </p:spPr>
        <p:txBody>
          <a:bodyPr/>
          <a:lstStyle/>
          <a:p>
            <a:r>
              <a:rPr lang="is-IS" b="0" dirty="0">
                <a:latin typeface="Arial" charset="0"/>
              </a:rPr>
              <a:t>Eitrun</a:t>
            </a:r>
            <a:br>
              <a:rPr lang="is-IS" b="0" dirty="0">
                <a:latin typeface="Arial" charset="0"/>
              </a:rPr>
            </a:br>
            <a:r>
              <a:rPr lang="is-IS" sz="2500" b="0" dirty="0">
                <a:solidFill>
                  <a:srgbClr val="FF0000"/>
                </a:solidFill>
                <a:latin typeface="Arial" charset="0"/>
              </a:rPr>
              <a:t>Skyndihjálp</a:t>
            </a:r>
          </a:p>
        </p:txBody>
      </p:sp>
      <p:sp>
        <p:nvSpPr>
          <p:cNvPr id="756739" name="Rectangle 3"/>
          <p:cNvSpPr>
            <a:spLocks noGrp="1" noChangeArrowheads="1"/>
          </p:cNvSpPr>
          <p:nvPr>
            <p:ph idx="1"/>
          </p:nvPr>
        </p:nvSpPr>
        <p:spPr>
          <a:xfrm>
            <a:off x="611188" y="2276872"/>
            <a:ext cx="7921625" cy="3849291"/>
          </a:xfrm>
        </p:spPr>
        <p:txBody>
          <a:bodyPr>
            <a:normAutofit lnSpcReduction="10000"/>
          </a:bodyPr>
          <a:lstStyle/>
          <a:p>
            <a:pPr>
              <a:buClr>
                <a:schemeClr val="tx1"/>
              </a:buClr>
              <a:buFont typeface="Wingdings" pitchFamily="2" charset="2"/>
              <a:buChar char="§"/>
            </a:pPr>
            <a:r>
              <a:rPr lang="is-IS" sz="2800" dirty="0" smtClean="0">
                <a:latin typeface="Arial" charset="0"/>
              </a:rPr>
              <a:t>Tryggðu öryggi og hindraðu frekari eitrun</a:t>
            </a:r>
            <a:endParaRPr lang="is-IS" sz="2800" dirty="0">
              <a:latin typeface="Arial" charset="0"/>
            </a:endParaRPr>
          </a:p>
          <a:p>
            <a:pPr>
              <a:buClr>
                <a:schemeClr val="tx1"/>
              </a:buClr>
              <a:buFont typeface="Wingdings" pitchFamily="2" charset="2"/>
              <a:buChar char="§"/>
            </a:pPr>
            <a:r>
              <a:rPr lang="is-IS" sz="2800" dirty="0" smtClean="0">
                <a:latin typeface="Arial" charset="0"/>
              </a:rPr>
              <a:t>Náðu </a:t>
            </a:r>
            <a:r>
              <a:rPr lang="is-IS" sz="2800" dirty="0">
                <a:latin typeface="Arial" charset="0"/>
              </a:rPr>
              <a:t>í umbúðirnar af eitrinu</a:t>
            </a:r>
          </a:p>
          <a:p>
            <a:pPr>
              <a:buClr>
                <a:schemeClr val="tx1"/>
              </a:buClr>
              <a:buFont typeface="Wingdings" pitchFamily="2" charset="2"/>
              <a:buChar char="§"/>
            </a:pPr>
            <a:r>
              <a:rPr lang="is-IS" sz="2800" dirty="0" smtClean="0">
                <a:latin typeface="Arial" charset="0"/>
              </a:rPr>
              <a:t>Hringdu </a:t>
            </a:r>
            <a:r>
              <a:rPr lang="is-IS" sz="2800" dirty="0">
                <a:latin typeface="Arial" charset="0"/>
              </a:rPr>
              <a:t>í </a:t>
            </a:r>
            <a:r>
              <a:rPr lang="is-IS" sz="2800" b="1" dirty="0">
                <a:solidFill>
                  <a:srgbClr val="FF0000"/>
                </a:solidFill>
                <a:latin typeface="Arial" charset="0"/>
              </a:rPr>
              <a:t>112</a:t>
            </a:r>
            <a:r>
              <a:rPr lang="is-IS" sz="2800" dirty="0">
                <a:solidFill>
                  <a:srgbClr val="FF0000"/>
                </a:solidFill>
                <a:latin typeface="Arial" charset="0"/>
              </a:rPr>
              <a:t> </a:t>
            </a:r>
            <a:r>
              <a:rPr lang="is-IS" sz="2800" dirty="0">
                <a:latin typeface="Arial" charset="0"/>
              </a:rPr>
              <a:t>og </a:t>
            </a:r>
            <a:r>
              <a:rPr lang="is-IS" sz="2800" dirty="0" smtClean="0">
                <a:latin typeface="Arial" charset="0"/>
              </a:rPr>
              <a:t>fáðu </a:t>
            </a:r>
            <a:r>
              <a:rPr lang="is-IS" sz="2800" dirty="0">
                <a:latin typeface="Arial" charset="0"/>
              </a:rPr>
              <a:t>samband við Eitrunarmiðstöðina</a:t>
            </a:r>
          </a:p>
          <a:p>
            <a:pPr>
              <a:buClr>
                <a:schemeClr val="tx1"/>
              </a:buClr>
              <a:buFont typeface="Wingdings" pitchFamily="2" charset="2"/>
              <a:buChar char="§"/>
            </a:pPr>
            <a:r>
              <a:rPr lang="is-IS" sz="2800" dirty="0" smtClean="0">
                <a:latin typeface="Arial" charset="0"/>
              </a:rPr>
              <a:t>Fylgdu leiðbeiningum sérfræðinga</a:t>
            </a:r>
            <a:endParaRPr lang="is-IS" sz="2800" dirty="0">
              <a:latin typeface="Arial" charset="0"/>
            </a:endParaRPr>
          </a:p>
          <a:p>
            <a:pPr>
              <a:buClr>
                <a:schemeClr val="tx1"/>
              </a:buClr>
              <a:buFont typeface="Wingdings" pitchFamily="2" charset="2"/>
              <a:buChar char="§"/>
            </a:pPr>
            <a:r>
              <a:rPr lang="is-IS" sz="2800" dirty="0" smtClean="0">
                <a:latin typeface="Arial" charset="0"/>
              </a:rPr>
              <a:t>Fylgstu </a:t>
            </a:r>
            <a:r>
              <a:rPr lang="is-IS" sz="2800" dirty="0">
                <a:latin typeface="Arial" charset="0"/>
              </a:rPr>
              <a:t>með meðvitund og </a:t>
            </a:r>
            <a:r>
              <a:rPr lang="is-IS" sz="2800" dirty="0" smtClean="0">
                <a:latin typeface="Arial" charset="0"/>
              </a:rPr>
              <a:t>öndun</a:t>
            </a:r>
          </a:p>
          <a:p>
            <a:pPr>
              <a:buClr>
                <a:schemeClr val="tx1"/>
              </a:buClr>
              <a:buFont typeface="Wingdings" pitchFamily="2" charset="2"/>
              <a:buChar char="§"/>
            </a:pPr>
            <a:r>
              <a:rPr lang="is-IS" sz="2800" dirty="0" smtClean="0">
                <a:latin typeface="Arial" charset="0"/>
              </a:rPr>
              <a:t>Leggðu meðvitundarlausan einstaklinginn í vinstri hliðarlegu</a:t>
            </a:r>
            <a:endParaRPr lang="is-IS" sz="2800" dirty="0">
              <a:latin typeface="Arial" charset="0"/>
            </a:endParaRPr>
          </a:p>
        </p:txBody>
      </p:sp>
      <p:sp>
        <p:nvSpPr>
          <p:cNvPr id="7" name="Slide Number Placeholder 5"/>
          <p:cNvSpPr>
            <a:spLocks noGrp="1"/>
          </p:cNvSpPr>
          <p:nvPr>
            <p:ph type="sldNum" sz="quarter" idx="12"/>
          </p:nvPr>
        </p:nvSpPr>
        <p:spPr/>
        <p:txBody>
          <a:bodyPr/>
          <a:lstStyle/>
          <a:p>
            <a:fld id="{4F5AE27B-1E40-4CC3-8589-D55715C9087D}" type="slidenum">
              <a:rPr lang="is-IS"/>
              <a:pPr/>
              <a:t>103</a:t>
            </a:fld>
            <a:endParaRPr lang="is-IS"/>
          </a:p>
        </p:txBody>
      </p:sp>
      <p:pic>
        <p:nvPicPr>
          <p:cNvPr id="756740" name="Picture 4" descr="HOPO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6256" y="2924943"/>
            <a:ext cx="1872208" cy="2042147"/>
          </a:xfrm>
          <a:prstGeom prst="rect">
            <a:avLst/>
          </a:prstGeom>
          <a:noFill/>
        </p:spPr>
      </p:pic>
    </p:spTree>
    <p:extLst>
      <p:ext uri="{BB962C8B-B14F-4D97-AF65-F5344CB8AC3E}">
        <p14:creationId xmlns:p14="http://schemas.microsoft.com/office/powerpoint/2010/main" val="24307813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4248" y="1899974"/>
            <a:ext cx="1728192" cy="1601034"/>
          </a:xfrm>
          <a:prstGeom prst="rect">
            <a:avLst/>
          </a:prstGeom>
        </p:spPr>
      </p:pic>
      <p:sp>
        <p:nvSpPr>
          <p:cNvPr id="756738" name="Rectangle 2"/>
          <p:cNvSpPr>
            <a:spLocks noGrp="1" noChangeArrowheads="1"/>
          </p:cNvSpPr>
          <p:nvPr>
            <p:ph type="title"/>
          </p:nvPr>
        </p:nvSpPr>
        <p:spPr>
          <a:xfrm>
            <a:off x="1116013" y="1125488"/>
            <a:ext cx="6862762" cy="1295400"/>
          </a:xfrm>
        </p:spPr>
        <p:txBody>
          <a:bodyPr/>
          <a:lstStyle/>
          <a:p>
            <a:r>
              <a:rPr lang="is-IS" b="0" dirty="0" smtClean="0">
                <a:latin typeface="Arial" charset="0"/>
              </a:rPr>
              <a:t>Kolsýringur </a:t>
            </a:r>
            <a:r>
              <a:rPr lang="is-IS" b="0" dirty="0" smtClean="0">
                <a:latin typeface="Arial" charset="0"/>
              </a:rPr>
              <a:t>CO </a:t>
            </a:r>
            <a:r>
              <a:rPr lang="is-IS" b="0" dirty="0">
                <a:latin typeface="Arial" charset="0"/>
              </a:rPr>
              <a:t/>
            </a:r>
            <a:br>
              <a:rPr lang="is-IS" b="0" dirty="0">
                <a:latin typeface="Arial" charset="0"/>
              </a:rPr>
            </a:br>
            <a:endParaRPr lang="is-IS" sz="2800" b="0" dirty="0">
              <a:solidFill>
                <a:srgbClr val="FF0000"/>
              </a:solidFill>
              <a:latin typeface="Arial" charset="0"/>
            </a:endParaRPr>
          </a:p>
        </p:txBody>
      </p:sp>
      <p:sp>
        <p:nvSpPr>
          <p:cNvPr id="756739" name="Rectangle 3"/>
          <p:cNvSpPr>
            <a:spLocks noGrp="1" noChangeArrowheads="1"/>
          </p:cNvSpPr>
          <p:nvPr>
            <p:ph idx="1"/>
          </p:nvPr>
        </p:nvSpPr>
        <p:spPr>
          <a:xfrm>
            <a:off x="611188" y="2276872"/>
            <a:ext cx="8209283" cy="3849291"/>
          </a:xfrm>
        </p:spPr>
        <p:txBody>
          <a:bodyPr/>
          <a:lstStyle/>
          <a:p>
            <a:pPr>
              <a:buClr>
                <a:schemeClr val="tx1"/>
              </a:buClr>
              <a:buFont typeface="Wingdings" pitchFamily="2" charset="2"/>
              <a:buChar char="§"/>
            </a:pPr>
            <a:r>
              <a:rPr lang="is-IS" sz="2800" dirty="0" smtClean="0">
                <a:latin typeface="Arial" charset="0"/>
              </a:rPr>
              <a:t>Lofttegund sem verður til við bruna                             efna s.s. olíu, gas eða kola</a:t>
            </a:r>
          </a:p>
          <a:p>
            <a:pPr>
              <a:buClr>
                <a:schemeClr val="tx1"/>
              </a:buClr>
              <a:buFont typeface="Wingdings" pitchFamily="2" charset="2"/>
              <a:buChar char="§"/>
            </a:pPr>
            <a:r>
              <a:rPr lang="is-IS" sz="2800" dirty="0" smtClean="0">
                <a:latin typeface="Arial" charset="0"/>
              </a:rPr>
              <a:t>Er litlaus, lyktarlaus og bragðlaus</a:t>
            </a:r>
          </a:p>
          <a:p>
            <a:pPr>
              <a:buClr>
                <a:schemeClr val="tx1"/>
              </a:buClr>
              <a:buFont typeface="Wingdings" pitchFamily="2" charset="2"/>
              <a:buChar char="§"/>
            </a:pPr>
            <a:r>
              <a:rPr lang="is-IS" sz="2800" dirty="0" smtClean="0">
                <a:latin typeface="Arial" charset="0"/>
              </a:rPr>
              <a:t>Alvarleiki eitrunar ræðst af </a:t>
            </a:r>
            <a:r>
              <a:rPr lang="is-IS" sz="2800" smtClean="0">
                <a:latin typeface="Arial" charset="0"/>
              </a:rPr>
              <a:t>magni </a:t>
            </a:r>
            <a:r>
              <a:rPr lang="is-IS" sz="2800" smtClean="0">
                <a:latin typeface="Arial" charset="0"/>
              </a:rPr>
              <a:t>CO </a:t>
            </a:r>
            <a:r>
              <a:rPr lang="is-IS" sz="2800" dirty="0" smtClean="0">
                <a:latin typeface="Arial" charset="0"/>
              </a:rPr>
              <a:t>í rýminu, hversu lengi einstaklingurinn hefur dvalið þar og fjölda rauðra blóðkorna sem hafa mettast </a:t>
            </a:r>
            <a:r>
              <a:rPr lang="is-IS" sz="2800" smtClean="0">
                <a:latin typeface="Arial" charset="0"/>
              </a:rPr>
              <a:t>af </a:t>
            </a:r>
            <a:r>
              <a:rPr lang="is-IS" sz="2800" smtClean="0">
                <a:latin typeface="Arial" charset="0"/>
              </a:rPr>
              <a:t>CO</a:t>
            </a:r>
            <a:endParaRPr lang="is-IS" sz="2800" baseline="-25000" dirty="0" smtClean="0">
              <a:latin typeface="Arial" charset="0"/>
            </a:endParaRPr>
          </a:p>
          <a:p>
            <a:pPr>
              <a:lnSpc>
                <a:spcPct val="105000"/>
              </a:lnSpc>
              <a:buClr>
                <a:schemeClr val="tx1"/>
              </a:buClr>
              <a:buFont typeface="Wingdings" pitchFamily="2" charset="2"/>
              <a:buChar char="§"/>
            </a:pPr>
            <a:endParaRPr lang="is-IS" sz="2800" dirty="0">
              <a:latin typeface="Arial" charset="0"/>
            </a:endParaRPr>
          </a:p>
        </p:txBody>
      </p:sp>
      <p:sp>
        <p:nvSpPr>
          <p:cNvPr id="7" name="Slide Number Placeholder 5"/>
          <p:cNvSpPr>
            <a:spLocks noGrp="1"/>
          </p:cNvSpPr>
          <p:nvPr>
            <p:ph type="sldNum" sz="quarter" idx="12"/>
          </p:nvPr>
        </p:nvSpPr>
        <p:spPr/>
        <p:txBody>
          <a:bodyPr/>
          <a:lstStyle/>
          <a:p>
            <a:fld id="{4F5AE27B-1E40-4CC3-8589-D55715C9087D}" type="slidenum">
              <a:rPr lang="is-IS"/>
              <a:pPr/>
              <a:t>104</a:t>
            </a:fld>
            <a:endParaRPr lang="is-IS"/>
          </a:p>
        </p:txBody>
      </p:sp>
    </p:spTree>
    <p:extLst>
      <p:ext uri="{BB962C8B-B14F-4D97-AF65-F5344CB8AC3E}">
        <p14:creationId xmlns:p14="http://schemas.microsoft.com/office/powerpoint/2010/main" val="28179900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1116013" y="1053480"/>
            <a:ext cx="6862762" cy="1295400"/>
          </a:xfrm>
        </p:spPr>
        <p:txBody>
          <a:bodyPr/>
          <a:lstStyle/>
          <a:p>
            <a:r>
              <a:rPr lang="is-IS" b="0" dirty="0" smtClean="0">
                <a:latin typeface="Arial" charset="0"/>
              </a:rPr>
              <a:t>Kolsýringur - Eitrun</a:t>
            </a:r>
            <a:r>
              <a:rPr lang="is-IS" b="0" dirty="0">
                <a:latin typeface="Arial" charset="0"/>
              </a:rPr>
              <a:t/>
            </a:r>
            <a:br>
              <a:rPr lang="is-IS" b="0" dirty="0">
                <a:latin typeface="Arial" charset="0"/>
              </a:rPr>
            </a:br>
            <a:r>
              <a:rPr lang="is-IS" sz="2500" b="0" dirty="0" smtClean="0">
                <a:solidFill>
                  <a:srgbClr val="FF0000"/>
                </a:solidFill>
                <a:latin typeface="Arial" charset="0"/>
              </a:rPr>
              <a:t>Einkenni</a:t>
            </a:r>
            <a:r>
              <a:rPr lang="is-IS" sz="2800" b="0" dirty="0" smtClean="0">
                <a:solidFill>
                  <a:srgbClr val="FF0000"/>
                </a:solidFill>
                <a:latin typeface="Arial" charset="0"/>
              </a:rPr>
              <a:t> </a:t>
            </a:r>
            <a:endParaRPr lang="is-IS" sz="2800" b="0" dirty="0">
              <a:solidFill>
                <a:srgbClr val="FF0000"/>
              </a:solidFill>
              <a:latin typeface="Arial" charset="0"/>
            </a:endParaRPr>
          </a:p>
        </p:txBody>
      </p:sp>
      <p:sp>
        <p:nvSpPr>
          <p:cNvPr id="756739" name="Rectangle 3"/>
          <p:cNvSpPr>
            <a:spLocks noGrp="1" noChangeArrowheads="1"/>
          </p:cNvSpPr>
          <p:nvPr>
            <p:ph idx="1"/>
          </p:nvPr>
        </p:nvSpPr>
        <p:spPr>
          <a:xfrm>
            <a:off x="611188" y="2420888"/>
            <a:ext cx="7921625" cy="3705275"/>
          </a:xfrm>
        </p:spPr>
        <p:txBody>
          <a:bodyPr/>
          <a:lstStyle/>
          <a:p>
            <a:pPr>
              <a:buClr>
                <a:schemeClr val="tx1"/>
              </a:buClr>
              <a:buFont typeface="Wingdings" pitchFamily="2" charset="2"/>
              <a:buChar char="§"/>
            </a:pPr>
            <a:r>
              <a:rPr lang="is-IS" sz="2800" dirty="0" smtClean="0">
                <a:latin typeface="Arial" charset="0"/>
              </a:rPr>
              <a:t>Höfuðverkur</a:t>
            </a:r>
          </a:p>
          <a:p>
            <a:pPr>
              <a:buClr>
                <a:schemeClr val="tx1"/>
              </a:buClr>
              <a:buFont typeface="Wingdings" pitchFamily="2" charset="2"/>
              <a:buChar char="§"/>
            </a:pPr>
            <a:r>
              <a:rPr lang="is-IS" sz="2800" dirty="0" smtClean="0">
                <a:latin typeface="Arial" charset="0"/>
              </a:rPr>
              <a:t>Sljóleiki, máttleysi og þreyta</a:t>
            </a:r>
          </a:p>
          <a:p>
            <a:pPr>
              <a:buClr>
                <a:schemeClr val="tx1"/>
              </a:buClr>
              <a:buFont typeface="Wingdings" pitchFamily="2" charset="2"/>
              <a:buChar char="§"/>
            </a:pPr>
            <a:r>
              <a:rPr lang="is-IS" sz="2800" dirty="0" smtClean="0">
                <a:latin typeface="Arial" charset="0"/>
              </a:rPr>
              <a:t>Ógleði og uppköst</a:t>
            </a:r>
          </a:p>
          <a:p>
            <a:pPr>
              <a:buClr>
                <a:schemeClr val="tx1"/>
              </a:buClr>
              <a:buFont typeface="Wingdings" pitchFamily="2" charset="2"/>
              <a:buChar char="§"/>
            </a:pPr>
            <a:r>
              <a:rPr lang="is-IS" sz="2800" dirty="0" smtClean="0">
                <a:latin typeface="Arial" charset="0"/>
              </a:rPr>
              <a:t>Svimi</a:t>
            </a:r>
          </a:p>
          <a:p>
            <a:pPr>
              <a:buClr>
                <a:schemeClr val="tx1"/>
              </a:buClr>
              <a:buFont typeface="Wingdings" pitchFamily="2" charset="2"/>
              <a:buChar char="§"/>
            </a:pPr>
            <a:r>
              <a:rPr lang="is-IS" sz="2800" dirty="0" smtClean="0">
                <a:latin typeface="Arial" charset="0"/>
              </a:rPr>
              <a:t>Roði</a:t>
            </a:r>
          </a:p>
          <a:p>
            <a:pPr>
              <a:buClr>
                <a:schemeClr val="tx1"/>
              </a:buClr>
              <a:buFont typeface="Wingdings" pitchFamily="2" charset="2"/>
              <a:buChar char="§"/>
            </a:pPr>
            <a:r>
              <a:rPr lang="is-IS" sz="2800" dirty="0" smtClean="0">
                <a:latin typeface="Arial" charset="0"/>
              </a:rPr>
              <a:t>Meðvitundarleysi eða dauði</a:t>
            </a:r>
            <a:endParaRPr lang="is-IS" sz="2800" dirty="0">
              <a:latin typeface="Arial" charset="0"/>
            </a:endParaRPr>
          </a:p>
          <a:p>
            <a:pPr>
              <a:lnSpc>
                <a:spcPct val="105000"/>
              </a:lnSpc>
              <a:buClr>
                <a:schemeClr val="tx1"/>
              </a:buClr>
              <a:buFont typeface="Wingdings" pitchFamily="2" charset="2"/>
              <a:buChar char="§"/>
            </a:pPr>
            <a:endParaRPr lang="is-IS" sz="2800" dirty="0">
              <a:latin typeface="Arial" charset="0"/>
            </a:endParaRPr>
          </a:p>
        </p:txBody>
      </p:sp>
      <p:sp>
        <p:nvSpPr>
          <p:cNvPr id="7" name="Slide Number Placeholder 5"/>
          <p:cNvSpPr>
            <a:spLocks noGrp="1"/>
          </p:cNvSpPr>
          <p:nvPr>
            <p:ph type="sldNum" sz="quarter" idx="12"/>
          </p:nvPr>
        </p:nvSpPr>
        <p:spPr/>
        <p:txBody>
          <a:bodyPr/>
          <a:lstStyle/>
          <a:p>
            <a:fld id="{4F5AE27B-1E40-4CC3-8589-D55715C9087D}" type="slidenum">
              <a:rPr lang="is-IS"/>
              <a:pPr/>
              <a:t>105</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4128" y="2520280"/>
            <a:ext cx="3068960" cy="3068960"/>
          </a:xfrm>
          <a:prstGeom prst="rect">
            <a:avLst/>
          </a:prstGeom>
        </p:spPr>
      </p:pic>
    </p:spTree>
    <p:extLst>
      <p:ext uri="{BB962C8B-B14F-4D97-AF65-F5344CB8AC3E}">
        <p14:creationId xmlns:p14="http://schemas.microsoft.com/office/powerpoint/2010/main" val="23948445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1116013" y="1053480"/>
            <a:ext cx="6862762" cy="1295400"/>
          </a:xfrm>
        </p:spPr>
        <p:txBody>
          <a:bodyPr/>
          <a:lstStyle/>
          <a:p>
            <a:r>
              <a:rPr lang="is-IS" b="0" dirty="0" smtClean="0">
                <a:latin typeface="Arial" charset="0"/>
              </a:rPr>
              <a:t>Kolsýringur - Eitrun</a:t>
            </a:r>
            <a:r>
              <a:rPr lang="is-IS" b="0" dirty="0">
                <a:latin typeface="Arial" charset="0"/>
              </a:rPr>
              <a:t/>
            </a:r>
            <a:br>
              <a:rPr lang="is-IS" b="0" dirty="0">
                <a:latin typeface="Arial" charset="0"/>
              </a:rPr>
            </a:br>
            <a:r>
              <a:rPr lang="is-IS" sz="2500" b="0" dirty="0">
                <a:solidFill>
                  <a:srgbClr val="FF0000"/>
                </a:solidFill>
                <a:latin typeface="Arial" charset="0"/>
              </a:rPr>
              <a:t>Skyndihjálp</a:t>
            </a:r>
          </a:p>
        </p:txBody>
      </p:sp>
      <p:sp>
        <p:nvSpPr>
          <p:cNvPr id="756739" name="Rectangle 3"/>
          <p:cNvSpPr>
            <a:spLocks noGrp="1" noChangeArrowheads="1"/>
          </p:cNvSpPr>
          <p:nvPr>
            <p:ph idx="1"/>
          </p:nvPr>
        </p:nvSpPr>
        <p:spPr>
          <a:xfrm>
            <a:off x="611188" y="2492375"/>
            <a:ext cx="8281292" cy="3633788"/>
          </a:xfrm>
        </p:spPr>
        <p:txBody>
          <a:bodyPr/>
          <a:lstStyle/>
          <a:p>
            <a:pPr>
              <a:buClr>
                <a:schemeClr val="tx1"/>
              </a:buClr>
              <a:buFont typeface="Wingdings" pitchFamily="2" charset="2"/>
              <a:buChar char="§"/>
            </a:pPr>
            <a:r>
              <a:rPr lang="is-IS" sz="2800" dirty="0" smtClean="0">
                <a:latin typeface="Arial" charset="0"/>
              </a:rPr>
              <a:t>Tryggðu fyrst eigið öryggi </a:t>
            </a:r>
          </a:p>
          <a:p>
            <a:pPr>
              <a:buClr>
                <a:schemeClr val="tx1"/>
              </a:buClr>
              <a:buFont typeface="Wingdings" pitchFamily="2" charset="2"/>
              <a:buChar char="§"/>
            </a:pPr>
            <a:r>
              <a:rPr lang="is-IS" sz="2800" dirty="0" smtClean="0">
                <a:latin typeface="Arial" charset="0"/>
              </a:rPr>
              <a:t>Hringdu í </a:t>
            </a:r>
            <a:r>
              <a:rPr lang="is-IS" sz="2800" b="1" dirty="0">
                <a:solidFill>
                  <a:srgbClr val="FF0000"/>
                </a:solidFill>
                <a:latin typeface="Arial" charset="0"/>
              </a:rPr>
              <a:t>112</a:t>
            </a:r>
            <a:r>
              <a:rPr lang="is-IS" sz="2800" dirty="0">
                <a:solidFill>
                  <a:srgbClr val="FF0000"/>
                </a:solidFill>
                <a:latin typeface="Arial" charset="0"/>
              </a:rPr>
              <a:t> </a:t>
            </a:r>
            <a:endParaRPr lang="is-IS" sz="2800" dirty="0" smtClean="0">
              <a:solidFill>
                <a:srgbClr val="FF0000"/>
              </a:solidFill>
              <a:latin typeface="Arial" charset="0"/>
            </a:endParaRPr>
          </a:p>
          <a:p>
            <a:pPr>
              <a:buClr>
                <a:schemeClr val="tx1"/>
              </a:buClr>
              <a:buFont typeface="Wingdings" pitchFamily="2" charset="2"/>
              <a:buChar char="§"/>
            </a:pPr>
            <a:r>
              <a:rPr lang="is-IS" sz="2800" dirty="0" smtClean="0">
                <a:latin typeface="Arial" charset="0"/>
              </a:rPr>
              <a:t>Opnaðu glugga og dyr</a:t>
            </a:r>
          </a:p>
          <a:p>
            <a:pPr>
              <a:buClr>
                <a:schemeClr val="tx1"/>
              </a:buClr>
              <a:buFont typeface="Wingdings" pitchFamily="2" charset="2"/>
              <a:buChar char="§"/>
            </a:pPr>
            <a:r>
              <a:rPr lang="is-IS" sz="2800" dirty="0" smtClean="0">
                <a:latin typeface="Arial" charset="0"/>
              </a:rPr>
              <a:t>Slökktu á tækinu sem olli myndun kolsýringsins</a:t>
            </a:r>
            <a:endParaRPr lang="is-IS" sz="2800" dirty="0">
              <a:latin typeface="Arial" charset="0"/>
            </a:endParaRPr>
          </a:p>
          <a:p>
            <a:pPr>
              <a:buClr>
                <a:schemeClr val="tx1"/>
              </a:buClr>
              <a:buFont typeface="Wingdings" pitchFamily="2" charset="2"/>
              <a:buChar char="§"/>
            </a:pPr>
            <a:r>
              <a:rPr lang="is-IS" sz="2800" dirty="0" smtClean="0">
                <a:latin typeface="Arial" charset="0"/>
              </a:rPr>
              <a:t>Komdu einstaklingnum á öruggan stað</a:t>
            </a:r>
          </a:p>
        </p:txBody>
      </p:sp>
      <p:sp>
        <p:nvSpPr>
          <p:cNvPr id="7" name="Slide Number Placeholder 5"/>
          <p:cNvSpPr>
            <a:spLocks noGrp="1"/>
          </p:cNvSpPr>
          <p:nvPr>
            <p:ph type="sldNum" sz="quarter" idx="12"/>
          </p:nvPr>
        </p:nvSpPr>
        <p:spPr/>
        <p:txBody>
          <a:bodyPr/>
          <a:lstStyle/>
          <a:p>
            <a:fld id="{4F5AE27B-1E40-4CC3-8589-D55715C9087D}" type="slidenum">
              <a:rPr lang="is-IS"/>
              <a:pPr/>
              <a:t>106</a:t>
            </a:fld>
            <a:endParaRPr lang="is-IS"/>
          </a:p>
        </p:txBody>
      </p:sp>
    </p:spTree>
    <p:extLst>
      <p:ext uri="{BB962C8B-B14F-4D97-AF65-F5344CB8AC3E}">
        <p14:creationId xmlns:p14="http://schemas.microsoft.com/office/powerpoint/2010/main" val="36505615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827088" y="1129680"/>
            <a:ext cx="7543800" cy="1219200"/>
          </a:xfrm>
          <a:ln/>
        </p:spPr>
        <p:txBody>
          <a:bodyPr/>
          <a:lstStyle/>
          <a:p>
            <a:r>
              <a:rPr lang="is-IS" b="0" dirty="0">
                <a:latin typeface="Arial" charset="0"/>
              </a:rPr>
              <a:t>Brjóstverkur</a:t>
            </a:r>
            <a:r>
              <a:rPr lang="is-IS" dirty="0">
                <a:latin typeface="Arial" charset="0"/>
              </a:rPr>
              <a:t/>
            </a:r>
            <a:br>
              <a:rPr lang="is-IS" dirty="0">
                <a:latin typeface="Arial" charset="0"/>
              </a:rPr>
            </a:br>
            <a:endParaRPr lang="is-IS" sz="2800" b="0" dirty="0">
              <a:solidFill>
                <a:srgbClr val="FF0000"/>
              </a:solidFill>
              <a:latin typeface="Arial" charset="0"/>
            </a:endParaRPr>
          </a:p>
        </p:txBody>
      </p:sp>
      <p:sp>
        <p:nvSpPr>
          <p:cNvPr id="777219" name="Rectangle 3"/>
          <p:cNvSpPr>
            <a:spLocks noGrp="1" noChangeArrowheads="1"/>
          </p:cNvSpPr>
          <p:nvPr>
            <p:ph idx="1"/>
          </p:nvPr>
        </p:nvSpPr>
        <p:spPr>
          <a:xfrm>
            <a:off x="611188" y="2205038"/>
            <a:ext cx="8137525" cy="4652962"/>
          </a:xfrm>
        </p:spPr>
        <p:txBody>
          <a:bodyPr/>
          <a:lstStyle/>
          <a:p>
            <a:pPr>
              <a:buClr>
                <a:schemeClr val="tx1"/>
              </a:buClr>
              <a:buFont typeface="Wingdings" pitchFamily="2" charset="2"/>
              <a:buChar char="§"/>
            </a:pPr>
            <a:r>
              <a:rPr lang="is-IS" sz="2800" dirty="0" smtClean="0">
                <a:latin typeface="Arial" charset="0"/>
              </a:rPr>
              <a:t>Verkur fyrir brjósti getur verð vísbending um þrengingar í kransæðum</a:t>
            </a:r>
          </a:p>
          <a:p>
            <a:pPr>
              <a:buClr>
                <a:schemeClr val="tx1"/>
              </a:buClr>
              <a:buFont typeface="Wingdings" pitchFamily="2" charset="2"/>
              <a:buChar char="§"/>
            </a:pPr>
            <a:r>
              <a:rPr lang="is-IS" sz="2800" dirty="0" smtClean="0">
                <a:latin typeface="Arial" charset="0"/>
              </a:rPr>
              <a:t>Ef kransæðar stíflast er talað um                           hjartaáfall</a:t>
            </a:r>
          </a:p>
          <a:p>
            <a:pPr>
              <a:buClr>
                <a:schemeClr val="tx1"/>
              </a:buClr>
              <a:buFont typeface="Wingdings" pitchFamily="2" charset="2"/>
              <a:buChar char="§"/>
            </a:pPr>
            <a:r>
              <a:rPr lang="is-IS" sz="2800" dirty="0" smtClean="0">
                <a:latin typeface="Arial" charset="0"/>
              </a:rPr>
              <a:t>Hjartaáfall getur leitt til hjartastopps</a:t>
            </a:r>
            <a:endParaRPr lang="is-IS" sz="900" dirty="0">
              <a:latin typeface="Arial" charset="0"/>
            </a:endParaRPr>
          </a:p>
          <a:p>
            <a:pPr algn="ctr">
              <a:lnSpc>
                <a:spcPct val="105000"/>
              </a:lnSpc>
              <a:buClr>
                <a:schemeClr val="tx1"/>
              </a:buClr>
              <a:buFont typeface="Wingdings" pitchFamily="2" charset="2"/>
              <a:buNone/>
            </a:pPr>
            <a:endParaRPr lang="is-IS" sz="2800" b="1" dirty="0" smtClean="0">
              <a:solidFill>
                <a:srgbClr val="FF0000"/>
              </a:solidFill>
              <a:latin typeface="Arial" charset="0"/>
            </a:endParaRPr>
          </a:p>
          <a:p>
            <a:pPr algn="ctr">
              <a:buClr>
                <a:schemeClr val="tx1"/>
              </a:buClr>
              <a:buFont typeface="Wingdings" pitchFamily="2" charset="2"/>
              <a:buNone/>
            </a:pPr>
            <a:r>
              <a:rPr lang="is-IS" sz="2800" dirty="0" smtClean="0">
                <a:solidFill>
                  <a:srgbClr val="FF0000"/>
                </a:solidFill>
                <a:latin typeface="Arial" charset="0"/>
              </a:rPr>
              <a:t>Veist þú hverjir helstu áhættuþættir hjartasjúkdóma eru?</a:t>
            </a:r>
            <a:endParaRPr lang="is-IS" sz="2800" dirty="0">
              <a:solidFill>
                <a:srgbClr val="FF0000"/>
              </a:solidFill>
              <a:latin typeface="Arial" charset="0"/>
            </a:endParaRPr>
          </a:p>
        </p:txBody>
      </p:sp>
      <p:sp>
        <p:nvSpPr>
          <p:cNvPr id="7" name="Slide Number Placeholder 5"/>
          <p:cNvSpPr>
            <a:spLocks noGrp="1"/>
          </p:cNvSpPr>
          <p:nvPr>
            <p:ph type="sldNum" sz="quarter" idx="12"/>
          </p:nvPr>
        </p:nvSpPr>
        <p:spPr/>
        <p:txBody>
          <a:bodyPr/>
          <a:lstStyle/>
          <a:p>
            <a:fld id="{BAE04859-2153-4E18-863A-360F6DB82394}" type="slidenum">
              <a:rPr lang="is-IS"/>
              <a:pPr/>
              <a:t>107</a:t>
            </a:fld>
            <a:endParaRPr lang="is-IS"/>
          </a:p>
        </p:txBody>
      </p:sp>
      <p:pic>
        <p:nvPicPr>
          <p:cNvPr id="777220" name="Picture 4" descr="HeartAt"/>
          <p:cNvPicPr>
            <a:picLocks noChangeAspect="1" noChangeArrowheads="1"/>
          </p:cNvPicPr>
          <p:nvPr/>
        </p:nvPicPr>
        <p:blipFill>
          <a:blip r:embed="rId3" cstate="email"/>
          <a:srcRect/>
          <a:stretch>
            <a:fillRect/>
          </a:stretch>
        </p:blipFill>
        <p:spPr bwMode="auto">
          <a:xfrm>
            <a:off x="6812375" y="2852936"/>
            <a:ext cx="1720065" cy="2160240"/>
          </a:xfrm>
          <a:prstGeom prst="rect">
            <a:avLst/>
          </a:prstGeom>
          <a:noFill/>
        </p:spPr>
      </p:pic>
    </p:spTree>
    <p:extLst>
      <p:ext uri="{BB962C8B-B14F-4D97-AF65-F5344CB8AC3E}">
        <p14:creationId xmlns:p14="http://schemas.microsoft.com/office/powerpoint/2010/main" val="194659733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827088" y="981075"/>
            <a:ext cx="7543800" cy="1219200"/>
          </a:xfrm>
          <a:ln/>
        </p:spPr>
        <p:txBody>
          <a:bodyPr/>
          <a:lstStyle/>
          <a:p>
            <a:r>
              <a:rPr lang="is-IS" b="0" dirty="0">
                <a:latin typeface="Arial" charset="0"/>
              </a:rPr>
              <a:t>Brjóstverkur</a:t>
            </a:r>
            <a:r>
              <a:rPr lang="is-IS" dirty="0">
                <a:latin typeface="Arial" charset="0"/>
              </a:rPr>
              <a:t/>
            </a:r>
            <a:br>
              <a:rPr lang="is-IS" dirty="0">
                <a:latin typeface="Arial" charset="0"/>
              </a:rPr>
            </a:br>
            <a:r>
              <a:rPr lang="is-IS" sz="2500" b="0" dirty="0">
                <a:solidFill>
                  <a:srgbClr val="FF0000"/>
                </a:solidFill>
                <a:latin typeface="Arial" charset="0"/>
              </a:rPr>
              <a:t>Einkenni</a:t>
            </a:r>
          </a:p>
        </p:txBody>
      </p:sp>
      <p:sp>
        <p:nvSpPr>
          <p:cNvPr id="777219" name="Rectangle 3"/>
          <p:cNvSpPr>
            <a:spLocks noGrp="1" noChangeArrowheads="1"/>
          </p:cNvSpPr>
          <p:nvPr>
            <p:ph idx="1"/>
          </p:nvPr>
        </p:nvSpPr>
        <p:spPr>
          <a:xfrm>
            <a:off x="611560" y="2410048"/>
            <a:ext cx="8353300" cy="3251200"/>
          </a:xfrm>
        </p:spPr>
        <p:txBody>
          <a:bodyPr/>
          <a:lstStyle/>
          <a:p>
            <a:pPr>
              <a:buClr>
                <a:schemeClr val="tx1"/>
              </a:buClr>
              <a:buFont typeface="Wingdings" pitchFamily="2" charset="2"/>
              <a:buChar char="§"/>
            </a:pPr>
            <a:r>
              <a:rPr lang="is-IS" sz="2800" dirty="0" smtClean="0">
                <a:latin typeface="Arial" charset="0"/>
              </a:rPr>
              <a:t>Verkur fyrir </a:t>
            </a:r>
            <a:r>
              <a:rPr lang="is-IS" sz="2800" dirty="0">
                <a:latin typeface="Arial" charset="0"/>
              </a:rPr>
              <a:t>brjósti, </a:t>
            </a:r>
            <a:r>
              <a:rPr lang="is-IS" sz="2800" dirty="0" smtClean="0">
                <a:latin typeface="Arial" charset="0"/>
              </a:rPr>
              <a:t>                                                getur </a:t>
            </a:r>
            <a:r>
              <a:rPr lang="is-IS" sz="2800" dirty="0">
                <a:latin typeface="Arial" charset="0"/>
              </a:rPr>
              <a:t>leitt út </a:t>
            </a:r>
            <a:r>
              <a:rPr lang="is-IS" sz="2800" dirty="0" smtClean="0">
                <a:latin typeface="Arial" charset="0"/>
              </a:rPr>
              <a:t>í handlegg,                                                      háls, bak, kjálka og maga</a:t>
            </a:r>
            <a:endParaRPr lang="is-IS" sz="2800" dirty="0">
              <a:latin typeface="Arial" charset="0"/>
            </a:endParaRPr>
          </a:p>
          <a:p>
            <a:pPr>
              <a:buClr>
                <a:schemeClr val="tx1"/>
              </a:buClr>
              <a:buFont typeface="Wingdings" pitchFamily="2" charset="2"/>
              <a:buChar char="§"/>
            </a:pPr>
            <a:r>
              <a:rPr lang="is-IS" sz="2800" dirty="0" smtClean="0">
                <a:latin typeface="Arial" charset="0"/>
              </a:rPr>
              <a:t>Erfiðleikar við öndun</a:t>
            </a:r>
            <a:endParaRPr lang="is-IS" sz="2800" dirty="0">
              <a:latin typeface="Arial" charset="0"/>
            </a:endParaRPr>
          </a:p>
          <a:p>
            <a:pPr>
              <a:buClr>
                <a:schemeClr val="tx1"/>
              </a:buClr>
              <a:buFont typeface="Wingdings" pitchFamily="2" charset="2"/>
              <a:buChar char="§"/>
            </a:pPr>
            <a:r>
              <a:rPr lang="is-IS" sz="2800" dirty="0" smtClean="0">
                <a:latin typeface="Arial" charset="0"/>
              </a:rPr>
              <a:t>Fölvi, kaldur sviti</a:t>
            </a:r>
            <a:endParaRPr lang="is-IS" sz="2800" dirty="0">
              <a:latin typeface="Arial" charset="0"/>
            </a:endParaRPr>
          </a:p>
          <a:p>
            <a:pPr>
              <a:buClr>
                <a:schemeClr val="tx1"/>
              </a:buClr>
              <a:buFont typeface="Wingdings" pitchFamily="2" charset="2"/>
              <a:buChar char="§"/>
            </a:pPr>
            <a:r>
              <a:rPr lang="is-IS" sz="2800" dirty="0" smtClean="0">
                <a:latin typeface="Arial" charset="0"/>
              </a:rPr>
              <a:t>Svimi </a:t>
            </a:r>
            <a:r>
              <a:rPr lang="is-IS" sz="2800" dirty="0">
                <a:latin typeface="Arial" charset="0"/>
              </a:rPr>
              <a:t>og </a:t>
            </a:r>
            <a:r>
              <a:rPr lang="is-IS" sz="2800" dirty="0" smtClean="0">
                <a:latin typeface="Arial" charset="0"/>
              </a:rPr>
              <a:t>ógleði</a:t>
            </a:r>
          </a:p>
          <a:p>
            <a:pPr algn="ctr">
              <a:lnSpc>
                <a:spcPct val="105000"/>
              </a:lnSpc>
              <a:buClr>
                <a:schemeClr val="tx1"/>
              </a:buClr>
              <a:buFont typeface="Wingdings" pitchFamily="2" charset="2"/>
              <a:buNone/>
            </a:pPr>
            <a:endParaRPr lang="is-IS" sz="2800" b="1" dirty="0" smtClean="0">
              <a:solidFill>
                <a:srgbClr val="FF0000"/>
              </a:solidFill>
              <a:latin typeface="Arial" charset="0"/>
            </a:endParaRPr>
          </a:p>
        </p:txBody>
      </p:sp>
      <p:sp>
        <p:nvSpPr>
          <p:cNvPr id="7" name="Slide Number Placeholder 5"/>
          <p:cNvSpPr>
            <a:spLocks noGrp="1"/>
          </p:cNvSpPr>
          <p:nvPr>
            <p:ph type="sldNum" sz="quarter" idx="12"/>
          </p:nvPr>
        </p:nvSpPr>
        <p:spPr/>
        <p:txBody>
          <a:bodyPr/>
          <a:lstStyle/>
          <a:p>
            <a:fld id="{BAE04859-2153-4E18-863A-360F6DB82394}" type="slidenum">
              <a:rPr lang="is-IS"/>
              <a:pPr/>
              <a:t>108</a:t>
            </a:fld>
            <a:endParaRPr lang="is-IS" dirty="0"/>
          </a:p>
        </p:txBody>
      </p:sp>
      <p:sp>
        <p:nvSpPr>
          <p:cNvPr id="2" name="TextBox 1"/>
          <p:cNvSpPr txBox="1"/>
          <p:nvPr/>
        </p:nvSpPr>
        <p:spPr>
          <a:xfrm>
            <a:off x="0" y="5445224"/>
            <a:ext cx="9144000" cy="954107"/>
          </a:xfrm>
          <a:prstGeom prst="rect">
            <a:avLst/>
          </a:prstGeom>
          <a:noFill/>
        </p:spPr>
        <p:txBody>
          <a:bodyPr wrap="square" rtlCol="0">
            <a:spAutoFit/>
          </a:bodyPr>
          <a:lstStyle/>
          <a:p>
            <a:pPr marL="342000" indent="-342000" algn="ctr">
              <a:spcBef>
                <a:spcPts val="672"/>
              </a:spcBef>
              <a:buClr>
                <a:schemeClr val="tx1"/>
              </a:buClr>
              <a:buFont typeface="Wingdings" pitchFamily="2" charset="2"/>
              <a:buNone/>
            </a:pPr>
            <a:r>
              <a:rPr lang="is-IS" sz="2800" dirty="0" smtClean="0">
                <a:solidFill>
                  <a:srgbClr val="FF0000"/>
                </a:solidFill>
                <a:latin typeface="Arial" pitchFamily="34" charset="0"/>
                <a:cs typeface="Arial" pitchFamily="34" charset="0"/>
              </a:rPr>
              <a:t>Brjósverkur </a:t>
            </a:r>
            <a:r>
              <a:rPr lang="is-IS" sz="2800" dirty="0">
                <a:solidFill>
                  <a:srgbClr val="FF0000"/>
                </a:solidFill>
                <a:latin typeface="Arial" pitchFamily="34" charset="0"/>
                <a:cs typeface="Arial" pitchFamily="34" charset="0"/>
              </a:rPr>
              <a:t>getur byrjað skyndilega og </a:t>
            </a:r>
            <a:r>
              <a:rPr lang="is-IS" sz="2800" dirty="0" smtClean="0">
                <a:solidFill>
                  <a:srgbClr val="FF0000"/>
                </a:solidFill>
                <a:latin typeface="Arial" pitchFamily="34" charset="0"/>
                <a:cs typeface="Arial" pitchFamily="34" charset="0"/>
              </a:rPr>
              <a:t>af </a:t>
            </a:r>
            <a:r>
              <a:rPr lang="is-IS" sz="2800" dirty="0">
                <a:solidFill>
                  <a:srgbClr val="FF0000"/>
                </a:solidFill>
                <a:latin typeface="Arial" pitchFamily="34" charset="0"/>
                <a:cs typeface="Arial" pitchFamily="34" charset="0"/>
              </a:rPr>
              <a:t>krafti en hann getur </a:t>
            </a:r>
            <a:r>
              <a:rPr lang="is-IS" sz="2800" dirty="0" smtClean="0">
                <a:solidFill>
                  <a:srgbClr val="FF0000"/>
                </a:solidFill>
                <a:latin typeface="Arial" pitchFamily="34" charset="0"/>
                <a:cs typeface="Arial" pitchFamily="34" charset="0"/>
              </a:rPr>
              <a:t>líka komið rólega og sem vægur verkur!</a:t>
            </a:r>
            <a:endParaRPr lang="is-IS" sz="2800" dirty="0">
              <a:solidFill>
                <a:srgbClr val="FF0000"/>
              </a:solidFill>
              <a:latin typeface="Arial" pitchFamily="34" charset="0"/>
              <a:cs typeface="Arial" pitchFamily="34" charset="0"/>
            </a:endParaRPr>
          </a:p>
        </p:txBody>
      </p:sp>
      <p:pic>
        <p:nvPicPr>
          <p:cNvPr id="9" name="Picture 8" descr="Brjostverku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096" y="2204864"/>
            <a:ext cx="3351737" cy="3068960"/>
          </a:xfrm>
          <a:prstGeom prst="rect">
            <a:avLst/>
          </a:prstGeom>
          <a:ln>
            <a:noFill/>
          </a:ln>
          <a:effectLst>
            <a:softEdge rad="112500"/>
          </a:effectLst>
        </p:spPr>
      </p:pic>
    </p:spTree>
    <p:extLst>
      <p:ext uri="{BB962C8B-B14F-4D97-AF65-F5344CB8AC3E}">
        <p14:creationId xmlns:p14="http://schemas.microsoft.com/office/powerpoint/2010/main" val="1199268631"/>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971550" y="1156668"/>
            <a:ext cx="7216775" cy="1192212"/>
          </a:xfrm>
          <a:ln/>
        </p:spPr>
        <p:txBody>
          <a:bodyPr/>
          <a:lstStyle/>
          <a:p>
            <a:pPr>
              <a:lnSpc>
                <a:spcPct val="80000"/>
              </a:lnSpc>
            </a:pPr>
            <a:r>
              <a:rPr lang="is-IS" b="0" dirty="0">
                <a:latin typeface="Arial" charset="0"/>
              </a:rPr>
              <a:t>Brjóstverkur</a:t>
            </a:r>
            <a:br>
              <a:rPr lang="is-IS" b="0" dirty="0">
                <a:latin typeface="Arial" charset="0"/>
              </a:rPr>
            </a:br>
            <a:r>
              <a:rPr lang="is-IS" sz="2500" b="0" dirty="0">
                <a:solidFill>
                  <a:srgbClr val="FF0000"/>
                </a:solidFill>
                <a:latin typeface="Arial" charset="0"/>
              </a:rPr>
              <a:t>Skyndihjálp</a:t>
            </a:r>
            <a:r>
              <a:rPr lang="is-IS" sz="2500" b="0" dirty="0">
                <a:latin typeface="Arial" charset="0"/>
              </a:rPr>
              <a:t> </a:t>
            </a:r>
          </a:p>
        </p:txBody>
      </p:sp>
      <p:sp>
        <p:nvSpPr>
          <p:cNvPr id="778243" name="Rectangle 3"/>
          <p:cNvSpPr>
            <a:spLocks noGrp="1" noChangeArrowheads="1"/>
          </p:cNvSpPr>
          <p:nvPr>
            <p:ph idx="1"/>
          </p:nvPr>
        </p:nvSpPr>
        <p:spPr>
          <a:xfrm>
            <a:off x="611188" y="2205038"/>
            <a:ext cx="8137525" cy="3890962"/>
          </a:xfrm>
        </p:spPr>
        <p:txBody>
          <a:bodyPr/>
          <a:lstStyle/>
          <a:p>
            <a:pPr marL="342000" indent="-342000">
              <a:buClr>
                <a:schemeClr val="tx1"/>
              </a:buClr>
              <a:buFont typeface="Wingdings" pitchFamily="2" charset="2"/>
              <a:buChar char="§"/>
            </a:pPr>
            <a:r>
              <a:rPr lang="is-IS" sz="2800" dirty="0" smtClean="0">
                <a:latin typeface="Arial" charset="0"/>
              </a:rPr>
              <a:t>Hringdu </a:t>
            </a:r>
            <a:r>
              <a:rPr lang="is-IS" sz="2800" dirty="0">
                <a:latin typeface="Arial" charset="0"/>
              </a:rPr>
              <a:t>í </a:t>
            </a:r>
            <a:r>
              <a:rPr lang="is-IS" sz="2800" b="1" dirty="0">
                <a:solidFill>
                  <a:srgbClr val="FF0000"/>
                </a:solidFill>
                <a:latin typeface="Arial" charset="0"/>
              </a:rPr>
              <a:t>112</a:t>
            </a:r>
            <a:endParaRPr lang="is-IS" sz="2800" b="1" dirty="0">
              <a:latin typeface="Arial" charset="0"/>
            </a:endParaRPr>
          </a:p>
          <a:p>
            <a:pPr marL="342000" indent="-342000">
              <a:buClr>
                <a:schemeClr val="tx1"/>
              </a:buClr>
              <a:buFont typeface="Wingdings" pitchFamily="2" charset="2"/>
              <a:buChar char="§"/>
            </a:pPr>
            <a:r>
              <a:rPr lang="is-IS" sz="2800" dirty="0" smtClean="0">
                <a:latin typeface="Arial" charset="0"/>
              </a:rPr>
              <a:t>Tryggðu </a:t>
            </a:r>
            <a:r>
              <a:rPr lang="is-IS" sz="2800" dirty="0">
                <a:latin typeface="Arial" charset="0"/>
              </a:rPr>
              <a:t>ró og </a:t>
            </a:r>
            <a:r>
              <a:rPr lang="is-IS" sz="2800" dirty="0" smtClean="0">
                <a:latin typeface="Arial" charset="0"/>
              </a:rPr>
              <a:t>hjálpaðu </a:t>
            </a:r>
            <a:r>
              <a:rPr lang="is-IS" sz="2800" dirty="0">
                <a:latin typeface="Arial" charset="0"/>
              </a:rPr>
              <a:t>sjúklingi                                                </a:t>
            </a:r>
            <a:r>
              <a:rPr lang="is-IS" sz="2800" dirty="0" smtClean="0">
                <a:latin typeface="Arial" charset="0"/>
              </a:rPr>
              <a:t>í þægilega stöðu svo hann geti hvílst</a:t>
            </a:r>
            <a:endParaRPr lang="is-IS" sz="2800" dirty="0">
              <a:latin typeface="Arial" charset="0"/>
            </a:endParaRPr>
          </a:p>
          <a:p>
            <a:pPr marL="342000" indent="-342000">
              <a:buClr>
                <a:schemeClr val="tx1"/>
              </a:buClr>
              <a:buFont typeface="Wingdings" pitchFamily="2" charset="2"/>
              <a:buChar char="§"/>
            </a:pPr>
            <a:r>
              <a:rPr lang="is-IS" sz="2800" dirty="0" smtClean="0">
                <a:latin typeface="Arial" charset="0"/>
              </a:rPr>
              <a:t>Aðstoðaðu </a:t>
            </a:r>
            <a:r>
              <a:rPr lang="is-IS" sz="2800" dirty="0">
                <a:latin typeface="Arial" charset="0"/>
              </a:rPr>
              <a:t>við lyfjatöku hafi læknir ávísað lyfjum</a:t>
            </a:r>
          </a:p>
          <a:p>
            <a:pPr marL="342000" indent="-342000">
              <a:buClr>
                <a:schemeClr val="tx1"/>
              </a:buClr>
              <a:buFont typeface="Wingdings" pitchFamily="2" charset="2"/>
              <a:buChar char="§"/>
            </a:pPr>
            <a:r>
              <a:rPr lang="is-IS" sz="2800" dirty="0" smtClean="0">
                <a:latin typeface="Arial" charset="0"/>
              </a:rPr>
              <a:t>Fylgstu </a:t>
            </a:r>
            <a:r>
              <a:rPr lang="is-IS" sz="2800" dirty="0">
                <a:latin typeface="Arial" charset="0"/>
              </a:rPr>
              <a:t>með ástandi </a:t>
            </a:r>
            <a:r>
              <a:rPr lang="is-IS" sz="2800" dirty="0" smtClean="0">
                <a:latin typeface="Arial" charset="0"/>
              </a:rPr>
              <a:t>viðkomandi </a:t>
            </a:r>
            <a:endParaRPr lang="is-IS" sz="2800" dirty="0">
              <a:latin typeface="Arial" charset="0"/>
            </a:endParaRPr>
          </a:p>
          <a:p>
            <a:pPr marL="342000" lvl="1" indent="-342000">
              <a:buClr>
                <a:schemeClr val="tx1"/>
              </a:buClr>
              <a:buFont typeface="Wingdings" pitchFamily="2" charset="2"/>
              <a:buChar char="§"/>
            </a:pPr>
            <a:r>
              <a:rPr lang="is-IS" dirty="0" smtClean="0">
                <a:latin typeface="Arial" charset="0"/>
              </a:rPr>
              <a:t>Hefðu </a:t>
            </a:r>
            <a:r>
              <a:rPr lang="is-IS" dirty="0">
                <a:latin typeface="Arial" charset="0"/>
              </a:rPr>
              <a:t>endurlífgun ef hann missir meðvitund og hættir að anda </a:t>
            </a:r>
            <a:r>
              <a:rPr lang="is-IS" dirty="0" smtClean="0">
                <a:latin typeface="Arial" charset="0"/>
              </a:rPr>
              <a:t>eðlilega</a:t>
            </a:r>
            <a:endParaRPr lang="is-IS" dirty="0">
              <a:latin typeface="Arial" charset="0"/>
            </a:endParaRPr>
          </a:p>
        </p:txBody>
      </p:sp>
      <p:sp>
        <p:nvSpPr>
          <p:cNvPr id="7" name="Slide Number Placeholder 5"/>
          <p:cNvSpPr>
            <a:spLocks noGrp="1"/>
          </p:cNvSpPr>
          <p:nvPr>
            <p:ph type="sldNum" sz="quarter" idx="12"/>
          </p:nvPr>
        </p:nvSpPr>
        <p:spPr/>
        <p:txBody>
          <a:bodyPr/>
          <a:lstStyle/>
          <a:p>
            <a:fld id="{0757F2D7-6CA1-4D9B-83B3-A7765430EB92}" type="slidenum">
              <a:rPr lang="is-IS"/>
              <a:pPr/>
              <a:t>109</a:t>
            </a:fld>
            <a:endParaRPr lang="is-IS"/>
          </a:p>
        </p:txBody>
      </p:sp>
      <p:pic>
        <p:nvPicPr>
          <p:cNvPr id="778244" name="Picture 4" descr="brjostverku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8304" y="1340768"/>
            <a:ext cx="991642" cy="2232248"/>
          </a:xfrm>
          <a:prstGeom prst="rect">
            <a:avLst/>
          </a:prstGeom>
          <a:noFill/>
        </p:spPr>
      </p:pic>
    </p:spTree>
    <p:extLst>
      <p:ext uri="{BB962C8B-B14F-4D97-AF65-F5344CB8AC3E}">
        <p14:creationId xmlns:p14="http://schemas.microsoft.com/office/powerpoint/2010/main" val="150849435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467544" y="4293096"/>
          <a:ext cx="1065213" cy="1057275"/>
        </p:xfrm>
        <a:graphic>
          <a:graphicData uri="http://schemas.openxmlformats.org/presentationml/2006/ole">
            <mc:AlternateContent xmlns:mc="http://schemas.openxmlformats.org/markup-compatibility/2006">
              <mc:Choice xmlns:v="urn:schemas-microsoft-com:vml" Requires="v">
                <p:oleObj spid="_x0000_s1053" r:id="rId4" imgW="1245550" imgH="1245550" progId="">
                  <p:embed/>
                </p:oleObj>
              </mc:Choice>
              <mc:Fallback>
                <p:oleObj r:id="rId4" imgW="1245550" imgH="12455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293096"/>
                        <a:ext cx="1065213" cy="10572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nvGrpSpPr>
          <p:cNvPr id="2" name="Group 5"/>
          <p:cNvGrpSpPr>
            <a:grpSpLocks/>
          </p:cNvGrpSpPr>
          <p:nvPr/>
        </p:nvGrpSpPr>
        <p:grpSpPr bwMode="auto">
          <a:xfrm>
            <a:off x="179388" y="3068960"/>
            <a:ext cx="1476375" cy="895350"/>
            <a:chOff x="113" y="2230"/>
            <a:chExt cx="930" cy="564"/>
          </a:xfrm>
        </p:grpSpPr>
        <p:sp>
          <p:nvSpPr>
            <p:cNvPr id="1036" name="Rectangle 6"/>
            <p:cNvSpPr>
              <a:spLocks noChangeArrowheads="1"/>
            </p:cNvSpPr>
            <p:nvPr/>
          </p:nvSpPr>
          <p:spPr bwMode="auto">
            <a:xfrm>
              <a:off x="113" y="2230"/>
              <a:ext cx="931" cy="565"/>
            </a:xfrm>
            <a:prstGeom prst="rect">
              <a:avLst/>
            </a:prstGeom>
            <a:solidFill>
              <a:srgbClr val="FFFFFF"/>
            </a:solidFill>
            <a:ln w="9525">
              <a:noFill/>
              <a:round/>
              <a:headEnd/>
              <a:tailEnd/>
            </a:ln>
          </p:spPr>
          <p:txBody>
            <a:bodyPr wrap="none" anchor="ctr"/>
            <a:lstStyle/>
            <a:p>
              <a:endParaRPr lang="is-IS"/>
            </a:p>
          </p:txBody>
        </p:sp>
        <p:sp>
          <p:nvSpPr>
            <p:cNvPr id="1037" name="Rectangle 7"/>
            <p:cNvSpPr>
              <a:spLocks noChangeArrowheads="1"/>
            </p:cNvSpPr>
            <p:nvPr/>
          </p:nvSpPr>
          <p:spPr bwMode="auto">
            <a:xfrm>
              <a:off x="346" y="2329"/>
              <a:ext cx="104" cy="365"/>
            </a:xfrm>
            <a:prstGeom prst="rect">
              <a:avLst/>
            </a:prstGeom>
            <a:solidFill>
              <a:srgbClr val="DF0031"/>
            </a:solidFill>
            <a:ln w="9525">
              <a:noFill/>
              <a:round/>
              <a:headEnd/>
              <a:tailEnd/>
            </a:ln>
          </p:spPr>
          <p:txBody>
            <a:bodyPr wrap="none" anchor="ctr"/>
            <a:lstStyle/>
            <a:p>
              <a:endParaRPr lang="is-IS"/>
            </a:p>
          </p:txBody>
        </p:sp>
        <p:sp>
          <p:nvSpPr>
            <p:cNvPr id="1038" name="Rectangle 8"/>
            <p:cNvSpPr>
              <a:spLocks noChangeArrowheads="1"/>
            </p:cNvSpPr>
            <p:nvPr/>
          </p:nvSpPr>
          <p:spPr bwMode="auto">
            <a:xfrm>
              <a:off x="226" y="2456"/>
              <a:ext cx="345" cy="109"/>
            </a:xfrm>
            <a:prstGeom prst="rect">
              <a:avLst/>
            </a:prstGeom>
            <a:solidFill>
              <a:srgbClr val="DF0031"/>
            </a:solidFill>
            <a:ln w="9525">
              <a:noFill/>
              <a:round/>
              <a:headEnd/>
              <a:tailEnd/>
            </a:ln>
          </p:spPr>
          <p:txBody>
            <a:bodyPr wrap="none" anchor="ctr"/>
            <a:lstStyle/>
            <a:p>
              <a:endParaRPr lang="is-IS"/>
            </a:p>
          </p:txBody>
        </p:sp>
        <p:sp>
          <p:nvSpPr>
            <p:cNvPr id="1039" name="Oval 9"/>
            <p:cNvSpPr>
              <a:spLocks noChangeArrowheads="1"/>
            </p:cNvSpPr>
            <p:nvPr/>
          </p:nvSpPr>
          <p:spPr bwMode="auto">
            <a:xfrm>
              <a:off x="641" y="2320"/>
              <a:ext cx="359" cy="378"/>
            </a:xfrm>
            <a:prstGeom prst="ellipse">
              <a:avLst/>
            </a:prstGeom>
            <a:solidFill>
              <a:srgbClr val="DF0031"/>
            </a:solidFill>
            <a:ln w="9525">
              <a:noFill/>
              <a:round/>
              <a:headEnd/>
              <a:tailEnd/>
            </a:ln>
          </p:spPr>
          <p:txBody>
            <a:bodyPr wrap="none" anchor="ctr"/>
            <a:lstStyle/>
            <a:p>
              <a:endParaRPr lang="is-IS"/>
            </a:p>
          </p:txBody>
        </p:sp>
        <p:sp>
          <p:nvSpPr>
            <p:cNvPr id="1040" name="Oval 10"/>
            <p:cNvSpPr>
              <a:spLocks noChangeArrowheads="1"/>
            </p:cNvSpPr>
            <p:nvPr/>
          </p:nvSpPr>
          <p:spPr bwMode="auto">
            <a:xfrm>
              <a:off x="737" y="2352"/>
              <a:ext cx="301" cy="317"/>
            </a:xfrm>
            <a:prstGeom prst="ellipse">
              <a:avLst/>
            </a:prstGeom>
            <a:solidFill>
              <a:srgbClr val="FFFFFF"/>
            </a:solidFill>
            <a:ln w="9525">
              <a:noFill/>
              <a:round/>
              <a:headEnd/>
              <a:tailEnd/>
            </a:ln>
          </p:spPr>
          <p:txBody>
            <a:bodyPr wrap="none" anchor="ctr"/>
            <a:lstStyle/>
            <a:p>
              <a:endParaRPr lang="is-IS"/>
            </a:p>
          </p:txBody>
        </p:sp>
        <p:sp>
          <p:nvSpPr>
            <p:cNvPr id="1041" name="Rectangle 11"/>
            <p:cNvSpPr>
              <a:spLocks noChangeArrowheads="1"/>
            </p:cNvSpPr>
            <p:nvPr/>
          </p:nvSpPr>
          <p:spPr bwMode="auto">
            <a:xfrm>
              <a:off x="154" y="2271"/>
              <a:ext cx="846" cy="485"/>
            </a:xfrm>
            <a:prstGeom prst="rect">
              <a:avLst/>
            </a:prstGeom>
            <a:noFill/>
            <a:ln w="28440">
              <a:solidFill>
                <a:srgbClr val="DF0031"/>
              </a:solidFill>
              <a:miter lim="800000"/>
              <a:headEnd/>
              <a:tailEnd/>
            </a:ln>
          </p:spPr>
          <p:txBody>
            <a:bodyPr wrap="none" anchor="ctr"/>
            <a:lstStyle/>
            <a:p>
              <a:endParaRPr lang="is-IS"/>
            </a:p>
          </p:txBody>
        </p:sp>
      </p:grpSp>
      <p:sp>
        <p:nvSpPr>
          <p:cNvPr id="185362" name="Rectangle 18"/>
          <p:cNvSpPr>
            <a:spLocks noGrp="1" noChangeArrowheads="1"/>
          </p:cNvSpPr>
          <p:nvPr>
            <p:ph type="title"/>
          </p:nvPr>
        </p:nvSpPr>
        <p:spPr>
          <a:xfrm>
            <a:off x="539750" y="908050"/>
            <a:ext cx="8147050" cy="1143000"/>
          </a:xfrm>
        </p:spPr>
        <p:txBody>
          <a:bodyPr lIns="90000" tIns="46800" rIns="90000" bIns="46800" anchor="ctr"/>
          <a:lstStyle/>
          <a:p>
            <a:pPr marL="0" indent="0" algn="ctr" defTabSz="449263" eaLnBrk="1" hangingPunct="1">
              <a:spcBef>
                <a:spcPct val="0"/>
              </a:spcBef>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s-IS" dirty="0" smtClean="0">
                <a:latin typeface="Arial" pitchFamily="34" charset="0"/>
                <a:cs typeface="Arial" pitchFamily="34" charset="0"/>
              </a:rPr>
              <a:t>Rauða kross hreyfingin</a:t>
            </a:r>
          </a:p>
        </p:txBody>
      </p:sp>
      <p:sp>
        <p:nvSpPr>
          <p:cNvPr id="185356" name="Rectangle 12"/>
          <p:cNvSpPr>
            <a:spLocks noGrp="1" noChangeArrowheads="1"/>
          </p:cNvSpPr>
          <p:nvPr>
            <p:ph idx="1"/>
          </p:nvPr>
        </p:nvSpPr>
        <p:spPr>
          <a:xfrm>
            <a:off x="1628774" y="1968500"/>
            <a:ext cx="7119689" cy="1244600"/>
          </a:xfrm>
        </p:spPr>
        <p:txBody>
          <a:bodyPr lIns="90000" tIns="46800" rIns="90000" bIns="46800" anchor="t"/>
          <a:lstStyle/>
          <a:p>
            <a:pPr marL="242888" indent="-242888" algn="l" defTabSz="449263" eaLnBrk="1" hangingPunct="1">
              <a:spcBef>
                <a:spcPts val="1200"/>
              </a:spcBef>
              <a:buFont typeface="Wingdings" pitchFamily="2" charset="2"/>
              <a:buChar char="§"/>
              <a:tabLst>
                <a:tab pos="812800" algn="l"/>
                <a:tab pos="1727200" algn="l"/>
                <a:tab pos="2641600" algn="l"/>
                <a:tab pos="3556000" algn="l"/>
                <a:tab pos="4470400" algn="l"/>
                <a:tab pos="5384800" algn="l"/>
                <a:tab pos="6299200" algn="l"/>
                <a:tab pos="7213600" algn="l"/>
                <a:tab pos="8128000" algn="l"/>
                <a:tab pos="9042400" algn="l"/>
                <a:tab pos="9956800" algn="l"/>
              </a:tabLst>
              <a:defRPr/>
            </a:pPr>
            <a:r>
              <a:rPr lang="is-IS" sz="2800" dirty="0" smtClean="0">
                <a:latin typeface="Arial" pitchFamily="34" charset="0"/>
                <a:cs typeface="Arial" pitchFamily="34" charset="0"/>
              </a:rPr>
              <a:t>188 landsfélög – bregðast við neyð og aðstoða fólk í eigin landi</a:t>
            </a:r>
          </a:p>
        </p:txBody>
      </p:sp>
      <p:sp>
        <p:nvSpPr>
          <p:cNvPr id="1030" name="Rectangle 13"/>
          <p:cNvSpPr>
            <a:spLocks noChangeArrowheads="1"/>
          </p:cNvSpPr>
          <p:nvPr/>
        </p:nvSpPr>
        <p:spPr bwMode="auto">
          <a:xfrm>
            <a:off x="1617663" y="2996952"/>
            <a:ext cx="7274817" cy="1395139"/>
          </a:xfrm>
          <a:prstGeom prst="rect">
            <a:avLst/>
          </a:prstGeom>
          <a:noFill/>
          <a:ln w="9525">
            <a:noFill/>
            <a:round/>
            <a:headEnd/>
            <a:tailEnd/>
          </a:ln>
        </p:spPr>
        <p:txBody>
          <a:bodyPr lIns="90000" tIns="46800" rIns="90000" bIns="46800"/>
          <a:lstStyle/>
          <a:p>
            <a:pPr marL="242888" indent="-242888" defTabSz="449263">
              <a:spcBef>
                <a:spcPts val="1200"/>
              </a:spcBef>
              <a:buClr>
                <a:srgbClr val="000000"/>
              </a:buClr>
              <a:buSzPct val="100000"/>
              <a:buFont typeface="Wingdings" pitchFamily="2" charset="2"/>
              <a:buChar char="§"/>
              <a:tabLst>
                <a:tab pos="242888" algn="l"/>
                <a:tab pos="1157288" algn="l"/>
                <a:tab pos="2071688" algn="l"/>
                <a:tab pos="2986088" algn="l"/>
                <a:tab pos="3900488" algn="l"/>
                <a:tab pos="4814888" algn="l"/>
                <a:tab pos="5729288" algn="l"/>
                <a:tab pos="6643688" algn="l"/>
                <a:tab pos="7558088" algn="l"/>
                <a:tab pos="8472488" algn="l"/>
                <a:tab pos="9386888" algn="l"/>
                <a:tab pos="10301288" algn="l"/>
              </a:tabLst>
            </a:pPr>
            <a:r>
              <a:rPr lang="is-IS" sz="2800" dirty="0" smtClean="0">
                <a:solidFill>
                  <a:srgbClr val="000000"/>
                </a:solidFill>
                <a:latin typeface="Arial" pitchFamily="34" charset="0"/>
                <a:cs typeface="Arial" pitchFamily="34" charset="0"/>
              </a:rPr>
              <a:t>Alþjóðasambandið – samhæfir hjálparstarf eftir náttúruhamfarir og styður landsfélög við uppbyggingu</a:t>
            </a:r>
          </a:p>
          <a:p>
            <a:pPr marL="242888" indent="-242888" defTabSz="449263">
              <a:buClr>
                <a:srgbClr val="E00034"/>
              </a:buClr>
              <a:buSzPct val="100000"/>
              <a:buFont typeface="ITC Officina Sans Book" pitchFamily="34" charset="0"/>
              <a:buNone/>
              <a:tabLst>
                <a:tab pos="242888" algn="l"/>
                <a:tab pos="1157288" algn="l"/>
                <a:tab pos="2071688" algn="l"/>
                <a:tab pos="2986088" algn="l"/>
                <a:tab pos="3900488" algn="l"/>
                <a:tab pos="4814888" algn="l"/>
                <a:tab pos="5729288" algn="l"/>
                <a:tab pos="6643688" algn="l"/>
                <a:tab pos="7558088" algn="l"/>
                <a:tab pos="8472488" algn="l"/>
                <a:tab pos="9386888" algn="l"/>
                <a:tab pos="10301288" algn="l"/>
              </a:tabLst>
            </a:pPr>
            <a:endParaRPr lang="is-IS" sz="3200" dirty="0">
              <a:solidFill>
                <a:srgbClr val="000000"/>
              </a:solidFill>
            </a:endParaRPr>
          </a:p>
        </p:txBody>
      </p:sp>
      <p:sp>
        <p:nvSpPr>
          <p:cNvPr id="1031" name="Rectangle 14"/>
          <p:cNvSpPr>
            <a:spLocks noChangeArrowheads="1"/>
          </p:cNvSpPr>
          <p:nvPr/>
        </p:nvSpPr>
        <p:spPr bwMode="auto">
          <a:xfrm>
            <a:off x="1691680" y="4437112"/>
            <a:ext cx="7200800" cy="1368152"/>
          </a:xfrm>
          <a:prstGeom prst="rect">
            <a:avLst/>
          </a:prstGeom>
          <a:noFill/>
          <a:ln w="9525">
            <a:noFill/>
            <a:round/>
            <a:headEnd/>
            <a:tailEnd/>
          </a:ln>
        </p:spPr>
        <p:txBody>
          <a:bodyPr lIns="90000" tIns="46800" rIns="90000" bIns="46800"/>
          <a:lstStyle/>
          <a:p>
            <a:pPr marL="242888" indent="-242888" defTabSz="449263">
              <a:spcBef>
                <a:spcPts val="1200"/>
              </a:spcBef>
              <a:buClr>
                <a:srgbClr val="000000"/>
              </a:buClr>
              <a:buSzPct val="100000"/>
              <a:buFont typeface="Wingdings" pitchFamily="2" charset="2"/>
              <a:buChar char="§"/>
              <a:tabLst>
                <a:tab pos="242888" algn="l"/>
                <a:tab pos="1157288" algn="l"/>
                <a:tab pos="2071688" algn="l"/>
                <a:tab pos="2986088" algn="l"/>
                <a:tab pos="3900488" algn="l"/>
                <a:tab pos="4814888" algn="l"/>
                <a:tab pos="5729288" algn="l"/>
                <a:tab pos="6643688" algn="l"/>
                <a:tab pos="7558088" algn="l"/>
                <a:tab pos="8472488" algn="l"/>
                <a:tab pos="9386888" algn="l"/>
                <a:tab pos="10301288" algn="l"/>
              </a:tabLst>
            </a:pPr>
            <a:r>
              <a:rPr lang="is-IS" sz="2800" dirty="0" smtClean="0">
                <a:solidFill>
                  <a:srgbClr val="000000"/>
                </a:solidFill>
                <a:latin typeface="Arial" pitchFamily="34" charset="0"/>
                <a:cs typeface="Arial" pitchFamily="34" charset="0"/>
              </a:rPr>
              <a:t>Alþjóðaráðið – hjálpar á átakasvæðum með hlutleysi og sjálfstæði að leiðarljósi</a:t>
            </a:r>
            <a:endParaRPr lang="is-IS" sz="2800" dirty="0">
              <a:solidFill>
                <a:srgbClr val="000000"/>
              </a:solidFill>
              <a:latin typeface="Arial" pitchFamily="34" charset="0"/>
              <a:cs typeface="Arial" pitchFamily="34" charset="0"/>
            </a:endParaRPr>
          </a:p>
        </p:txBody>
      </p:sp>
      <p:pic>
        <p:nvPicPr>
          <p:cNvPr id="19" name="Picture 18" descr="Raudikrossinn_fanamerki.jpg"/>
          <p:cNvPicPr>
            <a:picLocks noChangeAspect="1"/>
          </p:cNvPicPr>
          <p:nvPr/>
        </p:nvPicPr>
        <p:blipFill>
          <a:blip r:embed="rId6" cstate="email"/>
          <a:stretch>
            <a:fillRect/>
          </a:stretch>
        </p:blipFill>
        <p:spPr>
          <a:xfrm>
            <a:off x="467544" y="1916832"/>
            <a:ext cx="864096" cy="864096"/>
          </a:xfrm>
          <a:prstGeom prst="rect">
            <a:avLst/>
          </a:prstGeom>
        </p:spPr>
      </p:pic>
    </p:spTree>
    <p:extLst>
      <p:ext uri="{BB962C8B-B14F-4D97-AF65-F5344CB8AC3E}">
        <p14:creationId xmlns:p14="http://schemas.microsoft.com/office/powerpoint/2010/main" val="1048151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040759" y="3304406"/>
            <a:ext cx="3995737" cy="2716882"/>
            <a:chOff x="5004048" y="3304406"/>
            <a:chExt cx="3995737" cy="2716882"/>
          </a:xfrm>
        </p:grpSpPr>
        <p:pic>
          <p:nvPicPr>
            <p:cNvPr id="781316" name="Picture 4" descr="Heildablaeding_tappi2"/>
            <p:cNvPicPr>
              <a:picLocks noChangeAspect="1" noChangeArrowheads="1"/>
            </p:cNvPicPr>
            <p:nvPr/>
          </p:nvPicPr>
          <p:blipFill>
            <a:blip r:embed="rId3" cstate="email"/>
            <a:srcRect/>
            <a:stretch>
              <a:fillRect/>
            </a:stretch>
          </p:blipFill>
          <p:spPr bwMode="auto">
            <a:xfrm>
              <a:off x="5004048" y="3452713"/>
              <a:ext cx="3995737" cy="1939925"/>
            </a:xfrm>
            <a:prstGeom prst="rect">
              <a:avLst/>
            </a:prstGeom>
            <a:noFill/>
          </p:spPr>
        </p:pic>
        <p:sp>
          <p:nvSpPr>
            <p:cNvPr id="6" name="Slide Number Placeholder 5"/>
            <p:cNvSpPr txBox="1">
              <a:spLocks/>
            </p:cNvSpPr>
            <p:nvPr/>
          </p:nvSpPr>
          <p:spPr bwMode="auto">
            <a:xfrm>
              <a:off x="7442249" y="5424735"/>
              <a:ext cx="155753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is-IS" sz="1800" dirty="0" smtClean="0">
                  <a:latin typeface="Arial" pitchFamily="34" charset="0"/>
                  <a:cs typeface="Arial" pitchFamily="34" charset="0"/>
                </a:rPr>
                <a:t>Heilablæðing</a:t>
              </a:r>
              <a:endParaRPr lang="is-IS" sz="1800" dirty="0">
                <a:latin typeface="Arial" pitchFamily="34" charset="0"/>
                <a:cs typeface="Arial" pitchFamily="34" charset="0"/>
              </a:endParaRPr>
            </a:p>
          </p:txBody>
        </p:sp>
        <p:sp>
          <p:nvSpPr>
            <p:cNvPr id="8" name="Slide Number Placeholder 5"/>
            <p:cNvSpPr txBox="1">
              <a:spLocks/>
            </p:cNvSpPr>
            <p:nvPr/>
          </p:nvSpPr>
          <p:spPr bwMode="auto">
            <a:xfrm>
              <a:off x="5363889" y="5392638"/>
              <a:ext cx="1349995" cy="628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is-IS" sz="1800" dirty="0" smtClean="0">
                  <a:latin typeface="Arial" pitchFamily="34" charset="0"/>
                  <a:cs typeface="Arial" pitchFamily="34" charset="0"/>
                </a:rPr>
                <a:t>Heiladrep</a:t>
              </a:r>
              <a:endParaRPr lang="is-IS" sz="1800" dirty="0">
                <a:latin typeface="Arial" pitchFamily="34" charset="0"/>
                <a:cs typeface="Arial" pitchFamily="34" charset="0"/>
              </a:endParaRPr>
            </a:p>
          </p:txBody>
        </p:sp>
        <p:sp>
          <p:nvSpPr>
            <p:cNvPr id="10" name="Slide Number Placeholder 5"/>
            <p:cNvSpPr txBox="1">
              <a:spLocks/>
            </p:cNvSpPr>
            <p:nvPr/>
          </p:nvSpPr>
          <p:spPr bwMode="auto">
            <a:xfrm>
              <a:off x="5651921" y="3304406"/>
              <a:ext cx="2880320" cy="628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is-IS" sz="1800" dirty="0" smtClean="0">
                  <a:latin typeface="Arial" pitchFamily="34" charset="0"/>
                  <a:cs typeface="Arial" pitchFamily="34" charset="0"/>
                </a:rPr>
                <a:t>Súrefni berst ekki til heila</a:t>
              </a:r>
              <a:endParaRPr lang="is-IS" sz="1800" dirty="0">
                <a:latin typeface="Arial" pitchFamily="34" charset="0"/>
                <a:cs typeface="Arial" pitchFamily="34" charset="0"/>
              </a:endParaRPr>
            </a:p>
          </p:txBody>
        </p:sp>
        <p:sp>
          <p:nvSpPr>
            <p:cNvPr id="11" name="Oval 10"/>
            <p:cNvSpPr/>
            <p:nvPr/>
          </p:nvSpPr>
          <p:spPr>
            <a:xfrm>
              <a:off x="8028185" y="4005064"/>
              <a:ext cx="432048" cy="2880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grpSp>
      <p:sp>
        <p:nvSpPr>
          <p:cNvPr id="781314" name="Rectangle 2"/>
          <p:cNvSpPr>
            <a:spLocks noGrp="1" noChangeArrowheads="1"/>
          </p:cNvSpPr>
          <p:nvPr>
            <p:ph type="title"/>
          </p:nvPr>
        </p:nvSpPr>
        <p:spPr>
          <a:xfrm>
            <a:off x="827088" y="1196975"/>
            <a:ext cx="7467600" cy="914400"/>
          </a:xfrm>
          <a:ln/>
        </p:spPr>
        <p:txBody>
          <a:bodyPr>
            <a:normAutofit fontScale="90000"/>
          </a:bodyPr>
          <a:lstStyle/>
          <a:p>
            <a:r>
              <a:rPr lang="is-IS" sz="4900" b="0" dirty="0" smtClean="0">
                <a:latin typeface="Arial" charset="0"/>
              </a:rPr>
              <a:t>Heilablóðfall/Slag</a:t>
            </a:r>
            <a:r>
              <a:rPr lang="is-IS" b="0" dirty="0">
                <a:latin typeface="Arial" charset="0"/>
              </a:rPr>
              <a:t/>
            </a:r>
            <a:br>
              <a:rPr lang="is-IS" b="0" dirty="0">
                <a:latin typeface="Arial" charset="0"/>
              </a:rPr>
            </a:br>
            <a:r>
              <a:rPr lang="is-IS" sz="2800" b="0" dirty="0">
                <a:solidFill>
                  <a:srgbClr val="FF0000"/>
                </a:solidFill>
                <a:latin typeface="Arial" charset="0"/>
              </a:rPr>
              <a:t>Einkenni</a:t>
            </a:r>
            <a:endParaRPr lang="is-IS" sz="2800" dirty="0">
              <a:latin typeface="Arial" charset="0"/>
            </a:endParaRPr>
          </a:p>
        </p:txBody>
      </p:sp>
      <p:sp>
        <p:nvSpPr>
          <p:cNvPr id="781315" name="Rectangle 3"/>
          <p:cNvSpPr>
            <a:spLocks noGrp="1" noChangeArrowheads="1"/>
          </p:cNvSpPr>
          <p:nvPr>
            <p:ph idx="1"/>
          </p:nvPr>
        </p:nvSpPr>
        <p:spPr>
          <a:xfrm>
            <a:off x="611188" y="2276872"/>
            <a:ext cx="6625108" cy="3888432"/>
          </a:xfrm>
        </p:spPr>
        <p:txBody>
          <a:bodyPr/>
          <a:lstStyle/>
          <a:p>
            <a:pPr>
              <a:buClr>
                <a:schemeClr val="tx1"/>
              </a:buClr>
              <a:buFont typeface="Wingdings" pitchFamily="2" charset="2"/>
              <a:buChar char="§"/>
            </a:pPr>
            <a:r>
              <a:rPr lang="is-IS" sz="2800" dirty="0" smtClean="0">
                <a:latin typeface="Arial" charset="0"/>
              </a:rPr>
              <a:t>Skyndilegur dofi og minnkaður máttur</a:t>
            </a:r>
            <a:endParaRPr lang="is-IS" sz="2800" dirty="0">
              <a:latin typeface="Arial" charset="0"/>
            </a:endParaRPr>
          </a:p>
          <a:p>
            <a:pPr>
              <a:buClr>
                <a:schemeClr val="tx1"/>
              </a:buClr>
              <a:buFont typeface="Wingdings" pitchFamily="2" charset="2"/>
              <a:buChar char="§"/>
            </a:pPr>
            <a:r>
              <a:rPr lang="is-IS" sz="2800" dirty="0" smtClean="0">
                <a:latin typeface="Arial" charset="0"/>
              </a:rPr>
              <a:t>Skyndileg skert </a:t>
            </a:r>
            <a:r>
              <a:rPr lang="is-IS" sz="2800" dirty="0" err="1" smtClean="0">
                <a:latin typeface="Arial" charset="0"/>
              </a:rPr>
              <a:t>áttun</a:t>
            </a:r>
            <a:r>
              <a:rPr lang="is-IS" sz="2800" dirty="0" smtClean="0">
                <a:latin typeface="Arial" charset="0"/>
              </a:rPr>
              <a:t> og talerfiðleikar</a:t>
            </a:r>
          </a:p>
          <a:p>
            <a:pPr>
              <a:buClr>
                <a:schemeClr val="tx1"/>
              </a:buClr>
              <a:buFont typeface="Wingdings" pitchFamily="2" charset="2"/>
              <a:buChar char="§"/>
            </a:pPr>
            <a:r>
              <a:rPr lang="is-IS" sz="2800" dirty="0" smtClean="0">
                <a:latin typeface="Arial" charset="0"/>
              </a:rPr>
              <a:t>Skyndilegar sjóntruflanir</a:t>
            </a:r>
            <a:endParaRPr lang="is-IS" sz="2800" dirty="0">
              <a:latin typeface="Arial" charset="0"/>
            </a:endParaRPr>
          </a:p>
          <a:p>
            <a:pPr>
              <a:buClr>
                <a:schemeClr val="tx1"/>
              </a:buClr>
              <a:buFont typeface="Wingdings" pitchFamily="2" charset="2"/>
              <a:buChar char="§"/>
            </a:pPr>
            <a:r>
              <a:rPr lang="is-IS" sz="2800" dirty="0" smtClean="0">
                <a:latin typeface="Arial" charset="0"/>
              </a:rPr>
              <a:t>Skyndilegur svimi og skert                                     jafnvægi og erfitt að ganga</a:t>
            </a:r>
          </a:p>
          <a:p>
            <a:pPr>
              <a:buClr>
                <a:schemeClr val="tx1"/>
              </a:buClr>
              <a:buFont typeface="Wingdings" pitchFamily="2" charset="2"/>
              <a:buChar char="§"/>
            </a:pPr>
            <a:r>
              <a:rPr lang="is-IS" sz="2800" dirty="0" smtClean="0">
                <a:latin typeface="Arial" charset="0"/>
              </a:rPr>
              <a:t>Skyndilegur </a:t>
            </a:r>
            <a:r>
              <a:rPr lang="is-IS" sz="2800" dirty="0">
                <a:latin typeface="Arial" charset="0"/>
              </a:rPr>
              <a:t>höfuðverkur</a:t>
            </a:r>
          </a:p>
          <a:p>
            <a:pPr>
              <a:buFontTx/>
              <a:buNone/>
            </a:pPr>
            <a:endParaRPr lang="is-IS" sz="2800" b="1" u="sng" dirty="0">
              <a:latin typeface="Arial" charset="0"/>
            </a:endParaRPr>
          </a:p>
        </p:txBody>
      </p:sp>
      <p:sp>
        <p:nvSpPr>
          <p:cNvPr id="7" name="Slide Number Placeholder 5"/>
          <p:cNvSpPr>
            <a:spLocks noGrp="1"/>
          </p:cNvSpPr>
          <p:nvPr>
            <p:ph type="sldNum" sz="quarter" idx="12"/>
          </p:nvPr>
        </p:nvSpPr>
        <p:spPr>
          <a:xfrm>
            <a:off x="6758880" y="6245225"/>
            <a:ext cx="1917576" cy="476250"/>
          </a:xfrm>
        </p:spPr>
        <p:txBody>
          <a:bodyPr/>
          <a:lstStyle/>
          <a:p>
            <a:fld id="{D3184EA0-80D1-423E-BC1B-13BB483DD974}" type="slidenum">
              <a:rPr lang="is-IS"/>
              <a:pPr/>
              <a:t>110</a:t>
            </a:fld>
            <a:endParaRPr lang="is-IS" dirty="0"/>
          </a:p>
        </p:txBody>
      </p:sp>
      <p:sp>
        <p:nvSpPr>
          <p:cNvPr id="9" name="TextBox 8"/>
          <p:cNvSpPr txBox="1"/>
          <p:nvPr/>
        </p:nvSpPr>
        <p:spPr>
          <a:xfrm>
            <a:off x="0" y="5877272"/>
            <a:ext cx="9144000" cy="544765"/>
          </a:xfrm>
          <a:prstGeom prst="rect">
            <a:avLst/>
          </a:prstGeom>
          <a:noFill/>
        </p:spPr>
        <p:txBody>
          <a:bodyPr wrap="square" rtlCol="0">
            <a:spAutoFit/>
          </a:bodyPr>
          <a:lstStyle/>
          <a:p>
            <a:pPr algn="ctr">
              <a:lnSpc>
                <a:spcPct val="105000"/>
              </a:lnSpc>
              <a:buClr>
                <a:schemeClr val="tx1"/>
              </a:buClr>
              <a:buFont typeface="Wingdings" pitchFamily="2" charset="2"/>
              <a:buNone/>
            </a:pPr>
            <a:r>
              <a:rPr lang="is-IS" sz="2800" dirty="0" smtClean="0">
                <a:solidFill>
                  <a:srgbClr val="FF0000"/>
                </a:solidFill>
                <a:latin typeface="Arial" pitchFamily="34" charset="0"/>
                <a:cs typeface="Arial" pitchFamily="34" charset="0"/>
              </a:rPr>
              <a:t>Einkennin geta komið öðrum megin í líkamanum!</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76157580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ChangeArrowheads="1"/>
          </p:cNvSpPr>
          <p:nvPr>
            <p:ph type="title"/>
          </p:nvPr>
        </p:nvSpPr>
        <p:spPr>
          <a:xfrm>
            <a:off x="827088" y="1218456"/>
            <a:ext cx="7467600" cy="914400"/>
          </a:xfrm>
          <a:ln/>
        </p:spPr>
        <p:txBody>
          <a:bodyPr>
            <a:normAutofit fontScale="90000"/>
          </a:bodyPr>
          <a:lstStyle/>
          <a:p>
            <a:r>
              <a:rPr lang="is-IS" sz="4900" b="0" dirty="0" smtClean="0">
                <a:latin typeface="Arial" charset="0"/>
              </a:rPr>
              <a:t>Heilablóðfall/Slag</a:t>
            </a:r>
            <a:r>
              <a:rPr lang="is-IS" b="0" dirty="0">
                <a:latin typeface="Arial" charset="0"/>
              </a:rPr>
              <a:t/>
            </a:r>
            <a:br>
              <a:rPr lang="is-IS" b="0" dirty="0">
                <a:latin typeface="Arial" charset="0"/>
              </a:rPr>
            </a:br>
            <a:r>
              <a:rPr lang="is-IS" sz="2800" b="0" dirty="0">
                <a:solidFill>
                  <a:srgbClr val="FF0000"/>
                </a:solidFill>
                <a:latin typeface="Arial" charset="0"/>
              </a:rPr>
              <a:t>Skyndihjálp</a:t>
            </a:r>
            <a:endParaRPr lang="is-IS" sz="2800" dirty="0">
              <a:latin typeface="Arial" charset="0"/>
            </a:endParaRPr>
          </a:p>
        </p:txBody>
      </p:sp>
      <p:sp>
        <p:nvSpPr>
          <p:cNvPr id="782339" name="Rectangle 3"/>
          <p:cNvSpPr>
            <a:spLocks noGrp="1" noChangeArrowheads="1"/>
          </p:cNvSpPr>
          <p:nvPr>
            <p:ph idx="1"/>
          </p:nvPr>
        </p:nvSpPr>
        <p:spPr>
          <a:xfrm>
            <a:off x="395288" y="2205038"/>
            <a:ext cx="8569200" cy="4319587"/>
          </a:xfrm>
        </p:spPr>
        <p:txBody>
          <a:bodyPr/>
          <a:lstStyle/>
          <a:p>
            <a:pPr marL="342000" indent="-342000">
              <a:buClr>
                <a:schemeClr val="tx1"/>
              </a:buClr>
              <a:buFont typeface="Wingdings" pitchFamily="2" charset="2"/>
              <a:buChar char="§"/>
            </a:pPr>
            <a:r>
              <a:rPr lang="is-IS" sz="2800" dirty="0" smtClean="0">
                <a:latin typeface="Arial" charset="0"/>
              </a:rPr>
              <a:t>Reyndu að meta </a:t>
            </a:r>
            <a:endParaRPr lang="is-IS" sz="2800" dirty="0">
              <a:latin typeface="Arial" charset="0"/>
            </a:endParaRPr>
          </a:p>
          <a:p>
            <a:pPr marL="742050" lvl="2" indent="-342000">
              <a:buClr>
                <a:schemeClr val="tx1"/>
              </a:buClr>
              <a:buFont typeface="Wingdings" pitchFamily="2" charset="2"/>
              <a:buChar char="§"/>
            </a:pPr>
            <a:r>
              <a:rPr lang="is-IS" dirty="0" smtClean="0">
                <a:latin typeface="Arial" charset="0"/>
              </a:rPr>
              <a:t>Göngulag, er jafnvægi skert?</a:t>
            </a:r>
          </a:p>
          <a:p>
            <a:pPr marL="742050" lvl="2" indent="-342000">
              <a:buClr>
                <a:schemeClr val="tx1"/>
              </a:buClr>
              <a:buFont typeface="Wingdings" pitchFamily="2" charset="2"/>
              <a:buChar char="§"/>
            </a:pPr>
            <a:r>
              <a:rPr lang="is-IS" dirty="0" smtClean="0">
                <a:latin typeface="Arial" charset="0"/>
              </a:rPr>
              <a:t>Tal, er tal óskýrt eða slappleiki í andliti?</a:t>
            </a:r>
            <a:endParaRPr lang="is-IS" dirty="0">
              <a:latin typeface="Arial" charset="0"/>
            </a:endParaRPr>
          </a:p>
          <a:p>
            <a:pPr marL="742050" lvl="2" indent="-342000">
              <a:buClr>
                <a:schemeClr val="tx1"/>
              </a:buClr>
              <a:buFont typeface="Wingdings" pitchFamily="2" charset="2"/>
              <a:buChar char="§"/>
            </a:pPr>
            <a:r>
              <a:rPr lang="is-IS" dirty="0" smtClean="0">
                <a:latin typeface="Arial" charset="0"/>
              </a:rPr>
              <a:t>Sjón, er sjónin skert?</a:t>
            </a:r>
          </a:p>
          <a:p>
            <a:pPr marL="742050" lvl="2" indent="-342000">
              <a:buClr>
                <a:schemeClr val="tx1"/>
              </a:buClr>
              <a:buFont typeface="Wingdings" pitchFamily="2" charset="2"/>
              <a:buChar char="§"/>
            </a:pPr>
            <a:r>
              <a:rPr lang="is-IS" dirty="0" smtClean="0">
                <a:latin typeface="Arial" charset="0"/>
              </a:rPr>
              <a:t>Staðsetningu einkenna</a:t>
            </a:r>
            <a:endParaRPr lang="is-IS" dirty="0">
              <a:latin typeface="Arial" charset="0"/>
            </a:endParaRPr>
          </a:p>
          <a:p>
            <a:pPr marL="742050" lvl="2" indent="-342000">
              <a:buClr>
                <a:schemeClr val="tx1"/>
              </a:buClr>
              <a:buFont typeface="Wingdings" pitchFamily="2" charset="2"/>
              <a:buChar char="§"/>
            </a:pPr>
            <a:r>
              <a:rPr lang="is-IS" dirty="0" smtClean="0">
                <a:latin typeface="Arial" charset="0"/>
              </a:rPr>
              <a:t>Skynjun, er höfuðverkurinn slæmur?</a:t>
            </a:r>
            <a:endParaRPr lang="is-IS" dirty="0">
              <a:latin typeface="Arial" charset="0"/>
            </a:endParaRPr>
          </a:p>
          <a:p>
            <a:pPr marL="342000" indent="-342000">
              <a:buClr>
                <a:schemeClr val="tx1"/>
              </a:buClr>
              <a:buFont typeface="Wingdings" pitchFamily="2" charset="2"/>
              <a:buChar char="§"/>
            </a:pPr>
            <a:r>
              <a:rPr lang="is-IS" sz="2800" dirty="0" smtClean="0">
                <a:latin typeface="Arial" charset="0"/>
              </a:rPr>
              <a:t>Hringdu </a:t>
            </a:r>
            <a:r>
              <a:rPr lang="is-IS" sz="2800" dirty="0">
                <a:latin typeface="Arial" charset="0"/>
              </a:rPr>
              <a:t>í </a:t>
            </a:r>
            <a:r>
              <a:rPr lang="is-IS" sz="2800" b="1" dirty="0">
                <a:solidFill>
                  <a:srgbClr val="FF0000"/>
                </a:solidFill>
                <a:latin typeface="Arial" charset="0"/>
              </a:rPr>
              <a:t>112</a:t>
            </a:r>
          </a:p>
          <a:p>
            <a:pPr marL="342000" indent="-342000">
              <a:buClr>
                <a:schemeClr val="tx1"/>
              </a:buClr>
              <a:buFont typeface="Wingdings" pitchFamily="2" charset="2"/>
              <a:buChar char="§"/>
            </a:pPr>
            <a:r>
              <a:rPr lang="is-IS" sz="2800" dirty="0" smtClean="0">
                <a:latin typeface="Arial" charset="0"/>
              </a:rPr>
              <a:t>Láttu fara vel um sjúklinginn í hálfsitjandi stellingu </a:t>
            </a:r>
          </a:p>
          <a:p>
            <a:pPr marL="342000" indent="-342000">
              <a:buClr>
                <a:schemeClr val="tx1"/>
              </a:buClr>
              <a:buFont typeface="Wingdings" pitchFamily="2" charset="2"/>
              <a:buChar char="§"/>
            </a:pPr>
            <a:r>
              <a:rPr lang="is-IS" sz="2800" dirty="0" smtClean="0">
                <a:latin typeface="Arial" charset="0"/>
              </a:rPr>
              <a:t>Fylgstu </a:t>
            </a:r>
            <a:r>
              <a:rPr lang="is-IS" sz="2800" dirty="0">
                <a:latin typeface="Arial" charset="0"/>
              </a:rPr>
              <a:t>með meðvitund og öndun</a:t>
            </a:r>
            <a:endParaRPr lang="is-IS" sz="2800" b="1" dirty="0">
              <a:latin typeface="Arial" charset="0"/>
            </a:endParaRPr>
          </a:p>
          <a:p>
            <a:pPr>
              <a:buFontTx/>
              <a:buNone/>
            </a:pPr>
            <a:endParaRPr lang="is-IS" sz="2400" b="1" u="sng" dirty="0">
              <a:latin typeface="Arial" charset="0"/>
            </a:endParaRPr>
          </a:p>
        </p:txBody>
      </p:sp>
      <p:sp>
        <p:nvSpPr>
          <p:cNvPr id="7" name="Slide Number Placeholder 5"/>
          <p:cNvSpPr>
            <a:spLocks noGrp="1"/>
          </p:cNvSpPr>
          <p:nvPr>
            <p:ph type="sldNum" sz="quarter" idx="12"/>
          </p:nvPr>
        </p:nvSpPr>
        <p:spPr/>
        <p:txBody>
          <a:bodyPr/>
          <a:lstStyle/>
          <a:p>
            <a:fld id="{4130803B-F4A0-4639-9AE7-1689138D2452}" type="slidenum">
              <a:rPr lang="is-IS"/>
              <a:pPr/>
              <a:t>111</a:t>
            </a:fld>
            <a:endParaRPr lang="is-IS"/>
          </a:p>
        </p:txBody>
      </p:sp>
      <p:pic>
        <p:nvPicPr>
          <p:cNvPr id="782340" name="Picture 4" descr="Skyndi04"/>
          <p:cNvPicPr>
            <a:picLocks noChangeAspect="1" noChangeArrowheads="1"/>
          </p:cNvPicPr>
          <p:nvPr/>
        </p:nvPicPr>
        <p:blipFill>
          <a:blip r:embed="rId3" cstate="email"/>
          <a:srcRect/>
          <a:stretch>
            <a:fillRect/>
          </a:stretch>
        </p:blipFill>
        <p:spPr bwMode="auto">
          <a:xfrm>
            <a:off x="6714344" y="2333081"/>
            <a:ext cx="2429656" cy="2750987"/>
          </a:xfrm>
          <a:prstGeom prst="rect">
            <a:avLst/>
          </a:prstGeom>
          <a:noFill/>
        </p:spPr>
      </p:pic>
    </p:spTree>
    <p:extLst>
      <p:ext uri="{BB962C8B-B14F-4D97-AF65-F5344CB8AC3E}">
        <p14:creationId xmlns:p14="http://schemas.microsoft.com/office/powerpoint/2010/main" val="3669794584"/>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827088" y="1196975"/>
            <a:ext cx="7467600" cy="914400"/>
          </a:xfrm>
          <a:ln/>
        </p:spPr>
        <p:txBody>
          <a:bodyPr>
            <a:normAutofit fontScale="90000"/>
          </a:bodyPr>
          <a:lstStyle/>
          <a:p>
            <a:r>
              <a:rPr lang="is-IS" sz="4900" b="0" dirty="0" smtClean="0">
                <a:latin typeface="Arial" charset="0"/>
              </a:rPr>
              <a:t>Ofþornun</a:t>
            </a:r>
            <a:r>
              <a:rPr lang="is-IS" b="0" dirty="0">
                <a:latin typeface="Arial" charset="0"/>
              </a:rPr>
              <a:t/>
            </a:r>
            <a:br>
              <a:rPr lang="is-IS" b="0" dirty="0">
                <a:latin typeface="Arial" charset="0"/>
              </a:rPr>
            </a:br>
            <a:r>
              <a:rPr lang="is-IS" sz="2800" b="0" dirty="0" smtClean="0">
                <a:solidFill>
                  <a:srgbClr val="FF0000"/>
                </a:solidFill>
                <a:latin typeface="Arial" charset="0"/>
              </a:rPr>
              <a:t>Einkenni</a:t>
            </a:r>
            <a:endParaRPr lang="is-IS" sz="2800" dirty="0">
              <a:latin typeface="Arial" charset="0"/>
            </a:endParaRPr>
          </a:p>
        </p:txBody>
      </p:sp>
      <p:sp>
        <p:nvSpPr>
          <p:cNvPr id="781315" name="Rectangle 3"/>
          <p:cNvSpPr>
            <a:spLocks noGrp="1" noChangeArrowheads="1"/>
          </p:cNvSpPr>
          <p:nvPr>
            <p:ph idx="1"/>
          </p:nvPr>
        </p:nvSpPr>
        <p:spPr>
          <a:xfrm>
            <a:off x="611188" y="2492896"/>
            <a:ext cx="8151812" cy="3672408"/>
          </a:xfrm>
        </p:spPr>
        <p:txBody>
          <a:bodyPr/>
          <a:lstStyle/>
          <a:p>
            <a:pPr>
              <a:buClr>
                <a:schemeClr val="tx1"/>
              </a:buClr>
              <a:buFont typeface="Wingdings" pitchFamily="2" charset="2"/>
              <a:buChar char="§"/>
            </a:pPr>
            <a:r>
              <a:rPr lang="is-IS" sz="2800" dirty="0" smtClean="0">
                <a:latin typeface="Arial" charset="0"/>
              </a:rPr>
              <a:t>Föl og þurr húð</a:t>
            </a:r>
          </a:p>
          <a:p>
            <a:pPr>
              <a:buClr>
                <a:schemeClr val="tx1"/>
              </a:buClr>
              <a:buFont typeface="Wingdings" pitchFamily="2" charset="2"/>
              <a:buChar char="§"/>
            </a:pPr>
            <a:r>
              <a:rPr lang="is-IS" sz="2800" dirty="0" smtClean="0">
                <a:latin typeface="Arial" charset="0"/>
              </a:rPr>
              <a:t>Þurr munnur og tunga</a:t>
            </a:r>
          </a:p>
          <a:p>
            <a:pPr>
              <a:buClr>
                <a:schemeClr val="tx1"/>
              </a:buClr>
              <a:buFont typeface="Wingdings" pitchFamily="2" charset="2"/>
              <a:buChar char="§"/>
            </a:pPr>
            <a:r>
              <a:rPr lang="is-IS" sz="2800" dirty="0" smtClean="0">
                <a:latin typeface="Arial" charset="0"/>
              </a:rPr>
              <a:t>Þreyta og slappleiki</a:t>
            </a:r>
          </a:p>
          <a:p>
            <a:pPr>
              <a:buClr>
                <a:schemeClr val="tx1"/>
              </a:buClr>
              <a:buFont typeface="Wingdings" pitchFamily="2" charset="2"/>
              <a:buChar char="§"/>
            </a:pPr>
            <a:r>
              <a:rPr lang="is-IS" sz="2800" dirty="0" smtClean="0">
                <a:latin typeface="Arial" charset="0"/>
              </a:rPr>
              <a:t>Minnkuð þvaglát</a:t>
            </a:r>
          </a:p>
          <a:p>
            <a:pPr>
              <a:buClr>
                <a:schemeClr val="tx1"/>
              </a:buClr>
              <a:buFont typeface="Wingdings" pitchFamily="2" charset="2"/>
              <a:buChar char="§"/>
            </a:pPr>
            <a:r>
              <a:rPr lang="is-IS" sz="2800" dirty="0" smtClean="0">
                <a:latin typeface="Arial" charset="0"/>
              </a:rPr>
              <a:t>Magaverkir</a:t>
            </a:r>
            <a:endParaRPr lang="is-IS" sz="2800" dirty="0">
              <a:latin typeface="Arial" charset="0"/>
            </a:endParaRPr>
          </a:p>
          <a:p>
            <a:pPr>
              <a:buFontTx/>
              <a:buNone/>
            </a:pPr>
            <a:endParaRPr lang="is-IS" sz="2800" b="1" u="sng" dirty="0">
              <a:latin typeface="Arial" charset="0"/>
            </a:endParaRPr>
          </a:p>
        </p:txBody>
      </p:sp>
      <p:sp>
        <p:nvSpPr>
          <p:cNvPr id="7" name="Slide Number Placeholder 5"/>
          <p:cNvSpPr>
            <a:spLocks noGrp="1"/>
          </p:cNvSpPr>
          <p:nvPr>
            <p:ph type="sldNum" sz="quarter" idx="12"/>
          </p:nvPr>
        </p:nvSpPr>
        <p:spPr>
          <a:xfrm>
            <a:off x="6758880" y="6245225"/>
            <a:ext cx="1917576" cy="476250"/>
          </a:xfrm>
        </p:spPr>
        <p:txBody>
          <a:bodyPr/>
          <a:lstStyle/>
          <a:p>
            <a:fld id="{D3184EA0-80D1-423E-BC1B-13BB483DD974}" type="slidenum">
              <a:rPr lang="is-IS"/>
              <a:pPr/>
              <a:t>112</a:t>
            </a:fld>
            <a:endParaRPr lang="is-IS" dirty="0"/>
          </a:p>
        </p:txBody>
      </p:sp>
      <p:pic>
        <p:nvPicPr>
          <p:cNvPr id="8652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2348880"/>
            <a:ext cx="2430624" cy="32403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5733256"/>
            <a:ext cx="9144000" cy="997196"/>
          </a:xfrm>
          <a:prstGeom prst="rect">
            <a:avLst/>
          </a:prstGeom>
          <a:noFill/>
        </p:spPr>
        <p:txBody>
          <a:bodyPr wrap="square" rtlCol="0">
            <a:spAutoFit/>
          </a:bodyPr>
          <a:lstStyle/>
          <a:p>
            <a:pPr algn="ctr">
              <a:lnSpc>
                <a:spcPct val="105000"/>
              </a:lnSpc>
              <a:buClr>
                <a:schemeClr val="tx1"/>
              </a:buClr>
              <a:buFont typeface="Wingdings" pitchFamily="2" charset="2"/>
              <a:buNone/>
            </a:pPr>
            <a:r>
              <a:rPr lang="is-IS" sz="2800" dirty="0" smtClean="0">
                <a:solidFill>
                  <a:srgbClr val="FF0000"/>
                </a:solidFill>
                <a:latin typeface="Arial" pitchFamily="34" charset="0"/>
                <a:cs typeface="Arial" pitchFamily="34" charset="0"/>
              </a:rPr>
              <a:t>Ungabörn, börn, eldra fólk og sjúklingar eru                               í mestri hættu á að ofþorna!</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47222662"/>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827088" y="1290464"/>
            <a:ext cx="7467600" cy="914400"/>
          </a:xfrm>
          <a:ln/>
        </p:spPr>
        <p:txBody>
          <a:bodyPr>
            <a:normAutofit fontScale="90000"/>
          </a:bodyPr>
          <a:lstStyle/>
          <a:p>
            <a:r>
              <a:rPr lang="is-IS" sz="4900" b="0" dirty="0" smtClean="0">
                <a:latin typeface="Arial" charset="0"/>
              </a:rPr>
              <a:t> </a:t>
            </a:r>
            <a:r>
              <a:rPr lang="is-IS" sz="4900" dirty="0" smtClean="0">
                <a:latin typeface="Arial" charset="0"/>
              </a:rPr>
              <a:t>Ofþornun/Meltingartruflanir</a:t>
            </a:r>
            <a:r>
              <a:rPr lang="is-IS" b="0" dirty="0">
                <a:latin typeface="Arial" charset="0"/>
              </a:rPr>
              <a:t/>
            </a:r>
            <a:br>
              <a:rPr lang="is-IS" b="0" dirty="0">
                <a:latin typeface="Arial" charset="0"/>
              </a:rPr>
            </a:br>
            <a:r>
              <a:rPr lang="is-IS" sz="2800" b="0" dirty="0">
                <a:solidFill>
                  <a:srgbClr val="FF0000"/>
                </a:solidFill>
                <a:latin typeface="Arial" charset="0"/>
              </a:rPr>
              <a:t>Einkenni</a:t>
            </a:r>
            <a:endParaRPr lang="is-IS" sz="2800" dirty="0">
              <a:latin typeface="Arial" charset="0"/>
            </a:endParaRPr>
          </a:p>
        </p:txBody>
      </p:sp>
      <p:sp>
        <p:nvSpPr>
          <p:cNvPr id="781315" name="Rectangle 3"/>
          <p:cNvSpPr>
            <a:spLocks noGrp="1" noChangeArrowheads="1"/>
          </p:cNvSpPr>
          <p:nvPr>
            <p:ph idx="1"/>
          </p:nvPr>
        </p:nvSpPr>
        <p:spPr>
          <a:xfrm>
            <a:off x="611188" y="2492896"/>
            <a:ext cx="8151812" cy="3672408"/>
          </a:xfrm>
        </p:spPr>
        <p:txBody>
          <a:bodyPr/>
          <a:lstStyle/>
          <a:p>
            <a:pPr>
              <a:buClr>
                <a:schemeClr val="tx1"/>
              </a:buClr>
              <a:buFont typeface="Wingdings" pitchFamily="2" charset="2"/>
              <a:buChar char="§"/>
            </a:pPr>
            <a:r>
              <a:rPr lang="is-IS" sz="2800" dirty="0" smtClean="0">
                <a:latin typeface="Arial" charset="0"/>
              </a:rPr>
              <a:t>Ógleði</a:t>
            </a:r>
          </a:p>
          <a:p>
            <a:pPr>
              <a:buClr>
                <a:schemeClr val="tx1"/>
              </a:buClr>
              <a:buFont typeface="Wingdings" pitchFamily="2" charset="2"/>
              <a:buChar char="§"/>
            </a:pPr>
            <a:r>
              <a:rPr lang="is-IS" sz="2800" dirty="0" smtClean="0">
                <a:latin typeface="Arial" charset="0"/>
              </a:rPr>
              <a:t>Uppköst</a:t>
            </a:r>
          </a:p>
          <a:p>
            <a:pPr>
              <a:buClr>
                <a:schemeClr val="tx1"/>
              </a:buClr>
              <a:buFont typeface="Wingdings" pitchFamily="2" charset="2"/>
              <a:buChar char="§"/>
            </a:pPr>
            <a:r>
              <a:rPr lang="is-IS" sz="2800" dirty="0" smtClean="0">
                <a:latin typeface="Arial" charset="0"/>
              </a:rPr>
              <a:t>Niðurgangur</a:t>
            </a:r>
          </a:p>
          <a:p>
            <a:pPr>
              <a:buClr>
                <a:schemeClr val="tx1"/>
              </a:buClr>
              <a:buFont typeface="Wingdings" pitchFamily="2" charset="2"/>
              <a:buChar char="§"/>
            </a:pPr>
            <a:r>
              <a:rPr lang="is-IS" sz="2800" dirty="0" smtClean="0">
                <a:latin typeface="Arial" charset="0"/>
              </a:rPr>
              <a:t>Magaverkir</a:t>
            </a:r>
          </a:p>
          <a:p>
            <a:pPr>
              <a:buClr>
                <a:schemeClr val="tx1"/>
              </a:buClr>
              <a:buFont typeface="Wingdings" pitchFamily="2" charset="2"/>
              <a:buChar char="§"/>
            </a:pPr>
            <a:r>
              <a:rPr lang="is-IS" sz="2800" dirty="0" smtClean="0">
                <a:latin typeface="Arial" charset="0"/>
              </a:rPr>
              <a:t>Hiti</a:t>
            </a:r>
            <a:endParaRPr lang="is-IS" sz="2800" dirty="0">
              <a:latin typeface="Arial" charset="0"/>
            </a:endParaRPr>
          </a:p>
          <a:p>
            <a:pPr>
              <a:buFontTx/>
              <a:buNone/>
            </a:pPr>
            <a:endParaRPr lang="is-IS" sz="2800" b="1" u="sng" dirty="0">
              <a:latin typeface="Arial" charset="0"/>
            </a:endParaRPr>
          </a:p>
        </p:txBody>
      </p:sp>
      <p:sp>
        <p:nvSpPr>
          <p:cNvPr id="7" name="Slide Number Placeholder 5"/>
          <p:cNvSpPr>
            <a:spLocks noGrp="1"/>
          </p:cNvSpPr>
          <p:nvPr>
            <p:ph type="sldNum" sz="quarter" idx="12"/>
          </p:nvPr>
        </p:nvSpPr>
        <p:spPr>
          <a:xfrm>
            <a:off x="6758880" y="6245225"/>
            <a:ext cx="1917576" cy="476250"/>
          </a:xfrm>
        </p:spPr>
        <p:txBody>
          <a:bodyPr/>
          <a:lstStyle/>
          <a:p>
            <a:fld id="{D3184EA0-80D1-423E-BC1B-13BB483DD974}" type="slidenum">
              <a:rPr lang="is-IS"/>
              <a:pPr/>
              <a:t>113</a:t>
            </a:fld>
            <a:endParaRPr lang="is-IS" dirty="0"/>
          </a:p>
        </p:txBody>
      </p:sp>
      <p:sp>
        <p:nvSpPr>
          <p:cNvPr id="5" name="TextBox 4"/>
          <p:cNvSpPr txBox="1"/>
          <p:nvPr/>
        </p:nvSpPr>
        <p:spPr>
          <a:xfrm>
            <a:off x="0" y="5661248"/>
            <a:ext cx="9144000" cy="544765"/>
          </a:xfrm>
          <a:prstGeom prst="rect">
            <a:avLst/>
          </a:prstGeom>
          <a:noFill/>
        </p:spPr>
        <p:txBody>
          <a:bodyPr wrap="square" rtlCol="0">
            <a:spAutoFit/>
          </a:bodyPr>
          <a:lstStyle/>
          <a:p>
            <a:pPr algn="ctr">
              <a:lnSpc>
                <a:spcPct val="105000"/>
              </a:lnSpc>
              <a:buClr>
                <a:schemeClr val="tx1"/>
              </a:buClr>
              <a:buFont typeface="Wingdings" pitchFamily="2" charset="2"/>
              <a:buNone/>
            </a:pPr>
            <a:r>
              <a:rPr lang="is-IS" sz="2800" dirty="0" smtClean="0">
                <a:solidFill>
                  <a:srgbClr val="FF0000"/>
                </a:solidFill>
                <a:latin typeface="Arial" pitchFamily="34" charset="0"/>
                <a:cs typeface="Arial" pitchFamily="34" charset="0"/>
              </a:rPr>
              <a:t>Meltingartruflanir eru algeng ástæða ofþornunar!</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93670150"/>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yku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4832648"/>
            <a:ext cx="1152128" cy="718051"/>
          </a:xfrm>
          <a:prstGeom prst="rect">
            <a:avLst/>
          </a:prstGeom>
        </p:spPr>
      </p:pic>
      <p:pic>
        <p:nvPicPr>
          <p:cNvPr id="9" name="Picture 8" descr="Vat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4248" y="1988840"/>
            <a:ext cx="1730164" cy="1849760"/>
          </a:xfrm>
          <a:prstGeom prst="rect">
            <a:avLst/>
          </a:prstGeom>
        </p:spPr>
      </p:pic>
      <p:pic>
        <p:nvPicPr>
          <p:cNvPr id="10" name="Picture 9" descr="Sal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75825" y="3212976"/>
            <a:ext cx="968175" cy="1152128"/>
          </a:xfrm>
          <a:prstGeom prst="rect">
            <a:avLst/>
          </a:prstGeom>
        </p:spPr>
      </p:pic>
      <p:sp>
        <p:nvSpPr>
          <p:cNvPr id="782338" name="Rectangle 2"/>
          <p:cNvSpPr>
            <a:spLocks noGrp="1" noChangeArrowheads="1"/>
          </p:cNvSpPr>
          <p:nvPr>
            <p:ph type="title"/>
          </p:nvPr>
        </p:nvSpPr>
        <p:spPr>
          <a:xfrm>
            <a:off x="827088" y="1218456"/>
            <a:ext cx="7467600" cy="914400"/>
          </a:xfrm>
          <a:ln/>
        </p:spPr>
        <p:txBody>
          <a:bodyPr>
            <a:normAutofit fontScale="90000"/>
          </a:bodyPr>
          <a:lstStyle/>
          <a:p>
            <a:r>
              <a:rPr lang="is-IS" sz="4900" b="0" dirty="0" smtClean="0">
                <a:latin typeface="Arial" charset="0"/>
              </a:rPr>
              <a:t>Ofþornun/Meltingartruflanir</a:t>
            </a:r>
            <a:r>
              <a:rPr lang="is-IS" b="0" dirty="0">
                <a:latin typeface="Arial" charset="0"/>
              </a:rPr>
              <a:t/>
            </a:r>
            <a:br>
              <a:rPr lang="is-IS" b="0" dirty="0">
                <a:latin typeface="Arial" charset="0"/>
              </a:rPr>
            </a:br>
            <a:r>
              <a:rPr lang="is-IS" sz="2800" b="0" dirty="0">
                <a:solidFill>
                  <a:srgbClr val="FF0000"/>
                </a:solidFill>
                <a:latin typeface="Arial" charset="0"/>
              </a:rPr>
              <a:t>Skyndihjálp</a:t>
            </a:r>
            <a:endParaRPr lang="is-IS" sz="2800" dirty="0">
              <a:latin typeface="Arial" charset="0"/>
            </a:endParaRPr>
          </a:p>
        </p:txBody>
      </p:sp>
      <p:sp>
        <p:nvSpPr>
          <p:cNvPr id="782339" name="Rectangle 3"/>
          <p:cNvSpPr>
            <a:spLocks noGrp="1" noChangeArrowheads="1"/>
          </p:cNvSpPr>
          <p:nvPr>
            <p:ph idx="1"/>
          </p:nvPr>
        </p:nvSpPr>
        <p:spPr>
          <a:xfrm>
            <a:off x="395536" y="2492896"/>
            <a:ext cx="8496944" cy="4031729"/>
          </a:xfrm>
        </p:spPr>
        <p:txBody>
          <a:bodyPr/>
          <a:lstStyle/>
          <a:p>
            <a:pPr>
              <a:buClr>
                <a:schemeClr val="tx1"/>
              </a:buClr>
              <a:buFont typeface="Wingdings" pitchFamily="2" charset="2"/>
              <a:buChar char="§"/>
            </a:pPr>
            <a:r>
              <a:rPr lang="is-IS" sz="2800" dirty="0" smtClean="0">
                <a:latin typeface="Arial" charset="0"/>
              </a:rPr>
              <a:t>Gefðu vatn að drekka í vægari tilfellum</a:t>
            </a:r>
            <a:endParaRPr lang="is-IS" sz="2800" dirty="0">
              <a:latin typeface="Arial" charset="0"/>
            </a:endParaRPr>
          </a:p>
          <a:p>
            <a:pPr>
              <a:buClr>
                <a:schemeClr val="tx1"/>
              </a:buClr>
              <a:buFont typeface="Wingdings" pitchFamily="2" charset="2"/>
              <a:buChar char="§"/>
            </a:pPr>
            <a:r>
              <a:rPr lang="is-IS" sz="2800" dirty="0" smtClean="0">
                <a:latin typeface="Arial" charset="0"/>
              </a:rPr>
              <a:t>Gefðu sykursaltvatnslausn að drekka í                                  alvarlegri tilfellum; í apótekum er hægt                                að kaupa duft sem blanda má við vatn</a:t>
            </a:r>
          </a:p>
          <a:p>
            <a:pPr>
              <a:buClr>
                <a:schemeClr val="tx1"/>
              </a:buClr>
              <a:buFont typeface="Wingdings" pitchFamily="2" charset="2"/>
              <a:buChar char="§"/>
            </a:pPr>
            <a:r>
              <a:rPr lang="is-IS" sz="2800" dirty="0" smtClean="0">
                <a:latin typeface="Arial" charset="0"/>
              </a:rPr>
              <a:t>Frekari meðferð hjá lækni gæti verið nauðsynleg, jafnvel þó að einkennin séu minniháttar</a:t>
            </a:r>
          </a:p>
          <a:p>
            <a:pPr>
              <a:buFontTx/>
              <a:buNone/>
            </a:pPr>
            <a:endParaRPr lang="is-IS" sz="2400" b="1" u="sng" dirty="0">
              <a:latin typeface="Arial" charset="0"/>
            </a:endParaRPr>
          </a:p>
        </p:txBody>
      </p:sp>
      <p:sp>
        <p:nvSpPr>
          <p:cNvPr id="7" name="Slide Number Placeholder 5"/>
          <p:cNvSpPr>
            <a:spLocks noGrp="1"/>
          </p:cNvSpPr>
          <p:nvPr>
            <p:ph type="sldNum" sz="quarter" idx="12"/>
          </p:nvPr>
        </p:nvSpPr>
        <p:spPr/>
        <p:txBody>
          <a:bodyPr/>
          <a:lstStyle/>
          <a:p>
            <a:fld id="{4130803B-F4A0-4639-9AE7-1689138D2452}" type="slidenum">
              <a:rPr lang="is-IS"/>
              <a:pPr/>
              <a:t>114</a:t>
            </a:fld>
            <a:endParaRPr lang="is-IS"/>
          </a:p>
        </p:txBody>
      </p:sp>
      <p:sp>
        <p:nvSpPr>
          <p:cNvPr id="8" name="TextBox 7"/>
          <p:cNvSpPr txBox="1"/>
          <p:nvPr/>
        </p:nvSpPr>
        <p:spPr>
          <a:xfrm>
            <a:off x="-17076" y="5805264"/>
            <a:ext cx="9144000" cy="512448"/>
          </a:xfrm>
          <a:prstGeom prst="rect">
            <a:avLst/>
          </a:prstGeom>
          <a:noFill/>
        </p:spPr>
        <p:txBody>
          <a:bodyPr wrap="square" rtlCol="0">
            <a:spAutoFit/>
          </a:bodyPr>
          <a:lstStyle/>
          <a:p>
            <a:pPr algn="ctr">
              <a:lnSpc>
                <a:spcPct val="105000"/>
              </a:lnSpc>
              <a:buClr>
                <a:schemeClr val="tx1"/>
              </a:buClr>
              <a:buFont typeface="Wingdings" pitchFamily="2" charset="2"/>
              <a:buNone/>
            </a:pPr>
            <a:r>
              <a:rPr lang="is-IS" sz="2800" dirty="0">
                <a:solidFill>
                  <a:srgbClr val="FF0000"/>
                </a:solidFill>
                <a:latin typeface="Arial" pitchFamily="34" charset="0"/>
                <a:cs typeface="Arial" pitchFamily="34" charset="0"/>
              </a:rPr>
              <a:t>Í</a:t>
            </a:r>
            <a:r>
              <a:rPr lang="is-IS" sz="2800" dirty="0" smtClean="0">
                <a:solidFill>
                  <a:srgbClr val="FF0000"/>
                </a:solidFill>
                <a:latin typeface="Arial" pitchFamily="34" charset="0"/>
                <a:cs typeface="Arial" pitchFamily="34" charset="0"/>
              </a:rPr>
              <a:t>þróttadrykkir gera ekki sama gagn og saltvatnslausn!</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173774006"/>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a:xfrm>
            <a:off x="827088" y="1125240"/>
            <a:ext cx="7543800" cy="863600"/>
          </a:xfrm>
        </p:spPr>
        <p:txBody>
          <a:bodyPr/>
          <a:lstStyle/>
          <a:p>
            <a:r>
              <a:rPr lang="is-IS" b="0" dirty="0">
                <a:latin typeface="Arial" charset="0"/>
              </a:rPr>
              <a:t>Sykursýki</a:t>
            </a:r>
            <a:endParaRPr lang="en-GB" sz="3600" b="0" dirty="0"/>
          </a:p>
        </p:txBody>
      </p:sp>
      <p:sp>
        <p:nvSpPr>
          <p:cNvPr id="783363" name="Rectangle 3"/>
          <p:cNvSpPr>
            <a:spLocks noGrp="1" noChangeArrowheads="1"/>
          </p:cNvSpPr>
          <p:nvPr>
            <p:ph idx="1"/>
          </p:nvPr>
        </p:nvSpPr>
        <p:spPr>
          <a:xfrm>
            <a:off x="684213" y="2133600"/>
            <a:ext cx="8078787" cy="4191000"/>
          </a:xfrm>
        </p:spPr>
        <p:txBody>
          <a:bodyPr/>
          <a:lstStyle/>
          <a:p>
            <a:pPr marL="0" indent="0">
              <a:lnSpc>
                <a:spcPct val="90000"/>
              </a:lnSpc>
              <a:buClr>
                <a:schemeClr val="tx1"/>
              </a:buClr>
              <a:buNone/>
            </a:pPr>
            <a:r>
              <a:rPr lang="is-IS" sz="2800" dirty="0">
                <a:latin typeface="Arial" charset="0"/>
              </a:rPr>
              <a:t>Er sjúkdómur </a:t>
            </a:r>
            <a:r>
              <a:rPr lang="is-IS" sz="2800" dirty="0" smtClean="0">
                <a:latin typeface="Arial" charset="0"/>
              </a:rPr>
              <a:t>þar sem vinnsla líkamans á sykri fer úr skorðum. Ef sykursjúkur einstaklingur er með of lágan blóðsykur  þá er ástæða til að hafa hraðann á; ástandið getur verið lífshættulegt.</a:t>
            </a:r>
            <a:endParaRPr lang="is-IS" sz="2800" dirty="0">
              <a:latin typeface="Arial" charset="0"/>
            </a:endParaRPr>
          </a:p>
          <a:p>
            <a:pPr>
              <a:lnSpc>
                <a:spcPct val="90000"/>
              </a:lnSpc>
              <a:buClr>
                <a:schemeClr val="tx1"/>
              </a:buClr>
              <a:buFont typeface="Wingdings" pitchFamily="2" charset="2"/>
              <a:buChar char="§"/>
            </a:pPr>
            <a:endParaRPr lang="is-IS" sz="2800" dirty="0">
              <a:latin typeface="Arial" charset="0"/>
            </a:endParaRPr>
          </a:p>
          <a:p>
            <a:pPr>
              <a:lnSpc>
                <a:spcPct val="90000"/>
              </a:lnSpc>
              <a:buClr>
                <a:schemeClr val="tx1"/>
              </a:buClr>
              <a:buFont typeface="Wingdings" pitchFamily="2" charset="2"/>
              <a:buNone/>
            </a:pPr>
            <a:r>
              <a:rPr lang="is-IS" sz="2800" b="1" dirty="0">
                <a:latin typeface="Arial" charset="0"/>
              </a:rPr>
              <a:t>Tvö afbrigði af sykursýki</a:t>
            </a:r>
          </a:p>
          <a:p>
            <a:pPr>
              <a:lnSpc>
                <a:spcPct val="90000"/>
              </a:lnSpc>
              <a:buClr>
                <a:schemeClr val="tx1"/>
              </a:buClr>
              <a:buFont typeface="Wingdings" pitchFamily="2" charset="2"/>
              <a:buChar char="§"/>
            </a:pPr>
            <a:r>
              <a:rPr lang="is-IS" sz="2800" dirty="0">
                <a:solidFill>
                  <a:srgbClr val="FF0000"/>
                </a:solidFill>
                <a:latin typeface="Arial" charset="0"/>
                <a:cs typeface="Arial" charset="0"/>
              </a:rPr>
              <a:t>Insúlínháð </a:t>
            </a:r>
            <a:r>
              <a:rPr lang="is-IS" sz="2800" dirty="0">
                <a:latin typeface="Arial" charset="0"/>
                <a:cs typeface="Arial" charset="0"/>
              </a:rPr>
              <a:t>-</a:t>
            </a:r>
            <a:r>
              <a:rPr lang="is-IS" sz="2800" dirty="0">
                <a:solidFill>
                  <a:srgbClr val="FF0000"/>
                </a:solidFill>
                <a:latin typeface="Arial" charset="0"/>
                <a:cs typeface="Arial" charset="0"/>
              </a:rPr>
              <a:t> </a:t>
            </a:r>
            <a:r>
              <a:rPr lang="is-IS" sz="2800" dirty="0" smtClean="0">
                <a:latin typeface="Arial" charset="0"/>
                <a:cs typeface="Arial" charset="0"/>
              </a:rPr>
              <a:t>Algengara </a:t>
            </a:r>
            <a:r>
              <a:rPr lang="is-IS" sz="2800" dirty="0">
                <a:latin typeface="Arial" charset="0"/>
                <a:cs typeface="Arial" charset="0"/>
              </a:rPr>
              <a:t>hjá ungu fólki og börnum</a:t>
            </a:r>
          </a:p>
          <a:p>
            <a:pPr>
              <a:lnSpc>
                <a:spcPct val="90000"/>
              </a:lnSpc>
              <a:buClr>
                <a:schemeClr val="tx1"/>
              </a:buClr>
              <a:buFont typeface="Wingdings" pitchFamily="2" charset="2"/>
              <a:buChar char="§"/>
            </a:pPr>
            <a:r>
              <a:rPr lang="is-IS" sz="2800" dirty="0">
                <a:solidFill>
                  <a:srgbClr val="FF0000"/>
                </a:solidFill>
                <a:latin typeface="Arial" charset="0"/>
                <a:cs typeface="Arial" charset="0"/>
              </a:rPr>
              <a:t>Insúlínóháð</a:t>
            </a:r>
            <a:r>
              <a:rPr lang="is-IS" sz="2800" dirty="0">
                <a:latin typeface="Arial" charset="0"/>
                <a:cs typeface="Arial" charset="0"/>
              </a:rPr>
              <a:t> - </a:t>
            </a:r>
            <a:r>
              <a:rPr lang="is-IS" sz="2800" dirty="0" smtClean="0">
                <a:latin typeface="Arial" charset="0"/>
                <a:cs typeface="Arial" charset="0"/>
              </a:rPr>
              <a:t>Algengara </a:t>
            </a:r>
            <a:r>
              <a:rPr lang="is-IS" sz="2800" dirty="0">
                <a:latin typeface="Arial" charset="0"/>
                <a:cs typeface="Arial" charset="0"/>
              </a:rPr>
              <a:t>hjá eldra fólki</a:t>
            </a:r>
            <a:endParaRPr lang="en-GB" sz="2800" dirty="0">
              <a:latin typeface="Arial" charset="0"/>
            </a:endParaRPr>
          </a:p>
        </p:txBody>
      </p:sp>
      <p:sp>
        <p:nvSpPr>
          <p:cNvPr id="6" name="Slide Number Placeholder 5"/>
          <p:cNvSpPr>
            <a:spLocks noGrp="1"/>
          </p:cNvSpPr>
          <p:nvPr>
            <p:ph type="sldNum" sz="quarter" idx="12"/>
          </p:nvPr>
        </p:nvSpPr>
        <p:spPr/>
        <p:txBody>
          <a:bodyPr/>
          <a:lstStyle/>
          <a:p>
            <a:fld id="{0A96F27A-C55A-4507-941D-E5E2373FF83C}" type="slidenum">
              <a:rPr lang="is-IS"/>
              <a:pPr/>
              <a:t>115</a:t>
            </a:fld>
            <a:endParaRPr lang="is-IS"/>
          </a:p>
        </p:txBody>
      </p:sp>
    </p:spTree>
    <p:extLst>
      <p:ext uri="{BB962C8B-B14F-4D97-AF65-F5344CB8AC3E}">
        <p14:creationId xmlns:p14="http://schemas.microsoft.com/office/powerpoint/2010/main" val="205097368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a:xfrm>
            <a:off x="755650" y="1129680"/>
            <a:ext cx="7543800" cy="1219200"/>
          </a:xfrm>
        </p:spPr>
        <p:txBody>
          <a:bodyPr/>
          <a:lstStyle/>
          <a:p>
            <a:r>
              <a:rPr lang="is-IS" b="0" dirty="0" smtClean="0">
                <a:latin typeface="Arial" charset="0"/>
              </a:rPr>
              <a:t>Sykurfall hjá sykursjúkum</a:t>
            </a:r>
            <a:r>
              <a:rPr lang="is-IS" b="0" dirty="0">
                <a:latin typeface="Arial" charset="0"/>
              </a:rPr>
              <a:t/>
            </a:r>
            <a:br>
              <a:rPr lang="is-IS" b="0" dirty="0">
                <a:latin typeface="Arial" charset="0"/>
              </a:rPr>
            </a:br>
            <a:r>
              <a:rPr lang="is-IS" sz="2500" b="0" dirty="0" smtClean="0">
                <a:solidFill>
                  <a:srgbClr val="FF0000"/>
                </a:solidFill>
                <a:latin typeface="Arial" charset="0"/>
              </a:rPr>
              <a:t>Einkenni</a:t>
            </a:r>
            <a:endParaRPr lang="en-GB" sz="2500" b="0" dirty="0">
              <a:solidFill>
                <a:srgbClr val="FF0000"/>
              </a:solidFill>
              <a:latin typeface="Arial" charset="0"/>
            </a:endParaRPr>
          </a:p>
        </p:txBody>
      </p:sp>
      <p:sp>
        <p:nvSpPr>
          <p:cNvPr id="784387" name="Rectangle 3"/>
          <p:cNvSpPr>
            <a:spLocks noGrp="1" noChangeArrowheads="1"/>
          </p:cNvSpPr>
          <p:nvPr>
            <p:ph idx="1"/>
          </p:nvPr>
        </p:nvSpPr>
        <p:spPr>
          <a:xfrm>
            <a:off x="611188" y="2349500"/>
            <a:ext cx="8353425" cy="4319588"/>
          </a:xfrm>
        </p:spPr>
        <p:txBody>
          <a:bodyPr/>
          <a:lstStyle/>
          <a:p>
            <a:pPr marL="0" indent="0" eaLnBrk="0" hangingPunct="0">
              <a:lnSpc>
                <a:spcPct val="130000"/>
              </a:lnSpc>
              <a:spcBef>
                <a:spcPct val="0"/>
              </a:spcBef>
              <a:buClr>
                <a:schemeClr val="tx1"/>
              </a:buClr>
              <a:buNone/>
            </a:pPr>
            <a:r>
              <a:rPr lang="is-IS" sz="2800" b="1" dirty="0" smtClean="0">
                <a:latin typeface="Arial" charset="0"/>
              </a:rPr>
              <a:t>Einkennin koma oft í þessari röð</a:t>
            </a:r>
          </a:p>
          <a:p>
            <a:pPr marL="342000" indent="-342000" eaLnBrk="0" hangingPunct="0">
              <a:spcBef>
                <a:spcPts val="672"/>
              </a:spcBef>
              <a:buClr>
                <a:schemeClr val="tx1"/>
              </a:buClr>
              <a:buFont typeface="+mj-lt"/>
              <a:buAutoNum type="arabicPeriod"/>
            </a:pPr>
            <a:r>
              <a:rPr lang="is-IS" sz="2800" dirty="0" smtClean="0">
                <a:latin typeface="Arial" charset="0"/>
              </a:rPr>
              <a:t>Hungurtilfinning, höfuðverkur,sviti</a:t>
            </a:r>
          </a:p>
          <a:p>
            <a:pPr marL="342000" indent="-342000" eaLnBrk="0" hangingPunct="0">
              <a:spcBef>
                <a:spcPts val="672"/>
              </a:spcBef>
              <a:buClr>
                <a:schemeClr val="tx1"/>
              </a:buClr>
              <a:buFont typeface="+mj-lt"/>
              <a:buAutoNum type="arabicPeriod"/>
            </a:pPr>
            <a:r>
              <a:rPr lang="is-IS" sz="2800" dirty="0" smtClean="0">
                <a:latin typeface="Arial" charset="0"/>
              </a:rPr>
              <a:t>Kvíði, skjálfti</a:t>
            </a:r>
          </a:p>
          <a:p>
            <a:pPr marL="342000" indent="-342000" eaLnBrk="0" hangingPunct="0">
              <a:spcBef>
                <a:spcPts val="672"/>
              </a:spcBef>
              <a:buClr>
                <a:schemeClr val="tx1"/>
              </a:buClr>
              <a:buFont typeface="+mj-lt"/>
              <a:buAutoNum type="arabicPeriod"/>
            </a:pPr>
            <a:r>
              <a:rPr lang="is-IS" sz="2800" dirty="0" smtClean="0">
                <a:latin typeface="Arial" charset="0"/>
              </a:rPr>
              <a:t>Stjórnlaus hegðun, áþekk ölvun</a:t>
            </a:r>
          </a:p>
          <a:p>
            <a:pPr marL="342000" indent="-342000" eaLnBrk="0" hangingPunct="0">
              <a:spcBef>
                <a:spcPts val="672"/>
              </a:spcBef>
              <a:buClr>
                <a:schemeClr val="tx1"/>
              </a:buClr>
              <a:buFont typeface="+mj-lt"/>
              <a:buAutoNum type="arabicPeriod"/>
            </a:pPr>
            <a:r>
              <a:rPr lang="is-IS" sz="2800" dirty="0" smtClean="0">
                <a:latin typeface="Arial" charset="0"/>
              </a:rPr>
              <a:t>Meðvitundarleysi</a:t>
            </a:r>
          </a:p>
          <a:p>
            <a:pPr marL="342000" indent="-342000" eaLnBrk="0" hangingPunct="0">
              <a:spcBef>
                <a:spcPts val="672"/>
              </a:spcBef>
              <a:buClr>
                <a:schemeClr val="tx1"/>
              </a:buClr>
              <a:buFont typeface="+mj-lt"/>
              <a:buAutoNum type="arabicPeriod"/>
            </a:pPr>
            <a:r>
              <a:rPr lang="is-IS" sz="2800" dirty="0" smtClean="0">
                <a:latin typeface="Arial" charset="0"/>
              </a:rPr>
              <a:t>Flog</a:t>
            </a:r>
            <a:endParaRPr lang="is-IS" sz="2800" dirty="0">
              <a:latin typeface="Arial" charset="0"/>
            </a:endParaRPr>
          </a:p>
        </p:txBody>
      </p:sp>
      <p:sp>
        <p:nvSpPr>
          <p:cNvPr id="7" name="Slide Number Placeholder 5"/>
          <p:cNvSpPr>
            <a:spLocks noGrp="1"/>
          </p:cNvSpPr>
          <p:nvPr>
            <p:ph type="sldNum" sz="quarter" idx="12"/>
          </p:nvPr>
        </p:nvSpPr>
        <p:spPr/>
        <p:txBody>
          <a:bodyPr/>
          <a:lstStyle/>
          <a:p>
            <a:fld id="{0F11A8A8-C25D-48CE-8004-FAE1D6C8460A}" type="slidenum">
              <a:rPr lang="is-IS"/>
              <a:pPr/>
              <a:t>116</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4208" y="2616309"/>
            <a:ext cx="2283929" cy="3044939"/>
          </a:xfrm>
          <a:prstGeom prst="rect">
            <a:avLst/>
          </a:prstGeom>
          <a:ln>
            <a:noFill/>
          </a:ln>
          <a:effectLst>
            <a:softEdge rad="112500"/>
          </a:effectLst>
        </p:spPr>
      </p:pic>
    </p:spTree>
    <p:extLst>
      <p:ext uri="{BB962C8B-B14F-4D97-AF65-F5344CB8AC3E}">
        <p14:creationId xmlns:p14="http://schemas.microsoft.com/office/powerpoint/2010/main" val="14485310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971550" y="1125935"/>
            <a:ext cx="7345363" cy="1150937"/>
          </a:xfrm>
        </p:spPr>
        <p:txBody>
          <a:bodyPr/>
          <a:lstStyle/>
          <a:p>
            <a:r>
              <a:rPr lang="is-IS" b="0" dirty="0">
                <a:latin typeface="Arial" charset="0"/>
              </a:rPr>
              <a:t>Sykurfall hjá sykursjúkum</a:t>
            </a:r>
            <a:r>
              <a:rPr lang="is-IS" dirty="0"/>
              <a:t/>
            </a:r>
            <a:br>
              <a:rPr lang="is-IS" dirty="0"/>
            </a:br>
            <a:r>
              <a:rPr lang="is-IS" sz="2500" b="0" dirty="0">
                <a:solidFill>
                  <a:srgbClr val="FF0000"/>
                </a:solidFill>
                <a:latin typeface="Arial" charset="0"/>
              </a:rPr>
              <a:t>Skyndihjálp</a:t>
            </a:r>
            <a:endParaRPr lang="en-GB" sz="2500" b="0" dirty="0">
              <a:solidFill>
                <a:srgbClr val="FF0000"/>
              </a:solidFill>
            </a:endParaRPr>
          </a:p>
        </p:txBody>
      </p:sp>
      <p:sp>
        <p:nvSpPr>
          <p:cNvPr id="785411" name="Rectangle 3"/>
          <p:cNvSpPr>
            <a:spLocks noGrp="1" noChangeArrowheads="1"/>
          </p:cNvSpPr>
          <p:nvPr>
            <p:ph sz="half" idx="1"/>
          </p:nvPr>
        </p:nvSpPr>
        <p:spPr>
          <a:xfrm>
            <a:off x="395536" y="2465388"/>
            <a:ext cx="8496944" cy="4392612"/>
          </a:xfrm>
        </p:spPr>
        <p:txBody>
          <a:bodyPr/>
          <a:lstStyle/>
          <a:p>
            <a:pPr indent="-342000" eaLnBrk="0" hangingPunct="0">
              <a:spcBef>
                <a:spcPts val="672"/>
              </a:spcBef>
              <a:buClr>
                <a:schemeClr val="tx1"/>
              </a:buClr>
              <a:buFont typeface="Wingdings" pitchFamily="2" charset="2"/>
              <a:buChar char="§"/>
            </a:pPr>
            <a:r>
              <a:rPr lang="is-IS" dirty="0" smtClean="0">
                <a:latin typeface="Arial" charset="0"/>
              </a:rPr>
              <a:t>Hvettu einstaklinginn til að drekka                                         og borða eitthvað með sykri þó ekki                                        sé ljóst hvort blóðsykurinn sé of hár eða lágur</a:t>
            </a:r>
          </a:p>
          <a:p>
            <a:pPr indent="-342000" eaLnBrk="0" hangingPunct="0">
              <a:spcBef>
                <a:spcPts val="672"/>
              </a:spcBef>
              <a:buClr>
                <a:schemeClr val="tx1"/>
              </a:buClr>
              <a:buFont typeface="Wingdings" pitchFamily="2" charset="2"/>
              <a:buChar char="§"/>
            </a:pPr>
            <a:r>
              <a:rPr lang="is-IS" dirty="0" smtClean="0">
                <a:latin typeface="Arial" charset="0"/>
              </a:rPr>
              <a:t>Biddu viðkomandi um að mæla blóðsykurinn</a:t>
            </a:r>
          </a:p>
          <a:p>
            <a:pPr indent="-342000" eaLnBrk="0" hangingPunct="0">
              <a:spcBef>
                <a:spcPts val="672"/>
              </a:spcBef>
              <a:buClr>
                <a:schemeClr val="tx1"/>
              </a:buClr>
              <a:buFont typeface="Wingdings" pitchFamily="2" charset="2"/>
              <a:buChar char="§"/>
            </a:pPr>
            <a:r>
              <a:rPr lang="is-IS" dirty="0" smtClean="0">
                <a:latin typeface="Arial" charset="0"/>
              </a:rPr>
              <a:t>Í neyðarástandi, gefðu strax sykur</a:t>
            </a:r>
            <a:r>
              <a:rPr lang="is-IS" dirty="0">
                <a:latin typeface="Arial" charset="0"/>
              </a:rPr>
              <a:t> </a:t>
            </a:r>
            <a:r>
              <a:rPr lang="is-IS" dirty="0" smtClean="0">
                <a:latin typeface="Arial" charset="0"/>
              </a:rPr>
              <a:t>s.s. sykurmola, djús eða gos (20g) ef hann getur borðað sjálfur</a:t>
            </a:r>
            <a:endParaRPr lang="is-IS" dirty="0">
              <a:latin typeface="Arial" charset="0"/>
            </a:endParaRPr>
          </a:p>
          <a:p>
            <a:pPr indent="-342000" eaLnBrk="0" hangingPunct="0">
              <a:spcBef>
                <a:spcPts val="672"/>
              </a:spcBef>
              <a:buClr>
                <a:schemeClr val="tx1"/>
              </a:buClr>
              <a:buFont typeface="Wingdings" pitchFamily="2" charset="2"/>
              <a:buChar char="§"/>
            </a:pPr>
            <a:r>
              <a:rPr lang="is-IS" dirty="0" smtClean="0">
                <a:latin typeface="Arial" charset="0"/>
              </a:rPr>
              <a:t>Hringdu í </a:t>
            </a:r>
            <a:r>
              <a:rPr lang="is-IS" b="1" dirty="0">
                <a:solidFill>
                  <a:srgbClr val="FF0000"/>
                </a:solidFill>
                <a:latin typeface="Arial" charset="0"/>
              </a:rPr>
              <a:t>112</a:t>
            </a:r>
            <a:r>
              <a:rPr lang="is-IS" dirty="0">
                <a:latin typeface="Arial" charset="0"/>
              </a:rPr>
              <a:t> ef viðkomandi </a:t>
            </a:r>
            <a:r>
              <a:rPr lang="is-IS" dirty="0" smtClean="0">
                <a:latin typeface="Arial" charset="0"/>
              </a:rPr>
              <a:t>verður órólegur, getur </a:t>
            </a:r>
            <a:r>
              <a:rPr lang="is-IS" dirty="0">
                <a:latin typeface="Arial" charset="0"/>
              </a:rPr>
              <a:t>ekki kyngt eða missir meðvitund </a:t>
            </a:r>
            <a:endParaRPr lang="is-IS" b="1" dirty="0">
              <a:solidFill>
                <a:srgbClr val="FF0000"/>
              </a:solidFill>
              <a:latin typeface="Arial" charset="0"/>
            </a:endParaRPr>
          </a:p>
        </p:txBody>
      </p:sp>
      <p:sp>
        <p:nvSpPr>
          <p:cNvPr id="7" name="Slide Number Placeholder 6"/>
          <p:cNvSpPr>
            <a:spLocks noGrp="1"/>
          </p:cNvSpPr>
          <p:nvPr>
            <p:ph type="sldNum" sz="quarter" idx="12"/>
          </p:nvPr>
        </p:nvSpPr>
        <p:spPr/>
        <p:txBody>
          <a:bodyPr/>
          <a:lstStyle/>
          <a:p>
            <a:fld id="{0FBD39F9-C9CD-4A15-A5F8-73E7D1F8F05C}" type="slidenum">
              <a:rPr lang="is-IS"/>
              <a:pPr/>
              <a:t>117</a:t>
            </a:fld>
            <a:endParaRPr lang="is-IS"/>
          </a:p>
        </p:txBody>
      </p:sp>
      <p:sp>
        <p:nvSpPr>
          <p:cNvPr id="785412" name="Text Box 4"/>
          <p:cNvSpPr txBox="1">
            <a:spLocks noChangeArrowheads="1"/>
          </p:cNvSpPr>
          <p:nvPr/>
        </p:nvSpPr>
        <p:spPr bwMode="auto">
          <a:xfrm>
            <a:off x="152400" y="530225"/>
            <a:ext cx="184150" cy="457200"/>
          </a:xfrm>
          <a:prstGeom prst="rect">
            <a:avLst/>
          </a:prstGeom>
          <a:noFill/>
          <a:ln w="9525">
            <a:noFill/>
            <a:miter lim="800000"/>
            <a:headEnd/>
            <a:tailEnd/>
          </a:ln>
          <a:effectLst/>
        </p:spPr>
        <p:txBody>
          <a:bodyPr wrap="none">
            <a:spAutoFit/>
          </a:bodyPr>
          <a:lstStyle/>
          <a:p>
            <a:endParaRPr lang="is-IS" sz="2400" b="1">
              <a:solidFill>
                <a:srgbClr val="FF0000"/>
              </a:solidFill>
              <a:latin typeface="Times New Roman"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0232" y="1844824"/>
            <a:ext cx="2075547" cy="1556551"/>
          </a:xfrm>
          <a:prstGeom prst="rect">
            <a:avLst/>
          </a:prstGeom>
          <a:ln>
            <a:noFill/>
          </a:ln>
          <a:effectLst>
            <a:softEdge rad="112500"/>
          </a:effectLst>
        </p:spPr>
      </p:pic>
    </p:spTree>
    <p:extLst>
      <p:ext uri="{BB962C8B-B14F-4D97-AF65-F5344CB8AC3E}">
        <p14:creationId xmlns:p14="http://schemas.microsoft.com/office/powerpoint/2010/main" val="1897300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827088" y="1042119"/>
            <a:ext cx="7543800" cy="874713"/>
          </a:xfrm>
        </p:spPr>
        <p:txBody>
          <a:bodyPr/>
          <a:lstStyle/>
          <a:p>
            <a:r>
              <a:rPr lang="is-IS" b="0" dirty="0">
                <a:latin typeface="Arial" charset="0"/>
              </a:rPr>
              <a:t>Lost</a:t>
            </a:r>
            <a:endParaRPr lang="en-GB" b="0" dirty="0">
              <a:latin typeface="Arial" charset="0"/>
            </a:endParaRPr>
          </a:p>
        </p:txBody>
      </p:sp>
      <p:sp>
        <p:nvSpPr>
          <p:cNvPr id="812035" name="Rectangle 3"/>
          <p:cNvSpPr>
            <a:spLocks noGrp="1" noChangeArrowheads="1"/>
          </p:cNvSpPr>
          <p:nvPr>
            <p:ph idx="1"/>
          </p:nvPr>
        </p:nvSpPr>
        <p:spPr>
          <a:xfrm>
            <a:off x="611188" y="2133600"/>
            <a:ext cx="7993062" cy="4267200"/>
          </a:xfrm>
        </p:spPr>
        <p:txBody>
          <a:bodyPr/>
          <a:lstStyle/>
          <a:p>
            <a:pPr>
              <a:buClr>
                <a:schemeClr val="tx1"/>
              </a:buClr>
              <a:buFont typeface="Wingdings" pitchFamily="2" charset="2"/>
              <a:buChar char="§"/>
            </a:pPr>
            <a:r>
              <a:rPr lang="is-IS" sz="2800" dirty="0">
                <a:latin typeface="Arial" charset="0"/>
              </a:rPr>
              <a:t>Þrýstingurinn í blóðrásarkerfinu er ekki nógu mikill til að halda uppi fullnægjandi blóðflæði </a:t>
            </a:r>
            <a:endParaRPr lang="is-IS" sz="2800" dirty="0" smtClean="0">
              <a:latin typeface="Arial" charset="0"/>
            </a:endParaRPr>
          </a:p>
          <a:p>
            <a:pPr>
              <a:buClr>
                <a:schemeClr val="tx1"/>
              </a:buClr>
              <a:buFont typeface="Wingdings" pitchFamily="2" charset="2"/>
              <a:buChar char="§"/>
            </a:pPr>
            <a:r>
              <a:rPr lang="is-IS" sz="2800" dirty="0" smtClean="0">
                <a:latin typeface="Arial" charset="0"/>
              </a:rPr>
              <a:t>Súrefnisþörf </a:t>
            </a:r>
            <a:r>
              <a:rPr lang="is-IS" sz="2800" dirty="0">
                <a:latin typeface="Arial" charset="0"/>
              </a:rPr>
              <a:t>mikilvægra líffæra er ekki mætt</a:t>
            </a:r>
          </a:p>
          <a:p>
            <a:pPr>
              <a:buClr>
                <a:schemeClr val="tx1"/>
              </a:buClr>
              <a:buFont typeface="Wingdings" pitchFamily="2" charset="2"/>
              <a:buChar char="§"/>
            </a:pPr>
            <a:r>
              <a:rPr lang="is-IS" sz="2800" dirty="0">
                <a:latin typeface="Arial" charset="0"/>
              </a:rPr>
              <a:t>Flest líffæri eru háð ákveðnum blóðþrýstingi til að geta starfað</a:t>
            </a:r>
          </a:p>
          <a:p>
            <a:pPr>
              <a:lnSpc>
                <a:spcPct val="120000"/>
              </a:lnSpc>
              <a:buClr>
                <a:srgbClr val="FF0000"/>
              </a:buClr>
              <a:buFont typeface="Wingdings" pitchFamily="2" charset="2"/>
              <a:buChar char="§"/>
            </a:pPr>
            <a:endParaRPr lang="en-GB" sz="2800" dirty="0">
              <a:latin typeface="Arial" charset="0"/>
            </a:endParaRPr>
          </a:p>
        </p:txBody>
      </p:sp>
      <p:sp>
        <p:nvSpPr>
          <p:cNvPr id="6" name="Slide Number Placeholder 5"/>
          <p:cNvSpPr>
            <a:spLocks noGrp="1"/>
          </p:cNvSpPr>
          <p:nvPr>
            <p:ph type="sldNum" sz="quarter" idx="12"/>
          </p:nvPr>
        </p:nvSpPr>
        <p:spPr/>
        <p:txBody>
          <a:bodyPr/>
          <a:lstStyle/>
          <a:p>
            <a:fld id="{EC134FFD-102F-4E41-879E-B0C360B02C65}" type="slidenum">
              <a:rPr lang="is-IS"/>
              <a:pPr/>
              <a:t>118</a:t>
            </a:fld>
            <a:endParaRPr lang="is-IS"/>
          </a:p>
        </p:txBody>
      </p:sp>
      <p:sp>
        <p:nvSpPr>
          <p:cNvPr id="5" name="TextBox 4"/>
          <p:cNvSpPr txBox="1"/>
          <p:nvPr/>
        </p:nvSpPr>
        <p:spPr>
          <a:xfrm>
            <a:off x="179512" y="5301208"/>
            <a:ext cx="9144000" cy="997196"/>
          </a:xfrm>
          <a:prstGeom prst="rect">
            <a:avLst/>
          </a:prstGeom>
          <a:noFill/>
        </p:spPr>
        <p:txBody>
          <a:bodyPr wrap="square" rtlCol="0">
            <a:spAutoFit/>
          </a:bodyPr>
          <a:lstStyle/>
          <a:p>
            <a:pPr algn="ctr">
              <a:lnSpc>
                <a:spcPct val="105000"/>
              </a:lnSpc>
              <a:buClr>
                <a:schemeClr val="tx1"/>
              </a:buClr>
              <a:buFont typeface="Wingdings" pitchFamily="2" charset="2"/>
              <a:buNone/>
            </a:pPr>
            <a:r>
              <a:rPr lang="is-IS" sz="2800" dirty="0" smtClean="0">
                <a:solidFill>
                  <a:srgbClr val="FF0000"/>
                </a:solidFill>
                <a:latin typeface="Arial" pitchFamily="34" charset="0"/>
                <a:cs typeface="Arial" pitchFamily="34" charset="0"/>
              </a:rPr>
              <a:t>Helstu ástæður losts eru mikill blóðmissir, ofþornun, bráðaofnæmi og hjartaáfall!</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619747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5880"/>
            <a:ext cx="8229600" cy="1143000"/>
          </a:xfrm>
        </p:spPr>
        <p:txBody>
          <a:bodyPr>
            <a:normAutofit fontScale="90000"/>
          </a:bodyPr>
          <a:lstStyle/>
          <a:p>
            <a:r>
              <a:rPr lang="is-IS" sz="4900" dirty="0" smtClean="0">
                <a:latin typeface="Arial" pitchFamily="34" charset="0"/>
                <a:cs typeface="Arial" pitchFamily="34" charset="0"/>
              </a:rPr>
              <a:t>Lost</a:t>
            </a:r>
            <a:r>
              <a:rPr lang="en-GB" dirty="0" smtClean="0"/>
              <a:t/>
            </a:r>
            <a:br>
              <a:rPr lang="en-GB" dirty="0" smtClean="0"/>
            </a:br>
            <a:endParaRPr lang="is-IS" dirty="0"/>
          </a:p>
        </p:txBody>
      </p:sp>
      <p:pic>
        <p:nvPicPr>
          <p:cNvPr id="5" name="Content Placeholder 4" descr="Lost.JPG"/>
          <p:cNvPicPr>
            <a:picLocks noGrp="1" noChangeAspect="1"/>
          </p:cNvPicPr>
          <p:nvPr>
            <p:ph idx="1"/>
          </p:nvPr>
        </p:nvPicPr>
        <p:blipFill>
          <a:blip r:embed="rId2" cstate="print"/>
          <a:stretch>
            <a:fillRect/>
          </a:stretch>
        </p:blipFill>
        <p:spPr>
          <a:xfrm>
            <a:off x="2014537" y="1996281"/>
            <a:ext cx="5114925" cy="3733800"/>
          </a:xfrm>
          <a:prstGeom prst="rect">
            <a:avLst/>
          </a:prstGeom>
        </p:spPr>
      </p:pic>
      <p:sp>
        <p:nvSpPr>
          <p:cNvPr id="4" name="Slide Number Placeholder 3"/>
          <p:cNvSpPr>
            <a:spLocks noGrp="1"/>
          </p:cNvSpPr>
          <p:nvPr>
            <p:ph type="sldNum" sz="quarter" idx="12"/>
          </p:nvPr>
        </p:nvSpPr>
        <p:spPr/>
        <p:txBody>
          <a:bodyPr/>
          <a:lstStyle/>
          <a:p>
            <a:fld id="{B2D7E890-7FDA-4903-8617-1D3DDD6998EC}" type="slidenum">
              <a:rPr lang="is-IS" smtClean="0"/>
              <a:pPr/>
              <a:t>119</a:t>
            </a:fld>
            <a:endParaRPr lang="is-IS"/>
          </a:p>
        </p:txBody>
      </p:sp>
    </p:spTree>
    <p:extLst>
      <p:ext uri="{BB962C8B-B14F-4D97-AF65-F5344CB8AC3E}">
        <p14:creationId xmlns:p14="http://schemas.microsoft.com/office/powerpoint/2010/main" val="357578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a:xfrm>
            <a:off x="0" y="980729"/>
            <a:ext cx="9036496" cy="1296143"/>
          </a:xfrm>
          <a:ln/>
        </p:spPr>
        <p:txBody>
          <a:bodyPr/>
          <a:lstStyle/>
          <a:p>
            <a:r>
              <a:rPr lang="is-IS" sz="4000" b="0" dirty="0" smtClean="0">
                <a:latin typeface="Arial" charset="0"/>
              </a:rPr>
              <a:t>Hvað gæti þetta fólk átt sameiginlegt?</a:t>
            </a:r>
            <a:endParaRPr lang="is-IS" sz="4000" b="0" dirty="0">
              <a:latin typeface="Arial" charset="0"/>
            </a:endParaRPr>
          </a:p>
        </p:txBody>
      </p:sp>
      <p:sp>
        <p:nvSpPr>
          <p:cNvPr id="6" name="Slide Number Placeholder 6"/>
          <p:cNvSpPr>
            <a:spLocks noGrp="1"/>
          </p:cNvSpPr>
          <p:nvPr>
            <p:ph type="sldNum" sz="quarter" idx="12"/>
          </p:nvPr>
        </p:nvSpPr>
        <p:spPr/>
        <p:txBody>
          <a:bodyPr/>
          <a:lstStyle/>
          <a:p>
            <a:fld id="{3F5A55FC-3863-46D5-A428-22C71E67CB1C}" type="slidenum">
              <a:rPr lang="is-IS"/>
              <a:pPr/>
              <a:t>12</a:t>
            </a:fld>
            <a:endParaRPr lang="is-IS" dirty="0"/>
          </a:p>
        </p:txBody>
      </p:sp>
      <p:pic>
        <p:nvPicPr>
          <p:cNvPr id="19" name="Picture 18" descr="20100216135536987373.jpg">
            <a:hlinkClick r:id="rId3" action="ppaction://hlinkfile"/>
          </p:cNvPr>
          <p:cNvPicPr>
            <a:picLocks noChangeAspect="1"/>
          </p:cNvPicPr>
          <p:nvPr/>
        </p:nvPicPr>
        <p:blipFill>
          <a:blip r:embed="rId4" cstate="email"/>
          <a:stretch>
            <a:fillRect/>
          </a:stretch>
        </p:blipFill>
        <p:spPr>
          <a:xfrm>
            <a:off x="5436096" y="2204864"/>
            <a:ext cx="3510827" cy="3433589"/>
          </a:xfrm>
          <a:prstGeom prst="rect">
            <a:avLst/>
          </a:prstGeom>
          <a:ln>
            <a:noFill/>
          </a:ln>
          <a:effectLst>
            <a:softEdge rad="112500"/>
          </a:effectLst>
        </p:spPr>
      </p:pic>
      <p:pic>
        <p:nvPicPr>
          <p:cNvPr id="20" name="Picture 19" descr="20071011144103808487.jpg">
            <a:hlinkClick r:id="rId5" action="ppaction://hlinkfile"/>
          </p:cNvPr>
          <p:cNvPicPr>
            <a:picLocks noChangeAspect="1"/>
          </p:cNvPicPr>
          <p:nvPr/>
        </p:nvPicPr>
        <p:blipFill>
          <a:blip r:embed="rId6" cstate="email"/>
          <a:stretch>
            <a:fillRect/>
          </a:stretch>
        </p:blipFill>
        <p:spPr>
          <a:xfrm>
            <a:off x="323528" y="2132856"/>
            <a:ext cx="3212488" cy="3454287"/>
          </a:xfrm>
          <a:prstGeom prst="rect">
            <a:avLst/>
          </a:prstGeom>
          <a:ln>
            <a:noFill/>
          </a:ln>
          <a:effectLst>
            <a:softEdge rad="112500"/>
          </a:effectLst>
        </p:spPr>
      </p:pic>
      <p:pic>
        <p:nvPicPr>
          <p:cNvPr id="22" name="Picture 21" descr="20120221140756291321.jpg">
            <a:hlinkClick r:id="rId5" action="ppaction://hlinkfile"/>
          </p:cNvPr>
          <p:cNvPicPr>
            <a:picLocks noChangeAspect="1"/>
          </p:cNvPicPr>
          <p:nvPr/>
        </p:nvPicPr>
        <p:blipFill>
          <a:blip r:embed="rId7" cstate="email"/>
          <a:stretch>
            <a:fillRect/>
          </a:stretch>
        </p:blipFill>
        <p:spPr>
          <a:xfrm>
            <a:off x="3203848" y="2780928"/>
            <a:ext cx="2664296" cy="3727677"/>
          </a:xfrm>
          <a:prstGeom prst="rect">
            <a:avLst/>
          </a:prstGeom>
          <a:ln>
            <a:noFill/>
          </a:ln>
          <a:effectLst>
            <a:softEdge rad="112500"/>
          </a:effectLst>
        </p:spPr>
      </p:pic>
      <p:sp>
        <p:nvSpPr>
          <p:cNvPr id="7" name="TextBox 6">
            <a:hlinkClick r:id="rId5" action="ppaction://hlinkfile"/>
          </p:cNvPr>
          <p:cNvSpPr txBox="1"/>
          <p:nvPr/>
        </p:nvSpPr>
        <p:spPr>
          <a:xfrm>
            <a:off x="7308304" y="5157192"/>
            <a:ext cx="1440160" cy="369332"/>
          </a:xfrm>
          <a:prstGeom prst="rect">
            <a:avLst/>
          </a:prstGeom>
          <a:noFill/>
        </p:spPr>
        <p:txBody>
          <a:bodyPr wrap="square" rtlCol="0">
            <a:spAutoFit/>
          </a:bodyPr>
          <a:lstStyle/>
          <a:p>
            <a:r>
              <a:rPr lang="is-IS" dirty="0" smtClean="0">
                <a:solidFill>
                  <a:schemeClr val="bg1"/>
                </a:solidFill>
                <a:latin typeface="Arial" pitchFamily="34" charset="0"/>
                <a:cs typeface="Arial" pitchFamily="34" charset="0"/>
              </a:rPr>
              <a:t>Myndband</a:t>
            </a:r>
            <a:endParaRPr lang="is-I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39730077"/>
      </p:ext>
    </p:extLst>
  </p:cSld>
  <p:clrMapOvr>
    <a:masterClrMapping/>
  </p:clrMapOvr>
  <p:transition advClick="0" advTm="10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a:xfrm>
            <a:off x="827088" y="1196231"/>
            <a:ext cx="7543800" cy="936625"/>
          </a:xfrm>
        </p:spPr>
        <p:txBody>
          <a:bodyPr>
            <a:normAutofit fontScale="90000"/>
          </a:bodyPr>
          <a:lstStyle/>
          <a:p>
            <a:pPr>
              <a:lnSpc>
                <a:spcPct val="85000"/>
              </a:lnSpc>
            </a:pPr>
            <a:r>
              <a:rPr lang="is-IS" sz="4900" b="0" dirty="0" smtClean="0">
                <a:latin typeface="Arial" charset="0"/>
              </a:rPr>
              <a:t>Lost - Blæðing</a:t>
            </a:r>
            <a:r>
              <a:rPr lang="is-IS" sz="2800" b="0" dirty="0">
                <a:latin typeface="Arial" charset="0"/>
              </a:rPr>
              <a:t/>
            </a:r>
            <a:br>
              <a:rPr lang="is-IS" sz="2800" b="0" dirty="0">
                <a:latin typeface="Arial" charset="0"/>
              </a:rPr>
            </a:br>
            <a:r>
              <a:rPr lang="is-IS" sz="2800" b="0" dirty="0" smtClean="0">
                <a:latin typeface="Arial" charset="0"/>
              </a:rPr>
              <a:t> </a:t>
            </a:r>
            <a:r>
              <a:rPr lang="is-IS" sz="2800" b="0" dirty="0" smtClean="0">
                <a:solidFill>
                  <a:srgbClr val="FF0000"/>
                </a:solidFill>
                <a:latin typeface="Arial" charset="0"/>
              </a:rPr>
              <a:t>Einkenni </a:t>
            </a:r>
            <a:endParaRPr lang="en-GB" sz="2800" b="0" dirty="0">
              <a:solidFill>
                <a:srgbClr val="FF0000"/>
              </a:solidFill>
              <a:latin typeface="Arial" charset="0"/>
            </a:endParaRPr>
          </a:p>
        </p:txBody>
      </p:sp>
      <p:sp>
        <p:nvSpPr>
          <p:cNvPr id="814083" name="Rectangle 3"/>
          <p:cNvSpPr>
            <a:spLocks noGrp="1" noChangeArrowheads="1"/>
          </p:cNvSpPr>
          <p:nvPr>
            <p:ph idx="1"/>
          </p:nvPr>
        </p:nvSpPr>
        <p:spPr>
          <a:xfrm>
            <a:off x="611560" y="2420938"/>
            <a:ext cx="7848228" cy="4191000"/>
          </a:xfrm>
        </p:spPr>
        <p:txBody>
          <a:bodyPr/>
          <a:lstStyle/>
          <a:p>
            <a:pPr eaLnBrk="0" hangingPunct="0">
              <a:spcBef>
                <a:spcPts val="672"/>
              </a:spcBef>
              <a:buClr>
                <a:schemeClr val="tx1"/>
              </a:buClr>
              <a:buFont typeface="Wingdings" pitchFamily="2" charset="2"/>
              <a:buChar char="§"/>
            </a:pPr>
            <a:r>
              <a:rPr lang="is-IS" sz="2800" dirty="0" smtClean="0">
                <a:latin typeface="Arial" charset="0"/>
              </a:rPr>
              <a:t>Meiriháttar innvortis eða útvortis blæðingar</a:t>
            </a:r>
          </a:p>
          <a:p>
            <a:pPr eaLnBrk="0" hangingPunct="0">
              <a:spcBef>
                <a:spcPts val="672"/>
              </a:spcBef>
              <a:buClr>
                <a:schemeClr val="tx1"/>
              </a:buClr>
              <a:buFont typeface="Wingdings" pitchFamily="2" charset="2"/>
              <a:buChar char="§"/>
            </a:pPr>
            <a:r>
              <a:rPr lang="is-IS" sz="2800" dirty="0" smtClean="0">
                <a:latin typeface="Arial" charset="0"/>
              </a:rPr>
              <a:t>Sljóleiki, yfirliðstilfinning</a:t>
            </a:r>
            <a:endParaRPr lang="is-IS" sz="2800" b="1" dirty="0">
              <a:solidFill>
                <a:srgbClr val="FF0000"/>
              </a:solidFill>
              <a:latin typeface="Arial" charset="0"/>
            </a:endParaRPr>
          </a:p>
          <a:p>
            <a:pPr eaLnBrk="0" hangingPunct="0">
              <a:spcBef>
                <a:spcPts val="672"/>
              </a:spcBef>
              <a:buClr>
                <a:schemeClr val="tx1"/>
              </a:buClr>
              <a:buFont typeface="Wingdings" pitchFamily="2" charset="2"/>
              <a:buChar char="§"/>
            </a:pPr>
            <a:r>
              <a:rPr lang="is-IS" sz="2800" dirty="0" smtClean="0">
                <a:latin typeface="Arial" charset="0"/>
              </a:rPr>
              <a:t>Fölvi</a:t>
            </a:r>
            <a:endParaRPr lang="is-IS" sz="2800" dirty="0">
              <a:latin typeface="Arial" charset="0"/>
            </a:endParaRPr>
          </a:p>
          <a:p>
            <a:pPr eaLnBrk="0" hangingPunct="0">
              <a:spcBef>
                <a:spcPts val="672"/>
              </a:spcBef>
              <a:buClr>
                <a:schemeClr val="tx1"/>
              </a:buClr>
              <a:buFont typeface="Wingdings" pitchFamily="2" charset="2"/>
              <a:buChar char="§"/>
            </a:pPr>
            <a:r>
              <a:rPr lang="is-IS" sz="2800" dirty="0" smtClean="0">
                <a:latin typeface="Arial" charset="0"/>
              </a:rPr>
              <a:t>Sviti, skjálfti og kaldir útlimir</a:t>
            </a:r>
          </a:p>
          <a:p>
            <a:pPr eaLnBrk="0" hangingPunct="0">
              <a:spcBef>
                <a:spcPts val="672"/>
              </a:spcBef>
              <a:buClr>
                <a:schemeClr val="tx1"/>
              </a:buClr>
              <a:buFont typeface="Wingdings" pitchFamily="2" charset="2"/>
              <a:buChar char="§"/>
            </a:pPr>
            <a:r>
              <a:rPr lang="is-IS" sz="2800" dirty="0" smtClean="0">
                <a:latin typeface="Arial" charset="0"/>
              </a:rPr>
              <a:t>Vanlíðan og ógleði</a:t>
            </a:r>
          </a:p>
          <a:p>
            <a:pPr eaLnBrk="0" hangingPunct="0">
              <a:spcBef>
                <a:spcPts val="672"/>
              </a:spcBef>
              <a:buClr>
                <a:schemeClr val="tx1"/>
              </a:buClr>
              <a:buFont typeface="Wingdings" pitchFamily="2" charset="2"/>
              <a:buChar char="§"/>
            </a:pPr>
            <a:r>
              <a:rPr lang="is-IS" sz="2800" dirty="0" smtClean="0">
                <a:latin typeface="Arial" charset="0"/>
              </a:rPr>
              <a:t>Hraður og grunnur andardráttur</a:t>
            </a:r>
          </a:p>
          <a:p>
            <a:pPr eaLnBrk="0" hangingPunct="0">
              <a:spcBef>
                <a:spcPts val="672"/>
              </a:spcBef>
              <a:buClr>
                <a:schemeClr val="tx1"/>
              </a:buClr>
              <a:buFont typeface="Wingdings" pitchFamily="2" charset="2"/>
              <a:buChar char="§"/>
            </a:pPr>
            <a:r>
              <a:rPr lang="is-IS" sz="2800" dirty="0" smtClean="0">
                <a:latin typeface="Arial" charset="0"/>
              </a:rPr>
              <a:t>Meðvitundarleysi</a:t>
            </a:r>
          </a:p>
          <a:p>
            <a:pPr eaLnBrk="0" hangingPunct="0">
              <a:spcBef>
                <a:spcPct val="50000"/>
              </a:spcBef>
              <a:buClr>
                <a:schemeClr val="tx1"/>
              </a:buClr>
              <a:buFont typeface="Wingdings" pitchFamily="2" charset="2"/>
              <a:buChar char="§"/>
            </a:pPr>
            <a:endParaRPr lang="is-IS" sz="2800" dirty="0">
              <a:latin typeface="Arial" charset="0"/>
            </a:endParaRPr>
          </a:p>
          <a:p>
            <a:endParaRPr lang="is-IS" sz="2800" dirty="0">
              <a:latin typeface="Arial" charset="0"/>
            </a:endParaRPr>
          </a:p>
        </p:txBody>
      </p:sp>
      <p:sp>
        <p:nvSpPr>
          <p:cNvPr id="6" name="Slide Number Placeholder 5"/>
          <p:cNvSpPr>
            <a:spLocks noGrp="1"/>
          </p:cNvSpPr>
          <p:nvPr>
            <p:ph type="sldNum" sz="quarter" idx="12"/>
          </p:nvPr>
        </p:nvSpPr>
        <p:spPr/>
        <p:txBody>
          <a:bodyPr/>
          <a:lstStyle/>
          <a:p>
            <a:fld id="{0BD44550-5D71-4EA6-99D8-CCB1A8C94A63}" type="slidenum">
              <a:rPr lang="is-IS"/>
              <a:pPr/>
              <a:t>120</a:t>
            </a:fld>
            <a:endParaRPr lang="is-IS"/>
          </a:p>
        </p:txBody>
      </p:sp>
      <p:pic>
        <p:nvPicPr>
          <p:cNvPr id="5" name="Picture 4" descr="InnvortisBlaedin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112" y="2996951"/>
            <a:ext cx="3168352" cy="2156277"/>
          </a:xfrm>
          <a:prstGeom prst="rect">
            <a:avLst/>
          </a:prstGeom>
          <a:ln>
            <a:noFill/>
          </a:ln>
          <a:effectLst>
            <a:softEdge rad="112500"/>
          </a:effectLst>
        </p:spPr>
      </p:pic>
    </p:spTree>
    <p:extLst>
      <p:ext uri="{BB962C8B-B14F-4D97-AF65-F5344CB8AC3E}">
        <p14:creationId xmlns:p14="http://schemas.microsoft.com/office/powerpoint/2010/main" val="305605143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a:xfrm>
            <a:off x="844624" y="1196231"/>
            <a:ext cx="7543800" cy="936625"/>
          </a:xfrm>
        </p:spPr>
        <p:txBody>
          <a:bodyPr>
            <a:normAutofit fontScale="90000"/>
          </a:bodyPr>
          <a:lstStyle/>
          <a:p>
            <a:pPr>
              <a:lnSpc>
                <a:spcPct val="85000"/>
              </a:lnSpc>
            </a:pPr>
            <a:r>
              <a:rPr lang="is-IS" sz="4900" b="0" dirty="0" smtClean="0">
                <a:latin typeface="Arial" charset="0"/>
              </a:rPr>
              <a:t>Lost - Blæðing</a:t>
            </a:r>
            <a:r>
              <a:rPr lang="is-IS" sz="2800" b="0" dirty="0">
                <a:latin typeface="Arial" charset="0"/>
              </a:rPr>
              <a:t/>
            </a:r>
            <a:br>
              <a:rPr lang="is-IS" sz="2800" b="0" dirty="0">
                <a:latin typeface="Arial" charset="0"/>
              </a:rPr>
            </a:br>
            <a:r>
              <a:rPr lang="is-IS" sz="2800" b="0" dirty="0">
                <a:latin typeface="Arial" charset="0"/>
              </a:rPr>
              <a:t> </a:t>
            </a:r>
            <a:r>
              <a:rPr lang="is-IS" sz="2800" b="0" dirty="0">
                <a:solidFill>
                  <a:srgbClr val="FF0000"/>
                </a:solidFill>
                <a:latin typeface="Arial" charset="0"/>
              </a:rPr>
              <a:t>Skyndihjálp</a:t>
            </a:r>
            <a:endParaRPr lang="en-GB" sz="2800" b="0" dirty="0">
              <a:solidFill>
                <a:srgbClr val="FF0000"/>
              </a:solidFill>
              <a:latin typeface="Arial" charset="0"/>
            </a:endParaRPr>
          </a:p>
        </p:txBody>
      </p:sp>
      <p:sp>
        <p:nvSpPr>
          <p:cNvPr id="814083" name="Rectangle 3"/>
          <p:cNvSpPr>
            <a:spLocks noGrp="1" noChangeArrowheads="1"/>
          </p:cNvSpPr>
          <p:nvPr>
            <p:ph idx="1"/>
          </p:nvPr>
        </p:nvSpPr>
        <p:spPr>
          <a:xfrm>
            <a:off x="611560" y="2420938"/>
            <a:ext cx="7848228" cy="4191000"/>
          </a:xfrm>
        </p:spPr>
        <p:txBody>
          <a:bodyPr/>
          <a:lstStyle/>
          <a:p>
            <a:pPr eaLnBrk="0" hangingPunct="0">
              <a:spcBef>
                <a:spcPts val="672"/>
              </a:spcBef>
              <a:buClr>
                <a:schemeClr val="tx1"/>
              </a:buClr>
              <a:buFont typeface="Wingdings" pitchFamily="2" charset="2"/>
              <a:buChar char="§"/>
            </a:pPr>
            <a:r>
              <a:rPr lang="is-IS" sz="2800" dirty="0" smtClean="0">
                <a:latin typeface="Arial" charset="0"/>
              </a:rPr>
              <a:t>Hringdu </a:t>
            </a:r>
            <a:r>
              <a:rPr lang="is-IS" sz="2800" dirty="0">
                <a:latin typeface="Arial" charset="0"/>
              </a:rPr>
              <a:t>strax í </a:t>
            </a:r>
            <a:r>
              <a:rPr lang="is-IS" sz="2800" b="1" dirty="0">
                <a:solidFill>
                  <a:srgbClr val="FF0000"/>
                </a:solidFill>
                <a:latin typeface="Arial" charset="0"/>
              </a:rPr>
              <a:t>112</a:t>
            </a:r>
          </a:p>
          <a:p>
            <a:pPr eaLnBrk="0" hangingPunct="0">
              <a:spcBef>
                <a:spcPts val="672"/>
              </a:spcBef>
              <a:buClr>
                <a:schemeClr val="tx1"/>
              </a:buClr>
              <a:buFont typeface="Wingdings" pitchFamily="2" charset="2"/>
              <a:buChar char="§"/>
            </a:pPr>
            <a:r>
              <a:rPr lang="is-IS" sz="2800" dirty="0" smtClean="0">
                <a:latin typeface="Arial" charset="0"/>
              </a:rPr>
              <a:t>Láttu einstaklinginn leggjast niður</a:t>
            </a:r>
          </a:p>
          <a:p>
            <a:pPr eaLnBrk="0" hangingPunct="0">
              <a:spcBef>
                <a:spcPts val="672"/>
              </a:spcBef>
              <a:buClr>
                <a:schemeClr val="tx1"/>
              </a:buClr>
              <a:buFont typeface="Wingdings" pitchFamily="2" charset="2"/>
              <a:buChar char="§"/>
            </a:pPr>
            <a:r>
              <a:rPr lang="is-IS" sz="2800" dirty="0" smtClean="0">
                <a:latin typeface="Arial" charset="0"/>
              </a:rPr>
              <a:t>Stöðvaðu </a:t>
            </a:r>
            <a:r>
              <a:rPr lang="is-IS" sz="2800" dirty="0">
                <a:latin typeface="Arial" charset="0"/>
              </a:rPr>
              <a:t>sjáanlega </a:t>
            </a:r>
            <a:r>
              <a:rPr lang="is-IS" sz="2800" dirty="0" smtClean="0">
                <a:latin typeface="Arial" charset="0"/>
              </a:rPr>
              <a:t>blæðingu ef hægt er</a:t>
            </a:r>
          </a:p>
          <a:p>
            <a:pPr eaLnBrk="0" hangingPunct="0">
              <a:spcBef>
                <a:spcPts val="672"/>
              </a:spcBef>
              <a:buClr>
                <a:schemeClr val="tx1"/>
              </a:buClr>
              <a:buFont typeface="Wingdings" pitchFamily="2" charset="2"/>
              <a:buChar char="§"/>
            </a:pPr>
            <a:r>
              <a:rPr lang="is-IS" sz="2800" dirty="0" smtClean="0">
                <a:latin typeface="Arial" charset="0"/>
              </a:rPr>
              <a:t>Haltu hita á viðkomandi </a:t>
            </a:r>
            <a:endParaRPr lang="is-IS" sz="2800" dirty="0">
              <a:latin typeface="Arial" charset="0"/>
            </a:endParaRPr>
          </a:p>
          <a:p>
            <a:pPr eaLnBrk="0" hangingPunct="0">
              <a:spcBef>
                <a:spcPts val="672"/>
              </a:spcBef>
              <a:buClr>
                <a:schemeClr val="tx1"/>
              </a:buClr>
              <a:buFont typeface="Wingdings" pitchFamily="2" charset="2"/>
              <a:buChar char="§"/>
            </a:pPr>
            <a:r>
              <a:rPr lang="is-IS" sz="2800" dirty="0" smtClean="0">
                <a:latin typeface="Arial" charset="0"/>
              </a:rPr>
              <a:t>Fylgstu með meðvitund og öndun og reyndu að bregðast við samkvæmt því</a:t>
            </a:r>
            <a:endParaRPr lang="is-IS" sz="2800" dirty="0">
              <a:latin typeface="Arial" charset="0"/>
            </a:endParaRPr>
          </a:p>
          <a:p>
            <a:endParaRPr lang="is-IS" sz="2800" dirty="0">
              <a:latin typeface="Arial" charset="0"/>
            </a:endParaRPr>
          </a:p>
        </p:txBody>
      </p:sp>
      <p:sp>
        <p:nvSpPr>
          <p:cNvPr id="6" name="Slide Number Placeholder 5"/>
          <p:cNvSpPr>
            <a:spLocks noGrp="1"/>
          </p:cNvSpPr>
          <p:nvPr>
            <p:ph type="sldNum" sz="quarter" idx="12"/>
          </p:nvPr>
        </p:nvSpPr>
        <p:spPr/>
        <p:txBody>
          <a:bodyPr/>
          <a:lstStyle/>
          <a:p>
            <a:fld id="{0BD44550-5D71-4EA6-99D8-CCB1A8C94A63}" type="slidenum">
              <a:rPr lang="is-IS"/>
              <a:pPr/>
              <a:t>121</a:t>
            </a:fld>
            <a:endParaRPr lang="is-IS"/>
          </a:p>
        </p:txBody>
      </p:sp>
    </p:spTree>
    <p:extLst>
      <p:ext uri="{BB962C8B-B14F-4D97-AF65-F5344CB8AC3E}">
        <p14:creationId xmlns:p14="http://schemas.microsoft.com/office/powerpoint/2010/main" val="16449205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a:xfrm>
            <a:off x="900113" y="1052513"/>
            <a:ext cx="7543800" cy="1152525"/>
          </a:xfrm>
        </p:spPr>
        <p:txBody>
          <a:bodyPr>
            <a:normAutofit fontScale="90000"/>
          </a:bodyPr>
          <a:lstStyle/>
          <a:p>
            <a:r>
              <a:rPr lang="is-IS" sz="4900" b="0" dirty="0" smtClean="0">
                <a:latin typeface="Arial" charset="0"/>
              </a:rPr>
              <a:t>Lost</a:t>
            </a:r>
            <a:r>
              <a:rPr lang="is-IS" sz="2800" b="0" dirty="0">
                <a:latin typeface="Arial" charset="0"/>
              </a:rPr>
              <a:t/>
            </a:r>
            <a:br>
              <a:rPr lang="is-IS" sz="2800" b="0" dirty="0">
                <a:latin typeface="Arial" charset="0"/>
              </a:rPr>
            </a:br>
            <a:r>
              <a:rPr lang="is-IS" sz="2800" b="0" dirty="0">
                <a:latin typeface="Arial" charset="0"/>
              </a:rPr>
              <a:t> </a:t>
            </a:r>
            <a:endParaRPr lang="en-US" sz="2800" b="0" dirty="0">
              <a:solidFill>
                <a:srgbClr val="FF0000"/>
              </a:solidFill>
              <a:latin typeface="Arial" charset="0"/>
            </a:endParaRPr>
          </a:p>
        </p:txBody>
      </p:sp>
      <p:sp>
        <p:nvSpPr>
          <p:cNvPr id="729091" name="Rectangle 3"/>
          <p:cNvSpPr>
            <a:spLocks noGrp="1" noChangeArrowheads="1"/>
          </p:cNvSpPr>
          <p:nvPr>
            <p:ph idx="1"/>
          </p:nvPr>
        </p:nvSpPr>
        <p:spPr>
          <a:xfrm>
            <a:off x="395288" y="2133600"/>
            <a:ext cx="7921625" cy="4535488"/>
          </a:xfrm>
        </p:spPr>
        <p:txBody>
          <a:bodyPr/>
          <a:lstStyle/>
          <a:p>
            <a:pPr>
              <a:buClr>
                <a:schemeClr val="tx1"/>
              </a:buClr>
              <a:buFont typeface="Wingdings" pitchFamily="2" charset="2"/>
              <a:buChar char="§"/>
            </a:pPr>
            <a:r>
              <a:rPr lang="is-IS" sz="2800" dirty="0">
                <a:latin typeface="Arial" charset="0"/>
              </a:rPr>
              <a:t>Eftir hátt fall, harðan árekstur                                          eða bílveltu skal hringja í                                           </a:t>
            </a:r>
            <a:r>
              <a:rPr lang="is-IS" sz="2800" b="1" dirty="0">
                <a:solidFill>
                  <a:srgbClr val="FF0000"/>
                </a:solidFill>
                <a:latin typeface="Arial" charset="0"/>
              </a:rPr>
              <a:t>112</a:t>
            </a:r>
            <a:r>
              <a:rPr lang="is-IS" sz="2800" dirty="0">
                <a:solidFill>
                  <a:srgbClr val="FF0000"/>
                </a:solidFill>
                <a:latin typeface="Arial" charset="0"/>
              </a:rPr>
              <a:t> </a:t>
            </a:r>
            <a:r>
              <a:rPr lang="is-IS" sz="2800" dirty="0">
                <a:latin typeface="Arial" charset="0"/>
              </a:rPr>
              <a:t>og láta flytja slasaða til                                    læknisskoðunar </a:t>
            </a:r>
            <a:r>
              <a:rPr lang="is-IS" sz="2800" b="1" dirty="0">
                <a:latin typeface="Arial" charset="0"/>
              </a:rPr>
              <a:t>án tillits til                                       þess hvort áverkar sjást                                               eða ekki</a:t>
            </a:r>
          </a:p>
          <a:p>
            <a:pPr>
              <a:lnSpc>
                <a:spcPct val="110000"/>
              </a:lnSpc>
              <a:buClr>
                <a:schemeClr val="tx1"/>
              </a:buClr>
              <a:buFont typeface="Wingdings" pitchFamily="2" charset="2"/>
              <a:buNone/>
            </a:pPr>
            <a:endParaRPr lang="is-IS" sz="1600" b="1" dirty="0">
              <a:solidFill>
                <a:srgbClr val="FF0000"/>
              </a:solidFill>
              <a:latin typeface="Arial" charset="0"/>
            </a:endParaRPr>
          </a:p>
          <a:p>
            <a:pPr lvl="1" algn="ctr">
              <a:buFontTx/>
              <a:buNone/>
            </a:pPr>
            <a:r>
              <a:rPr lang="is-IS" dirty="0">
                <a:solidFill>
                  <a:srgbClr val="FF0000"/>
                </a:solidFill>
                <a:latin typeface="Arial" charset="0"/>
              </a:rPr>
              <a:t>Innvortis blæðing getur verið lúmsk og                                             kemur oft ekki í ljós strax</a:t>
            </a:r>
          </a:p>
        </p:txBody>
      </p:sp>
      <p:sp>
        <p:nvSpPr>
          <p:cNvPr id="7" name="Slide Number Placeholder 5"/>
          <p:cNvSpPr>
            <a:spLocks noGrp="1"/>
          </p:cNvSpPr>
          <p:nvPr>
            <p:ph type="sldNum" sz="quarter" idx="12"/>
          </p:nvPr>
        </p:nvSpPr>
        <p:spPr/>
        <p:txBody>
          <a:bodyPr/>
          <a:lstStyle/>
          <a:p>
            <a:fld id="{B49B7B1D-E80B-4860-83E1-7A3BD83A08F6}" type="slidenum">
              <a:rPr lang="is-IS"/>
              <a:pPr/>
              <a:t>122</a:t>
            </a:fld>
            <a:endParaRPr lang="is-IS"/>
          </a:p>
        </p:txBody>
      </p:sp>
      <p:pic>
        <p:nvPicPr>
          <p:cNvPr id="6" name="Picture 5" descr="Fall_stig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0152" y="1484784"/>
            <a:ext cx="2618989" cy="3565094"/>
          </a:xfrm>
          <a:prstGeom prst="rect">
            <a:avLst/>
          </a:prstGeom>
          <a:ln>
            <a:noFill/>
          </a:ln>
          <a:effectLst>
            <a:softEdge rad="112500"/>
          </a:effectLst>
        </p:spPr>
      </p:pic>
    </p:spTree>
    <p:extLst>
      <p:ext uri="{BB962C8B-B14F-4D97-AF65-F5344CB8AC3E}">
        <p14:creationId xmlns:p14="http://schemas.microsoft.com/office/powerpoint/2010/main" val="398237783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a:xfrm>
            <a:off x="1042988" y="1125538"/>
            <a:ext cx="7086600" cy="863600"/>
          </a:xfrm>
        </p:spPr>
        <p:txBody>
          <a:bodyPr/>
          <a:lstStyle/>
          <a:p>
            <a:r>
              <a:rPr lang="is-IS" b="0" dirty="0">
                <a:latin typeface="Arial" charset="0"/>
              </a:rPr>
              <a:t>Yfirlið</a:t>
            </a:r>
          </a:p>
        </p:txBody>
      </p:sp>
      <p:sp>
        <p:nvSpPr>
          <p:cNvPr id="851971" name="Rectangle 3"/>
          <p:cNvSpPr>
            <a:spLocks noGrp="1" noChangeArrowheads="1"/>
          </p:cNvSpPr>
          <p:nvPr>
            <p:ph idx="1"/>
          </p:nvPr>
        </p:nvSpPr>
        <p:spPr>
          <a:xfrm>
            <a:off x="684213" y="2205038"/>
            <a:ext cx="7991475" cy="4176712"/>
          </a:xfrm>
        </p:spPr>
        <p:txBody>
          <a:bodyPr/>
          <a:lstStyle/>
          <a:p>
            <a:pPr marL="342000" indent="-342000">
              <a:buClr>
                <a:schemeClr val="tx1"/>
              </a:buClr>
              <a:buFont typeface="Wingdings" pitchFamily="2" charset="2"/>
              <a:buChar char="§"/>
            </a:pPr>
            <a:r>
              <a:rPr lang="is-IS" sz="2800" dirty="0">
                <a:latin typeface="Arial" charset="0"/>
              </a:rPr>
              <a:t>Skyndilegt meðvitundarleysi sem </a:t>
            </a:r>
            <a:r>
              <a:rPr lang="is-IS" sz="2800" dirty="0" smtClean="0">
                <a:latin typeface="Arial" charset="0"/>
              </a:rPr>
              <a:t>                              gengur </a:t>
            </a:r>
            <a:r>
              <a:rPr lang="is-IS" sz="2800" dirty="0">
                <a:latin typeface="Arial" charset="0"/>
              </a:rPr>
              <a:t>fljótt </a:t>
            </a:r>
            <a:r>
              <a:rPr lang="is-IS" sz="2800" dirty="0" smtClean="0">
                <a:latin typeface="Arial" charset="0"/>
              </a:rPr>
              <a:t>yfir</a:t>
            </a:r>
            <a:endParaRPr lang="is-IS" sz="2800" dirty="0">
              <a:latin typeface="Arial" charset="0"/>
            </a:endParaRPr>
          </a:p>
          <a:p>
            <a:pPr marL="342000" indent="-342000">
              <a:buClr>
                <a:schemeClr val="tx1"/>
              </a:buClr>
              <a:buFont typeface="Wingdings" pitchFamily="2" charset="2"/>
              <a:buChar char="§"/>
            </a:pPr>
            <a:r>
              <a:rPr lang="is-IS" sz="2800" dirty="0">
                <a:latin typeface="Arial" charset="0"/>
              </a:rPr>
              <a:t>Yfirleitt saklaust fyrirbæri </a:t>
            </a:r>
            <a:r>
              <a:rPr lang="is-IS" sz="2800" dirty="0" smtClean="0">
                <a:latin typeface="Arial" charset="0"/>
              </a:rPr>
              <a:t>og                                                          orsök augljós</a:t>
            </a:r>
            <a:endParaRPr lang="is-IS" sz="2800" dirty="0">
              <a:latin typeface="Arial" charset="0"/>
            </a:endParaRPr>
          </a:p>
          <a:p>
            <a:pPr marL="742050" lvl="2" indent="-342000">
              <a:buClr>
                <a:schemeClr val="tx1"/>
              </a:buClr>
              <a:buFont typeface="Wingdings" pitchFamily="2" charset="2"/>
              <a:buChar char="§"/>
            </a:pPr>
            <a:r>
              <a:rPr lang="is-IS" dirty="0">
                <a:latin typeface="Arial" charset="0"/>
              </a:rPr>
              <a:t>t.d. sér blóð, of </a:t>
            </a:r>
            <a:r>
              <a:rPr lang="is-IS" dirty="0" smtClean="0">
                <a:latin typeface="Arial" charset="0"/>
              </a:rPr>
              <a:t>heitt, miklir verkir</a:t>
            </a:r>
            <a:endParaRPr lang="is-IS" dirty="0">
              <a:latin typeface="Arial" charset="0"/>
            </a:endParaRPr>
          </a:p>
          <a:p>
            <a:pPr marL="342000" indent="-342000">
              <a:buClr>
                <a:schemeClr val="tx1"/>
              </a:buClr>
              <a:buFont typeface="Wingdings" pitchFamily="2" charset="2"/>
              <a:buChar char="§"/>
            </a:pPr>
            <a:r>
              <a:rPr lang="is-IS" sz="2800" dirty="0">
                <a:latin typeface="Arial" charset="0"/>
              </a:rPr>
              <a:t>Getur verið merki um alvarlegan </a:t>
            </a:r>
            <a:r>
              <a:rPr lang="is-IS" sz="2800" dirty="0" smtClean="0">
                <a:latin typeface="Arial" charset="0"/>
              </a:rPr>
              <a:t>                              sjúkdóm </a:t>
            </a:r>
            <a:r>
              <a:rPr lang="is-IS" sz="2800" dirty="0">
                <a:latin typeface="Arial" charset="0"/>
              </a:rPr>
              <a:t>ef ástæðan er óljós</a:t>
            </a:r>
          </a:p>
          <a:p>
            <a:pPr marL="742050" lvl="2" indent="-342000">
              <a:buClr>
                <a:schemeClr val="tx1"/>
              </a:buClr>
              <a:buFont typeface="Wingdings" pitchFamily="2" charset="2"/>
              <a:buChar char="§"/>
            </a:pPr>
            <a:r>
              <a:rPr lang="is-IS" dirty="0">
                <a:latin typeface="Arial" charset="0"/>
              </a:rPr>
              <a:t>t.d. situr við </a:t>
            </a:r>
            <a:r>
              <a:rPr lang="is-IS" dirty="0" smtClean="0">
                <a:latin typeface="Arial" charset="0"/>
              </a:rPr>
              <a:t>borð</a:t>
            </a:r>
            <a:r>
              <a:rPr lang="is-IS" dirty="0">
                <a:latin typeface="Arial" charset="0"/>
              </a:rPr>
              <a:t> </a:t>
            </a:r>
            <a:r>
              <a:rPr lang="is-IS" dirty="0" smtClean="0">
                <a:latin typeface="Arial" charset="0"/>
              </a:rPr>
              <a:t>og fellur í yfirlið</a:t>
            </a:r>
            <a:endParaRPr lang="is-IS" dirty="0">
              <a:latin typeface="Arial" charset="0"/>
            </a:endParaRPr>
          </a:p>
        </p:txBody>
      </p:sp>
      <p:sp>
        <p:nvSpPr>
          <p:cNvPr id="6" name="Slide Number Placeholder 5"/>
          <p:cNvSpPr>
            <a:spLocks noGrp="1"/>
          </p:cNvSpPr>
          <p:nvPr>
            <p:ph type="sldNum" sz="quarter" idx="12"/>
          </p:nvPr>
        </p:nvSpPr>
        <p:spPr/>
        <p:txBody>
          <a:bodyPr/>
          <a:lstStyle/>
          <a:p>
            <a:fld id="{641CD39D-BEAB-458C-93FA-A560E004BA39}" type="slidenum">
              <a:rPr lang="is-IS"/>
              <a:pPr/>
              <a:t>123</a:t>
            </a:fld>
            <a:endParaRPr lang="is-I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6136" y="1772816"/>
            <a:ext cx="3147002" cy="4725144"/>
          </a:xfrm>
          <a:prstGeom prst="rect">
            <a:avLst/>
          </a:prstGeom>
        </p:spPr>
      </p:pic>
    </p:spTree>
    <p:extLst>
      <p:ext uri="{BB962C8B-B14F-4D97-AF65-F5344CB8AC3E}">
        <p14:creationId xmlns:p14="http://schemas.microsoft.com/office/powerpoint/2010/main" val="34075939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trolling_a_fall_1.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9219" y="2708920"/>
            <a:ext cx="2397908" cy="3600400"/>
          </a:xfrm>
          <a:prstGeom prst="rect">
            <a:avLst/>
          </a:prstGeom>
        </p:spPr>
      </p:pic>
      <p:sp>
        <p:nvSpPr>
          <p:cNvPr id="814082" name="Rectangle 2"/>
          <p:cNvSpPr>
            <a:spLocks noGrp="1" noChangeArrowheads="1"/>
          </p:cNvSpPr>
          <p:nvPr>
            <p:ph type="title"/>
          </p:nvPr>
        </p:nvSpPr>
        <p:spPr>
          <a:xfrm>
            <a:off x="827088" y="1268239"/>
            <a:ext cx="7543800" cy="936625"/>
          </a:xfrm>
        </p:spPr>
        <p:txBody>
          <a:bodyPr>
            <a:normAutofit fontScale="90000"/>
          </a:bodyPr>
          <a:lstStyle/>
          <a:p>
            <a:pPr>
              <a:lnSpc>
                <a:spcPct val="85000"/>
              </a:lnSpc>
            </a:pPr>
            <a:r>
              <a:rPr lang="is-IS" sz="4900" b="0" dirty="0" smtClean="0">
                <a:latin typeface="Arial" charset="0"/>
              </a:rPr>
              <a:t>Yfirlið</a:t>
            </a:r>
            <a:r>
              <a:rPr lang="is-IS" sz="2800" b="0" dirty="0">
                <a:latin typeface="Arial" charset="0"/>
              </a:rPr>
              <a:t/>
            </a:r>
            <a:br>
              <a:rPr lang="is-IS" sz="2800" b="0" dirty="0">
                <a:latin typeface="Arial" charset="0"/>
              </a:rPr>
            </a:br>
            <a:r>
              <a:rPr lang="is-IS" sz="2800" b="0" dirty="0" smtClean="0">
                <a:latin typeface="Arial" charset="0"/>
              </a:rPr>
              <a:t> </a:t>
            </a:r>
            <a:r>
              <a:rPr lang="is-IS" sz="2800" b="0" dirty="0" smtClean="0">
                <a:solidFill>
                  <a:srgbClr val="FF0000"/>
                </a:solidFill>
                <a:latin typeface="Arial" charset="0"/>
              </a:rPr>
              <a:t>Einkenni </a:t>
            </a:r>
            <a:endParaRPr lang="en-GB" sz="2800" b="0" dirty="0">
              <a:solidFill>
                <a:srgbClr val="FF0000"/>
              </a:solidFill>
              <a:latin typeface="Arial" charset="0"/>
            </a:endParaRPr>
          </a:p>
        </p:txBody>
      </p:sp>
      <p:sp>
        <p:nvSpPr>
          <p:cNvPr id="814083" name="Rectangle 3"/>
          <p:cNvSpPr>
            <a:spLocks noGrp="1" noChangeArrowheads="1"/>
          </p:cNvSpPr>
          <p:nvPr>
            <p:ph idx="1"/>
          </p:nvPr>
        </p:nvSpPr>
        <p:spPr>
          <a:xfrm>
            <a:off x="611560" y="2420938"/>
            <a:ext cx="7992888" cy="3960390"/>
          </a:xfrm>
        </p:spPr>
        <p:txBody>
          <a:bodyPr/>
          <a:lstStyle/>
          <a:p>
            <a:pPr eaLnBrk="0" hangingPunct="0">
              <a:spcBef>
                <a:spcPts val="672"/>
              </a:spcBef>
              <a:buClr>
                <a:schemeClr val="tx1"/>
              </a:buClr>
              <a:buFont typeface="Wingdings" pitchFamily="2" charset="2"/>
              <a:buChar char="§"/>
            </a:pPr>
            <a:r>
              <a:rPr lang="is-IS" sz="2800" dirty="0" smtClean="0">
                <a:latin typeface="Arial" charset="0"/>
              </a:rPr>
              <a:t>Einstaklingurinn fær svarta díla fyrir augun</a:t>
            </a:r>
          </a:p>
          <a:p>
            <a:pPr eaLnBrk="0" hangingPunct="0">
              <a:spcBef>
                <a:spcPts val="672"/>
              </a:spcBef>
              <a:buClr>
                <a:schemeClr val="tx1"/>
              </a:buClr>
              <a:buFont typeface="Wingdings" pitchFamily="2" charset="2"/>
              <a:buChar char="§"/>
            </a:pPr>
            <a:r>
              <a:rPr lang="is-IS" sz="2800" dirty="0" smtClean="0">
                <a:latin typeface="Arial" charset="0"/>
              </a:rPr>
              <a:t>Slappleiki</a:t>
            </a:r>
          </a:p>
          <a:p>
            <a:pPr eaLnBrk="0" hangingPunct="0">
              <a:spcBef>
                <a:spcPts val="672"/>
              </a:spcBef>
              <a:buClr>
                <a:schemeClr val="tx1"/>
              </a:buClr>
              <a:buFont typeface="Wingdings" pitchFamily="2" charset="2"/>
              <a:buChar char="§"/>
            </a:pPr>
            <a:r>
              <a:rPr lang="is-IS" sz="2800" dirty="0" smtClean="0">
                <a:latin typeface="Arial" charset="0"/>
              </a:rPr>
              <a:t>Ógleði</a:t>
            </a:r>
            <a:endParaRPr lang="is-IS" sz="2800" dirty="0">
              <a:latin typeface="Arial" charset="0"/>
            </a:endParaRPr>
          </a:p>
          <a:p>
            <a:pPr eaLnBrk="0" hangingPunct="0">
              <a:spcBef>
                <a:spcPts val="672"/>
              </a:spcBef>
              <a:buClr>
                <a:schemeClr val="tx1"/>
              </a:buClr>
              <a:buFont typeface="Wingdings" pitchFamily="2" charset="2"/>
              <a:buChar char="§"/>
            </a:pPr>
            <a:r>
              <a:rPr lang="is-IS" sz="2800" dirty="0" smtClean="0">
                <a:latin typeface="Arial" charset="0"/>
              </a:rPr>
              <a:t>Sviti og köld húð</a:t>
            </a:r>
          </a:p>
          <a:p>
            <a:pPr eaLnBrk="0" hangingPunct="0">
              <a:spcBef>
                <a:spcPts val="672"/>
              </a:spcBef>
              <a:buClr>
                <a:schemeClr val="tx1"/>
              </a:buClr>
              <a:buFont typeface="Wingdings" pitchFamily="2" charset="2"/>
              <a:buChar char="§"/>
            </a:pPr>
            <a:r>
              <a:rPr lang="is-IS" sz="2800" dirty="0" smtClean="0">
                <a:latin typeface="Arial" charset="0"/>
              </a:rPr>
              <a:t>Viðkomandi vissir meðvitund og fellur</a:t>
            </a:r>
          </a:p>
          <a:p>
            <a:pPr eaLnBrk="0" hangingPunct="0">
              <a:spcBef>
                <a:spcPct val="50000"/>
              </a:spcBef>
              <a:buClr>
                <a:schemeClr val="tx1"/>
              </a:buClr>
              <a:buFont typeface="Wingdings" pitchFamily="2" charset="2"/>
              <a:buChar char="§"/>
            </a:pPr>
            <a:endParaRPr lang="is-IS" sz="2800" dirty="0">
              <a:latin typeface="Arial" charset="0"/>
            </a:endParaRPr>
          </a:p>
          <a:p>
            <a:endParaRPr lang="is-IS" sz="2800" dirty="0">
              <a:latin typeface="Arial" charset="0"/>
            </a:endParaRPr>
          </a:p>
        </p:txBody>
      </p:sp>
      <p:sp>
        <p:nvSpPr>
          <p:cNvPr id="6" name="Slide Number Placeholder 5"/>
          <p:cNvSpPr>
            <a:spLocks noGrp="1"/>
          </p:cNvSpPr>
          <p:nvPr>
            <p:ph type="sldNum" sz="quarter" idx="12"/>
          </p:nvPr>
        </p:nvSpPr>
        <p:spPr>
          <a:xfrm>
            <a:off x="6553200" y="6356350"/>
            <a:ext cx="1979240" cy="365125"/>
          </a:xfrm>
        </p:spPr>
        <p:txBody>
          <a:bodyPr/>
          <a:lstStyle/>
          <a:p>
            <a:fld id="{0BD44550-5D71-4EA6-99D8-CCB1A8C94A63}" type="slidenum">
              <a:rPr lang="is-IS"/>
              <a:pPr/>
              <a:t>124</a:t>
            </a:fld>
            <a:endParaRPr lang="is-IS"/>
          </a:p>
        </p:txBody>
      </p:sp>
    </p:spTree>
    <p:extLst>
      <p:ext uri="{BB962C8B-B14F-4D97-AF65-F5344CB8AC3E}">
        <p14:creationId xmlns:p14="http://schemas.microsoft.com/office/powerpoint/2010/main" val="315173704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a:xfrm>
            <a:off x="827088" y="1268239"/>
            <a:ext cx="7543800" cy="936625"/>
          </a:xfrm>
        </p:spPr>
        <p:txBody>
          <a:bodyPr>
            <a:normAutofit fontScale="90000"/>
          </a:bodyPr>
          <a:lstStyle/>
          <a:p>
            <a:pPr>
              <a:lnSpc>
                <a:spcPct val="85000"/>
              </a:lnSpc>
            </a:pPr>
            <a:r>
              <a:rPr lang="is-IS" sz="4900" b="0" dirty="0" smtClean="0">
                <a:latin typeface="Arial" charset="0"/>
              </a:rPr>
              <a:t>Yfirlið</a:t>
            </a:r>
            <a:r>
              <a:rPr lang="is-IS" sz="2800" b="0" dirty="0">
                <a:latin typeface="Arial" charset="0"/>
              </a:rPr>
              <a:t/>
            </a:r>
            <a:br>
              <a:rPr lang="is-IS" sz="2800" b="0" dirty="0">
                <a:latin typeface="Arial" charset="0"/>
              </a:rPr>
            </a:br>
            <a:r>
              <a:rPr lang="is-IS" sz="2800" b="0" dirty="0">
                <a:latin typeface="Arial" charset="0"/>
              </a:rPr>
              <a:t> </a:t>
            </a:r>
            <a:r>
              <a:rPr lang="is-IS" sz="2800" b="0" dirty="0">
                <a:solidFill>
                  <a:srgbClr val="FF0000"/>
                </a:solidFill>
                <a:latin typeface="Arial" charset="0"/>
              </a:rPr>
              <a:t>Skyndihjálp</a:t>
            </a:r>
            <a:endParaRPr lang="en-GB" sz="2800" b="0" dirty="0">
              <a:solidFill>
                <a:srgbClr val="FF0000"/>
              </a:solidFill>
              <a:latin typeface="Arial" charset="0"/>
            </a:endParaRPr>
          </a:p>
        </p:txBody>
      </p:sp>
      <p:sp>
        <p:nvSpPr>
          <p:cNvPr id="814083" name="Rectangle 3"/>
          <p:cNvSpPr>
            <a:spLocks noGrp="1" noChangeArrowheads="1"/>
          </p:cNvSpPr>
          <p:nvPr>
            <p:ph idx="1"/>
          </p:nvPr>
        </p:nvSpPr>
        <p:spPr>
          <a:xfrm>
            <a:off x="395536" y="2420888"/>
            <a:ext cx="8064252" cy="4191050"/>
          </a:xfrm>
        </p:spPr>
        <p:txBody>
          <a:bodyPr/>
          <a:lstStyle/>
          <a:p>
            <a:pPr marL="342000" indent="-342000" eaLnBrk="0" hangingPunct="0">
              <a:spcBef>
                <a:spcPts val="672"/>
              </a:spcBef>
              <a:buClr>
                <a:schemeClr val="tx1"/>
              </a:buClr>
              <a:buFont typeface="Wingdings" pitchFamily="2" charset="2"/>
              <a:buChar char="§"/>
            </a:pPr>
            <a:r>
              <a:rPr lang="is-IS" sz="2800" dirty="0" smtClean="0">
                <a:latin typeface="Arial" charset="0"/>
              </a:rPr>
              <a:t>Hjálpaðu einstaklingnum að </a:t>
            </a:r>
            <a:r>
              <a:rPr lang="is-IS" sz="2800" dirty="0">
                <a:latin typeface="Arial" charset="0"/>
              </a:rPr>
              <a:t>leggjast </a:t>
            </a:r>
            <a:r>
              <a:rPr lang="is-IS" sz="2800" dirty="0" smtClean="0">
                <a:latin typeface="Arial" charset="0"/>
              </a:rPr>
              <a:t>niður</a:t>
            </a:r>
          </a:p>
          <a:p>
            <a:pPr marL="342000" indent="-342000" eaLnBrk="0" hangingPunct="0">
              <a:spcBef>
                <a:spcPts val="672"/>
              </a:spcBef>
              <a:buClr>
                <a:schemeClr val="tx1"/>
              </a:buClr>
              <a:buFont typeface="Wingdings" pitchFamily="2" charset="2"/>
              <a:buChar char="§"/>
            </a:pPr>
            <a:r>
              <a:rPr lang="is-IS" sz="2800" dirty="0" smtClean="0">
                <a:latin typeface="Arial" charset="0"/>
              </a:rPr>
              <a:t>Fylgstu </a:t>
            </a:r>
            <a:r>
              <a:rPr lang="is-IS" sz="2800" dirty="0">
                <a:latin typeface="Arial" charset="0"/>
              </a:rPr>
              <a:t>með meðvitund </a:t>
            </a:r>
            <a:r>
              <a:rPr lang="is-IS" sz="2800" dirty="0" smtClean="0">
                <a:latin typeface="Arial" charset="0"/>
              </a:rPr>
              <a:t>og kannaðu </a:t>
            </a:r>
            <a:r>
              <a:rPr lang="is-IS" sz="2800" dirty="0">
                <a:latin typeface="Arial" charset="0"/>
              </a:rPr>
              <a:t>öndun</a:t>
            </a:r>
          </a:p>
          <a:p>
            <a:pPr marL="342000" indent="-342000" eaLnBrk="0" hangingPunct="0">
              <a:spcBef>
                <a:spcPts val="672"/>
              </a:spcBef>
              <a:buClr>
                <a:schemeClr val="tx1"/>
              </a:buClr>
              <a:buFont typeface="Wingdings" pitchFamily="2" charset="2"/>
              <a:buChar char="§"/>
            </a:pPr>
            <a:r>
              <a:rPr lang="is-IS" sz="2800" dirty="0" smtClean="0">
                <a:latin typeface="Arial" charset="0"/>
              </a:rPr>
              <a:t>Hleyptu inn fersku lofti </a:t>
            </a:r>
          </a:p>
          <a:p>
            <a:pPr marL="342000" indent="-342000" eaLnBrk="0" hangingPunct="0">
              <a:spcBef>
                <a:spcPts val="672"/>
              </a:spcBef>
              <a:buClr>
                <a:schemeClr val="tx1"/>
              </a:buClr>
              <a:buFont typeface="Wingdings" pitchFamily="2" charset="2"/>
              <a:buChar char="§"/>
            </a:pPr>
            <a:r>
              <a:rPr lang="is-IS" sz="2800" dirty="0" smtClean="0">
                <a:latin typeface="Arial" charset="0"/>
              </a:rPr>
              <a:t>Bjóddu kaldan þvottapoka á enni</a:t>
            </a:r>
            <a:endParaRPr lang="is-IS" sz="2800" dirty="0">
              <a:latin typeface="Arial" charset="0"/>
            </a:endParaRPr>
          </a:p>
          <a:p>
            <a:pPr marL="342000" indent="-342000" eaLnBrk="0" hangingPunct="0">
              <a:spcBef>
                <a:spcPts val="672"/>
              </a:spcBef>
              <a:buClr>
                <a:schemeClr val="tx1"/>
              </a:buClr>
              <a:buFont typeface="Wingdings" pitchFamily="2" charset="2"/>
              <a:buChar char="§"/>
            </a:pPr>
            <a:r>
              <a:rPr lang="is-IS" sz="2800" dirty="0" smtClean="0">
                <a:latin typeface="Arial" charset="0"/>
              </a:rPr>
              <a:t>Hringdu strax </a:t>
            </a:r>
            <a:r>
              <a:rPr lang="is-IS" sz="2800" dirty="0">
                <a:latin typeface="Arial" charset="0"/>
              </a:rPr>
              <a:t>í </a:t>
            </a:r>
            <a:r>
              <a:rPr lang="is-IS" sz="2800" b="1" dirty="0" smtClean="0">
                <a:solidFill>
                  <a:srgbClr val="FF0000"/>
                </a:solidFill>
                <a:latin typeface="Arial" charset="0"/>
              </a:rPr>
              <a:t>112 </a:t>
            </a:r>
            <a:r>
              <a:rPr lang="is-IS" sz="2800" dirty="0" smtClean="0">
                <a:latin typeface="Arial" charset="0"/>
              </a:rPr>
              <a:t>ef</a:t>
            </a:r>
            <a:endParaRPr lang="is-IS" sz="2800" dirty="0" smtClean="0">
              <a:solidFill>
                <a:srgbClr val="FF0000"/>
              </a:solidFill>
              <a:latin typeface="Arial" charset="0"/>
            </a:endParaRPr>
          </a:p>
          <a:p>
            <a:pPr marL="742050" lvl="2" indent="-342000" eaLnBrk="0" hangingPunct="0">
              <a:spcBef>
                <a:spcPts val="672"/>
              </a:spcBef>
              <a:buClr>
                <a:schemeClr val="tx1"/>
              </a:buClr>
              <a:buFont typeface="Wingdings" pitchFamily="2" charset="2"/>
              <a:buChar char="§"/>
            </a:pPr>
            <a:r>
              <a:rPr lang="is-IS" dirty="0" smtClean="0">
                <a:latin typeface="Arial" charset="0"/>
              </a:rPr>
              <a:t>Ástæðan er óljós, yfirliðið endurtekur sig,                                   grunur er um hjartavandamál eða meðvitundarleysið                           varir lengur en í 2 mínútur</a:t>
            </a:r>
          </a:p>
          <a:p>
            <a:pPr marL="457200" lvl="1" indent="0" eaLnBrk="0" hangingPunct="0">
              <a:spcBef>
                <a:spcPct val="50000"/>
              </a:spcBef>
              <a:buClr>
                <a:schemeClr val="tx1"/>
              </a:buClr>
              <a:buNone/>
            </a:pPr>
            <a:endParaRPr lang="is-IS" sz="2400" dirty="0">
              <a:latin typeface="Arial" charset="0"/>
            </a:endParaRPr>
          </a:p>
        </p:txBody>
      </p:sp>
      <p:sp>
        <p:nvSpPr>
          <p:cNvPr id="6" name="Slide Number Placeholder 5"/>
          <p:cNvSpPr>
            <a:spLocks noGrp="1"/>
          </p:cNvSpPr>
          <p:nvPr>
            <p:ph type="sldNum" sz="quarter" idx="12"/>
          </p:nvPr>
        </p:nvSpPr>
        <p:spPr/>
        <p:txBody>
          <a:bodyPr/>
          <a:lstStyle/>
          <a:p>
            <a:fld id="{0BD44550-5D71-4EA6-99D8-CCB1A8C94A63}" type="slidenum">
              <a:rPr lang="is-IS"/>
              <a:pPr/>
              <a:t>125</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9597" y="1078336"/>
            <a:ext cx="3022963" cy="4438896"/>
          </a:xfrm>
          <a:prstGeom prst="rect">
            <a:avLst/>
          </a:prstGeom>
        </p:spPr>
      </p:pic>
    </p:spTree>
    <p:extLst>
      <p:ext uri="{BB962C8B-B14F-4D97-AF65-F5344CB8AC3E}">
        <p14:creationId xmlns:p14="http://schemas.microsoft.com/office/powerpoint/2010/main" val="38846044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1" name="Rectangle 3"/>
          <p:cNvSpPr>
            <a:spLocks noGrp="1" noChangeArrowheads="1"/>
          </p:cNvSpPr>
          <p:nvPr>
            <p:ph type="title"/>
          </p:nvPr>
        </p:nvSpPr>
        <p:spPr>
          <a:xfrm>
            <a:off x="900113" y="1133872"/>
            <a:ext cx="7543800" cy="1143000"/>
          </a:xfrm>
          <a:noFill/>
          <a:ln/>
        </p:spPr>
        <p:txBody>
          <a:bodyPr/>
          <a:lstStyle/>
          <a:p>
            <a:r>
              <a:rPr lang="is-IS" b="0" dirty="0" smtClean="0">
                <a:latin typeface="Arial" charset="0"/>
              </a:rPr>
              <a:t>Hitakrampi</a:t>
            </a:r>
            <a:r>
              <a:rPr lang="is-IS" b="0" dirty="0">
                <a:latin typeface="Arial" charset="0"/>
              </a:rPr>
              <a:t/>
            </a:r>
            <a:br>
              <a:rPr lang="is-IS" b="0" dirty="0">
                <a:latin typeface="Arial" charset="0"/>
              </a:rPr>
            </a:br>
            <a:r>
              <a:rPr lang="is-IS" sz="2500" b="0" dirty="0" smtClean="0">
                <a:solidFill>
                  <a:srgbClr val="FF0000"/>
                </a:solidFill>
                <a:latin typeface="Arial" charset="0"/>
              </a:rPr>
              <a:t>Einkenni</a:t>
            </a:r>
            <a:endParaRPr lang="is-IS" sz="2500" b="0" dirty="0">
              <a:solidFill>
                <a:srgbClr val="FF0000"/>
              </a:solidFill>
              <a:latin typeface="Arial" charset="0"/>
            </a:endParaRPr>
          </a:p>
        </p:txBody>
      </p:sp>
      <p:sp>
        <p:nvSpPr>
          <p:cNvPr id="780290" name="Rectangle 2"/>
          <p:cNvSpPr>
            <a:spLocks noGrp="1" noChangeArrowheads="1"/>
          </p:cNvSpPr>
          <p:nvPr>
            <p:ph idx="1"/>
          </p:nvPr>
        </p:nvSpPr>
        <p:spPr>
          <a:xfrm>
            <a:off x="647700" y="2348880"/>
            <a:ext cx="8496300" cy="3836020"/>
          </a:xfrm>
        </p:spPr>
        <p:txBody>
          <a:bodyPr/>
          <a:lstStyle/>
          <a:p>
            <a:pPr>
              <a:buClr>
                <a:schemeClr val="tx1"/>
              </a:buClr>
              <a:buFont typeface="Wingdings" pitchFamily="2" charset="2"/>
              <a:buChar char="§"/>
            </a:pPr>
            <a:r>
              <a:rPr lang="is-IS" sz="2800" dirty="0" smtClean="0">
                <a:latin typeface="Arial" charset="0"/>
              </a:rPr>
              <a:t>Skyndilegur stjórnlaus vöðvakrampi</a:t>
            </a:r>
          </a:p>
          <a:p>
            <a:pPr>
              <a:buClr>
                <a:schemeClr val="tx1"/>
              </a:buClr>
              <a:buFont typeface="Wingdings" pitchFamily="2" charset="2"/>
              <a:buChar char="§"/>
            </a:pPr>
            <a:r>
              <a:rPr lang="is-IS" sz="2800" dirty="0" smtClean="0">
                <a:latin typeface="Arial" charset="0"/>
              </a:rPr>
              <a:t>Getur staðið yfir í nokkrar mínútur</a:t>
            </a:r>
          </a:p>
          <a:p>
            <a:pPr>
              <a:buClr>
                <a:schemeClr val="tx1"/>
              </a:buClr>
              <a:buFont typeface="Wingdings" pitchFamily="2" charset="2"/>
              <a:buChar char="§"/>
            </a:pPr>
            <a:r>
              <a:rPr lang="is-IS" sz="2800" dirty="0" smtClean="0">
                <a:latin typeface="Arial" charset="0"/>
              </a:rPr>
              <a:t>Sótthiti</a:t>
            </a:r>
            <a:endParaRPr lang="is-IS" sz="2800" dirty="0">
              <a:latin typeface="Arial" charset="0"/>
            </a:endParaRPr>
          </a:p>
        </p:txBody>
      </p:sp>
      <p:sp>
        <p:nvSpPr>
          <p:cNvPr id="7" name="Slide Number Placeholder 5"/>
          <p:cNvSpPr>
            <a:spLocks noGrp="1"/>
          </p:cNvSpPr>
          <p:nvPr>
            <p:ph type="sldNum" sz="quarter" idx="12"/>
          </p:nvPr>
        </p:nvSpPr>
        <p:spPr/>
        <p:txBody>
          <a:bodyPr/>
          <a:lstStyle/>
          <a:p>
            <a:fld id="{15B5D432-7A83-4CA1-8A26-F25233873C0B}" type="slidenum">
              <a:rPr lang="is-IS"/>
              <a:pPr/>
              <a:t>126</a:t>
            </a:fld>
            <a:endParaRPr lang="is-I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9832" y="3429000"/>
            <a:ext cx="3096344" cy="2157169"/>
          </a:xfrm>
          <a:prstGeom prst="rect">
            <a:avLst/>
          </a:prstGeom>
          <a:ln>
            <a:noFill/>
          </a:ln>
          <a:effectLst>
            <a:softEdge rad="112500"/>
          </a:effectLst>
        </p:spPr>
      </p:pic>
      <p:sp>
        <p:nvSpPr>
          <p:cNvPr id="6" name="TextBox 5"/>
          <p:cNvSpPr txBox="1"/>
          <p:nvPr/>
        </p:nvSpPr>
        <p:spPr>
          <a:xfrm>
            <a:off x="0" y="5723902"/>
            <a:ext cx="9144000" cy="544765"/>
          </a:xfrm>
          <a:prstGeom prst="rect">
            <a:avLst/>
          </a:prstGeom>
          <a:noFill/>
        </p:spPr>
        <p:txBody>
          <a:bodyPr wrap="square" rtlCol="0">
            <a:spAutoFit/>
          </a:bodyPr>
          <a:lstStyle/>
          <a:p>
            <a:pPr algn="ctr">
              <a:lnSpc>
                <a:spcPct val="105000"/>
              </a:lnSpc>
              <a:buClr>
                <a:schemeClr val="tx1"/>
              </a:buClr>
              <a:buFont typeface="Wingdings" pitchFamily="2" charset="2"/>
              <a:buNone/>
            </a:pPr>
            <a:r>
              <a:rPr lang="is-IS" sz="2800" dirty="0" smtClean="0">
                <a:solidFill>
                  <a:srgbClr val="FF0000"/>
                </a:solidFill>
                <a:latin typeface="Arial" pitchFamily="34" charset="0"/>
                <a:cs typeface="Arial" pitchFamily="34" charset="0"/>
              </a:rPr>
              <a:t>Hitakrampar eru afleiðing mikillar örvunar á heila!</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9334575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1" name="Rectangle 3"/>
          <p:cNvSpPr>
            <a:spLocks noGrp="1" noChangeArrowheads="1"/>
          </p:cNvSpPr>
          <p:nvPr>
            <p:ph type="title"/>
          </p:nvPr>
        </p:nvSpPr>
        <p:spPr>
          <a:xfrm>
            <a:off x="900113" y="1133872"/>
            <a:ext cx="7543800" cy="1143000"/>
          </a:xfrm>
          <a:noFill/>
          <a:ln/>
        </p:spPr>
        <p:txBody>
          <a:bodyPr/>
          <a:lstStyle/>
          <a:p>
            <a:r>
              <a:rPr lang="is-IS" b="0" dirty="0" smtClean="0">
                <a:latin typeface="Arial" charset="0"/>
              </a:rPr>
              <a:t>Hitakrampi</a:t>
            </a:r>
            <a:r>
              <a:rPr lang="is-IS" b="0" dirty="0">
                <a:latin typeface="Arial" charset="0"/>
              </a:rPr>
              <a:t/>
            </a:r>
            <a:br>
              <a:rPr lang="is-IS" b="0" dirty="0">
                <a:latin typeface="Arial" charset="0"/>
              </a:rPr>
            </a:br>
            <a:r>
              <a:rPr lang="is-IS" sz="2500" b="0" dirty="0">
                <a:solidFill>
                  <a:srgbClr val="FF0000"/>
                </a:solidFill>
                <a:latin typeface="Arial" charset="0"/>
              </a:rPr>
              <a:t>Skyndihjálp</a:t>
            </a:r>
          </a:p>
        </p:txBody>
      </p:sp>
      <p:sp>
        <p:nvSpPr>
          <p:cNvPr id="780290" name="Rectangle 2"/>
          <p:cNvSpPr>
            <a:spLocks noGrp="1" noChangeArrowheads="1"/>
          </p:cNvSpPr>
          <p:nvPr>
            <p:ph idx="1"/>
          </p:nvPr>
        </p:nvSpPr>
        <p:spPr>
          <a:xfrm>
            <a:off x="647700" y="2348880"/>
            <a:ext cx="8496300" cy="4320480"/>
          </a:xfrm>
        </p:spPr>
        <p:txBody>
          <a:bodyPr/>
          <a:lstStyle/>
          <a:p>
            <a:pPr>
              <a:buClr>
                <a:schemeClr val="tx1"/>
              </a:buClr>
              <a:buFont typeface="Wingdings" pitchFamily="2" charset="2"/>
              <a:buChar char="§"/>
            </a:pPr>
            <a:r>
              <a:rPr lang="is-IS" sz="2800" dirty="0" smtClean="0">
                <a:latin typeface="Arial" charset="0"/>
              </a:rPr>
              <a:t>Komdu </a:t>
            </a:r>
            <a:r>
              <a:rPr lang="is-IS" sz="2800" dirty="0">
                <a:latin typeface="Arial" charset="0"/>
              </a:rPr>
              <a:t>í veg fyrir að sjúklingur meiði sig</a:t>
            </a:r>
          </a:p>
          <a:p>
            <a:pPr>
              <a:buClr>
                <a:schemeClr val="tx1"/>
              </a:buClr>
              <a:buFont typeface="Wingdings" pitchFamily="2" charset="2"/>
              <a:buChar char="§"/>
            </a:pPr>
            <a:r>
              <a:rPr lang="is-IS" sz="2800" dirty="0" smtClean="0">
                <a:latin typeface="Arial" charset="0"/>
              </a:rPr>
              <a:t>Tryggðu </a:t>
            </a:r>
            <a:r>
              <a:rPr lang="is-IS" sz="2800" dirty="0">
                <a:latin typeface="Arial" charset="0"/>
              </a:rPr>
              <a:t>að ekkert hefti öndun</a:t>
            </a:r>
          </a:p>
          <a:p>
            <a:pPr>
              <a:buClr>
                <a:schemeClr val="tx1"/>
              </a:buClr>
              <a:buFont typeface="Wingdings" pitchFamily="2" charset="2"/>
              <a:buChar char="§"/>
            </a:pPr>
            <a:r>
              <a:rPr lang="is-IS" sz="2800" dirty="0" smtClean="0">
                <a:latin typeface="Arial" charset="0"/>
              </a:rPr>
              <a:t>Kældu viðkomandi, fjarlægðu fatnað og strjúktu með rökum klút</a:t>
            </a:r>
            <a:endParaRPr lang="is-IS" sz="2800" dirty="0">
              <a:latin typeface="Arial" charset="0"/>
            </a:endParaRPr>
          </a:p>
          <a:p>
            <a:pPr>
              <a:buClr>
                <a:schemeClr val="tx1"/>
              </a:buClr>
              <a:buFont typeface="Wingdings" pitchFamily="2" charset="2"/>
              <a:buChar char="§"/>
            </a:pPr>
            <a:r>
              <a:rPr lang="is-IS" sz="2800" dirty="0" smtClean="0">
                <a:latin typeface="Arial" charset="0"/>
              </a:rPr>
              <a:t>Fylgstu </a:t>
            </a:r>
            <a:r>
              <a:rPr lang="is-IS" sz="2800" dirty="0">
                <a:latin typeface="Arial" charset="0"/>
              </a:rPr>
              <a:t>með öndun </a:t>
            </a:r>
            <a:r>
              <a:rPr lang="is-IS" sz="2800" dirty="0" smtClean="0">
                <a:latin typeface="Arial" charset="0"/>
              </a:rPr>
              <a:t>ef einstaklingurinn missir meðvitund</a:t>
            </a:r>
          </a:p>
          <a:p>
            <a:pPr>
              <a:buClr>
                <a:schemeClr val="tx1"/>
              </a:buClr>
              <a:buFont typeface="Wingdings" pitchFamily="2" charset="2"/>
              <a:buChar char="§"/>
            </a:pPr>
            <a:r>
              <a:rPr lang="is-IS" sz="2800" dirty="0" smtClean="0">
                <a:latin typeface="Arial" charset="0"/>
              </a:rPr>
              <a:t>Hringdu </a:t>
            </a:r>
            <a:r>
              <a:rPr lang="is-IS" sz="2800" dirty="0">
                <a:latin typeface="Arial" charset="0"/>
              </a:rPr>
              <a:t>í </a:t>
            </a:r>
            <a:r>
              <a:rPr lang="is-IS" sz="2800" b="1" dirty="0" smtClean="0">
                <a:solidFill>
                  <a:srgbClr val="FF0000"/>
                </a:solidFill>
                <a:latin typeface="Arial" charset="0"/>
              </a:rPr>
              <a:t>112</a:t>
            </a:r>
            <a:r>
              <a:rPr lang="is-IS" sz="2800" dirty="0" smtClean="0">
                <a:latin typeface="Arial" charset="0"/>
              </a:rPr>
              <a:t> ef orsakir krampans eru óþekktar</a:t>
            </a:r>
          </a:p>
          <a:p>
            <a:pPr>
              <a:buClr>
                <a:schemeClr val="tx1"/>
              </a:buClr>
              <a:buFont typeface="Wingdings" pitchFamily="2" charset="2"/>
              <a:buChar char="§"/>
            </a:pPr>
            <a:r>
              <a:rPr lang="is-IS" sz="2800" dirty="0" smtClean="0">
                <a:latin typeface="Arial" charset="0"/>
              </a:rPr>
              <a:t>Haltu kyrru fyrir hjá viðkomandi </a:t>
            </a:r>
            <a:endParaRPr lang="is-IS" sz="2800" dirty="0">
              <a:latin typeface="Arial" charset="0"/>
            </a:endParaRPr>
          </a:p>
        </p:txBody>
      </p:sp>
      <p:sp>
        <p:nvSpPr>
          <p:cNvPr id="7" name="Slide Number Placeholder 5"/>
          <p:cNvSpPr>
            <a:spLocks noGrp="1"/>
          </p:cNvSpPr>
          <p:nvPr>
            <p:ph type="sldNum" sz="quarter" idx="12"/>
          </p:nvPr>
        </p:nvSpPr>
        <p:spPr/>
        <p:txBody>
          <a:bodyPr/>
          <a:lstStyle/>
          <a:p>
            <a:fld id="{15B5D432-7A83-4CA1-8A26-F25233873C0B}" type="slidenum">
              <a:rPr lang="is-IS"/>
              <a:pPr/>
              <a:t>127</a:t>
            </a:fld>
            <a:endParaRPr lang="is-IS"/>
          </a:p>
        </p:txBody>
      </p:sp>
    </p:spTree>
    <p:extLst>
      <p:ext uri="{BB962C8B-B14F-4D97-AF65-F5344CB8AC3E}">
        <p14:creationId xmlns:p14="http://schemas.microsoft.com/office/powerpoint/2010/main" val="12085496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ChangeArrowheads="1"/>
          </p:cNvSpPr>
          <p:nvPr>
            <p:ph type="title"/>
          </p:nvPr>
        </p:nvSpPr>
        <p:spPr>
          <a:xfrm>
            <a:off x="900113" y="1123777"/>
            <a:ext cx="7543800" cy="1081087"/>
          </a:xfrm>
          <a:ln/>
        </p:spPr>
        <p:txBody>
          <a:bodyPr>
            <a:normAutofit fontScale="90000"/>
          </a:bodyPr>
          <a:lstStyle/>
          <a:p>
            <a:r>
              <a:rPr lang="is-IS" sz="4900" b="0" dirty="0" smtClean="0">
                <a:latin typeface="Arial" charset="0"/>
              </a:rPr>
              <a:t>Flog</a:t>
            </a:r>
            <a:r>
              <a:rPr lang="is-IS" dirty="0">
                <a:latin typeface="Arial" charset="0"/>
              </a:rPr>
              <a:t/>
            </a:r>
            <a:br>
              <a:rPr lang="is-IS" dirty="0">
                <a:latin typeface="Arial" charset="0"/>
              </a:rPr>
            </a:br>
            <a:r>
              <a:rPr lang="is-IS" sz="3100" b="0" dirty="0">
                <a:solidFill>
                  <a:srgbClr val="FF0000"/>
                </a:solidFill>
                <a:latin typeface="Arial" charset="0"/>
              </a:rPr>
              <a:t>Einkenni</a:t>
            </a:r>
          </a:p>
        </p:txBody>
      </p:sp>
      <p:sp>
        <p:nvSpPr>
          <p:cNvPr id="7" name="Slide Number Placeholder 4"/>
          <p:cNvSpPr>
            <a:spLocks noGrp="1"/>
          </p:cNvSpPr>
          <p:nvPr>
            <p:ph type="sldNum" sz="quarter" idx="12"/>
          </p:nvPr>
        </p:nvSpPr>
        <p:spPr/>
        <p:txBody>
          <a:bodyPr/>
          <a:lstStyle/>
          <a:p>
            <a:fld id="{9E26674A-F5BE-45CA-9899-7B9CC8895226}" type="slidenum">
              <a:rPr lang="is-IS"/>
              <a:pPr/>
              <a:t>128</a:t>
            </a:fld>
            <a:endParaRPr lang="is-IS"/>
          </a:p>
        </p:txBody>
      </p:sp>
      <p:sp>
        <p:nvSpPr>
          <p:cNvPr id="779267" name="Text Box 3"/>
          <p:cNvSpPr txBox="1">
            <a:spLocks noChangeArrowheads="1"/>
          </p:cNvSpPr>
          <p:nvPr/>
        </p:nvSpPr>
        <p:spPr bwMode="auto">
          <a:xfrm>
            <a:off x="395536" y="2348880"/>
            <a:ext cx="8596065" cy="5112169"/>
          </a:xfrm>
          <a:prstGeom prst="rect">
            <a:avLst/>
          </a:prstGeom>
          <a:noFill/>
          <a:ln w="9525">
            <a:noFill/>
            <a:miter lim="800000"/>
            <a:headEnd/>
            <a:tailEnd/>
          </a:ln>
          <a:effectLst/>
        </p:spPr>
        <p:txBody>
          <a:bodyPr wrap="square">
            <a:spAutoFit/>
          </a:bodyPr>
          <a:lstStyle/>
          <a:p>
            <a:pPr marL="342000" indent="-342000">
              <a:spcBef>
                <a:spcPts val="672"/>
              </a:spcBef>
              <a:buClr>
                <a:schemeClr val="tx1"/>
              </a:buClr>
              <a:buFont typeface="Wingdings" pitchFamily="2" charset="2"/>
              <a:buChar char="§"/>
            </a:pPr>
            <a:r>
              <a:rPr lang="is-IS" sz="2800" dirty="0" smtClean="0">
                <a:latin typeface="Arial" pitchFamily="34" charset="0"/>
                <a:cs typeface="Arial" pitchFamily="34" charset="0"/>
              </a:rPr>
              <a:t>Óreglulegur andardráttur eða engin öndun</a:t>
            </a:r>
          </a:p>
          <a:p>
            <a:pPr marL="342000" indent="-342000">
              <a:spcBef>
                <a:spcPts val="672"/>
              </a:spcBef>
              <a:buClr>
                <a:schemeClr val="tx1"/>
              </a:buClr>
              <a:buFont typeface="Wingdings" pitchFamily="2" charset="2"/>
              <a:buChar char="§"/>
            </a:pPr>
            <a:r>
              <a:rPr lang="is-IS" sz="2800" dirty="0" smtClean="0">
                <a:latin typeface="Arial" pitchFamily="34" charset="0"/>
                <a:cs typeface="Arial" pitchFamily="34" charset="0"/>
              </a:rPr>
              <a:t>Augun velta upp á við svo sér í hvítuna</a:t>
            </a:r>
          </a:p>
          <a:p>
            <a:pPr marL="342000" indent="-342000">
              <a:spcBef>
                <a:spcPts val="672"/>
              </a:spcBef>
              <a:buClr>
                <a:schemeClr val="tx1"/>
              </a:buClr>
              <a:buFont typeface="Wingdings" pitchFamily="2" charset="2"/>
              <a:buChar char="§"/>
            </a:pPr>
            <a:r>
              <a:rPr lang="is-IS" sz="2800" dirty="0" smtClean="0">
                <a:latin typeface="Arial" pitchFamily="34" charset="0"/>
                <a:cs typeface="Arial" pitchFamily="34" charset="0"/>
              </a:rPr>
              <a:t>Stífur líkami og skyndilegur, stjórnlaus og taktfastur vöðvasamdráttur</a:t>
            </a:r>
            <a:endParaRPr lang="is-IS" sz="2800" dirty="0">
              <a:latin typeface="Arial" pitchFamily="34" charset="0"/>
              <a:cs typeface="Arial" pitchFamily="34" charset="0"/>
            </a:endParaRPr>
          </a:p>
          <a:p>
            <a:pPr marL="342000" indent="-342000" eaLnBrk="0" hangingPunct="0">
              <a:spcBef>
                <a:spcPts val="672"/>
              </a:spcBef>
              <a:buClr>
                <a:schemeClr val="tx1"/>
              </a:buClr>
              <a:buFont typeface="Wingdings" pitchFamily="2" charset="2"/>
              <a:buChar char="§"/>
            </a:pPr>
            <a:r>
              <a:rPr lang="is-IS" sz="2800" dirty="0">
                <a:latin typeface="Arial" pitchFamily="34" charset="0"/>
                <a:cs typeface="Arial" pitchFamily="34" charset="0"/>
              </a:rPr>
              <a:t>Þreyta eða skert áttun eftir </a:t>
            </a:r>
            <a:r>
              <a:rPr lang="is-IS" sz="2800" dirty="0" smtClean="0">
                <a:latin typeface="Arial" pitchFamily="34" charset="0"/>
                <a:cs typeface="Arial" pitchFamily="34" charset="0"/>
              </a:rPr>
              <a:t>flog</a:t>
            </a: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Minnkuð viðbrögð við áreiti</a:t>
            </a:r>
            <a:endParaRPr lang="is-IS" sz="2800" dirty="0">
              <a:latin typeface="Arial" pitchFamily="34" charset="0"/>
              <a:cs typeface="Arial" pitchFamily="34" charset="0"/>
            </a:endParaRP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Þvag- og eða hægðamissir</a:t>
            </a: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Óraunveruleikatilfinning, ofskynjanir</a:t>
            </a:r>
          </a:p>
          <a:p>
            <a:pPr eaLnBrk="0" hangingPunct="0">
              <a:lnSpc>
                <a:spcPct val="120000"/>
              </a:lnSpc>
              <a:buClr>
                <a:schemeClr val="tx1"/>
              </a:buClr>
            </a:pPr>
            <a:endParaRPr lang="is-IS" sz="2800" dirty="0" smtClean="0"/>
          </a:p>
          <a:p>
            <a:pPr marL="288925" indent="-288925" eaLnBrk="0" hangingPunct="0">
              <a:lnSpc>
                <a:spcPct val="120000"/>
              </a:lnSpc>
              <a:buClr>
                <a:srgbClr val="FF0000"/>
              </a:buClr>
              <a:buFont typeface="Wingdings" pitchFamily="2" charset="2"/>
              <a:buNone/>
            </a:pPr>
            <a:endParaRPr lang="en-US" sz="28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096" y="3547401"/>
            <a:ext cx="3528392" cy="2473887"/>
          </a:xfrm>
          <a:prstGeom prst="rect">
            <a:avLst/>
          </a:prstGeom>
        </p:spPr>
      </p:pic>
    </p:spTree>
    <p:extLst>
      <p:ext uri="{BB962C8B-B14F-4D97-AF65-F5344CB8AC3E}">
        <p14:creationId xmlns:p14="http://schemas.microsoft.com/office/powerpoint/2010/main" val="2466510850"/>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1" name="Rectangle 3"/>
          <p:cNvSpPr>
            <a:spLocks noGrp="1" noChangeArrowheads="1"/>
          </p:cNvSpPr>
          <p:nvPr>
            <p:ph type="title"/>
          </p:nvPr>
        </p:nvSpPr>
        <p:spPr>
          <a:xfrm>
            <a:off x="900113" y="1061864"/>
            <a:ext cx="7543800" cy="1143000"/>
          </a:xfrm>
          <a:noFill/>
          <a:ln/>
        </p:spPr>
        <p:txBody>
          <a:bodyPr/>
          <a:lstStyle/>
          <a:p>
            <a:r>
              <a:rPr lang="is-IS" b="0" dirty="0" smtClean="0">
                <a:latin typeface="Arial" charset="0"/>
              </a:rPr>
              <a:t>Flog</a:t>
            </a:r>
            <a:r>
              <a:rPr lang="is-IS" b="0" dirty="0">
                <a:latin typeface="Arial" charset="0"/>
              </a:rPr>
              <a:t/>
            </a:r>
            <a:br>
              <a:rPr lang="is-IS" b="0" dirty="0">
                <a:latin typeface="Arial" charset="0"/>
              </a:rPr>
            </a:br>
            <a:r>
              <a:rPr lang="is-IS" sz="2500" b="0" dirty="0">
                <a:solidFill>
                  <a:srgbClr val="FF0000"/>
                </a:solidFill>
                <a:latin typeface="Arial" charset="0"/>
              </a:rPr>
              <a:t>Skyndihjálp</a:t>
            </a:r>
          </a:p>
        </p:txBody>
      </p:sp>
      <p:sp>
        <p:nvSpPr>
          <p:cNvPr id="780290" name="Rectangle 2"/>
          <p:cNvSpPr>
            <a:spLocks noGrp="1" noChangeArrowheads="1"/>
          </p:cNvSpPr>
          <p:nvPr>
            <p:ph idx="1"/>
          </p:nvPr>
        </p:nvSpPr>
        <p:spPr>
          <a:xfrm>
            <a:off x="647700" y="2348880"/>
            <a:ext cx="8496300" cy="3836020"/>
          </a:xfrm>
        </p:spPr>
        <p:txBody>
          <a:bodyPr>
            <a:normAutofit lnSpcReduction="10000"/>
          </a:bodyPr>
          <a:lstStyle/>
          <a:p>
            <a:pPr>
              <a:buClr>
                <a:schemeClr val="tx1"/>
              </a:buClr>
              <a:buFont typeface="Wingdings" pitchFamily="2" charset="2"/>
              <a:buChar char="§"/>
            </a:pPr>
            <a:r>
              <a:rPr lang="is-IS" sz="2800" dirty="0" smtClean="0">
                <a:latin typeface="Arial" charset="0"/>
              </a:rPr>
              <a:t>Reyndu að róa sjúklinginn</a:t>
            </a:r>
          </a:p>
          <a:p>
            <a:pPr>
              <a:buClr>
                <a:schemeClr val="tx1"/>
              </a:buClr>
              <a:buFont typeface="Wingdings" pitchFamily="2" charset="2"/>
              <a:buChar char="§"/>
            </a:pPr>
            <a:r>
              <a:rPr lang="is-IS" sz="2800" dirty="0" smtClean="0">
                <a:latin typeface="Arial" charset="0"/>
              </a:rPr>
              <a:t>Komdu </a:t>
            </a:r>
            <a:r>
              <a:rPr lang="is-IS" sz="2800" dirty="0">
                <a:latin typeface="Arial" charset="0"/>
              </a:rPr>
              <a:t>í veg fyrir að </a:t>
            </a:r>
            <a:r>
              <a:rPr lang="is-IS" sz="2800" dirty="0" smtClean="0">
                <a:latin typeface="Arial" charset="0"/>
              </a:rPr>
              <a:t>hann meiði </a:t>
            </a:r>
            <a:r>
              <a:rPr lang="is-IS" sz="2800" dirty="0">
                <a:latin typeface="Arial" charset="0"/>
              </a:rPr>
              <a:t>sig</a:t>
            </a:r>
          </a:p>
          <a:p>
            <a:pPr>
              <a:buClr>
                <a:schemeClr val="tx1"/>
              </a:buClr>
              <a:buFont typeface="Wingdings" pitchFamily="2" charset="2"/>
              <a:buChar char="§"/>
            </a:pPr>
            <a:r>
              <a:rPr lang="is-IS" sz="2800" dirty="0" smtClean="0">
                <a:latin typeface="Arial" charset="0"/>
              </a:rPr>
              <a:t>Tryggðu </a:t>
            </a:r>
            <a:r>
              <a:rPr lang="is-IS" sz="2800" dirty="0">
                <a:latin typeface="Arial" charset="0"/>
              </a:rPr>
              <a:t>að ekkert hefti öndun</a:t>
            </a:r>
          </a:p>
          <a:p>
            <a:pPr>
              <a:buClr>
                <a:schemeClr val="tx1"/>
              </a:buClr>
              <a:buFont typeface="Wingdings" pitchFamily="2" charset="2"/>
              <a:buChar char="§"/>
            </a:pPr>
            <a:r>
              <a:rPr lang="is-IS" sz="2800" dirty="0" smtClean="0">
                <a:latin typeface="Arial" charset="0"/>
              </a:rPr>
              <a:t>Leyfðu </a:t>
            </a:r>
            <a:r>
              <a:rPr lang="is-IS" sz="2800" dirty="0">
                <a:latin typeface="Arial" charset="0"/>
              </a:rPr>
              <a:t>viðkomandi að sofa eftir kastið</a:t>
            </a:r>
          </a:p>
          <a:p>
            <a:pPr>
              <a:buClr>
                <a:schemeClr val="tx1"/>
              </a:buClr>
              <a:buFont typeface="Wingdings" pitchFamily="2" charset="2"/>
              <a:buChar char="§"/>
            </a:pPr>
            <a:r>
              <a:rPr lang="is-IS" sz="2800" dirty="0" smtClean="0">
                <a:latin typeface="Arial" charset="0"/>
              </a:rPr>
              <a:t>Eftir flogið skaltu fylgjast með öndun og kanna áverka</a:t>
            </a:r>
          </a:p>
          <a:p>
            <a:pPr>
              <a:buClr>
                <a:schemeClr val="tx1"/>
              </a:buClr>
              <a:buFont typeface="Wingdings" pitchFamily="2" charset="2"/>
              <a:buChar char="§"/>
            </a:pPr>
            <a:r>
              <a:rPr lang="is-IS" sz="2800" dirty="0" smtClean="0">
                <a:latin typeface="Arial" charset="0"/>
              </a:rPr>
              <a:t>Haltu kyrru fyrir hjá sjúklingi eftir flogið og leyfðu honum að jafna sig</a:t>
            </a:r>
            <a:endParaRPr lang="en-GB" sz="2800" dirty="0">
              <a:latin typeface="Arial" charset="0"/>
            </a:endParaRPr>
          </a:p>
        </p:txBody>
      </p:sp>
      <p:sp>
        <p:nvSpPr>
          <p:cNvPr id="7" name="Slide Number Placeholder 5"/>
          <p:cNvSpPr>
            <a:spLocks noGrp="1"/>
          </p:cNvSpPr>
          <p:nvPr>
            <p:ph type="sldNum" sz="quarter" idx="12"/>
          </p:nvPr>
        </p:nvSpPr>
        <p:spPr/>
        <p:txBody>
          <a:bodyPr/>
          <a:lstStyle/>
          <a:p>
            <a:fld id="{15B5D432-7A83-4CA1-8A26-F25233873C0B}" type="slidenum">
              <a:rPr lang="is-IS"/>
              <a:pPr/>
              <a:t>129</a:t>
            </a:fld>
            <a:endParaRPr lang="is-IS"/>
          </a:p>
        </p:txBody>
      </p:sp>
      <p:pic>
        <p:nvPicPr>
          <p:cNvPr id="780292" name="Picture 4" descr="flog"/>
          <p:cNvPicPr>
            <a:picLocks noChangeAspect="1" noChangeArrowheads="1"/>
          </p:cNvPicPr>
          <p:nvPr/>
        </p:nvPicPr>
        <p:blipFill>
          <a:blip r:embed="rId3" cstate="email"/>
          <a:srcRect/>
          <a:stretch>
            <a:fillRect/>
          </a:stretch>
        </p:blipFill>
        <p:spPr bwMode="auto">
          <a:xfrm>
            <a:off x="6588224" y="1244186"/>
            <a:ext cx="2338186" cy="1824774"/>
          </a:xfrm>
          <a:prstGeom prst="rect">
            <a:avLst/>
          </a:prstGeom>
          <a:noFill/>
        </p:spPr>
      </p:pic>
    </p:spTree>
    <p:extLst>
      <p:ext uri="{BB962C8B-B14F-4D97-AF65-F5344CB8AC3E}">
        <p14:creationId xmlns:p14="http://schemas.microsoft.com/office/powerpoint/2010/main" val="3651611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0" y="1349896"/>
            <a:ext cx="9144000" cy="1143000"/>
          </a:xfrm>
        </p:spPr>
        <p:txBody>
          <a:bodyPr>
            <a:normAutofit fontScale="90000"/>
          </a:bodyPr>
          <a:lstStyle/>
          <a:p>
            <a:r>
              <a:rPr lang="is-IS" sz="4900" b="0" dirty="0" smtClean="0">
                <a:latin typeface="Arial" charset="0"/>
              </a:rPr>
              <a:t>Almennar reglur um skyndihjálp</a:t>
            </a:r>
            <a:r>
              <a:rPr lang="is-IS" sz="4800" b="0" dirty="0">
                <a:latin typeface="Arial" charset="0"/>
              </a:rPr>
              <a:t/>
            </a:r>
            <a:br>
              <a:rPr lang="is-IS" sz="4800" b="0" dirty="0">
                <a:latin typeface="Arial" charset="0"/>
              </a:rPr>
            </a:br>
            <a:r>
              <a:rPr lang="is-IS" sz="2800" dirty="0">
                <a:solidFill>
                  <a:srgbClr val="FF0000"/>
                </a:solidFill>
                <a:latin typeface="Arial" charset="0"/>
              </a:rPr>
              <a:t>Kafli 1:</a:t>
            </a:r>
            <a:endParaRPr lang="en-GB" sz="2800" dirty="0">
              <a:solidFill>
                <a:srgbClr val="FF0000"/>
              </a:solidFill>
              <a:latin typeface="Arial" charset="0"/>
            </a:endParaRPr>
          </a:p>
        </p:txBody>
      </p:sp>
      <p:sp>
        <p:nvSpPr>
          <p:cNvPr id="425987" name="Rectangle 3"/>
          <p:cNvSpPr>
            <a:spLocks noGrp="1" noChangeArrowheads="1"/>
          </p:cNvSpPr>
          <p:nvPr>
            <p:ph idx="1"/>
          </p:nvPr>
        </p:nvSpPr>
        <p:spPr>
          <a:xfrm>
            <a:off x="395536" y="2781300"/>
            <a:ext cx="8424614" cy="3390900"/>
          </a:xfrm>
        </p:spPr>
        <p:txBody>
          <a:bodyPr/>
          <a:lstStyle/>
          <a:p>
            <a:pPr>
              <a:buClr>
                <a:srgbClr val="FF0000"/>
              </a:buClr>
              <a:buFont typeface="Wingdings" pitchFamily="2" charset="2"/>
              <a:buChar char="§"/>
            </a:pPr>
            <a:r>
              <a:rPr lang="is-IS" sz="2800" dirty="0" smtClean="0">
                <a:latin typeface="Arial" charset="0"/>
                <a:hlinkClick r:id="rId2" action="ppaction://hlinksldjump"/>
              </a:rPr>
              <a:t>Þegar slys verður</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3" action="ppaction://hlinksldjump"/>
              </a:rPr>
              <a:t>Á slysstað</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4" action="ppaction://hlinksldjump"/>
              </a:rPr>
              <a:t>Eftir slys</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5" action="ppaction://hlinksldjump"/>
              </a:rPr>
              <a:t>Hjálparsími Rauða krossins</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6" action="ppaction://hlinksldjump"/>
              </a:rPr>
              <a:t>Algengur misskilningur</a:t>
            </a:r>
            <a:endParaRPr lang="is-IS" sz="2800" dirty="0">
              <a:latin typeface="Arial" charset="0"/>
            </a:endParaRPr>
          </a:p>
        </p:txBody>
      </p:sp>
    </p:spTree>
    <p:extLst>
      <p:ext uri="{BB962C8B-B14F-4D97-AF65-F5344CB8AC3E}">
        <p14:creationId xmlns:p14="http://schemas.microsoft.com/office/powerpoint/2010/main" val="30826014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1" name="Rectangle 3"/>
          <p:cNvSpPr>
            <a:spLocks noGrp="1" noChangeArrowheads="1"/>
          </p:cNvSpPr>
          <p:nvPr>
            <p:ph type="title"/>
          </p:nvPr>
        </p:nvSpPr>
        <p:spPr>
          <a:xfrm>
            <a:off x="0" y="1421904"/>
            <a:ext cx="8964487" cy="926976"/>
          </a:xfrm>
          <a:noFill/>
          <a:ln/>
        </p:spPr>
        <p:txBody>
          <a:bodyPr>
            <a:normAutofit fontScale="90000"/>
          </a:bodyPr>
          <a:lstStyle/>
          <a:p>
            <a:r>
              <a:rPr lang="is-IS" sz="4900" b="0" dirty="0" smtClean="0">
                <a:latin typeface="Arial" charset="0"/>
              </a:rPr>
              <a:t>Flog</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Hringdu í sjúkrabíl </a:t>
            </a:r>
            <a:r>
              <a:rPr lang="is-IS" b="0" dirty="0">
                <a:latin typeface="Arial" charset="0"/>
              </a:rPr>
              <a:t/>
            </a:r>
            <a:br>
              <a:rPr lang="is-IS" b="0" dirty="0">
                <a:latin typeface="Arial" charset="0"/>
              </a:rPr>
            </a:br>
            <a:endParaRPr lang="is-IS" sz="2800" b="0" dirty="0">
              <a:solidFill>
                <a:srgbClr val="FF0000"/>
              </a:solidFill>
              <a:latin typeface="Arial" charset="0"/>
            </a:endParaRPr>
          </a:p>
        </p:txBody>
      </p:sp>
      <p:sp>
        <p:nvSpPr>
          <p:cNvPr id="780290" name="Rectangle 2"/>
          <p:cNvSpPr>
            <a:spLocks noGrp="1" noChangeArrowheads="1"/>
          </p:cNvSpPr>
          <p:nvPr>
            <p:ph idx="1"/>
          </p:nvPr>
        </p:nvSpPr>
        <p:spPr>
          <a:xfrm>
            <a:off x="539552" y="2348880"/>
            <a:ext cx="8604448" cy="3836020"/>
          </a:xfrm>
        </p:spPr>
        <p:txBody>
          <a:bodyPr>
            <a:normAutofit lnSpcReduction="10000"/>
          </a:bodyPr>
          <a:lstStyle/>
          <a:p>
            <a:pPr>
              <a:buClr>
                <a:schemeClr val="tx1"/>
              </a:buClr>
              <a:buNone/>
            </a:pPr>
            <a:r>
              <a:rPr lang="is-IS" sz="2800" b="1" dirty="0" smtClean="0">
                <a:latin typeface="Arial" charset="0"/>
              </a:rPr>
              <a:t>Ef einstaklingurinn</a:t>
            </a:r>
          </a:p>
          <a:p>
            <a:pPr>
              <a:buClr>
                <a:schemeClr val="tx1"/>
              </a:buClr>
              <a:buFont typeface="Wingdings" pitchFamily="2" charset="2"/>
              <a:buChar char="§"/>
            </a:pPr>
            <a:r>
              <a:rPr lang="is-IS" sz="2800" dirty="0" smtClean="0">
                <a:latin typeface="Arial" charset="0"/>
              </a:rPr>
              <a:t>Hefur ekki fengið flog áður</a:t>
            </a:r>
          </a:p>
          <a:p>
            <a:pPr>
              <a:buClr>
                <a:schemeClr val="tx1"/>
              </a:buClr>
              <a:buFont typeface="Wingdings" pitchFamily="2" charset="2"/>
              <a:buChar char="§"/>
            </a:pPr>
            <a:r>
              <a:rPr lang="is-IS" sz="2800" dirty="0" smtClean="0">
                <a:latin typeface="Arial" charset="0"/>
              </a:rPr>
              <a:t>Er með sykursýki</a:t>
            </a:r>
            <a:r>
              <a:rPr lang="is-IS" sz="2800" dirty="0">
                <a:latin typeface="Arial" charset="0"/>
              </a:rPr>
              <a:t> </a:t>
            </a:r>
            <a:r>
              <a:rPr lang="is-IS" sz="2800" dirty="0" smtClean="0">
                <a:latin typeface="Arial" charset="0"/>
              </a:rPr>
              <a:t>eða hefur hefur slasað sig og þarf aðhlynningu</a:t>
            </a:r>
            <a:endParaRPr lang="is-IS" sz="2800" dirty="0">
              <a:latin typeface="Arial" charset="0"/>
            </a:endParaRPr>
          </a:p>
          <a:p>
            <a:pPr>
              <a:buClr>
                <a:schemeClr val="tx1"/>
              </a:buClr>
              <a:buFont typeface="Wingdings" pitchFamily="2" charset="2"/>
              <a:buChar char="§"/>
            </a:pPr>
            <a:r>
              <a:rPr lang="is-IS" sz="2800" dirty="0" smtClean="0">
                <a:latin typeface="Arial" charset="0"/>
              </a:rPr>
              <a:t>Flogið </a:t>
            </a:r>
            <a:r>
              <a:rPr lang="is-IS" sz="2800" dirty="0">
                <a:latin typeface="Arial" charset="0"/>
              </a:rPr>
              <a:t>hættir </a:t>
            </a:r>
            <a:r>
              <a:rPr lang="is-IS" sz="2800" dirty="0" smtClean="0">
                <a:latin typeface="Arial" charset="0"/>
              </a:rPr>
              <a:t>ekki eða varir lengur en í 2 mínútur</a:t>
            </a:r>
          </a:p>
          <a:p>
            <a:pPr>
              <a:buClr>
                <a:schemeClr val="tx1"/>
              </a:buClr>
              <a:buFont typeface="Wingdings" pitchFamily="2" charset="2"/>
              <a:buChar char="§"/>
            </a:pPr>
            <a:r>
              <a:rPr lang="is-IS" sz="2800" dirty="0" smtClean="0">
                <a:latin typeface="Arial" charset="0"/>
              </a:rPr>
              <a:t>Fær endurtekið flogakast</a:t>
            </a:r>
          </a:p>
          <a:p>
            <a:pPr>
              <a:buClr>
                <a:schemeClr val="tx1"/>
              </a:buClr>
              <a:buFont typeface="Wingdings" pitchFamily="2" charset="2"/>
              <a:buChar char="§"/>
            </a:pPr>
            <a:r>
              <a:rPr lang="is-IS" sz="2800" dirty="0" smtClean="0">
                <a:latin typeface="Arial" charset="0"/>
              </a:rPr>
              <a:t>Kemur ekki aftur til meðvitundar</a:t>
            </a:r>
          </a:p>
          <a:p>
            <a:pPr>
              <a:buClr>
                <a:schemeClr val="tx1"/>
              </a:buClr>
              <a:buFont typeface="Wingdings" pitchFamily="2" charset="2"/>
              <a:buChar char="§"/>
            </a:pPr>
            <a:r>
              <a:rPr lang="is-IS" sz="2800" dirty="0" smtClean="0">
                <a:latin typeface="Arial" charset="0"/>
              </a:rPr>
              <a:t>Er með önnur lífshættuleg einkenni</a:t>
            </a:r>
          </a:p>
        </p:txBody>
      </p:sp>
      <p:sp>
        <p:nvSpPr>
          <p:cNvPr id="7" name="Slide Number Placeholder 5"/>
          <p:cNvSpPr>
            <a:spLocks noGrp="1"/>
          </p:cNvSpPr>
          <p:nvPr>
            <p:ph type="sldNum" sz="quarter" idx="12"/>
          </p:nvPr>
        </p:nvSpPr>
        <p:spPr/>
        <p:txBody>
          <a:bodyPr/>
          <a:lstStyle/>
          <a:p>
            <a:fld id="{15B5D432-7A83-4CA1-8A26-F25233873C0B}" type="slidenum">
              <a:rPr lang="is-IS"/>
              <a:pPr/>
              <a:t>130</a:t>
            </a:fld>
            <a:endParaRPr lang="is-IS"/>
          </a:p>
        </p:txBody>
      </p:sp>
      <p:pic>
        <p:nvPicPr>
          <p:cNvPr id="780292" name="Picture 4" descr="flog"/>
          <p:cNvPicPr>
            <a:picLocks noChangeAspect="1" noChangeArrowheads="1"/>
          </p:cNvPicPr>
          <p:nvPr/>
        </p:nvPicPr>
        <p:blipFill>
          <a:blip r:embed="rId3" cstate="email"/>
          <a:srcRect/>
          <a:stretch>
            <a:fillRect/>
          </a:stretch>
        </p:blipFill>
        <p:spPr bwMode="auto">
          <a:xfrm>
            <a:off x="6228184" y="1556792"/>
            <a:ext cx="2016224" cy="1734803"/>
          </a:xfrm>
          <a:prstGeom prst="rect">
            <a:avLst/>
          </a:prstGeom>
          <a:noFill/>
        </p:spPr>
      </p:pic>
    </p:spTree>
    <p:extLst>
      <p:ext uri="{BB962C8B-B14F-4D97-AF65-F5344CB8AC3E}">
        <p14:creationId xmlns:p14="http://schemas.microsoft.com/office/powerpoint/2010/main" val="391055852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2276922"/>
            <a:ext cx="7543800" cy="1008062"/>
          </a:xfrm>
        </p:spPr>
        <p:txBody>
          <a:bodyPr>
            <a:normAutofit fontScale="90000"/>
          </a:bodyPr>
          <a:lstStyle/>
          <a:p>
            <a:r>
              <a:rPr lang="is-IS" sz="4900" b="0" dirty="0" smtClean="0">
                <a:latin typeface="Arial" charset="0"/>
                <a:cs typeface="Arial" charset="0"/>
              </a:rPr>
              <a:t>Viðbótarefni</a:t>
            </a:r>
            <a:r>
              <a:rPr lang="is-IS" sz="2800" b="0" dirty="0">
                <a:latin typeface="Arial" charset="0"/>
                <a:cs typeface="Arial" charset="0"/>
              </a:rPr>
              <a:t/>
            </a:r>
            <a:br>
              <a:rPr lang="is-IS" sz="2800" b="0" dirty="0">
                <a:latin typeface="Arial" charset="0"/>
                <a:cs typeface="Arial" charset="0"/>
              </a:rPr>
            </a:br>
            <a:endParaRPr lang="en-GB" sz="3100" b="0" dirty="0">
              <a:solidFill>
                <a:srgbClr val="FF0000"/>
              </a:solidFill>
              <a:latin typeface="Arial" charset="0"/>
              <a:cs typeface="Arial" charset="0"/>
            </a:endParaRPr>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131</a:t>
            </a:fld>
            <a:endParaRPr lang="is-IS"/>
          </a:p>
        </p:txBody>
      </p:sp>
    </p:spTree>
    <p:extLst>
      <p:ext uri="{BB962C8B-B14F-4D97-AF65-F5344CB8AC3E}">
        <p14:creationId xmlns:p14="http://schemas.microsoft.com/office/powerpoint/2010/main" val="143255151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a:xfrm>
            <a:off x="827088" y="1197372"/>
            <a:ext cx="7543800" cy="1079500"/>
          </a:xfrm>
        </p:spPr>
        <p:txBody>
          <a:bodyPr>
            <a:normAutofit fontScale="90000"/>
          </a:bodyPr>
          <a:lstStyle/>
          <a:p>
            <a:r>
              <a:rPr lang="is-IS" sz="4900" b="0" dirty="0" smtClean="0">
                <a:latin typeface="Arial" charset="0"/>
              </a:rPr>
              <a:t>Sýklasótt/Bl</a:t>
            </a:r>
            <a:r>
              <a:rPr lang="is-IS" sz="4900" dirty="0" smtClean="0">
                <a:latin typeface="Arial" charset="0"/>
              </a:rPr>
              <a:t>óðeitrun</a:t>
            </a:r>
            <a:r>
              <a:rPr lang="is-IS" b="0" dirty="0">
                <a:latin typeface="Arial" charset="0"/>
              </a:rPr>
              <a:t/>
            </a:r>
            <a:br>
              <a:rPr lang="is-IS" b="0" dirty="0">
                <a:latin typeface="Arial" charset="0"/>
              </a:rPr>
            </a:br>
            <a:r>
              <a:rPr lang="is-IS" sz="2800" b="0" dirty="0">
                <a:solidFill>
                  <a:srgbClr val="FF0000"/>
                </a:solidFill>
                <a:latin typeface="Arial" charset="0"/>
              </a:rPr>
              <a:t>Einkenni</a:t>
            </a:r>
            <a:endParaRPr lang="en-GB" sz="2800" b="0" dirty="0">
              <a:solidFill>
                <a:srgbClr val="FF0000"/>
              </a:solidFill>
              <a:latin typeface="Arial" charset="0"/>
            </a:endParaRPr>
          </a:p>
        </p:txBody>
      </p:sp>
      <p:sp>
        <p:nvSpPr>
          <p:cNvPr id="849923" name="Rectangle 3"/>
          <p:cNvSpPr>
            <a:spLocks noGrp="1" noChangeArrowheads="1"/>
          </p:cNvSpPr>
          <p:nvPr>
            <p:ph idx="1"/>
          </p:nvPr>
        </p:nvSpPr>
        <p:spPr>
          <a:xfrm>
            <a:off x="611188" y="2420888"/>
            <a:ext cx="8228012" cy="4056112"/>
          </a:xfrm>
        </p:spPr>
        <p:txBody>
          <a:bodyPr/>
          <a:lstStyle/>
          <a:p>
            <a:pPr>
              <a:buClr>
                <a:schemeClr val="tx1"/>
              </a:buClr>
              <a:buFont typeface="Wingdings" pitchFamily="2" charset="2"/>
              <a:buChar char="§"/>
            </a:pPr>
            <a:r>
              <a:rPr lang="is-IS" sz="2800" dirty="0">
                <a:latin typeface="Arial" charset="0"/>
              </a:rPr>
              <a:t>Óeðlilegur líkamshiti, hár eða lágur</a:t>
            </a:r>
          </a:p>
          <a:p>
            <a:pPr>
              <a:buClr>
                <a:schemeClr val="tx1"/>
              </a:buClr>
              <a:buFont typeface="Wingdings" pitchFamily="2" charset="2"/>
              <a:buChar char="§"/>
            </a:pPr>
            <a:r>
              <a:rPr lang="is-IS" sz="2800" dirty="0">
                <a:latin typeface="Arial" charset="0"/>
              </a:rPr>
              <a:t>Heit eða köld húð/útbrot</a:t>
            </a:r>
          </a:p>
          <a:p>
            <a:pPr>
              <a:buClr>
                <a:schemeClr val="tx1"/>
              </a:buClr>
              <a:buFont typeface="Wingdings" pitchFamily="2" charset="2"/>
              <a:buChar char="§"/>
            </a:pPr>
            <a:r>
              <a:rPr lang="is-IS" sz="2800" dirty="0">
                <a:latin typeface="Arial" charset="0"/>
              </a:rPr>
              <a:t>Mikill slappleiki, meiri en með flensu </a:t>
            </a:r>
          </a:p>
          <a:p>
            <a:pPr>
              <a:buClr>
                <a:schemeClr val="tx1"/>
              </a:buClr>
              <a:buFont typeface="Wingdings" pitchFamily="2" charset="2"/>
              <a:buChar char="§"/>
            </a:pPr>
            <a:r>
              <a:rPr lang="is-IS" sz="2800" dirty="0">
                <a:latin typeface="Arial" charset="0"/>
              </a:rPr>
              <a:t>Rugl, óráð og skert meðvitund, hrollur</a:t>
            </a:r>
          </a:p>
          <a:p>
            <a:pPr>
              <a:buClr>
                <a:schemeClr val="tx1"/>
              </a:buClr>
              <a:buFont typeface="Wingdings" pitchFamily="2" charset="2"/>
              <a:buChar char="§"/>
            </a:pPr>
            <a:r>
              <a:rPr lang="is-IS" sz="2800" dirty="0">
                <a:latin typeface="Arial" charset="0"/>
              </a:rPr>
              <a:t>Hraður hjartsláttur</a:t>
            </a:r>
          </a:p>
          <a:p>
            <a:pPr>
              <a:buClr>
                <a:schemeClr val="tx1"/>
              </a:buClr>
              <a:buFont typeface="Wingdings" pitchFamily="2" charset="2"/>
              <a:buChar char="§"/>
            </a:pPr>
            <a:r>
              <a:rPr lang="is-IS" sz="2800" dirty="0">
                <a:latin typeface="Arial" charset="0"/>
              </a:rPr>
              <a:t>Hröð öndun</a:t>
            </a:r>
          </a:p>
          <a:p>
            <a:pPr>
              <a:lnSpc>
                <a:spcPct val="80000"/>
              </a:lnSpc>
              <a:buClr>
                <a:srgbClr val="FF0000"/>
              </a:buClr>
              <a:buFont typeface="Wingdings" pitchFamily="2" charset="2"/>
              <a:buNone/>
            </a:pPr>
            <a:endParaRPr lang="is-IS" sz="1000" dirty="0">
              <a:latin typeface="Arial" charset="0"/>
            </a:endParaRPr>
          </a:p>
          <a:p>
            <a:pPr algn="ctr">
              <a:lnSpc>
                <a:spcPct val="80000"/>
              </a:lnSpc>
              <a:buClr>
                <a:srgbClr val="FF0000"/>
              </a:buClr>
              <a:buFont typeface="Wingdings" pitchFamily="2" charset="2"/>
              <a:buNone/>
            </a:pPr>
            <a:r>
              <a:rPr lang="is-IS" sz="2800" dirty="0">
                <a:solidFill>
                  <a:srgbClr val="FF0000"/>
                </a:solidFill>
                <a:latin typeface="Arial" charset="0"/>
              </a:rPr>
              <a:t>Einkennin geta verið mismunandi og                         fara eftir uppruna sýkingar!</a:t>
            </a:r>
            <a:endParaRPr lang="en-GB" sz="2800" dirty="0">
              <a:solidFill>
                <a:srgbClr val="FF0000"/>
              </a:solidFill>
              <a:latin typeface="Arial" charset="0"/>
            </a:endParaRPr>
          </a:p>
          <a:p>
            <a:pPr>
              <a:lnSpc>
                <a:spcPct val="80000"/>
              </a:lnSpc>
              <a:buClr>
                <a:srgbClr val="FF0000"/>
              </a:buClr>
              <a:buFont typeface="Wingdings" pitchFamily="2" charset="2"/>
              <a:buChar char="§"/>
            </a:pPr>
            <a:endParaRPr lang="is-IS" sz="2800" dirty="0">
              <a:solidFill>
                <a:srgbClr val="FF0000"/>
              </a:solidFill>
              <a:latin typeface="Arial" charset="0"/>
            </a:endParaRPr>
          </a:p>
        </p:txBody>
      </p:sp>
      <p:sp>
        <p:nvSpPr>
          <p:cNvPr id="6" name="Slide Number Placeholder 5"/>
          <p:cNvSpPr>
            <a:spLocks noGrp="1"/>
          </p:cNvSpPr>
          <p:nvPr>
            <p:ph type="sldNum" sz="quarter" idx="12"/>
          </p:nvPr>
        </p:nvSpPr>
        <p:spPr/>
        <p:txBody>
          <a:bodyPr/>
          <a:lstStyle/>
          <a:p>
            <a:fld id="{37109A00-13EA-4B1E-B8B2-FE172DFDFC43}" type="slidenum">
              <a:rPr lang="is-IS"/>
              <a:pPr/>
              <a:t>132</a:t>
            </a:fld>
            <a:endParaRPr lang="is-IS"/>
          </a:p>
        </p:txBody>
      </p:sp>
    </p:spTree>
    <p:extLst>
      <p:ext uri="{BB962C8B-B14F-4D97-AF65-F5344CB8AC3E}">
        <p14:creationId xmlns:p14="http://schemas.microsoft.com/office/powerpoint/2010/main" val="7028805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a:xfrm>
            <a:off x="900113" y="1266081"/>
            <a:ext cx="7543800" cy="866775"/>
          </a:xfrm>
        </p:spPr>
        <p:txBody>
          <a:bodyPr>
            <a:normAutofit fontScale="90000"/>
          </a:bodyPr>
          <a:lstStyle/>
          <a:p>
            <a:r>
              <a:rPr lang="is-IS" sz="4900" b="0" dirty="0">
                <a:latin typeface="Arial" charset="0"/>
              </a:rPr>
              <a:t>Sýklasótt</a:t>
            </a:r>
            <a:r>
              <a:rPr lang="is-IS" b="0" dirty="0">
                <a:latin typeface="Arial" charset="0"/>
              </a:rPr>
              <a:t/>
            </a:r>
            <a:br>
              <a:rPr lang="is-IS" b="0" dirty="0">
                <a:latin typeface="Arial" charset="0"/>
              </a:rPr>
            </a:br>
            <a:r>
              <a:rPr lang="is-IS" sz="2800" b="0" dirty="0">
                <a:solidFill>
                  <a:srgbClr val="FF0000"/>
                </a:solidFill>
                <a:latin typeface="Arial" charset="0"/>
              </a:rPr>
              <a:t>Skyndihjálp</a:t>
            </a:r>
            <a:endParaRPr lang="en-GB" sz="2800" b="0" dirty="0">
              <a:solidFill>
                <a:srgbClr val="FF0000"/>
              </a:solidFill>
              <a:latin typeface="Arial" charset="0"/>
            </a:endParaRPr>
          </a:p>
        </p:txBody>
      </p:sp>
      <p:sp>
        <p:nvSpPr>
          <p:cNvPr id="850947" name="Rectangle 3"/>
          <p:cNvSpPr>
            <a:spLocks noGrp="1" noChangeArrowheads="1"/>
          </p:cNvSpPr>
          <p:nvPr>
            <p:ph idx="1"/>
          </p:nvPr>
        </p:nvSpPr>
        <p:spPr>
          <a:xfrm>
            <a:off x="611188" y="2492375"/>
            <a:ext cx="8228012" cy="3984625"/>
          </a:xfrm>
        </p:spPr>
        <p:txBody>
          <a:bodyPr/>
          <a:lstStyle/>
          <a:p>
            <a:pPr>
              <a:buClr>
                <a:schemeClr val="tx1"/>
              </a:buClr>
              <a:buFont typeface="Wingdings" pitchFamily="2" charset="2"/>
              <a:buChar char="§"/>
            </a:pPr>
            <a:r>
              <a:rPr lang="is-IS" sz="2800" dirty="0">
                <a:latin typeface="Arial" charset="0"/>
              </a:rPr>
              <a:t>Ef alvarleg einkenni sýklasóttar gera vart við sig, þarf að koma sjúklingnum án tafar til læknis</a:t>
            </a:r>
          </a:p>
        </p:txBody>
      </p:sp>
      <p:sp>
        <p:nvSpPr>
          <p:cNvPr id="7" name="Slide Number Placeholder 5"/>
          <p:cNvSpPr>
            <a:spLocks noGrp="1"/>
          </p:cNvSpPr>
          <p:nvPr>
            <p:ph type="sldNum" sz="quarter" idx="12"/>
          </p:nvPr>
        </p:nvSpPr>
        <p:spPr/>
        <p:txBody>
          <a:bodyPr/>
          <a:lstStyle/>
          <a:p>
            <a:fld id="{642BEF8D-027B-4ACE-BEE8-E4C16C5C33CF}" type="slidenum">
              <a:rPr lang="is-IS"/>
              <a:pPr/>
              <a:t>133</a:t>
            </a:fld>
            <a:endParaRPr lang="is-IS"/>
          </a:p>
        </p:txBody>
      </p:sp>
      <p:sp>
        <p:nvSpPr>
          <p:cNvPr id="850948" name="Rectangle 4"/>
          <p:cNvSpPr>
            <a:spLocks noChangeArrowheads="1"/>
          </p:cNvSpPr>
          <p:nvPr/>
        </p:nvSpPr>
        <p:spPr bwMode="auto">
          <a:xfrm>
            <a:off x="0" y="5032375"/>
            <a:ext cx="9036496" cy="519113"/>
          </a:xfrm>
          <a:prstGeom prst="rect">
            <a:avLst/>
          </a:prstGeom>
          <a:noFill/>
          <a:ln w="9525">
            <a:noFill/>
            <a:miter lim="800000"/>
            <a:headEnd/>
            <a:tailEnd/>
          </a:ln>
          <a:effectLst/>
        </p:spPr>
        <p:txBody>
          <a:bodyPr wrap="square">
            <a:spAutoFit/>
          </a:bodyPr>
          <a:lstStyle/>
          <a:p>
            <a:pPr algn="ctr"/>
            <a:r>
              <a:rPr lang="is-IS" sz="2800" dirty="0">
                <a:solidFill>
                  <a:srgbClr val="FF0000"/>
                </a:solidFill>
                <a:latin typeface="Arial" pitchFamily="34" charset="0"/>
                <a:cs typeface="Arial" pitchFamily="34" charset="0"/>
              </a:rPr>
              <a:t>Sýklasótt getur valdið losti!</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196845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a:xfrm>
            <a:off x="827088" y="1133872"/>
            <a:ext cx="7543800" cy="1143000"/>
          </a:xfrm>
          <a:ln/>
        </p:spPr>
        <p:txBody>
          <a:bodyPr>
            <a:normAutofit fontScale="90000"/>
          </a:bodyPr>
          <a:lstStyle/>
          <a:p>
            <a:r>
              <a:rPr lang="is-IS" sz="4900" b="0" dirty="0" smtClean="0">
                <a:latin typeface="Arial" charset="0"/>
              </a:rPr>
              <a:t>Eitranir</a:t>
            </a:r>
            <a:r>
              <a:rPr lang="is-IS" b="0" dirty="0">
                <a:latin typeface="Arial" charset="0"/>
              </a:rPr>
              <a:t/>
            </a:r>
            <a:br>
              <a:rPr lang="is-IS" b="0" dirty="0">
                <a:latin typeface="Arial" charset="0"/>
              </a:rPr>
            </a:br>
            <a:r>
              <a:rPr lang="is-IS" sz="2800" b="0" dirty="0">
                <a:solidFill>
                  <a:srgbClr val="FF0000"/>
                </a:solidFill>
                <a:latin typeface="Arial" charset="0"/>
              </a:rPr>
              <a:t>Einkenni</a:t>
            </a:r>
          </a:p>
        </p:txBody>
      </p:sp>
      <p:sp>
        <p:nvSpPr>
          <p:cNvPr id="807939" name="Rectangle 3"/>
          <p:cNvSpPr>
            <a:spLocks noGrp="1" noChangeArrowheads="1"/>
          </p:cNvSpPr>
          <p:nvPr>
            <p:ph idx="1"/>
          </p:nvPr>
        </p:nvSpPr>
        <p:spPr>
          <a:xfrm>
            <a:off x="539750" y="2133600"/>
            <a:ext cx="8424863" cy="4495800"/>
          </a:xfrm>
        </p:spPr>
        <p:txBody>
          <a:bodyPr/>
          <a:lstStyle/>
          <a:p>
            <a:pPr>
              <a:lnSpc>
                <a:spcPct val="90000"/>
              </a:lnSpc>
              <a:buClr>
                <a:schemeClr val="tx1"/>
              </a:buClr>
              <a:buFont typeface="Wingdings" pitchFamily="2" charset="2"/>
              <a:buChar char="§"/>
            </a:pPr>
            <a:r>
              <a:rPr lang="is-IS" sz="2800" b="1" dirty="0" smtClean="0">
                <a:latin typeface="Arial" charset="0"/>
              </a:rPr>
              <a:t>Blóðrás</a:t>
            </a:r>
          </a:p>
          <a:p>
            <a:pPr lvl="1">
              <a:lnSpc>
                <a:spcPct val="90000"/>
              </a:lnSpc>
              <a:buClr>
                <a:schemeClr val="tx1"/>
              </a:buClr>
              <a:buFont typeface="Wingdings" pitchFamily="2" charset="2"/>
              <a:buChar char="§"/>
            </a:pPr>
            <a:r>
              <a:rPr lang="is-IS" sz="2400" dirty="0" smtClean="0">
                <a:latin typeface="Arial" charset="0"/>
              </a:rPr>
              <a:t>Púls </a:t>
            </a:r>
            <a:r>
              <a:rPr lang="is-IS" sz="2400" dirty="0">
                <a:latin typeface="Arial" charset="0"/>
              </a:rPr>
              <a:t>hraður/hægur, húðlitur, </a:t>
            </a:r>
            <a:r>
              <a:rPr lang="is-IS" sz="2400" dirty="0" smtClean="0">
                <a:latin typeface="Arial" charset="0"/>
              </a:rPr>
              <a:t>hjartsláttaróregla</a:t>
            </a:r>
            <a:endParaRPr lang="is-IS" sz="2400" dirty="0">
              <a:latin typeface="Arial" charset="0"/>
            </a:endParaRPr>
          </a:p>
          <a:p>
            <a:pPr>
              <a:lnSpc>
                <a:spcPct val="90000"/>
              </a:lnSpc>
              <a:buClr>
                <a:schemeClr val="tx1"/>
              </a:buClr>
              <a:buFont typeface="Wingdings" pitchFamily="2" charset="2"/>
              <a:buChar char="§"/>
            </a:pPr>
            <a:r>
              <a:rPr lang="is-IS" sz="2800" b="1" dirty="0" smtClean="0">
                <a:latin typeface="Arial" charset="0"/>
              </a:rPr>
              <a:t>Öndun</a:t>
            </a:r>
          </a:p>
          <a:p>
            <a:pPr lvl="1">
              <a:lnSpc>
                <a:spcPct val="90000"/>
              </a:lnSpc>
              <a:buClr>
                <a:schemeClr val="tx1"/>
              </a:buClr>
              <a:buFont typeface="Wingdings" pitchFamily="2" charset="2"/>
              <a:buChar char="§"/>
            </a:pPr>
            <a:r>
              <a:rPr lang="is-IS" sz="2400" dirty="0" smtClean="0">
                <a:latin typeface="Arial" charset="0"/>
              </a:rPr>
              <a:t>Hröð/hæg</a:t>
            </a:r>
            <a:r>
              <a:rPr lang="is-IS" sz="2400" dirty="0">
                <a:latin typeface="Arial" charset="0"/>
              </a:rPr>
              <a:t>, </a:t>
            </a:r>
            <a:r>
              <a:rPr lang="is-IS" sz="2400" dirty="0" smtClean="0">
                <a:latin typeface="Arial" charset="0"/>
              </a:rPr>
              <a:t>öndunarerfiðleikar</a:t>
            </a:r>
            <a:endParaRPr lang="is-IS" sz="2400" dirty="0">
              <a:latin typeface="Arial" charset="0"/>
            </a:endParaRPr>
          </a:p>
          <a:p>
            <a:pPr>
              <a:lnSpc>
                <a:spcPct val="90000"/>
              </a:lnSpc>
              <a:buClr>
                <a:schemeClr val="tx1"/>
              </a:buClr>
              <a:buFont typeface="Wingdings" pitchFamily="2" charset="2"/>
              <a:buChar char="§"/>
            </a:pPr>
            <a:r>
              <a:rPr lang="is-IS" sz="2800" b="1" dirty="0" smtClean="0">
                <a:latin typeface="Arial" charset="0"/>
              </a:rPr>
              <a:t>Meðvitund</a:t>
            </a:r>
          </a:p>
          <a:p>
            <a:pPr lvl="1">
              <a:lnSpc>
                <a:spcPct val="90000"/>
              </a:lnSpc>
              <a:buClr>
                <a:schemeClr val="tx1"/>
              </a:buClr>
              <a:buFont typeface="Wingdings" pitchFamily="2" charset="2"/>
              <a:buChar char="§"/>
            </a:pPr>
            <a:r>
              <a:rPr lang="is-IS" sz="2400" dirty="0" smtClean="0">
                <a:latin typeface="Arial" charset="0"/>
              </a:rPr>
              <a:t>Rugl</a:t>
            </a:r>
            <a:r>
              <a:rPr lang="is-IS" sz="2400" dirty="0">
                <a:latin typeface="Arial" charset="0"/>
              </a:rPr>
              <a:t>, höfuðverkur, krampi, </a:t>
            </a:r>
            <a:r>
              <a:rPr lang="is-IS" sz="2400" dirty="0" smtClean="0">
                <a:latin typeface="Arial" charset="0"/>
              </a:rPr>
              <a:t>lömun</a:t>
            </a:r>
            <a:endParaRPr lang="is-IS" sz="2400" dirty="0">
              <a:latin typeface="Arial" charset="0"/>
            </a:endParaRPr>
          </a:p>
          <a:p>
            <a:pPr>
              <a:lnSpc>
                <a:spcPct val="90000"/>
              </a:lnSpc>
              <a:buClr>
                <a:schemeClr val="tx1"/>
              </a:buClr>
              <a:buFont typeface="Wingdings" pitchFamily="2" charset="2"/>
              <a:buChar char="§"/>
            </a:pPr>
            <a:r>
              <a:rPr lang="is-IS" sz="2800" b="1" dirty="0" smtClean="0">
                <a:latin typeface="Arial" charset="0"/>
              </a:rPr>
              <a:t>Skynjun</a:t>
            </a:r>
          </a:p>
          <a:p>
            <a:pPr lvl="1">
              <a:lnSpc>
                <a:spcPct val="90000"/>
              </a:lnSpc>
              <a:buClr>
                <a:schemeClr val="tx1"/>
              </a:buClr>
              <a:buFont typeface="Wingdings" pitchFamily="2" charset="2"/>
              <a:buChar char="§"/>
            </a:pPr>
            <a:r>
              <a:rPr lang="is-IS" sz="2400" dirty="0" smtClean="0">
                <a:latin typeface="Arial" charset="0"/>
              </a:rPr>
              <a:t>Heyrir </a:t>
            </a:r>
            <a:r>
              <a:rPr lang="is-IS" sz="2400" dirty="0">
                <a:latin typeface="Arial" charset="0"/>
              </a:rPr>
              <a:t>og/eða sér </a:t>
            </a:r>
            <a:r>
              <a:rPr lang="is-IS" sz="2400" dirty="0" smtClean="0">
                <a:latin typeface="Arial" charset="0"/>
              </a:rPr>
              <a:t>illa</a:t>
            </a:r>
            <a:endParaRPr lang="is-IS" sz="2400" dirty="0">
              <a:latin typeface="Arial" charset="0"/>
            </a:endParaRPr>
          </a:p>
          <a:p>
            <a:pPr>
              <a:lnSpc>
                <a:spcPct val="90000"/>
              </a:lnSpc>
              <a:buClr>
                <a:schemeClr val="tx1"/>
              </a:buClr>
              <a:buFont typeface="Wingdings" pitchFamily="2" charset="2"/>
              <a:buChar char="§"/>
            </a:pPr>
            <a:r>
              <a:rPr lang="is-IS" sz="2800" b="1" dirty="0" smtClean="0">
                <a:latin typeface="Arial" charset="0"/>
              </a:rPr>
              <a:t>Meltingarfæri</a:t>
            </a:r>
          </a:p>
          <a:p>
            <a:pPr lvl="1">
              <a:lnSpc>
                <a:spcPct val="90000"/>
              </a:lnSpc>
              <a:buClr>
                <a:schemeClr val="tx1"/>
              </a:buClr>
              <a:buFont typeface="Wingdings" pitchFamily="2" charset="2"/>
              <a:buChar char="§"/>
            </a:pPr>
            <a:r>
              <a:rPr lang="is-IS" sz="2400" dirty="0" smtClean="0">
                <a:latin typeface="Arial" charset="0"/>
              </a:rPr>
              <a:t>Verkir</a:t>
            </a:r>
            <a:r>
              <a:rPr lang="is-IS" sz="2400" dirty="0">
                <a:latin typeface="Arial" charset="0"/>
              </a:rPr>
              <a:t>, ógleði, magakrampi, </a:t>
            </a:r>
            <a:r>
              <a:rPr lang="is-IS" sz="2400" dirty="0" smtClean="0">
                <a:latin typeface="Arial" charset="0"/>
              </a:rPr>
              <a:t>brunatilfinning</a:t>
            </a:r>
            <a:endParaRPr lang="is-IS" sz="2400" dirty="0">
              <a:solidFill>
                <a:schemeClr val="accent2"/>
              </a:solidFill>
              <a:latin typeface="Arial" charset="0"/>
            </a:endParaRPr>
          </a:p>
        </p:txBody>
      </p:sp>
      <p:sp>
        <p:nvSpPr>
          <p:cNvPr id="6" name="Slide Number Placeholder 5"/>
          <p:cNvSpPr>
            <a:spLocks noGrp="1"/>
          </p:cNvSpPr>
          <p:nvPr>
            <p:ph type="sldNum" sz="quarter" idx="12"/>
          </p:nvPr>
        </p:nvSpPr>
        <p:spPr/>
        <p:txBody>
          <a:bodyPr/>
          <a:lstStyle/>
          <a:p>
            <a:fld id="{6301AF8B-BC73-479B-9515-1A761F944123}" type="slidenum">
              <a:rPr lang="is-IS"/>
              <a:pPr/>
              <a:t>134</a:t>
            </a:fld>
            <a:endParaRPr lang="is-IS"/>
          </a:p>
        </p:txBody>
      </p:sp>
    </p:spTree>
    <p:extLst>
      <p:ext uri="{BB962C8B-B14F-4D97-AF65-F5344CB8AC3E}">
        <p14:creationId xmlns:p14="http://schemas.microsoft.com/office/powerpoint/2010/main" val="114026903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827088" y="1129680"/>
            <a:ext cx="7543800" cy="1219200"/>
          </a:xfrm>
        </p:spPr>
        <p:txBody>
          <a:bodyPr/>
          <a:lstStyle/>
          <a:p>
            <a:r>
              <a:rPr lang="is-IS" b="0" dirty="0">
                <a:latin typeface="Arial" charset="0"/>
              </a:rPr>
              <a:t>Sykursýki</a:t>
            </a:r>
            <a:br>
              <a:rPr lang="is-IS" b="0" dirty="0">
                <a:latin typeface="Arial" charset="0"/>
              </a:rPr>
            </a:br>
            <a:r>
              <a:rPr lang="is-IS" sz="2500" b="0" dirty="0">
                <a:solidFill>
                  <a:srgbClr val="FF0000"/>
                </a:solidFill>
                <a:latin typeface="Arial" charset="0"/>
              </a:rPr>
              <a:t>Einkenni - of hár blóðsykur</a:t>
            </a:r>
          </a:p>
        </p:txBody>
      </p:sp>
      <p:sp>
        <p:nvSpPr>
          <p:cNvPr id="848899" name="Rectangle 3"/>
          <p:cNvSpPr>
            <a:spLocks noGrp="1" noChangeArrowheads="1"/>
          </p:cNvSpPr>
          <p:nvPr>
            <p:ph idx="1"/>
          </p:nvPr>
        </p:nvSpPr>
        <p:spPr>
          <a:xfrm>
            <a:off x="684213" y="2636838"/>
            <a:ext cx="8001000" cy="3600450"/>
          </a:xfrm>
        </p:spPr>
        <p:txBody>
          <a:bodyPr/>
          <a:lstStyle/>
          <a:p>
            <a:pPr eaLnBrk="0" hangingPunct="0">
              <a:buClr>
                <a:schemeClr val="tx1"/>
              </a:buClr>
              <a:buFont typeface="Wingdings" pitchFamily="2" charset="2"/>
              <a:buChar char="§"/>
            </a:pPr>
            <a:r>
              <a:rPr lang="is-IS" sz="2800" dirty="0">
                <a:latin typeface="Arial" charset="0"/>
              </a:rPr>
              <a:t>Þorsti</a:t>
            </a:r>
          </a:p>
          <a:p>
            <a:pPr eaLnBrk="0" hangingPunct="0">
              <a:buClr>
                <a:schemeClr val="tx1"/>
              </a:buClr>
              <a:buFont typeface="Wingdings" pitchFamily="2" charset="2"/>
              <a:buChar char="§"/>
            </a:pPr>
            <a:r>
              <a:rPr lang="is-IS" sz="2800" dirty="0">
                <a:latin typeface="Arial" charset="0"/>
              </a:rPr>
              <a:t>Tíð þvaglát</a:t>
            </a:r>
          </a:p>
          <a:p>
            <a:pPr eaLnBrk="0" hangingPunct="0">
              <a:buClr>
                <a:schemeClr val="tx1"/>
              </a:buClr>
              <a:buFont typeface="Wingdings" pitchFamily="2" charset="2"/>
              <a:buChar char="§"/>
            </a:pPr>
            <a:r>
              <a:rPr lang="is-IS" sz="2800" dirty="0">
                <a:latin typeface="Arial" charset="0"/>
              </a:rPr>
              <a:t>Þreyta </a:t>
            </a:r>
          </a:p>
          <a:p>
            <a:pPr eaLnBrk="0" hangingPunct="0">
              <a:buClr>
                <a:schemeClr val="tx1"/>
              </a:buClr>
              <a:buFont typeface="Wingdings" pitchFamily="2" charset="2"/>
              <a:buChar char="§"/>
            </a:pPr>
            <a:r>
              <a:rPr lang="is-IS" sz="2800" dirty="0">
                <a:latin typeface="Arial" charset="0"/>
              </a:rPr>
              <a:t>Lystarleysi og þyngdartap </a:t>
            </a:r>
          </a:p>
          <a:p>
            <a:pPr eaLnBrk="0" hangingPunct="0">
              <a:buClr>
                <a:schemeClr val="tx1"/>
              </a:buClr>
              <a:buFont typeface="Wingdings" pitchFamily="2" charset="2"/>
              <a:buChar char="§"/>
            </a:pPr>
            <a:r>
              <a:rPr lang="is-IS" sz="2800" dirty="0">
                <a:latin typeface="Arial" charset="0"/>
              </a:rPr>
              <a:t>Sýking í húð og slímhúð</a:t>
            </a:r>
          </a:p>
        </p:txBody>
      </p:sp>
      <p:sp>
        <p:nvSpPr>
          <p:cNvPr id="7" name="Slide Number Placeholder 5"/>
          <p:cNvSpPr>
            <a:spLocks noGrp="1"/>
          </p:cNvSpPr>
          <p:nvPr>
            <p:ph type="sldNum" sz="quarter" idx="12"/>
          </p:nvPr>
        </p:nvSpPr>
        <p:spPr/>
        <p:txBody>
          <a:bodyPr/>
          <a:lstStyle/>
          <a:p>
            <a:fld id="{E5E86ACA-74C6-41CA-85FC-6D2B54C1D2E3}" type="slidenum">
              <a:rPr lang="is-IS"/>
              <a:pPr/>
              <a:t>135</a:t>
            </a:fld>
            <a:endParaRPr lang="is-IS"/>
          </a:p>
        </p:txBody>
      </p:sp>
      <p:pic>
        <p:nvPicPr>
          <p:cNvPr id="848900" name="Picture 4" descr="Sykursýki"/>
          <p:cNvPicPr>
            <a:picLocks noChangeAspect="1" noChangeArrowheads="1"/>
          </p:cNvPicPr>
          <p:nvPr/>
        </p:nvPicPr>
        <p:blipFill>
          <a:blip r:embed="rId2" cstate="email">
            <a:lum contrast="24000"/>
          </a:blip>
          <a:srcRect/>
          <a:stretch>
            <a:fillRect/>
          </a:stretch>
        </p:blipFill>
        <p:spPr bwMode="auto">
          <a:xfrm>
            <a:off x="6011863" y="2852738"/>
            <a:ext cx="2057400" cy="1970087"/>
          </a:xfrm>
          <a:prstGeom prst="rect">
            <a:avLst/>
          </a:prstGeom>
          <a:noFill/>
        </p:spPr>
      </p:pic>
    </p:spTree>
    <p:extLst>
      <p:ext uri="{BB962C8B-B14F-4D97-AF65-F5344CB8AC3E}">
        <p14:creationId xmlns:p14="http://schemas.microsoft.com/office/powerpoint/2010/main" val="14242972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827088" y="1205880"/>
            <a:ext cx="7543800" cy="1143000"/>
          </a:xfrm>
        </p:spPr>
        <p:txBody>
          <a:bodyPr>
            <a:normAutofit fontScale="90000"/>
          </a:bodyPr>
          <a:lstStyle/>
          <a:p>
            <a:r>
              <a:rPr lang="is-IS" sz="4900" b="0" dirty="0" smtClean="0">
                <a:latin typeface="Arial" charset="0"/>
              </a:rPr>
              <a:t>Eitrun/áfengis- </a:t>
            </a:r>
            <a:r>
              <a:rPr lang="is-IS" sz="4900" b="0" dirty="0">
                <a:latin typeface="Arial" charset="0"/>
              </a:rPr>
              <a:t>og lyfjavíma</a:t>
            </a:r>
            <a:r>
              <a:rPr lang="is-IS" sz="2800" b="0" dirty="0">
                <a:latin typeface="Arial" charset="0"/>
              </a:rPr>
              <a:t/>
            </a:r>
            <a:br>
              <a:rPr lang="is-IS" sz="2800" b="0" dirty="0">
                <a:latin typeface="Arial" charset="0"/>
              </a:rPr>
            </a:br>
            <a:r>
              <a:rPr lang="is-IS" sz="2800" b="0" dirty="0">
                <a:latin typeface="Arial" charset="0"/>
              </a:rPr>
              <a:t> </a:t>
            </a:r>
            <a:r>
              <a:rPr lang="is-IS" sz="2800" b="0" dirty="0">
                <a:solidFill>
                  <a:srgbClr val="FF0000"/>
                </a:solidFill>
                <a:latin typeface="Arial" charset="0"/>
              </a:rPr>
              <a:t>Skyndihjálp</a:t>
            </a:r>
            <a:endParaRPr lang="en-GB" sz="2800" b="0" dirty="0">
              <a:solidFill>
                <a:srgbClr val="FF0000"/>
              </a:solidFill>
              <a:latin typeface="Arial" charset="0"/>
            </a:endParaRPr>
          </a:p>
        </p:txBody>
      </p:sp>
      <p:sp>
        <p:nvSpPr>
          <p:cNvPr id="808963" name="Rectangle 3"/>
          <p:cNvSpPr>
            <a:spLocks noGrp="1" noChangeArrowheads="1"/>
          </p:cNvSpPr>
          <p:nvPr>
            <p:ph idx="1"/>
          </p:nvPr>
        </p:nvSpPr>
        <p:spPr>
          <a:xfrm>
            <a:off x="539552" y="2420938"/>
            <a:ext cx="8528248" cy="3979862"/>
          </a:xfrm>
        </p:spPr>
        <p:txBody>
          <a:bodyPr/>
          <a:lstStyle/>
          <a:p>
            <a:pPr>
              <a:buClr>
                <a:schemeClr val="tx1"/>
              </a:buClr>
              <a:buFont typeface="Wingdings" pitchFamily="2" charset="2"/>
              <a:buChar char="§"/>
            </a:pPr>
            <a:r>
              <a:rPr lang="is-IS" sz="2800" dirty="0" smtClean="0">
                <a:latin typeface="Arial" charset="0"/>
              </a:rPr>
              <a:t>Tryggðu </a:t>
            </a:r>
            <a:r>
              <a:rPr lang="is-IS" sz="2800" dirty="0">
                <a:latin typeface="Arial" charset="0"/>
              </a:rPr>
              <a:t>eigið öryggi</a:t>
            </a:r>
          </a:p>
          <a:p>
            <a:pPr>
              <a:buClr>
                <a:schemeClr val="tx1"/>
              </a:buClr>
              <a:buFont typeface="Wingdings" pitchFamily="2" charset="2"/>
              <a:buChar char="§"/>
            </a:pPr>
            <a:r>
              <a:rPr lang="is-IS" sz="2800" dirty="0" smtClean="0">
                <a:latin typeface="Arial" charset="0"/>
              </a:rPr>
              <a:t>Athugaðu </a:t>
            </a:r>
            <a:r>
              <a:rPr lang="is-IS" sz="2800" dirty="0">
                <a:latin typeface="Arial" charset="0"/>
              </a:rPr>
              <a:t>meðvitund og </a:t>
            </a:r>
            <a:r>
              <a:rPr lang="is-IS" sz="2800" dirty="0" smtClean="0">
                <a:latin typeface="Arial" charset="0"/>
              </a:rPr>
              <a:t>öndun</a:t>
            </a:r>
          </a:p>
          <a:p>
            <a:pPr>
              <a:buClr>
                <a:schemeClr val="tx1"/>
              </a:buClr>
              <a:buFont typeface="Wingdings" pitchFamily="2" charset="2"/>
              <a:buChar char="§"/>
            </a:pPr>
            <a:r>
              <a:rPr lang="is-IS" sz="2800" dirty="0" smtClean="0">
                <a:latin typeface="Arial" charset="0"/>
              </a:rPr>
              <a:t>Ef öndun er eðlileg, settu                                       einstaklinginn í hliðarlegu</a:t>
            </a:r>
            <a:endParaRPr lang="is-IS" sz="2800" dirty="0">
              <a:latin typeface="Arial" charset="0"/>
            </a:endParaRPr>
          </a:p>
          <a:p>
            <a:pPr>
              <a:buClr>
                <a:schemeClr val="tx1"/>
              </a:buClr>
              <a:buFont typeface="Wingdings" pitchFamily="2" charset="2"/>
              <a:buChar char="§"/>
            </a:pPr>
            <a:r>
              <a:rPr lang="is-IS" sz="2800" dirty="0" smtClean="0">
                <a:latin typeface="Arial" charset="0"/>
              </a:rPr>
              <a:t>Leitaðu eftir áverkum</a:t>
            </a:r>
          </a:p>
          <a:p>
            <a:pPr>
              <a:buClr>
                <a:schemeClr val="tx1"/>
              </a:buClr>
              <a:buFont typeface="Wingdings" pitchFamily="2" charset="2"/>
              <a:buChar char="§"/>
            </a:pPr>
            <a:r>
              <a:rPr lang="is-IS" sz="2800" dirty="0" smtClean="0">
                <a:latin typeface="Arial" charset="0"/>
              </a:rPr>
              <a:t>Hughreystu viðkomandi</a:t>
            </a:r>
            <a:endParaRPr lang="is-IS" sz="2800" dirty="0">
              <a:latin typeface="Arial" charset="0"/>
            </a:endParaRPr>
          </a:p>
          <a:p>
            <a:pPr>
              <a:buClr>
                <a:schemeClr val="tx1"/>
              </a:buClr>
              <a:buFont typeface="Wingdings" pitchFamily="2" charset="2"/>
              <a:buChar char="§"/>
            </a:pPr>
            <a:r>
              <a:rPr lang="is-IS" sz="2800" dirty="0" smtClean="0">
                <a:latin typeface="Arial" charset="0"/>
              </a:rPr>
              <a:t>Hringdu </a:t>
            </a:r>
            <a:r>
              <a:rPr lang="is-IS" sz="2800" dirty="0">
                <a:latin typeface="Arial" charset="0"/>
              </a:rPr>
              <a:t>í </a:t>
            </a:r>
            <a:r>
              <a:rPr lang="is-IS" sz="2800" b="1" dirty="0" smtClean="0">
                <a:solidFill>
                  <a:srgbClr val="FF0000"/>
                </a:solidFill>
                <a:latin typeface="Arial" charset="0"/>
              </a:rPr>
              <a:t>112, </a:t>
            </a:r>
            <a:r>
              <a:rPr lang="is-IS" sz="2800" dirty="0" smtClean="0">
                <a:latin typeface="Arial" charset="0"/>
              </a:rPr>
              <a:t>ef ástand viðkomandi er ótryggt</a:t>
            </a:r>
            <a:endParaRPr lang="en-GB" sz="2800" dirty="0">
              <a:solidFill>
                <a:srgbClr val="FF0000"/>
              </a:solidFill>
              <a:latin typeface="Arial" charset="0"/>
            </a:endParaRPr>
          </a:p>
        </p:txBody>
      </p:sp>
      <p:sp>
        <p:nvSpPr>
          <p:cNvPr id="7" name="Slide Number Placeholder 5"/>
          <p:cNvSpPr>
            <a:spLocks noGrp="1"/>
          </p:cNvSpPr>
          <p:nvPr>
            <p:ph type="sldNum" sz="quarter" idx="12"/>
          </p:nvPr>
        </p:nvSpPr>
        <p:spPr/>
        <p:txBody>
          <a:bodyPr/>
          <a:lstStyle/>
          <a:p>
            <a:fld id="{30BFE27A-E925-4C0D-BD09-65753B6813DF}" type="slidenum">
              <a:rPr lang="is-IS"/>
              <a:pPr/>
              <a:t>136</a:t>
            </a:fld>
            <a:endParaRPr lang="is-IS"/>
          </a:p>
        </p:txBody>
      </p:sp>
      <p:pic>
        <p:nvPicPr>
          <p:cNvPr id="808964" name="Picture 4" descr="pillurílóf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6176" y="2395317"/>
            <a:ext cx="2160240" cy="2980280"/>
          </a:xfrm>
          <a:prstGeom prst="rect">
            <a:avLst/>
          </a:prstGeom>
          <a:ln>
            <a:noFill/>
          </a:ln>
          <a:effectLst>
            <a:softEdge rad="112500"/>
          </a:effectLst>
        </p:spPr>
      </p:pic>
    </p:spTree>
    <p:extLst>
      <p:ext uri="{BB962C8B-B14F-4D97-AF65-F5344CB8AC3E}">
        <p14:creationId xmlns:p14="http://schemas.microsoft.com/office/powerpoint/2010/main" val="141330232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0" y="1205880"/>
            <a:ext cx="9144000" cy="1143000"/>
          </a:xfrm>
        </p:spPr>
        <p:txBody>
          <a:bodyPr/>
          <a:lstStyle/>
          <a:p>
            <a:r>
              <a:rPr lang="is-IS" b="0" dirty="0">
                <a:latin typeface="Arial" pitchFamily="34" charset="0"/>
                <a:cs typeface="Arial" pitchFamily="34" charset="0"/>
              </a:rPr>
              <a:t>Skyndihjálp</a:t>
            </a:r>
            <a:r>
              <a:rPr lang="is-IS" sz="4800" b="0" dirty="0">
                <a:latin typeface="Arial" pitchFamily="34" charset="0"/>
                <a:cs typeface="Arial" pitchFamily="34" charset="0"/>
              </a:rPr>
              <a:t/>
            </a:r>
            <a:br>
              <a:rPr lang="is-IS" sz="4800" b="0" dirty="0">
                <a:latin typeface="Arial" pitchFamily="34" charset="0"/>
                <a:cs typeface="Arial" pitchFamily="34" charset="0"/>
              </a:rPr>
            </a:br>
            <a:r>
              <a:rPr lang="is-IS" sz="2500" dirty="0">
                <a:solidFill>
                  <a:srgbClr val="FF0000"/>
                </a:solidFill>
                <a:latin typeface="Arial" pitchFamily="34" charset="0"/>
                <a:cs typeface="Arial" pitchFamily="34" charset="0"/>
              </a:rPr>
              <a:t>Kafli 4</a:t>
            </a:r>
            <a:r>
              <a:rPr lang="is-IS" sz="2500" dirty="0" smtClean="0">
                <a:solidFill>
                  <a:srgbClr val="FF0000"/>
                </a:solidFill>
                <a:latin typeface="Arial" pitchFamily="34" charset="0"/>
                <a:cs typeface="Arial" pitchFamily="34" charset="0"/>
              </a:rPr>
              <a:t>:</a:t>
            </a:r>
            <a:endParaRPr lang="en-GB" sz="2500" dirty="0">
              <a:solidFill>
                <a:srgbClr val="FF0000"/>
              </a:solidFill>
              <a:latin typeface="Arial" pitchFamily="34" charset="0"/>
              <a:cs typeface="Arial" pitchFamily="34" charset="0"/>
            </a:endParaRPr>
          </a:p>
        </p:txBody>
      </p:sp>
      <p:sp>
        <p:nvSpPr>
          <p:cNvPr id="724995" name="Rectangle 3"/>
          <p:cNvSpPr>
            <a:spLocks noGrp="1" noChangeArrowheads="1"/>
          </p:cNvSpPr>
          <p:nvPr>
            <p:ph idx="1"/>
          </p:nvPr>
        </p:nvSpPr>
        <p:spPr>
          <a:xfrm>
            <a:off x="468314" y="2492896"/>
            <a:ext cx="4031680" cy="4176192"/>
          </a:xfrm>
        </p:spPr>
        <p:txBody>
          <a:bodyPr/>
          <a:lstStyle/>
          <a:p>
            <a:pPr marL="0" indent="0">
              <a:lnSpc>
                <a:spcPct val="90000"/>
              </a:lnSpc>
              <a:buClr>
                <a:srgbClr val="FF0000"/>
              </a:buClr>
              <a:buNone/>
            </a:pPr>
            <a:r>
              <a:rPr lang="is-IS" sz="2800" b="1" dirty="0" smtClean="0">
                <a:solidFill>
                  <a:srgbClr val="FF0000"/>
                </a:solidFill>
                <a:latin typeface="Arial" pitchFamily="34" charset="0"/>
                <a:cs typeface="Arial" pitchFamily="34" charset="0"/>
              </a:rPr>
              <a:t>B - Áverkar</a:t>
            </a:r>
          </a:p>
          <a:p>
            <a:pPr>
              <a:lnSpc>
                <a:spcPct val="90000"/>
              </a:lnSpc>
              <a:buClr>
                <a:srgbClr val="FF0000"/>
              </a:buClr>
              <a:buFont typeface="Wingdings" pitchFamily="2" charset="2"/>
              <a:buChar char="§"/>
            </a:pPr>
            <a:r>
              <a:rPr lang="is-IS" sz="2800" dirty="0" smtClean="0">
                <a:latin typeface="Arial" pitchFamily="34" charset="0"/>
                <a:cs typeface="Arial" pitchFamily="34" charset="0"/>
                <a:hlinkClick r:id="rId2" action="ppaction://hlinksldjump"/>
              </a:rPr>
              <a:t>Áverkar á höfði</a:t>
            </a:r>
            <a:endParaRPr lang="is-IS" sz="2800" dirty="0" smtClean="0">
              <a:latin typeface="Arial" pitchFamily="34" charset="0"/>
              <a:cs typeface="Arial" pitchFamily="34" charset="0"/>
            </a:endParaRPr>
          </a:p>
          <a:p>
            <a:pPr>
              <a:lnSpc>
                <a:spcPct val="90000"/>
              </a:lnSpc>
              <a:buClr>
                <a:srgbClr val="FF0000"/>
              </a:buClr>
              <a:buFont typeface="Wingdings" pitchFamily="2" charset="2"/>
              <a:buChar char="§"/>
            </a:pPr>
            <a:r>
              <a:rPr lang="is-IS" sz="2800" dirty="0" smtClean="0">
                <a:latin typeface="Arial" pitchFamily="34" charset="0"/>
                <a:cs typeface="Arial" pitchFamily="34" charset="0"/>
                <a:hlinkClick r:id="rId3" action="ppaction://hlinksldjump"/>
              </a:rPr>
              <a:t>Áverkar á hrygg</a:t>
            </a:r>
            <a:endParaRPr lang="is-IS" sz="2800" dirty="0" smtClean="0">
              <a:latin typeface="Arial" pitchFamily="34" charset="0"/>
              <a:cs typeface="Arial" pitchFamily="34" charset="0"/>
            </a:endParaRPr>
          </a:p>
          <a:p>
            <a:pPr>
              <a:lnSpc>
                <a:spcPct val="90000"/>
              </a:lnSpc>
              <a:buClr>
                <a:srgbClr val="FF0000"/>
              </a:buClr>
              <a:buFont typeface="Wingdings" pitchFamily="2" charset="2"/>
              <a:buChar char="§"/>
            </a:pPr>
            <a:r>
              <a:rPr lang="is-IS" sz="2800" dirty="0" smtClean="0">
                <a:latin typeface="Arial" pitchFamily="34" charset="0"/>
                <a:cs typeface="Arial" pitchFamily="34" charset="0"/>
                <a:hlinkClick r:id="rId4" action="ppaction://hlinksldjump"/>
              </a:rPr>
              <a:t>Áverkar á augum</a:t>
            </a:r>
            <a:endParaRPr lang="is-IS" sz="2800" dirty="0">
              <a:latin typeface="Arial" pitchFamily="34" charset="0"/>
              <a:cs typeface="Arial" pitchFamily="34" charset="0"/>
            </a:endParaRPr>
          </a:p>
          <a:p>
            <a:pPr>
              <a:lnSpc>
                <a:spcPct val="90000"/>
              </a:lnSpc>
              <a:buClr>
                <a:srgbClr val="FF0000"/>
              </a:buClr>
              <a:buFont typeface="Wingdings" pitchFamily="2" charset="2"/>
              <a:buChar char="§"/>
            </a:pPr>
            <a:r>
              <a:rPr lang="is-IS" sz="2800" dirty="0" smtClean="0">
                <a:latin typeface="Arial" pitchFamily="34" charset="0"/>
                <a:cs typeface="Arial" pitchFamily="34" charset="0"/>
                <a:hlinkClick r:id="rId5" action="ppaction://hlinksldjump"/>
              </a:rPr>
              <a:t>Áverkar á brjóstkassa og kvið</a:t>
            </a:r>
            <a:endParaRPr lang="is-IS" sz="28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5" action="ppaction://hlinksldjump"/>
              </a:rPr>
              <a:t>Áverkar á brjóstkassa</a:t>
            </a:r>
            <a:endParaRPr lang="is-IS" sz="24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6" action="ppaction://hlinksldjump"/>
              </a:rPr>
              <a:t>Áverkar á kvið</a:t>
            </a:r>
            <a:endParaRPr lang="is-IS" sz="2400" dirty="0" smtClean="0">
              <a:latin typeface="Arial" pitchFamily="34" charset="0"/>
              <a:cs typeface="Arial" pitchFamily="34" charset="0"/>
            </a:endParaRPr>
          </a:p>
        </p:txBody>
      </p:sp>
      <p:sp>
        <p:nvSpPr>
          <p:cNvPr id="724996" name="Rectangle 4"/>
          <p:cNvSpPr>
            <a:spLocks noChangeArrowheads="1"/>
          </p:cNvSpPr>
          <p:nvPr/>
        </p:nvSpPr>
        <p:spPr bwMode="auto">
          <a:xfrm>
            <a:off x="4451424" y="2852936"/>
            <a:ext cx="4464496" cy="400506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
            </a:pPr>
            <a:r>
              <a:rPr lang="is-IS" sz="2800" dirty="0">
                <a:latin typeface="Arial" pitchFamily="34" charset="0"/>
                <a:cs typeface="Arial" pitchFamily="34" charset="0"/>
                <a:hlinkClick r:id="rId7" action="ppaction://hlinksldjump"/>
              </a:rPr>
              <a:t>Áverkar á </a:t>
            </a:r>
            <a:r>
              <a:rPr lang="is-IS" sz="2800" dirty="0" smtClean="0">
                <a:latin typeface="Arial" pitchFamily="34" charset="0"/>
                <a:cs typeface="Arial" pitchFamily="34" charset="0"/>
                <a:hlinkClick r:id="rId7" action="ppaction://hlinksldjump"/>
              </a:rPr>
              <a:t>útlimum</a:t>
            </a:r>
            <a:endParaRPr lang="is-IS" sz="2800" dirty="0" smtClean="0">
              <a:latin typeface="Arial" pitchFamily="34" charset="0"/>
              <a:cs typeface="Arial" pitchFamily="34" charset="0"/>
            </a:endParaRPr>
          </a:p>
          <a:p>
            <a:pPr marL="800100" lvl="1" indent="-342900">
              <a:spcBef>
                <a:spcPct val="20000"/>
              </a:spcBef>
              <a:buClr>
                <a:srgbClr val="FF0000"/>
              </a:buClr>
              <a:buFont typeface="Wingdings" pitchFamily="2" charset="2"/>
              <a:buChar char="§"/>
            </a:pPr>
            <a:r>
              <a:rPr lang="is-IS" sz="2400" dirty="0" smtClean="0">
                <a:latin typeface="Arial" pitchFamily="34" charset="0"/>
                <a:cs typeface="Arial" pitchFamily="34" charset="0"/>
                <a:hlinkClick r:id="rId7" action="ppaction://hlinksldjump"/>
              </a:rPr>
              <a:t>Hand- og fótleggir</a:t>
            </a:r>
            <a:endParaRPr lang="is-IS" sz="2400" dirty="0" smtClean="0">
              <a:latin typeface="Arial" pitchFamily="34" charset="0"/>
              <a:cs typeface="Arial" pitchFamily="34" charset="0"/>
            </a:endParaRPr>
          </a:p>
          <a:p>
            <a:pPr marL="800100" lvl="1" indent="-342900">
              <a:spcBef>
                <a:spcPct val="20000"/>
              </a:spcBef>
              <a:buClr>
                <a:srgbClr val="FF0000"/>
              </a:buClr>
              <a:buFont typeface="Wingdings" pitchFamily="2" charset="2"/>
              <a:buChar char="§"/>
            </a:pPr>
            <a:r>
              <a:rPr lang="is-IS" sz="2400" dirty="0" smtClean="0">
                <a:latin typeface="Arial" pitchFamily="34" charset="0"/>
                <a:cs typeface="Arial" pitchFamily="34" charset="0"/>
                <a:hlinkClick r:id="rId8" action="ppaction://hlinksldjump"/>
              </a:rPr>
              <a:t>Beinbrot</a:t>
            </a:r>
            <a:endParaRPr lang="is-IS" sz="2400" dirty="0" smtClean="0">
              <a:latin typeface="Arial" pitchFamily="34" charset="0"/>
              <a:cs typeface="Arial" pitchFamily="34" charset="0"/>
            </a:endParaRPr>
          </a:p>
          <a:p>
            <a:pPr marL="800100" lvl="1" indent="-342900">
              <a:spcBef>
                <a:spcPct val="20000"/>
              </a:spcBef>
              <a:buClr>
                <a:srgbClr val="FF0000"/>
              </a:buClr>
              <a:buFont typeface="Wingdings" pitchFamily="2" charset="2"/>
              <a:buChar char="§"/>
            </a:pPr>
            <a:r>
              <a:rPr lang="is-IS" sz="2400" dirty="0" smtClean="0">
                <a:latin typeface="Arial" pitchFamily="34" charset="0"/>
                <a:cs typeface="Arial" pitchFamily="34" charset="0"/>
                <a:hlinkClick r:id="rId9" action="ppaction://hlinksldjump"/>
              </a:rPr>
              <a:t>Liðhlaup</a:t>
            </a:r>
            <a:endParaRPr lang="is-IS" sz="2400" dirty="0" smtClean="0">
              <a:latin typeface="Arial" pitchFamily="34" charset="0"/>
              <a:cs typeface="Arial" pitchFamily="34" charset="0"/>
            </a:endParaRPr>
          </a:p>
          <a:p>
            <a:pPr marL="800100" lvl="1" indent="-342900">
              <a:spcBef>
                <a:spcPct val="20000"/>
              </a:spcBef>
              <a:buClr>
                <a:srgbClr val="FF0000"/>
              </a:buClr>
              <a:buFont typeface="Wingdings" pitchFamily="2" charset="2"/>
              <a:buChar char="§"/>
            </a:pPr>
            <a:r>
              <a:rPr lang="is-IS" sz="2400" dirty="0" smtClean="0">
                <a:latin typeface="Arial" pitchFamily="34" charset="0"/>
                <a:cs typeface="Arial" pitchFamily="34" charset="0"/>
                <a:hlinkClick r:id="rId10" action="ppaction://hlinksldjump"/>
              </a:rPr>
              <a:t>Tognun</a:t>
            </a:r>
            <a:endParaRPr lang="is-IS" sz="2400" dirty="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11" action="ppaction://hlinksldjump"/>
              </a:rPr>
              <a:t>Blæðing</a:t>
            </a:r>
            <a:endParaRPr lang="is-IS" sz="2800" dirty="0" smtClean="0">
              <a:latin typeface="Arial" pitchFamily="34" charset="0"/>
              <a:cs typeface="Arial" pitchFamily="34" charset="0"/>
            </a:endParaRPr>
          </a:p>
          <a:p>
            <a:pPr marL="342900" indent="-342900">
              <a:spcBef>
                <a:spcPct val="20000"/>
              </a:spcBef>
              <a:buClr>
                <a:srgbClr val="FF0000"/>
              </a:buClr>
            </a:pPr>
            <a:endParaRPr lang="is-IS" sz="2800" dirty="0">
              <a:latin typeface="Arial" pitchFamily="34" charset="0"/>
              <a:cs typeface="Arial" pitchFamily="34" charset="0"/>
            </a:endParaRPr>
          </a:p>
        </p:txBody>
      </p:sp>
    </p:spTree>
    <p:extLst>
      <p:ext uri="{BB962C8B-B14F-4D97-AF65-F5344CB8AC3E}">
        <p14:creationId xmlns:p14="http://schemas.microsoft.com/office/powerpoint/2010/main" val="235287602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0" y="1205880"/>
            <a:ext cx="9144000" cy="1143000"/>
          </a:xfrm>
        </p:spPr>
        <p:txBody>
          <a:bodyPr>
            <a:normAutofit fontScale="90000"/>
          </a:bodyPr>
          <a:lstStyle/>
          <a:p>
            <a:r>
              <a:rPr lang="is-IS" sz="4900" b="0" dirty="0">
                <a:latin typeface="Arial" pitchFamily="34" charset="0"/>
                <a:cs typeface="Arial" pitchFamily="34" charset="0"/>
              </a:rPr>
              <a:t>Skyndihjálp</a:t>
            </a:r>
            <a:r>
              <a:rPr lang="is-IS" sz="4800" b="0" dirty="0">
                <a:latin typeface="Arial" pitchFamily="34" charset="0"/>
                <a:cs typeface="Arial" pitchFamily="34" charset="0"/>
              </a:rPr>
              <a:t/>
            </a:r>
            <a:br>
              <a:rPr lang="is-IS" sz="4800" b="0" dirty="0">
                <a:latin typeface="Arial" pitchFamily="34" charset="0"/>
                <a:cs typeface="Arial" pitchFamily="34" charset="0"/>
              </a:rPr>
            </a:br>
            <a:r>
              <a:rPr lang="is-IS" sz="2800" dirty="0">
                <a:solidFill>
                  <a:srgbClr val="FF0000"/>
                </a:solidFill>
                <a:latin typeface="Arial" pitchFamily="34" charset="0"/>
                <a:cs typeface="Arial" pitchFamily="34" charset="0"/>
              </a:rPr>
              <a:t>Kafli 4</a:t>
            </a:r>
            <a:r>
              <a:rPr lang="is-IS" sz="2800" dirty="0" smtClean="0">
                <a:solidFill>
                  <a:srgbClr val="FF0000"/>
                </a:solidFill>
                <a:latin typeface="Arial" pitchFamily="34" charset="0"/>
                <a:cs typeface="Arial" pitchFamily="34" charset="0"/>
              </a:rPr>
              <a:t>:</a:t>
            </a:r>
            <a:endParaRPr lang="en-GB" sz="2800" dirty="0">
              <a:solidFill>
                <a:srgbClr val="FF0000"/>
              </a:solidFill>
              <a:latin typeface="Arial" pitchFamily="34" charset="0"/>
              <a:cs typeface="Arial" pitchFamily="34" charset="0"/>
            </a:endParaRPr>
          </a:p>
        </p:txBody>
      </p:sp>
      <p:sp>
        <p:nvSpPr>
          <p:cNvPr id="724995" name="Rectangle 3"/>
          <p:cNvSpPr>
            <a:spLocks noGrp="1" noChangeArrowheads="1"/>
          </p:cNvSpPr>
          <p:nvPr>
            <p:ph idx="1"/>
          </p:nvPr>
        </p:nvSpPr>
        <p:spPr>
          <a:xfrm>
            <a:off x="468314" y="2492896"/>
            <a:ext cx="4535734" cy="4176192"/>
          </a:xfrm>
        </p:spPr>
        <p:txBody>
          <a:bodyPr/>
          <a:lstStyle/>
          <a:p>
            <a:pPr marL="0" indent="0">
              <a:lnSpc>
                <a:spcPct val="90000"/>
              </a:lnSpc>
              <a:buClr>
                <a:srgbClr val="FF0000"/>
              </a:buClr>
              <a:buNone/>
            </a:pPr>
            <a:r>
              <a:rPr lang="is-IS" sz="2800" b="1" dirty="0" smtClean="0">
                <a:solidFill>
                  <a:srgbClr val="FF0000"/>
                </a:solidFill>
                <a:latin typeface="Arial" pitchFamily="34" charset="0"/>
                <a:cs typeface="Arial" pitchFamily="34" charset="0"/>
              </a:rPr>
              <a:t>B – Áverkar frh.</a:t>
            </a:r>
          </a:p>
          <a:p>
            <a:pPr>
              <a:lnSpc>
                <a:spcPct val="90000"/>
              </a:lnSpc>
              <a:buClr>
                <a:srgbClr val="FF0000"/>
              </a:buClr>
              <a:buFont typeface="Wingdings" pitchFamily="2" charset="2"/>
              <a:buChar char="§"/>
            </a:pPr>
            <a:r>
              <a:rPr lang="is-IS" sz="2800" dirty="0" smtClean="0">
                <a:latin typeface="Arial" pitchFamily="34" charset="0"/>
                <a:cs typeface="Arial" pitchFamily="34" charset="0"/>
                <a:hlinkClick r:id="rId2" action="ppaction://hlinksldjump"/>
              </a:rPr>
              <a:t>Sár</a:t>
            </a:r>
            <a:endParaRPr lang="is-IS" sz="28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3" action="ppaction://hlinksldjump"/>
              </a:rPr>
              <a:t>Skrámur</a:t>
            </a:r>
            <a:endParaRPr lang="is-IS" sz="24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3" action="ppaction://hlinksldjump"/>
              </a:rPr>
              <a:t>Skurðsár</a:t>
            </a:r>
            <a:endParaRPr lang="is-IS" sz="24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4" action="ppaction://hlinksldjump"/>
              </a:rPr>
              <a:t>Stungusár</a:t>
            </a:r>
            <a:endParaRPr lang="is-IS" sz="24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4" action="ppaction://hlinksldjump"/>
              </a:rPr>
              <a:t>Tæting</a:t>
            </a:r>
            <a:endParaRPr lang="is-IS" sz="24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5" action="ppaction://hlinksldjump"/>
              </a:rPr>
              <a:t>Bitsár</a:t>
            </a:r>
            <a:endParaRPr lang="is-IS" sz="24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6" action="ppaction://hlinksldjump"/>
              </a:rPr>
              <a:t>Brotin tönn</a:t>
            </a:r>
            <a:endParaRPr lang="is-IS" sz="2400" dirty="0" smtClean="0">
              <a:latin typeface="Arial" pitchFamily="34" charset="0"/>
              <a:cs typeface="Arial" pitchFamily="34" charset="0"/>
            </a:endParaRPr>
          </a:p>
          <a:p>
            <a:pPr lvl="1">
              <a:lnSpc>
                <a:spcPct val="90000"/>
              </a:lnSpc>
              <a:buClr>
                <a:srgbClr val="FF0000"/>
              </a:buClr>
              <a:buFont typeface="Wingdings" pitchFamily="2" charset="2"/>
              <a:buChar char="§"/>
            </a:pPr>
            <a:r>
              <a:rPr lang="is-IS" sz="2400" dirty="0" smtClean="0">
                <a:latin typeface="Arial" pitchFamily="34" charset="0"/>
                <a:cs typeface="Arial" pitchFamily="34" charset="0"/>
                <a:hlinkClick r:id="rId7" action="ppaction://hlinksldjump"/>
              </a:rPr>
              <a:t>Úrslegin tönn</a:t>
            </a:r>
            <a:endParaRPr lang="is-IS" sz="2400" dirty="0" smtClean="0">
              <a:latin typeface="Arial" pitchFamily="34" charset="0"/>
              <a:cs typeface="Arial" pitchFamily="34" charset="0"/>
            </a:endParaRPr>
          </a:p>
          <a:p>
            <a:pPr marL="457200" lvl="1" indent="0">
              <a:lnSpc>
                <a:spcPct val="90000"/>
              </a:lnSpc>
              <a:buClr>
                <a:srgbClr val="FF0000"/>
              </a:buClr>
              <a:buNone/>
            </a:pPr>
            <a:endParaRPr lang="is-IS" dirty="0" smtClean="0">
              <a:latin typeface="Arial" pitchFamily="34" charset="0"/>
              <a:cs typeface="Arial" pitchFamily="34" charset="0"/>
            </a:endParaRPr>
          </a:p>
        </p:txBody>
      </p:sp>
      <p:sp>
        <p:nvSpPr>
          <p:cNvPr id="724996" name="Rectangle 4"/>
          <p:cNvSpPr>
            <a:spLocks noChangeArrowheads="1"/>
          </p:cNvSpPr>
          <p:nvPr/>
        </p:nvSpPr>
        <p:spPr bwMode="auto">
          <a:xfrm>
            <a:off x="4860032" y="2924944"/>
            <a:ext cx="4055888" cy="3933056"/>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8" action="ppaction://hlinksldjump"/>
              </a:rPr>
              <a:t>Önnur sár</a:t>
            </a:r>
            <a:endParaRPr lang="is-IS" sz="2800" dirty="0" smtClean="0">
              <a:latin typeface="Arial" pitchFamily="34" charset="0"/>
              <a:cs typeface="Arial" pitchFamily="34" charset="0"/>
            </a:endParaRPr>
          </a:p>
          <a:p>
            <a:pPr marL="800100" lvl="1" indent="-342900">
              <a:spcBef>
                <a:spcPct val="20000"/>
              </a:spcBef>
              <a:buClr>
                <a:srgbClr val="FF0000"/>
              </a:buClr>
              <a:buFont typeface="Wingdings" pitchFamily="2" charset="2"/>
              <a:buChar char="§"/>
            </a:pPr>
            <a:r>
              <a:rPr lang="is-IS" sz="2400" dirty="0" smtClean="0">
                <a:latin typeface="Arial" pitchFamily="34" charset="0"/>
                <a:cs typeface="Arial" pitchFamily="34" charset="0"/>
                <a:hlinkClick r:id="rId8" action="ppaction://hlinksldjump"/>
              </a:rPr>
              <a:t>Aðskotahlutur í sári</a:t>
            </a:r>
            <a:endParaRPr lang="is-IS" sz="2400" dirty="0" smtClean="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9" action="ppaction://hlinksldjump"/>
              </a:rPr>
              <a:t>Bruni</a:t>
            </a:r>
            <a:endParaRPr lang="is-IS" sz="2800" dirty="0" smtClean="0">
              <a:latin typeface="Arial" pitchFamily="34" charset="0"/>
              <a:cs typeface="Arial" pitchFamily="34" charset="0"/>
            </a:endParaRPr>
          </a:p>
        </p:txBody>
      </p:sp>
    </p:spTree>
    <p:extLst>
      <p:ext uri="{BB962C8B-B14F-4D97-AF65-F5344CB8AC3E}">
        <p14:creationId xmlns:p14="http://schemas.microsoft.com/office/powerpoint/2010/main" val="211861243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a:xfrm>
            <a:off x="539750" y="1052513"/>
            <a:ext cx="8147050" cy="874712"/>
          </a:xfrm>
        </p:spPr>
        <p:txBody>
          <a:bodyPr/>
          <a:lstStyle/>
          <a:p>
            <a:r>
              <a:rPr lang="is-IS" b="0" dirty="0">
                <a:latin typeface="Arial" pitchFamily="34" charset="0"/>
                <a:cs typeface="Arial" pitchFamily="34" charset="0"/>
              </a:rPr>
              <a:t>Áverkar á </a:t>
            </a:r>
            <a:r>
              <a:rPr lang="is-IS" b="0" dirty="0" smtClean="0">
                <a:latin typeface="Arial" pitchFamily="34" charset="0"/>
                <a:cs typeface="Arial" pitchFamily="34" charset="0"/>
              </a:rPr>
              <a:t>höfði</a:t>
            </a:r>
            <a:endParaRPr lang="en-GB" b="0" dirty="0">
              <a:latin typeface="Arial" pitchFamily="34" charset="0"/>
              <a:cs typeface="Arial" pitchFamily="34" charset="0"/>
            </a:endParaRPr>
          </a:p>
        </p:txBody>
      </p:sp>
      <p:sp>
        <p:nvSpPr>
          <p:cNvPr id="745475" name="Rectangle 3"/>
          <p:cNvSpPr>
            <a:spLocks noGrp="1" noChangeArrowheads="1"/>
          </p:cNvSpPr>
          <p:nvPr>
            <p:ph idx="1"/>
          </p:nvPr>
        </p:nvSpPr>
        <p:spPr>
          <a:xfrm>
            <a:off x="323850" y="2133600"/>
            <a:ext cx="8820150" cy="4724400"/>
          </a:xfrm>
        </p:spPr>
        <p:txBody>
          <a:bodyPr/>
          <a:lstStyle/>
          <a:p>
            <a:pPr>
              <a:buClr>
                <a:schemeClr val="tx1"/>
              </a:buClr>
              <a:buFont typeface="Wingdings" pitchFamily="2" charset="2"/>
              <a:buChar char="§"/>
            </a:pPr>
            <a:r>
              <a:rPr lang="is-IS" sz="2800" dirty="0">
                <a:latin typeface="Arial" pitchFamily="34" charset="0"/>
                <a:cs typeface="Arial" pitchFamily="34" charset="0"/>
              </a:rPr>
              <a:t>Geta verið yfirborðssár, höfuðkúpubrot eða áverkar á heila eða sambland af þessu þrennu</a:t>
            </a:r>
          </a:p>
          <a:p>
            <a:pPr>
              <a:buClr>
                <a:schemeClr val="tx1"/>
              </a:buClr>
              <a:buFont typeface="Wingdings" pitchFamily="2" charset="2"/>
              <a:buChar char="§"/>
            </a:pPr>
            <a:r>
              <a:rPr lang="is-IS" sz="2800" dirty="0" smtClean="0">
                <a:latin typeface="Arial" pitchFamily="34" charset="0"/>
                <a:cs typeface="Arial" pitchFamily="34" charset="0"/>
              </a:rPr>
              <a:t>Þungt höfuðhögg getur valdið mænuskaða</a:t>
            </a:r>
          </a:p>
          <a:p>
            <a:pPr>
              <a:buClr>
                <a:schemeClr val="tx1"/>
              </a:buClr>
              <a:buFont typeface="Wingdings" pitchFamily="2" charset="2"/>
              <a:buChar char="§"/>
            </a:pPr>
            <a:r>
              <a:rPr lang="is-IS" sz="2800" dirty="0" smtClean="0">
                <a:latin typeface="Arial" pitchFamily="34" charset="0"/>
                <a:cs typeface="Arial" pitchFamily="34" charset="0"/>
              </a:rPr>
              <a:t>Oft er erfitt að greina einkenni heilaskaða</a:t>
            </a:r>
            <a:endParaRPr lang="is-IS" sz="2800" dirty="0">
              <a:latin typeface="Arial" pitchFamily="34" charset="0"/>
              <a:cs typeface="Arial" pitchFamily="34" charset="0"/>
            </a:endParaRPr>
          </a:p>
          <a:p>
            <a:pPr>
              <a:buClr>
                <a:schemeClr val="tx1"/>
              </a:buClr>
              <a:buFont typeface="Wingdings" pitchFamily="2" charset="2"/>
              <a:buChar char="§"/>
            </a:pPr>
            <a:endParaRPr lang="is-IS" dirty="0">
              <a:latin typeface="Arial" pitchFamily="34" charset="0"/>
              <a:cs typeface="Arial" pitchFamily="34" charset="0"/>
            </a:endParaRPr>
          </a:p>
          <a:p>
            <a:pPr>
              <a:buClr>
                <a:schemeClr val="tx1"/>
              </a:buClr>
              <a:buFont typeface="Wingdings" pitchFamily="2" charset="2"/>
              <a:buChar char="§"/>
            </a:pPr>
            <a:endParaRPr lang="is-IS" dirty="0">
              <a:latin typeface="Arial" pitchFamily="34" charset="0"/>
              <a:cs typeface="Arial" pitchFamily="34" charset="0"/>
            </a:endParaRPr>
          </a:p>
          <a:p>
            <a:pPr>
              <a:buClr>
                <a:schemeClr val="tx1"/>
              </a:buClr>
              <a:buNone/>
            </a:pPr>
            <a:endParaRPr lang="is-IS"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7CC12BAE-5EA6-42AF-81B4-2BBF6C933F65}" type="slidenum">
              <a:rPr lang="is-IS"/>
              <a:pPr/>
              <a:t>139</a:t>
            </a:fld>
            <a:endParaRPr lang="is-IS" dirty="0"/>
          </a:p>
        </p:txBody>
      </p:sp>
      <p:pic>
        <p:nvPicPr>
          <p:cNvPr id="745476" name="Picture 4" descr="Compression"/>
          <p:cNvPicPr>
            <a:picLocks noChangeAspect="1" noChangeArrowheads="1"/>
          </p:cNvPicPr>
          <p:nvPr/>
        </p:nvPicPr>
        <p:blipFill>
          <a:blip r:embed="rId3" cstate="email"/>
          <a:srcRect/>
          <a:stretch>
            <a:fillRect/>
          </a:stretch>
        </p:blipFill>
        <p:spPr bwMode="auto">
          <a:xfrm>
            <a:off x="4644008" y="4293096"/>
            <a:ext cx="1656725" cy="1440160"/>
          </a:xfrm>
          <a:prstGeom prst="rect">
            <a:avLst/>
          </a:prstGeom>
          <a:noFill/>
        </p:spPr>
      </p:pic>
      <p:pic>
        <p:nvPicPr>
          <p:cNvPr id="745477" name="Picture 5"/>
          <p:cNvPicPr>
            <a:picLocks noChangeAspect="1" noChangeArrowheads="1"/>
          </p:cNvPicPr>
          <p:nvPr/>
        </p:nvPicPr>
        <p:blipFill>
          <a:blip r:embed="rId4" cstate="email"/>
          <a:srcRect/>
          <a:stretch>
            <a:fillRect/>
          </a:stretch>
        </p:blipFill>
        <p:spPr bwMode="auto">
          <a:xfrm>
            <a:off x="2729863" y="4221088"/>
            <a:ext cx="1698121" cy="1512168"/>
          </a:xfrm>
          <a:prstGeom prst="rect">
            <a:avLst/>
          </a:prstGeom>
          <a:noFill/>
        </p:spPr>
      </p:pic>
    </p:spTree>
    <p:extLst>
      <p:ext uri="{BB962C8B-B14F-4D97-AF65-F5344CB8AC3E}">
        <p14:creationId xmlns:p14="http://schemas.microsoft.com/office/powerpoint/2010/main" val="3661295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0" y="981447"/>
            <a:ext cx="9144000" cy="1295425"/>
          </a:xfrm>
        </p:spPr>
        <p:txBody>
          <a:bodyPr>
            <a:normAutofit fontScale="90000"/>
          </a:bodyPr>
          <a:lstStyle/>
          <a:p>
            <a:r>
              <a:rPr lang="is-IS" b="0" dirty="0" smtClean="0">
                <a:latin typeface="Arial" charset="0"/>
              </a:rPr>
              <a:t/>
            </a:r>
            <a:br>
              <a:rPr lang="is-IS" b="0" dirty="0" smtClean="0">
                <a:latin typeface="Arial" charset="0"/>
              </a:rPr>
            </a:br>
            <a:r>
              <a:rPr lang="is-IS" sz="4900" b="0" dirty="0" smtClean="0">
                <a:latin typeface="Arial" charset="0"/>
              </a:rPr>
              <a:t>Þegar slys verður</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Veittu skyndihjálp</a:t>
            </a:r>
            <a:r>
              <a:rPr lang="is-IS" b="0" dirty="0" smtClean="0">
                <a:latin typeface="Arial" charset="0"/>
              </a:rPr>
              <a:t/>
            </a:r>
            <a:br>
              <a:rPr lang="is-IS" b="0" dirty="0" smtClean="0">
                <a:latin typeface="Arial" charset="0"/>
              </a:rPr>
            </a:br>
            <a:endParaRPr lang="en-GB" b="0" dirty="0">
              <a:latin typeface="Arial" charset="0"/>
            </a:endParaRPr>
          </a:p>
        </p:txBody>
      </p:sp>
      <p:sp>
        <p:nvSpPr>
          <p:cNvPr id="431107" name="Rectangle 3"/>
          <p:cNvSpPr>
            <a:spLocks noGrp="1" noChangeArrowheads="1"/>
          </p:cNvSpPr>
          <p:nvPr>
            <p:ph idx="1"/>
          </p:nvPr>
        </p:nvSpPr>
        <p:spPr>
          <a:xfrm>
            <a:off x="323528" y="2472407"/>
            <a:ext cx="4608512" cy="4124945"/>
          </a:xfrm>
        </p:spPr>
        <p:txBody>
          <a:bodyPr/>
          <a:lstStyle/>
          <a:p>
            <a:pPr>
              <a:buClr>
                <a:schemeClr val="tx1"/>
              </a:buClr>
              <a:buFont typeface="Wingdings" pitchFamily="2" charset="2"/>
              <a:buChar char="§"/>
            </a:pPr>
            <a:r>
              <a:rPr lang="is-IS" sz="2800" dirty="0" smtClean="0">
                <a:latin typeface="Arial" charset="0"/>
              </a:rPr>
              <a:t>Láttu þig náungan varða</a:t>
            </a:r>
          </a:p>
          <a:p>
            <a:pPr>
              <a:buClr>
                <a:schemeClr val="tx1"/>
              </a:buClr>
              <a:buFont typeface="Wingdings" pitchFamily="2" charset="2"/>
              <a:buChar char="§"/>
            </a:pPr>
            <a:r>
              <a:rPr lang="is-IS" sz="2800" dirty="0" smtClean="0">
                <a:latin typeface="Arial" charset="0"/>
              </a:rPr>
              <a:t>Hikaðu ekki við að veita skyndihjálp</a:t>
            </a:r>
          </a:p>
          <a:p>
            <a:pPr>
              <a:buClr>
                <a:schemeClr val="tx1"/>
              </a:buClr>
              <a:buFont typeface="Wingdings" pitchFamily="2" charset="2"/>
              <a:buChar char="§"/>
            </a:pPr>
            <a:r>
              <a:rPr lang="is-IS" sz="2800" dirty="0" smtClean="0">
                <a:latin typeface="Arial" charset="0"/>
              </a:rPr>
              <a:t>Hringdu í Neyðarlínuna 112 ef þú ert í minnsta vafa um hvað beri að gera</a:t>
            </a:r>
          </a:p>
          <a:p>
            <a:pPr>
              <a:lnSpc>
                <a:spcPct val="90000"/>
              </a:lnSpc>
              <a:buClr>
                <a:schemeClr val="tx1"/>
              </a:buClr>
              <a:buNone/>
            </a:pPr>
            <a:endParaRPr lang="is-IS" sz="2800" dirty="0">
              <a:latin typeface="Arial" charset="0"/>
            </a:endParaRPr>
          </a:p>
        </p:txBody>
      </p:sp>
      <p:sp>
        <p:nvSpPr>
          <p:cNvPr id="7" name="Slide Number Placeholder 5"/>
          <p:cNvSpPr>
            <a:spLocks noGrp="1"/>
          </p:cNvSpPr>
          <p:nvPr>
            <p:ph type="sldNum" sz="quarter" idx="12"/>
          </p:nvPr>
        </p:nvSpPr>
        <p:spPr/>
        <p:txBody>
          <a:bodyPr/>
          <a:lstStyle/>
          <a:p>
            <a:fld id="{75B5BA8A-A056-4473-84C7-5403ADF42F5C}" type="slidenum">
              <a:rPr lang="is-IS"/>
              <a:pPr/>
              <a:t>14</a:t>
            </a:fld>
            <a:endParaRPr lang="is-IS"/>
          </a:p>
        </p:txBody>
      </p:sp>
      <p:pic>
        <p:nvPicPr>
          <p:cNvPr id="1599489" name="Picture 1"/>
          <p:cNvPicPr>
            <a:picLocks noChangeAspect="1" noChangeArrowheads="1"/>
          </p:cNvPicPr>
          <p:nvPr/>
        </p:nvPicPr>
        <p:blipFill>
          <a:blip r:embed="rId3" cstate="email"/>
          <a:srcRect/>
          <a:stretch>
            <a:fillRect/>
          </a:stretch>
        </p:blipFill>
        <p:spPr bwMode="auto">
          <a:xfrm>
            <a:off x="5004048" y="2492896"/>
            <a:ext cx="3957774" cy="2914360"/>
          </a:xfrm>
          <a:prstGeom prst="rect">
            <a:avLst/>
          </a:prstGeom>
          <a:ln>
            <a:noFill/>
          </a:ln>
          <a:effectLst>
            <a:softEdge rad="112500"/>
          </a:effectLst>
        </p:spPr>
      </p:pic>
    </p:spTree>
    <p:extLst>
      <p:ext uri="{BB962C8B-B14F-4D97-AF65-F5344CB8AC3E}">
        <p14:creationId xmlns:p14="http://schemas.microsoft.com/office/powerpoint/2010/main" val="3181270818"/>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96355"/>
            <a:ext cx="9144000" cy="1152525"/>
          </a:xfrm>
        </p:spPr>
        <p:txBody>
          <a:bodyPr>
            <a:normAutofit fontScale="90000"/>
          </a:bodyPr>
          <a:lstStyle/>
          <a:p>
            <a:r>
              <a:rPr lang="is-IS" sz="4900" b="0" dirty="0" smtClean="0">
                <a:latin typeface="Arial" pitchFamily="34" charset="0"/>
                <a:cs typeface="Arial" pitchFamily="34" charset="0"/>
              </a:rPr>
              <a:t>Áverkar á höfði</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a:latin typeface="Arial" pitchFamily="34" charset="0"/>
                <a:cs typeface="Arial" pitchFamily="34" charset="0"/>
              </a:rPr>
              <a:t> </a:t>
            </a:r>
            <a:r>
              <a:rPr lang="is-IS" sz="2800" b="0" dirty="0">
                <a:solidFill>
                  <a:srgbClr val="FF0000"/>
                </a:solidFill>
                <a:latin typeface="Arial" pitchFamily="34" charset="0"/>
                <a:cs typeface="Arial" pitchFamily="34" charset="0"/>
              </a:rPr>
              <a:t>Einkenni</a:t>
            </a:r>
            <a:r>
              <a:rPr lang="en-US" sz="3000" b="0" dirty="0">
                <a:solidFill>
                  <a:srgbClr val="FF0000"/>
                </a:solidFill>
                <a:latin typeface="Arial" pitchFamily="34" charset="0"/>
                <a:cs typeface="Arial" pitchFamily="34" charset="0"/>
              </a:rPr>
              <a:t> </a:t>
            </a:r>
          </a:p>
        </p:txBody>
      </p:sp>
      <p:sp>
        <p:nvSpPr>
          <p:cNvPr id="730115" name="Rectangle 3"/>
          <p:cNvSpPr>
            <a:spLocks noGrp="1" noChangeArrowheads="1"/>
          </p:cNvSpPr>
          <p:nvPr>
            <p:ph idx="1"/>
          </p:nvPr>
        </p:nvSpPr>
        <p:spPr>
          <a:xfrm>
            <a:off x="611188" y="2492375"/>
            <a:ext cx="8064500" cy="3908425"/>
          </a:xfrm>
        </p:spPr>
        <p:txBody>
          <a:bodyPr/>
          <a:lstStyle/>
          <a:p>
            <a:pPr>
              <a:buClr>
                <a:schemeClr val="tx1"/>
              </a:buClr>
              <a:buFont typeface="Wingdings" pitchFamily="2" charset="2"/>
              <a:buChar char="§"/>
            </a:pPr>
            <a:r>
              <a:rPr lang="is-IS" sz="2800" dirty="0" smtClean="0">
                <a:latin typeface="Arial" pitchFamily="34" charset="0"/>
                <a:cs typeface="Arial" pitchFamily="34" charset="0"/>
              </a:rPr>
              <a:t>Höfuðverkur</a:t>
            </a:r>
          </a:p>
          <a:p>
            <a:pPr>
              <a:buClr>
                <a:schemeClr val="tx1"/>
              </a:buClr>
              <a:buFont typeface="Wingdings" pitchFamily="2" charset="2"/>
              <a:buChar char="§"/>
            </a:pPr>
            <a:r>
              <a:rPr lang="is-IS" sz="2800" dirty="0" smtClean="0">
                <a:latin typeface="Arial" pitchFamily="34" charset="0"/>
                <a:cs typeface="Arial" pitchFamily="34" charset="0"/>
              </a:rPr>
              <a:t>Rugl</a:t>
            </a:r>
          </a:p>
          <a:p>
            <a:pPr>
              <a:buClr>
                <a:schemeClr val="tx1"/>
              </a:buClr>
              <a:buFont typeface="Wingdings" pitchFamily="2" charset="2"/>
              <a:buChar char="§"/>
            </a:pPr>
            <a:r>
              <a:rPr lang="is-IS" sz="2800" dirty="0" smtClean="0">
                <a:latin typeface="Arial" pitchFamily="34" charset="0"/>
                <a:cs typeface="Arial" pitchFamily="34" charset="0"/>
              </a:rPr>
              <a:t>Blæðing úr höfuðsári</a:t>
            </a:r>
          </a:p>
          <a:p>
            <a:pPr>
              <a:buClr>
                <a:schemeClr val="tx1"/>
              </a:buClr>
              <a:buFont typeface="Wingdings" pitchFamily="2" charset="2"/>
              <a:buChar char="§"/>
            </a:pPr>
            <a:r>
              <a:rPr lang="is-IS" sz="2800" dirty="0" smtClean="0">
                <a:latin typeface="Arial" pitchFamily="34" charset="0"/>
                <a:cs typeface="Arial" pitchFamily="34" charset="0"/>
              </a:rPr>
              <a:t>Rifið höfuðleður svo sést í höfuðkúpu</a:t>
            </a:r>
            <a:endParaRPr lang="is-IS" sz="2800" dirty="0">
              <a:latin typeface="Arial" pitchFamily="34" charset="0"/>
              <a:cs typeface="Arial" pitchFamily="34" charset="0"/>
            </a:endParaRPr>
          </a:p>
          <a:p>
            <a:pPr>
              <a:lnSpc>
                <a:spcPct val="90000"/>
              </a:lnSpc>
              <a:buFontTx/>
              <a:buNone/>
            </a:pPr>
            <a:endParaRPr lang="is-IS" sz="2800" dirty="0">
              <a:latin typeface="Arial" pitchFamily="34" charset="0"/>
              <a:cs typeface="Arial" pitchFamily="34" charset="0"/>
            </a:endParaRPr>
          </a:p>
          <a:p>
            <a:pPr lvl="1">
              <a:lnSpc>
                <a:spcPct val="90000"/>
              </a:lnSpc>
              <a:buFontTx/>
              <a:buNone/>
            </a:pPr>
            <a:endParaRPr lang="is-IS" sz="3200"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140</a:t>
            </a:fld>
            <a:endParaRPr lang="is-IS"/>
          </a:p>
        </p:txBody>
      </p:sp>
      <p:pic>
        <p:nvPicPr>
          <p:cNvPr id="730118" name="Picture 6"/>
          <p:cNvPicPr>
            <a:picLocks noChangeAspect="1" noChangeArrowheads="1"/>
          </p:cNvPicPr>
          <p:nvPr/>
        </p:nvPicPr>
        <p:blipFill>
          <a:blip r:embed="rId3" cstate="email"/>
          <a:srcRect/>
          <a:stretch>
            <a:fillRect/>
          </a:stretch>
        </p:blipFill>
        <p:spPr bwMode="auto">
          <a:xfrm>
            <a:off x="6948264" y="1844824"/>
            <a:ext cx="1655762" cy="1644650"/>
          </a:xfrm>
          <a:prstGeom prst="rect">
            <a:avLst/>
          </a:prstGeom>
          <a:noFill/>
        </p:spPr>
      </p:pic>
      <p:sp>
        <p:nvSpPr>
          <p:cNvPr id="2" name="Rectangle 1"/>
          <p:cNvSpPr/>
          <p:nvPr/>
        </p:nvSpPr>
        <p:spPr>
          <a:xfrm>
            <a:off x="395536" y="5373216"/>
            <a:ext cx="8352928" cy="954107"/>
          </a:xfrm>
          <a:prstGeom prst="rect">
            <a:avLst/>
          </a:prstGeom>
        </p:spPr>
        <p:txBody>
          <a:bodyPr wrap="square">
            <a:spAutoFit/>
          </a:bodyPr>
          <a:lstStyle/>
          <a:p>
            <a:pPr algn="ctr">
              <a:buClr>
                <a:schemeClr val="tx1"/>
              </a:buClr>
              <a:buFont typeface="Wingdings" pitchFamily="2" charset="2"/>
              <a:buNone/>
            </a:pPr>
            <a:r>
              <a:rPr lang="is-IS" sz="2800" dirty="0">
                <a:solidFill>
                  <a:srgbClr val="FF0000"/>
                </a:solidFill>
                <a:latin typeface="Arial" pitchFamily="34" charset="0"/>
                <a:cs typeface="Arial" pitchFamily="34" charset="0"/>
              </a:rPr>
              <a:t>Ekki er hægt að útiloka áverka þó engin </a:t>
            </a:r>
            <a:r>
              <a:rPr lang="is-IS" sz="2800" dirty="0" smtClean="0">
                <a:solidFill>
                  <a:srgbClr val="FF0000"/>
                </a:solidFill>
                <a:latin typeface="Arial" pitchFamily="34" charset="0"/>
                <a:cs typeface="Arial" pitchFamily="34" charset="0"/>
              </a:rPr>
              <a:t>einkenni </a:t>
            </a:r>
            <a:r>
              <a:rPr lang="is-IS" sz="2800" dirty="0">
                <a:solidFill>
                  <a:srgbClr val="FF0000"/>
                </a:solidFill>
                <a:latin typeface="Arial" pitchFamily="34" charset="0"/>
                <a:cs typeface="Arial" pitchFamily="34" charset="0"/>
              </a:rPr>
              <a:t>séu til staðar!</a:t>
            </a:r>
          </a:p>
        </p:txBody>
      </p:sp>
    </p:spTree>
    <p:extLst>
      <p:ext uri="{BB962C8B-B14F-4D97-AF65-F5344CB8AC3E}">
        <p14:creationId xmlns:p14="http://schemas.microsoft.com/office/powerpoint/2010/main" val="2524980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normAutofit fontScale="90000"/>
          </a:bodyPr>
          <a:lstStyle/>
          <a:p>
            <a:r>
              <a:rPr lang="is-IS" sz="4900" b="0" dirty="0" smtClean="0">
                <a:latin typeface="Arial" pitchFamily="34" charset="0"/>
                <a:cs typeface="Arial" pitchFamily="34" charset="0"/>
              </a:rPr>
              <a:t>Áverkar á höfði</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a:latin typeface="Arial" pitchFamily="34" charset="0"/>
                <a:cs typeface="Arial" pitchFamily="34" charset="0"/>
              </a:rPr>
              <a:t> </a:t>
            </a:r>
            <a:r>
              <a:rPr lang="is-IS" sz="2800" b="0" dirty="0" smtClean="0">
                <a:solidFill>
                  <a:srgbClr val="FF0000"/>
                </a:solidFill>
                <a:latin typeface="Arial" pitchFamily="34" charset="0"/>
                <a:cs typeface="Arial" pitchFamily="34" charset="0"/>
              </a:rPr>
              <a:t>Einkenni sem benda til höfuðkúpubrots</a:t>
            </a:r>
            <a:endParaRPr lang="en-US" sz="28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611188" y="2492897"/>
            <a:ext cx="8064500" cy="3907904"/>
          </a:xfrm>
        </p:spPr>
        <p:txBody>
          <a:bodyPr/>
          <a:lstStyle/>
          <a:p>
            <a:pPr>
              <a:buClr>
                <a:schemeClr val="tx1"/>
              </a:buClr>
              <a:buFont typeface="Wingdings" pitchFamily="2" charset="2"/>
              <a:buChar char="§"/>
            </a:pPr>
            <a:r>
              <a:rPr lang="is-IS" sz="2800" dirty="0" smtClean="0">
                <a:latin typeface="Arial" pitchFamily="34" charset="0"/>
                <a:cs typeface="Arial" pitchFamily="34" charset="0"/>
              </a:rPr>
              <a:t>Blóð eða glær vökvi                                                         lekur út um nef, munn                                             eða eyru</a:t>
            </a:r>
          </a:p>
          <a:p>
            <a:pPr>
              <a:buClr>
                <a:schemeClr val="tx1"/>
              </a:buClr>
              <a:buFont typeface="Wingdings" pitchFamily="2" charset="2"/>
              <a:buChar char="§"/>
            </a:pPr>
            <a:r>
              <a:rPr lang="is-IS" sz="2800" dirty="0" smtClean="0">
                <a:latin typeface="Arial" pitchFamily="34" charset="0"/>
                <a:cs typeface="Arial" pitchFamily="34" charset="0"/>
              </a:rPr>
              <a:t>Glóðaraugu</a:t>
            </a:r>
          </a:p>
          <a:p>
            <a:pPr>
              <a:lnSpc>
                <a:spcPct val="90000"/>
              </a:lnSpc>
              <a:buFontTx/>
              <a:buNone/>
            </a:pPr>
            <a:endParaRPr lang="is-IS" sz="2800" dirty="0" smtClean="0">
              <a:latin typeface="Arial" pitchFamily="34" charset="0"/>
              <a:cs typeface="Arial" pitchFamily="34" charset="0"/>
            </a:endParaRPr>
          </a:p>
          <a:p>
            <a:pPr>
              <a:lnSpc>
                <a:spcPct val="90000"/>
              </a:lnSpc>
              <a:buFontTx/>
              <a:buNone/>
            </a:pPr>
            <a:endParaRPr lang="is-IS" sz="2800" dirty="0">
              <a:latin typeface="Arial" pitchFamily="34" charset="0"/>
              <a:cs typeface="Arial" pitchFamily="34" charset="0"/>
            </a:endParaRPr>
          </a:p>
          <a:p>
            <a:pPr lvl="1">
              <a:lnSpc>
                <a:spcPct val="90000"/>
              </a:lnSpc>
              <a:buFontTx/>
              <a:buNone/>
            </a:pPr>
            <a:endParaRPr lang="is-IS" sz="3200"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141</a:t>
            </a:fld>
            <a:endParaRPr lang="is-IS"/>
          </a:p>
        </p:txBody>
      </p:sp>
      <p:pic>
        <p:nvPicPr>
          <p:cNvPr id="87040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6136" y="2692329"/>
            <a:ext cx="2750815" cy="30357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14103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normAutofit fontScale="90000"/>
          </a:bodyPr>
          <a:lstStyle/>
          <a:p>
            <a:r>
              <a:rPr lang="is-IS" sz="4900" b="0" dirty="0" smtClean="0">
                <a:latin typeface="Arial" pitchFamily="34" charset="0"/>
                <a:cs typeface="Arial" pitchFamily="34" charset="0"/>
              </a:rPr>
              <a:t>Áverkar á höfði</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a:latin typeface="Arial" pitchFamily="34" charset="0"/>
                <a:cs typeface="Arial" pitchFamily="34" charset="0"/>
              </a:rPr>
              <a:t> </a:t>
            </a:r>
            <a:r>
              <a:rPr lang="is-IS" sz="2800" b="0" dirty="0" smtClean="0">
                <a:solidFill>
                  <a:srgbClr val="FF0000"/>
                </a:solidFill>
                <a:latin typeface="Arial" pitchFamily="34" charset="0"/>
                <a:cs typeface="Arial" pitchFamily="34" charset="0"/>
              </a:rPr>
              <a:t>Einkenni sem gætu benda til heilaskaða</a:t>
            </a:r>
            <a:endParaRPr lang="en-US" sz="28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611188" y="2564903"/>
            <a:ext cx="8064500" cy="3835897"/>
          </a:xfrm>
        </p:spPr>
        <p:txBody>
          <a:bodyPr/>
          <a:lstStyle/>
          <a:p>
            <a:pPr>
              <a:buClr>
                <a:schemeClr val="tx1"/>
              </a:buClr>
              <a:buFont typeface="Wingdings" pitchFamily="2" charset="2"/>
              <a:buChar char="§"/>
            </a:pPr>
            <a:r>
              <a:rPr lang="is-IS" sz="2800" dirty="0" smtClean="0">
                <a:latin typeface="Arial" pitchFamily="34" charset="0"/>
                <a:cs typeface="Arial" pitchFamily="34" charset="0"/>
              </a:rPr>
              <a:t>Skert meðvitund s.s. sljóleiki, eirðarleysi, svimi, minnistap eða meðvitundarleysi</a:t>
            </a:r>
          </a:p>
          <a:p>
            <a:pPr>
              <a:buClr>
                <a:schemeClr val="tx1"/>
              </a:buClr>
              <a:buFont typeface="Wingdings" pitchFamily="2" charset="2"/>
              <a:buChar char="§"/>
            </a:pPr>
            <a:r>
              <a:rPr lang="is-IS" sz="2800" dirty="0" smtClean="0">
                <a:latin typeface="Arial" pitchFamily="34" charset="0"/>
                <a:cs typeface="Arial" pitchFamily="34" charset="0"/>
              </a:rPr>
              <a:t>Ljósfælni, þolir illa hljóð</a:t>
            </a:r>
          </a:p>
          <a:p>
            <a:pPr>
              <a:buClr>
                <a:schemeClr val="tx1"/>
              </a:buClr>
              <a:buFont typeface="Wingdings" pitchFamily="2" charset="2"/>
              <a:buChar char="§"/>
            </a:pPr>
            <a:r>
              <a:rPr lang="is-IS" sz="2800" dirty="0" smtClean="0">
                <a:latin typeface="Arial" pitchFamily="34" charset="0"/>
                <a:cs typeface="Arial" pitchFamily="34" charset="0"/>
              </a:rPr>
              <a:t>Blæðing úr eyrum og/eða nösum</a:t>
            </a:r>
          </a:p>
          <a:p>
            <a:pPr>
              <a:buClr>
                <a:schemeClr val="tx1"/>
              </a:buClr>
              <a:buFont typeface="Wingdings" pitchFamily="2" charset="2"/>
              <a:buChar char="§"/>
            </a:pPr>
            <a:r>
              <a:rPr lang="is-IS" sz="2800" dirty="0" smtClean="0">
                <a:latin typeface="Arial" pitchFamily="34" charset="0"/>
                <a:cs typeface="Arial" pitchFamily="34" charset="0"/>
              </a:rPr>
              <a:t>Krampakenndar hreyfingar</a:t>
            </a:r>
          </a:p>
          <a:p>
            <a:pPr>
              <a:buClr>
                <a:schemeClr val="tx1"/>
              </a:buClr>
              <a:buFont typeface="Wingdings" pitchFamily="2" charset="2"/>
              <a:buChar char="§"/>
            </a:pPr>
            <a:r>
              <a:rPr lang="is-IS" sz="2800" dirty="0" smtClean="0">
                <a:latin typeface="Arial" pitchFamily="34" charset="0"/>
                <a:cs typeface="Arial" pitchFamily="34" charset="0"/>
              </a:rPr>
              <a:t>Hægur andardráttur</a:t>
            </a:r>
          </a:p>
          <a:p>
            <a:pPr>
              <a:buClr>
                <a:schemeClr val="tx1"/>
              </a:buClr>
              <a:buFont typeface="Wingdings" pitchFamily="2" charset="2"/>
              <a:buChar char="§"/>
            </a:pPr>
            <a:r>
              <a:rPr lang="is-IS" sz="2800" dirty="0" smtClean="0">
                <a:latin typeface="Arial" pitchFamily="34" charset="0"/>
                <a:cs typeface="Arial" pitchFamily="34" charset="0"/>
              </a:rPr>
              <a:t>Uppköst</a:t>
            </a:r>
          </a:p>
          <a:p>
            <a:pPr>
              <a:lnSpc>
                <a:spcPct val="90000"/>
              </a:lnSpc>
              <a:buFontTx/>
              <a:buNone/>
            </a:pPr>
            <a:endParaRPr lang="is-IS" sz="2800" dirty="0" smtClean="0">
              <a:latin typeface="Arial" pitchFamily="34" charset="0"/>
              <a:cs typeface="Arial" pitchFamily="34" charset="0"/>
            </a:endParaRPr>
          </a:p>
          <a:p>
            <a:pPr>
              <a:lnSpc>
                <a:spcPct val="90000"/>
              </a:lnSpc>
              <a:buFontTx/>
              <a:buNone/>
            </a:pPr>
            <a:endParaRPr lang="is-IS" sz="2800" dirty="0">
              <a:latin typeface="Arial" pitchFamily="34" charset="0"/>
              <a:cs typeface="Arial" pitchFamily="34" charset="0"/>
            </a:endParaRPr>
          </a:p>
          <a:p>
            <a:pPr lvl="1">
              <a:lnSpc>
                <a:spcPct val="90000"/>
              </a:lnSpc>
              <a:buFontTx/>
              <a:buNone/>
            </a:pPr>
            <a:endParaRPr lang="is-IS" sz="3200"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142</a:t>
            </a:fld>
            <a:endParaRPr lang="is-IS"/>
          </a:p>
        </p:txBody>
      </p:sp>
    </p:spTree>
    <p:extLst>
      <p:ext uri="{BB962C8B-B14F-4D97-AF65-F5344CB8AC3E}">
        <p14:creationId xmlns:p14="http://schemas.microsoft.com/office/powerpoint/2010/main" val="6777365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normAutofit fontScale="90000"/>
          </a:bodyPr>
          <a:lstStyle/>
          <a:p>
            <a:r>
              <a:rPr lang="is-IS" sz="4900" b="0" dirty="0" smtClean="0">
                <a:latin typeface="Arial" pitchFamily="34" charset="0"/>
                <a:cs typeface="Arial" pitchFamily="34" charset="0"/>
              </a:rPr>
              <a:t>Áverkar á höfði</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smtClean="0">
                <a:latin typeface="Arial" pitchFamily="34" charset="0"/>
                <a:cs typeface="Arial" pitchFamily="34" charset="0"/>
              </a:rPr>
              <a:t> </a:t>
            </a:r>
            <a:r>
              <a:rPr lang="is-IS" sz="2800" b="0" dirty="0" smtClean="0">
                <a:solidFill>
                  <a:srgbClr val="FF0000"/>
                </a:solidFill>
                <a:latin typeface="Arial" pitchFamily="34" charset="0"/>
                <a:cs typeface="Arial" pitchFamily="34" charset="0"/>
              </a:rPr>
              <a:t>Skyndihjálp</a:t>
            </a:r>
            <a:endParaRPr lang="en-US" sz="30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611188" y="2409355"/>
            <a:ext cx="8279410" cy="3991446"/>
          </a:xfrm>
        </p:spPr>
        <p:txBody>
          <a:bodyPr/>
          <a:lstStyle/>
          <a:p>
            <a:pPr marL="342000" indent="-342000">
              <a:buClr>
                <a:schemeClr val="tx1"/>
              </a:buClr>
              <a:buFont typeface="Wingdings" pitchFamily="2" charset="2"/>
              <a:buChar char="§"/>
            </a:pPr>
            <a:r>
              <a:rPr lang="is-IS" sz="2800" dirty="0" smtClean="0">
                <a:latin typeface="Arial" pitchFamily="34" charset="0"/>
                <a:cs typeface="Arial" pitchFamily="34" charset="0"/>
              </a:rPr>
              <a:t>Búðu um minniháttar sár, ekki þau alvarlegri</a:t>
            </a:r>
          </a:p>
          <a:p>
            <a:pPr marL="342000" indent="-342000">
              <a:buClr>
                <a:schemeClr val="tx1"/>
              </a:buClr>
              <a:buFont typeface="Wingdings" pitchFamily="2" charset="2"/>
              <a:buChar char="§"/>
            </a:pPr>
            <a:r>
              <a:rPr lang="is-IS" sz="2800" dirty="0" smtClean="0">
                <a:latin typeface="Arial" pitchFamily="34" charset="0"/>
                <a:cs typeface="Arial" pitchFamily="34" charset="0"/>
              </a:rPr>
              <a:t>Ef einstaklingurinn hefur fengið mikið högg:</a:t>
            </a:r>
          </a:p>
          <a:p>
            <a:pPr marL="742050" lvl="2" indent="-342000">
              <a:buClr>
                <a:schemeClr val="tx1"/>
              </a:buClr>
              <a:buFont typeface="Wingdings" pitchFamily="2" charset="2"/>
              <a:buChar char="§"/>
            </a:pPr>
            <a:r>
              <a:rPr lang="is-IS" dirty="0" smtClean="0">
                <a:latin typeface="Arial" pitchFamily="34" charset="0"/>
                <a:cs typeface="Arial" pitchFamily="34" charset="0"/>
              </a:rPr>
              <a:t>Fylgstu með einkennum um alvarlega höfuðáverka</a:t>
            </a:r>
          </a:p>
          <a:p>
            <a:pPr marL="742050" lvl="2" indent="-342000">
              <a:buClr>
                <a:schemeClr val="tx1"/>
              </a:buClr>
              <a:buFont typeface="Wingdings" pitchFamily="2" charset="2"/>
              <a:buChar char="§"/>
            </a:pPr>
            <a:r>
              <a:rPr lang="is-IS" dirty="0" smtClean="0">
                <a:latin typeface="Arial" pitchFamily="34" charset="0"/>
                <a:cs typeface="Arial" pitchFamily="34" charset="0"/>
              </a:rPr>
              <a:t>Róaðu viðkomandi og biddu hann að hreyfa sig ekki</a:t>
            </a:r>
            <a:endParaRPr lang="is-IS" dirty="0">
              <a:latin typeface="Arial" pitchFamily="34" charset="0"/>
              <a:cs typeface="Arial" pitchFamily="34" charset="0"/>
            </a:endParaRPr>
          </a:p>
          <a:p>
            <a:pPr marL="742050" lvl="2" indent="-342000">
              <a:buClr>
                <a:schemeClr val="tx1"/>
              </a:buClr>
              <a:buFont typeface="Wingdings" pitchFamily="2" charset="2"/>
              <a:buChar char="§"/>
            </a:pPr>
            <a:r>
              <a:rPr lang="is-IS" dirty="0" smtClean="0">
                <a:latin typeface="Arial" pitchFamily="34" charset="0"/>
                <a:cs typeface="Arial" pitchFamily="34" charset="0"/>
              </a:rPr>
              <a:t>Takmarkaðu hreyfingu, styddu við höfuð og háls</a:t>
            </a:r>
          </a:p>
          <a:p>
            <a:pPr marL="342000" indent="-342000">
              <a:buClr>
                <a:schemeClr val="tx1"/>
              </a:buClr>
              <a:buFont typeface="Wingdings" pitchFamily="2" charset="2"/>
              <a:buChar char="§"/>
            </a:pPr>
            <a:r>
              <a:rPr lang="is-IS" sz="2800" dirty="0" smtClean="0">
                <a:latin typeface="Arial" pitchFamily="34" charset="0"/>
                <a:cs typeface="Arial" pitchFamily="34" charset="0"/>
              </a:rPr>
              <a:t>Kannaðu meðvitund og öndun og grýptu til aðgerða ef við á</a:t>
            </a:r>
          </a:p>
          <a:p>
            <a:pPr marL="342000" indent="-342000">
              <a:buClr>
                <a:schemeClr val="tx1"/>
              </a:buClr>
              <a:buFont typeface="Wingdings" pitchFamily="2" charset="2"/>
              <a:buChar char="§"/>
            </a:pPr>
            <a:r>
              <a:rPr lang="is-IS" sz="2800" dirty="0" smtClean="0">
                <a:latin typeface="Arial" pitchFamily="34" charset="0"/>
                <a:cs typeface="Arial" pitchFamily="34" charset="0"/>
              </a:rPr>
              <a:t>Fylgstu með ástandi þar til sérhæfð aðstoð berst</a:t>
            </a:r>
          </a:p>
          <a:p>
            <a:pPr lvl="1">
              <a:lnSpc>
                <a:spcPct val="90000"/>
              </a:lnSpc>
              <a:buFontTx/>
              <a:buNone/>
            </a:pPr>
            <a:endParaRPr lang="is-IS" sz="3200"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143</a:t>
            </a:fld>
            <a:endParaRPr lang="is-IS"/>
          </a:p>
        </p:txBody>
      </p:sp>
    </p:spTree>
    <p:extLst>
      <p:ext uri="{BB962C8B-B14F-4D97-AF65-F5344CB8AC3E}">
        <p14:creationId xmlns:p14="http://schemas.microsoft.com/office/powerpoint/2010/main" val="163956449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normAutofit fontScale="90000"/>
          </a:bodyPr>
          <a:lstStyle/>
          <a:p>
            <a:r>
              <a:rPr lang="is-IS" sz="4900" b="0" dirty="0" smtClean="0">
                <a:latin typeface="Arial" pitchFamily="34" charset="0"/>
                <a:cs typeface="Arial" pitchFamily="34" charset="0"/>
              </a:rPr>
              <a:t>Áverkar á höfði</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smtClean="0">
                <a:latin typeface="Arial" pitchFamily="34" charset="0"/>
                <a:cs typeface="Arial" pitchFamily="34" charset="0"/>
              </a:rPr>
              <a:t> </a:t>
            </a:r>
            <a:r>
              <a:rPr lang="is-IS" sz="2800" b="0" dirty="0" smtClean="0">
                <a:solidFill>
                  <a:srgbClr val="FF0000"/>
                </a:solidFill>
                <a:latin typeface="Arial" pitchFamily="34" charset="0"/>
                <a:cs typeface="Arial" pitchFamily="34" charset="0"/>
              </a:rPr>
              <a:t>Skyndihjálp frh.</a:t>
            </a:r>
            <a:endParaRPr lang="en-US" sz="30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611188" y="2564903"/>
            <a:ext cx="8279410" cy="3835897"/>
          </a:xfrm>
        </p:spPr>
        <p:txBody>
          <a:bodyPr/>
          <a:lstStyle/>
          <a:p>
            <a:pPr marL="0" indent="0">
              <a:buClr>
                <a:schemeClr val="tx1"/>
              </a:buClr>
              <a:buNone/>
            </a:pPr>
            <a:r>
              <a:rPr lang="is-IS" sz="2800" b="1" dirty="0" smtClean="0">
                <a:latin typeface="Arial" pitchFamily="34" charset="0"/>
                <a:cs typeface="Arial" pitchFamily="34" charset="0"/>
              </a:rPr>
              <a:t>Komdu einstaklingnum til læknis ef hann</a:t>
            </a:r>
          </a:p>
          <a:p>
            <a:pPr>
              <a:buClr>
                <a:schemeClr val="tx1"/>
              </a:buClr>
              <a:buFont typeface="Wingdings" pitchFamily="2" charset="2"/>
              <a:buChar char="§"/>
            </a:pPr>
            <a:r>
              <a:rPr lang="is-IS" sz="2800" dirty="0" smtClean="0">
                <a:latin typeface="Arial" pitchFamily="34" charset="0"/>
                <a:cs typeface="Arial" pitchFamily="34" charset="0"/>
              </a:rPr>
              <a:t>Er með alvarlegan áverka á höfði, þó viðkomandi líði ágætlega</a:t>
            </a:r>
          </a:p>
          <a:p>
            <a:pPr>
              <a:buClr>
                <a:schemeClr val="tx1"/>
              </a:buClr>
              <a:buFont typeface="Wingdings" pitchFamily="2" charset="2"/>
              <a:buChar char="§"/>
            </a:pPr>
            <a:r>
              <a:rPr lang="is-IS" sz="2800" dirty="0">
                <a:latin typeface="Arial" pitchFamily="34" charset="0"/>
                <a:cs typeface="Arial" pitchFamily="34" charset="0"/>
              </a:rPr>
              <a:t>M</a:t>
            </a:r>
            <a:r>
              <a:rPr lang="is-IS" sz="2800" dirty="0" smtClean="0">
                <a:latin typeface="Arial" pitchFamily="34" charset="0"/>
                <a:cs typeface="Arial" pitchFamily="34" charset="0"/>
              </a:rPr>
              <a:t>issir meðvitund um skamma hríð</a:t>
            </a:r>
          </a:p>
          <a:p>
            <a:pPr>
              <a:buClr>
                <a:schemeClr val="tx1"/>
              </a:buClr>
              <a:buFont typeface="Wingdings" pitchFamily="2" charset="2"/>
              <a:buChar char="§"/>
            </a:pPr>
            <a:r>
              <a:rPr lang="is-IS" sz="2800" dirty="0" smtClean="0">
                <a:latin typeface="Arial" pitchFamily="34" charset="0"/>
                <a:cs typeface="Arial" pitchFamily="34" charset="0"/>
              </a:rPr>
              <a:t>Finnur fyrir vanlíðan eða ástandi hans hrakar</a:t>
            </a:r>
          </a:p>
          <a:p>
            <a:pPr>
              <a:buClr>
                <a:schemeClr val="tx1"/>
              </a:buClr>
              <a:buFont typeface="Wingdings" pitchFamily="2" charset="2"/>
              <a:buChar char="§"/>
            </a:pPr>
            <a:endParaRPr lang="is-IS" sz="2800" dirty="0" smtClean="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144</a:t>
            </a:fld>
            <a:endParaRPr lang="is-IS"/>
          </a:p>
        </p:txBody>
      </p:sp>
      <p:sp>
        <p:nvSpPr>
          <p:cNvPr id="5" name="Rectangle 4"/>
          <p:cNvSpPr/>
          <p:nvPr/>
        </p:nvSpPr>
        <p:spPr>
          <a:xfrm>
            <a:off x="683568" y="5373216"/>
            <a:ext cx="8028384" cy="954107"/>
          </a:xfrm>
          <a:prstGeom prst="rect">
            <a:avLst/>
          </a:prstGeom>
        </p:spPr>
        <p:txBody>
          <a:bodyPr wrap="square">
            <a:spAutoFit/>
          </a:bodyPr>
          <a:lstStyle/>
          <a:p>
            <a:pPr algn="ctr">
              <a:buClr>
                <a:schemeClr val="tx1"/>
              </a:buClr>
              <a:buFont typeface="Wingdings" pitchFamily="2" charset="2"/>
              <a:buNone/>
            </a:pPr>
            <a:r>
              <a:rPr lang="is-IS" sz="2800" dirty="0" smtClean="0">
                <a:solidFill>
                  <a:srgbClr val="FF0000"/>
                </a:solidFill>
                <a:latin typeface="Arial" pitchFamily="34" charset="0"/>
                <a:cs typeface="Arial" pitchFamily="34" charset="0"/>
              </a:rPr>
              <a:t>Íþróttafólk sem hefur fengið þungt höfuðhögg á ekki að halda áfram æfingu eða keppni hann dag!</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482103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lstStyle/>
          <a:p>
            <a:r>
              <a:rPr lang="is-IS" b="0" dirty="0" smtClean="0">
                <a:latin typeface="Arial" pitchFamily="34" charset="0"/>
                <a:cs typeface="Arial" pitchFamily="34" charset="0"/>
              </a:rPr>
              <a:t>Áverkar á höfði</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500" b="0" dirty="0" smtClean="0">
                <a:latin typeface="Arial" pitchFamily="34" charset="0"/>
                <a:cs typeface="Arial" pitchFamily="34" charset="0"/>
              </a:rPr>
              <a:t> </a:t>
            </a:r>
            <a:r>
              <a:rPr lang="is-IS" sz="2500" b="0" dirty="0" smtClean="0">
                <a:solidFill>
                  <a:srgbClr val="FF0000"/>
                </a:solidFill>
                <a:latin typeface="Arial" pitchFamily="34" charset="0"/>
                <a:cs typeface="Arial" pitchFamily="34" charset="0"/>
              </a:rPr>
              <a:t>Skyndihjálp frh.</a:t>
            </a:r>
            <a:endParaRPr lang="en-US" sz="25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611188" y="2636911"/>
            <a:ext cx="8279410" cy="3763889"/>
          </a:xfrm>
        </p:spPr>
        <p:txBody>
          <a:bodyPr/>
          <a:lstStyle/>
          <a:p>
            <a:pPr marL="0" indent="0">
              <a:buClr>
                <a:schemeClr val="tx1"/>
              </a:buClr>
              <a:buNone/>
            </a:pPr>
            <a:r>
              <a:rPr lang="is-IS" sz="2800" b="1" dirty="0" smtClean="0">
                <a:latin typeface="Arial" pitchFamily="34" charset="0"/>
                <a:cs typeface="Arial" pitchFamily="34" charset="0"/>
              </a:rPr>
              <a:t>Hringdu strax í 112 ef einstaklingurinn </a:t>
            </a:r>
          </a:p>
          <a:p>
            <a:pPr>
              <a:buClr>
                <a:schemeClr val="tx1"/>
              </a:buClr>
              <a:buFont typeface="Wingdings" pitchFamily="2" charset="2"/>
              <a:buChar char="§"/>
            </a:pPr>
            <a:r>
              <a:rPr lang="is-IS" sz="2800" dirty="0" smtClean="0">
                <a:latin typeface="Arial" pitchFamily="34" charset="0"/>
                <a:cs typeface="Arial" pitchFamily="34" charset="0"/>
              </a:rPr>
              <a:t>Er meðvitundarlaus</a:t>
            </a:r>
          </a:p>
          <a:p>
            <a:pPr>
              <a:buClr>
                <a:schemeClr val="tx1"/>
              </a:buClr>
              <a:buFont typeface="Wingdings" pitchFamily="2" charset="2"/>
              <a:buChar char="§"/>
            </a:pPr>
            <a:r>
              <a:rPr lang="is-IS" sz="2800" dirty="0" smtClean="0">
                <a:latin typeface="Arial" pitchFamily="34" charset="0"/>
                <a:cs typeface="Arial" pitchFamily="34" charset="0"/>
              </a:rPr>
              <a:t>Hefur fengið mjög þungt högg á höfuðið</a:t>
            </a:r>
          </a:p>
          <a:p>
            <a:pPr>
              <a:buClr>
                <a:schemeClr val="tx1"/>
              </a:buClr>
              <a:buFont typeface="Wingdings" pitchFamily="2" charset="2"/>
              <a:buChar char="§"/>
            </a:pPr>
            <a:r>
              <a:rPr lang="is-IS" sz="2800" dirty="0" smtClean="0">
                <a:latin typeface="Arial" pitchFamily="34" charset="0"/>
                <a:cs typeface="Arial" pitchFamily="34" charset="0"/>
              </a:rPr>
              <a:t>Er líklega með höfuðkúpubrot eða heilaskaða</a:t>
            </a:r>
          </a:p>
          <a:p>
            <a:pPr>
              <a:buClr>
                <a:schemeClr val="tx1"/>
              </a:buClr>
              <a:buFont typeface="Wingdings" pitchFamily="2" charset="2"/>
              <a:buChar char="§"/>
            </a:pPr>
            <a:endParaRPr lang="is-IS" sz="2800" dirty="0" smtClean="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145</a:t>
            </a:fld>
            <a:endParaRPr lang="is-IS"/>
          </a:p>
        </p:txBody>
      </p:sp>
    </p:spTree>
    <p:extLst>
      <p:ext uri="{BB962C8B-B14F-4D97-AF65-F5344CB8AC3E}">
        <p14:creationId xmlns:p14="http://schemas.microsoft.com/office/powerpoint/2010/main" val="244503904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848"/>
            <a:ext cx="8229600" cy="1143000"/>
          </a:xfrm>
        </p:spPr>
        <p:txBody>
          <a:bodyPr/>
          <a:lstStyle/>
          <a:p>
            <a:r>
              <a:rPr lang="is-IS" dirty="0" smtClean="0">
                <a:latin typeface="Arial" pitchFamily="34" charset="0"/>
                <a:cs typeface="Arial" pitchFamily="34" charset="0"/>
              </a:rPr>
              <a:t>Áverkar á höfði</a:t>
            </a:r>
            <a:endParaRPr lang="is-IS" dirty="0">
              <a:latin typeface="Arial" pitchFamily="34" charset="0"/>
              <a:cs typeface="Arial" pitchFamily="34" charset="0"/>
            </a:endParaRPr>
          </a:p>
        </p:txBody>
      </p:sp>
      <p:pic>
        <p:nvPicPr>
          <p:cNvPr id="70657" name="Picture 1">
            <a:hlinkClick r:id="rId2" action="ppaction://hlinkfile"/>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457200" y="1835785"/>
            <a:ext cx="8229600" cy="405479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D75BBEA3-5EB0-40BA-87B9-5B6A2872DE3E}" type="slidenum">
              <a:rPr lang="is-IS" smtClean="0"/>
              <a:pPr/>
              <a:t>146</a:t>
            </a:fld>
            <a:endParaRPr lang="is-IS"/>
          </a:p>
        </p:txBody>
      </p:sp>
    </p:spTree>
    <p:extLst>
      <p:ext uri="{BB962C8B-B14F-4D97-AF65-F5344CB8AC3E}">
        <p14:creationId xmlns:p14="http://schemas.microsoft.com/office/powerpoint/2010/main" val="361791991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6216" y="1477340"/>
            <a:ext cx="2627784" cy="245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5474" name="Rectangle 2"/>
          <p:cNvSpPr>
            <a:spLocks noGrp="1" noChangeArrowheads="1"/>
          </p:cNvSpPr>
          <p:nvPr>
            <p:ph type="title"/>
          </p:nvPr>
        </p:nvSpPr>
        <p:spPr>
          <a:xfrm>
            <a:off x="539750" y="1052513"/>
            <a:ext cx="8147050" cy="874712"/>
          </a:xfrm>
        </p:spPr>
        <p:txBody>
          <a:bodyPr/>
          <a:lstStyle/>
          <a:p>
            <a:r>
              <a:rPr lang="is-IS" b="0" dirty="0">
                <a:latin typeface="Arial" pitchFamily="34" charset="0"/>
                <a:cs typeface="Arial" pitchFamily="34" charset="0"/>
              </a:rPr>
              <a:t>Áverkar </a:t>
            </a:r>
            <a:r>
              <a:rPr lang="is-IS" b="0" dirty="0" smtClean="0">
                <a:latin typeface="Arial" pitchFamily="34" charset="0"/>
                <a:cs typeface="Arial" pitchFamily="34" charset="0"/>
              </a:rPr>
              <a:t>á hrygg</a:t>
            </a:r>
            <a:endParaRPr lang="en-GB" b="0" dirty="0">
              <a:latin typeface="Arial" pitchFamily="34" charset="0"/>
              <a:cs typeface="Arial" pitchFamily="34" charset="0"/>
            </a:endParaRPr>
          </a:p>
        </p:txBody>
      </p:sp>
      <p:sp>
        <p:nvSpPr>
          <p:cNvPr id="745475" name="Rectangle 3"/>
          <p:cNvSpPr>
            <a:spLocks noGrp="1" noChangeArrowheads="1"/>
          </p:cNvSpPr>
          <p:nvPr>
            <p:ph idx="1"/>
          </p:nvPr>
        </p:nvSpPr>
        <p:spPr>
          <a:xfrm>
            <a:off x="323850" y="2276872"/>
            <a:ext cx="8496622" cy="4581128"/>
          </a:xfrm>
        </p:spPr>
        <p:txBody>
          <a:bodyPr/>
          <a:lstStyle/>
          <a:p>
            <a:pPr>
              <a:buClr>
                <a:schemeClr val="tx1"/>
              </a:buClr>
              <a:buFont typeface="Wingdings" pitchFamily="2" charset="2"/>
              <a:buChar char="§"/>
            </a:pPr>
            <a:r>
              <a:rPr lang="is-IS" sz="2800" dirty="0" smtClean="0">
                <a:latin typeface="Arial" pitchFamily="34" charset="0"/>
                <a:cs typeface="Arial" pitchFamily="34" charset="0"/>
              </a:rPr>
              <a:t>Ef hryggjarliðir verða fyrir hnjaski </a:t>
            </a:r>
            <a:r>
              <a:rPr lang="is-IS" sz="2800" dirty="0">
                <a:latin typeface="Arial" pitchFamily="34" charset="0"/>
                <a:cs typeface="Arial" pitchFamily="34" charset="0"/>
              </a:rPr>
              <a:t/>
            </a:r>
            <a:br>
              <a:rPr lang="is-IS" sz="2800" dirty="0">
                <a:latin typeface="Arial" pitchFamily="34" charset="0"/>
                <a:cs typeface="Arial" pitchFamily="34" charset="0"/>
              </a:rPr>
            </a:br>
            <a:r>
              <a:rPr lang="is-IS" sz="2800" dirty="0" smtClean="0">
                <a:latin typeface="Arial" pitchFamily="34" charset="0"/>
                <a:cs typeface="Arial" pitchFamily="34" charset="0"/>
              </a:rPr>
              <a:t>getur mænan skaðast</a:t>
            </a:r>
          </a:p>
          <a:p>
            <a:pPr>
              <a:buClr>
                <a:schemeClr val="tx1"/>
              </a:buClr>
              <a:buFont typeface="Wingdings" pitchFamily="2" charset="2"/>
              <a:buChar char="§"/>
            </a:pPr>
            <a:r>
              <a:rPr lang="is-IS" sz="2800" dirty="0" smtClean="0">
                <a:latin typeface="Arial" pitchFamily="34" charset="0"/>
                <a:cs typeface="Arial" pitchFamily="34" charset="0"/>
              </a:rPr>
              <a:t>Ef mænan skaðast er hætta á lömun</a:t>
            </a:r>
          </a:p>
          <a:p>
            <a:pPr>
              <a:buClr>
                <a:schemeClr val="tx1"/>
              </a:buClr>
              <a:buFont typeface="Wingdings" pitchFamily="2" charset="2"/>
              <a:buChar char="§"/>
            </a:pPr>
            <a:r>
              <a:rPr lang="is-IS" sz="2800" dirty="0" smtClean="0">
                <a:latin typeface="Arial" pitchFamily="34" charset="0"/>
                <a:cs typeface="Arial" pitchFamily="34" charset="0"/>
              </a:rPr>
              <a:t>Áverkar á hrygg verða yfirleitt af völdum                                    slysa þar sem líkaminn verður fyrir miklu                              höggi eins og í umferðaslysum eða við hátt fall</a:t>
            </a:r>
          </a:p>
          <a:p>
            <a:pPr marL="0" indent="0">
              <a:buClr>
                <a:schemeClr val="tx1"/>
              </a:buClr>
              <a:buNone/>
            </a:pPr>
            <a:endParaRPr lang="is-IS" sz="1400" b="1" dirty="0" smtClean="0">
              <a:latin typeface="Arial" pitchFamily="34" charset="0"/>
              <a:cs typeface="Arial" pitchFamily="34" charset="0"/>
            </a:endParaRPr>
          </a:p>
          <a:p>
            <a:pPr marL="0" indent="0" algn="ctr">
              <a:buClr>
                <a:schemeClr val="tx1"/>
              </a:buClr>
              <a:buNone/>
            </a:pPr>
            <a:r>
              <a:rPr lang="is-IS" sz="2800" dirty="0" smtClean="0">
                <a:solidFill>
                  <a:srgbClr val="FF0000"/>
                </a:solidFill>
                <a:latin typeface="Arial" pitchFamily="34" charset="0"/>
                <a:cs typeface="Arial" pitchFamily="34" charset="0"/>
              </a:rPr>
              <a:t>Það </a:t>
            </a:r>
            <a:r>
              <a:rPr lang="is-IS" sz="2800" dirty="0">
                <a:solidFill>
                  <a:srgbClr val="FF0000"/>
                </a:solidFill>
                <a:latin typeface="Arial" pitchFamily="34" charset="0"/>
                <a:cs typeface="Arial" pitchFamily="34" charset="0"/>
              </a:rPr>
              <a:t>er erfitt fyrir skyndihjálparfólk að meta með vissu hvort um er að ræða áverka á hrygg</a:t>
            </a:r>
          </a:p>
          <a:p>
            <a:pPr>
              <a:buClr>
                <a:schemeClr val="tx1"/>
              </a:buClr>
              <a:buFont typeface="Wingdings" pitchFamily="2" charset="2"/>
              <a:buChar char="§"/>
            </a:pPr>
            <a:endParaRPr lang="is-IS" sz="2800" dirty="0">
              <a:latin typeface="Arial" pitchFamily="34" charset="0"/>
              <a:cs typeface="Arial" pitchFamily="34" charset="0"/>
            </a:endParaRPr>
          </a:p>
          <a:p>
            <a:pPr>
              <a:buClr>
                <a:schemeClr val="tx1"/>
              </a:buClr>
              <a:buFont typeface="Wingdings" pitchFamily="2" charset="2"/>
              <a:buChar char="§"/>
            </a:pPr>
            <a:endParaRPr lang="is-IS" dirty="0" smtClean="0">
              <a:latin typeface="Arial" pitchFamily="34" charset="0"/>
              <a:cs typeface="Arial" pitchFamily="34" charset="0"/>
            </a:endParaRPr>
          </a:p>
          <a:p>
            <a:pPr>
              <a:buClr>
                <a:schemeClr val="tx1"/>
              </a:buClr>
              <a:buFont typeface="Wingdings" pitchFamily="2" charset="2"/>
              <a:buChar char="§"/>
            </a:pPr>
            <a:endParaRPr lang="is-IS" dirty="0">
              <a:latin typeface="Arial" pitchFamily="34" charset="0"/>
              <a:cs typeface="Arial" pitchFamily="34" charset="0"/>
            </a:endParaRPr>
          </a:p>
          <a:p>
            <a:pPr>
              <a:buClr>
                <a:schemeClr val="tx1"/>
              </a:buClr>
              <a:buFont typeface="Wingdings" pitchFamily="2" charset="2"/>
              <a:buChar char="§"/>
            </a:pPr>
            <a:endParaRPr lang="is-IS" dirty="0">
              <a:latin typeface="Arial" pitchFamily="34" charset="0"/>
              <a:cs typeface="Arial" pitchFamily="34" charset="0"/>
            </a:endParaRPr>
          </a:p>
          <a:p>
            <a:pPr>
              <a:buClr>
                <a:schemeClr val="tx1"/>
              </a:buClr>
              <a:buFont typeface="Wingdings" pitchFamily="2" charset="2"/>
              <a:buChar char="§"/>
            </a:pPr>
            <a:endParaRPr lang="is-IS"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7CC12BAE-5EA6-42AF-81B4-2BBF6C933F65}" type="slidenum">
              <a:rPr lang="is-IS"/>
              <a:pPr/>
              <a:t>147</a:t>
            </a:fld>
            <a:endParaRPr lang="is-IS"/>
          </a:p>
        </p:txBody>
      </p:sp>
    </p:spTree>
    <p:extLst>
      <p:ext uri="{BB962C8B-B14F-4D97-AF65-F5344CB8AC3E}">
        <p14:creationId xmlns:p14="http://schemas.microsoft.com/office/powerpoint/2010/main" val="2534513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normAutofit fontScale="90000"/>
          </a:bodyPr>
          <a:lstStyle/>
          <a:p>
            <a:r>
              <a:rPr lang="is-IS" sz="4900" b="0" dirty="0" smtClean="0">
                <a:latin typeface="Arial" pitchFamily="34" charset="0"/>
                <a:cs typeface="Arial" pitchFamily="34" charset="0"/>
              </a:rPr>
              <a:t>Áverkar á hrygg</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a:latin typeface="Arial" pitchFamily="34" charset="0"/>
                <a:cs typeface="Arial" pitchFamily="34" charset="0"/>
              </a:rPr>
              <a:t> </a:t>
            </a:r>
            <a:r>
              <a:rPr lang="is-IS" sz="2800" b="0" dirty="0" smtClean="0">
                <a:solidFill>
                  <a:srgbClr val="FF0000"/>
                </a:solidFill>
                <a:latin typeface="Arial" pitchFamily="34" charset="0"/>
                <a:cs typeface="Arial" pitchFamily="34" charset="0"/>
              </a:rPr>
              <a:t>Einkenni</a:t>
            </a:r>
            <a:endParaRPr lang="en-US" sz="30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611188" y="2409355"/>
            <a:ext cx="8279410" cy="3991446"/>
          </a:xfrm>
        </p:spPr>
        <p:txBody>
          <a:bodyPr>
            <a:noAutofit/>
          </a:bodyPr>
          <a:lstStyle/>
          <a:p>
            <a:pPr>
              <a:buClr>
                <a:schemeClr val="tx1"/>
              </a:buClr>
              <a:buNone/>
            </a:pPr>
            <a:r>
              <a:rPr lang="is-IS" sz="2400" b="1" dirty="0" smtClean="0">
                <a:latin typeface="Arial" pitchFamily="34" charset="0"/>
                <a:cs typeface="Arial" pitchFamily="34" charset="0"/>
              </a:rPr>
              <a:t>Líkur eru á hryggáverkum í eftirfarandi tilvikum</a:t>
            </a:r>
          </a:p>
          <a:p>
            <a:pPr>
              <a:spcBef>
                <a:spcPts val="672"/>
              </a:spcBef>
              <a:buClr>
                <a:schemeClr val="tx1"/>
              </a:buClr>
              <a:buFont typeface="Wingdings" pitchFamily="2" charset="2"/>
              <a:buChar char="§"/>
            </a:pPr>
            <a:r>
              <a:rPr lang="is-IS" sz="2400" dirty="0">
                <a:latin typeface="Arial" pitchFamily="34" charset="0"/>
                <a:cs typeface="Arial" pitchFamily="34" charset="0"/>
              </a:rPr>
              <a:t>U</a:t>
            </a:r>
            <a:r>
              <a:rPr lang="is-IS" sz="2400" dirty="0" smtClean="0">
                <a:latin typeface="Arial" pitchFamily="34" charset="0"/>
                <a:cs typeface="Arial" pitchFamily="34" charset="0"/>
              </a:rPr>
              <a:t>mferðaslys</a:t>
            </a:r>
          </a:p>
          <a:p>
            <a:pPr>
              <a:spcBef>
                <a:spcPts val="672"/>
              </a:spcBef>
              <a:buClr>
                <a:schemeClr val="tx1"/>
              </a:buClr>
              <a:buFont typeface="Wingdings" pitchFamily="2" charset="2"/>
              <a:buChar char="§"/>
            </a:pPr>
            <a:r>
              <a:rPr lang="is-IS" sz="2400" dirty="0">
                <a:latin typeface="Arial" pitchFamily="34" charset="0"/>
                <a:cs typeface="Arial" pitchFamily="34" charset="0"/>
              </a:rPr>
              <a:t>L</a:t>
            </a:r>
            <a:r>
              <a:rPr lang="is-IS" sz="2400" dirty="0" smtClean="0">
                <a:latin typeface="Arial" pitchFamily="34" charset="0"/>
                <a:cs typeface="Arial" pitchFamily="34" charset="0"/>
              </a:rPr>
              <a:t>ending á höfði eða hálsi við stungu í laug</a:t>
            </a:r>
          </a:p>
          <a:p>
            <a:pPr>
              <a:spcBef>
                <a:spcPts val="672"/>
              </a:spcBef>
              <a:buClr>
                <a:schemeClr val="tx1"/>
              </a:buClr>
              <a:buFont typeface="Wingdings" pitchFamily="2" charset="2"/>
              <a:buChar char="§"/>
            </a:pPr>
            <a:r>
              <a:rPr lang="is-IS" sz="2400" dirty="0">
                <a:latin typeface="Arial" pitchFamily="34" charset="0"/>
                <a:cs typeface="Arial" pitchFamily="34" charset="0"/>
              </a:rPr>
              <a:t>F</a:t>
            </a:r>
            <a:r>
              <a:rPr lang="is-IS" sz="2400" dirty="0" smtClean="0">
                <a:latin typeface="Arial" pitchFamily="34" charset="0"/>
                <a:cs typeface="Arial" pitchFamily="34" charset="0"/>
              </a:rPr>
              <a:t>all niður meira en 1 metra eða 5 tröppur</a:t>
            </a:r>
          </a:p>
          <a:p>
            <a:pPr>
              <a:spcBef>
                <a:spcPts val="672"/>
              </a:spcBef>
              <a:buClr>
                <a:schemeClr val="tx1"/>
              </a:buClr>
              <a:buFont typeface="Wingdings" pitchFamily="2" charset="2"/>
              <a:buChar char="§"/>
            </a:pPr>
            <a:r>
              <a:rPr lang="is-IS" sz="2400" dirty="0" smtClean="0">
                <a:latin typeface="Arial" pitchFamily="34" charset="0"/>
                <a:cs typeface="Arial" pitchFamily="34" charset="0"/>
              </a:rPr>
              <a:t>Skert tilfinning eða doði í útlimum </a:t>
            </a:r>
          </a:p>
          <a:p>
            <a:pPr>
              <a:spcBef>
                <a:spcPts val="672"/>
              </a:spcBef>
              <a:buClr>
                <a:schemeClr val="tx1"/>
              </a:buClr>
              <a:buFont typeface="Wingdings" pitchFamily="2" charset="2"/>
              <a:buChar char="§"/>
            </a:pPr>
            <a:r>
              <a:rPr lang="is-IS" sz="2400" dirty="0" smtClean="0">
                <a:latin typeface="Arial" pitchFamily="34" charset="0"/>
                <a:cs typeface="Arial" pitchFamily="34" charset="0"/>
              </a:rPr>
              <a:t>Minnkuð tilfinning eða vöðvaslaki í handleggjum eða efri hluta líkama </a:t>
            </a:r>
          </a:p>
          <a:p>
            <a:pPr>
              <a:spcBef>
                <a:spcPts val="672"/>
              </a:spcBef>
              <a:buClr>
                <a:schemeClr val="tx1"/>
              </a:buClr>
              <a:buFont typeface="Wingdings" pitchFamily="2" charset="2"/>
              <a:buChar char="§"/>
            </a:pPr>
            <a:r>
              <a:rPr lang="is-IS" sz="2400" dirty="0" smtClean="0">
                <a:latin typeface="Arial" pitchFamily="34" charset="0"/>
                <a:cs typeface="Arial" pitchFamily="34" charset="0"/>
              </a:rPr>
              <a:t>Sársaukafull meiðsl, sérlega  á höfði eða hálsi </a:t>
            </a:r>
          </a:p>
          <a:p>
            <a:pPr>
              <a:spcBef>
                <a:spcPts val="672"/>
              </a:spcBef>
              <a:buClr>
                <a:schemeClr val="tx1"/>
              </a:buClr>
              <a:buFont typeface="Wingdings" pitchFamily="2" charset="2"/>
              <a:buChar char="§"/>
            </a:pPr>
            <a:r>
              <a:rPr lang="is-IS" sz="2400" dirty="0" smtClean="0">
                <a:latin typeface="Arial" pitchFamily="34" charset="0"/>
                <a:cs typeface="Arial" pitchFamily="34" charset="0"/>
              </a:rPr>
              <a:t>Skert meðvitund eða ölvun (þegar slysið varð)</a:t>
            </a:r>
            <a:endParaRPr lang="is-IS" sz="2400"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148</a:t>
            </a:fld>
            <a:endParaRPr lang="is-IS"/>
          </a:p>
        </p:txBody>
      </p:sp>
    </p:spTree>
    <p:extLst>
      <p:ext uri="{BB962C8B-B14F-4D97-AF65-F5344CB8AC3E}">
        <p14:creationId xmlns:p14="http://schemas.microsoft.com/office/powerpoint/2010/main" val="85409609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normAutofit fontScale="90000"/>
          </a:bodyPr>
          <a:lstStyle/>
          <a:p>
            <a:r>
              <a:rPr lang="is-IS" sz="4900" b="0" dirty="0" smtClean="0">
                <a:latin typeface="Arial" pitchFamily="34" charset="0"/>
                <a:cs typeface="Arial" pitchFamily="34" charset="0"/>
              </a:rPr>
              <a:t>Áverkar á hrygg</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a:latin typeface="Arial" pitchFamily="34" charset="0"/>
                <a:cs typeface="Arial" pitchFamily="34" charset="0"/>
              </a:rPr>
              <a:t> </a:t>
            </a:r>
            <a:r>
              <a:rPr lang="is-IS" sz="2800" b="0" dirty="0" smtClean="0">
                <a:solidFill>
                  <a:srgbClr val="FF0000"/>
                </a:solidFill>
                <a:latin typeface="Arial" pitchFamily="34" charset="0"/>
                <a:cs typeface="Arial" pitchFamily="34" charset="0"/>
              </a:rPr>
              <a:t>Einkenni</a:t>
            </a:r>
            <a:endParaRPr lang="en-US" sz="30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611188" y="2409355"/>
            <a:ext cx="8279410" cy="3991446"/>
          </a:xfrm>
        </p:spPr>
        <p:txBody>
          <a:bodyPr/>
          <a:lstStyle/>
          <a:p>
            <a:pPr>
              <a:buClr>
                <a:schemeClr val="tx1"/>
              </a:buClr>
              <a:buFont typeface="Wingdings" pitchFamily="2" charset="2"/>
              <a:buChar char="§"/>
            </a:pPr>
            <a:r>
              <a:rPr lang="is-IS" sz="2800" dirty="0" smtClean="0">
                <a:latin typeface="Arial" pitchFamily="34" charset="0"/>
                <a:cs typeface="Arial" pitchFamily="34" charset="0"/>
              </a:rPr>
              <a:t>Sársauki í baki eða hálsi</a:t>
            </a:r>
          </a:p>
          <a:p>
            <a:pPr>
              <a:buClr>
                <a:schemeClr val="tx1"/>
              </a:buClr>
              <a:buFont typeface="Wingdings" pitchFamily="2" charset="2"/>
              <a:buChar char="§"/>
            </a:pPr>
            <a:r>
              <a:rPr lang="is-IS" sz="2800" dirty="0" smtClean="0">
                <a:latin typeface="Arial" pitchFamily="34" charset="0"/>
                <a:cs typeface="Arial" pitchFamily="34" charset="0"/>
              </a:rPr>
              <a:t>Alvarleg höfuðmeiðsl</a:t>
            </a:r>
          </a:p>
          <a:p>
            <a:pPr>
              <a:buClr>
                <a:schemeClr val="tx1"/>
              </a:buClr>
              <a:buFont typeface="Wingdings" pitchFamily="2" charset="2"/>
              <a:buChar char="§"/>
            </a:pPr>
            <a:r>
              <a:rPr lang="is-IS" sz="2800" dirty="0" smtClean="0">
                <a:latin typeface="Arial" pitchFamily="34" charset="0"/>
                <a:cs typeface="Arial" pitchFamily="34" charset="0"/>
              </a:rPr>
              <a:t>Skert meðvitund; sljóleiki,                                                  syfja, kvíði, minnistap eða                                            meðvitundarleysi</a:t>
            </a:r>
          </a:p>
          <a:p>
            <a:pPr>
              <a:buClr>
                <a:schemeClr val="tx1"/>
              </a:buClr>
              <a:buFont typeface="Wingdings" pitchFamily="2" charset="2"/>
              <a:buChar char="§"/>
            </a:pPr>
            <a:r>
              <a:rPr lang="is-IS" sz="2800" dirty="0" smtClean="0">
                <a:latin typeface="Arial" pitchFamily="34" charset="0"/>
                <a:cs typeface="Arial" pitchFamily="34" charset="0"/>
              </a:rPr>
              <a:t>Ef vafi leikur á alvarleika áverka                                                 skal reikna með hinu versta</a:t>
            </a:r>
          </a:p>
          <a:p>
            <a:pPr>
              <a:buClr>
                <a:schemeClr val="tx1"/>
              </a:buClr>
              <a:buFont typeface="Wingdings" pitchFamily="2" charset="2"/>
              <a:buChar char="§"/>
            </a:pPr>
            <a:endParaRPr lang="is-IS" sz="2800" dirty="0">
              <a:latin typeface="Arial" pitchFamily="34" charset="0"/>
              <a:cs typeface="Arial" pitchFamily="34" charset="0"/>
            </a:endParaRPr>
          </a:p>
          <a:p>
            <a:pPr marL="0" indent="0">
              <a:buClr>
                <a:schemeClr val="tx1"/>
              </a:buClr>
              <a:buNone/>
            </a:pPr>
            <a:endParaRPr lang="is-IS" sz="2800" dirty="0" smtClean="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149</a:t>
            </a:fld>
            <a:endParaRPr lang="is-IS"/>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0193" y="2420888"/>
            <a:ext cx="2328258" cy="3492388"/>
          </a:xfrm>
          <a:prstGeom prst="rect">
            <a:avLst/>
          </a:prstGeom>
          <a:ln>
            <a:noFill/>
          </a:ln>
          <a:effectLst>
            <a:softEdge rad="112500"/>
          </a:effectLst>
        </p:spPr>
      </p:pic>
    </p:spTree>
    <p:extLst>
      <p:ext uri="{BB962C8B-B14F-4D97-AF65-F5344CB8AC3E}">
        <p14:creationId xmlns:p14="http://schemas.microsoft.com/office/powerpoint/2010/main" val="3138668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0" y="1133872"/>
            <a:ext cx="9144000" cy="1143000"/>
          </a:xfrm>
        </p:spPr>
        <p:txBody>
          <a:bodyPr>
            <a:normAutofit fontScale="90000"/>
          </a:bodyPr>
          <a:lstStyle/>
          <a:p>
            <a:r>
              <a:rPr lang="is-IS" sz="4900" b="0" dirty="0" smtClean="0">
                <a:latin typeface="Arial" charset="0"/>
              </a:rPr>
              <a:t>Á slysstað</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Vertu rólegur í neyðartilfellum</a:t>
            </a:r>
            <a:endParaRPr lang="en-GB" b="0" dirty="0">
              <a:latin typeface="Arial" charset="0"/>
            </a:endParaRPr>
          </a:p>
        </p:txBody>
      </p:sp>
      <p:sp>
        <p:nvSpPr>
          <p:cNvPr id="427011" name="Rectangle 3"/>
          <p:cNvSpPr>
            <a:spLocks noGrp="1" noChangeArrowheads="1"/>
          </p:cNvSpPr>
          <p:nvPr>
            <p:ph idx="1"/>
          </p:nvPr>
        </p:nvSpPr>
        <p:spPr>
          <a:xfrm>
            <a:off x="468313" y="2564904"/>
            <a:ext cx="5543847" cy="4032746"/>
          </a:xfrm>
        </p:spPr>
        <p:txBody>
          <a:bodyPr/>
          <a:lstStyle/>
          <a:p>
            <a:pPr>
              <a:buFont typeface="Wingdings" pitchFamily="2" charset="2"/>
              <a:buChar char="§"/>
            </a:pPr>
            <a:r>
              <a:rPr lang="is-IS" sz="2800" dirty="0">
                <a:latin typeface="Arial" charset="0"/>
              </a:rPr>
              <a:t>Alvarlegir </a:t>
            </a:r>
            <a:r>
              <a:rPr lang="is-IS" sz="2800" dirty="0" smtClean="0">
                <a:latin typeface="Arial" charset="0"/>
              </a:rPr>
              <a:t>atburðir geta valdið                                                                 </a:t>
            </a:r>
            <a:r>
              <a:rPr lang="is-IS" sz="2800" dirty="0">
                <a:latin typeface="Arial" charset="0"/>
              </a:rPr>
              <a:t>andlegri </a:t>
            </a:r>
            <a:r>
              <a:rPr lang="is-IS" sz="2800" dirty="0" smtClean="0">
                <a:latin typeface="Arial" charset="0"/>
              </a:rPr>
              <a:t>og líkamlegri streitu og                                        skert hæfni </a:t>
            </a:r>
            <a:r>
              <a:rPr lang="is-IS" sz="2800" dirty="0">
                <a:latin typeface="Arial" charset="0"/>
              </a:rPr>
              <a:t>til að hugsa rökrétt</a:t>
            </a:r>
          </a:p>
          <a:p>
            <a:pPr>
              <a:buFont typeface="Wingdings" pitchFamily="2" charset="2"/>
              <a:buChar char="§"/>
            </a:pPr>
            <a:r>
              <a:rPr lang="is-IS" sz="2800" dirty="0" smtClean="0">
                <a:latin typeface="Arial" charset="0"/>
              </a:rPr>
              <a:t>Staldraðu </a:t>
            </a:r>
            <a:r>
              <a:rPr lang="is-IS" sz="2800" dirty="0">
                <a:latin typeface="Arial" charset="0"/>
              </a:rPr>
              <a:t>við og </a:t>
            </a:r>
            <a:r>
              <a:rPr lang="is-IS" sz="2800" dirty="0" smtClean="0">
                <a:latin typeface="Arial" charset="0"/>
              </a:rPr>
              <a:t>reyndu að ná </a:t>
            </a:r>
            <a:r>
              <a:rPr lang="is-IS" sz="2800" dirty="0">
                <a:latin typeface="Arial" charset="0"/>
              </a:rPr>
              <a:t>stjórn á </a:t>
            </a:r>
            <a:r>
              <a:rPr lang="is-IS" sz="2800" dirty="0" smtClean="0">
                <a:latin typeface="Arial" charset="0"/>
              </a:rPr>
              <a:t>tilfinningum</a:t>
            </a:r>
          </a:p>
          <a:p>
            <a:pPr>
              <a:buFont typeface="Wingdings" pitchFamily="2" charset="2"/>
              <a:buChar char="§"/>
            </a:pPr>
            <a:r>
              <a:rPr lang="is-IS" sz="2800" dirty="0" smtClean="0">
                <a:latin typeface="Arial" charset="0"/>
              </a:rPr>
              <a:t>Stefndu ekki eigin öryggi í hættu</a:t>
            </a:r>
            <a:endParaRPr lang="is-IS" sz="2800" dirty="0">
              <a:latin typeface="Arial" charset="0"/>
            </a:endParaRPr>
          </a:p>
        </p:txBody>
      </p:sp>
      <p:sp>
        <p:nvSpPr>
          <p:cNvPr id="6" name="Slide Number Placeholder 5"/>
          <p:cNvSpPr>
            <a:spLocks noGrp="1"/>
          </p:cNvSpPr>
          <p:nvPr>
            <p:ph type="sldNum" sz="quarter" idx="12"/>
          </p:nvPr>
        </p:nvSpPr>
        <p:spPr/>
        <p:txBody>
          <a:bodyPr/>
          <a:lstStyle/>
          <a:p>
            <a:fld id="{A02E4172-9079-4FA2-B0DE-57ADE686FF7C}" type="slidenum">
              <a:rPr lang="is-IS"/>
              <a:pPr/>
              <a:t>15</a:t>
            </a:fld>
            <a:endParaRPr lang="is-IS" dirty="0"/>
          </a:p>
        </p:txBody>
      </p:sp>
      <p:pic>
        <p:nvPicPr>
          <p:cNvPr id="5" name="Picture 4" descr="Teiknimynd2"/>
          <p:cNvPicPr>
            <a:picLocks noChangeAspect="1" noChangeArrowheads="1"/>
          </p:cNvPicPr>
          <p:nvPr/>
        </p:nvPicPr>
        <p:blipFill>
          <a:blip r:embed="rId3" cstate="email"/>
          <a:srcRect/>
          <a:stretch>
            <a:fillRect/>
          </a:stretch>
        </p:blipFill>
        <p:spPr bwMode="auto">
          <a:xfrm>
            <a:off x="5913589" y="2420888"/>
            <a:ext cx="2906029" cy="3528392"/>
          </a:xfrm>
          <a:prstGeom prst="rect">
            <a:avLst/>
          </a:prstGeom>
          <a:ln>
            <a:noFill/>
          </a:ln>
          <a:effectLst>
            <a:softEdge rad="112500"/>
          </a:effectLst>
        </p:spPr>
      </p:pic>
    </p:spTree>
    <p:extLst>
      <p:ext uri="{BB962C8B-B14F-4D97-AF65-F5344CB8AC3E}">
        <p14:creationId xmlns:p14="http://schemas.microsoft.com/office/powerpoint/2010/main" val="28152663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250825" y="1125538"/>
            <a:ext cx="8893175" cy="1143000"/>
          </a:xfrm>
        </p:spPr>
        <p:txBody>
          <a:bodyPr/>
          <a:lstStyle/>
          <a:p>
            <a:r>
              <a:rPr lang="is-IS" b="0" dirty="0" smtClean="0">
                <a:latin typeface="Arial" pitchFamily="34" charset="0"/>
                <a:cs typeface="Arial" pitchFamily="34" charset="0"/>
              </a:rPr>
              <a:t>Áverkar á hrygg</a:t>
            </a:r>
            <a:br>
              <a:rPr lang="is-IS" b="0" dirty="0" smtClean="0">
                <a:latin typeface="Arial" pitchFamily="34" charset="0"/>
                <a:cs typeface="Arial" pitchFamily="34" charset="0"/>
              </a:rPr>
            </a:br>
            <a:r>
              <a:rPr lang="is-IS" sz="2500" b="0" dirty="0" smtClean="0">
                <a:solidFill>
                  <a:srgbClr val="FF0000"/>
                </a:solidFill>
                <a:latin typeface="Arial" pitchFamily="34" charset="0"/>
                <a:cs typeface="Arial" pitchFamily="34" charset="0"/>
              </a:rPr>
              <a:t>Skyndihjálp</a:t>
            </a:r>
            <a:endParaRPr lang="en-GB" sz="2500" b="0" dirty="0">
              <a:solidFill>
                <a:srgbClr val="FF0000"/>
              </a:solidFill>
              <a:latin typeface="Arial" pitchFamily="34" charset="0"/>
              <a:cs typeface="Arial" pitchFamily="34" charset="0"/>
            </a:endParaRPr>
          </a:p>
        </p:txBody>
      </p:sp>
      <p:sp>
        <p:nvSpPr>
          <p:cNvPr id="746499" name="Rectangle 3"/>
          <p:cNvSpPr>
            <a:spLocks noGrp="1" noChangeArrowheads="1"/>
          </p:cNvSpPr>
          <p:nvPr>
            <p:ph idx="1"/>
          </p:nvPr>
        </p:nvSpPr>
        <p:spPr>
          <a:xfrm>
            <a:off x="611188" y="2420938"/>
            <a:ext cx="7993062" cy="4103687"/>
          </a:xfrm>
        </p:spPr>
        <p:txBody>
          <a:bodyPr/>
          <a:lstStyle/>
          <a:p>
            <a:pPr>
              <a:buClr>
                <a:schemeClr val="tx1"/>
              </a:buClr>
              <a:buFont typeface="Wingdings" pitchFamily="2" charset="2"/>
              <a:buChar char="§"/>
            </a:pPr>
            <a:r>
              <a:rPr lang="is-IS" sz="2800" dirty="0" smtClean="0">
                <a:latin typeface="Arial" pitchFamily="34" charset="0"/>
                <a:cs typeface="Arial" pitchFamily="34" charset="0"/>
              </a:rPr>
              <a:t>Hringdu </a:t>
            </a:r>
            <a:r>
              <a:rPr lang="is-IS" sz="2800" dirty="0">
                <a:latin typeface="Arial" pitchFamily="34" charset="0"/>
                <a:cs typeface="Arial" pitchFamily="34" charset="0"/>
              </a:rPr>
              <a:t>strax í </a:t>
            </a:r>
            <a:r>
              <a:rPr lang="is-IS" sz="2800" b="1" dirty="0">
                <a:solidFill>
                  <a:srgbClr val="FF0000"/>
                </a:solidFill>
                <a:latin typeface="Arial" pitchFamily="34" charset="0"/>
                <a:cs typeface="Arial" pitchFamily="34" charset="0"/>
              </a:rPr>
              <a:t>112</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Róaðu einstaklinginn, biddu </a:t>
            </a:r>
            <a:r>
              <a:rPr lang="is-IS" sz="2800" dirty="0">
                <a:latin typeface="Arial" pitchFamily="34" charset="0"/>
                <a:cs typeface="Arial" pitchFamily="34" charset="0"/>
              </a:rPr>
              <a:t>hann </a:t>
            </a:r>
            <a:r>
              <a:rPr lang="is-IS" sz="2800" dirty="0" smtClean="0">
                <a:latin typeface="Arial" pitchFamily="34" charset="0"/>
                <a:cs typeface="Arial" pitchFamily="34" charset="0"/>
              </a:rPr>
              <a:t>                          um </a:t>
            </a:r>
            <a:r>
              <a:rPr lang="is-IS" sz="2800" dirty="0">
                <a:latin typeface="Arial" pitchFamily="34" charset="0"/>
                <a:cs typeface="Arial" pitchFamily="34" charset="0"/>
              </a:rPr>
              <a:t>að </a:t>
            </a:r>
            <a:r>
              <a:rPr lang="is-IS" sz="2800" dirty="0" smtClean="0">
                <a:latin typeface="Arial" pitchFamily="34" charset="0"/>
                <a:cs typeface="Arial" pitchFamily="34" charset="0"/>
              </a:rPr>
              <a:t>forðast </a:t>
            </a:r>
            <a:r>
              <a:rPr lang="is-IS" sz="2800" dirty="0">
                <a:latin typeface="Arial" pitchFamily="34" charset="0"/>
                <a:cs typeface="Arial" pitchFamily="34" charset="0"/>
              </a:rPr>
              <a:t>óþarfa hreyfingu</a:t>
            </a:r>
          </a:p>
          <a:p>
            <a:pPr>
              <a:buClr>
                <a:schemeClr val="tx1"/>
              </a:buClr>
              <a:buFont typeface="Wingdings" pitchFamily="2" charset="2"/>
              <a:buChar char="§"/>
            </a:pPr>
            <a:r>
              <a:rPr lang="is-IS" sz="2800" dirty="0" smtClean="0">
                <a:latin typeface="Arial" pitchFamily="34" charset="0"/>
                <a:cs typeface="Arial" pitchFamily="34" charset="0"/>
              </a:rPr>
              <a:t>Haltu </a:t>
            </a:r>
            <a:r>
              <a:rPr lang="is-IS" sz="2800" dirty="0">
                <a:latin typeface="Arial" pitchFamily="34" charset="0"/>
                <a:cs typeface="Arial" pitchFamily="34" charset="0"/>
              </a:rPr>
              <a:t>við höfuð og </a:t>
            </a:r>
            <a:r>
              <a:rPr lang="is-IS" sz="2800" dirty="0" smtClean="0">
                <a:latin typeface="Arial" pitchFamily="34" charset="0"/>
                <a:cs typeface="Arial" pitchFamily="34" charset="0"/>
              </a:rPr>
              <a:t>háls, en ekki ef einstaklingurinn er ókyrr eða æstur</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Fylgstu </a:t>
            </a:r>
            <a:r>
              <a:rPr lang="is-IS" sz="2800" dirty="0">
                <a:latin typeface="Arial" pitchFamily="34" charset="0"/>
                <a:cs typeface="Arial" pitchFamily="34" charset="0"/>
              </a:rPr>
              <a:t>með meðvitund og öndun</a:t>
            </a:r>
          </a:p>
          <a:p>
            <a:pPr>
              <a:buClr>
                <a:schemeClr val="tx1"/>
              </a:buClr>
              <a:buFont typeface="Wingdings" pitchFamily="2" charset="2"/>
              <a:buNone/>
            </a:pPr>
            <a:endParaRPr lang="is-IS" sz="1000" dirty="0">
              <a:latin typeface="Arial" pitchFamily="34" charset="0"/>
              <a:cs typeface="Arial" pitchFamily="34" charset="0"/>
            </a:endParaRPr>
          </a:p>
          <a:p>
            <a:pPr algn="ctr">
              <a:buClr>
                <a:schemeClr val="tx1"/>
              </a:buClr>
              <a:buFont typeface="Wingdings" pitchFamily="2" charset="2"/>
              <a:buNone/>
            </a:pPr>
            <a:r>
              <a:rPr lang="is-IS" sz="2800" dirty="0">
                <a:solidFill>
                  <a:srgbClr val="FF0000"/>
                </a:solidFill>
                <a:latin typeface="Arial" pitchFamily="34" charset="0"/>
                <a:cs typeface="Arial" pitchFamily="34" charset="0"/>
              </a:rPr>
              <a:t>Öndun hefur ávallt forgang, jafnvel þó grunur sé um aðra alvarlega áverka!</a:t>
            </a:r>
          </a:p>
        </p:txBody>
      </p:sp>
      <p:sp>
        <p:nvSpPr>
          <p:cNvPr id="7" name="Slide Number Placeholder 5"/>
          <p:cNvSpPr>
            <a:spLocks noGrp="1"/>
          </p:cNvSpPr>
          <p:nvPr>
            <p:ph type="sldNum" sz="quarter" idx="12"/>
          </p:nvPr>
        </p:nvSpPr>
        <p:spPr/>
        <p:txBody>
          <a:bodyPr/>
          <a:lstStyle/>
          <a:p>
            <a:fld id="{4DC57206-D031-4648-866D-B4720359651D}" type="slidenum">
              <a:rPr lang="is-IS"/>
              <a:pPr/>
              <a:t>150</a:t>
            </a:fld>
            <a:endParaRPr lang="is-IS" dirty="0"/>
          </a:p>
        </p:txBody>
      </p:sp>
      <p:pic>
        <p:nvPicPr>
          <p:cNvPr id="6" name="Picture 5" descr="Skordu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0232" y="2204864"/>
            <a:ext cx="2123193" cy="3316520"/>
          </a:xfrm>
          <a:prstGeom prst="rect">
            <a:avLst/>
          </a:prstGeom>
          <a:ln>
            <a:noFill/>
          </a:ln>
          <a:effectLst>
            <a:softEdge rad="112500"/>
          </a:effectLst>
        </p:spPr>
      </p:pic>
    </p:spTree>
    <p:extLst>
      <p:ext uri="{BB962C8B-B14F-4D97-AF65-F5344CB8AC3E}">
        <p14:creationId xmlns:p14="http://schemas.microsoft.com/office/powerpoint/2010/main" val="1807772257"/>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0" y="1125538"/>
            <a:ext cx="9144000" cy="1152525"/>
          </a:xfrm>
        </p:spPr>
        <p:txBody>
          <a:bodyPr/>
          <a:lstStyle/>
          <a:p>
            <a:r>
              <a:rPr lang="is-IS" b="0" dirty="0" smtClean="0">
                <a:latin typeface="Arial" pitchFamily="34" charset="0"/>
                <a:cs typeface="Arial" pitchFamily="34" charset="0"/>
              </a:rPr>
              <a:t>Áverkar á augum</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500" b="0" dirty="0" smtClean="0">
                <a:latin typeface="Arial" pitchFamily="34" charset="0"/>
                <a:cs typeface="Arial" pitchFamily="34" charset="0"/>
              </a:rPr>
              <a:t> </a:t>
            </a:r>
            <a:r>
              <a:rPr lang="is-IS" sz="2500" b="0" dirty="0" smtClean="0">
                <a:solidFill>
                  <a:srgbClr val="FF0000"/>
                </a:solidFill>
                <a:latin typeface="Arial" pitchFamily="34" charset="0"/>
                <a:cs typeface="Arial" pitchFamily="34" charset="0"/>
              </a:rPr>
              <a:t>Einkenni</a:t>
            </a:r>
            <a:endParaRPr lang="en-US" sz="2500" b="0" dirty="0">
              <a:solidFill>
                <a:srgbClr val="FF0000"/>
              </a:solidFill>
              <a:latin typeface="Arial" pitchFamily="34" charset="0"/>
              <a:cs typeface="Arial" pitchFamily="34" charset="0"/>
            </a:endParaRPr>
          </a:p>
        </p:txBody>
      </p:sp>
      <p:sp>
        <p:nvSpPr>
          <p:cNvPr id="730115" name="Rectangle 3"/>
          <p:cNvSpPr>
            <a:spLocks noGrp="1" noChangeArrowheads="1"/>
          </p:cNvSpPr>
          <p:nvPr>
            <p:ph idx="1"/>
          </p:nvPr>
        </p:nvSpPr>
        <p:spPr>
          <a:xfrm>
            <a:off x="395536" y="2409355"/>
            <a:ext cx="8495062" cy="3991446"/>
          </a:xfrm>
        </p:spPr>
        <p:txBody>
          <a:bodyPr/>
          <a:lstStyle/>
          <a:p>
            <a:pPr>
              <a:buClr>
                <a:schemeClr val="tx1"/>
              </a:buClr>
              <a:buFont typeface="Wingdings" pitchFamily="2" charset="2"/>
              <a:buChar char="§"/>
            </a:pPr>
            <a:r>
              <a:rPr lang="is-IS" sz="2800" dirty="0" smtClean="0">
                <a:latin typeface="Arial" pitchFamily="34" charset="0"/>
                <a:cs typeface="Arial" pitchFamily="34" charset="0"/>
              </a:rPr>
              <a:t>Sársauki í bólgnu augnloki og                                        erfitt að opna auga</a:t>
            </a:r>
          </a:p>
          <a:p>
            <a:pPr>
              <a:buClr>
                <a:schemeClr val="tx1"/>
              </a:buClr>
              <a:buFont typeface="Wingdings" pitchFamily="2" charset="2"/>
              <a:buChar char="§"/>
            </a:pPr>
            <a:r>
              <a:rPr lang="is-IS" sz="2800" dirty="0" smtClean="0">
                <a:latin typeface="Arial" pitchFamily="34" charset="0"/>
                <a:cs typeface="Arial" pitchFamily="34" charset="0"/>
              </a:rPr>
              <a:t>Verkur í auga, tár streyma</a:t>
            </a:r>
          </a:p>
          <a:p>
            <a:pPr>
              <a:buClr>
                <a:schemeClr val="tx1"/>
              </a:buClr>
              <a:buFont typeface="Wingdings" pitchFamily="2" charset="2"/>
              <a:buChar char="§"/>
            </a:pPr>
            <a:r>
              <a:rPr lang="is-IS" sz="2800" dirty="0" smtClean="0">
                <a:latin typeface="Arial" pitchFamily="34" charset="0"/>
                <a:cs typeface="Arial" pitchFamily="34" charset="0"/>
              </a:rPr>
              <a:t>Blóð eða glær vökvi kemur úr auga</a:t>
            </a:r>
          </a:p>
          <a:p>
            <a:pPr>
              <a:buClr>
                <a:schemeClr val="tx1"/>
              </a:buClr>
              <a:buFont typeface="Wingdings" pitchFamily="2" charset="2"/>
              <a:buChar char="§"/>
            </a:pPr>
            <a:r>
              <a:rPr lang="is-IS" sz="2800" dirty="0" smtClean="0">
                <a:latin typeface="Arial" pitchFamily="34" charset="0"/>
                <a:cs typeface="Arial" pitchFamily="34" charset="0"/>
              </a:rPr>
              <a:t>Skert sjón</a:t>
            </a:r>
          </a:p>
          <a:p>
            <a:pPr>
              <a:buClr>
                <a:schemeClr val="tx1"/>
              </a:buClr>
              <a:buFont typeface="Wingdings" pitchFamily="2" charset="2"/>
              <a:buChar char="§"/>
            </a:pPr>
            <a:endParaRPr lang="is-IS" sz="2800" dirty="0">
              <a:latin typeface="Arial" pitchFamily="34" charset="0"/>
              <a:cs typeface="Arial" pitchFamily="34" charset="0"/>
            </a:endParaRPr>
          </a:p>
          <a:p>
            <a:pPr marL="0" indent="0" algn="ctr">
              <a:buClr>
                <a:schemeClr val="tx1"/>
              </a:buClr>
              <a:buNone/>
            </a:pPr>
            <a:r>
              <a:rPr lang="is-IS" sz="2800" dirty="0" smtClean="0">
                <a:solidFill>
                  <a:srgbClr val="FF0000"/>
                </a:solidFill>
                <a:latin typeface="Arial" pitchFamily="34" charset="0"/>
                <a:cs typeface="Arial" pitchFamily="34" charset="0"/>
              </a:rPr>
              <a:t>Sár við auga eru alltaf varasöm því augað sjálft getur skaðast!</a:t>
            </a:r>
            <a:endParaRPr lang="is-IS" sz="3200" dirty="0">
              <a:solidFill>
                <a:srgbClr val="FF0000"/>
              </a:solidFill>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05397B83-F3E1-4C04-9230-5D2C9672953E}" type="slidenum">
              <a:rPr lang="is-IS"/>
              <a:pPr/>
              <a:t>151</a:t>
            </a:fld>
            <a:endParaRPr lang="is-IS"/>
          </a:p>
        </p:txBody>
      </p:sp>
      <p:pic>
        <p:nvPicPr>
          <p:cNvPr id="5" name="Picture 4" descr="Augnsly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4209" y="2446600"/>
            <a:ext cx="2160240" cy="2971239"/>
          </a:xfrm>
          <a:prstGeom prst="rect">
            <a:avLst/>
          </a:prstGeom>
          <a:ln>
            <a:noFill/>
          </a:ln>
          <a:effectLst>
            <a:softEdge rad="112500"/>
          </a:effectLst>
        </p:spPr>
      </p:pic>
    </p:spTree>
    <p:extLst>
      <p:ext uri="{BB962C8B-B14F-4D97-AF65-F5344CB8AC3E}">
        <p14:creationId xmlns:p14="http://schemas.microsoft.com/office/powerpoint/2010/main" val="190069247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250825" y="1125538"/>
            <a:ext cx="8893175" cy="1143000"/>
          </a:xfrm>
        </p:spPr>
        <p:txBody>
          <a:bodyPr/>
          <a:lstStyle/>
          <a:p>
            <a:r>
              <a:rPr lang="is-IS" b="0" dirty="0">
                <a:latin typeface="Arial" pitchFamily="34" charset="0"/>
                <a:cs typeface="Arial" pitchFamily="34" charset="0"/>
              </a:rPr>
              <a:t>Áverkar </a:t>
            </a:r>
            <a:r>
              <a:rPr lang="is-IS" b="0" dirty="0" smtClean="0">
                <a:latin typeface="Arial" pitchFamily="34" charset="0"/>
                <a:cs typeface="Arial" pitchFamily="34" charset="0"/>
              </a:rPr>
              <a:t>á augum</a:t>
            </a:r>
            <a:br>
              <a:rPr lang="is-IS" b="0" dirty="0" smtClean="0">
                <a:latin typeface="Arial" pitchFamily="34" charset="0"/>
                <a:cs typeface="Arial" pitchFamily="34" charset="0"/>
              </a:rPr>
            </a:br>
            <a:r>
              <a:rPr lang="is-IS" sz="2500" b="0" dirty="0" smtClean="0">
                <a:solidFill>
                  <a:srgbClr val="FF0000"/>
                </a:solidFill>
                <a:latin typeface="Arial" pitchFamily="34" charset="0"/>
                <a:cs typeface="Arial" pitchFamily="34" charset="0"/>
              </a:rPr>
              <a:t>Skyndihjálp</a:t>
            </a:r>
            <a:endParaRPr lang="en-GB" sz="2500" b="0" dirty="0">
              <a:solidFill>
                <a:srgbClr val="FF0000"/>
              </a:solidFill>
              <a:latin typeface="Arial" pitchFamily="34" charset="0"/>
              <a:cs typeface="Arial" pitchFamily="34" charset="0"/>
            </a:endParaRPr>
          </a:p>
        </p:txBody>
      </p:sp>
      <p:sp>
        <p:nvSpPr>
          <p:cNvPr id="746499" name="Rectangle 3"/>
          <p:cNvSpPr>
            <a:spLocks noGrp="1" noChangeArrowheads="1"/>
          </p:cNvSpPr>
          <p:nvPr>
            <p:ph idx="1"/>
          </p:nvPr>
        </p:nvSpPr>
        <p:spPr>
          <a:xfrm>
            <a:off x="467544" y="2420938"/>
            <a:ext cx="8136706" cy="4103687"/>
          </a:xfrm>
        </p:spPr>
        <p:txBody>
          <a:bodyPr/>
          <a:lstStyle/>
          <a:p>
            <a:pPr>
              <a:buClr>
                <a:schemeClr val="tx1"/>
              </a:buClr>
              <a:buFont typeface="Wingdings" pitchFamily="2" charset="2"/>
              <a:buChar char="§"/>
            </a:pPr>
            <a:r>
              <a:rPr lang="is-IS" sz="2800" dirty="0" smtClean="0">
                <a:latin typeface="Arial" pitchFamily="34" charset="0"/>
                <a:cs typeface="Arial" pitchFamily="34" charset="0"/>
              </a:rPr>
              <a:t>Biddu einstaklinginn að leggjast                                    og halda höfðinu stöðugu</a:t>
            </a:r>
          </a:p>
          <a:p>
            <a:pPr>
              <a:buClr>
                <a:schemeClr val="tx1"/>
              </a:buClr>
              <a:buFont typeface="Wingdings" pitchFamily="2" charset="2"/>
              <a:buChar char="§"/>
            </a:pPr>
            <a:r>
              <a:rPr lang="is-IS" sz="2800" dirty="0" smtClean="0">
                <a:latin typeface="Arial" pitchFamily="34" charset="0"/>
                <a:cs typeface="Arial" pitchFamily="34" charset="0"/>
              </a:rPr>
              <a:t>Gefðu honum hreinan klút til að                                     skýla auganu, ekki þrýsta á það</a:t>
            </a:r>
          </a:p>
          <a:p>
            <a:pPr>
              <a:buClr>
                <a:schemeClr val="tx1"/>
              </a:buClr>
              <a:buFont typeface="Wingdings" pitchFamily="2" charset="2"/>
              <a:buChar char="§"/>
            </a:pPr>
            <a:r>
              <a:rPr lang="is-IS" sz="2800" dirty="0" smtClean="0">
                <a:latin typeface="Arial" pitchFamily="34" charset="0"/>
                <a:cs typeface="Arial" pitchFamily="34" charset="0"/>
              </a:rPr>
              <a:t>Búðu um sárið, gættu þess að særa ekki augað</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Best er að sjúklingurinn hafi bæði augun lokuð til að takmarka hreyfingu á særða auganu</a:t>
            </a:r>
          </a:p>
          <a:p>
            <a:pPr>
              <a:buClr>
                <a:schemeClr val="tx1"/>
              </a:buClr>
              <a:buFont typeface="Wingdings" pitchFamily="2" charset="2"/>
              <a:buChar char="§"/>
            </a:pPr>
            <a:r>
              <a:rPr lang="is-IS" sz="2800" dirty="0" smtClean="0">
                <a:latin typeface="Arial" pitchFamily="34" charset="0"/>
                <a:cs typeface="Arial" pitchFamily="34" charset="0"/>
              </a:rPr>
              <a:t>Leitaðu til læknis</a:t>
            </a:r>
            <a:endParaRPr lang="is-IS" sz="2800" dirty="0">
              <a:latin typeface="Arial" pitchFamily="34" charset="0"/>
              <a:cs typeface="Arial" pitchFamily="34" charset="0"/>
            </a:endParaRPr>
          </a:p>
          <a:p>
            <a:pPr>
              <a:buClr>
                <a:schemeClr val="tx1"/>
              </a:buClr>
              <a:buFont typeface="Wingdings" pitchFamily="2" charset="2"/>
              <a:buNone/>
            </a:pPr>
            <a:endParaRPr lang="is-IS" sz="10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4DC57206-D031-4648-866D-B4720359651D}" type="slidenum">
              <a:rPr lang="is-IS"/>
              <a:pPr/>
              <a:t>152</a:t>
            </a:fld>
            <a:endParaRPr lang="is-I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900" y="2420888"/>
            <a:ext cx="2723572" cy="2042400"/>
          </a:xfrm>
          <a:prstGeom prst="rect">
            <a:avLst/>
          </a:prstGeom>
          <a:ln>
            <a:noFill/>
          </a:ln>
          <a:effectLst>
            <a:softEdge rad="112500"/>
          </a:effectLst>
        </p:spPr>
      </p:pic>
    </p:spTree>
    <p:extLst>
      <p:ext uri="{BB962C8B-B14F-4D97-AF65-F5344CB8AC3E}">
        <p14:creationId xmlns:p14="http://schemas.microsoft.com/office/powerpoint/2010/main" val="1281137152"/>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a:xfrm>
            <a:off x="755650" y="1125538"/>
            <a:ext cx="7543800" cy="1143000"/>
          </a:xfrm>
        </p:spPr>
        <p:txBody>
          <a:bodyPr/>
          <a:lstStyle/>
          <a:p>
            <a:r>
              <a:rPr lang="is-IS" b="0" dirty="0">
                <a:latin typeface="Arial" pitchFamily="34" charset="0"/>
                <a:cs typeface="Arial" pitchFamily="34" charset="0"/>
              </a:rPr>
              <a:t>Áverkar á </a:t>
            </a:r>
            <a:r>
              <a:rPr lang="is-IS" b="0" dirty="0" smtClean="0">
                <a:latin typeface="Arial" pitchFamily="34" charset="0"/>
                <a:cs typeface="Arial" pitchFamily="34" charset="0"/>
              </a:rPr>
              <a:t>brjóstkassa</a:t>
            </a:r>
            <a:r>
              <a:rPr lang="is-IS" b="0" dirty="0">
                <a:latin typeface="Arial" pitchFamily="34" charset="0"/>
                <a:cs typeface="Arial" pitchFamily="34" charset="0"/>
              </a:rPr>
              <a:t/>
            </a:r>
            <a:br>
              <a:rPr lang="is-IS" b="0" dirty="0">
                <a:latin typeface="Arial" pitchFamily="34" charset="0"/>
                <a:cs typeface="Arial" pitchFamily="34" charset="0"/>
              </a:rPr>
            </a:br>
            <a:r>
              <a:rPr lang="is-IS" sz="2500" b="0" dirty="0" smtClean="0">
                <a:solidFill>
                  <a:srgbClr val="FF0000"/>
                </a:solidFill>
                <a:latin typeface="Arial" pitchFamily="34" charset="0"/>
                <a:cs typeface="Arial" pitchFamily="34" charset="0"/>
              </a:rPr>
              <a:t>Einkenni</a:t>
            </a:r>
            <a:endParaRPr lang="is-IS" sz="2500" b="0" dirty="0">
              <a:solidFill>
                <a:srgbClr val="FF0000"/>
              </a:solidFill>
              <a:latin typeface="Arial" pitchFamily="34" charset="0"/>
              <a:cs typeface="Arial" pitchFamily="34" charset="0"/>
            </a:endParaRPr>
          </a:p>
        </p:txBody>
      </p:sp>
      <p:sp>
        <p:nvSpPr>
          <p:cNvPr id="839683" name="Rectangle 3"/>
          <p:cNvSpPr>
            <a:spLocks noGrp="1" noChangeArrowheads="1"/>
          </p:cNvSpPr>
          <p:nvPr>
            <p:ph idx="1"/>
          </p:nvPr>
        </p:nvSpPr>
        <p:spPr>
          <a:xfrm>
            <a:off x="468313" y="2420938"/>
            <a:ext cx="8496300" cy="3819525"/>
          </a:xfrm>
        </p:spPr>
        <p:txBody>
          <a:bodyPr>
            <a:normAutofit lnSpcReduction="10000"/>
          </a:bodyPr>
          <a:lstStyle/>
          <a:p>
            <a:pPr>
              <a:buClr>
                <a:schemeClr val="tx1"/>
              </a:buClr>
              <a:buFont typeface="Wingdings" pitchFamily="2" charset="2"/>
              <a:buChar char="§"/>
            </a:pPr>
            <a:r>
              <a:rPr lang="is-IS" sz="2800" dirty="0" smtClean="0">
                <a:latin typeface="Arial" pitchFamily="34" charset="0"/>
                <a:cs typeface="Arial" pitchFamily="34" charset="0"/>
              </a:rPr>
              <a:t>Soghljóð við öndun</a:t>
            </a:r>
          </a:p>
          <a:p>
            <a:pPr>
              <a:buClr>
                <a:schemeClr val="tx1"/>
              </a:buClr>
              <a:buFont typeface="Wingdings" pitchFamily="2" charset="2"/>
              <a:buChar char="§"/>
            </a:pPr>
            <a:r>
              <a:rPr lang="is-IS" sz="2800" dirty="0" smtClean="0">
                <a:latin typeface="Arial" pitchFamily="34" charset="0"/>
                <a:cs typeface="Arial" pitchFamily="34" charset="0"/>
              </a:rPr>
              <a:t>Froðumyndun við sár</a:t>
            </a:r>
          </a:p>
          <a:p>
            <a:pPr>
              <a:buClr>
                <a:schemeClr val="tx1"/>
              </a:buClr>
              <a:buFont typeface="Wingdings" pitchFamily="2" charset="2"/>
              <a:buChar char="§"/>
            </a:pPr>
            <a:r>
              <a:rPr lang="is-IS" sz="2800" dirty="0" smtClean="0">
                <a:latin typeface="Arial" pitchFamily="34" charset="0"/>
                <a:cs typeface="Arial" pitchFamily="34" charset="0"/>
              </a:rPr>
              <a:t>Öndun grunn, hröð og óregluleg</a:t>
            </a:r>
          </a:p>
          <a:p>
            <a:pPr>
              <a:buClr>
                <a:schemeClr val="tx1"/>
              </a:buClr>
              <a:buFont typeface="Wingdings" pitchFamily="2" charset="2"/>
              <a:buChar char="§"/>
            </a:pPr>
            <a:r>
              <a:rPr lang="is-IS" sz="2800" dirty="0" smtClean="0">
                <a:latin typeface="Arial" pitchFamily="34" charset="0"/>
                <a:cs typeface="Arial" pitchFamily="34" charset="0"/>
              </a:rPr>
              <a:t>Blámi á t.d á vörum og  fingrum</a:t>
            </a:r>
          </a:p>
          <a:p>
            <a:pPr>
              <a:buClr>
                <a:schemeClr val="tx1"/>
              </a:buClr>
              <a:buFont typeface="Wingdings" pitchFamily="2" charset="2"/>
              <a:buChar char="§"/>
            </a:pPr>
            <a:r>
              <a:rPr lang="is-IS" sz="2800" dirty="0" smtClean="0">
                <a:latin typeface="Arial" pitchFamily="34" charset="0"/>
                <a:cs typeface="Arial" pitchFamily="34" charset="0"/>
              </a:rPr>
              <a:t>Blóðugur uppgangur</a:t>
            </a:r>
            <a:endParaRPr lang="is-IS" sz="1400" b="1" dirty="0">
              <a:latin typeface="Arial" pitchFamily="34" charset="0"/>
              <a:cs typeface="Arial" pitchFamily="34" charset="0"/>
            </a:endParaRPr>
          </a:p>
          <a:p>
            <a:pPr>
              <a:buClr>
                <a:schemeClr val="tx1"/>
              </a:buClr>
              <a:buFont typeface="Wingdings" pitchFamily="2" charset="2"/>
              <a:buNone/>
            </a:pPr>
            <a:endParaRPr lang="is-IS" sz="1200" dirty="0" smtClean="0">
              <a:latin typeface="Arial" pitchFamily="34" charset="0"/>
              <a:cs typeface="Arial" pitchFamily="34" charset="0"/>
            </a:endParaRPr>
          </a:p>
          <a:p>
            <a:pPr>
              <a:buClr>
                <a:schemeClr val="tx1"/>
              </a:buClr>
              <a:buFont typeface="Wingdings" pitchFamily="2" charset="2"/>
              <a:buNone/>
            </a:pPr>
            <a:endParaRPr lang="is-IS" sz="1200" dirty="0" smtClean="0">
              <a:latin typeface="Arial" pitchFamily="34" charset="0"/>
              <a:cs typeface="Arial" pitchFamily="34" charset="0"/>
            </a:endParaRPr>
          </a:p>
          <a:p>
            <a:pPr algn="ctr">
              <a:buClr>
                <a:schemeClr val="tx1"/>
              </a:buClr>
              <a:buFont typeface="Wingdings" pitchFamily="2" charset="2"/>
              <a:buNone/>
            </a:pPr>
            <a:r>
              <a:rPr lang="is-IS" sz="2800" dirty="0" smtClean="0">
                <a:solidFill>
                  <a:srgbClr val="FF0000"/>
                </a:solidFill>
                <a:latin typeface="Arial" pitchFamily="34" charset="0"/>
                <a:cs typeface="Arial" pitchFamily="34" charset="0"/>
              </a:rPr>
              <a:t>Við alvarlega áverka á brjóstkassa er hætta á skemmdum á mikilvægum líffærum</a:t>
            </a:r>
            <a:endParaRPr lang="is-IS" sz="2800" dirty="0">
              <a:solidFill>
                <a:srgbClr val="FF0000"/>
              </a:solidFill>
              <a:latin typeface="Arial" pitchFamily="34" charset="0"/>
              <a:cs typeface="Arial" pitchFamily="34" charset="0"/>
            </a:endParaRPr>
          </a:p>
        </p:txBody>
      </p:sp>
      <p:sp>
        <p:nvSpPr>
          <p:cNvPr id="11" name="Slide Number Placeholder 5"/>
          <p:cNvSpPr>
            <a:spLocks noGrp="1"/>
          </p:cNvSpPr>
          <p:nvPr>
            <p:ph type="sldNum" sz="quarter" idx="12"/>
          </p:nvPr>
        </p:nvSpPr>
        <p:spPr/>
        <p:txBody>
          <a:bodyPr/>
          <a:lstStyle/>
          <a:p>
            <a:fld id="{DE02F433-752D-4806-BB40-7E69B0C750A3}" type="slidenum">
              <a:rPr lang="is-IS"/>
              <a:pPr/>
              <a:t>153</a:t>
            </a:fld>
            <a:endParaRPr lang="is-IS"/>
          </a:p>
        </p:txBody>
      </p:sp>
      <p:grpSp>
        <p:nvGrpSpPr>
          <p:cNvPr id="2" name="Group 9"/>
          <p:cNvGrpSpPr/>
          <p:nvPr/>
        </p:nvGrpSpPr>
        <p:grpSpPr>
          <a:xfrm>
            <a:off x="5940152" y="2276872"/>
            <a:ext cx="3348037" cy="2398713"/>
            <a:chOff x="6048499" y="2565400"/>
            <a:chExt cx="3348037" cy="2398713"/>
          </a:xfrm>
        </p:grpSpPr>
        <p:pic>
          <p:nvPicPr>
            <p:cNvPr id="839684" name="Picture 4" descr="gl_108+"/>
            <p:cNvPicPr>
              <a:picLocks noChangeAspect="1" noChangeArrowheads="1"/>
            </p:cNvPicPr>
            <p:nvPr/>
          </p:nvPicPr>
          <p:blipFill>
            <a:blip r:embed="rId3" cstate="email"/>
            <a:srcRect/>
            <a:stretch>
              <a:fillRect/>
            </a:stretch>
          </p:blipFill>
          <p:spPr bwMode="auto">
            <a:xfrm>
              <a:off x="6048499" y="2708275"/>
              <a:ext cx="2159000" cy="2255838"/>
            </a:xfrm>
            <a:prstGeom prst="rect">
              <a:avLst/>
            </a:prstGeom>
            <a:noFill/>
          </p:spPr>
        </p:pic>
        <p:sp>
          <p:nvSpPr>
            <p:cNvPr id="839685" name="Text Box 5"/>
            <p:cNvSpPr txBox="1">
              <a:spLocks noChangeArrowheads="1"/>
            </p:cNvSpPr>
            <p:nvPr/>
          </p:nvSpPr>
          <p:spPr bwMode="auto">
            <a:xfrm>
              <a:off x="7777286" y="2565400"/>
              <a:ext cx="628650" cy="304800"/>
            </a:xfrm>
            <a:prstGeom prst="rect">
              <a:avLst/>
            </a:prstGeom>
            <a:noFill/>
            <a:ln w="9525">
              <a:noFill/>
              <a:miter lim="800000"/>
              <a:headEnd/>
              <a:tailEnd/>
            </a:ln>
            <a:effectLst/>
          </p:spPr>
          <p:txBody>
            <a:bodyPr wrap="none">
              <a:spAutoFit/>
            </a:bodyPr>
            <a:lstStyle/>
            <a:p>
              <a:r>
                <a:rPr lang="is-IS" sz="1400" b="1">
                  <a:latin typeface="Helvetica" charset="0"/>
                </a:rPr>
                <a:t>Barki</a:t>
              </a:r>
              <a:endParaRPr lang="en-GB" sz="1400" b="1">
                <a:latin typeface="Helvetica" charset="0"/>
              </a:endParaRPr>
            </a:p>
          </p:txBody>
        </p:sp>
        <p:sp>
          <p:nvSpPr>
            <p:cNvPr id="839686" name="Text Box 6"/>
            <p:cNvSpPr txBox="1">
              <a:spLocks noChangeArrowheads="1"/>
            </p:cNvSpPr>
            <p:nvPr/>
          </p:nvSpPr>
          <p:spPr bwMode="auto">
            <a:xfrm>
              <a:off x="8280524" y="2997200"/>
              <a:ext cx="1116012" cy="515938"/>
            </a:xfrm>
            <a:prstGeom prst="rect">
              <a:avLst/>
            </a:prstGeom>
            <a:noFill/>
            <a:ln w="9525">
              <a:noFill/>
              <a:miter lim="800000"/>
              <a:headEnd/>
              <a:tailEnd/>
            </a:ln>
            <a:effectLst/>
          </p:spPr>
          <p:txBody>
            <a:bodyPr>
              <a:spAutoFit/>
            </a:bodyPr>
            <a:lstStyle/>
            <a:p>
              <a:r>
                <a:rPr lang="is-IS" sz="1400" b="1">
                  <a:latin typeface="Helvetica" charset="0"/>
                </a:rPr>
                <a:t>Samfallið lunga</a:t>
              </a:r>
              <a:endParaRPr lang="en-GB" sz="1400" b="1">
                <a:latin typeface="Helvetica" charset="0"/>
              </a:endParaRPr>
            </a:p>
          </p:txBody>
        </p:sp>
        <p:sp>
          <p:nvSpPr>
            <p:cNvPr id="839687" name="Text Box 7"/>
            <p:cNvSpPr txBox="1">
              <a:spLocks noChangeArrowheads="1"/>
            </p:cNvSpPr>
            <p:nvPr/>
          </p:nvSpPr>
          <p:spPr bwMode="auto">
            <a:xfrm>
              <a:off x="8209086" y="3716338"/>
              <a:ext cx="893763" cy="304800"/>
            </a:xfrm>
            <a:prstGeom prst="rect">
              <a:avLst/>
            </a:prstGeom>
            <a:noFill/>
            <a:ln w="9525">
              <a:noFill/>
              <a:miter lim="800000"/>
              <a:headEnd/>
              <a:tailEnd/>
            </a:ln>
            <a:effectLst/>
          </p:spPr>
          <p:txBody>
            <a:bodyPr wrap="none">
              <a:spAutoFit/>
            </a:bodyPr>
            <a:lstStyle/>
            <a:p>
              <a:r>
                <a:rPr lang="is-IS" sz="1400" b="1">
                  <a:latin typeface="Helvetica" charset="0"/>
                </a:rPr>
                <a:t>Blæðing</a:t>
              </a:r>
              <a:endParaRPr lang="en-GB" sz="1400" b="1">
                <a:latin typeface="Helvetica" charset="0"/>
              </a:endParaRPr>
            </a:p>
          </p:txBody>
        </p:sp>
        <p:sp>
          <p:nvSpPr>
            <p:cNvPr id="839688" name="Text Box 8"/>
            <p:cNvSpPr txBox="1">
              <a:spLocks noChangeArrowheads="1"/>
            </p:cNvSpPr>
            <p:nvPr/>
          </p:nvSpPr>
          <p:spPr bwMode="auto">
            <a:xfrm>
              <a:off x="8353549" y="4365625"/>
              <a:ext cx="755650" cy="517525"/>
            </a:xfrm>
            <a:prstGeom prst="rect">
              <a:avLst/>
            </a:prstGeom>
            <a:noFill/>
            <a:ln w="9525">
              <a:noFill/>
              <a:miter lim="800000"/>
              <a:headEnd/>
              <a:tailEnd/>
            </a:ln>
            <a:effectLst/>
          </p:spPr>
          <p:txBody>
            <a:bodyPr>
              <a:spAutoFit/>
            </a:bodyPr>
            <a:lstStyle/>
            <a:p>
              <a:r>
                <a:rPr lang="is-IS" sz="1400" b="1">
                  <a:latin typeface="Helvetica" charset="0"/>
                </a:rPr>
                <a:t>Brotin rifbein</a:t>
              </a:r>
              <a:endParaRPr lang="en-GB" sz="1400" b="1">
                <a:latin typeface="Helvetica" charset="0"/>
              </a:endParaRPr>
            </a:p>
          </p:txBody>
        </p:sp>
      </p:grpSp>
    </p:spTree>
    <p:extLst>
      <p:ext uri="{BB962C8B-B14F-4D97-AF65-F5344CB8AC3E}">
        <p14:creationId xmlns:p14="http://schemas.microsoft.com/office/powerpoint/2010/main" val="164950493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jostkassi.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7398" y="2411512"/>
            <a:ext cx="2573074" cy="2601664"/>
          </a:xfrm>
          <a:prstGeom prst="rect">
            <a:avLst/>
          </a:prstGeom>
          <a:ln>
            <a:noFill/>
          </a:ln>
          <a:effectLst>
            <a:softEdge rad="112500"/>
          </a:effectLst>
        </p:spPr>
      </p:pic>
      <p:sp>
        <p:nvSpPr>
          <p:cNvPr id="746498" name="Rectangle 2"/>
          <p:cNvSpPr>
            <a:spLocks noGrp="1" noChangeArrowheads="1"/>
          </p:cNvSpPr>
          <p:nvPr>
            <p:ph type="title"/>
          </p:nvPr>
        </p:nvSpPr>
        <p:spPr>
          <a:xfrm>
            <a:off x="250825" y="1125538"/>
            <a:ext cx="8893175" cy="1143000"/>
          </a:xfrm>
        </p:spPr>
        <p:txBody>
          <a:bodyPr/>
          <a:lstStyle/>
          <a:p>
            <a:r>
              <a:rPr lang="is-IS" b="0" dirty="0">
                <a:latin typeface="Arial" pitchFamily="34" charset="0"/>
                <a:cs typeface="Arial" pitchFamily="34" charset="0"/>
              </a:rPr>
              <a:t>Áverkar </a:t>
            </a:r>
            <a:r>
              <a:rPr lang="is-IS" b="0" dirty="0" smtClean="0">
                <a:latin typeface="Arial" pitchFamily="34" charset="0"/>
                <a:cs typeface="Arial" pitchFamily="34" charset="0"/>
              </a:rPr>
              <a:t>á brjóstkassa</a:t>
            </a:r>
            <a:br>
              <a:rPr lang="is-IS" b="0" dirty="0" smtClean="0">
                <a:latin typeface="Arial" pitchFamily="34" charset="0"/>
                <a:cs typeface="Arial" pitchFamily="34" charset="0"/>
              </a:rPr>
            </a:br>
            <a:r>
              <a:rPr lang="is-IS" sz="2500" b="0" dirty="0" smtClean="0">
                <a:solidFill>
                  <a:srgbClr val="FF0000"/>
                </a:solidFill>
                <a:latin typeface="Arial" pitchFamily="34" charset="0"/>
                <a:cs typeface="Arial" pitchFamily="34" charset="0"/>
              </a:rPr>
              <a:t>Skyndihjálp</a:t>
            </a:r>
            <a:endParaRPr lang="en-GB" sz="2500" b="0" dirty="0">
              <a:solidFill>
                <a:srgbClr val="FF0000"/>
              </a:solidFill>
              <a:latin typeface="Arial" pitchFamily="34" charset="0"/>
              <a:cs typeface="Arial" pitchFamily="34" charset="0"/>
            </a:endParaRPr>
          </a:p>
        </p:txBody>
      </p:sp>
      <p:sp>
        <p:nvSpPr>
          <p:cNvPr id="746499" name="Rectangle 3"/>
          <p:cNvSpPr>
            <a:spLocks noGrp="1" noChangeArrowheads="1"/>
          </p:cNvSpPr>
          <p:nvPr>
            <p:ph idx="1"/>
          </p:nvPr>
        </p:nvSpPr>
        <p:spPr>
          <a:xfrm>
            <a:off x="395536" y="2348880"/>
            <a:ext cx="8208912" cy="4175695"/>
          </a:xfrm>
        </p:spPr>
        <p:txBody>
          <a:bodyPr>
            <a:normAutofit lnSpcReduction="10000"/>
          </a:bodyPr>
          <a:lstStyle/>
          <a:p>
            <a:pPr>
              <a:buClr>
                <a:schemeClr val="tx1"/>
              </a:buClr>
              <a:buFont typeface="Wingdings" pitchFamily="2" charset="2"/>
              <a:buChar char="§"/>
            </a:pPr>
            <a:r>
              <a:rPr lang="is-IS" sz="2800" dirty="0" smtClean="0">
                <a:latin typeface="Arial" pitchFamily="34" charset="0"/>
                <a:cs typeface="Arial" pitchFamily="34" charset="0"/>
              </a:rPr>
              <a:t>Hringdu í </a:t>
            </a:r>
            <a:r>
              <a:rPr lang="is-IS" sz="2800" b="1" dirty="0" smtClean="0">
                <a:solidFill>
                  <a:srgbClr val="FF0000"/>
                </a:solidFill>
                <a:latin typeface="Arial" pitchFamily="34" charset="0"/>
                <a:cs typeface="Arial" pitchFamily="34" charset="0"/>
              </a:rPr>
              <a:t>112</a:t>
            </a:r>
          </a:p>
          <a:p>
            <a:pPr>
              <a:buClr>
                <a:schemeClr val="tx1"/>
              </a:buClr>
              <a:buFont typeface="Wingdings" pitchFamily="2" charset="2"/>
              <a:buChar char="§"/>
            </a:pPr>
            <a:r>
              <a:rPr lang="is-IS" sz="2800" dirty="0" smtClean="0">
                <a:latin typeface="Arial" pitchFamily="34" charset="0"/>
                <a:cs typeface="Arial" pitchFamily="34" charset="0"/>
              </a:rPr>
              <a:t>Hjálpaðu þeim slasaða í hálf-                                         sitjandi stöðu</a:t>
            </a:r>
          </a:p>
          <a:p>
            <a:pPr>
              <a:buClr>
                <a:schemeClr val="tx1"/>
              </a:buClr>
              <a:buFont typeface="Wingdings" pitchFamily="2" charset="2"/>
              <a:buChar char="§"/>
            </a:pPr>
            <a:r>
              <a:rPr lang="is-IS" sz="2800" dirty="0" smtClean="0">
                <a:latin typeface="Arial" pitchFamily="34" charset="0"/>
                <a:cs typeface="Arial" pitchFamily="34" charset="0"/>
              </a:rPr>
              <a:t>Þrýstu á sárið með umbúðum                           eða hendinni – notaðu hanska</a:t>
            </a:r>
          </a:p>
          <a:p>
            <a:pPr>
              <a:buClr>
                <a:schemeClr val="tx1"/>
              </a:buClr>
              <a:buFont typeface="Wingdings" pitchFamily="2" charset="2"/>
              <a:buChar char="§"/>
            </a:pPr>
            <a:r>
              <a:rPr lang="is-IS" sz="2800" dirty="0" smtClean="0">
                <a:latin typeface="Arial" pitchFamily="34" charset="0"/>
                <a:cs typeface="Arial" pitchFamily="34" charset="0"/>
              </a:rPr>
              <a:t>Búðu um sárið með ógegndræpum                       umbúðum, festu umbúðir á þrem hliðum</a:t>
            </a:r>
          </a:p>
          <a:p>
            <a:pPr>
              <a:buClr>
                <a:schemeClr val="tx1"/>
              </a:buClr>
              <a:buFont typeface="Wingdings" pitchFamily="2" charset="2"/>
              <a:buChar char="§"/>
            </a:pPr>
            <a:r>
              <a:rPr lang="is-IS" sz="2800" dirty="0" smtClean="0">
                <a:latin typeface="Arial" pitchFamily="34" charset="0"/>
                <a:cs typeface="Arial" pitchFamily="34" charset="0"/>
              </a:rPr>
              <a:t>Ef einstaklingurinn missir meðvitund, leggja hann í hliðarlegu á slösuðu hliðina </a:t>
            </a:r>
            <a:endParaRPr lang="is-IS" sz="2800" dirty="0">
              <a:latin typeface="Arial" pitchFamily="34" charset="0"/>
              <a:cs typeface="Arial" pitchFamily="34" charset="0"/>
            </a:endParaRPr>
          </a:p>
          <a:p>
            <a:pPr>
              <a:buClr>
                <a:schemeClr val="tx1"/>
              </a:buClr>
              <a:buFont typeface="Wingdings" pitchFamily="2" charset="2"/>
              <a:buNone/>
            </a:pPr>
            <a:endParaRPr lang="is-IS" sz="10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4DC57206-D031-4648-866D-B4720359651D}" type="slidenum">
              <a:rPr lang="is-IS"/>
              <a:pPr/>
              <a:t>154</a:t>
            </a:fld>
            <a:endParaRPr lang="is-IS"/>
          </a:p>
        </p:txBody>
      </p:sp>
    </p:spTree>
    <p:extLst>
      <p:ext uri="{BB962C8B-B14F-4D97-AF65-F5344CB8AC3E}">
        <p14:creationId xmlns:p14="http://schemas.microsoft.com/office/powerpoint/2010/main" val="2791489236"/>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a:xfrm>
            <a:off x="755650" y="1125538"/>
            <a:ext cx="7543800" cy="1143000"/>
          </a:xfrm>
        </p:spPr>
        <p:txBody>
          <a:bodyPr/>
          <a:lstStyle/>
          <a:p>
            <a:r>
              <a:rPr lang="is-IS" b="0" dirty="0">
                <a:latin typeface="Arial" pitchFamily="34" charset="0"/>
                <a:cs typeface="Arial" pitchFamily="34" charset="0"/>
              </a:rPr>
              <a:t>Áverkar á </a:t>
            </a:r>
            <a:r>
              <a:rPr lang="is-IS" b="0" dirty="0" smtClean="0">
                <a:latin typeface="Arial" pitchFamily="34" charset="0"/>
                <a:cs typeface="Arial" pitchFamily="34" charset="0"/>
              </a:rPr>
              <a:t>kvið</a:t>
            </a:r>
            <a:r>
              <a:rPr lang="is-IS" b="0" dirty="0">
                <a:latin typeface="Arial" pitchFamily="34" charset="0"/>
                <a:cs typeface="Arial" pitchFamily="34" charset="0"/>
              </a:rPr>
              <a:t/>
            </a:r>
            <a:br>
              <a:rPr lang="is-IS" b="0" dirty="0">
                <a:latin typeface="Arial" pitchFamily="34" charset="0"/>
                <a:cs typeface="Arial" pitchFamily="34" charset="0"/>
              </a:rPr>
            </a:br>
            <a:r>
              <a:rPr lang="is-IS" sz="2500" b="0" dirty="0" smtClean="0">
                <a:solidFill>
                  <a:srgbClr val="FF0000"/>
                </a:solidFill>
                <a:latin typeface="Arial" pitchFamily="34" charset="0"/>
                <a:cs typeface="Arial" pitchFamily="34" charset="0"/>
              </a:rPr>
              <a:t>Einkenni</a:t>
            </a:r>
            <a:endParaRPr lang="is-IS" sz="2500" b="0" dirty="0">
              <a:solidFill>
                <a:srgbClr val="FF0000"/>
              </a:solidFill>
              <a:latin typeface="Arial" pitchFamily="34" charset="0"/>
              <a:cs typeface="Arial" pitchFamily="34" charset="0"/>
            </a:endParaRPr>
          </a:p>
        </p:txBody>
      </p:sp>
      <p:sp>
        <p:nvSpPr>
          <p:cNvPr id="839683" name="Rectangle 3"/>
          <p:cNvSpPr>
            <a:spLocks noGrp="1" noChangeArrowheads="1"/>
          </p:cNvSpPr>
          <p:nvPr>
            <p:ph idx="1"/>
          </p:nvPr>
        </p:nvSpPr>
        <p:spPr>
          <a:xfrm>
            <a:off x="468313" y="2420938"/>
            <a:ext cx="8352160" cy="3960390"/>
          </a:xfrm>
        </p:spPr>
        <p:txBody>
          <a:bodyPr>
            <a:normAutofit lnSpcReduction="10000"/>
          </a:bodyPr>
          <a:lstStyle/>
          <a:p>
            <a:pPr>
              <a:buClr>
                <a:schemeClr val="tx1"/>
              </a:buClr>
              <a:buFont typeface="Wingdings" pitchFamily="2" charset="2"/>
              <a:buChar char="§"/>
            </a:pPr>
            <a:r>
              <a:rPr lang="is-IS" sz="2800" dirty="0" smtClean="0">
                <a:latin typeface="Arial" pitchFamily="34" charset="0"/>
                <a:cs typeface="Arial" pitchFamily="34" charset="0"/>
              </a:rPr>
              <a:t>Sár á kvið</a:t>
            </a:r>
          </a:p>
          <a:p>
            <a:pPr>
              <a:buClr>
                <a:schemeClr val="tx1"/>
              </a:buClr>
              <a:buFont typeface="Wingdings" pitchFamily="2" charset="2"/>
              <a:buChar char="§"/>
            </a:pPr>
            <a:r>
              <a:rPr lang="is-IS" sz="2800" dirty="0" smtClean="0">
                <a:latin typeface="Arial" pitchFamily="34" charset="0"/>
                <a:cs typeface="Arial" pitchFamily="34" charset="0"/>
              </a:rPr>
              <a:t>Líffæri geta staðið út                                                   úr sárinu</a:t>
            </a:r>
          </a:p>
          <a:p>
            <a:pPr>
              <a:buClr>
                <a:schemeClr val="tx1"/>
              </a:buClr>
              <a:buFont typeface="Wingdings" pitchFamily="2" charset="2"/>
              <a:buNone/>
            </a:pPr>
            <a:endParaRPr lang="is-IS" sz="1200" dirty="0" smtClean="0">
              <a:latin typeface="Arial" pitchFamily="34" charset="0"/>
              <a:cs typeface="Arial" pitchFamily="34" charset="0"/>
            </a:endParaRPr>
          </a:p>
          <a:p>
            <a:pPr algn="ctr">
              <a:buClr>
                <a:schemeClr val="tx1"/>
              </a:buClr>
              <a:buFont typeface="Wingdings" pitchFamily="2" charset="2"/>
              <a:buNone/>
            </a:pPr>
            <a:endParaRPr lang="is-IS" sz="2800" dirty="0" smtClean="0">
              <a:solidFill>
                <a:srgbClr val="FF0000"/>
              </a:solidFill>
              <a:latin typeface="Arial" pitchFamily="34" charset="0"/>
              <a:cs typeface="Arial" pitchFamily="34" charset="0"/>
            </a:endParaRPr>
          </a:p>
          <a:p>
            <a:pPr algn="ctr">
              <a:buClr>
                <a:schemeClr val="tx1"/>
              </a:buClr>
              <a:buFont typeface="Wingdings" pitchFamily="2" charset="2"/>
              <a:buNone/>
            </a:pPr>
            <a:endParaRPr lang="is-IS" sz="2800" dirty="0" smtClean="0">
              <a:solidFill>
                <a:srgbClr val="FF0000"/>
              </a:solidFill>
              <a:latin typeface="Arial" pitchFamily="34" charset="0"/>
              <a:cs typeface="Arial" pitchFamily="34" charset="0"/>
            </a:endParaRPr>
          </a:p>
          <a:p>
            <a:pPr algn="ctr">
              <a:buClr>
                <a:schemeClr val="tx1"/>
              </a:buClr>
              <a:buFont typeface="Wingdings" pitchFamily="2" charset="2"/>
              <a:buNone/>
            </a:pPr>
            <a:endParaRPr lang="is-IS" sz="2800" dirty="0" smtClean="0">
              <a:solidFill>
                <a:srgbClr val="FF0000"/>
              </a:solidFill>
              <a:latin typeface="Arial" pitchFamily="34" charset="0"/>
              <a:cs typeface="Arial" pitchFamily="34" charset="0"/>
            </a:endParaRPr>
          </a:p>
          <a:p>
            <a:pPr algn="ctr">
              <a:buClr>
                <a:schemeClr val="tx1"/>
              </a:buClr>
              <a:buFont typeface="Wingdings" pitchFamily="2" charset="2"/>
              <a:buNone/>
            </a:pPr>
            <a:r>
              <a:rPr lang="is-IS" sz="2800" dirty="0" smtClean="0">
                <a:solidFill>
                  <a:srgbClr val="FF0000"/>
                </a:solidFill>
                <a:latin typeface="Arial" pitchFamily="34" charset="0"/>
                <a:cs typeface="Arial" pitchFamily="34" charset="0"/>
              </a:rPr>
              <a:t>Skaði á líffærum í kvið er ekki allaf sjáanlegur, áverkar geta verið innvortis</a:t>
            </a:r>
            <a:endParaRPr lang="is-IS" sz="2800" dirty="0">
              <a:solidFill>
                <a:srgbClr val="FF0000"/>
              </a:solidFill>
              <a:latin typeface="Arial" pitchFamily="34" charset="0"/>
              <a:cs typeface="Arial" pitchFamily="34" charset="0"/>
            </a:endParaRPr>
          </a:p>
        </p:txBody>
      </p:sp>
      <p:sp>
        <p:nvSpPr>
          <p:cNvPr id="11" name="Slide Number Placeholder 5"/>
          <p:cNvSpPr>
            <a:spLocks noGrp="1"/>
          </p:cNvSpPr>
          <p:nvPr>
            <p:ph type="sldNum" sz="quarter" idx="12"/>
          </p:nvPr>
        </p:nvSpPr>
        <p:spPr/>
        <p:txBody>
          <a:bodyPr/>
          <a:lstStyle/>
          <a:p>
            <a:fld id="{DE02F433-752D-4806-BB40-7E69B0C750A3}" type="slidenum">
              <a:rPr lang="is-IS"/>
              <a:pPr/>
              <a:t>155</a:t>
            </a:fld>
            <a:endParaRPr lang="is-IS"/>
          </a:p>
        </p:txBody>
      </p:sp>
      <p:pic>
        <p:nvPicPr>
          <p:cNvPr id="12" name="Picture 11" descr="Hjolasly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6017" y="2536808"/>
            <a:ext cx="3816424" cy="2767799"/>
          </a:xfrm>
          <a:prstGeom prst="rect">
            <a:avLst/>
          </a:prstGeom>
          <a:ln>
            <a:noFill/>
          </a:ln>
          <a:effectLst>
            <a:softEdge rad="112500"/>
          </a:effectLst>
        </p:spPr>
      </p:pic>
    </p:spTree>
    <p:extLst>
      <p:ext uri="{BB962C8B-B14F-4D97-AF65-F5344CB8AC3E}">
        <p14:creationId xmlns:p14="http://schemas.microsoft.com/office/powerpoint/2010/main" val="965045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250825" y="1125538"/>
            <a:ext cx="8893175" cy="1143000"/>
          </a:xfrm>
        </p:spPr>
        <p:txBody>
          <a:bodyPr/>
          <a:lstStyle/>
          <a:p>
            <a:r>
              <a:rPr lang="is-IS" b="0" dirty="0">
                <a:latin typeface="Arial" pitchFamily="34" charset="0"/>
                <a:cs typeface="Arial" pitchFamily="34" charset="0"/>
              </a:rPr>
              <a:t>Áverkar </a:t>
            </a:r>
            <a:r>
              <a:rPr lang="is-IS" b="0" dirty="0" smtClean="0">
                <a:latin typeface="Arial" pitchFamily="34" charset="0"/>
                <a:cs typeface="Arial" pitchFamily="34" charset="0"/>
              </a:rPr>
              <a:t>á kvið</a:t>
            </a:r>
            <a:br>
              <a:rPr lang="is-IS" b="0" dirty="0" smtClean="0">
                <a:latin typeface="Arial" pitchFamily="34" charset="0"/>
                <a:cs typeface="Arial" pitchFamily="34" charset="0"/>
              </a:rPr>
            </a:br>
            <a:r>
              <a:rPr lang="is-IS" sz="2500" dirty="0" smtClean="0">
                <a:solidFill>
                  <a:srgbClr val="FF0000"/>
                </a:solidFill>
                <a:latin typeface="Arial" pitchFamily="34" charset="0"/>
                <a:cs typeface="Arial" pitchFamily="34" charset="0"/>
              </a:rPr>
              <a:t> Skyndihjálp</a:t>
            </a:r>
            <a:endParaRPr lang="en-GB" sz="2500" b="0" dirty="0">
              <a:solidFill>
                <a:srgbClr val="FF0000"/>
              </a:solidFill>
              <a:latin typeface="Arial" pitchFamily="34" charset="0"/>
              <a:cs typeface="Arial" pitchFamily="34" charset="0"/>
            </a:endParaRPr>
          </a:p>
        </p:txBody>
      </p:sp>
      <p:sp>
        <p:nvSpPr>
          <p:cNvPr id="746499" name="Rectangle 3"/>
          <p:cNvSpPr>
            <a:spLocks noGrp="1" noChangeArrowheads="1"/>
          </p:cNvSpPr>
          <p:nvPr>
            <p:ph idx="1"/>
          </p:nvPr>
        </p:nvSpPr>
        <p:spPr>
          <a:xfrm>
            <a:off x="395536" y="2348880"/>
            <a:ext cx="8424936" cy="4175695"/>
          </a:xfrm>
        </p:spPr>
        <p:txBody>
          <a:bodyPr/>
          <a:lstStyle/>
          <a:p>
            <a:pPr>
              <a:buClr>
                <a:schemeClr val="tx1"/>
              </a:buClr>
              <a:buFont typeface="Wingdings" pitchFamily="2" charset="2"/>
              <a:buChar char="§"/>
            </a:pPr>
            <a:r>
              <a:rPr lang="is-IS" sz="2800" dirty="0" smtClean="0">
                <a:latin typeface="Arial" pitchFamily="34" charset="0"/>
                <a:cs typeface="Arial" pitchFamily="34" charset="0"/>
              </a:rPr>
              <a:t>Tryggðu öryggi þitt og hins slasaða</a:t>
            </a:r>
          </a:p>
          <a:p>
            <a:pPr>
              <a:buClr>
                <a:schemeClr val="tx1"/>
              </a:buClr>
              <a:buFont typeface="Wingdings" pitchFamily="2" charset="2"/>
              <a:buChar char="§"/>
            </a:pPr>
            <a:r>
              <a:rPr lang="is-IS" sz="2800" dirty="0" smtClean="0">
                <a:latin typeface="Arial" pitchFamily="34" charset="0"/>
                <a:cs typeface="Arial" pitchFamily="34" charset="0"/>
              </a:rPr>
              <a:t>Hringdu í </a:t>
            </a:r>
            <a:r>
              <a:rPr lang="is-IS" sz="2800" b="1" dirty="0" smtClean="0">
                <a:solidFill>
                  <a:srgbClr val="FF0000"/>
                </a:solidFill>
                <a:latin typeface="Arial" pitchFamily="34" charset="0"/>
                <a:cs typeface="Arial" pitchFamily="34" charset="0"/>
              </a:rPr>
              <a:t>112</a:t>
            </a:r>
          </a:p>
          <a:p>
            <a:pPr>
              <a:buClr>
                <a:schemeClr val="tx1"/>
              </a:buClr>
              <a:buFont typeface="Wingdings" pitchFamily="2" charset="2"/>
              <a:buChar char="§"/>
            </a:pPr>
            <a:r>
              <a:rPr lang="is-IS" sz="2800" dirty="0" smtClean="0">
                <a:latin typeface="Arial" pitchFamily="34" charset="0"/>
                <a:cs typeface="Arial" pitchFamily="34" charset="0"/>
              </a:rPr>
              <a:t>Skoðaðu áverkann/sárið – notaðu hanska</a:t>
            </a:r>
          </a:p>
          <a:p>
            <a:pPr>
              <a:buClr>
                <a:schemeClr val="tx1"/>
              </a:buClr>
              <a:buFont typeface="Wingdings" pitchFamily="2" charset="2"/>
              <a:buChar char="§"/>
            </a:pPr>
            <a:r>
              <a:rPr lang="is-IS" sz="2800" dirty="0" smtClean="0">
                <a:latin typeface="Arial" pitchFamily="34" charset="0"/>
                <a:cs typeface="Arial" pitchFamily="34" charset="0"/>
              </a:rPr>
              <a:t>Reyndu að hylja sárið með umbúðum – notaðu raka grisju ef líffæri eru útstæð</a:t>
            </a:r>
          </a:p>
          <a:p>
            <a:pPr>
              <a:buClr>
                <a:schemeClr val="tx1"/>
              </a:buClr>
              <a:buFont typeface="Wingdings" pitchFamily="2" charset="2"/>
              <a:buChar char="§"/>
            </a:pPr>
            <a:r>
              <a:rPr lang="is-IS" sz="2800" dirty="0" smtClean="0">
                <a:latin typeface="Arial" pitchFamily="34" charset="0"/>
                <a:cs typeface="Arial" pitchFamily="34" charset="0"/>
              </a:rPr>
              <a:t>Hjálpaðu viðkomandi í hálfsitjandi stöðu með bogin hné</a:t>
            </a:r>
          </a:p>
          <a:p>
            <a:pPr algn="ctr">
              <a:buClr>
                <a:schemeClr val="tx1"/>
              </a:buClr>
              <a:buNone/>
            </a:pPr>
            <a:r>
              <a:rPr lang="is-IS" sz="2800" dirty="0" smtClean="0">
                <a:solidFill>
                  <a:srgbClr val="FF0000"/>
                </a:solidFill>
                <a:latin typeface="Arial" pitchFamily="34" charset="0"/>
                <a:cs typeface="Arial" pitchFamily="34" charset="0"/>
              </a:rPr>
              <a:t>Aldrei fjarlægja aðskotahlut sem situr fastur í sári</a:t>
            </a:r>
            <a:endParaRPr lang="is-IS" sz="2800" dirty="0">
              <a:solidFill>
                <a:srgbClr val="FF0000"/>
              </a:solidFill>
              <a:latin typeface="Arial" pitchFamily="34" charset="0"/>
              <a:cs typeface="Arial" pitchFamily="34" charset="0"/>
            </a:endParaRPr>
          </a:p>
          <a:p>
            <a:pPr>
              <a:buClr>
                <a:schemeClr val="tx1"/>
              </a:buClr>
              <a:buFont typeface="Wingdings" pitchFamily="2" charset="2"/>
              <a:buNone/>
            </a:pPr>
            <a:endParaRPr lang="is-IS" sz="10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4DC57206-D031-4648-866D-B4720359651D}" type="slidenum">
              <a:rPr lang="is-IS"/>
              <a:pPr/>
              <a:t>156</a:t>
            </a:fld>
            <a:endParaRPr lang="is-IS"/>
          </a:p>
        </p:txBody>
      </p:sp>
    </p:spTree>
    <p:extLst>
      <p:ext uri="{BB962C8B-B14F-4D97-AF65-F5344CB8AC3E}">
        <p14:creationId xmlns:p14="http://schemas.microsoft.com/office/powerpoint/2010/main" val="260481017"/>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250825" y="1205880"/>
            <a:ext cx="8893175" cy="1143000"/>
          </a:xfrm>
        </p:spPr>
        <p:txBody>
          <a:bodyPr>
            <a:normAutofit fontScale="90000"/>
          </a:bodyPr>
          <a:lstStyle/>
          <a:p>
            <a:r>
              <a:rPr lang="is-IS" b="0" dirty="0">
                <a:latin typeface="Arial" pitchFamily="34" charset="0"/>
                <a:cs typeface="Arial" pitchFamily="34" charset="0"/>
              </a:rPr>
              <a:t>Áverkar </a:t>
            </a:r>
            <a:r>
              <a:rPr lang="is-IS" b="0" dirty="0" smtClean="0">
                <a:latin typeface="Arial" pitchFamily="34" charset="0"/>
                <a:cs typeface="Arial" pitchFamily="34" charset="0"/>
              </a:rPr>
              <a:t>á útlimum</a:t>
            </a:r>
            <a:br>
              <a:rPr lang="is-IS" b="0" dirty="0" smtClean="0">
                <a:latin typeface="Arial" pitchFamily="34" charset="0"/>
                <a:cs typeface="Arial" pitchFamily="34" charset="0"/>
              </a:rPr>
            </a:br>
            <a:endParaRPr lang="en-GB" sz="2800" b="0" dirty="0">
              <a:solidFill>
                <a:srgbClr val="FF0000"/>
              </a:solidFill>
              <a:latin typeface="Arial" pitchFamily="34" charset="0"/>
              <a:cs typeface="Arial" pitchFamily="34" charset="0"/>
            </a:endParaRPr>
          </a:p>
        </p:txBody>
      </p:sp>
      <p:sp>
        <p:nvSpPr>
          <p:cNvPr id="746499" name="Rectangle 3"/>
          <p:cNvSpPr>
            <a:spLocks noGrp="1" noChangeArrowheads="1"/>
          </p:cNvSpPr>
          <p:nvPr>
            <p:ph idx="1"/>
          </p:nvPr>
        </p:nvSpPr>
        <p:spPr>
          <a:xfrm>
            <a:off x="611188" y="2276872"/>
            <a:ext cx="7993062" cy="4247753"/>
          </a:xfrm>
        </p:spPr>
        <p:txBody>
          <a:bodyPr/>
          <a:lstStyle/>
          <a:p>
            <a:pPr>
              <a:buClr>
                <a:schemeClr val="tx1"/>
              </a:buClr>
              <a:buNone/>
            </a:pPr>
            <a:r>
              <a:rPr lang="is-IS" sz="2800" b="1" dirty="0" err="1" smtClean="0">
                <a:latin typeface="Arial" pitchFamily="34" charset="0"/>
                <a:cs typeface="Arial" pitchFamily="34" charset="0"/>
              </a:rPr>
              <a:t>Hand</a:t>
            </a:r>
            <a:r>
              <a:rPr lang="is-IS" sz="2800" b="1" dirty="0" smtClean="0">
                <a:latin typeface="Arial" pitchFamily="34" charset="0"/>
                <a:cs typeface="Arial" pitchFamily="34" charset="0"/>
              </a:rPr>
              <a:t>- og fótleggir</a:t>
            </a:r>
          </a:p>
          <a:p>
            <a:pPr>
              <a:buClr>
                <a:schemeClr val="tx1"/>
              </a:buClr>
              <a:buFont typeface="Wingdings" pitchFamily="2" charset="2"/>
              <a:buChar char="§"/>
            </a:pPr>
            <a:r>
              <a:rPr lang="is-IS" sz="2800" dirty="0" smtClean="0">
                <a:latin typeface="Arial" pitchFamily="34" charset="0"/>
                <a:cs typeface="Arial" pitchFamily="34" charset="0"/>
              </a:rPr>
              <a:t>Beinbrot</a:t>
            </a:r>
          </a:p>
          <a:p>
            <a:pPr>
              <a:buClr>
                <a:schemeClr val="tx1"/>
              </a:buClr>
              <a:buFont typeface="Wingdings" pitchFamily="2" charset="2"/>
              <a:buChar char="§"/>
            </a:pPr>
            <a:r>
              <a:rPr lang="is-IS" sz="2800" dirty="0" smtClean="0">
                <a:latin typeface="Arial" pitchFamily="34" charset="0"/>
                <a:cs typeface="Arial" pitchFamily="34" charset="0"/>
              </a:rPr>
              <a:t>Liðhlaup</a:t>
            </a:r>
          </a:p>
          <a:p>
            <a:pPr>
              <a:buClr>
                <a:schemeClr val="tx1"/>
              </a:buClr>
              <a:buFont typeface="Wingdings" pitchFamily="2" charset="2"/>
              <a:buChar char="§"/>
            </a:pPr>
            <a:r>
              <a:rPr lang="is-IS" sz="2800" dirty="0" smtClean="0">
                <a:latin typeface="Arial" pitchFamily="34" charset="0"/>
                <a:cs typeface="Arial" pitchFamily="34" charset="0"/>
              </a:rPr>
              <a:t>Tognun</a:t>
            </a:r>
          </a:p>
          <a:p>
            <a:pPr>
              <a:buClr>
                <a:schemeClr val="tx1"/>
              </a:buClr>
              <a:buFont typeface="Wingdings" pitchFamily="2" charset="2"/>
              <a:buNone/>
            </a:pPr>
            <a:endParaRPr lang="is-IS" sz="10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4DC57206-D031-4648-866D-B4720359651D}" type="slidenum">
              <a:rPr lang="is-IS"/>
              <a:pPr/>
              <a:t>157</a:t>
            </a:fld>
            <a:endParaRPr lang="is-IS"/>
          </a:p>
        </p:txBody>
      </p:sp>
      <p:pic>
        <p:nvPicPr>
          <p:cNvPr id="5" name="Picture 3" descr="P:\RKI Myndir\Skyndihjálp_grafik\BRC\Beinagri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1976068"/>
            <a:ext cx="1800200" cy="440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706938"/>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a:xfrm>
            <a:off x="0" y="1052513"/>
            <a:ext cx="9144000" cy="1152525"/>
          </a:xfrm>
          <a:noFill/>
          <a:ln/>
        </p:spPr>
        <p:txBody>
          <a:bodyPr/>
          <a:lstStyle/>
          <a:p>
            <a:r>
              <a:rPr lang="is-IS" b="0" dirty="0" smtClean="0">
                <a:latin typeface="Arial" pitchFamily="34" charset="0"/>
                <a:cs typeface="Arial" pitchFamily="34" charset="0"/>
              </a:rPr>
              <a:t>Beinbrot</a:t>
            </a:r>
            <a:r>
              <a:rPr lang="is-IS" sz="4200" b="0" dirty="0" smtClean="0">
                <a:latin typeface="Arial" pitchFamily="34" charset="0"/>
                <a:cs typeface="Arial" pitchFamily="34" charset="0"/>
              </a:rPr>
              <a:t/>
            </a:r>
            <a:br>
              <a:rPr lang="is-IS" sz="4200" b="0" dirty="0" smtClean="0">
                <a:latin typeface="Arial" pitchFamily="34" charset="0"/>
                <a:cs typeface="Arial" pitchFamily="34" charset="0"/>
              </a:rPr>
            </a:br>
            <a:r>
              <a:rPr lang="is-IS" sz="2500" b="0" dirty="0" smtClean="0">
                <a:solidFill>
                  <a:srgbClr val="FF0000"/>
                </a:solidFill>
                <a:latin typeface="Arial" pitchFamily="34" charset="0"/>
                <a:cs typeface="Arial" pitchFamily="34" charset="0"/>
              </a:rPr>
              <a:t>Einkenni</a:t>
            </a:r>
            <a:r>
              <a:rPr lang="is-IS" sz="2500" b="0" dirty="0" smtClean="0">
                <a:latin typeface="Arial" pitchFamily="34" charset="0"/>
                <a:cs typeface="Arial" pitchFamily="34" charset="0"/>
              </a:rPr>
              <a:t> </a:t>
            </a:r>
            <a:endParaRPr lang="is-IS" sz="2500" b="0" dirty="0">
              <a:latin typeface="Arial" pitchFamily="34" charset="0"/>
              <a:cs typeface="Arial" pitchFamily="34" charset="0"/>
            </a:endParaRPr>
          </a:p>
        </p:txBody>
      </p:sp>
      <p:sp>
        <p:nvSpPr>
          <p:cNvPr id="749571" name="Rectangle 3"/>
          <p:cNvSpPr>
            <a:spLocks noGrp="1" noChangeArrowheads="1"/>
          </p:cNvSpPr>
          <p:nvPr>
            <p:ph idx="1"/>
          </p:nvPr>
        </p:nvSpPr>
        <p:spPr>
          <a:xfrm>
            <a:off x="611188" y="2349500"/>
            <a:ext cx="7921625" cy="4175125"/>
          </a:xfrm>
          <a:ln/>
        </p:spPr>
        <p:txBody>
          <a:bodyPr/>
          <a:lstStyle/>
          <a:p>
            <a:pPr>
              <a:buClr>
                <a:schemeClr val="tx1"/>
              </a:buClr>
              <a:buFont typeface="Wingdings" pitchFamily="2" charset="2"/>
              <a:buChar char="§"/>
            </a:pPr>
            <a:r>
              <a:rPr lang="is-IS" sz="2800" dirty="0" smtClean="0">
                <a:latin typeface="Arial" pitchFamily="34" charset="0"/>
                <a:cs typeface="Arial" pitchFamily="34" charset="0"/>
              </a:rPr>
              <a:t>Sársauki og skert geta til að nota útlim</a:t>
            </a:r>
          </a:p>
          <a:p>
            <a:pPr>
              <a:buClr>
                <a:schemeClr val="tx1"/>
              </a:buClr>
              <a:buFont typeface="Wingdings" pitchFamily="2" charset="2"/>
              <a:buChar char="§"/>
            </a:pPr>
            <a:r>
              <a:rPr lang="is-IS" sz="2800" dirty="0" smtClean="0">
                <a:latin typeface="Arial" pitchFamily="34" charset="0"/>
                <a:cs typeface="Arial" pitchFamily="34" charset="0"/>
              </a:rPr>
              <a:t>Bólga</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Blæðing – opið sár </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Mar</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Aflögun, óeðlileg staða</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Óeðlileg hreyfigeta</a:t>
            </a:r>
          </a:p>
          <a:p>
            <a:pPr>
              <a:buClr>
                <a:schemeClr val="tx1"/>
              </a:buClr>
              <a:buFont typeface="Wingdings" pitchFamily="2" charset="2"/>
              <a:buChar char="§"/>
            </a:pPr>
            <a:r>
              <a:rPr lang="is-IS" sz="2800" dirty="0" smtClean="0">
                <a:latin typeface="Arial" pitchFamily="34" charset="0"/>
                <a:cs typeface="Arial" pitchFamily="34" charset="0"/>
              </a:rPr>
              <a:t>Brothljóð ef útlimur er hreyfður</a:t>
            </a:r>
            <a:endParaRPr lang="is-IS" sz="2800" dirty="0">
              <a:latin typeface="Arial" pitchFamily="34" charset="0"/>
              <a:cs typeface="Arial" pitchFamily="34" charset="0"/>
            </a:endParaRPr>
          </a:p>
          <a:p>
            <a:pPr marL="0" indent="0" algn="ctr">
              <a:buClr>
                <a:schemeClr val="tx1"/>
              </a:buClr>
              <a:buNone/>
            </a:pPr>
            <a:r>
              <a:rPr lang="is-IS" sz="2800" dirty="0" smtClean="0">
                <a:solidFill>
                  <a:srgbClr val="FF0000"/>
                </a:solidFill>
                <a:latin typeface="Arial" pitchFamily="34" charset="0"/>
                <a:cs typeface="Arial" pitchFamily="34" charset="0"/>
              </a:rPr>
              <a:t>Sértu í vafa reiknaðu með hinu versta!</a:t>
            </a:r>
            <a:endParaRPr lang="is-IS" sz="2800" dirty="0">
              <a:solidFill>
                <a:srgbClr val="FF0000"/>
              </a:solidFill>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7A5E2E71-085A-4843-ACA5-9DB1D7B488D1}" type="slidenum">
              <a:rPr lang="is-IS"/>
              <a:pPr/>
              <a:t>158</a:t>
            </a:fld>
            <a:endParaRPr lang="is-IS"/>
          </a:p>
        </p:txBody>
      </p:sp>
      <p:pic>
        <p:nvPicPr>
          <p:cNvPr id="6" name="Picture 5" descr="Beinbrot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2081" y="2996952"/>
            <a:ext cx="2632367" cy="2677666"/>
          </a:xfrm>
          <a:prstGeom prst="rect">
            <a:avLst/>
          </a:prstGeom>
        </p:spPr>
      </p:pic>
    </p:spTree>
    <p:extLst>
      <p:ext uri="{BB962C8B-B14F-4D97-AF65-F5344CB8AC3E}">
        <p14:creationId xmlns:p14="http://schemas.microsoft.com/office/powerpoint/2010/main" val="91631508"/>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ChangeArrowheads="1"/>
          </p:cNvSpPr>
          <p:nvPr>
            <p:ph type="title"/>
          </p:nvPr>
        </p:nvSpPr>
        <p:spPr>
          <a:xfrm>
            <a:off x="900113" y="908050"/>
            <a:ext cx="7543800" cy="1143000"/>
          </a:xfrm>
        </p:spPr>
        <p:txBody>
          <a:bodyPr/>
          <a:lstStyle/>
          <a:p>
            <a:r>
              <a:rPr lang="is-IS" b="0" dirty="0">
                <a:latin typeface="Arial" pitchFamily="34" charset="0"/>
                <a:cs typeface="Arial" pitchFamily="34" charset="0"/>
              </a:rPr>
              <a:t>Beinbrot</a:t>
            </a:r>
          </a:p>
        </p:txBody>
      </p:sp>
      <p:sp>
        <p:nvSpPr>
          <p:cNvPr id="9" name="Slide Number Placeholder 5"/>
          <p:cNvSpPr>
            <a:spLocks noGrp="1"/>
          </p:cNvSpPr>
          <p:nvPr>
            <p:ph type="sldNum" sz="quarter" idx="12"/>
          </p:nvPr>
        </p:nvSpPr>
        <p:spPr/>
        <p:txBody>
          <a:bodyPr/>
          <a:lstStyle/>
          <a:p>
            <a:fld id="{BEB79D49-8617-48B2-9C3E-9FF909F49E5C}" type="slidenum">
              <a:rPr lang="is-IS"/>
              <a:pPr/>
              <a:t>159</a:t>
            </a:fld>
            <a:endParaRPr lang="is-IS"/>
          </a:p>
        </p:txBody>
      </p:sp>
      <p:sp>
        <p:nvSpPr>
          <p:cNvPr id="748550" name="Rectangle 6"/>
          <p:cNvSpPr>
            <a:spLocks noChangeArrowheads="1"/>
          </p:cNvSpPr>
          <p:nvPr/>
        </p:nvSpPr>
        <p:spPr bwMode="auto">
          <a:xfrm>
            <a:off x="467544" y="2276475"/>
            <a:ext cx="4104456" cy="2808709"/>
          </a:xfrm>
          <a:prstGeom prst="rect">
            <a:avLst/>
          </a:prstGeom>
          <a:noFill/>
          <a:ln w="9525">
            <a:noFill/>
            <a:miter lim="800000"/>
            <a:headEnd/>
            <a:tailEnd/>
          </a:ln>
          <a:effectLst/>
        </p:spPr>
        <p:txBody>
          <a:bodyPr/>
          <a:lstStyle/>
          <a:p>
            <a:pPr marL="342900" indent="-342900">
              <a:spcBef>
                <a:spcPct val="20000"/>
              </a:spcBef>
              <a:buClr>
                <a:schemeClr val="tx1"/>
              </a:buClr>
              <a:buFont typeface="Wingdings" pitchFamily="2" charset="2"/>
              <a:buChar char="§"/>
            </a:pPr>
            <a:r>
              <a:rPr lang="is-IS" sz="2800" dirty="0">
                <a:latin typeface="Arial" pitchFamily="34" charset="0"/>
                <a:cs typeface="Arial" pitchFamily="34" charset="0"/>
              </a:rPr>
              <a:t>Lokað brot, heil </a:t>
            </a:r>
            <a:r>
              <a:rPr lang="is-IS" sz="2800" dirty="0" smtClean="0">
                <a:latin typeface="Arial" pitchFamily="34" charset="0"/>
                <a:cs typeface="Arial" pitchFamily="34" charset="0"/>
              </a:rPr>
              <a:t>húð</a:t>
            </a:r>
          </a:p>
          <a:p>
            <a:pPr marL="342900" indent="-342900">
              <a:spcBef>
                <a:spcPct val="20000"/>
              </a:spcBef>
              <a:buClr>
                <a:schemeClr val="tx1"/>
              </a:buClr>
              <a:buFont typeface="Wingdings" pitchFamily="2" charset="2"/>
              <a:buChar char="§"/>
            </a:pPr>
            <a:endParaRPr lang="is-IS" sz="2800" dirty="0" smtClean="0">
              <a:latin typeface="Arial" pitchFamily="34" charset="0"/>
              <a:cs typeface="Arial" pitchFamily="34" charset="0"/>
            </a:endParaRPr>
          </a:p>
          <a:p>
            <a:pPr marL="342900" indent="-342900">
              <a:spcBef>
                <a:spcPct val="20000"/>
              </a:spcBef>
              <a:buClr>
                <a:schemeClr val="tx1"/>
              </a:buClr>
              <a:buFont typeface="Wingdings" pitchFamily="2" charset="2"/>
              <a:buChar char="§"/>
            </a:pPr>
            <a:r>
              <a:rPr lang="is-IS" sz="2800" dirty="0" smtClean="0">
                <a:latin typeface="Arial" pitchFamily="34" charset="0"/>
                <a:cs typeface="Arial" pitchFamily="34" charset="0"/>
              </a:rPr>
              <a:t>Opið brot, sködduð eða rofin húð</a:t>
            </a:r>
            <a:endParaRPr lang="is-IS" sz="2800" dirty="0">
              <a:latin typeface="Arial" pitchFamily="34" charset="0"/>
              <a:cs typeface="Arial" pitchFamily="34" charset="0"/>
            </a:endParaRPr>
          </a:p>
        </p:txBody>
      </p:sp>
      <p:pic>
        <p:nvPicPr>
          <p:cNvPr id="866308" name="Picture 4" descr="P:\RKI Myndir\Skyndihjálp_grafik\BRC\Beinbrot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09688" y="2250141"/>
            <a:ext cx="4204447" cy="235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88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0" y="1269256"/>
            <a:ext cx="9144000" cy="863600"/>
          </a:xfrm>
        </p:spPr>
        <p:txBody>
          <a:bodyPr>
            <a:normAutofit fontScale="90000"/>
          </a:bodyPr>
          <a:lstStyle/>
          <a:p>
            <a:r>
              <a:rPr lang="is-IS" sz="4900" b="0" dirty="0" smtClean="0">
                <a:latin typeface="Arial" charset="0"/>
              </a:rPr>
              <a:t>Á slysstað</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Forðastu smitun</a:t>
            </a:r>
            <a:endParaRPr lang="en-GB" sz="2800" b="0" dirty="0">
              <a:solidFill>
                <a:srgbClr val="FF0000"/>
              </a:solidFill>
              <a:latin typeface="Arial" charset="0"/>
            </a:endParaRPr>
          </a:p>
        </p:txBody>
      </p:sp>
      <p:sp>
        <p:nvSpPr>
          <p:cNvPr id="431107" name="Rectangle 3"/>
          <p:cNvSpPr>
            <a:spLocks noGrp="1" noChangeArrowheads="1"/>
          </p:cNvSpPr>
          <p:nvPr>
            <p:ph idx="1"/>
          </p:nvPr>
        </p:nvSpPr>
        <p:spPr>
          <a:xfrm>
            <a:off x="539750" y="2401143"/>
            <a:ext cx="7848674" cy="3836169"/>
          </a:xfrm>
        </p:spPr>
        <p:txBody>
          <a:bodyPr/>
          <a:lstStyle/>
          <a:p>
            <a:pPr>
              <a:buClr>
                <a:schemeClr val="tx1"/>
              </a:buClr>
              <a:buFont typeface="Wingdings" pitchFamily="2" charset="2"/>
              <a:buChar char="§"/>
            </a:pPr>
            <a:r>
              <a:rPr lang="is-IS" sz="2800" dirty="0">
                <a:latin typeface="Arial" charset="0"/>
              </a:rPr>
              <a:t>Blóð og líkamsvessar </a:t>
            </a:r>
            <a:r>
              <a:rPr lang="is-IS" sz="2800" dirty="0" smtClean="0">
                <a:latin typeface="Arial" charset="0"/>
              </a:rPr>
              <a:t>geta                                     innihaldið </a:t>
            </a:r>
            <a:r>
              <a:rPr lang="is-IS" sz="2800" dirty="0">
                <a:latin typeface="Arial" charset="0"/>
              </a:rPr>
              <a:t>bakteríur </a:t>
            </a:r>
            <a:r>
              <a:rPr lang="is-IS" sz="2800" dirty="0" smtClean="0">
                <a:latin typeface="Arial" charset="0"/>
              </a:rPr>
              <a:t>og/eða                                           veirur</a:t>
            </a:r>
            <a:endParaRPr lang="is-IS" sz="2800" dirty="0">
              <a:latin typeface="Arial" charset="0"/>
            </a:endParaRPr>
          </a:p>
          <a:p>
            <a:pPr>
              <a:buClr>
                <a:schemeClr val="tx1"/>
              </a:buClr>
              <a:buFont typeface="Wingdings" pitchFamily="2" charset="2"/>
              <a:buChar char="§"/>
            </a:pPr>
            <a:r>
              <a:rPr lang="is-IS" sz="2800" dirty="0">
                <a:latin typeface="Arial" charset="0"/>
              </a:rPr>
              <a:t>Gætu þess að ekki berist </a:t>
            </a:r>
            <a:r>
              <a:rPr lang="is-IS" sz="2800" dirty="0" smtClean="0">
                <a:latin typeface="Arial" charset="0"/>
              </a:rPr>
              <a:t>                                            blóð </a:t>
            </a:r>
            <a:r>
              <a:rPr lang="is-IS" sz="2800" dirty="0">
                <a:latin typeface="Arial" charset="0"/>
              </a:rPr>
              <a:t>eða líkamsvessar á </a:t>
            </a:r>
            <a:r>
              <a:rPr lang="is-IS" sz="2800" dirty="0" smtClean="0">
                <a:latin typeface="Arial" charset="0"/>
              </a:rPr>
              <a:t>                                                        milli þín og hins slasaða</a:t>
            </a:r>
          </a:p>
          <a:p>
            <a:pPr>
              <a:buClr>
                <a:schemeClr val="tx1"/>
              </a:buClr>
              <a:buFont typeface="Wingdings" pitchFamily="2" charset="2"/>
              <a:buChar char="§"/>
            </a:pPr>
            <a:r>
              <a:rPr lang="is-IS" sz="2800" dirty="0" smtClean="0">
                <a:latin typeface="Arial" charset="0"/>
              </a:rPr>
              <a:t>Notaðu einnota hanska sé þess kostur</a:t>
            </a:r>
            <a:endParaRPr lang="en-GB" sz="2800" dirty="0" smtClean="0">
              <a:latin typeface="Arial" charset="0"/>
            </a:endParaRPr>
          </a:p>
          <a:p>
            <a:pPr>
              <a:buClr>
                <a:schemeClr val="tx1"/>
              </a:buClr>
              <a:buFont typeface="Wingdings" pitchFamily="2" charset="2"/>
              <a:buChar char="§"/>
            </a:pPr>
            <a:r>
              <a:rPr lang="is-IS" sz="2800" dirty="0" smtClean="0">
                <a:latin typeface="Arial" charset="0"/>
              </a:rPr>
              <a:t>Þvoðu vel hendur </a:t>
            </a:r>
            <a:r>
              <a:rPr lang="is-IS" sz="2800" dirty="0">
                <a:latin typeface="Arial" charset="0"/>
              </a:rPr>
              <a:t>fyrir og </a:t>
            </a:r>
            <a:r>
              <a:rPr lang="is-IS" sz="2800" dirty="0" smtClean="0">
                <a:latin typeface="Arial" charset="0"/>
              </a:rPr>
              <a:t>eftir aðstoð</a:t>
            </a:r>
          </a:p>
          <a:p>
            <a:pPr>
              <a:buClr>
                <a:schemeClr val="tx1"/>
              </a:buClr>
              <a:buFont typeface="Wingdings" pitchFamily="2" charset="2"/>
              <a:buChar char="§"/>
            </a:pPr>
            <a:endParaRPr lang="is-IS" sz="2800" dirty="0" smtClean="0">
              <a:latin typeface="Arial" charset="0"/>
            </a:endParaRPr>
          </a:p>
        </p:txBody>
      </p:sp>
      <p:sp>
        <p:nvSpPr>
          <p:cNvPr id="7" name="Slide Number Placeholder 5"/>
          <p:cNvSpPr>
            <a:spLocks noGrp="1"/>
          </p:cNvSpPr>
          <p:nvPr>
            <p:ph type="sldNum" sz="quarter" idx="12"/>
          </p:nvPr>
        </p:nvSpPr>
        <p:spPr/>
        <p:txBody>
          <a:bodyPr/>
          <a:lstStyle/>
          <a:p>
            <a:fld id="{75B5BA8A-A056-4473-84C7-5403ADF42F5C}" type="slidenum">
              <a:rPr lang="is-IS"/>
              <a:pPr/>
              <a:t>16</a:t>
            </a:fld>
            <a:endParaRPr lang="is-IS"/>
          </a:p>
        </p:txBody>
      </p:sp>
      <p:pic>
        <p:nvPicPr>
          <p:cNvPr id="431109" name="Picture 5"/>
          <p:cNvPicPr>
            <a:picLocks noChangeAspect="1" noChangeArrowheads="1"/>
          </p:cNvPicPr>
          <p:nvPr/>
        </p:nvPicPr>
        <p:blipFill>
          <a:blip r:embed="rId2" cstate="email"/>
          <a:srcRect/>
          <a:stretch>
            <a:fillRect/>
          </a:stretch>
        </p:blipFill>
        <p:spPr bwMode="auto">
          <a:xfrm>
            <a:off x="5796136" y="2132856"/>
            <a:ext cx="2619049" cy="2744158"/>
          </a:xfrm>
          <a:prstGeom prst="rect">
            <a:avLst/>
          </a:prstGeom>
          <a:noFill/>
        </p:spPr>
      </p:pic>
    </p:spTree>
    <p:extLst>
      <p:ext uri="{BB962C8B-B14F-4D97-AF65-F5344CB8AC3E}">
        <p14:creationId xmlns:p14="http://schemas.microsoft.com/office/powerpoint/2010/main" val="3573785903"/>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1143000"/>
          </a:xfrm>
        </p:spPr>
        <p:txBody>
          <a:bodyPr/>
          <a:lstStyle/>
          <a:p>
            <a:r>
              <a:rPr lang="is-IS" dirty="0" smtClean="0">
                <a:latin typeface="Arial" pitchFamily="34" charset="0"/>
                <a:cs typeface="Arial" pitchFamily="34" charset="0"/>
              </a:rPr>
              <a:t>Beinbrot</a:t>
            </a:r>
            <a:endParaRPr lang="is-IS" dirty="0">
              <a:latin typeface="Arial" pitchFamily="34" charset="0"/>
              <a:cs typeface="Arial" pitchFamily="34" charset="0"/>
            </a:endParaRPr>
          </a:p>
        </p:txBody>
      </p:sp>
      <p:pic>
        <p:nvPicPr>
          <p:cNvPr id="48129" name="Picture 1">
            <a:hlinkClick r:id="rId2" action="ppaction://hlinkfile"/>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457200" y="1818721"/>
            <a:ext cx="8229600" cy="408892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D75BBEA3-5EB0-40BA-87B9-5B6A2872DE3E}" type="slidenum">
              <a:rPr lang="is-IS" smtClean="0"/>
              <a:pPr/>
              <a:t>160</a:t>
            </a:fld>
            <a:endParaRPr lang="is-IS"/>
          </a:p>
        </p:txBody>
      </p:sp>
    </p:spTree>
    <p:extLst>
      <p:ext uri="{BB962C8B-B14F-4D97-AF65-F5344CB8AC3E}">
        <p14:creationId xmlns:p14="http://schemas.microsoft.com/office/powerpoint/2010/main" val="45062560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0" y="1258143"/>
            <a:ext cx="9144000" cy="874713"/>
          </a:xfrm>
        </p:spPr>
        <p:txBody>
          <a:bodyPr>
            <a:normAutofit fontScale="90000"/>
          </a:bodyPr>
          <a:lstStyle/>
          <a:p>
            <a:r>
              <a:rPr lang="is-IS" sz="4900" b="0" dirty="0" smtClean="0">
                <a:latin typeface="Arial" pitchFamily="34" charset="0"/>
                <a:cs typeface="Arial" pitchFamily="34" charset="0"/>
              </a:rPr>
              <a:t>Beinbrot</a:t>
            </a:r>
            <a:r>
              <a:rPr lang="is-IS" sz="4200" b="0" dirty="0" smtClean="0">
                <a:latin typeface="Arial" pitchFamily="34" charset="0"/>
                <a:cs typeface="Arial" pitchFamily="34" charset="0"/>
              </a:rPr>
              <a:t/>
            </a:r>
            <a:br>
              <a:rPr lang="is-IS" sz="4200" b="0" dirty="0" smtClean="0">
                <a:latin typeface="Arial" pitchFamily="34" charset="0"/>
                <a:cs typeface="Arial" pitchFamily="34" charset="0"/>
              </a:rPr>
            </a:br>
            <a:r>
              <a:rPr lang="is-IS" sz="2800" b="0" dirty="0" smtClean="0">
                <a:solidFill>
                  <a:srgbClr val="FF0000"/>
                </a:solidFill>
                <a:latin typeface="Arial" pitchFamily="34" charset="0"/>
                <a:cs typeface="Arial" pitchFamily="34" charset="0"/>
              </a:rPr>
              <a:t>Skyndihjálp</a:t>
            </a:r>
            <a:endParaRPr lang="is-IS" sz="2800" b="0" dirty="0">
              <a:solidFill>
                <a:srgbClr val="FF0000"/>
              </a:solidFill>
              <a:latin typeface="Arial" pitchFamily="34" charset="0"/>
              <a:cs typeface="Arial" pitchFamily="34" charset="0"/>
            </a:endParaRPr>
          </a:p>
        </p:txBody>
      </p:sp>
      <p:sp>
        <p:nvSpPr>
          <p:cNvPr id="751619" name="Rectangle 3"/>
          <p:cNvSpPr>
            <a:spLocks noGrp="1" noChangeArrowheads="1"/>
          </p:cNvSpPr>
          <p:nvPr>
            <p:ph idx="1"/>
          </p:nvPr>
        </p:nvSpPr>
        <p:spPr>
          <a:xfrm>
            <a:off x="468313" y="2420888"/>
            <a:ext cx="8294687" cy="4176464"/>
          </a:xfrm>
        </p:spPr>
        <p:txBody>
          <a:bodyPr/>
          <a:lstStyle/>
          <a:p>
            <a:pPr>
              <a:buClr>
                <a:schemeClr val="tx1"/>
              </a:buClr>
              <a:buFont typeface="Wingdings" pitchFamily="2" charset="2"/>
              <a:buChar char="§"/>
            </a:pPr>
            <a:r>
              <a:rPr lang="is-IS" sz="2800" dirty="0">
                <a:latin typeface="Arial" pitchFamily="34" charset="0"/>
                <a:cs typeface="Arial" pitchFamily="34" charset="0"/>
              </a:rPr>
              <a:t>Ekki </a:t>
            </a:r>
            <a:r>
              <a:rPr lang="is-IS" sz="2800" dirty="0" smtClean="0">
                <a:latin typeface="Arial" pitchFamily="34" charset="0"/>
                <a:cs typeface="Arial" pitchFamily="34" charset="0"/>
              </a:rPr>
              <a:t>reyna </a:t>
            </a:r>
            <a:r>
              <a:rPr lang="is-IS" sz="2800" dirty="0">
                <a:latin typeface="Arial" pitchFamily="34" charset="0"/>
                <a:cs typeface="Arial" pitchFamily="34" charset="0"/>
              </a:rPr>
              <a:t>að </a:t>
            </a:r>
            <a:r>
              <a:rPr lang="is-IS" sz="2800" dirty="0" smtClean="0">
                <a:latin typeface="Arial" pitchFamily="34" charset="0"/>
                <a:cs typeface="Arial" pitchFamily="34" charset="0"/>
              </a:rPr>
              <a:t>rétta boginn útlim</a:t>
            </a:r>
          </a:p>
          <a:p>
            <a:pPr>
              <a:buClr>
                <a:schemeClr val="tx1"/>
              </a:buClr>
              <a:buFont typeface="Wingdings" pitchFamily="2" charset="2"/>
              <a:buChar char="§"/>
            </a:pPr>
            <a:r>
              <a:rPr lang="is-IS" sz="2800" dirty="0" smtClean="0">
                <a:latin typeface="Arial" pitchFamily="34" charset="0"/>
                <a:cs typeface="Arial" pitchFamily="34" charset="0"/>
              </a:rPr>
              <a:t>Stöðvaðu blæðingu</a:t>
            </a:r>
          </a:p>
          <a:p>
            <a:pPr>
              <a:buClr>
                <a:schemeClr val="tx1"/>
              </a:buClr>
              <a:buFont typeface="Wingdings" pitchFamily="2" charset="2"/>
              <a:buChar char="§"/>
            </a:pPr>
            <a:r>
              <a:rPr lang="is-IS" sz="2800" dirty="0" smtClean="0">
                <a:latin typeface="Arial" pitchFamily="34" charset="0"/>
                <a:cs typeface="Arial" pitchFamily="34" charset="0"/>
              </a:rPr>
              <a:t>Settu grisju yfir opið beinbrot </a:t>
            </a:r>
          </a:p>
          <a:p>
            <a:pPr>
              <a:buClr>
                <a:schemeClr val="tx1"/>
              </a:buClr>
              <a:buFont typeface="Wingdings" pitchFamily="2" charset="2"/>
              <a:buChar char="§"/>
            </a:pPr>
            <a:r>
              <a:rPr lang="is-IS" sz="2800" dirty="0" smtClean="0">
                <a:latin typeface="Arial" pitchFamily="34" charset="0"/>
                <a:cs typeface="Arial" pitchFamily="34" charset="0"/>
              </a:rPr>
              <a:t>Forðastu alla óþarfa hreyfingu </a:t>
            </a:r>
          </a:p>
          <a:p>
            <a:pPr>
              <a:buClr>
                <a:schemeClr val="tx1"/>
              </a:buClr>
              <a:buFont typeface="Wingdings" pitchFamily="2" charset="2"/>
              <a:buChar char="§"/>
            </a:pPr>
            <a:r>
              <a:rPr lang="is-IS" sz="2800" dirty="0" smtClean="0">
                <a:latin typeface="Arial" pitchFamily="34" charset="0"/>
                <a:cs typeface="Arial" pitchFamily="34" charset="0"/>
              </a:rPr>
              <a:t>Kæla má lokaðan áverka</a:t>
            </a:r>
            <a:r>
              <a:rPr lang="is-IS" sz="2800" dirty="0">
                <a:latin typeface="Arial" pitchFamily="34" charset="0"/>
                <a:cs typeface="Arial" pitchFamily="34" charset="0"/>
              </a:rPr>
              <a:t>, 20 mínútur í </a:t>
            </a:r>
            <a:r>
              <a:rPr lang="is-IS" sz="2800" dirty="0" smtClean="0">
                <a:latin typeface="Arial" pitchFamily="34" charset="0"/>
                <a:cs typeface="Arial" pitchFamily="34" charset="0"/>
              </a:rPr>
              <a:t>einu</a:t>
            </a:r>
          </a:p>
          <a:p>
            <a:pPr>
              <a:buClr>
                <a:schemeClr val="tx1"/>
              </a:buClr>
              <a:buFont typeface="Wingdings" pitchFamily="2" charset="2"/>
              <a:buChar char="§"/>
            </a:pPr>
            <a:r>
              <a:rPr lang="is-IS" sz="2800" dirty="0" smtClean="0">
                <a:latin typeface="Arial" pitchFamily="34" charset="0"/>
                <a:cs typeface="Arial" pitchFamily="34" charset="0"/>
              </a:rPr>
              <a:t>Ekki gefa þeim slasaða mat eða drykk</a:t>
            </a:r>
          </a:p>
          <a:p>
            <a:pPr>
              <a:buFontTx/>
              <a:buNone/>
            </a:pPr>
            <a:endParaRPr lang="is-IS" sz="800" dirty="0">
              <a:latin typeface="Arial" pitchFamily="34" charset="0"/>
              <a:cs typeface="Arial" pitchFamily="34" charset="0"/>
            </a:endParaRPr>
          </a:p>
        </p:txBody>
      </p:sp>
      <p:sp>
        <p:nvSpPr>
          <p:cNvPr id="8" name="Slide Number Placeholder 5"/>
          <p:cNvSpPr>
            <a:spLocks noGrp="1"/>
          </p:cNvSpPr>
          <p:nvPr>
            <p:ph type="sldNum" sz="quarter" idx="12"/>
          </p:nvPr>
        </p:nvSpPr>
        <p:spPr/>
        <p:txBody>
          <a:bodyPr/>
          <a:lstStyle/>
          <a:p>
            <a:fld id="{E56A4E72-D0CF-482C-8A21-5B13E26D1F2D}" type="slidenum">
              <a:rPr lang="is-IS"/>
              <a:pPr/>
              <a:t>161</a:t>
            </a:fld>
            <a:endParaRPr lang="is-IS"/>
          </a:p>
        </p:txBody>
      </p:sp>
      <p:pic>
        <p:nvPicPr>
          <p:cNvPr id="751620" name="Picture 4" descr="HeartAtt3"/>
          <p:cNvPicPr>
            <a:picLocks noChangeAspect="1" noChangeArrowheads="1"/>
          </p:cNvPicPr>
          <p:nvPr/>
        </p:nvPicPr>
        <p:blipFill>
          <a:blip r:embed="rId3" cstate="email"/>
          <a:srcRect/>
          <a:stretch>
            <a:fillRect/>
          </a:stretch>
        </p:blipFill>
        <p:spPr bwMode="auto">
          <a:xfrm>
            <a:off x="6084168" y="1916832"/>
            <a:ext cx="2948202" cy="1822309"/>
          </a:xfrm>
          <a:prstGeom prst="rect">
            <a:avLst/>
          </a:prstGeom>
          <a:noFill/>
        </p:spPr>
      </p:pic>
      <p:sp>
        <p:nvSpPr>
          <p:cNvPr id="751621" name="Rectangle 5"/>
          <p:cNvSpPr>
            <a:spLocks noChangeArrowheads="1"/>
          </p:cNvSpPr>
          <p:nvPr/>
        </p:nvSpPr>
        <p:spPr bwMode="auto">
          <a:xfrm>
            <a:off x="323850" y="5651202"/>
            <a:ext cx="8496300" cy="946150"/>
          </a:xfrm>
          <a:prstGeom prst="rect">
            <a:avLst/>
          </a:prstGeom>
          <a:noFill/>
          <a:ln w="9525">
            <a:noFill/>
            <a:miter lim="800000"/>
            <a:headEnd/>
            <a:tailEnd/>
          </a:ln>
          <a:effectLst/>
        </p:spPr>
        <p:txBody>
          <a:bodyPr>
            <a:spAutoFit/>
          </a:bodyPr>
          <a:lstStyle/>
          <a:p>
            <a:pPr algn="ctr"/>
            <a:r>
              <a:rPr lang="is-IS" sz="2800" dirty="0">
                <a:solidFill>
                  <a:srgbClr val="FF0000"/>
                </a:solidFill>
                <a:latin typeface="Arial" pitchFamily="34" charset="0"/>
                <a:cs typeface="Arial" pitchFamily="34" charset="0"/>
              </a:rPr>
              <a:t>Kalsár geta myndast ef áverki er kældur                     </a:t>
            </a:r>
          </a:p>
          <a:p>
            <a:pPr algn="ctr"/>
            <a:r>
              <a:rPr lang="is-IS" sz="2800" dirty="0">
                <a:solidFill>
                  <a:srgbClr val="FF0000"/>
                </a:solidFill>
                <a:latin typeface="Arial" pitchFamily="34" charset="0"/>
                <a:cs typeface="Arial" pitchFamily="34" charset="0"/>
              </a:rPr>
              <a:t> of mikið og of lengi!</a:t>
            </a:r>
          </a:p>
        </p:txBody>
      </p:sp>
    </p:spTree>
    <p:extLst>
      <p:ext uri="{BB962C8B-B14F-4D97-AF65-F5344CB8AC3E}">
        <p14:creationId xmlns:p14="http://schemas.microsoft.com/office/powerpoint/2010/main" val="413356448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a:xfrm>
            <a:off x="250825" y="1125538"/>
            <a:ext cx="8893175" cy="1143000"/>
          </a:xfrm>
        </p:spPr>
        <p:txBody>
          <a:bodyPr/>
          <a:lstStyle/>
          <a:p>
            <a:pPr>
              <a:lnSpc>
                <a:spcPct val="85000"/>
              </a:lnSpc>
            </a:pPr>
            <a:r>
              <a:rPr lang="is-IS" b="0" dirty="0" smtClean="0">
                <a:latin typeface="Arial" pitchFamily="34" charset="0"/>
                <a:cs typeface="Arial" pitchFamily="34" charset="0"/>
              </a:rPr>
              <a:t>Liðahlaup</a:t>
            </a:r>
            <a:r>
              <a:rPr lang="is-IS" sz="2800" dirty="0">
                <a:latin typeface="Arial" pitchFamily="34" charset="0"/>
                <a:cs typeface="Arial" pitchFamily="34" charset="0"/>
              </a:rPr>
              <a:t/>
            </a:r>
            <a:br>
              <a:rPr lang="is-IS" sz="2800" dirty="0">
                <a:latin typeface="Arial" pitchFamily="34" charset="0"/>
                <a:cs typeface="Arial" pitchFamily="34" charset="0"/>
              </a:rPr>
            </a:br>
            <a:r>
              <a:rPr lang="is-IS" sz="2500" b="0" dirty="0">
                <a:latin typeface="Arial" pitchFamily="34" charset="0"/>
                <a:cs typeface="Arial" pitchFamily="34" charset="0"/>
              </a:rPr>
              <a:t> </a:t>
            </a:r>
            <a:r>
              <a:rPr lang="is-IS" sz="2500" b="0" dirty="0">
                <a:solidFill>
                  <a:srgbClr val="FF0000"/>
                </a:solidFill>
                <a:latin typeface="Arial" pitchFamily="34" charset="0"/>
                <a:cs typeface="Arial" pitchFamily="34" charset="0"/>
              </a:rPr>
              <a:t>Einkenni</a:t>
            </a:r>
          </a:p>
        </p:txBody>
      </p:sp>
      <p:sp>
        <p:nvSpPr>
          <p:cNvPr id="835587" name="Rectangle 3"/>
          <p:cNvSpPr>
            <a:spLocks noGrp="1" noChangeArrowheads="1"/>
          </p:cNvSpPr>
          <p:nvPr>
            <p:ph idx="1"/>
          </p:nvPr>
        </p:nvSpPr>
        <p:spPr>
          <a:xfrm>
            <a:off x="539750" y="2420889"/>
            <a:ext cx="8280400" cy="3744962"/>
          </a:xfrm>
        </p:spPr>
        <p:txBody>
          <a:bodyPr/>
          <a:lstStyle/>
          <a:p>
            <a:pPr>
              <a:buClr>
                <a:schemeClr val="tx1"/>
              </a:buClr>
              <a:buFont typeface="Wingdings" pitchFamily="2" charset="2"/>
              <a:buChar char="§"/>
            </a:pPr>
            <a:r>
              <a:rPr lang="is-IS" sz="2800" dirty="0" smtClean="0">
                <a:latin typeface="Arial" pitchFamily="34" charset="0"/>
                <a:cs typeface="Arial" pitchFamily="34" charset="0"/>
              </a:rPr>
              <a:t>Sársauki við liðamótin</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Aflögun eða skekkt staða                                                    útlims eða liðamóta</a:t>
            </a:r>
          </a:p>
          <a:p>
            <a:pPr>
              <a:buClr>
                <a:schemeClr val="tx1"/>
              </a:buClr>
              <a:buFont typeface="Wingdings" pitchFamily="2" charset="2"/>
              <a:buChar char="§"/>
            </a:pPr>
            <a:r>
              <a:rPr lang="is-IS" sz="2800" dirty="0" smtClean="0">
                <a:latin typeface="Arial" pitchFamily="34" charset="0"/>
                <a:cs typeface="Arial" pitchFamily="34" charset="0"/>
              </a:rPr>
              <a:t>Bólga og mar við </a:t>
            </a:r>
            <a:r>
              <a:rPr lang="is-IS" sz="2800" dirty="0">
                <a:latin typeface="Arial" pitchFamily="34" charset="0"/>
                <a:cs typeface="Arial" pitchFamily="34" charset="0"/>
              </a:rPr>
              <a:t>liðinn</a:t>
            </a:r>
          </a:p>
          <a:p>
            <a:pPr>
              <a:buClr>
                <a:schemeClr val="tx1"/>
              </a:buClr>
              <a:buFont typeface="Wingdings" pitchFamily="2" charset="2"/>
              <a:buChar char="§"/>
            </a:pPr>
            <a:r>
              <a:rPr lang="is-IS" sz="2800" dirty="0" smtClean="0">
                <a:latin typeface="Arial" pitchFamily="34" charset="0"/>
                <a:cs typeface="Arial" pitchFamily="34" charset="0"/>
              </a:rPr>
              <a:t>Blæðing</a:t>
            </a:r>
          </a:p>
          <a:p>
            <a:pPr>
              <a:buClr>
                <a:schemeClr val="tx1"/>
              </a:buClr>
              <a:buFont typeface="Wingdings" pitchFamily="2" charset="2"/>
              <a:buChar char="§"/>
            </a:pPr>
            <a:r>
              <a:rPr lang="is-IS" sz="2800" dirty="0" smtClean="0">
                <a:latin typeface="Arial" pitchFamily="34" charset="0"/>
                <a:cs typeface="Arial" pitchFamily="34" charset="0"/>
              </a:rPr>
              <a:t>Skert eða óeðlileg hreyfigeta</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Sjáanleg bein í opnu sári</a:t>
            </a:r>
            <a:endParaRPr lang="is-IS" sz="2800"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1868BC97-0473-495F-A245-C9563A33BA78}" type="slidenum">
              <a:rPr lang="is-IS"/>
              <a:pPr/>
              <a:t>162</a:t>
            </a:fld>
            <a:endParaRPr lang="is-IS"/>
          </a:p>
        </p:txBody>
      </p:sp>
      <p:pic>
        <p:nvPicPr>
          <p:cNvPr id="6" name="Picture 5" descr="Lidhlaup_averki.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144" y="2420888"/>
            <a:ext cx="2664296" cy="3888796"/>
          </a:xfrm>
          <a:prstGeom prst="rect">
            <a:avLst/>
          </a:prstGeom>
          <a:ln>
            <a:noFill/>
          </a:ln>
          <a:effectLst>
            <a:softEdge rad="112500"/>
          </a:effectLst>
        </p:spPr>
      </p:pic>
    </p:spTree>
    <p:extLst>
      <p:ext uri="{BB962C8B-B14F-4D97-AF65-F5344CB8AC3E}">
        <p14:creationId xmlns:p14="http://schemas.microsoft.com/office/powerpoint/2010/main" val="325920085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192" y="2394519"/>
            <a:ext cx="2664296" cy="3152125"/>
          </a:xfrm>
          <a:prstGeom prst="rect">
            <a:avLst/>
          </a:prstGeom>
          <a:ln>
            <a:noFill/>
          </a:ln>
          <a:effectLst>
            <a:softEdge rad="112500"/>
          </a:effectLst>
        </p:spPr>
      </p:pic>
      <p:sp>
        <p:nvSpPr>
          <p:cNvPr id="837634" name="Rectangle 2"/>
          <p:cNvSpPr>
            <a:spLocks noGrp="1" noChangeArrowheads="1"/>
          </p:cNvSpPr>
          <p:nvPr>
            <p:ph type="title"/>
          </p:nvPr>
        </p:nvSpPr>
        <p:spPr>
          <a:xfrm>
            <a:off x="539750" y="1173436"/>
            <a:ext cx="8280400" cy="887412"/>
          </a:xfrm>
          <a:ln/>
        </p:spPr>
        <p:txBody>
          <a:bodyPr>
            <a:normAutofit fontScale="90000"/>
          </a:bodyPr>
          <a:lstStyle/>
          <a:p>
            <a:r>
              <a:rPr lang="is-IS" sz="4900" b="0" dirty="0" smtClean="0">
                <a:latin typeface="Arial" pitchFamily="34" charset="0"/>
                <a:cs typeface="Arial" pitchFamily="34" charset="0"/>
              </a:rPr>
              <a:t>Liðhlaup</a:t>
            </a:r>
            <a:r>
              <a:rPr lang="is-IS" b="0" dirty="0">
                <a:latin typeface="Arial" pitchFamily="34" charset="0"/>
                <a:cs typeface="Arial" pitchFamily="34" charset="0"/>
              </a:rPr>
              <a:t/>
            </a:r>
            <a:br>
              <a:rPr lang="is-IS" b="0" dirty="0">
                <a:latin typeface="Arial" pitchFamily="34" charset="0"/>
                <a:cs typeface="Arial" pitchFamily="34" charset="0"/>
              </a:rPr>
            </a:br>
            <a:r>
              <a:rPr lang="is-IS" sz="2800" b="0" dirty="0">
                <a:solidFill>
                  <a:srgbClr val="FF0000"/>
                </a:solidFill>
                <a:latin typeface="Arial" pitchFamily="34" charset="0"/>
                <a:cs typeface="Arial" pitchFamily="34" charset="0"/>
              </a:rPr>
              <a:t>Skyndihjálp</a:t>
            </a:r>
          </a:p>
        </p:txBody>
      </p:sp>
      <p:sp>
        <p:nvSpPr>
          <p:cNvPr id="837635" name="Rectangle 3"/>
          <p:cNvSpPr>
            <a:spLocks noGrp="1" noChangeArrowheads="1"/>
          </p:cNvSpPr>
          <p:nvPr>
            <p:ph idx="1"/>
          </p:nvPr>
        </p:nvSpPr>
        <p:spPr>
          <a:xfrm>
            <a:off x="323528" y="2349500"/>
            <a:ext cx="8820472" cy="4508500"/>
          </a:xfrm>
        </p:spPr>
        <p:txBody>
          <a:bodyPr/>
          <a:lstStyle/>
          <a:p>
            <a:pPr marL="342000" lvl="1" indent="-342000">
              <a:buClr>
                <a:schemeClr val="tx1"/>
              </a:buClr>
              <a:buFont typeface="Wingdings" pitchFamily="2" charset="2"/>
              <a:buChar char="§"/>
            </a:pPr>
            <a:r>
              <a:rPr lang="is-IS" dirty="0" smtClean="0">
                <a:latin typeface="Arial" pitchFamily="34" charset="0"/>
                <a:cs typeface="Arial" pitchFamily="34" charset="0"/>
              </a:rPr>
              <a:t>Kældu áverkann með ís</a:t>
            </a:r>
          </a:p>
          <a:p>
            <a:pPr marL="799200" lvl="3" indent="-342000">
              <a:buClr>
                <a:schemeClr val="tx1"/>
              </a:buClr>
              <a:buFont typeface="Wingdings" pitchFamily="2" charset="2"/>
              <a:buChar char="§"/>
            </a:pPr>
            <a:r>
              <a:rPr lang="is-IS" sz="2400" dirty="0" smtClean="0">
                <a:latin typeface="Arial" pitchFamily="34" charset="0"/>
                <a:cs typeface="Arial" pitchFamily="34" charset="0"/>
              </a:rPr>
              <a:t>Í 20 </a:t>
            </a:r>
            <a:r>
              <a:rPr lang="is-IS" sz="2400" dirty="0">
                <a:latin typeface="Arial" pitchFamily="34" charset="0"/>
                <a:cs typeface="Arial" pitchFamily="34" charset="0"/>
              </a:rPr>
              <a:t>mínútur í </a:t>
            </a:r>
            <a:r>
              <a:rPr lang="is-IS" sz="2400" dirty="0" smtClean="0">
                <a:latin typeface="Arial" pitchFamily="34" charset="0"/>
                <a:cs typeface="Arial" pitchFamily="34" charset="0"/>
              </a:rPr>
              <a:t>senn</a:t>
            </a:r>
          </a:p>
          <a:p>
            <a:pPr marL="799200" lvl="3" indent="-342000">
              <a:buClr>
                <a:schemeClr val="tx1"/>
              </a:buClr>
              <a:buFont typeface="Wingdings" pitchFamily="2" charset="2"/>
              <a:buChar char="§"/>
            </a:pPr>
            <a:r>
              <a:rPr lang="is-IS" sz="2400" dirty="0" smtClean="0">
                <a:latin typeface="Arial" pitchFamily="34" charset="0"/>
                <a:cs typeface="Arial" pitchFamily="34" charset="0"/>
              </a:rPr>
              <a:t>Varastu að </a:t>
            </a:r>
            <a:r>
              <a:rPr lang="is-IS" sz="2400" dirty="0">
                <a:latin typeface="Arial" pitchFamily="34" charset="0"/>
                <a:cs typeface="Arial" pitchFamily="34" charset="0"/>
              </a:rPr>
              <a:t>setja ís beint á </a:t>
            </a:r>
            <a:r>
              <a:rPr lang="is-IS" sz="2400" dirty="0" smtClean="0">
                <a:latin typeface="Arial" pitchFamily="34" charset="0"/>
                <a:cs typeface="Arial" pitchFamily="34" charset="0"/>
              </a:rPr>
              <a:t>húð</a:t>
            </a:r>
            <a:endParaRPr lang="is-IS" sz="2400" dirty="0">
              <a:latin typeface="Arial" pitchFamily="34" charset="0"/>
              <a:cs typeface="Arial" pitchFamily="34" charset="0"/>
            </a:endParaRPr>
          </a:p>
          <a:p>
            <a:pPr marL="342000" lvl="1" indent="-342000">
              <a:buClr>
                <a:schemeClr val="tx1"/>
              </a:buClr>
              <a:buFont typeface="Wingdings" pitchFamily="2" charset="2"/>
              <a:buChar char="§"/>
            </a:pPr>
            <a:r>
              <a:rPr lang="is-IS" dirty="0" smtClean="0">
                <a:latin typeface="Arial" pitchFamily="34" charset="0"/>
                <a:cs typeface="Arial" pitchFamily="34" charset="0"/>
              </a:rPr>
              <a:t>Hreyfðu útliminn eins lítið og hægt er</a:t>
            </a:r>
          </a:p>
          <a:p>
            <a:pPr marL="342000" lvl="1" indent="-342000">
              <a:buClr>
                <a:schemeClr val="tx1"/>
              </a:buClr>
              <a:buFont typeface="Wingdings" pitchFamily="2" charset="2"/>
              <a:buChar char="§"/>
            </a:pPr>
            <a:r>
              <a:rPr lang="is-IS" dirty="0" smtClean="0">
                <a:latin typeface="Arial" pitchFamily="34" charset="0"/>
                <a:cs typeface="Arial" pitchFamily="34" charset="0"/>
              </a:rPr>
              <a:t>Styddu við áverkann, forðastu álag</a:t>
            </a:r>
            <a:endParaRPr lang="is-IS" dirty="0">
              <a:latin typeface="Arial" pitchFamily="34" charset="0"/>
              <a:cs typeface="Arial" pitchFamily="34" charset="0"/>
            </a:endParaRPr>
          </a:p>
          <a:p>
            <a:pPr marL="342000" lvl="1" indent="-342000">
              <a:buClr>
                <a:schemeClr val="tx1"/>
              </a:buClr>
              <a:buFont typeface="Wingdings" pitchFamily="2" charset="2"/>
              <a:buChar char="§"/>
            </a:pPr>
            <a:r>
              <a:rPr lang="is-IS" dirty="0" smtClean="0">
                <a:latin typeface="Arial" pitchFamily="34" charset="0"/>
                <a:cs typeface="Arial" pitchFamily="34" charset="0"/>
              </a:rPr>
              <a:t>Komdu þeim slasaða til læknis                                        eða hringdu í </a:t>
            </a:r>
            <a:r>
              <a:rPr lang="is-IS" b="1" dirty="0" smtClean="0">
                <a:solidFill>
                  <a:srgbClr val="FF0000"/>
                </a:solidFill>
                <a:latin typeface="Arial" pitchFamily="34" charset="0"/>
                <a:cs typeface="Arial" pitchFamily="34" charset="0"/>
              </a:rPr>
              <a:t>112</a:t>
            </a:r>
            <a:endParaRPr lang="is-IS" b="1" dirty="0">
              <a:solidFill>
                <a:srgbClr val="FF0000"/>
              </a:solidFill>
              <a:latin typeface="Arial" pitchFamily="34" charset="0"/>
              <a:cs typeface="Arial" pitchFamily="34" charset="0"/>
            </a:endParaRPr>
          </a:p>
          <a:p>
            <a:pPr marL="342000" lvl="1" indent="-342000">
              <a:buClr>
                <a:schemeClr val="tx1"/>
              </a:buClr>
              <a:buFont typeface="Wingdings" pitchFamily="2" charset="2"/>
              <a:buNone/>
            </a:pPr>
            <a:endParaRPr lang="is-IS" sz="1100" dirty="0">
              <a:latin typeface="Arial" pitchFamily="34" charset="0"/>
              <a:cs typeface="Arial" pitchFamily="34" charset="0"/>
            </a:endParaRPr>
          </a:p>
          <a:p>
            <a:pPr marL="342000" indent="-342000" algn="ctr">
              <a:buFontTx/>
              <a:buNone/>
            </a:pPr>
            <a:r>
              <a:rPr lang="is-IS" sz="2800" dirty="0" smtClean="0">
                <a:solidFill>
                  <a:srgbClr val="FF0000"/>
                </a:solidFill>
                <a:latin typeface="Arial" pitchFamily="34" charset="0"/>
                <a:cs typeface="Arial" pitchFamily="34" charset="0"/>
              </a:rPr>
              <a:t>Reyndu aldrei sjálfur að kippa í liðinn!</a:t>
            </a:r>
            <a:endParaRPr lang="is-IS" sz="2800" dirty="0">
              <a:solidFill>
                <a:srgbClr val="FF0000"/>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393F82FE-2C6B-435A-837B-FF9F62AC31B5}" type="slidenum">
              <a:rPr lang="is-IS"/>
              <a:pPr/>
              <a:t>163</a:t>
            </a:fld>
            <a:endParaRPr lang="is-IS"/>
          </a:p>
        </p:txBody>
      </p:sp>
    </p:spTree>
    <p:extLst>
      <p:ext uri="{BB962C8B-B14F-4D97-AF65-F5344CB8AC3E}">
        <p14:creationId xmlns:p14="http://schemas.microsoft.com/office/powerpoint/2010/main" val="278052454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a:xfrm>
            <a:off x="250825" y="1125538"/>
            <a:ext cx="8893175" cy="1143000"/>
          </a:xfrm>
        </p:spPr>
        <p:txBody>
          <a:bodyPr/>
          <a:lstStyle/>
          <a:p>
            <a:pPr>
              <a:lnSpc>
                <a:spcPct val="85000"/>
              </a:lnSpc>
            </a:pPr>
            <a:r>
              <a:rPr lang="is-IS" b="0" dirty="0">
                <a:latin typeface="Arial" pitchFamily="34" charset="0"/>
                <a:cs typeface="Arial" pitchFamily="34" charset="0"/>
              </a:rPr>
              <a:t>Tognun </a:t>
            </a:r>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2500" b="0" dirty="0" smtClean="0">
                <a:solidFill>
                  <a:srgbClr val="FF0000"/>
                </a:solidFill>
                <a:latin typeface="Arial" pitchFamily="34" charset="0"/>
                <a:cs typeface="Arial" pitchFamily="34" charset="0"/>
              </a:rPr>
              <a:t>Einkenni</a:t>
            </a:r>
            <a:endParaRPr lang="is-IS" sz="2500" b="0" dirty="0">
              <a:solidFill>
                <a:srgbClr val="FF0000"/>
              </a:solidFill>
              <a:latin typeface="Arial" pitchFamily="34" charset="0"/>
              <a:cs typeface="Arial" pitchFamily="34" charset="0"/>
            </a:endParaRPr>
          </a:p>
        </p:txBody>
      </p:sp>
      <p:sp>
        <p:nvSpPr>
          <p:cNvPr id="835587" name="Rectangle 3"/>
          <p:cNvSpPr>
            <a:spLocks noGrp="1" noChangeArrowheads="1"/>
          </p:cNvSpPr>
          <p:nvPr>
            <p:ph idx="1"/>
          </p:nvPr>
        </p:nvSpPr>
        <p:spPr>
          <a:xfrm>
            <a:off x="539750" y="2492375"/>
            <a:ext cx="8496746" cy="3673475"/>
          </a:xfrm>
        </p:spPr>
        <p:txBody>
          <a:bodyPr/>
          <a:lstStyle/>
          <a:p>
            <a:pPr>
              <a:buClr>
                <a:schemeClr val="tx1"/>
              </a:buClr>
              <a:buFont typeface="Wingdings" pitchFamily="2" charset="2"/>
              <a:buChar char="§"/>
            </a:pPr>
            <a:r>
              <a:rPr lang="is-IS" sz="2800" dirty="0" smtClean="0">
                <a:latin typeface="Arial" pitchFamily="34" charset="0"/>
                <a:cs typeface="Arial" pitchFamily="34" charset="0"/>
              </a:rPr>
              <a:t>Sársauki</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Takmörkuð hreyfigeta útlims</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Bólga og mar</a:t>
            </a:r>
          </a:p>
          <a:p>
            <a:pPr>
              <a:buClr>
                <a:schemeClr val="tx1"/>
              </a:buClr>
              <a:buFont typeface="Wingdings" pitchFamily="2" charset="2"/>
              <a:buChar char="§"/>
            </a:pPr>
            <a:r>
              <a:rPr lang="is-IS" sz="2800" dirty="0" smtClean="0">
                <a:latin typeface="Arial" pitchFamily="34" charset="0"/>
                <a:cs typeface="Arial" pitchFamily="34" charset="0"/>
              </a:rPr>
              <a:t>Tognun verður oft við íþróttaiðkun</a:t>
            </a:r>
          </a:p>
          <a:p>
            <a:pPr algn="ctr">
              <a:lnSpc>
                <a:spcPct val="90000"/>
              </a:lnSpc>
              <a:buFontTx/>
              <a:buNone/>
            </a:pPr>
            <a:endParaRPr lang="is-IS" sz="1600" b="1" dirty="0" smtClean="0">
              <a:solidFill>
                <a:srgbClr val="FF0000"/>
              </a:solidFill>
              <a:latin typeface="Arial" pitchFamily="34" charset="0"/>
              <a:cs typeface="Arial" pitchFamily="34" charset="0"/>
            </a:endParaRPr>
          </a:p>
          <a:p>
            <a:pPr algn="ctr">
              <a:lnSpc>
                <a:spcPct val="90000"/>
              </a:lnSpc>
              <a:buFontTx/>
              <a:buNone/>
            </a:pPr>
            <a:endParaRPr lang="is-IS" sz="1600" b="1" dirty="0" smtClean="0">
              <a:solidFill>
                <a:srgbClr val="FF0000"/>
              </a:solidFill>
              <a:latin typeface="Arial" pitchFamily="34" charset="0"/>
              <a:cs typeface="Arial" pitchFamily="34" charset="0"/>
            </a:endParaRPr>
          </a:p>
          <a:p>
            <a:pPr algn="ctr">
              <a:lnSpc>
                <a:spcPct val="90000"/>
              </a:lnSpc>
              <a:buFontTx/>
              <a:buNone/>
            </a:pPr>
            <a:r>
              <a:rPr lang="is-IS" sz="2800" dirty="0" smtClean="0">
                <a:solidFill>
                  <a:srgbClr val="FF0000"/>
                </a:solidFill>
                <a:latin typeface="Arial" pitchFamily="34" charset="0"/>
                <a:cs typeface="Arial" pitchFamily="34" charset="0"/>
              </a:rPr>
              <a:t>Erfitt er að greina á milli tognunnar og beinbrots. Gerðu ráð fyrir broti ef þú ert í vafa!</a:t>
            </a:r>
            <a:endParaRPr lang="is-IS" sz="2800" dirty="0">
              <a:solidFill>
                <a:srgbClr val="FF0000"/>
              </a:solidFill>
              <a:latin typeface="Arial" pitchFamily="34" charset="0"/>
              <a:cs typeface="Arial" pitchFamily="34" charset="0"/>
            </a:endParaRPr>
          </a:p>
          <a:p>
            <a:pPr>
              <a:lnSpc>
                <a:spcPct val="120000"/>
              </a:lnSpc>
              <a:buClr>
                <a:schemeClr val="tx1"/>
              </a:buClr>
              <a:buFont typeface="Wingdings" pitchFamily="2" charset="2"/>
              <a:buChar char="§"/>
            </a:pPr>
            <a:endParaRPr lang="is-IS" sz="2800" dirty="0">
              <a:latin typeface="Arial" pitchFamily="34" charset="0"/>
              <a:cs typeface="Arial" pitchFamily="34" charset="0"/>
            </a:endParaRPr>
          </a:p>
        </p:txBody>
      </p:sp>
      <p:sp>
        <p:nvSpPr>
          <p:cNvPr id="9" name="Slide Number Placeholder 5"/>
          <p:cNvSpPr>
            <a:spLocks noGrp="1"/>
          </p:cNvSpPr>
          <p:nvPr>
            <p:ph type="sldNum" sz="quarter" idx="12"/>
          </p:nvPr>
        </p:nvSpPr>
        <p:spPr/>
        <p:txBody>
          <a:bodyPr/>
          <a:lstStyle/>
          <a:p>
            <a:fld id="{1868BC97-0473-495F-A245-C9563A33BA78}" type="slidenum">
              <a:rPr lang="is-IS"/>
              <a:pPr/>
              <a:t>164</a:t>
            </a:fld>
            <a:endParaRPr lang="is-I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0192" y="1628800"/>
            <a:ext cx="2382310" cy="3573016"/>
          </a:xfrm>
          <a:prstGeom prst="rect">
            <a:avLst/>
          </a:prstGeom>
        </p:spPr>
      </p:pic>
    </p:spTree>
    <p:extLst>
      <p:ext uri="{BB962C8B-B14F-4D97-AF65-F5344CB8AC3E}">
        <p14:creationId xmlns:p14="http://schemas.microsoft.com/office/powerpoint/2010/main" val="140371698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539750" y="1125538"/>
            <a:ext cx="8280400" cy="887412"/>
          </a:xfrm>
          <a:ln/>
        </p:spPr>
        <p:txBody>
          <a:bodyPr>
            <a:normAutofit fontScale="90000"/>
          </a:bodyPr>
          <a:lstStyle/>
          <a:p>
            <a:r>
              <a:rPr lang="is-IS" sz="4900" b="0" dirty="0" smtClean="0">
                <a:latin typeface="Arial" pitchFamily="34" charset="0"/>
                <a:cs typeface="Arial" pitchFamily="34" charset="0"/>
              </a:rPr>
              <a:t>Tognun</a:t>
            </a:r>
            <a:r>
              <a:rPr lang="is-IS" b="0" dirty="0">
                <a:latin typeface="Arial" pitchFamily="34" charset="0"/>
                <a:cs typeface="Arial" pitchFamily="34" charset="0"/>
              </a:rPr>
              <a:t/>
            </a:r>
            <a:br>
              <a:rPr lang="is-IS" b="0" dirty="0">
                <a:latin typeface="Arial" pitchFamily="34" charset="0"/>
                <a:cs typeface="Arial" pitchFamily="34" charset="0"/>
              </a:rPr>
            </a:br>
            <a:r>
              <a:rPr lang="is-IS" sz="2800" b="0" dirty="0">
                <a:solidFill>
                  <a:srgbClr val="FF0000"/>
                </a:solidFill>
                <a:latin typeface="Arial" pitchFamily="34" charset="0"/>
                <a:cs typeface="Arial" pitchFamily="34" charset="0"/>
              </a:rPr>
              <a:t>Skyndihjálp</a:t>
            </a:r>
          </a:p>
        </p:txBody>
      </p:sp>
      <p:sp>
        <p:nvSpPr>
          <p:cNvPr id="837635" name="Rectangle 3"/>
          <p:cNvSpPr>
            <a:spLocks noGrp="1" noChangeArrowheads="1"/>
          </p:cNvSpPr>
          <p:nvPr>
            <p:ph idx="1"/>
          </p:nvPr>
        </p:nvSpPr>
        <p:spPr>
          <a:xfrm>
            <a:off x="179512" y="2349500"/>
            <a:ext cx="8964488" cy="4508500"/>
          </a:xfrm>
        </p:spPr>
        <p:txBody>
          <a:bodyPr/>
          <a:lstStyle/>
          <a:p>
            <a:pPr marL="342000" lvl="1" indent="-342000">
              <a:buClr>
                <a:schemeClr val="tx1"/>
              </a:buClr>
              <a:buFont typeface="Wingdings" pitchFamily="2" charset="2"/>
              <a:buChar char="§"/>
            </a:pPr>
            <a:r>
              <a:rPr lang="is-IS" dirty="0" smtClean="0">
                <a:latin typeface="Arial" pitchFamily="34" charset="0"/>
                <a:cs typeface="Arial" pitchFamily="34" charset="0"/>
              </a:rPr>
              <a:t>Kældu áverkann með ís</a:t>
            </a:r>
          </a:p>
          <a:p>
            <a:pPr marL="799200" lvl="3" indent="-342000">
              <a:buClr>
                <a:schemeClr val="tx1"/>
              </a:buClr>
              <a:buFont typeface="Wingdings" pitchFamily="2" charset="2"/>
              <a:buChar char="§"/>
            </a:pPr>
            <a:r>
              <a:rPr lang="is-IS" sz="2400" dirty="0" smtClean="0">
                <a:latin typeface="Arial" pitchFamily="34" charset="0"/>
                <a:cs typeface="Arial" pitchFamily="34" charset="0"/>
              </a:rPr>
              <a:t>20 </a:t>
            </a:r>
            <a:r>
              <a:rPr lang="is-IS" sz="2400" dirty="0">
                <a:latin typeface="Arial" pitchFamily="34" charset="0"/>
                <a:cs typeface="Arial" pitchFamily="34" charset="0"/>
              </a:rPr>
              <a:t>mínútur í </a:t>
            </a:r>
            <a:r>
              <a:rPr lang="is-IS" sz="2400" dirty="0" smtClean="0">
                <a:latin typeface="Arial" pitchFamily="34" charset="0"/>
                <a:cs typeface="Arial" pitchFamily="34" charset="0"/>
              </a:rPr>
              <a:t>senn af og til</a:t>
            </a:r>
          </a:p>
          <a:p>
            <a:pPr marL="799200" lvl="3" indent="-342000">
              <a:buClr>
                <a:schemeClr val="tx1"/>
              </a:buClr>
              <a:buFont typeface="Wingdings" pitchFamily="2" charset="2"/>
              <a:buChar char="§"/>
            </a:pPr>
            <a:r>
              <a:rPr lang="is-IS" sz="2400" dirty="0" smtClean="0">
                <a:latin typeface="Arial" pitchFamily="34" charset="0"/>
                <a:cs typeface="Arial" pitchFamily="34" charset="0"/>
              </a:rPr>
              <a:t>Ekki setja </a:t>
            </a:r>
            <a:r>
              <a:rPr lang="is-IS" sz="2400" dirty="0">
                <a:latin typeface="Arial" pitchFamily="34" charset="0"/>
                <a:cs typeface="Arial" pitchFamily="34" charset="0"/>
              </a:rPr>
              <a:t>ís beint á </a:t>
            </a:r>
            <a:r>
              <a:rPr lang="is-IS" sz="2400" dirty="0" smtClean="0">
                <a:latin typeface="Arial" pitchFamily="34" charset="0"/>
                <a:cs typeface="Arial" pitchFamily="34" charset="0"/>
              </a:rPr>
              <a:t>húð</a:t>
            </a:r>
            <a:endParaRPr lang="is-IS" sz="2400" dirty="0">
              <a:latin typeface="Arial" pitchFamily="34" charset="0"/>
              <a:cs typeface="Arial" pitchFamily="34" charset="0"/>
            </a:endParaRPr>
          </a:p>
          <a:p>
            <a:pPr marL="342000" lvl="1" indent="-342000">
              <a:buClr>
                <a:schemeClr val="tx1"/>
              </a:buClr>
              <a:buFont typeface="Wingdings" pitchFamily="2" charset="2"/>
              <a:buChar char="§"/>
            </a:pPr>
            <a:r>
              <a:rPr lang="is-IS" dirty="0" smtClean="0">
                <a:latin typeface="Arial" pitchFamily="34" charset="0"/>
                <a:cs typeface="Arial" pitchFamily="34" charset="0"/>
              </a:rPr>
              <a:t>Forðastu </a:t>
            </a:r>
            <a:r>
              <a:rPr lang="is-IS" dirty="0">
                <a:latin typeface="Arial" pitchFamily="34" charset="0"/>
                <a:cs typeface="Arial" pitchFamily="34" charset="0"/>
              </a:rPr>
              <a:t>óþarfa </a:t>
            </a:r>
            <a:r>
              <a:rPr lang="is-IS" dirty="0" smtClean="0">
                <a:latin typeface="Arial" pitchFamily="34" charset="0"/>
                <a:cs typeface="Arial" pitchFamily="34" charset="0"/>
              </a:rPr>
              <a:t>hreyfingu og                                                 álag á útliminn</a:t>
            </a:r>
          </a:p>
          <a:p>
            <a:pPr marL="342000" lvl="1" indent="-342000">
              <a:buClr>
                <a:schemeClr val="tx1"/>
              </a:buClr>
              <a:buFont typeface="Wingdings" pitchFamily="2" charset="2"/>
              <a:buChar char="§"/>
            </a:pPr>
            <a:r>
              <a:rPr lang="is-IS" dirty="0" smtClean="0">
                <a:latin typeface="Arial" pitchFamily="34" charset="0"/>
                <a:cs typeface="Arial" pitchFamily="34" charset="0"/>
              </a:rPr>
              <a:t>Styddu </a:t>
            </a:r>
            <a:r>
              <a:rPr lang="is-IS" dirty="0">
                <a:latin typeface="Arial" pitchFamily="34" charset="0"/>
                <a:cs typeface="Arial" pitchFamily="34" charset="0"/>
              </a:rPr>
              <a:t>við </a:t>
            </a:r>
            <a:r>
              <a:rPr lang="is-IS" dirty="0" smtClean="0">
                <a:latin typeface="Arial" pitchFamily="34" charset="0"/>
                <a:cs typeface="Arial" pitchFamily="34" charset="0"/>
              </a:rPr>
              <a:t>áverkann</a:t>
            </a:r>
            <a:endParaRPr lang="is-IS" dirty="0">
              <a:latin typeface="Arial" pitchFamily="34" charset="0"/>
              <a:cs typeface="Arial" pitchFamily="34" charset="0"/>
            </a:endParaRPr>
          </a:p>
          <a:p>
            <a:pPr marL="342000" lvl="1" indent="-342000">
              <a:buClr>
                <a:schemeClr val="tx1"/>
              </a:buClr>
              <a:buFont typeface="Wingdings" pitchFamily="2" charset="2"/>
              <a:buChar char="§"/>
            </a:pPr>
            <a:r>
              <a:rPr lang="is-IS" dirty="0" smtClean="0">
                <a:latin typeface="Arial" pitchFamily="34" charset="0"/>
                <a:cs typeface="Arial" pitchFamily="34" charset="0"/>
              </a:rPr>
              <a:t>Komdu þeim slasaða til læknis</a:t>
            </a:r>
          </a:p>
          <a:p>
            <a:pPr marL="342000" lvl="1" indent="-342000">
              <a:buClr>
                <a:schemeClr val="tx1"/>
              </a:buClr>
              <a:buFont typeface="Wingdings" pitchFamily="2" charset="2"/>
              <a:buChar char="§"/>
            </a:pPr>
            <a:r>
              <a:rPr lang="is-IS" dirty="0" smtClean="0">
                <a:latin typeface="Arial" pitchFamily="34" charset="0"/>
                <a:cs typeface="Arial" pitchFamily="34" charset="0"/>
              </a:rPr>
              <a:t>Vefja má teygjubindi um liðinn</a:t>
            </a:r>
          </a:p>
          <a:p>
            <a:pPr lvl="1">
              <a:lnSpc>
                <a:spcPct val="90000"/>
              </a:lnSpc>
              <a:buClr>
                <a:schemeClr val="tx1"/>
              </a:buClr>
              <a:buFont typeface="Wingdings" pitchFamily="2" charset="2"/>
              <a:buChar char="§"/>
            </a:pPr>
            <a:endParaRPr lang="is-IS" b="1" dirty="0">
              <a:solidFill>
                <a:srgbClr val="FF0000"/>
              </a:solidFill>
              <a:latin typeface="Arial" pitchFamily="34" charset="0"/>
              <a:cs typeface="Arial" pitchFamily="34" charset="0"/>
            </a:endParaRPr>
          </a:p>
          <a:p>
            <a:pPr lvl="1">
              <a:lnSpc>
                <a:spcPct val="90000"/>
              </a:lnSpc>
              <a:buClr>
                <a:schemeClr val="tx1"/>
              </a:buClr>
              <a:buFont typeface="Wingdings" pitchFamily="2" charset="2"/>
              <a:buNone/>
            </a:pPr>
            <a:endParaRPr lang="is-IS" sz="24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393F82FE-2C6B-435A-837B-FF9F62AC31B5}" type="slidenum">
              <a:rPr lang="is-IS"/>
              <a:pPr/>
              <a:t>165</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6450" y="2492896"/>
            <a:ext cx="3651042" cy="2592288"/>
          </a:xfrm>
          <a:prstGeom prst="rect">
            <a:avLst/>
          </a:prstGeom>
          <a:ln>
            <a:noFill/>
          </a:ln>
          <a:effectLst>
            <a:softEdge rad="112500"/>
          </a:effectLst>
        </p:spPr>
      </p:pic>
    </p:spTree>
    <p:extLst>
      <p:ext uri="{BB962C8B-B14F-4D97-AF65-F5344CB8AC3E}">
        <p14:creationId xmlns:p14="http://schemas.microsoft.com/office/powerpoint/2010/main" val="3889163581"/>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title"/>
          </p:nvPr>
        </p:nvSpPr>
        <p:spPr>
          <a:xfrm>
            <a:off x="1042988" y="908050"/>
            <a:ext cx="7543800" cy="1143000"/>
          </a:xfrm>
        </p:spPr>
        <p:txBody>
          <a:bodyPr/>
          <a:lstStyle/>
          <a:p>
            <a:r>
              <a:rPr lang="is-IS" b="0" dirty="0" smtClean="0">
                <a:latin typeface="Arial" pitchFamily="34" charset="0"/>
                <a:cs typeface="Arial" pitchFamily="34" charset="0"/>
              </a:rPr>
              <a:t>Blæðing</a:t>
            </a:r>
            <a:endParaRPr lang="en-GB" b="0" dirty="0">
              <a:latin typeface="Arial" pitchFamily="34" charset="0"/>
              <a:cs typeface="Arial" pitchFamily="34" charset="0"/>
            </a:endParaRPr>
          </a:p>
        </p:txBody>
      </p:sp>
      <p:sp>
        <p:nvSpPr>
          <p:cNvPr id="728067" name="Rectangle 3"/>
          <p:cNvSpPr>
            <a:spLocks noGrp="1" noChangeArrowheads="1"/>
          </p:cNvSpPr>
          <p:nvPr>
            <p:ph sz="half" idx="1"/>
          </p:nvPr>
        </p:nvSpPr>
        <p:spPr>
          <a:xfrm>
            <a:off x="4500563" y="3141663"/>
            <a:ext cx="4103687" cy="2374900"/>
          </a:xfrm>
          <a:noFill/>
          <a:ln w="12700">
            <a:solidFill>
              <a:schemeClr val="accent2"/>
            </a:solidFill>
          </a:ln>
        </p:spPr>
        <p:txBody>
          <a:bodyPr/>
          <a:lstStyle/>
          <a:p>
            <a:pPr algn="ctr" eaLnBrk="0" hangingPunct="0">
              <a:lnSpc>
                <a:spcPct val="130000"/>
              </a:lnSpc>
              <a:spcBef>
                <a:spcPct val="0"/>
              </a:spcBef>
              <a:buClr>
                <a:srgbClr val="CC0000"/>
              </a:buClr>
              <a:buFont typeface="Monotype Sorts" pitchFamily="2" charset="2"/>
              <a:buNone/>
            </a:pPr>
            <a:r>
              <a:rPr lang="is-IS" dirty="0">
                <a:solidFill>
                  <a:srgbClr val="FF0000"/>
                </a:solidFill>
                <a:latin typeface="Arial" pitchFamily="34" charset="0"/>
                <a:cs typeface="Arial" pitchFamily="34" charset="0"/>
              </a:rPr>
              <a:t>Eðlilegt blóðmagn</a:t>
            </a:r>
          </a:p>
          <a:p>
            <a:pPr algn="ctr" eaLnBrk="0" hangingPunct="0">
              <a:lnSpc>
                <a:spcPct val="130000"/>
              </a:lnSpc>
              <a:spcBef>
                <a:spcPct val="0"/>
              </a:spcBef>
              <a:buClr>
                <a:srgbClr val="CC0000"/>
              </a:buClr>
              <a:buFont typeface="Monotype Sorts" pitchFamily="2" charset="2"/>
              <a:buNone/>
            </a:pPr>
            <a:r>
              <a:rPr lang="is-IS" sz="2000" dirty="0">
                <a:latin typeface="Arial" pitchFamily="34" charset="0"/>
                <a:cs typeface="Arial" pitchFamily="34" charset="0"/>
              </a:rPr>
              <a:t>Fullorðnir 5-6 lítrar</a:t>
            </a:r>
          </a:p>
          <a:p>
            <a:pPr algn="ctr" eaLnBrk="0" hangingPunct="0">
              <a:lnSpc>
                <a:spcPct val="90000"/>
              </a:lnSpc>
              <a:spcBef>
                <a:spcPct val="0"/>
              </a:spcBef>
              <a:buClr>
                <a:srgbClr val="CC0000"/>
              </a:buClr>
              <a:buFont typeface="Monotype Sorts" pitchFamily="2" charset="2"/>
              <a:buNone/>
            </a:pPr>
            <a:r>
              <a:rPr lang="is-IS" sz="2000" dirty="0">
                <a:latin typeface="Arial" pitchFamily="34" charset="0"/>
                <a:cs typeface="Arial" pitchFamily="34" charset="0"/>
              </a:rPr>
              <a:t>Börn 2-3 lítrar</a:t>
            </a:r>
          </a:p>
          <a:p>
            <a:pPr algn="ctr" eaLnBrk="0" hangingPunct="0">
              <a:lnSpc>
                <a:spcPct val="90000"/>
              </a:lnSpc>
              <a:spcBef>
                <a:spcPct val="0"/>
              </a:spcBef>
              <a:buClr>
                <a:srgbClr val="CC0000"/>
              </a:buClr>
              <a:buFont typeface="Monotype Sorts" pitchFamily="2" charset="2"/>
              <a:buNone/>
            </a:pPr>
            <a:r>
              <a:rPr lang="is-IS" sz="2000" dirty="0">
                <a:latin typeface="Arial" pitchFamily="34" charset="0"/>
                <a:cs typeface="Arial" pitchFamily="34" charset="0"/>
              </a:rPr>
              <a:t>Ungbörn 300-800 </a:t>
            </a:r>
            <a:r>
              <a:rPr lang="is-IS" sz="2000" dirty="0" err="1">
                <a:latin typeface="Arial" pitchFamily="34" charset="0"/>
                <a:cs typeface="Arial" pitchFamily="34" charset="0"/>
              </a:rPr>
              <a:t>ml</a:t>
            </a:r>
            <a:endParaRPr lang="is-IS" sz="2000" dirty="0">
              <a:latin typeface="Arial" pitchFamily="34" charset="0"/>
              <a:cs typeface="Arial" pitchFamily="34" charset="0"/>
            </a:endParaRPr>
          </a:p>
          <a:p>
            <a:pPr algn="ctr" eaLnBrk="0" hangingPunct="0">
              <a:lnSpc>
                <a:spcPct val="90000"/>
              </a:lnSpc>
              <a:spcBef>
                <a:spcPct val="0"/>
              </a:spcBef>
              <a:buClr>
                <a:srgbClr val="CC0000"/>
              </a:buClr>
              <a:buFont typeface="Monotype Sorts" pitchFamily="2" charset="2"/>
              <a:buNone/>
            </a:pPr>
            <a:endParaRPr lang="is-IS" sz="2000" dirty="0">
              <a:latin typeface="Arial" pitchFamily="34" charset="0"/>
              <a:cs typeface="Arial" pitchFamily="34" charset="0"/>
            </a:endParaRPr>
          </a:p>
          <a:p>
            <a:pPr algn="ctr" eaLnBrk="0" hangingPunct="0">
              <a:lnSpc>
                <a:spcPct val="90000"/>
              </a:lnSpc>
              <a:spcBef>
                <a:spcPct val="0"/>
              </a:spcBef>
              <a:buClr>
                <a:srgbClr val="CC0000"/>
              </a:buClr>
              <a:buFont typeface="Monotype Sorts" pitchFamily="2" charset="2"/>
              <a:buNone/>
            </a:pPr>
            <a:r>
              <a:rPr lang="is-IS" sz="2000" dirty="0">
                <a:solidFill>
                  <a:srgbClr val="FF0000"/>
                </a:solidFill>
                <a:latin typeface="Arial" pitchFamily="34" charset="0"/>
                <a:cs typeface="Arial" pitchFamily="34" charset="0"/>
              </a:rPr>
              <a:t>Miðað við 70-80 </a:t>
            </a:r>
            <a:r>
              <a:rPr lang="is-IS" sz="2000" dirty="0" err="1">
                <a:solidFill>
                  <a:srgbClr val="FF0000"/>
                </a:solidFill>
                <a:latin typeface="Arial" pitchFamily="34" charset="0"/>
                <a:cs typeface="Arial" pitchFamily="34" charset="0"/>
              </a:rPr>
              <a:t>ml</a:t>
            </a:r>
            <a:r>
              <a:rPr lang="is-IS" sz="2000" dirty="0">
                <a:solidFill>
                  <a:srgbClr val="FF0000"/>
                </a:solidFill>
                <a:latin typeface="Arial" pitchFamily="34" charset="0"/>
                <a:cs typeface="Arial" pitchFamily="34" charset="0"/>
              </a:rPr>
              <a:t> á kíló</a:t>
            </a:r>
            <a:endParaRPr lang="en-GB" sz="2000" dirty="0">
              <a:solidFill>
                <a:srgbClr val="FF0000"/>
              </a:solidFill>
              <a:latin typeface="Arial" pitchFamily="34" charset="0"/>
              <a:cs typeface="Arial" pitchFamily="34" charset="0"/>
            </a:endParaRPr>
          </a:p>
        </p:txBody>
      </p:sp>
      <p:sp>
        <p:nvSpPr>
          <p:cNvPr id="8" name="Slide Number Placeholder 6"/>
          <p:cNvSpPr>
            <a:spLocks noGrp="1"/>
          </p:cNvSpPr>
          <p:nvPr>
            <p:ph type="sldNum" sz="quarter" idx="12"/>
          </p:nvPr>
        </p:nvSpPr>
        <p:spPr/>
        <p:txBody>
          <a:bodyPr/>
          <a:lstStyle/>
          <a:p>
            <a:fld id="{747D4AB9-B5A5-4C64-BC18-29EFF3E27169}" type="slidenum">
              <a:rPr lang="is-IS"/>
              <a:pPr/>
              <a:t>166</a:t>
            </a:fld>
            <a:endParaRPr lang="is-IS"/>
          </a:p>
        </p:txBody>
      </p:sp>
      <p:sp>
        <p:nvSpPr>
          <p:cNvPr id="728068" name="Text Box 4"/>
          <p:cNvSpPr txBox="1">
            <a:spLocks noChangeArrowheads="1"/>
          </p:cNvSpPr>
          <p:nvPr/>
        </p:nvSpPr>
        <p:spPr bwMode="auto">
          <a:xfrm>
            <a:off x="395536" y="1989138"/>
            <a:ext cx="8604250" cy="954107"/>
          </a:xfrm>
          <a:prstGeom prst="rect">
            <a:avLst/>
          </a:prstGeom>
          <a:noFill/>
          <a:ln w="9525">
            <a:noFill/>
            <a:miter lim="800000"/>
            <a:headEnd/>
            <a:tailEnd/>
          </a:ln>
          <a:effectLst/>
        </p:spPr>
        <p:txBody>
          <a:bodyPr wrap="square">
            <a:spAutoFit/>
          </a:bodyPr>
          <a:lstStyle/>
          <a:p>
            <a:r>
              <a:rPr lang="is-IS" sz="2800" dirty="0">
                <a:latin typeface="Arial" pitchFamily="34" charset="0"/>
                <a:cs typeface="Arial" pitchFamily="34" charset="0"/>
              </a:rPr>
              <a:t>Hvað þolum við að missa mikið blóð án þess að fá einkenni alvarlegs </a:t>
            </a:r>
            <a:r>
              <a:rPr lang="is-IS" sz="2800" dirty="0" smtClean="0">
                <a:latin typeface="Arial" pitchFamily="34" charset="0"/>
                <a:cs typeface="Arial" pitchFamily="34" charset="0"/>
              </a:rPr>
              <a:t>blóðmissis vegna súrefnisskorts?</a:t>
            </a:r>
            <a:endParaRPr lang="en-GB" sz="2800" dirty="0">
              <a:latin typeface="Arial" pitchFamily="34" charset="0"/>
              <a:cs typeface="Arial" pitchFamily="34" charset="0"/>
            </a:endParaRPr>
          </a:p>
        </p:txBody>
      </p:sp>
      <p:sp>
        <p:nvSpPr>
          <p:cNvPr id="728069" name="Text Box 5"/>
          <p:cNvSpPr txBox="1">
            <a:spLocks noChangeArrowheads="1"/>
          </p:cNvSpPr>
          <p:nvPr/>
        </p:nvSpPr>
        <p:spPr bwMode="auto">
          <a:xfrm>
            <a:off x="539750" y="3140969"/>
            <a:ext cx="7847013" cy="3768211"/>
          </a:xfrm>
          <a:prstGeom prst="rect">
            <a:avLst/>
          </a:prstGeom>
          <a:noFill/>
          <a:ln w="9525">
            <a:noFill/>
            <a:miter lim="800000"/>
            <a:headEnd/>
            <a:tailEnd/>
          </a:ln>
          <a:effectLst/>
        </p:spPr>
        <p:txBody>
          <a:bodyPr wrap="square">
            <a:spAutoFit/>
          </a:bodyPr>
          <a:lstStyle/>
          <a:p>
            <a:pPr marL="342000" indent="-342000" eaLnBrk="0" hangingPunct="0">
              <a:spcBef>
                <a:spcPts val="672"/>
              </a:spcBef>
              <a:buClr>
                <a:schemeClr val="tx1"/>
              </a:buClr>
              <a:buFont typeface="Wingdings" pitchFamily="2" charset="2"/>
              <a:buChar char="§"/>
            </a:pPr>
            <a:r>
              <a:rPr lang="is-IS" sz="2800" dirty="0"/>
              <a:t> </a:t>
            </a:r>
            <a:r>
              <a:rPr lang="is-IS" sz="2800" dirty="0">
                <a:latin typeface="Arial" pitchFamily="34" charset="0"/>
                <a:cs typeface="Arial" pitchFamily="34" charset="0"/>
              </a:rPr>
              <a:t>Fullorðnir 500 </a:t>
            </a:r>
            <a:r>
              <a:rPr lang="is-IS" sz="2800" dirty="0" err="1">
                <a:latin typeface="Arial" pitchFamily="34" charset="0"/>
                <a:cs typeface="Arial" pitchFamily="34" charset="0"/>
              </a:rPr>
              <a:t>ml</a:t>
            </a:r>
            <a:endParaRPr lang="is-IS" sz="2800" dirty="0">
              <a:latin typeface="Arial" pitchFamily="34" charset="0"/>
              <a:cs typeface="Arial" pitchFamily="34" charset="0"/>
            </a:endParaRPr>
          </a:p>
          <a:p>
            <a:pPr marL="342000" indent="-342000" eaLnBrk="0" hangingPunct="0">
              <a:spcBef>
                <a:spcPts val="672"/>
              </a:spcBef>
              <a:buClr>
                <a:schemeClr val="tx1"/>
              </a:buClr>
              <a:buFont typeface="Wingdings" pitchFamily="2" charset="2"/>
              <a:buChar char="§"/>
            </a:pPr>
            <a:r>
              <a:rPr lang="is-IS" sz="2800" dirty="0">
                <a:latin typeface="Arial" pitchFamily="34" charset="0"/>
                <a:cs typeface="Arial" pitchFamily="34" charset="0"/>
              </a:rPr>
              <a:t> Börn 100-300 </a:t>
            </a:r>
            <a:r>
              <a:rPr lang="is-IS" sz="2800" dirty="0" err="1">
                <a:latin typeface="Arial" pitchFamily="34" charset="0"/>
                <a:cs typeface="Arial" pitchFamily="34" charset="0"/>
              </a:rPr>
              <a:t>ml</a:t>
            </a:r>
            <a:endParaRPr lang="is-IS" sz="2800" dirty="0">
              <a:latin typeface="Arial" pitchFamily="34" charset="0"/>
              <a:cs typeface="Arial" pitchFamily="34" charset="0"/>
            </a:endParaRPr>
          </a:p>
          <a:p>
            <a:pPr marL="342000" indent="-342000" eaLnBrk="0" hangingPunct="0">
              <a:spcBef>
                <a:spcPts val="672"/>
              </a:spcBef>
              <a:buClr>
                <a:schemeClr val="tx1"/>
              </a:buClr>
              <a:buFont typeface="Wingdings" pitchFamily="2" charset="2"/>
              <a:buChar char="§"/>
            </a:pPr>
            <a:r>
              <a:rPr lang="is-IS" sz="2800" dirty="0">
                <a:latin typeface="Arial" pitchFamily="34" charset="0"/>
                <a:cs typeface="Arial" pitchFamily="34" charset="0"/>
              </a:rPr>
              <a:t> Ungbörn 30-40 </a:t>
            </a:r>
            <a:r>
              <a:rPr lang="is-IS" sz="2800" dirty="0" err="1">
                <a:latin typeface="Arial" pitchFamily="34" charset="0"/>
                <a:cs typeface="Arial" pitchFamily="34" charset="0"/>
              </a:rPr>
              <a:t>ml</a:t>
            </a:r>
            <a:endParaRPr lang="is-IS" sz="2800" dirty="0">
              <a:latin typeface="Arial" pitchFamily="34" charset="0"/>
              <a:cs typeface="Arial" pitchFamily="34" charset="0"/>
            </a:endParaRPr>
          </a:p>
          <a:p>
            <a:pPr eaLnBrk="0" hangingPunct="0">
              <a:lnSpc>
                <a:spcPct val="90000"/>
              </a:lnSpc>
              <a:buClr>
                <a:schemeClr val="tx1"/>
              </a:buClr>
              <a:buFont typeface="Wingdings" pitchFamily="2" charset="2"/>
              <a:buChar char="§"/>
            </a:pPr>
            <a:endParaRPr lang="is-IS" sz="2800" dirty="0"/>
          </a:p>
          <a:p>
            <a:pPr eaLnBrk="0" hangingPunct="0">
              <a:lnSpc>
                <a:spcPct val="90000"/>
              </a:lnSpc>
              <a:buClr>
                <a:schemeClr val="tx1"/>
              </a:buClr>
              <a:buFont typeface="Wingdings" pitchFamily="2" charset="2"/>
              <a:buChar char="§"/>
            </a:pPr>
            <a:endParaRPr lang="is-IS" sz="2400" dirty="0"/>
          </a:p>
          <a:p>
            <a:pPr eaLnBrk="0" hangingPunct="0">
              <a:lnSpc>
                <a:spcPct val="90000"/>
              </a:lnSpc>
              <a:buClr>
                <a:schemeClr val="tx1"/>
              </a:buClr>
              <a:buFont typeface="Wingdings" pitchFamily="2" charset="2"/>
              <a:buChar char="§"/>
            </a:pPr>
            <a:endParaRPr lang="is-IS" sz="2400" dirty="0"/>
          </a:p>
          <a:p>
            <a:pPr eaLnBrk="0" hangingPunct="0">
              <a:lnSpc>
                <a:spcPct val="90000"/>
              </a:lnSpc>
              <a:buClr>
                <a:srgbClr val="CC0000"/>
              </a:buClr>
              <a:buFont typeface="Monotype Sorts" pitchFamily="2" charset="2"/>
              <a:buNone/>
            </a:pPr>
            <a:endParaRPr lang="is-IS" sz="2400" dirty="0"/>
          </a:p>
          <a:p>
            <a:pPr algn="ctr" eaLnBrk="0" hangingPunct="0">
              <a:lnSpc>
                <a:spcPct val="90000"/>
              </a:lnSpc>
              <a:buClr>
                <a:srgbClr val="CC0000"/>
              </a:buClr>
              <a:buFont typeface="Monotype Sorts" pitchFamily="2" charset="2"/>
              <a:buNone/>
            </a:pPr>
            <a:r>
              <a:rPr lang="is-IS" sz="2800" dirty="0" smtClean="0">
                <a:solidFill>
                  <a:srgbClr val="FF0000"/>
                </a:solidFill>
                <a:latin typeface="Arial" pitchFamily="34" charset="0"/>
                <a:cs typeface="Arial" pitchFamily="34" charset="0"/>
              </a:rPr>
              <a:t>Svar: Ekki </a:t>
            </a:r>
            <a:r>
              <a:rPr lang="is-IS" sz="2800" dirty="0">
                <a:solidFill>
                  <a:srgbClr val="FF0000"/>
                </a:solidFill>
                <a:latin typeface="Arial" pitchFamily="34" charset="0"/>
                <a:cs typeface="Arial" pitchFamily="34" charset="0"/>
              </a:rPr>
              <a:t>meira en 10% á 10 </a:t>
            </a:r>
            <a:r>
              <a:rPr lang="is-IS" sz="2800" dirty="0" smtClean="0">
                <a:solidFill>
                  <a:srgbClr val="FF0000"/>
                </a:solidFill>
                <a:latin typeface="Arial" pitchFamily="34" charset="0"/>
                <a:cs typeface="Arial" pitchFamily="34" charset="0"/>
              </a:rPr>
              <a:t>mínútum!</a:t>
            </a:r>
            <a:endParaRPr lang="is-IS" sz="2800" dirty="0">
              <a:solidFill>
                <a:srgbClr val="FF0000"/>
              </a:solidFill>
              <a:latin typeface="Arial" pitchFamily="34" charset="0"/>
              <a:cs typeface="Arial" pitchFamily="34" charset="0"/>
            </a:endParaRPr>
          </a:p>
          <a:p>
            <a:endParaRPr lang="is-IS" sz="2800" b="1" dirty="0">
              <a:solidFill>
                <a:srgbClr val="FF0000"/>
              </a:solidFill>
              <a:latin typeface="Helvetica" charset="0"/>
            </a:endParaRPr>
          </a:p>
        </p:txBody>
      </p:sp>
    </p:spTree>
    <p:extLst>
      <p:ext uri="{BB962C8B-B14F-4D97-AF65-F5344CB8AC3E}">
        <p14:creationId xmlns:p14="http://schemas.microsoft.com/office/powerpoint/2010/main" val="262110701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a:xfrm>
            <a:off x="900113" y="1134318"/>
            <a:ext cx="7543800" cy="998538"/>
          </a:xfrm>
        </p:spPr>
        <p:txBody>
          <a:bodyPr/>
          <a:lstStyle/>
          <a:p>
            <a:r>
              <a:rPr lang="is-IS" b="0" dirty="0" smtClean="0">
                <a:latin typeface="Arial" pitchFamily="34" charset="0"/>
                <a:cs typeface="Arial" pitchFamily="34" charset="0"/>
              </a:rPr>
              <a:t>Blæðing</a:t>
            </a:r>
            <a:endParaRPr lang="en-GB" sz="2800" b="0" dirty="0">
              <a:solidFill>
                <a:srgbClr val="FF0000"/>
              </a:solidFill>
              <a:latin typeface="Arial" pitchFamily="34" charset="0"/>
              <a:cs typeface="Arial" pitchFamily="34" charset="0"/>
            </a:endParaRPr>
          </a:p>
        </p:txBody>
      </p:sp>
      <p:sp>
        <p:nvSpPr>
          <p:cNvPr id="727043" name="Rectangle 3"/>
          <p:cNvSpPr>
            <a:spLocks noGrp="1" noChangeArrowheads="1"/>
          </p:cNvSpPr>
          <p:nvPr>
            <p:ph sz="half" idx="1"/>
          </p:nvPr>
        </p:nvSpPr>
        <p:spPr>
          <a:xfrm>
            <a:off x="395288" y="2349500"/>
            <a:ext cx="3282950" cy="1944688"/>
          </a:xfrm>
        </p:spPr>
        <p:txBody>
          <a:bodyPr/>
          <a:lstStyle/>
          <a:p>
            <a:pPr>
              <a:buClr>
                <a:srgbClr val="FF0000"/>
              </a:buClr>
              <a:buFont typeface="Wingdings" pitchFamily="2" charset="2"/>
              <a:buChar char="§"/>
            </a:pPr>
            <a:endParaRPr lang="is-IS" dirty="0">
              <a:latin typeface="Arial" pitchFamily="34" charset="0"/>
              <a:cs typeface="Arial" pitchFamily="34" charset="0"/>
            </a:endParaRPr>
          </a:p>
          <a:p>
            <a:pPr>
              <a:buClr>
                <a:srgbClr val="FF0000"/>
              </a:buClr>
              <a:buFont typeface="Wingdings" pitchFamily="2" charset="2"/>
              <a:buNone/>
            </a:pPr>
            <a:endParaRPr lang="en-GB" dirty="0">
              <a:latin typeface="Arial" pitchFamily="34" charset="0"/>
              <a:cs typeface="Arial" pitchFamily="34" charset="0"/>
            </a:endParaRPr>
          </a:p>
        </p:txBody>
      </p:sp>
      <p:sp>
        <p:nvSpPr>
          <p:cNvPr id="12" name="Slide Number Placeholder 6"/>
          <p:cNvSpPr>
            <a:spLocks noGrp="1"/>
          </p:cNvSpPr>
          <p:nvPr>
            <p:ph type="sldNum" sz="quarter" idx="12"/>
          </p:nvPr>
        </p:nvSpPr>
        <p:spPr/>
        <p:txBody>
          <a:bodyPr/>
          <a:lstStyle/>
          <a:p>
            <a:fld id="{F7CAB43E-480B-4E36-A460-32B401E9F93E}" type="slidenum">
              <a:rPr lang="is-IS"/>
              <a:pPr/>
              <a:t>167</a:t>
            </a:fld>
            <a:endParaRPr lang="is-IS"/>
          </a:p>
        </p:txBody>
      </p:sp>
      <p:sp>
        <p:nvSpPr>
          <p:cNvPr id="10" name="Text Box 5"/>
          <p:cNvSpPr txBox="1">
            <a:spLocks noChangeArrowheads="1"/>
          </p:cNvSpPr>
          <p:nvPr/>
        </p:nvSpPr>
        <p:spPr bwMode="auto">
          <a:xfrm>
            <a:off x="611561" y="2276872"/>
            <a:ext cx="5976664" cy="6371488"/>
          </a:xfrm>
          <a:prstGeom prst="rect">
            <a:avLst/>
          </a:prstGeom>
          <a:noFill/>
          <a:ln w="9525">
            <a:noFill/>
            <a:miter lim="800000"/>
            <a:headEnd/>
            <a:tailEnd/>
          </a:ln>
          <a:effectLst/>
        </p:spPr>
        <p:txBody>
          <a:bodyPr wrap="square">
            <a:spAutoFit/>
          </a:bodyPr>
          <a:lstStyle/>
          <a:p>
            <a:pPr marL="342000" indent="-342000" eaLnBrk="0" hangingPunct="0">
              <a:spcBef>
                <a:spcPts val="672"/>
              </a:spcBef>
              <a:buClr>
                <a:schemeClr val="tx1"/>
              </a:buClr>
            </a:pPr>
            <a:r>
              <a:rPr lang="is-IS" sz="2800" b="1" dirty="0" smtClean="0">
                <a:latin typeface="Arial" pitchFamily="34" charset="0"/>
                <a:cs typeface="Arial" pitchFamily="34" charset="0"/>
              </a:rPr>
              <a:t>Slagæðablæðing</a:t>
            </a: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Blóð spýtist úr sárinu</a:t>
            </a: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Hröð, taktföst og mikil</a:t>
            </a:r>
            <a:endParaRPr lang="is-IS" sz="2800" dirty="0">
              <a:latin typeface="Arial" pitchFamily="34" charset="0"/>
              <a:cs typeface="Arial" pitchFamily="34" charset="0"/>
            </a:endParaRPr>
          </a:p>
          <a:p>
            <a:pPr marL="342000" indent="-342000" eaLnBrk="0" hangingPunct="0">
              <a:spcBef>
                <a:spcPts val="672"/>
              </a:spcBef>
              <a:buClr>
                <a:schemeClr val="tx1"/>
              </a:buClr>
            </a:pPr>
            <a:r>
              <a:rPr lang="is-IS" sz="2800" b="1" dirty="0" smtClean="0">
                <a:latin typeface="Arial" pitchFamily="34" charset="0"/>
                <a:cs typeface="Arial" pitchFamily="34" charset="0"/>
              </a:rPr>
              <a:t>Bláæðablæðing</a:t>
            </a:r>
            <a:endParaRPr lang="is-IS" sz="2800" b="1" dirty="0">
              <a:latin typeface="Arial" pitchFamily="34" charset="0"/>
              <a:cs typeface="Arial" pitchFamily="34" charset="0"/>
            </a:endParaRP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Stöðug blæðing</a:t>
            </a: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Getur verið mikil</a:t>
            </a:r>
          </a:p>
          <a:p>
            <a:pPr marL="342000" indent="-342000" eaLnBrk="0" hangingPunct="0">
              <a:spcBef>
                <a:spcPts val="672"/>
              </a:spcBef>
              <a:buClr>
                <a:schemeClr val="tx1"/>
              </a:buClr>
            </a:pPr>
            <a:r>
              <a:rPr lang="is-IS" sz="2800" b="1" dirty="0" smtClean="0">
                <a:latin typeface="Arial" pitchFamily="34" charset="0"/>
                <a:cs typeface="Arial" pitchFamily="34" charset="0"/>
              </a:rPr>
              <a:t>Háræðablæðing</a:t>
            </a:r>
          </a:p>
          <a:p>
            <a:pPr marL="342000" indent="-342000" eaLnBrk="0" hangingPunct="0">
              <a:spcBef>
                <a:spcPts val="672"/>
              </a:spcBef>
              <a:buClr>
                <a:schemeClr val="tx1"/>
              </a:buClr>
              <a:buFont typeface="Wingdings" pitchFamily="2" charset="2"/>
              <a:buChar char="§"/>
            </a:pPr>
            <a:r>
              <a:rPr lang="is-IS" sz="2800" dirty="0" smtClean="0">
                <a:latin typeface="Arial" pitchFamily="34" charset="0"/>
                <a:cs typeface="Arial" pitchFamily="34" charset="0"/>
              </a:rPr>
              <a:t>Blóð vætlar</a:t>
            </a:r>
            <a:endParaRPr lang="is-IS" sz="2800" dirty="0">
              <a:latin typeface="Arial" pitchFamily="34" charset="0"/>
              <a:cs typeface="Arial" pitchFamily="34" charset="0"/>
            </a:endParaRPr>
          </a:p>
          <a:p>
            <a:pPr eaLnBrk="0" hangingPunct="0">
              <a:lnSpc>
                <a:spcPct val="90000"/>
              </a:lnSpc>
              <a:buClr>
                <a:schemeClr val="tx1"/>
              </a:buClr>
              <a:buFont typeface="Wingdings" pitchFamily="2" charset="2"/>
              <a:buChar char="§"/>
            </a:pPr>
            <a:endParaRPr lang="is-IS" sz="2800" dirty="0"/>
          </a:p>
          <a:p>
            <a:pPr eaLnBrk="0" hangingPunct="0">
              <a:lnSpc>
                <a:spcPct val="90000"/>
              </a:lnSpc>
              <a:buClr>
                <a:schemeClr val="tx1"/>
              </a:buClr>
              <a:buFont typeface="Wingdings" pitchFamily="2" charset="2"/>
              <a:buChar char="§"/>
            </a:pPr>
            <a:endParaRPr lang="is-IS" sz="2400" dirty="0"/>
          </a:p>
          <a:p>
            <a:pPr eaLnBrk="0" hangingPunct="0">
              <a:lnSpc>
                <a:spcPct val="90000"/>
              </a:lnSpc>
              <a:buClr>
                <a:schemeClr val="tx1"/>
              </a:buClr>
              <a:buFont typeface="Wingdings" pitchFamily="2" charset="2"/>
              <a:buChar char="§"/>
            </a:pPr>
            <a:endParaRPr lang="is-IS" sz="2400" dirty="0"/>
          </a:p>
          <a:p>
            <a:pPr eaLnBrk="0" hangingPunct="0">
              <a:lnSpc>
                <a:spcPct val="90000"/>
              </a:lnSpc>
              <a:buClr>
                <a:srgbClr val="CC0000"/>
              </a:buClr>
              <a:buFont typeface="Monotype Sorts" pitchFamily="2" charset="2"/>
              <a:buNone/>
            </a:pPr>
            <a:endParaRPr lang="is-IS" sz="2400" dirty="0"/>
          </a:p>
          <a:p>
            <a:pPr algn="ctr" eaLnBrk="0" hangingPunct="0">
              <a:lnSpc>
                <a:spcPct val="90000"/>
              </a:lnSpc>
              <a:buClr>
                <a:srgbClr val="CC0000"/>
              </a:buClr>
              <a:buFont typeface="Monotype Sorts" pitchFamily="2" charset="2"/>
              <a:buNone/>
            </a:pPr>
            <a:r>
              <a:rPr lang="is-IS" sz="2800" dirty="0" smtClean="0">
                <a:solidFill>
                  <a:srgbClr val="FF0000"/>
                </a:solidFill>
              </a:rPr>
              <a:t>Svar: Ekki </a:t>
            </a:r>
            <a:r>
              <a:rPr lang="is-IS" sz="2800" dirty="0">
                <a:solidFill>
                  <a:srgbClr val="FF0000"/>
                </a:solidFill>
              </a:rPr>
              <a:t>meira en 10% á 10 </a:t>
            </a:r>
            <a:r>
              <a:rPr lang="is-IS" sz="2800" dirty="0" smtClean="0">
                <a:solidFill>
                  <a:srgbClr val="FF0000"/>
                </a:solidFill>
              </a:rPr>
              <a:t>mínútum!</a:t>
            </a:r>
            <a:endParaRPr lang="is-IS" sz="2800" dirty="0">
              <a:solidFill>
                <a:srgbClr val="FF0000"/>
              </a:solidFill>
            </a:endParaRPr>
          </a:p>
          <a:p>
            <a:endParaRPr lang="is-IS" sz="2800" b="1" dirty="0">
              <a:solidFill>
                <a:srgbClr val="FF0000"/>
              </a:solidFill>
              <a:latin typeface="Helvetica" charset="0"/>
            </a:endParaRPr>
          </a:p>
        </p:txBody>
      </p:sp>
      <p:pic>
        <p:nvPicPr>
          <p:cNvPr id="13" name="Picture 9" descr="mynd14"/>
          <p:cNvPicPr>
            <a:picLocks noChangeAspect="1" noChangeArrowheads="1"/>
          </p:cNvPicPr>
          <p:nvPr/>
        </p:nvPicPr>
        <p:blipFill>
          <a:blip r:embed="rId2" cstate="email"/>
          <a:srcRect/>
          <a:stretch>
            <a:fillRect/>
          </a:stretch>
        </p:blipFill>
        <p:spPr bwMode="auto">
          <a:xfrm>
            <a:off x="4875590" y="2480964"/>
            <a:ext cx="3584842" cy="3684340"/>
          </a:xfrm>
          <a:prstGeom prst="rect">
            <a:avLst/>
          </a:prstGeom>
          <a:noFill/>
          <a:ln w="9525">
            <a:noFill/>
            <a:miter lim="800000"/>
            <a:headEnd/>
            <a:tailEnd/>
          </a:ln>
        </p:spPr>
      </p:pic>
    </p:spTree>
    <p:extLst>
      <p:ext uri="{BB962C8B-B14F-4D97-AF65-F5344CB8AC3E}">
        <p14:creationId xmlns:p14="http://schemas.microsoft.com/office/powerpoint/2010/main" val="346762763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1143000"/>
          </a:xfrm>
        </p:spPr>
        <p:txBody>
          <a:bodyPr/>
          <a:lstStyle/>
          <a:p>
            <a:r>
              <a:rPr lang="is-IS" dirty="0" smtClean="0">
                <a:latin typeface="Arial" pitchFamily="34" charset="0"/>
                <a:cs typeface="Arial" pitchFamily="34" charset="0"/>
              </a:rPr>
              <a:t>Blæðing</a:t>
            </a:r>
            <a:endParaRPr lang="is-IS" dirty="0">
              <a:latin typeface="Arial" pitchFamily="34" charset="0"/>
              <a:cs typeface="Arial" pitchFamily="34" charset="0"/>
            </a:endParaRPr>
          </a:p>
        </p:txBody>
      </p:sp>
      <p:pic>
        <p:nvPicPr>
          <p:cNvPr id="35841" name="Picture 1">
            <a:hlinkClick r:id="rId3" action="ppaction://hlinkfile"/>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tretch>
            <a:fillRect/>
          </a:stretch>
        </p:blipFill>
        <p:spPr bwMode="auto">
          <a:xfrm>
            <a:off x="457200" y="1825171"/>
            <a:ext cx="8229600" cy="407602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D75BBEA3-5EB0-40BA-87B9-5B6A2872DE3E}" type="slidenum">
              <a:rPr lang="is-IS" smtClean="0"/>
              <a:pPr/>
              <a:t>168</a:t>
            </a:fld>
            <a:endParaRPr lang="is-IS"/>
          </a:p>
        </p:txBody>
      </p:sp>
    </p:spTree>
    <p:extLst>
      <p:ext uri="{BB962C8B-B14F-4D97-AF65-F5344CB8AC3E}">
        <p14:creationId xmlns:p14="http://schemas.microsoft.com/office/powerpoint/2010/main" val="385190946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a:xfrm>
            <a:off x="755650" y="1124744"/>
            <a:ext cx="7620000" cy="1143000"/>
          </a:xfrm>
        </p:spPr>
        <p:txBody>
          <a:bodyPr/>
          <a:lstStyle/>
          <a:p>
            <a:r>
              <a:rPr lang="is-IS" b="0" dirty="0">
                <a:latin typeface="Arial" pitchFamily="34" charset="0"/>
                <a:cs typeface="Arial" pitchFamily="34" charset="0"/>
              </a:rPr>
              <a:t>B</a:t>
            </a:r>
            <a:r>
              <a:rPr lang="is-IS" b="0" dirty="0" smtClean="0">
                <a:latin typeface="Arial" pitchFamily="34" charset="0"/>
                <a:cs typeface="Arial" pitchFamily="34" charset="0"/>
              </a:rPr>
              <a:t>læðing</a:t>
            </a:r>
            <a:r>
              <a:rPr lang="is-IS" dirty="0">
                <a:latin typeface="Arial" pitchFamily="34" charset="0"/>
                <a:cs typeface="Arial" pitchFamily="34" charset="0"/>
              </a:rPr>
              <a:t/>
            </a:r>
            <a:br>
              <a:rPr lang="is-IS" dirty="0">
                <a:latin typeface="Arial" pitchFamily="34" charset="0"/>
                <a:cs typeface="Arial" pitchFamily="34" charset="0"/>
              </a:rPr>
            </a:br>
            <a:r>
              <a:rPr lang="is-IS" sz="2500" b="0" dirty="0">
                <a:solidFill>
                  <a:srgbClr val="FF0000"/>
                </a:solidFill>
                <a:latin typeface="Arial" pitchFamily="34" charset="0"/>
                <a:cs typeface="Arial" pitchFamily="34" charset="0"/>
              </a:rPr>
              <a:t>Skyndihjálp</a:t>
            </a:r>
            <a:endParaRPr lang="en-GB" sz="2500" b="0" dirty="0">
              <a:solidFill>
                <a:srgbClr val="FF0000"/>
              </a:solidFill>
              <a:latin typeface="Arial" pitchFamily="34" charset="0"/>
              <a:cs typeface="Arial" pitchFamily="34" charset="0"/>
            </a:endParaRPr>
          </a:p>
        </p:txBody>
      </p:sp>
      <p:sp>
        <p:nvSpPr>
          <p:cNvPr id="732163" name="Rectangle 3"/>
          <p:cNvSpPr>
            <a:spLocks noGrp="1" noChangeArrowheads="1"/>
          </p:cNvSpPr>
          <p:nvPr>
            <p:ph idx="1"/>
          </p:nvPr>
        </p:nvSpPr>
        <p:spPr>
          <a:xfrm>
            <a:off x="468313" y="2492375"/>
            <a:ext cx="8370887" cy="4365625"/>
          </a:xfrm>
        </p:spPr>
        <p:txBody>
          <a:bodyPr/>
          <a:lstStyle/>
          <a:p>
            <a:pPr marL="342000" indent="-342000">
              <a:buClr>
                <a:schemeClr val="tx1"/>
              </a:buClr>
              <a:buFont typeface="Wingdings" pitchFamily="2" charset="2"/>
              <a:buChar char="§"/>
            </a:pPr>
            <a:r>
              <a:rPr lang="is-IS" sz="2800" dirty="0" smtClean="0">
                <a:latin typeface="Arial" pitchFamily="34" charset="0"/>
                <a:cs typeface="Arial" pitchFamily="34" charset="0"/>
              </a:rPr>
              <a:t>Biddu </a:t>
            </a:r>
            <a:r>
              <a:rPr lang="is-IS" sz="2800" dirty="0">
                <a:latin typeface="Arial" pitchFamily="34" charset="0"/>
                <a:cs typeface="Arial" pitchFamily="34" charset="0"/>
              </a:rPr>
              <a:t>þann slasaða að þrýsta á sárið</a:t>
            </a:r>
          </a:p>
          <a:p>
            <a:pPr marL="342000" indent="-342000">
              <a:buClr>
                <a:schemeClr val="tx1"/>
              </a:buClr>
              <a:buFont typeface="Wingdings" pitchFamily="2" charset="2"/>
              <a:buChar char="§"/>
            </a:pPr>
            <a:r>
              <a:rPr lang="is-IS" sz="2800" dirty="0" smtClean="0">
                <a:latin typeface="Arial" pitchFamily="34" charset="0"/>
                <a:cs typeface="Arial" pitchFamily="34" charset="0"/>
              </a:rPr>
              <a:t>Hjálpaðu honum að </a:t>
            </a:r>
            <a:r>
              <a:rPr lang="is-IS" sz="2800" dirty="0">
                <a:latin typeface="Arial" pitchFamily="34" charset="0"/>
                <a:cs typeface="Arial" pitchFamily="34" charset="0"/>
              </a:rPr>
              <a:t>leggjast niður</a:t>
            </a:r>
          </a:p>
          <a:p>
            <a:pPr marL="342000" indent="-342000">
              <a:buClr>
                <a:schemeClr val="tx1"/>
              </a:buClr>
              <a:buFont typeface="Wingdings" pitchFamily="2" charset="2"/>
              <a:buChar char="§"/>
            </a:pPr>
            <a:r>
              <a:rPr lang="is-IS" sz="2800" dirty="0" smtClean="0">
                <a:latin typeface="Arial" pitchFamily="34" charset="0"/>
                <a:cs typeface="Arial" pitchFamily="34" charset="0"/>
              </a:rPr>
              <a:t>Hringdu </a:t>
            </a:r>
            <a:r>
              <a:rPr lang="is-IS" sz="2800" dirty="0">
                <a:latin typeface="Arial" pitchFamily="34" charset="0"/>
                <a:cs typeface="Arial" pitchFamily="34" charset="0"/>
              </a:rPr>
              <a:t>á aðstoð, </a:t>
            </a:r>
            <a:r>
              <a:rPr lang="is-IS" sz="2800" b="1" dirty="0">
                <a:solidFill>
                  <a:srgbClr val="FF0000"/>
                </a:solidFill>
                <a:latin typeface="Arial" pitchFamily="34" charset="0"/>
                <a:cs typeface="Arial" pitchFamily="34" charset="0"/>
              </a:rPr>
              <a:t>112</a:t>
            </a:r>
            <a:endParaRPr lang="is-IS" sz="2800" b="1" dirty="0">
              <a:latin typeface="Arial" pitchFamily="34" charset="0"/>
              <a:cs typeface="Arial" pitchFamily="34" charset="0"/>
            </a:endParaRPr>
          </a:p>
          <a:p>
            <a:pPr marL="342000" indent="-342000">
              <a:buClr>
                <a:schemeClr val="tx1"/>
              </a:buClr>
              <a:buFont typeface="Wingdings" pitchFamily="2" charset="2"/>
              <a:buChar char="§"/>
            </a:pPr>
            <a:r>
              <a:rPr lang="is-IS" sz="2800" dirty="0" smtClean="0">
                <a:latin typeface="Arial" pitchFamily="34" charset="0"/>
                <a:cs typeface="Arial" pitchFamily="34" charset="0"/>
              </a:rPr>
              <a:t>Þrýstu </a:t>
            </a:r>
            <a:r>
              <a:rPr lang="is-IS" sz="2800" dirty="0">
                <a:latin typeface="Arial" pitchFamily="34" charset="0"/>
                <a:cs typeface="Arial" pitchFamily="34" charset="0"/>
              </a:rPr>
              <a:t>beint á sár með því hreinasta                                sem er við </a:t>
            </a:r>
            <a:r>
              <a:rPr lang="is-IS" sz="2800" dirty="0" smtClean="0">
                <a:latin typeface="Arial" pitchFamily="34" charset="0"/>
                <a:cs typeface="Arial" pitchFamily="34" charset="0"/>
              </a:rPr>
              <a:t>höndina og búðu um sárið</a:t>
            </a:r>
            <a:endParaRPr lang="is-IS" sz="2800" dirty="0">
              <a:latin typeface="Arial" pitchFamily="34" charset="0"/>
              <a:cs typeface="Arial" pitchFamily="34" charset="0"/>
            </a:endParaRPr>
          </a:p>
          <a:p>
            <a:pPr marL="742050" lvl="2" indent="-342000">
              <a:buClr>
                <a:schemeClr val="tx1"/>
              </a:buClr>
              <a:buFont typeface="Wingdings" pitchFamily="2" charset="2"/>
              <a:buChar char="§"/>
            </a:pPr>
            <a:r>
              <a:rPr lang="is-IS" dirty="0" smtClean="0">
                <a:latin typeface="Arial" pitchFamily="34" charset="0"/>
                <a:cs typeface="Arial" pitchFamily="34" charset="0"/>
              </a:rPr>
              <a:t>Fjarlægðu </a:t>
            </a:r>
            <a:r>
              <a:rPr lang="is-IS" dirty="0">
                <a:latin typeface="Arial" pitchFamily="34" charset="0"/>
                <a:cs typeface="Arial" pitchFamily="34" charset="0"/>
              </a:rPr>
              <a:t>föt ef nauðsyn </a:t>
            </a:r>
            <a:r>
              <a:rPr lang="is-IS" dirty="0" smtClean="0">
                <a:latin typeface="Arial" pitchFamily="34" charset="0"/>
                <a:cs typeface="Arial" pitchFamily="34" charset="0"/>
              </a:rPr>
              <a:t>krefur – notaðu hanska</a:t>
            </a:r>
          </a:p>
          <a:p>
            <a:pPr marL="342000" indent="-342000">
              <a:buClr>
                <a:schemeClr val="tx1"/>
              </a:buClr>
              <a:buFont typeface="Wingdings" pitchFamily="2" charset="2"/>
              <a:buChar char="§"/>
            </a:pPr>
            <a:r>
              <a:rPr lang="is-IS" sz="2800" dirty="0" smtClean="0">
                <a:latin typeface="Arial" pitchFamily="34" charset="0"/>
                <a:cs typeface="Arial" pitchFamily="34" charset="0"/>
              </a:rPr>
              <a:t>Ef </a:t>
            </a:r>
            <a:r>
              <a:rPr lang="is-IS" sz="2800" dirty="0">
                <a:latin typeface="Arial" pitchFamily="34" charset="0"/>
                <a:cs typeface="Arial" pitchFamily="34" charset="0"/>
              </a:rPr>
              <a:t>blæðir í gegn, </a:t>
            </a:r>
            <a:r>
              <a:rPr lang="is-IS" sz="2800" dirty="0" smtClean="0">
                <a:latin typeface="Arial" pitchFamily="34" charset="0"/>
                <a:cs typeface="Arial" pitchFamily="34" charset="0"/>
              </a:rPr>
              <a:t>bættu </a:t>
            </a:r>
            <a:r>
              <a:rPr lang="is-IS" sz="2800" dirty="0">
                <a:latin typeface="Arial" pitchFamily="34" charset="0"/>
                <a:cs typeface="Arial" pitchFamily="34" charset="0"/>
              </a:rPr>
              <a:t>nýjum umbúðum ofan á þær </a:t>
            </a:r>
            <a:r>
              <a:rPr lang="is-IS" sz="2800" dirty="0" smtClean="0">
                <a:latin typeface="Arial" pitchFamily="34" charset="0"/>
                <a:cs typeface="Arial" pitchFamily="34" charset="0"/>
              </a:rPr>
              <a:t>fyrri</a:t>
            </a:r>
            <a:endParaRPr lang="en-GB" sz="28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BCEDD756-08D2-4E83-9FDE-554E54BFCCD4}" type="slidenum">
              <a:rPr lang="is-IS"/>
              <a:pPr/>
              <a:t>169</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6176" y="1368152"/>
            <a:ext cx="2730370" cy="2996952"/>
          </a:xfrm>
          <a:prstGeom prst="rect">
            <a:avLst/>
          </a:prstGeom>
        </p:spPr>
      </p:pic>
    </p:spTree>
    <p:extLst>
      <p:ext uri="{BB962C8B-B14F-4D97-AF65-F5344CB8AC3E}">
        <p14:creationId xmlns:p14="http://schemas.microsoft.com/office/powerpoint/2010/main" val="2743861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539750" y="1052513"/>
            <a:ext cx="8147050" cy="936625"/>
          </a:xfrm>
        </p:spPr>
        <p:txBody>
          <a:bodyPr/>
          <a:lstStyle/>
          <a:p>
            <a:r>
              <a:rPr lang="is-IS" b="0" dirty="0" smtClean="0">
                <a:latin typeface="Arial" charset="0"/>
              </a:rPr>
              <a:t>Helstu smitvarnir</a:t>
            </a:r>
            <a:endParaRPr lang="is-IS" b="0" dirty="0">
              <a:latin typeface="Arial" charset="0"/>
            </a:endParaRPr>
          </a:p>
        </p:txBody>
      </p:sp>
      <p:sp>
        <p:nvSpPr>
          <p:cNvPr id="596995" name="Rectangle 3"/>
          <p:cNvSpPr>
            <a:spLocks noGrp="1" noChangeArrowheads="1"/>
          </p:cNvSpPr>
          <p:nvPr>
            <p:ph idx="1"/>
          </p:nvPr>
        </p:nvSpPr>
        <p:spPr>
          <a:xfrm>
            <a:off x="3635896" y="2132856"/>
            <a:ext cx="5508104" cy="4464496"/>
          </a:xfrm>
        </p:spPr>
        <p:txBody>
          <a:bodyPr/>
          <a:lstStyle/>
          <a:p>
            <a:pPr marL="342000" indent="-342000">
              <a:spcBef>
                <a:spcPts val="672"/>
              </a:spcBef>
              <a:buClr>
                <a:schemeClr val="tx1"/>
              </a:buClr>
              <a:buFont typeface="Wingdings" pitchFamily="2" charset="2"/>
              <a:buChar char="§"/>
            </a:pPr>
            <a:r>
              <a:rPr lang="is-IS" sz="2800" dirty="0" smtClean="0">
                <a:latin typeface="Arial" charset="0"/>
              </a:rPr>
              <a:t>Forðast á beina </a:t>
            </a:r>
            <a:r>
              <a:rPr lang="is-IS" sz="2800" dirty="0">
                <a:latin typeface="Arial" charset="0"/>
              </a:rPr>
              <a:t>snertingu við blóð og </a:t>
            </a:r>
            <a:r>
              <a:rPr lang="is-IS" sz="2800" dirty="0" smtClean="0">
                <a:latin typeface="Arial" charset="0"/>
              </a:rPr>
              <a:t>vessa</a:t>
            </a:r>
            <a:r>
              <a:rPr lang="is-IS" dirty="0">
                <a:latin typeface="Arial" charset="0"/>
              </a:rPr>
              <a:t>.</a:t>
            </a:r>
            <a:r>
              <a:rPr lang="is-IS" dirty="0" smtClean="0">
                <a:latin typeface="Arial" charset="0"/>
              </a:rPr>
              <a:t> </a:t>
            </a:r>
            <a:r>
              <a:rPr lang="is-IS" sz="2800" dirty="0">
                <a:latin typeface="Arial" charset="0"/>
              </a:rPr>
              <a:t>N</a:t>
            </a:r>
            <a:r>
              <a:rPr lang="is-IS" sz="2800" dirty="0" smtClean="0">
                <a:latin typeface="Arial" charset="0"/>
              </a:rPr>
              <a:t>ota má:</a:t>
            </a:r>
            <a:endParaRPr lang="is-IS" sz="2800" dirty="0">
              <a:latin typeface="Arial" charset="0"/>
            </a:endParaRPr>
          </a:p>
          <a:p>
            <a:pPr marL="742050" lvl="2" indent="-342000">
              <a:spcBef>
                <a:spcPts val="672"/>
              </a:spcBef>
              <a:buClr>
                <a:schemeClr val="tx1"/>
              </a:buClr>
              <a:buFont typeface="Wingdings" pitchFamily="2" charset="2"/>
              <a:buChar char="§"/>
            </a:pPr>
            <a:r>
              <a:rPr lang="is-IS" dirty="0" smtClean="0">
                <a:latin typeface="Arial" charset="0"/>
              </a:rPr>
              <a:t>Einnota hlífðarhanska eða poka</a:t>
            </a:r>
            <a:endParaRPr lang="is-IS" dirty="0">
              <a:latin typeface="Arial" charset="0"/>
            </a:endParaRPr>
          </a:p>
          <a:p>
            <a:pPr marL="742050" lvl="2" indent="-342000">
              <a:spcBef>
                <a:spcPts val="672"/>
              </a:spcBef>
              <a:buClr>
                <a:schemeClr val="tx1"/>
              </a:buClr>
              <a:buFont typeface="Wingdings" pitchFamily="2" charset="2"/>
              <a:buChar char="§"/>
            </a:pPr>
            <a:r>
              <a:rPr lang="is-IS" dirty="0">
                <a:latin typeface="Arial" charset="0"/>
              </a:rPr>
              <a:t>Blástursgrímu</a:t>
            </a:r>
          </a:p>
          <a:p>
            <a:pPr marL="742050" lvl="2" indent="-342000">
              <a:spcBef>
                <a:spcPts val="672"/>
              </a:spcBef>
              <a:buClr>
                <a:schemeClr val="tx1"/>
              </a:buClr>
              <a:buFont typeface="Wingdings" pitchFamily="2" charset="2"/>
              <a:buChar char="§"/>
            </a:pPr>
            <a:r>
              <a:rPr lang="is-IS" dirty="0">
                <a:latin typeface="Arial" charset="0"/>
              </a:rPr>
              <a:t>Hlífðarföt </a:t>
            </a:r>
          </a:p>
          <a:p>
            <a:pPr lvl="1">
              <a:lnSpc>
                <a:spcPct val="90000"/>
              </a:lnSpc>
              <a:buClr>
                <a:schemeClr val="tx1"/>
              </a:buClr>
              <a:buNone/>
            </a:pPr>
            <a:endParaRPr lang="is-IS" sz="2400" dirty="0">
              <a:latin typeface="Arial" charset="0"/>
            </a:endParaRPr>
          </a:p>
          <a:p>
            <a:pPr lvl="1">
              <a:lnSpc>
                <a:spcPct val="90000"/>
              </a:lnSpc>
              <a:buClr>
                <a:schemeClr val="tx1"/>
              </a:buClr>
              <a:buFont typeface="Wingdings" pitchFamily="2" charset="2"/>
              <a:buNone/>
            </a:pPr>
            <a:endParaRPr lang="is-IS" sz="800" dirty="0" smtClean="0">
              <a:solidFill>
                <a:srgbClr val="FF0000"/>
              </a:solidFill>
              <a:latin typeface="Arial" charset="0"/>
            </a:endParaRPr>
          </a:p>
          <a:p>
            <a:pPr lvl="1">
              <a:lnSpc>
                <a:spcPct val="90000"/>
              </a:lnSpc>
              <a:buClr>
                <a:schemeClr val="tx1"/>
              </a:buClr>
              <a:buFont typeface="Wingdings" pitchFamily="2" charset="2"/>
              <a:buNone/>
            </a:pPr>
            <a:endParaRPr lang="is-IS" sz="800" dirty="0" smtClean="0">
              <a:solidFill>
                <a:srgbClr val="FF0000"/>
              </a:solidFill>
              <a:latin typeface="Arial" charset="0"/>
            </a:endParaRPr>
          </a:p>
          <a:p>
            <a:pPr lvl="1">
              <a:lnSpc>
                <a:spcPct val="90000"/>
              </a:lnSpc>
              <a:buClr>
                <a:schemeClr val="tx1"/>
              </a:buClr>
              <a:buFont typeface="Wingdings" pitchFamily="2" charset="2"/>
              <a:buNone/>
            </a:pPr>
            <a:r>
              <a:rPr lang="is-IS" sz="2400" dirty="0" smtClean="0">
                <a:solidFill>
                  <a:srgbClr val="FF0000"/>
                </a:solidFill>
                <a:latin typeface="Arial" charset="0"/>
              </a:rPr>
              <a:t>Skoðaðu myndina</a:t>
            </a:r>
          </a:p>
          <a:p>
            <a:pPr lvl="1">
              <a:lnSpc>
                <a:spcPct val="90000"/>
              </a:lnSpc>
              <a:buClr>
                <a:schemeClr val="tx1"/>
              </a:buClr>
              <a:buFont typeface="Wingdings" pitchFamily="2" charset="2"/>
              <a:buNone/>
            </a:pPr>
            <a:r>
              <a:rPr lang="is-IS" sz="2400" dirty="0" smtClean="0">
                <a:latin typeface="Arial" charset="0"/>
              </a:rPr>
              <a:t>Vantar eitthvað upp á smitvarnir?</a:t>
            </a:r>
            <a:endParaRPr lang="is-IS" sz="2400" dirty="0">
              <a:latin typeface="Arial" charset="0"/>
            </a:endParaRPr>
          </a:p>
          <a:p>
            <a:pPr>
              <a:buFontTx/>
              <a:buNone/>
            </a:pPr>
            <a:endParaRPr lang="en-US" sz="2400" dirty="0">
              <a:solidFill>
                <a:srgbClr val="FF0000"/>
              </a:solidFill>
              <a:latin typeface="Arial" charset="0"/>
            </a:endParaRPr>
          </a:p>
        </p:txBody>
      </p:sp>
      <p:sp>
        <p:nvSpPr>
          <p:cNvPr id="7" name="Slide Number Placeholder 5"/>
          <p:cNvSpPr>
            <a:spLocks noGrp="1"/>
          </p:cNvSpPr>
          <p:nvPr>
            <p:ph type="sldNum" sz="quarter" idx="12"/>
          </p:nvPr>
        </p:nvSpPr>
        <p:spPr/>
        <p:txBody>
          <a:bodyPr/>
          <a:lstStyle/>
          <a:p>
            <a:fld id="{470FA3E3-00AD-410D-AC87-73CDFEBBFD8E}" type="slidenum">
              <a:rPr lang="is-IS"/>
              <a:pPr/>
              <a:t>17</a:t>
            </a:fld>
            <a:endParaRPr lang="is-IS" dirty="0"/>
          </a:p>
        </p:txBody>
      </p:sp>
      <p:pic>
        <p:nvPicPr>
          <p:cNvPr id="596996" name="Picture 4" descr="BlasturgrimaDSC_0145"/>
          <p:cNvPicPr>
            <a:picLocks noChangeAspect="1" noChangeArrowheads="1"/>
          </p:cNvPicPr>
          <p:nvPr/>
        </p:nvPicPr>
        <p:blipFill>
          <a:blip r:embed="rId3" cstate="email"/>
          <a:srcRect/>
          <a:stretch>
            <a:fillRect/>
          </a:stretch>
        </p:blipFill>
        <p:spPr bwMode="auto">
          <a:xfrm>
            <a:off x="395536" y="2035743"/>
            <a:ext cx="3023741" cy="4345586"/>
          </a:xfrm>
          <a:prstGeom prst="rect">
            <a:avLst/>
          </a:prstGeom>
          <a:ln>
            <a:noFill/>
          </a:ln>
          <a:effectLst>
            <a:softEdge rad="112500"/>
          </a:effectLst>
        </p:spPr>
      </p:pic>
    </p:spTree>
    <p:extLst>
      <p:ext uri="{BB962C8B-B14F-4D97-AF65-F5344CB8AC3E}">
        <p14:creationId xmlns:p14="http://schemas.microsoft.com/office/powerpoint/2010/main" val="384614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6995">
                                            <p:txEl>
                                              <p:pRg st="8" end="8"/>
                                            </p:txEl>
                                          </p:spTgt>
                                        </p:tgtEl>
                                        <p:attrNameLst>
                                          <p:attrName>style.visibility</p:attrName>
                                        </p:attrNameLst>
                                      </p:cBhvr>
                                      <p:to>
                                        <p:strVal val="visible"/>
                                      </p:to>
                                    </p:set>
                                    <p:anim calcmode="lin" valueType="num">
                                      <p:cBhvr additive="base">
                                        <p:cTn id="7" dur="3000" fill="hold"/>
                                        <p:tgtEl>
                                          <p:spTgt spid="596995">
                                            <p:txEl>
                                              <p:pRg st="8" end="8"/>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5969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r_einkenni.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144" y="2184500"/>
            <a:ext cx="2602353" cy="4196828"/>
          </a:xfrm>
          <a:prstGeom prst="rect">
            <a:avLst/>
          </a:prstGeom>
          <a:ln>
            <a:noFill/>
          </a:ln>
          <a:effectLst>
            <a:softEdge rad="112500"/>
          </a:effectLst>
        </p:spPr>
      </p:pic>
      <p:sp>
        <p:nvSpPr>
          <p:cNvPr id="2" name="Title 1"/>
          <p:cNvSpPr>
            <a:spLocks noGrp="1"/>
          </p:cNvSpPr>
          <p:nvPr>
            <p:ph type="title"/>
          </p:nvPr>
        </p:nvSpPr>
        <p:spPr>
          <a:xfrm>
            <a:off x="457200" y="1412776"/>
            <a:ext cx="8229600" cy="1080120"/>
          </a:xfrm>
        </p:spPr>
        <p:txBody>
          <a:bodyPr>
            <a:normAutofit fontScale="90000"/>
          </a:bodyPr>
          <a:lstStyle/>
          <a:p>
            <a:pPr>
              <a:spcBef>
                <a:spcPts val="0"/>
              </a:spcBef>
            </a:pPr>
            <a:r>
              <a:rPr lang="is-IS" sz="4900" dirty="0" smtClean="0">
                <a:latin typeface="Arial" pitchFamily="34" charset="0"/>
                <a:cs typeface="Arial" pitchFamily="34" charset="0"/>
              </a:rPr>
              <a:t>Sár</a:t>
            </a:r>
            <a:r>
              <a:rPr lang="is-IS" sz="7200" dirty="0" smtClean="0">
                <a:latin typeface="Arial" pitchFamily="34" charset="0"/>
                <a:cs typeface="Arial" pitchFamily="34" charset="0"/>
              </a:rPr>
              <a:t/>
            </a:r>
            <a:br>
              <a:rPr lang="is-IS" sz="7200" dirty="0" smtClean="0">
                <a:latin typeface="Arial" pitchFamily="34" charset="0"/>
                <a:cs typeface="Arial" pitchFamily="34" charset="0"/>
              </a:rPr>
            </a:br>
            <a:r>
              <a:rPr lang="is-IS" sz="2800" dirty="0" smtClean="0">
                <a:solidFill>
                  <a:srgbClr val="FF0000"/>
                </a:solidFill>
                <a:latin typeface="Arial" pitchFamily="34" charset="0"/>
                <a:cs typeface="Arial" pitchFamily="34" charset="0"/>
              </a:rPr>
              <a:t>Einkenni</a:t>
            </a:r>
            <a:r>
              <a:rPr lang="en-GB" dirty="0" smtClean="0">
                <a:solidFill>
                  <a:srgbClr val="FF0000"/>
                </a:solidFill>
                <a:latin typeface="Arial" pitchFamily="34" charset="0"/>
                <a:cs typeface="Arial" pitchFamily="34" charset="0"/>
              </a:rPr>
              <a:t/>
            </a:r>
            <a:br>
              <a:rPr lang="en-GB" dirty="0" smtClean="0">
                <a:solidFill>
                  <a:srgbClr val="FF0000"/>
                </a:solidFill>
                <a:latin typeface="Arial" pitchFamily="34" charset="0"/>
                <a:cs typeface="Arial" pitchFamily="34" charset="0"/>
              </a:rPr>
            </a:br>
            <a:endParaRPr lang="is-IS" dirty="0"/>
          </a:p>
        </p:txBody>
      </p:sp>
      <p:sp>
        <p:nvSpPr>
          <p:cNvPr id="4" name="Content Placeholder 3"/>
          <p:cNvSpPr txBox="1">
            <a:spLocks noGrp="1"/>
          </p:cNvSpPr>
          <p:nvPr>
            <p:ph idx="1"/>
          </p:nvPr>
        </p:nvSpPr>
        <p:spPr>
          <a:xfrm>
            <a:off x="457200" y="2349500"/>
            <a:ext cx="8229600" cy="2359620"/>
          </a:xfrm>
          <a:prstGeom prst="rect">
            <a:avLst/>
          </a:prstGeom>
          <a:noFill/>
        </p:spPr>
        <p:txBody>
          <a:bodyPr wrap="square" rtlCol="0">
            <a:spAutoFit/>
          </a:bodyPr>
          <a:lstStyle/>
          <a:p>
            <a:pPr marL="342000" indent="-342000">
              <a:spcBef>
                <a:spcPts val="672"/>
              </a:spcBef>
              <a:buFont typeface="Wingdings" pitchFamily="2" charset="2"/>
              <a:buChar char="§"/>
            </a:pPr>
            <a:r>
              <a:rPr lang="is-IS" sz="2800" dirty="0" smtClean="0">
                <a:latin typeface="Arial" pitchFamily="34" charset="0"/>
                <a:cs typeface="Arial" pitchFamily="34" charset="0"/>
              </a:rPr>
              <a:t>Hinn slasaði er með sár á húð</a:t>
            </a:r>
          </a:p>
          <a:p>
            <a:pPr marL="799200" lvl="2" indent="-342000">
              <a:spcBef>
                <a:spcPts val="672"/>
              </a:spcBef>
              <a:buFont typeface="Wingdings" pitchFamily="2" charset="2"/>
              <a:buChar char="§"/>
            </a:pPr>
            <a:r>
              <a:rPr lang="is-IS" sz="2400" dirty="0" smtClean="0">
                <a:latin typeface="Arial" pitchFamily="34" charset="0"/>
                <a:cs typeface="Arial" pitchFamily="34" charset="0"/>
              </a:rPr>
              <a:t>Skrámu</a:t>
            </a:r>
          </a:p>
          <a:p>
            <a:pPr marL="799200" lvl="2" indent="-342000">
              <a:spcBef>
                <a:spcPts val="672"/>
              </a:spcBef>
              <a:buFont typeface="Wingdings" pitchFamily="2" charset="2"/>
              <a:buChar char="§"/>
            </a:pPr>
            <a:r>
              <a:rPr lang="is-IS" sz="2400" dirty="0" smtClean="0">
                <a:latin typeface="Arial" pitchFamily="34" charset="0"/>
                <a:cs typeface="Arial" pitchFamily="34" charset="0"/>
              </a:rPr>
              <a:t>Skurðsár</a:t>
            </a:r>
          </a:p>
          <a:p>
            <a:pPr marL="799200" lvl="2" indent="-342000">
              <a:spcBef>
                <a:spcPts val="672"/>
              </a:spcBef>
              <a:buFont typeface="Wingdings" pitchFamily="2" charset="2"/>
              <a:buChar char="§"/>
            </a:pPr>
            <a:r>
              <a:rPr lang="is-IS" sz="2400" dirty="0" smtClean="0">
                <a:latin typeface="Arial" pitchFamily="34" charset="0"/>
                <a:cs typeface="Arial" pitchFamily="34" charset="0"/>
              </a:rPr>
              <a:t>Stungusár </a:t>
            </a:r>
          </a:p>
          <a:p>
            <a:pPr marL="799200" lvl="2" indent="-342000">
              <a:spcBef>
                <a:spcPts val="672"/>
              </a:spcBef>
              <a:buFont typeface="Wingdings" pitchFamily="2" charset="2"/>
              <a:buChar char="§"/>
            </a:pPr>
            <a:r>
              <a:rPr lang="is-IS" sz="2400" dirty="0" smtClean="0">
                <a:latin typeface="Arial" pitchFamily="34" charset="0"/>
                <a:cs typeface="Arial" pitchFamily="34" charset="0"/>
              </a:rPr>
              <a:t>Tætingu</a:t>
            </a:r>
            <a:endParaRPr lang="is-IS" sz="24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D75BBEA3-5EB0-40BA-87B9-5B6A2872DE3E}" type="slidenum">
              <a:rPr lang="is-IS" smtClean="0"/>
              <a:pPr/>
              <a:t>170</a:t>
            </a:fld>
            <a:endParaRPr lang="is-IS"/>
          </a:p>
        </p:txBody>
      </p:sp>
    </p:spTree>
    <p:extLst>
      <p:ext uri="{BB962C8B-B14F-4D97-AF65-F5344CB8AC3E}">
        <p14:creationId xmlns:p14="http://schemas.microsoft.com/office/powerpoint/2010/main" val="338058329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1008112"/>
          </a:xfrm>
        </p:spPr>
        <p:txBody>
          <a:bodyPr>
            <a:normAutofit fontScale="90000"/>
          </a:bodyPr>
          <a:lstStyle/>
          <a:p>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4900" b="0" dirty="0" smtClean="0">
                <a:latin typeface="Arial" pitchFamily="34" charset="0"/>
                <a:cs typeface="Arial" pitchFamily="34" charset="0"/>
              </a:rPr>
              <a:t>Sár</a:t>
            </a:r>
            <a:r>
              <a:rPr lang="is-IS" b="0" dirty="0" smtClean="0">
                <a:latin typeface="Arial" pitchFamily="34" charset="0"/>
                <a:cs typeface="Arial" pitchFamily="34" charset="0"/>
              </a:rPr>
              <a:t/>
            </a:r>
            <a:br>
              <a:rPr lang="is-IS" b="0" dirty="0" smtClean="0">
                <a:latin typeface="Arial" pitchFamily="34" charset="0"/>
                <a:cs typeface="Arial" pitchFamily="34" charset="0"/>
              </a:rPr>
            </a:br>
            <a:endParaRPr lang="is-IS" b="0" dirty="0">
              <a:latin typeface="Arial" pitchFamily="34" charset="0"/>
              <a:cs typeface="Arial" pitchFamily="34" charset="0"/>
            </a:endParaRPr>
          </a:p>
        </p:txBody>
      </p:sp>
      <p:sp>
        <p:nvSpPr>
          <p:cNvPr id="3" name="Text Placeholder 2"/>
          <p:cNvSpPr>
            <a:spLocks noGrp="1"/>
          </p:cNvSpPr>
          <p:nvPr>
            <p:ph type="body" idx="1"/>
          </p:nvPr>
        </p:nvSpPr>
        <p:spPr>
          <a:xfrm>
            <a:off x="457200" y="2708920"/>
            <a:ext cx="4186808" cy="1296144"/>
          </a:xfrm>
        </p:spPr>
        <p:txBody>
          <a:bodyPr>
            <a:normAutofit lnSpcReduction="10000"/>
          </a:bodyPr>
          <a:lstStyle/>
          <a:p>
            <a:r>
              <a:rPr lang="is-IS" sz="2800" dirty="0" smtClean="0">
                <a:latin typeface="Arial" pitchFamily="34" charset="0"/>
                <a:cs typeface="Arial" pitchFamily="34" charset="0"/>
              </a:rPr>
              <a:t>Skrámur</a:t>
            </a:r>
          </a:p>
          <a:p>
            <a:r>
              <a:rPr lang="is-IS" b="0" dirty="0" smtClean="0">
                <a:latin typeface="Arial" pitchFamily="34" charset="0"/>
                <a:cs typeface="Arial" pitchFamily="34" charset="0"/>
              </a:rPr>
              <a:t>Efsta lag húðar skrámað, lítil blæðing en sársaukafull</a:t>
            </a:r>
            <a:endParaRPr lang="is-IS" b="0" dirty="0">
              <a:latin typeface="Arial" pitchFamily="34" charset="0"/>
              <a:cs typeface="Arial" pitchFamily="34" charset="0"/>
            </a:endParaRPr>
          </a:p>
        </p:txBody>
      </p:sp>
      <p:sp>
        <p:nvSpPr>
          <p:cNvPr id="5" name="Text Placeholder 4"/>
          <p:cNvSpPr>
            <a:spLocks noGrp="1"/>
          </p:cNvSpPr>
          <p:nvPr>
            <p:ph type="body" sz="quarter" idx="3"/>
          </p:nvPr>
        </p:nvSpPr>
        <p:spPr>
          <a:xfrm>
            <a:off x="4645025" y="2636912"/>
            <a:ext cx="4041775" cy="1368152"/>
          </a:xfrm>
        </p:spPr>
        <p:txBody>
          <a:bodyPr/>
          <a:lstStyle/>
          <a:p>
            <a:r>
              <a:rPr lang="is-IS" sz="2800" dirty="0" smtClean="0">
                <a:latin typeface="Arial" pitchFamily="34" charset="0"/>
                <a:cs typeface="Arial" pitchFamily="34" charset="0"/>
              </a:rPr>
              <a:t>Skurðsár </a:t>
            </a:r>
          </a:p>
          <a:p>
            <a:r>
              <a:rPr lang="is-IS" b="0" dirty="0" smtClean="0">
                <a:latin typeface="Arial" pitchFamily="34" charset="0"/>
                <a:cs typeface="Arial" pitchFamily="34" charset="0"/>
              </a:rPr>
              <a:t>Eggvopn geta valdið slíku sári. Oft blæðir mikið</a:t>
            </a:r>
            <a:endParaRPr lang="is-IS"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65CFF10-A832-4328-BCD9-F3B572C4F019}" type="slidenum">
              <a:rPr lang="is-IS" smtClean="0"/>
              <a:pPr/>
              <a:t>171</a:t>
            </a:fld>
            <a:endParaRPr lang="is-IS"/>
          </a:p>
        </p:txBody>
      </p:sp>
      <p:pic>
        <p:nvPicPr>
          <p:cNvPr id="868354" name="Picture 2" descr="C:\Users\GUNNHI~1\AppData\Local\Temp\14\Rar$DI36.000\Drawing_graz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632" y="4005064"/>
            <a:ext cx="1951616" cy="2612144"/>
          </a:xfrm>
          <a:prstGeom prst="rect">
            <a:avLst/>
          </a:prstGeom>
          <a:noFill/>
          <a:extLst>
            <a:ext uri="{909E8E84-426E-40DD-AFC4-6F175D3DCCD1}">
              <a14:hiddenFill xmlns:a14="http://schemas.microsoft.com/office/drawing/2010/main">
                <a:solidFill>
                  <a:srgbClr val="FFFFFF"/>
                </a:solidFill>
              </a14:hiddenFill>
            </a:ext>
          </a:extLst>
        </p:spPr>
      </p:pic>
      <p:pic>
        <p:nvPicPr>
          <p:cNvPr id="868356" name="Picture 4" descr="C:\Users\GUNNHI~1\AppData\Local\Temp\14\Rar$DI43.570\Drawing_insiced_wou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8824" y="4077072"/>
            <a:ext cx="1822407" cy="2516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7544" y="1988840"/>
            <a:ext cx="8064896" cy="523220"/>
          </a:xfrm>
          <a:prstGeom prst="rect">
            <a:avLst/>
          </a:prstGeom>
          <a:noFill/>
        </p:spPr>
        <p:txBody>
          <a:bodyPr wrap="square" rtlCol="0">
            <a:spAutoFit/>
          </a:bodyPr>
          <a:lstStyle/>
          <a:p>
            <a:r>
              <a:rPr lang="is-IS" sz="2800" dirty="0" smtClean="0">
                <a:latin typeface="Arial" pitchFamily="34" charset="0"/>
                <a:cs typeface="Arial" pitchFamily="34" charset="0"/>
              </a:rPr>
              <a:t>Húðsár eru misjöfn að gerð og umfangi</a:t>
            </a:r>
            <a:endParaRPr lang="is-IS" sz="2800" dirty="0">
              <a:latin typeface="Arial" pitchFamily="34" charset="0"/>
              <a:cs typeface="Arial" pitchFamily="34" charset="0"/>
            </a:endParaRPr>
          </a:p>
        </p:txBody>
      </p:sp>
    </p:spTree>
    <p:extLst>
      <p:ext uri="{BB962C8B-B14F-4D97-AF65-F5344CB8AC3E}">
        <p14:creationId xmlns:p14="http://schemas.microsoft.com/office/powerpoint/2010/main" val="370433064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736"/>
            <a:ext cx="8229600" cy="1224136"/>
          </a:xfrm>
        </p:spPr>
        <p:txBody>
          <a:bodyPr>
            <a:normAutofit fontScale="90000"/>
          </a:bodyPr>
          <a:lstStyle/>
          <a:p>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4900" b="0" dirty="0" smtClean="0">
                <a:latin typeface="Arial" pitchFamily="34" charset="0"/>
                <a:cs typeface="Arial" pitchFamily="34" charset="0"/>
              </a:rPr>
              <a:t>Sár</a:t>
            </a:r>
            <a:r>
              <a:rPr lang="is-IS" b="0" dirty="0" smtClean="0">
                <a:latin typeface="Arial" pitchFamily="34" charset="0"/>
                <a:cs typeface="Arial" pitchFamily="34" charset="0"/>
              </a:rPr>
              <a:t/>
            </a:r>
            <a:br>
              <a:rPr lang="is-IS" b="0" dirty="0" smtClean="0">
                <a:latin typeface="Arial" pitchFamily="34" charset="0"/>
                <a:cs typeface="Arial" pitchFamily="34" charset="0"/>
              </a:rPr>
            </a:br>
            <a:endParaRPr lang="is-IS" b="0" dirty="0">
              <a:latin typeface="Arial" pitchFamily="34" charset="0"/>
              <a:cs typeface="Arial" pitchFamily="34" charset="0"/>
            </a:endParaRPr>
          </a:p>
        </p:txBody>
      </p:sp>
      <p:sp>
        <p:nvSpPr>
          <p:cNvPr id="3" name="Text Placeholder 2"/>
          <p:cNvSpPr>
            <a:spLocks noGrp="1"/>
          </p:cNvSpPr>
          <p:nvPr>
            <p:ph type="body" idx="1"/>
          </p:nvPr>
        </p:nvSpPr>
        <p:spPr>
          <a:xfrm>
            <a:off x="457200" y="2276872"/>
            <a:ext cx="4258816" cy="1512168"/>
          </a:xfrm>
        </p:spPr>
        <p:txBody>
          <a:bodyPr/>
          <a:lstStyle/>
          <a:p>
            <a:r>
              <a:rPr lang="is-IS" sz="2800" dirty="0" smtClean="0">
                <a:latin typeface="Arial" pitchFamily="34" charset="0"/>
                <a:cs typeface="Arial" pitchFamily="34" charset="0"/>
              </a:rPr>
              <a:t>Stungusár</a:t>
            </a:r>
          </a:p>
          <a:p>
            <a:r>
              <a:rPr lang="is-IS" b="0" dirty="0" smtClean="0">
                <a:latin typeface="Arial" pitchFamily="34" charset="0"/>
                <a:cs typeface="Arial" pitchFamily="34" charset="0"/>
              </a:rPr>
              <a:t>Virðast smá, </a:t>
            </a:r>
            <a:r>
              <a:rPr lang="is-IS" b="0" dirty="0">
                <a:latin typeface="Arial" pitchFamily="34" charset="0"/>
                <a:cs typeface="Arial" pitchFamily="34" charset="0"/>
              </a:rPr>
              <a:t>en erfitt að meta innri áverka, </a:t>
            </a:r>
            <a:r>
              <a:rPr lang="is-IS" b="0" dirty="0" smtClean="0">
                <a:latin typeface="Arial" pitchFamily="34" charset="0"/>
                <a:cs typeface="Arial" pitchFamily="34" charset="0"/>
              </a:rPr>
              <a:t>lítil blæðing</a:t>
            </a:r>
            <a:endParaRPr lang="is-IS" b="0" dirty="0">
              <a:latin typeface="Arial" pitchFamily="34" charset="0"/>
              <a:cs typeface="Arial" pitchFamily="34" charset="0"/>
            </a:endParaRPr>
          </a:p>
        </p:txBody>
      </p:sp>
      <p:sp>
        <p:nvSpPr>
          <p:cNvPr id="5" name="Text Placeholder 4"/>
          <p:cNvSpPr>
            <a:spLocks noGrp="1"/>
          </p:cNvSpPr>
          <p:nvPr>
            <p:ph type="body" sz="quarter" idx="3"/>
          </p:nvPr>
        </p:nvSpPr>
        <p:spPr>
          <a:xfrm>
            <a:off x="4645025" y="2132856"/>
            <a:ext cx="4041775" cy="1656184"/>
          </a:xfrm>
        </p:spPr>
        <p:txBody>
          <a:bodyPr/>
          <a:lstStyle/>
          <a:p>
            <a:r>
              <a:rPr lang="is-IS" sz="2800" dirty="0" smtClean="0">
                <a:latin typeface="Arial" pitchFamily="34" charset="0"/>
                <a:cs typeface="Arial" pitchFamily="34" charset="0"/>
              </a:rPr>
              <a:t>Tæting</a:t>
            </a:r>
          </a:p>
          <a:p>
            <a:r>
              <a:rPr lang="is-IS" b="0" dirty="0" smtClean="0">
                <a:latin typeface="Arial" pitchFamily="34" charset="0"/>
                <a:cs typeface="Arial" pitchFamily="34" charset="0"/>
              </a:rPr>
              <a:t>Húðin </a:t>
            </a:r>
            <a:r>
              <a:rPr lang="is-IS" b="0" dirty="0">
                <a:latin typeface="Arial" pitchFamily="34" charset="0"/>
                <a:cs typeface="Arial" pitchFamily="34" charset="0"/>
              </a:rPr>
              <a:t>rifnar. Yfirleitt lítil blæðing en </a:t>
            </a:r>
            <a:r>
              <a:rPr lang="is-IS" b="0" dirty="0" smtClean="0">
                <a:latin typeface="Arial" pitchFamily="34" charset="0"/>
                <a:cs typeface="Arial" pitchFamily="34" charset="0"/>
              </a:rPr>
              <a:t>sársaukafull </a:t>
            </a:r>
            <a:endParaRPr lang="is-IS"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65CFF10-A832-4328-BCD9-F3B572C4F019}" type="slidenum">
              <a:rPr lang="is-IS" smtClean="0"/>
              <a:pPr/>
              <a:t>172</a:t>
            </a:fld>
            <a:endParaRPr lang="is-IS"/>
          </a:p>
        </p:txBody>
      </p:sp>
      <p:pic>
        <p:nvPicPr>
          <p:cNvPr id="869378" name="Picture 2" descr="C:\Users\GUNNHI~1\AppData\Local\Temp\14\Rar$DI52.294\Drawing_puncture_woun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832" y="3789040"/>
            <a:ext cx="195426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869379" name="Picture 3" descr="C:\Users\GUNNHI~1\AppData\Local\Temp\14\Rar$DI59.813\Drawing_lacerat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4230" y="3933056"/>
            <a:ext cx="1874264" cy="263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39793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a:xfrm>
            <a:off x="827088" y="1267668"/>
            <a:ext cx="7543800" cy="865188"/>
          </a:xfrm>
          <a:ln/>
        </p:spPr>
        <p:txBody>
          <a:bodyPr>
            <a:normAutofit fontScale="90000"/>
          </a:bodyPr>
          <a:lstStyle/>
          <a:p>
            <a:r>
              <a:rPr lang="is-IS" b="0" dirty="0">
                <a:latin typeface="Arial" pitchFamily="34" charset="0"/>
                <a:cs typeface="Arial" pitchFamily="34" charset="0"/>
              </a:rPr>
              <a:t>Sár</a:t>
            </a:r>
            <a:br>
              <a:rPr lang="is-IS" b="0" dirty="0">
                <a:latin typeface="Arial" pitchFamily="34" charset="0"/>
                <a:cs typeface="Arial" pitchFamily="34" charset="0"/>
              </a:rPr>
            </a:br>
            <a:r>
              <a:rPr lang="is-IS" sz="2800" b="0" dirty="0" smtClean="0">
                <a:solidFill>
                  <a:srgbClr val="FF0000"/>
                </a:solidFill>
                <a:latin typeface="Arial" pitchFamily="34" charset="0"/>
                <a:cs typeface="Arial" pitchFamily="34" charset="0"/>
              </a:rPr>
              <a:t>Skyndihjálp</a:t>
            </a:r>
            <a:endParaRPr lang="is-IS" sz="2800" b="0" dirty="0">
              <a:latin typeface="Arial" pitchFamily="34" charset="0"/>
              <a:cs typeface="Arial" pitchFamily="34" charset="0"/>
            </a:endParaRPr>
          </a:p>
        </p:txBody>
      </p:sp>
      <p:sp>
        <p:nvSpPr>
          <p:cNvPr id="734211" name="Rectangle 3"/>
          <p:cNvSpPr>
            <a:spLocks noGrp="1" noChangeArrowheads="1"/>
          </p:cNvSpPr>
          <p:nvPr>
            <p:ph idx="1"/>
          </p:nvPr>
        </p:nvSpPr>
        <p:spPr>
          <a:xfrm>
            <a:off x="467545" y="2636911"/>
            <a:ext cx="8403406" cy="3887713"/>
          </a:xfrm>
        </p:spPr>
        <p:txBody>
          <a:bodyPr/>
          <a:lstStyle/>
          <a:p>
            <a:pPr marL="342000" indent="-342000">
              <a:buFont typeface="Wingdings" pitchFamily="2" charset="2"/>
              <a:buChar char="§"/>
            </a:pPr>
            <a:r>
              <a:rPr lang="is-IS" sz="2800" dirty="0" smtClean="0">
                <a:latin typeface="Arial" pitchFamily="34" charset="0"/>
                <a:cs typeface="Arial" pitchFamily="34" charset="0"/>
              </a:rPr>
              <a:t>Gætu þess að snerta ekki blóðið</a:t>
            </a:r>
          </a:p>
          <a:p>
            <a:pPr marL="342000" indent="-342000">
              <a:buFont typeface="Wingdings" pitchFamily="2" charset="2"/>
              <a:buChar char="§"/>
            </a:pPr>
            <a:r>
              <a:rPr lang="is-IS" sz="2800" dirty="0" smtClean="0">
                <a:latin typeface="Arial" pitchFamily="34" charset="0"/>
                <a:cs typeface="Arial" pitchFamily="34" charset="0"/>
              </a:rPr>
              <a:t>Stöðvaðu blæðinguna, þrýstu umbúðum á sárið</a:t>
            </a:r>
            <a:endParaRPr lang="is-IS" sz="2800" dirty="0">
              <a:latin typeface="Arial" pitchFamily="34" charset="0"/>
              <a:cs typeface="Arial" pitchFamily="34" charset="0"/>
            </a:endParaRPr>
          </a:p>
          <a:p>
            <a:pPr marL="342000" indent="-342000">
              <a:buFont typeface="Wingdings" pitchFamily="2" charset="2"/>
              <a:buChar char="§"/>
            </a:pPr>
            <a:r>
              <a:rPr lang="is-IS" sz="2800" dirty="0" smtClean="0">
                <a:latin typeface="Arial" pitchFamily="34" charset="0"/>
                <a:cs typeface="Arial" pitchFamily="34" charset="0"/>
              </a:rPr>
              <a:t>Hreinsaðu </a:t>
            </a:r>
            <a:r>
              <a:rPr lang="is-IS" sz="2800" dirty="0">
                <a:latin typeface="Arial" pitchFamily="34" charset="0"/>
                <a:cs typeface="Arial" pitchFamily="34" charset="0"/>
              </a:rPr>
              <a:t>öll óhreinindi </a:t>
            </a:r>
            <a:r>
              <a:rPr lang="is-IS" sz="2800" dirty="0" smtClean="0">
                <a:latin typeface="Arial" pitchFamily="34" charset="0"/>
                <a:cs typeface="Arial" pitchFamily="34" charset="0"/>
              </a:rPr>
              <a:t>með kranavatni</a:t>
            </a:r>
            <a:endParaRPr lang="is-IS" sz="2800" dirty="0">
              <a:latin typeface="Arial" pitchFamily="34" charset="0"/>
              <a:cs typeface="Arial" pitchFamily="34" charset="0"/>
            </a:endParaRPr>
          </a:p>
          <a:p>
            <a:pPr marL="742050" lvl="2" indent="-342000">
              <a:buFont typeface="Wingdings" pitchFamily="2" charset="2"/>
              <a:buChar char="§"/>
            </a:pPr>
            <a:r>
              <a:rPr lang="is-IS" dirty="0" smtClean="0">
                <a:latin typeface="Arial" pitchFamily="34" charset="0"/>
                <a:cs typeface="Arial" pitchFamily="34" charset="0"/>
              </a:rPr>
              <a:t>Láttu </a:t>
            </a:r>
            <a:r>
              <a:rPr lang="is-IS" dirty="0">
                <a:latin typeface="Arial" pitchFamily="34" charset="0"/>
                <a:cs typeface="Arial" pitchFamily="34" charset="0"/>
              </a:rPr>
              <a:t>vatnið renna beint á sárið </a:t>
            </a:r>
            <a:endParaRPr lang="is-IS" dirty="0" smtClean="0">
              <a:latin typeface="Arial" pitchFamily="34" charset="0"/>
              <a:cs typeface="Arial" pitchFamily="34" charset="0"/>
            </a:endParaRPr>
          </a:p>
          <a:p>
            <a:pPr marL="342000" indent="-342000">
              <a:buFont typeface="Wingdings" pitchFamily="2" charset="2"/>
              <a:buChar char="§"/>
            </a:pPr>
            <a:r>
              <a:rPr lang="is-IS" sz="2800" dirty="0" smtClean="0">
                <a:latin typeface="Arial" pitchFamily="34" charset="0"/>
                <a:cs typeface="Arial" pitchFamily="34" charset="0"/>
              </a:rPr>
              <a:t>Þurrkaðu </a:t>
            </a:r>
            <a:r>
              <a:rPr lang="is-IS" sz="2800" dirty="0">
                <a:latin typeface="Arial" pitchFamily="34" charset="0"/>
                <a:cs typeface="Arial" pitchFamily="34" charset="0"/>
              </a:rPr>
              <a:t>og </a:t>
            </a:r>
            <a:r>
              <a:rPr lang="is-IS" sz="2800" dirty="0" smtClean="0">
                <a:latin typeface="Arial" pitchFamily="34" charset="0"/>
                <a:cs typeface="Arial" pitchFamily="34" charset="0"/>
              </a:rPr>
              <a:t>settu </a:t>
            </a:r>
            <a:r>
              <a:rPr lang="is-IS" sz="2800" dirty="0">
                <a:latin typeface="Arial" pitchFamily="34" charset="0"/>
                <a:cs typeface="Arial" pitchFamily="34" charset="0"/>
              </a:rPr>
              <a:t>hreinar umbúðir á sárið</a:t>
            </a:r>
          </a:p>
          <a:p>
            <a:pPr marL="342000" indent="-342000">
              <a:buFont typeface="Wingdings" pitchFamily="2" charset="2"/>
              <a:buChar char="§"/>
            </a:pPr>
            <a:r>
              <a:rPr lang="is-IS" sz="2800" dirty="0" smtClean="0">
                <a:latin typeface="Arial" pitchFamily="34" charset="0"/>
                <a:cs typeface="Arial" pitchFamily="34" charset="0"/>
              </a:rPr>
              <a:t>Skiptu reglulega um umbúðir og fylgstu með sárinu</a:t>
            </a:r>
            <a:endParaRPr lang="is-IS" sz="800" b="1" dirty="0" smtClean="0">
              <a:solidFill>
                <a:srgbClr val="FF0000"/>
              </a:solidFill>
              <a:latin typeface="Arial" pitchFamily="34" charset="0"/>
              <a:cs typeface="Arial" pitchFamily="34" charset="0"/>
            </a:endParaRPr>
          </a:p>
          <a:p>
            <a:pPr>
              <a:lnSpc>
                <a:spcPct val="120000"/>
              </a:lnSpc>
              <a:buFont typeface="Wingdings" pitchFamily="2" charset="2"/>
              <a:buChar char="§"/>
            </a:pPr>
            <a:endParaRPr lang="is-IS" sz="2800" dirty="0" smtClean="0">
              <a:latin typeface="Arial" pitchFamily="34" charset="0"/>
              <a:cs typeface="Arial" pitchFamily="34" charset="0"/>
            </a:endParaRPr>
          </a:p>
          <a:p>
            <a:pPr marL="0" indent="0">
              <a:lnSpc>
                <a:spcPct val="120000"/>
              </a:lnSpc>
              <a:buNone/>
            </a:pPr>
            <a:endParaRPr lang="is-IS" sz="28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27D57989-FC6B-4164-A4A7-C5E514F69701}" type="slidenum">
              <a:rPr lang="is-IS"/>
              <a:pPr/>
              <a:t>173</a:t>
            </a:fld>
            <a:endParaRPr lang="is-IS"/>
          </a:p>
        </p:txBody>
      </p:sp>
      <p:pic>
        <p:nvPicPr>
          <p:cNvPr id="734212" name="Picture 4" descr="01_medhondlunsara_barn"/>
          <p:cNvPicPr>
            <a:picLocks noChangeAspect="1" noChangeArrowheads="1"/>
          </p:cNvPicPr>
          <p:nvPr/>
        </p:nvPicPr>
        <p:blipFill>
          <a:blip r:embed="rId3" cstate="email"/>
          <a:srcRect/>
          <a:stretch>
            <a:fillRect/>
          </a:stretch>
        </p:blipFill>
        <p:spPr bwMode="auto">
          <a:xfrm>
            <a:off x="6660232" y="1268760"/>
            <a:ext cx="1713155" cy="1872208"/>
          </a:xfrm>
          <a:prstGeom prst="rect">
            <a:avLst/>
          </a:prstGeom>
          <a:noFill/>
        </p:spPr>
      </p:pic>
    </p:spTree>
    <p:extLst>
      <p:ext uri="{BB962C8B-B14F-4D97-AF65-F5344CB8AC3E}">
        <p14:creationId xmlns:p14="http://schemas.microsoft.com/office/powerpoint/2010/main" val="1942728945"/>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2736"/>
            <a:ext cx="8229600" cy="1224136"/>
          </a:xfrm>
        </p:spPr>
        <p:txBody>
          <a:bodyPr>
            <a:normAutofit fontScale="90000"/>
          </a:bodyPr>
          <a:lstStyle/>
          <a:p>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4900" b="0" dirty="0" smtClean="0">
                <a:latin typeface="Arial" pitchFamily="34" charset="0"/>
                <a:cs typeface="Arial" pitchFamily="34" charset="0"/>
              </a:rPr>
              <a:t>Sár</a:t>
            </a:r>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2800" dirty="0" smtClean="0">
                <a:solidFill>
                  <a:srgbClr val="FF0000"/>
                </a:solidFill>
                <a:latin typeface="Arial" pitchFamily="34" charset="0"/>
                <a:cs typeface="Arial" pitchFamily="34" charset="0"/>
              </a:rPr>
              <a:t>Skyndihjálp</a:t>
            </a:r>
            <a:r>
              <a:rPr lang="is-IS" b="0" dirty="0" smtClean="0">
                <a:latin typeface="Arial" pitchFamily="34" charset="0"/>
                <a:cs typeface="Arial" pitchFamily="34" charset="0"/>
              </a:rPr>
              <a:t/>
            </a:r>
            <a:br>
              <a:rPr lang="is-IS" b="0" dirty="0" smtClean="0">
                <a:latin typeface="Arial" pitchFamily="34" charset="0"/>
                <a:cs typeface="Arial" pitchFamily="34" charset="0"/>
              </a:rPr>
            </a:br>
            <a:endParaRPr lang="is-IS" b="0" dirty="0">
              <a:latin typeface="Arial" pitchFamily="34" charset="0"/>
              <a:cs typeface="Arial" pitchFamily="34" charset="0"/>
            </a:endParaRPr>
          </a:p>
        </p:txBody>
      </p:sp>
      <p:sp>
        <p:nvSpPr>
          <p:cNvPr id="8" name="Text Placeholder 7"/>
          <p:cNvSpPr>
            <a:spLocks noGrp="1"/>
          </p:cNvSpPr>
          <p:nvPr>
            <p:ph type="body" idx="1"/>
          </p:nvPr>
        </p:nvSpPr>
        <p:spPr>
          <a:xfrm>
            <a:off x="251520" y="2357190"/>
            <a:ext cx="1944216" cy="639762"/>
          </a:xfrm>
        </p:spPr>
        <p:txBody>
          <a:bodyPr/>
          <a:lstStyle/>
          <a:p>
            <a:r>
              <a:rPr lang="is-IS" dirty="0" smtClean="0">
                <a:latin typeface="Arial" pitchFamily="34" charset="0"/>
                <a:cs typeface="Arial" pitchFamily="34" charset="0"/>
              </a:rPr>
              <a:t>Hreinsaðu</a:t>
            </a:r>
            <a:endParaRPr lang="is-IS" dirty="0">
              <a:latin typeface="Arial" pitchFamily="34" charset="0"/>
              <a:cs typeface="Arial" pitchFamily="34" charset="0"/>
            </a:endParaRPr>
          </a:p>
        </p:txBody>
      </p:sp>
      <p:sp>
        <p:nvSpPr>
          <p:cNvPr id="9" name="Text Placeholder 8"/>
          <p:cNvSpPr>
            <a:spLocks noGrp="1"/>
          </p:cNvSpPr>
          <p:nvPr>
            <p:ph type="body" sz="quarter" idx="3"/>
          </p:nvPr>
        </p:nvSpPr>
        <p:spPr>
          <a:xfrm>
            <a:off x="3275856" y="2357190"/>
            <a:ext cx="1728192" cy="639762"/>
          </a:xfrm>
        </p:spPr>
        <p:txBody>
          <a:bodyPr/>
          <a:lstStyle/>
          <a:p>
            <a:r>
              <a:rPr lang="is-IS" dirty="0" smtClean="0">
                <a:latin typeface="Arial" pitchFamily="34" charset="0"/>
                <a:cs typeface="Arial" pitchFamily="34" charset="0"/>
              </a:rPr>
              <a:t>Þurrkaðu</a:t>
            </a:r>
            <a:endParaRPr lang="is-IS"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65CFF10-A832-4328-BCD9-F3B572C4F019}" type="slidenum">
              <a:rPr lang="is-IS" smtClean="0"/>
              <a:pPr/>
              <a:t>174</a:t>
            </a:fld>
            <a:endParaRPr lang="is-IS"/>
          </a:p>
        </p:txBody>
      </p:sp>
      <p:pic>
        <p:nvPicPr>
          <p:cNvPr id="10" name="Picture 9" descr="Sar_hreins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2964132"/>
            <a:ext cx="3132187" cy="2193060"/>
          </a:xfrm>
          <a:prstGeom prst="rect">
            <a:avLst/>
          </a:prstGeom>
          <a:ln>
            <a:noFill/>
          </a:ln>
          <a:effectLst>
            <a:softEdge rad="112500"/>
          </a:effectLst>
        </p:spPr>
      </p:pic>
      <p:sp>
        <p:nvSpPr>
          <p:cNvPr id="11" name="Text Placeholder 8"/>
          <p:cNvSpPr txBox="1">
            <a:spLocks/>
          </p:cNvSpPr>
          <p:nvPr/>
        </p:nvSpPr>
        <p:spPr bwMode="auto">
          <a:xfrm>
            <a:off x="6156176" y="2429198"/>
            <a:ext cx="2376263"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is-IS" sz="2400" b="1" i="0" u="none" strike="noStrike" kern="0" cap="none" spc="0" normalizeH="0" baseline="0" noProof="0" dirty="0" smtClean="0">
                <a:ln>
                  <a:noFill/>
                </a:ln>
                <a:solidFill>
                  <a:schemeClr val="tx1"/>
                </a:solidFill>
                <a:effectLst/>
                <a:uLnTx/>
                <a:uFillTx/>
                <a:latin typeface="Arial" pitchFamily="34" charset="0"/>
                <a:cs typeface="Arial" pitchFamily="34" charset="0"/>
              </a:rPr>
              <a:t>Búðu um sárið</a:t>
            </a:r>
            <a:endParaRPr kumimoji="0" lang="is-IS" sz="2400" b="1" i="0" u="none" strike="noStrike" kern="0" cap="none" spc="0" normalizeH="0" baseline="0" noProof="0" dirty="0">
              <a:ln>
                <a:noFill/>
              </a:ln>
              <a:solidFill>
                <a:schemeClr val="tx1"/>
              </a:solidFill>
              <a:effectLst/>
              <a:uLnTx/>
              <a:uFillTx/>
              <a:latin typeface="Arial" pitchFamily="34" charset="0"/>
              <a:cs typeface="Arial" pitchFamily="34" charset="0"/>
            </a:endParaRPr>
          </a:p>
        </p:txBody>
      </p:sp>
      <p:pic>
        <p:nvPicPr>
          <p:cNvPr id="12" name="Picture 11" descr="Sar_thurrk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3848" y="2981051"/>
            <a:ext cx="2961826" cy="2176141"/>
          </a:xfrm>
          <a:prstGeom prst="rect">
            <a:avLst/>
          </a:prstGeom>
          <a:ln>
            <a:noFill/>
          </a:ln>
          <a:effectLst>
            <a:softEdge rad="112500"/>
          </a:effectLst>
        </p:spPr>
      </p:pic>
      <p:pic>
        <p:nvPicPr>
          <p:cNvPr id="13" name="Picture 12" descr="Sar_bua u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6175" y="2996952"/>
            <a:ext cx="2863217" cy="2160240"/>
          </a:xfrm>
          <a:prstGeom prst="rect">
            <a:avLst/>
          </a:prstGeom>
          <a:ln>
            <a:noFill/>
          </a:ln>
          <a:effectLst>
            <a:softEdge rad="112500"/>
          </a:effectLst>
        </p:spPr>
      </p:pic>
    </p:spTree>
    <p:extLst>
      <p:ext uri="{BB962C8B-B14F-4D97-AF65-F5344CB8AC3E}">
        <p14:creationId xmlns:p14="http://schemas.microsoft.com/office/powerpoint/2010/main" val="402504921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kyndihjalpartask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0187" y="4509120"/>
            <a:ext cx="1620045" cy="1694530"/>
          </a:xfrm>
          <a:prstGeom prst="rect">
            <a:avLst/>
          </a:prstGeom>
        </p:spPr>
      </p:pic>
      <p:sp>
        <p:nvSpPr>
          <p:cNvPr id="819202" name="Rectangle 2"/>
          <p:cNvSpPr>
            <a:spLocks noGrp="1" noChangeArrowheads="1"/>
          </p:cNvSpPr>
          <p:nvPr>
            <p:ph type="title"/>
          </p:nvPr>
        </p:nvSpPr>
        <p:spPr>
          <a:xfrm>
            <a:off x="827088" y="1206004"/>
            <a:ext cx="7543800" cy="1358900"/>
          </a:xfrm>
        </p:spPr>
        <p:txBody>
          <a:bodyPr/>
          <a:lstStyle/>
          <a:p>
            <a:pPr>
              <a:lnSpc>
                <a:spcPct val="85000"/>
              </a:lnSpc>
            </a:pPr>
            <a:r>
              <a:rPr lang="is-IS" b="0" dirty="0" smtClean="0">
                <a:latin typeface="Arial" pitchFamily="34" charset="0"/>
                <a:cs typeface="Arial" pitchFamily="34" charset="0"/>
              </a:rPr>
              <a:t>Sár</a:t>
            </a:r>
            <a:br>
              <a:rPr lang="is-IS" b="0" dirty="0" smtClean="0">
                <a:latin typeface="Arial" pitchFamily="34" charset="0"/>
                <a:cs typeface="Arial" pitchFamily="34" charset="0"/>
              </a:rPr>
            </a:br>
            <a:r>
              <a:rPr lang="is-IS" sz="2500" b="0" dirty="0" smtClean="0">
                <a:solidFill>
                  <a:srgbClr val="FF0000"/>
                </a:solidFill>
                <a:latin typeface="Arial" pitchFamily="34" charset="0"/>
                <a:cs typeface="Arial" pitchFamily="34" charset="0"/>
              </a:rPr>
              <a:t>Umbúðir </a:t>
            </a:r>
            <a:r>
              <a:rPr lang="is-IS" sz="2500" b="0" dirty="0">
                <a:solidFill>
                  <a:srgbClr val="FF0000"/>
                </a:solidFill>
                <a:latin typeface="Arial" pitchFamily="34" charset="0"/>
                <a:cs typeface="Arial" pitchFamily="34" charset="0"/>
              </a:rPr>
              <a:t>og sárabindi</a:t>
            </a:r>
            <a:r>
              <a:rPr lang="is-IS" sz="2800" dirty="0">
                <a:latin typeface="Arial" pitchFamily="34" charset="0"/>
                <a:cs typeface="Arial" pitchFamily="34" charset="0"/>
              </a:rPr>
              <a:t/>
            </a:r>
            <a:br>
              <a:rPr lang="is-IS" sz="2800" dirty="0">
                <a:latin typeface="Arial" pitchFamily="34" charset="0"/>
                <a:cs typeface="Arial" pitchFamily="34" charset="0"/>
              </a:rPr>
            </a:br>
            <a:r>
              <a:rPr lang="is-IS" sz="2800" b="0" dirty="0">
                <a:latin typeface="Arial" pitchFamily="34" charset="0"/>
                <a:cs typeface="Arial" pitchFamily="34" charset="0"/>
              </a:rPr>
              <a:t> </a:t>
            </a:r>
            <a:endParaRPr lang="en-GB" b="0" dirty="0">
              <a:latin typeface="Arial" pitchFamily="34" charset="0"/>
              <a:cs typeface="Arial" pitchFamily="34" charset="0"/>
            </a:endParaRPr>
          </a:p>
        </p:txBody>
      </p:sp>
      <p:sp>
        <p:nvSpPr>
          <p:cNvPr id="819203" name="Rectangle 3"/>
          <p:cNvSpPr>
            <a:spLocks noGrp="1" noChangeArrowheads="1"/>
          </p:cNvSpPr>
          <p:nvPr>
            <p:ph idx="1"/>
          </p:nvPr>
        </p:nvSpPr>
        <p:spPr>
          <a:xfrm>
            <a:off x="395288" y="2565400"/>
            <a:ext cx="8672512" cy="3835400"/>
          </a:xfrm>
        </p:spPr>
        <p:txBody>
          <a:bodyPr/>
          <a:lstStyle/>
          <a:p>
            <a:pPr>
              <a:buNone/>
            </a:pPr>
            <a:r>
              <a:rPr lang="is-IS" sz="2800" b="1" dirty="0" smtClean="0">
                <a:latin typeface="Arial" pitchFamily="34" charset="0"/>
                <a:cs typeface="Arial" pitchFamily="34" charset="0"/>
              </a:rPr>
              <a:t>Tilgangur umbúða</a:t>
            </a:r>
          </a:p>
          <a:p>
            <a:pPr>
              <a:buFont typeface="Wingdings" pitchFamily="2" charset="2"/>
              <a:buChar char="§"/>
            </a:pPr>
            <a:r>
              <a:rPr lang="is-IS" sz="2800" dirty="0" smtClean="0">
                <a:latin typeface="Arial" pitchFamily="34" charset="0"/>
                <a:cs typeface="Arial" pitchFamily="34" charset="0"/>
              </a:rPr>
              <a:t>Stöðva </a:t>
            </a:r>
            <a:r>
              <a:rPr lang="is-IS" sz="2800" dirty="0">
                <a:latin typeface="Arial" pitchFamily="34" charset="0"/>
                <a:cs typeface="Arial" pitchFamily="34" charset="0"/>
              </a:rPr>
              <a:t>blæðingu</a:t>
            </a:r>
          </a:p>
          <a:p>
            <a:pPr>
              <a:buFont typeface="Wingdings" pitchFamily="2" charset="2"/>
              <a:buChar char="§"/>
            </a:pPr>
            <a:r>
              <a:rPr lang="is-IS" sz="2800" dirty="0">
                <a:latin typeface="Arial" pitchFamily="34" charset="0"/>
                <a:cs typeface="Arial" pitchFamily="34" charset="0"/>
              </a:rPr>
              <a:t>Hindra að óhreinindi berist í sárið</a:t>
            </a:r>
          </a:p>
          <a:p>
            <a:pPr>
              <a:buFont typeface="Wingdings" pitchFamily="2" charset="2"/>
              <a:buChar char="§"/>
            </a:pPr>
            <a:r>
              <a:rPr lang="is-IS" sz="2800" dirty="0">
                <a:latin typeface="Arial" pitchFamily="34" charset="0"/>
                <a:cs typeface="Arial" pitchFamily="34" charset="0"/>
              </a:rPr>
              <a:t>Koma í veg fyrir sýkingu </a:t>
            </a:r>
          </a:p>
          <a:p>
            <a:pPr>
              <a:buFont typeface="Wingdings" pitchFamily="2" charset="2"/>
              <a:buChar char="§"/>
            </a:pPr>
            <a:r>
              <a:rPr lang="is-IS" sz="2800" dirty="0">
                <a:latin typeface="Arial" pitchFamily="34" charset="0"/>
                <a:cs typeface="Arial" pitchFamily="34" charset="0"/>
              </a:rPr>
              <a:t>Taka við blóði og </a:t>
            </a:r>
            <a:r>
              <a:rPr lang="is-IS" sz="2800" dirty="0" smtClean="0">
                <a:latin typeface="Arial" pitchFamily="34" charset="0"/>
                <a:cs typeface="Arial" pitchFamily="34" charset="0"/>
              </a:rPr>
              <a:t>vessa</a:t>
            </a:r>
            <a:endParaRPr lang="is-IS" sz="2800" dirty="0">
              <a:latin typeface="Arial" pitchFamily="34" charset="0"/>
              <a:cs typeface="Arial" pitchFamily="34" charset="0"/>
            </a:endParaRPr>
          </a:p>
          <a:p>
            <a:pPr>
              <a:buFont typeface="Wingdings" pitchFamily="2" charset="2"/>
              <a:buChar char="§"/>
            </a:pPr>
            <a:r>
              <a:rPr lang="is-IS" sz="2800" dirty="0">
                <a:latin typeface="Arial" pitchFamily="34" charset="0"/>
                <a:cs typeface="Arial" pitchFamily="34" charset="0"/>
              </a:rPr>
              <a:t>Verja </a:t>
            </a:r>
            <a:r>
              <a:rPr lang="is-IS" sz="2800" dirty="0" smtClean="0">
                <a:latin typeface="Arial" pitchFamily="34" charset="0"/>
                <a:cs typeface="Arial" pitchFamily="34" charset="0"/>
              </a:rPr>
              <a:t>áverka</a:t>
            </a:r>
            <a:endParaRPr lang="en-GB" sz="28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8E818AC9-0BE6-40A1-AE0A-7BFCD5CEEAEB}" type="slidenum">
              <a:rPr lang="is-IS"/>
              <a:pPr/>
              <a:t>175</a:t>
            </a:fld>
            <a:endParaRPr lang="is-IS"/>
          </a:p>
        </p:txBody>
      </p:sp>
      <p:pic>
        <p:nvPicPr>
          <p:cNvPr id="871426" name="Picture 2" descr="P:\RKI Myndir\Skyndihjálp_grafik\BRC\Bruni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2530" y="2348880"/>
            <a:ext cx="2798130"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67611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755650" y="981075"/>
            <a:ext cx="7543800" cy="1008063"/>
          </a:xfrm>
        </p:spPr>
        <p:txBody>
          <a:bodyPr/>
          <a:lstStyle/>
          <a:p>
            <a:r>
              <a:rPr lang="is-IS" b="0" dirty="0">
                <a:latin typeface="Arial" pitchFamily="34" charset="0"/>
                <a:cs typeface="Arial" pitchFamily="34" charset="0"/>
              </a:rPr>
              <a:t>Hvenær á að leita læknis?</a:t>
            </a:r>
            <a:endParaRPr lang="en-GB" b="0" dirty="0">
              <a:latin typeface="Arial" pitchFamily="34" charset="0"/>
              <a:cs typeface="Arial" pitchFamily="34" charset="0"/>
            </a:endParaRPr>
          </a:p>
        </p:txBody>
      </p:sp>
      <p:sp>
        <p:nvSpPr>
          <p:cNvPr id="737283" name="Rectangle 3"/>
          <p:cNvSpPr>
            <a:spLocks noGrp="1" noChangeArrowheads="1"/>
          </p:cNvSpPr>
          <p:nvPr>
            <p:ph idx="1"/>
          </p:nvPr>
        </p:nvSpPr>
        <p:spPr>
          <a:xfrm>
            <a:off x="395537" y="1989138"/>
            <a:ext cx="8596064" cy="4868862"/>
          </a:xfrm>
        </p:spPr>
        <p:txBody>
          <a:bodyPr/>
          <a:lstStyle/>
          <a:p>
            <a:pPr>
              <a:buFont typeface="Wingdings" pitchFamily="2" charset="2"/>
              <a:buChar char="§"/>
            </a:pPr>
            <a:r>
              <a:rPr lang="is-IS" sz="2800" dirty="0" smtClean="0">
                <a:latin typeface="Arial" pitchFamily="34" charset="0"/>
                <a:cs typeface="Arial" pitchFamily="34" charset="0"/>
              </a:rPr>
              <a:t>Blæðing </a:t>
            </a:r>
            <a:r>
              <a:rPr lang="is-IS" sz="2800" dirty="0">
                <a:latin typeface="Arial" pitchFamily="34" charset="0"/>
                <a:cs typeface="Arial" pitchFamily="34" charset="0"/>
              </a:rPr>
              <a:t>stöðvast ekki</a:t>
            </a:r>
          </a:p>
          <a:p>
            <a:pPr>
              <a:buFont typeface="Wingdings" pitchFamily="2" charset="2"/>
              <a:buChar char="§"/>
            </a:pPr>
            <a:r>
              <a:rPr lang="is-IS" sz="2800" dirty="0">
                <a:latin typeface="Arial" pitchFamily="34" charset="0"/>
                <a:cs typeface="Arial" pitchFamily="34" charset="0"/>
              </a:rPr>
              <a:t>Sárið er mjög </a:t>
            </a:r>
            <a:r>
              <a:rPr lang="is-IS" sz="2800" dirty="0" smtClean="0">
                <a:latin typeface="Arial" pitchFamily="34" charset="0"/>
                <a:cs typeface="Arial" pitchFamily="34" charset="0"/>
              </a:rPr>
              <a:t>óhreint</a:t>
            </a:r>
          </a:p>
          <a:p>
            <a:pPr>
              <a:buFont typeface="Wingdings" pitchFamily="2" charset="2"/>
              <a:buChar char="§"/>
            </a:pPr>
            <a:r>
              <a:rPr lang="is-IS" sz="2800" dirty="0" smtClean="0">
                <a:latin typeface="Arial" pitchFamily="34" charset="0"/>
                <a:cs typeface="Arial" pitchFamily="34" charset="0"/>
              </a:rPr>
              <a:t>Hinn slasaði er óvarinn fyrir stífkrampa</a:t>
            </a:r>
            <a:endParaRPr lang="is-IS" sz="2800" dirty="0">
              <a:latin typeface="Arial" pitchFamily="34" charset="0"/>
              <a:cs typeface="Arial" pitchFamily="34" charset="0"/>
            </a:endParaRPr>
          </a:p>
          <a:p>
            <a:pPr>
              <a:buFont typeface="Wingdings" pitchFamily="2" charset="2"/>
              <a:buChar char="§"/>
            </a:pPr>
            <a:r>
              <a:rPr lang="is-IS" sz="2800" dirty="0">
                <a:latin typeface="Arial" pitchFamily="34" charset="0"/>
                <a:cs typeface="Arial" pitchFamily="34" charset="0"/>
              </a:rPr>
              <a:t>Sárið er stærra um sig en hálfur </a:t>
            </a:r>
            <a:r>
              <a:rPr lang="is-IS" sz="2800" dirty="0" smtClean="0">
                <a:latin typeface="Arial" pitchFamily="34" charset="0"/>
                <a:cs typeface="Arial" pitchFamily="34" charset="0"/>
              </a:rPr>
              <a:t>lófi</a:t>
            </a:r>
            <a:endParaRPr lang="is-IS" sz="2800" dirty="0">
              <a:latin typeface="Arial" pitchFamily="34" charset="0"/>
              <a:cs typeface="Arial" pitchFamily="34" charset="0"/>
            </a:endParaRPr>
          </a:p>
          <a:p>
            <a:pPr>
              <a:buFont typeface="Wingdings" pitchFamily="2" charset="2"/>
              <a:buChar char="§"/>
            </a:pPr>
            <a:r>
              <a:rPr lang="is-IS" sz="2800" dirty="0" smtClean="0">
                <a:latin typeface="Arial" pitchFamily="34" charset="0"/>
                <a:cs typeface="Arial" pitchFamily="34" charset="0"/>
              </a:rPr>
              <a:t>Sér í bein, vöðva eða aðra líkamsvefi</a:t>
            </a:r>
          </a:p>
          <a:p>
            <a:pPr>
              <a:buFont typeface="Wingdings" pitchFamily="2" charset="2"/>
              <a:buChar char="§"/>
            </a:pPr>
            <a:r>
              <a:rPr lang="is-IS" sz="2800" dirty="0">
                <a:latin typeface="Arial" pitchFamily="34" charset="0"/>
                <a:cs typeface="Arial" pitchFamily="34" charset="0"/>
              </a:rPr>
              <a:t>Andlit, augu eða kynfæri hafa skaðast</a:t>
            </a:r>
          </a:p>
          <a:p>
            <a:pPr>
              <a:buFont typeface="Wingdings" pitchFamily="2" charset="2"/>
              <a:buChar char="§"/>
            </a:pPr>
            <a:r>
              <a:rPr lang="is-IS" sz="2800" dirty="0" smtClean="0">
                <a:latin typeface="Arial" pitchFamily="34" charset="0"/>
                <a:cs typeface="Arial" pitchFamily="34" charset="0"/>
              </a:rPr>
              <a:t>Aðskotahlutur </a:t>
            </a:r>
            <a:r>
              <a:rPr lang="is-IS" sz="2800" dirty="0">
                <a:latin typeface="Arial" pitchFamily="34" charset="0"/>
                <a:cs typeface="Arial" pitchFamily="34" charset="0"/>
              </a:rPr>
              <a:t>er fastur í sárinu</a:t>
            </a:r>
          </a:p>
          <a:p>
            <a:pPr>
              <a:buFont typeface="Wingdings" pitchFamily="2" charset="2"/>
              <a:buChar char="§"/>
            </a:pPr>
            <a:r>
              <a:rPr lang="is-IS" sz="2800" dirty="0">
                <a:latin typeface="Arial" pitchFamily="34" charset="0"/>
                <a:cs typeface="Arial" pitchFamily="34" charset="0"/>
              </a:rPr>
              <a:t>Sárið er bitsár eftir mann eða dýr</a:t>
            </a:r>
          </a:p>
          <a:p>
            <a:pPr>
              <a:buFont typeface="Wingdings" pitchFamily="2" charset="2"/>
              <a:buChar char="§"/>
            </a:pPr>
            <a:r>
              <a:rPr lang="is-IS" sz="2800" dirty="0" smtClean="0">
                <a:latin typeface="Arial" pitchFamily="34" charset="0"/>
                <a:cs typeface="Arial" pitchFamily="34" charset="0"/>
              </a:rPr>
              <a:t>Um </a:t>
            </a:r>
            <a:r>
              <a:rPr lang="is-IS" sz="2800" dirty="0">
                <a:latin typeface="Arial" pitchFamily="34" charset="0"/>
                <a:cs typeface="Arial" pitchFamily="34" charset="0"/>
              </a:rPr>
              <a:t>skurð, illa útlítandi eða djúp sár er að ræða</a:t>
            </a:r>
          </a:p>
        </p:txBody>
      </p:sp>
      <p:sp>
        <p:nvSpPr>
          <p:cNvPr id="6" name="Slide Number Placeholder 5"/>
          <p:cNvSpPr>
            <a:spLocks noGrp="1"/>
          </p:cNvSpPr>
          <p:nvPr>
            <p:ph type="sldNum" sz="quarter" idx="12"/>
          </p:nvPr>
        </p:nvSpPr>
        <p:spPr/>
        <p:txBody>
          <a:bodyPr/>
          <a:lstStyle/>
          <a:p>
            <a:fld id="{71286500-2469-470E-B3B5-DB962B9990EA}" type="slidenum">
              <a:rPr lang="is-IS"/>
              <a:pPr/>
              <a:t>176</a:t>
            </a:fld>
            <a:endParaRPr lang="is-IS"/>
          </a:p>
        </p:txBody>
      </p:sp>
    </p:spTree>
    <p:extLst>
      <p:ext uri="{BB962C8B-B14F-4D97-AF65-F5344CB8AC3E}">
        <p14:creationId xmlns:p14="http://schemas.microsoft.com/office/powerpoint/2010/main" val="174779569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468313" y="1198612"/>
            <a:ext cx="8229600" cy="1006252"/>
          </a:xfrm>
        </p:spPr>
        <p:txBody>
          <a:bodyPr>
            <a:normAutofit fontScale="90000"/>
          </a:bodyPr>
          <a:lstStyle/>
          <a:p>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4900" b="0" dirty="0" smtClean="0">
                <a:latin typeface="Arial" pitchFamily="34" charset="0"/>
                <a:cs typeface="Arial" pitchFamily="34" charset="0"/>
              </a:rPr>
              <a:t>Brotin tönn</a:t>
            </a:r>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2800" b="0" dirty="0" smtClean="0">
                <a:solidFill>
                  <a:srgbClr val="FF0000"/>
                </a:solidFill>
                <a:latin typeface="Arial" pitchFamily="34" charset="0"/>
                <a:cs typeface="Arial" pitchFamily="34" charset="0"/>
              </a:rPr>
              <a:t>Skyndihjálp</a:t>
            </a:r>
            <a:r>
              <a:rPr lang="en-GB" b="0" dirty="0">
                <a:latin typeface="Arial" pitchFamily="34" charset="0"/>
                <a:cs typeface="Arial" pitchFamily="34" charset="0"/>
              </a:rPr>
              <a:t/>
            </a:r>
            <a:br>
              <a:rPr lang="en-GB" b="0" dirty="0">
                <a:latin typeface="Arial" pitchFamily="34" charset="0"/>
                <a:cs typeface="Arial" pitchFamily="34" charset="0"/>
              </a:rPr>
            </a:br>
            <a:endParaRPr lang="is-IS" b="0" dirty="0">
              <a:latin typeface="Arial" pitchFamily="34" charset="0"/>
              <a:cs typeface="Arial" pitchFamily="34" charset="0"/>
            </a:endParaRPr>
          </a:p>
        </p:txBody>
      </p:sp>
      <p:sp>
        <p:nvSpPr>
          <p:cNvPr id="830467" name="Rectangle 3"/>
          <p:cNvSpPr>
            <a:spLocks noGrp="1" noChangeArrowheads="1"/>
          </p:cNvSpPr>
          <p:nvPr>
            <p:ph idx="1"/>
          </p:nvPr>
        </p:nvSpPr>
        <p:spPr>
          <a:xfrm>
            <a:off x="395288" y="2420763"/>
            <a:ext cx="8435975" cy="4392613"/>
          </a:xfrm>
        </p:spPr>
        <p:txBody>
          <a:bodyPr/>
          <a:lstStyle/>
          <a:p>
            <a:pPr marL="0" indent="0">
              <a:buClr>
                <a:schemeClr val="tx1"/>
              </a:buClr>
              <a:buNone/>
            </a:pPr>
            <a:endParaRPr lang="is-IS" sz="800" dirty="0" smtClean="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Skolaðu munninn með vatni</a:t>
            </a:r>
          </a:p>
          <a:p>
            <a:pPr>
              <a:buClr>
                <a:schemeClr val="tx1"/>
              </a:buClr>
              <a:buFont typeface="Wingdings" pitchFamily="2" charset="2"/>
              <a:buChar char="§"/>
            </a:pPr>
            <a:r>
              <a:rPr lang="is-IS" sz="2800" dirty="0" smtClean="0">
                <a:latin typeface="Arial" pitchFamily="34" charset="0"/>
                <a:cs typeface="Arial" pitchFamily="34" charset="0"/>
              </a:rPr>
              <a:t>Þrýstu rökum klút að sárinu</a:t>
            </a:r>
          </a:p>
          <a:p>
            <a:pPr>
              <a:buClr>
                <a:schemeClr val="tx1"/>
              </a:buClr>
              <a:buFont typeface="Wingdings" pitchFamily="2" charset="2"/>
              <a:buChar char="§"/>
            </a:pPr>
            <a:r>
              <a:rPr lang="is-IS" sz="2800" dirty="0" smtClean="0">
                <a:latin typeface="Arial" pitchFamily="34" charset="0"/>
                <a:cs typeface="Arial" pitchFamily="34" charset="0"/>
              </a:rPr>
              <a:t>Verðu brotnu tönnina með grisju</a:t>
            </a:r>
          </a:p>
          <a:p>
            <a:pPr>
              <a:buClr>
                <a:schemeClr val="tx1"/>
              </a:buClr>
              <a:buFont typeface="Wingdings" pitchFamily="2" charset="2"/>
              <a:buChar char="§"/>
            </a:pPr>
            <a:r>
              <a:rPr lang="is-IS" sz="2800" dirty="0" smtClean="0">
                <a:latin typeface="Arial" pitchFamily="34" charset="0"/>
                <a:cs typeface="Arial" pitchFamily="34" charset="0"/>
              </a:rPr>
              <a:t>Safnaðu saman tannbrotunum</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Komdu einstaklingnum til tannlæknis</a:t>
            </a:r>
          </a:p>
          <a:p>
            <a:pPr>
              <a:buClr>
                <a:schemeClr val="tx1"/>
              </a:buClr>
              <a:buFont typeface="Wingdings" pitchFamily="2" charset="2"/>
              <a:buChar char="§"/>
            </a:pPr>
            <a:endParaRPr lang="is-IS" sz="2800" dirty="0" smtClean="0">
              <a:latin typeface="Arial" pitchFamily="34" charset="0"/>
              <a:cs typeface="Arial" pitchFamily="34" charset="0"/>
            </a:endParaRPr>
          </a:p>
          <a:p>
            <a:pPr>
              <a:buClr>
                <a:srgbClr val="FF0000"/>
              </a:buClr>
              <a:buFont typeface="Wingdings" pitchFamily="2" charset="2"/>
              <a:buChar char="§"/>
            </a:pPr>
            <a:endParaRPr lang="is-IS" sz="28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BCA558B4-AE86-4992-9C27-26721172656C}" type="slidenum">
              <a:rPr lang="is-IS"/>
              <a:pPr/>
              <a:t>177</a:t>
            </a:fld>
            <a:endParaRPr lang="is-IS"/>
          </a:p>
        </p:txBody>
      </p:sp>
      <p:sp>
        <p:nvSpPr>
          <p:cNvPr id="6" name="TextBox 5"/>
          <p:cNvSpPr txBox="1"/>
          <p:nvPr/>
        </p:nvSpPr>
        <p:spPr>
          <a:xfrm>
            <a:off x="467544" y="5589240"/>
            <a:ext cx="8208912" cy="954107"/>
          </a:xfrm>
          <a:prstGeom prst="rect">
            <a:avLst/>
          </a:prstGeom>
          <a:noFill/>
        </p:spPr>
        <p:txBody>
          <a:bodyPr wrap="square" rtlCol="0">
            <a:spAutoFit/>
          </a:bodyPr>
          <a:lstStyle/>
          <a:p>
            <a:pPr algn="ctr">
              <a:buClr>
                <a:schemeClr val="tx1"/>
              </a:buClr>
              <a:buNone/>
            </a:pPr>
            <a:r>
              <a:rPr lang="is-IS" sz="2800" dirty="0" smtClean="0">
                <a:solidFill>
                  <a:srgbClr val="FF0000"/>
                </a:solidFill>
                <a:latin typeface="Arial" pitchFamily="34" charset="0"/>
                <a:cs typeface="Arial" pitchFamily="34" charset="0"/>
              </a:rPr>
              <a:t>Skyndihjálpin getur skipt sköpum ef reyna á að koma tönninni fyrir á sínum stað á ný!</a:t>
            </a:r>
            <a:endParaRPr lang="is-IS" sz="2800" dirty="0">
              <a:solidFill>
                <a:srgbClr val="FF0000"/>
              </a:solidFill>
              <a:latin typeface="Arial" pitchFamily="34" charset="0"/>
              <a:cs typeface="Arial" pitchFamily="34" charset="0"/>
            </a:endParaRPr>
          </a:p>
        </p:txBody>
      </p:sp>
      <p:pic>
        <p:nvPicPr>
          <p:cNvPr id="8" name="Picture 7" descr="Tonn_brotin.jpg"/>
          <p:cNvPicPr>
            <a:picLocks noChangeAspect="1"/>
          </p:cNvPicPr>
          <p:nvPr/>
        </p:nvPicPr>
        <p:blipFill>
          <a:blip r:embed="rId3" cstate="print"/>
          <a:stretch>
            <a:fillRect/>
          </a:stretch>
        </p:blipFill>
        <p:spPr>
          <a:xfrm>
            <a:off x="5940152" y="2708920"/>
            <a:ext cx="2808312" cy="1872208"/>
          </a:xfrm>
          <a:prstGeom prst="rect">
            <a:avLst/>
          </a:prstGeom>
          <a:ln>
            <a:noFill/>
          </a:ln>
          <a:effectLst>
            <a:softEdge rad="112500"/>
          </a:effectLst>
        </p:spPr>
      </p:pic>
    </p:spTree>
    <p:extLst>
      <p:ext uri="{BB962C8B-B14F-4D97-AF65-F5344CB8AC3E}">
        <p14:creationId xmlns:p14="http://schemas.microsoft.com/office/powerpoint/2010/main" val="143473929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468313" y="1198612"/>
            <a:ext cx="8229600" cy="1294284"/>
          </a:xfrm>
        </p:spPr>
        <p:txBody>
          <a:bodyPr>
            <a:normAutofit fontScale="90000"/>
          </a:bodyPr>
          <a:lstStyle/>
          <a:p>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4900" b="0" dirty="0" smtClean="0">
                <a:latin typeface="Arial" pitchFamily="34" charset="0"/>
                <a:cs typeface="Arial" pitchFamily="34" charset="0"/>
              </a:rPr>
              <a:t>Úrslegin tönn</a:t>
            </a:r>
            <a:r>
              <a:rPr lang="is-IS" b="0" dirty="0" smtClean="0">
                <a:latin typeface="Arial" pitchFamily="34" charset="0"/>
                <a:cs typeface="Arial" pitchFamily="34" charset="0"/>
              </a:rPr>
              <a:t/>
            </a:r>
            <a:br>
              <a:rPr lang="is-IS" b="0" dirty="0" smtClean="0">
                <a:latin typeface="Arial" pitchFamily="34" charset="0"/>
                <a:cs typeface="Arial" pitchFamily="34" charset="0"/>
              </a:rPr>
            </a:br>
            <a:r>
              <a:rPr lang="is-IS" sz="2800" b="0" dirty="0" smtClean="0">
                <a:solidFill>
                  <a:srgbClr val="FF0000"/>
                </a:solidFill>
                <a:latin typeface="Arial" pitchFamily="34" charset="0"/>
                <a:cs typeface="Arial" pitchFamily="34" charset="0"/>
              </a:rPr>
              <a:t>Skyndihjálp</a:t>
            </a:r>
            <a:r>
              <a:rPr lang="en-GB" b="0" dirty="0">
                <a:latin typeface="Arial" pitchFamily="34" charset="0"/>
                <a:cs typeface="Arial" pitchFamily="34" charset="0"/>
              </a:rPr>
              <a:t/>
            </a:r>
            <a:br>
              <a:rPr lang="en-GB" b="0" dirty="0">
                <a:latin typeface="Arial" pitchFamily="34" charset="0"/>
                <a:cs typeface="Arial" pitchFamily="34" charset="0"/>
              </a:rPr>
            </a:br>
            <a:endParaRPr lang="is-IS" b="0" dirty="0">
              <a:latin typeface="Arial" pitchFamily="34" charset="0"/>
              <a:cs typeface="Arial" pitchFamily="34" charset="0"/>
            </a:endParaRPr>
          </a:p>
        </p:txBody>
      </p:sp>
      <p:sp>
        <p:nvSpPr>
          <p:cNvPr id="830467" name="Rectangle 3"/>
          <p:cNvSpPr>
            <a:spLocks noGrp="1" noChangeArrowheads="1"/>
          </p:cNvSpPr>
          <p:nvPr>
            <p:ph idx="1"/>
          </p:nvPr>
        </p:nvSpPr>
        <p:spPr>
          <a:xfrm>
            <a:off x="395288" y="2492896"/>
            <a:ext cx="8857232" cy="3960292"/>
          </a:xfrm>
        </p:spPr>
        <p:txBody>
          <a:bodyPr/>
          <a:lstStyle/>
          <a:p>
            <a:pPr>
              <a:buClr>
                <a:schemeClr val="tx1"/>
              </a:buClr>
              <a:buFont typeface="Wingdings" pitchFamily="2" charset="2"/>
              <a:buChar char="§"/>
            </a:pPr>
            <a:r>
              <a:rPr lang="is-IS" sz="2800" dirty="0" smtClean="0">
                <a:latin typeface="Arial" pitchFamily="34" charset="0"/>
                <a:cs typeface="Arial" pitchFamily="34" charset="0"/>
              </a:rPr>
              <a:t>Settu á þig hanska</a:t>
            </a:r>
          </a:p>
          <a:p>
            <a:pPr>
              <a:buClr>
                <a:schemeClr val="tx1"/>
              </a:buClr>
              <a:buFont typeface="Wingdings" pitchFamily="2" charset="2"/>
              <a:buChar char="§"/>
            </a:pPr>
            <a:r>
              <a:rPr lang="is-IS" sz="2800" dirty="0" smtClean="0">
                <a:latin typeface="Arial" pitchFamily="34" charset="0"/>
                <a:cs typeface="Arial" pitchFamily="34" charset="0"/>
              </a:rPr>
              <a:t>Skolaðu munninn með vatni</a:t>
            </a:r>
          </a:p>
          <a:p>
            <a:pPr>
              <a:buClr>
                <a:schemeClr val="tx1"/>
              </a:buClr>
              <a:buFont typeface="Wingdings" pitchFamily="2" charset="2"/>
              <a:buChar char="§"/>
            </a:pPr>
            <a:r>
              <a:rPr lang="is-IS" sz="2800" dirty="0" smtClean="0">
                <a:latin typeface="Arial" pitchFamily="34" charset="0"/>
                <a:cs typeface="Arial" pitchFamily="34" charset="0"/>
              </a:rPr>
              <a:t>Þrýstu rökum klút að sárinu</a:t>
            </a:r>
          </a:p>
          <a:p>
            <a:pPr>
              <a:buClr>
                <a:schemeClr val="tx1"/>
              </a:buClr>
              <a:buFont typeface="Wingdings" pitchFamily="2" charset="2"/>
              <a:buChar char="§"/>
            </a:pPr>
            <a:r>
              <a:rPr lang="is-IS" sz="2800" dirty="0" smtClean="0">
                <a:latin typeface="Arial" pitchFamily="34" charset="0"/>
                <a:cs typeface="Arial" pitchFamily="34" charset="0"/>
              </a:rPr>
              <a:t>Skolaðu </a:t>
            </a:r>
            <a:r>
              <a:rPr lang="is-IS" sz="2800" dirty="0">
                <a:latin typeface="Arial" pitchFamily="34" charset="0"/>
                <a:cs typeface="Arial" pitchFamily="34" charset="0"/>
              </a:rPr>
              <a:t>tönnina, ekki snerta rótina</a:t>
            </a:r>
          </a:p>
          <a:p>
            <a:pPr>
              <a:buClr>
                <a:schemeClr val="tx1"/>
              </a:buClr>
              <a:buFont typeface="Wingdings" pitchFamily="2" charset="2"/>
              <a:buChar char="§"/>
            </a:pPr>
            <a:r>
              <a:rPr lang="is-IS" sz="2800" dirty="0" smtClean="0">
                <a:latin typeface="Arial" pitchFamily="34" charset="0"/>
                <a:cs typeface="Arial" pitchFamily="34" charset="0"/>
              </a:rPr>
              <a:t>Komdu </a:t>
            </a:r>
            <a:r>
              <a:rPr lang="is-IS" sz="2800" dirty="0">
                <a:latin typeface="Arial" pitchFamily="34" charset="0"/>
                <a:cs typeface="Arial" pitchFamily="34" charset="0"/>
              </a:rPr>
              <a:t>tönninni fyrir </a:t>
            </a:r>
            <a:r>
              <a:rPr lang="is-IS" sz="2800" dirty="0" smtClean="0">
                <a:latin typeface="Arial" pitchFamily="34" charset="0"/>
                <a:cs typeface="Arial" pitchFamily="34" charset="0"/>
              </a:rPr>
              <a:t>í tannslíðrinu                                                 eða geymdu </a:t>
            </a:r>
            <a:r>
              <a:rPr lang="is-IS" sz="2800" dirty="0">
                <a:latin typeface="Arial" pitchFamily="34" charset="0"/>
                <a:cs typeface="Arial" pitchFamily="34" charset="0"/>
              </a:rPr>
              <a:t>í </a:t>
            </a:r>
            <a:r>
              <a:rPr lang="is-IS" sz="2800" dirty="0" smtClean="0">
                <a:latin typeface="Arial" pitchFamily="34" charset="0"/>
                <a:cs typeface="Arial" pitchFamily="34" charset="0"/>
              </a:rPr>
              <a:t>mjólk/munnvatni </a:t>
            </a:r>
            <a:endParaRPr lang="is-IS" sz="2800" dirty="0">
              <a:latin typeface="Arial" pitchFamily="34" charset="0"/>
              <a:cs typeface="Arial" pitchFamily="34" charset="0"/>
            </a:endParaRPr>
          </a:p>
          <a:p>
            <a:pPr>
              <a:buClr>
                <a:schemeClr val="tx1"/>
              </a:buClr>
              <a:buFont typeface="Wingdings" pitchFamily="2" charset="2"/>
              <a:buChar char="§"/>
            </a:pPr>
            <a:r>
              <a:rPr lang="is-IS" sz="2800" dirty="0" smtClean="0">
                <a:latin typeface="Arial" pitchFamily="34" charset="0"/>
                <a:cs typeface="Arial" pitchFamily="34" charset="0"/>
              </a:rPr>
              <a:t>Komdu einstaklingnum sem fyrst til tannlæknis</a:t>
            </a:r>
            <a:endParaRPr lang="is-IS" sz="2800" dirty="0">
              <a:latin typeface="Arial" pitchFamily="34" charset="0"/>
              <a:cs typeface="Arial" pitchFamily="34" charset="0"/>
            </a:endParaRPr>
          </a:p>
          <a:p>
            <a:pPr>
              <a:buClr>
                <a:srgbClr val="FF0000"/>
              </a:buClr>
              <a:buFont typeface="Wingdings" pitchFamily="2" charset="2"/>
              <a:buChar char="§"/>
            </a:pPr>
            <a:endParaRPr lang="is-IS" sz="28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BCA558B4-AE86-4992-9C27-26721172656C}" type="slidenum">
              <a:rPr lang="is-IS"/>
              <a:pPr/>
              <a:t>178</a:t>
            </a:fld>
            <a:endParaRPr lang="is-IS"/>
          </a:p>
        </p:txBody>
      </p:sp>
      <p:pic>
        <p:nvPicPr>
          <p:cNvPr id="830468" name="Picture 4" descr="Svana33"/>
          <p:cNvPicPr>
            <a:picLocks noChangeAspect="1" noChangeArrowheads="1"/>
          </p:cNvPicPr>
          <p:nvPr/>
        </p:nvPicPr>
        <p:blipFill>
          <a:blip r:embed="rId3" cstate="email"/>
          <a:srcRect/>
          <a:stretch>
            <a:fillRect/>
          </a:stretch>
        </p:blipFill>
        <p:spPr bwMode="auto">
          <a:xfrm>
            <a:off x="6300192" y="2492896"/>
            <a:ext cx="1976438" cy="2879725"/>
          </a:xfrm>
          <a:prstGeom prst="rect">
            <a:avLst/>
          </a:prstGeom>
          <a:noFill/>
        </p:spPr>
      </p:pic>
    </p:spTree>
    <p:extLst>
      <p:ext uri="{BB962C8B-B14F-4D97-AF65-F5344CB8AC3E}">
        <p14:creationId xmlns:p14="http://schemas.microsoft.com/office/powerpoint/2010/main" val="194553497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xfrm>
            <a:off x="900113" y="1133872"/>
            <a:ext cx="7543800" cy="1143000"/>
          </a:xfrm>
        </p:spPr>
        <p:txBody>
          <a:bodyPr/>
          <a:lstStyle/>
          <a:p>
            <a:pPr>
              <a:lnSpc>
                <a:spcPct val="90000"/>
              </a:lnSpc>
            </a:pPr>
            <a:r>
              <a:rPr lang="is-IS" b="0" dirty="0">
                <a:latin typeface="Arial" pitchFamily="34" charset="0"/>
                <a:cs typeface="Arial" pitchFamily="34" charset="0"/>
              </a:rPr>
              <a:t>Aðskotahlutur í sári</a:t>
            </a:r>
            <a:br>
              <a:rPr lang="is-IS" b="0" dirty="0">
                <a:latin typeface="Arial" pitchFamily="34" charset="0"/>
                <a:cs typeface="Arial" pitchFamily="34" charset="0"/>
              </a:rPr>
            </a:br>
            <a:r>
              <a:rPr lang="is-IS" sz="2500" b="0" dirty="0" smtClean="0">
                <a:solidFill>
                  <a:srgbClr val="FF0000"/>
                </a:solidFill>
                <a:latin typeface="Arial" pitchFamily="34" charset="0"/>
                <a:cs typeface="Arial" pitchFamily="34" charset="0"/>
              </a:rPr>
              <a:t>Einkenni</a:t>
            </a:r>
            <a:endParaRPr lang="en-GB" sz="2500" b="0" dirty="0">
              <a:solidFill>
                <a:srgbClr val="FF0000"/>
              </a:solidFill>
              <a:latin typeface="Arial" pitchFamily="34" charset="0"/>
              <a:cs typeface="Arial" pitchFamily="34" charset="0"/>
            </a:endParaRPr>
          </a:p>
        </p:txBody>
      </p:sp>
      <p:sp>
        <p:nvSpPr>
          <p:cNvPr id="735235" name="Rectangle 3"/>
          <p:cNvSpPr>
            <a:spLocks noGrp="1" noChangeArrowheads="1"/>
          </p:cNvSpPr>
          <p:nvPr>
            <p:ph idx="1"/>
          </p:nvPr>
        </p:nvSpPr>
        <p:spPr>
          <a:xfrm>
            <a:off x="539750" y="2348880"/>
            <a:ext cx="5184378" cy="4248770"/>
          </a:xfrm>
        </p:spPr>
        <p:txBody>
          <a:bodyPr/>
          <a:lstStyle/>
          <a:p>
            <a:pPr marL="0" indent="0">
              <a:lnSpc>
                <a:spcPct val="105000"/>
              </a:lnSpc>
              <a:buNone/>
            </a:pPr>
            <a:endParaRPr lang="is-IS" sz="1000" dirty="0" smtClean="0">
              <a:latin typeface="Arial" pitchFamily="34" charset="0"/>
              <a:cs typeface="Arial" pitchFamily="34" charset="0"/>
            </a:endParaRPr>
          </a:p>
          <a:p>
            <a:pPr>
              <a:buFont typeface="Wingdings" pitchFamily="2" charset="2"/>
              <a:buChar char="§"/>
            </a:pPr>
            <a:r>
              <a:rPr lang="is-IS" sz="2800" dirty="0" smtClean="0">
                <a:latin typeface="Arial" pitchFamily="34" charset="0"/>
                <a:cs typeface="Arial" pitchFamily="34" charset="0"/>
              </a:rPr>
              <a:t>Sár með aðskotahlut s.s. flís, glerbrot, öngul eða hníf</a:t>
            </a:r>
          </a:p>
          <a:p>
            <a:pPr>
              <a:buFont typeface="Wingdings" pitchFamily="2" charset="2"/>
              <a:buChar char="§"/>
            </a:pPr>
            <a:r>
              <a:rPr lang="is-IS" sz="2800" dirty="0" smtClean="0">
                <a:latin typeface="Arial" pitchFamily="34" charset="0"/>
                <a:cs typeface="Arial" pitchFamily="34" charset="0"/>
              </a:rPr>
              <a:t>Alvarleiki mælist ekki eftir stærð hlutar heldur staðsetningu og dýpt</a:t>
            </a:r>
          </a:p>
          <a:p>
            <a:pPr>
              <a:lnSpc>
                <a:spcPct val="105000"/>
              </a:lnSpc>
              <a:buNone/>
            </a:pPr>
            <a:endParaRPr lang="is-IS" sz="2800" b="1" dirty="0" smtClean="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17601F5A-6875-479D-89CF-C1EAF78966EA}" type="slidenum">
              <a:rPr lang="is-IS"/>
              <a:pPr/>
              <a:t>179</a:t>
            </a:fld>
            <a:endParaRPr lang="is-IS"/>
          </a:p>
        </p:txBody>
      </p:sp>
      <p:pic>
        <p:nvPicPr>
          <p:cNvPr id="6" name="Picture 5" descr="Sar_adskotahlutu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4129" y="2565066"/>
            <a:ext cx="2880320" cy="3469252"/>
          </a:xfrm>
          <a:prstGeom prst="rect">
            <a:avLst/>
          </a:prstGeom>
          <a:ln>
            <a:noFill/>
          </a:ln>
          <a:effectLst>
            <a:softEdge rad="112500"/>
          </a:effectLst>
        </p:spPr>
      </p:pic>
    </p:spTree>
    <p:extLst>
      <p:ext uri="{BB962C8B-B14F-4D97-AF65-F5344CB8AC3E}">
        <p14:creationId xmlns:p14="http://schemas.microsoft.com/office/powerpoint/2010/main" val="40103637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3346" name="Picture 2" descr="P:\RKI Myndir\Skyndihjálp_grafik\stefan myndir 2005\~2210921.jpg"/>
          <p:cNvPicPr>
            <a:picLocks noChangeAspect="1" noChangeArrowheads="1"/>
          </p:cNvPicPr>
          <p:nvPr/>
        </p:nvPicPr>
        <p:blipFill>
          <a:blip r:embed="rId2" cstate="email"/>
          <a:srcRect/>
          <a:stretch>
            <a:fillRect/>
          </a:stretch>
        </p:blipFill>
        <p:spPr bwMode="auto">
          <a:xfrm>
            <a:off x="6241091" y="1772816"/>
            <a:ext cx="2507373" cy="1944216"/>
          </a:xfrm>
          <a:prstGeom prst="rect">
            <a:avLst/>
          </a:prstGeom>
          <a:noFill/>
        </p:spPr>
      </p:pic>
      <p:sp>
        <p:nvSpPr>
          <p:cNvPr id="423938" name="Rectangle 2"/>
          <p:cNvSpPr>
            <a:spLocks noGrp="1" noChangeArrowheads="1"/>
          </p:cNvSpPr>
          <p:nvPr>
            <p:ph type="title"/>
          </p:nvPr>
        </p:nvSpPr>
        <p:spPr>
          <a:xfrm>
            <a:off x="0" y="1113234"/>
            <a:ext cx="9144000" cy="1163638"/>
          </a:xfrm>
        </p:spPr>
        <p:txBody>
          <a:bodyPr>
            <a:normAutofit fontScale="90000"/>
          </a:bodyPr>
          <a:lstStyle/>
          <a:p>
            <a:r>
              <a:rPr lang="is-IS" sz="4900" b="0" dirty="0" smtClean="0">
                <a:latin typeface="Arial" charset="0"/>
              </a:rPr>
              <a:t>Á slysstað</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Veittu sálrænan stuðning</a:t>
            </a:r>
            <a:endParaRPr lang="en-GB" sz="2800" b="0" dirty="0">
              <a:solidFill>
                <a:srgbClr val="FF0000"/>
              </a:solidFill>
              <a:latin typeface="Arial" charset="0"/>
            </a:endParaRPr>
          </a:p>
        </p:txBody>
      </p:sp>
      <p:sp>
        <p:nvSpPr>
          <p:cNvPr id="423939" name="Rectangle 3"/>
          <p:cNvSpPr>
            <a:spLocks noGrp="1" noChangeArrowheads="1"/>
          </p:cNvSpPr>
          <p:nvPr>
            <p:ph idx="1"/>
          </p:nvPr>
        </p:nvSpPr>
        <p:spPr>
          <a:xfrm>
            <a:off x="468313" y="2420888"/>
            <a:ext cx="8675687" cy="4248200"/>
          </a:xfrm>
          <a:noFill/>
        </p:spPr>
        <p:txBody>
          <a:bodyPr/>
          <a:lstStyle/>
          <a:p>
            <a:pPr>
              <a:buClr>
                <a:schemeClr val="tx1"/>
              </a:buClr>
              <a:buFont typeface="Wingdings" pitchFamily="2" charset="2"/>
              <a:buNone/>
            </a:pPr>
            <a:r>
              <a:rPr lang="is-IS" sz="2800" b="1" dirty="0" smtClean="0">
                <a:latin typeface="Arial" charset="0"/>
              </a:rPr>
              <a:t>Framkoma á slysstað</a:t>
            </a:r>
            <a:endParaRPr lang="is-IS" sz="2800" dirty="0">
              <a:latin typeface="Arial" charset="0"/>
            </a:endParaRPr>
          </a:p>
          <a:p>
            <a:pPr>
              <a:buClr>
                <a:schemeClr val="tx1"/>
              </a:buClr>
              <a:buFont typeface="Wingdings" pitchFamily="2" charset="2"/>
              <a:buChar char="§"/>
            </a:pPr>
            <a:r>
              <a:rPr lang="is-IS" sz="2800" dirty="0" smtClean="0">
                <a:latin typeface="Arial" charset="0"/>
              </a:rPr>
              <a:t>Bjóddu fram stuðning</a:t>
            </a:r>
            <a:endParaRPr lang="is-IS" sz="2800" dirty="0">
              <a:latin typeface="Arial" charset="0"/>
            </a:endParaRPr>
          </a:p>
          <a:p>
            <a:pPr>
              <a:buClr>
                <a:schemeClr val="tx1"/>
              </a:buClr>
              <a:buFont typeface="Wingdings" pitchFamily="2" charset="2"/>
              <a:buChar char="§"/>
            </a:pPr>
            <a:r>
              <a:rPr lang="is-IS" sz="2800" dirty="0" smtClean="0">
                <a:latin typeface="Arial" charset="0"/>
              </a:rPr>
              <a:t>Vertu vingjarnlegur og sýndu umhyggju og virðingu</a:t>
            </a:r>
            <a:endParaRPr lang="is-IS" sz="2800" dirty="0">
              <a:latin typeface="Arial" charset="0"/>
            </a:endParaRPr>
          </a:p>
          <a:p>
            <a:pPr>
              <a:buClr>
                <a:schemeClr val="tx1"/>
              </a:buClr>
              <a:buFont typeface="Wingdings" pitchFamily="2" charset="2"/>
              <a:buChar char="§"/>
            </a:pPr>
            <a:r>
              <a:rPr lang="is-IS" sz="2800" dirty="0" smtClean="0">
                <a:latin typeface="Arial" charset="0"/>
              </a:rPr>
              <a:t>Útskýrðu hvað er að gerast og hvað </a:t>
            </a:r>
            <a:r>
              <a:rPr lang="is-IS" sz="2800" dirty="0">
                <a:latin typeface="Arial" charset="0"/>
              </a:rPr>
              <a:t>gerist næst</a:t>
            </a:r>
          </a:p>
          <a:p>
            <a:pPr>
              <a:buClr>
                <a:schemeClr val="tx1"/>
              </a:buClr>
              <a:buFont typeface="Wingdings" pitchFamily="2" charset="2"/>
              <a:buChar char="§"/>
            </a:pPr>
            <a:r>
              <a:rPr lang="is-IS" sz="2800" dirty="0" smtClean="0">
                <a:latin typeface="Arial" charset="0"/>
              </a:rPr>
              <a:t>Gefðu þér tíma til að hlusta</a:t>
            </a:r>
          </a:p>
          <a:p>
            <a:pPr>
              <a:lnSpc>
                <a:spcPct val="110000"/>
              </a:lnSpc>
              <a:buClr>
                <a:schemeClr val="tx1"/>
              </a:buClr>
              <a:buFont typeface="Wingdings" pitchFamily="2" charset="2"/>
              <a:buNone/>
            </a:pPr>
            <a:endParaRPr lang="is-IS" sz="900" dirty="0">
              <a:latin typeface="Arial" charset="0"/>
            </a:endParaRPr>
          </a:p>
        </p:txBody>
      </p:sp>
      <p:sp>
        <p:nvSpPr>
          <p:cNvPr id="7" name="Slide Number Placeholder 5"/>
          <p:cNvSpPr>
            <a:spLocks noGrp="1"/>
          </p:cNvSpPr>
          <p:nvPr>
            <p:ph type="sldNum" sz="quarter" idx="12"/>
          </p:nvPr>
        </p:nvSpPr>
        <p:spPr/>
        <p:txBody>
          <a:bodyPr/>
          <a:lstStyle/>
          <a:p>
            <a:fld id="{1E8A7261-C30F-4DEE-AB87-DD327104A9DC}" type="slidenum">
              <a:rPr lang="is-IS"/>
              <a:pPr/>
              <a:t>18</a:t>
            </a:fld>
            <a:endParaRPr lang="is-IS"/>
          </a:p>
        </p:txBody>
      </p:sp>
    </p:spTree>
    <p:extLst>
      <p:ext uri="{BB962C8B-B14F-4D97-AF65-F5344CB8AC3E}">
        <p14:creationId xmlns:p14="http://schemas.microsoft.com/office/powerpoint/2010/main" val="238429953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xfrm>
            <a:off x="900113" y="1133872"/>
            <a:ext cx="7543800" cy="1143000"/>
          </a:xfrm>
        </p:spPr>
        <p:txBody>
          <a:bodyPr/>
          <a:lstStyle/>
          <a:p>
            <a:pPr>
              <a:lnSpc>
                <a:spcPct val="90000"/>
              </a:lnSpc>
            </a:pPr>
            <a:r>
              <a:rPr lang="is-IS" b="0" dirty="0">
                <a:latin typeface="Arial" pitchFamily="34" charset="0"/>
                <a:cs typeface="Arial" pitchFamily="34" charset="0"/>
              </a:rPr>
              <a:t>Aðskotahlutur í sári</a:t>
            </a:r>
            <a:br>
              <a:rPr lang="is-IS" b="0" dirty="0">
                <a:latin typeface="Arial" pitchFamily="34" charset="0"/>
                <a:cs typeface="Arial" pitchFamily="34" charset="0"/>
              </a:rPr>
            </a:br>
            <a:r>
              <a:rPr lang="is-IS" sz="2800" b="0" dirty="0">
                <a:latin typeface="Arial" pitchFamily="34" charset="0"/>
                <a:cs typeface="Arial" pitchFamily="34" charset="0"/>
              </a:rPr>
              <a:t> </a:t>
            </a:r>
            <a:r>
              <a:rPr lang="is-IS" sz="2500" b="0" dirty="0">
                <a:solidFill>
                  <a:srgbClr val="FF0000"/>
                </a:solidFill>
                <a:latin typeface="Arial" pitchFamily="34" charset="0"/>
                <a:cs typeface="Arial" pitchFamily="34" charset="0"/>
              </a:rPr>
              <a:t>S</a:t>
            </a:r>
            <a:r>
              <a:rPr lang="is-IS" sz="2500" b="0" dirty="0" smtClean="0">
                <a:solidFill>
                  <a:srgbClr val="FF0000"/>
                </a:solidFill>
                <a:latin typeface="Arial" pitchFamily="34" charset="0"/>
                <a:cs typeface="Arial" pitchFamily="34" charset="0"/>
              </a:rPr>
              <a:t>kyndihjálp</a:t>
            </a:r>
            <a:endParaRPr lang="en-GB" sz="2500" b="0" dirty="0">
              <a:solidFill>
                <a:srgbClr val="FF0000"/>
              </a:solidFill>
              <a:latin typeface="Arial" pitchFamily="34" charset="0"/>
              <a:cs typeface="Arial" pitchFamily="34" charset="0"/>
            </a:endParaRPr>
          </a:p>
        </p:txBody>
      </p:sp>
      <p:sp>
        <p:nvSpPr>
          <p:cNvPr id="735235" name="Rectangle 3"/>
          <p:cNvSpPr>
            <a:spLocks noGrp="1" noChangeArrowheads="1"/>
          </p:cNvSpPr>
          <p:nvPr>
            <p:ph idx="1"/>
          </p:nvPr>
        </p:nvSpPr>
        <p:spPr>
          <a:xfrm>
            <a:off x="395536" y="2204864"/>
            <a:ext cx="8672264" cy="4464496"/>
          </a:xfrm>
        </p:spPr>
        <p:txBody>
          <a:bodyPr>
            <a:normAutofit fontScale="92500" lnSpcReduction="10000"/>
          </a:bodyPr>
          <a:lstStyle/>
          <a:p>
            <a:pPr>
              <a:lnSpc>
                <a:spcPct val="105000"/>
              </a:lnSpc>
              <a:buFont typeface="Wingdings" pitchFamily="2" charset="2"/>
              <a:buChar char="§"/>
            </a:pPr>
            <a:r>
              <a:rPr lang="is-IS" sz="3000" dirty="0" smtClean="0">
                <a:latin typeface="Arial" pitchFamily="34" charset="0"/>
                <a:cs typeface="Arial" pitchFamily="34" charset="0"/>
              </a:rPr>
              <a:t>Ekki </a:t>
            </a:r>
            <a:r>
              <a:rPr lang="is-IS" sz="3000" dirty="0">
                <a:latin typeface="Arial" pitchFamily="34" charset="0"/>
                <a:cs typeface="Arial" pitchFamily="34" charset="0"/>
              </a:rPr>
              <a:t>fjarlægja stóra aðskotahluti </a:t>
            </a:r>
            <a:r>
              <a:rPr lang="is-IS" sz="3000" dirty="0" smtClean="0">
                <a:latin typeface="Arial" pitchFamily="34" charset="0"/>
                <a:cs typeface="Arial" pitchFamily="34" charset="0"/>
              </a:rPr>
              <a:t>djúpt </a:t>
            </a:r>
            <a:r>
              <a:rPr lang="is-IS" sz="3000" dirty="0">
                <a:latin typeface="Arial" pitchFamily="34" charset="0"/>
                <a:cs typeface="Arial" pitchFamily="34" charset="0"/>
              </a:rPr>
              <a:t>í sári</a:t>
            </a:r>
          </a:p>
          <a:p>
            <a:pPr>
              <a:lnSpc>
                <a:spcPct val="105000"/>
              </a:lnSpc>
              <a:buFont typeface="Wingdings" pitchFamily="2" charset="2"/>
              <a:buChar char="§"/>
            </a:pPr>
            <a:r>
              <a:rPr lang="is-IS" sz="3000" dirty="0" smtClean="0">
                <a:latin typeface="Arial" pitchFamily="34" charset="0"/>
                <a:cs typeface="Arial" pitchFamily="34" charset="0"/>
              </a:rPr>
              <a:t>Reyndu að tryggja að hluturinn hreyfist ekki                                   </a:t>
            </a:r>
          </a:p>
          <a:p>
            <a:pPr>
              <a:lnSpc>
                <a:spcPct val="105000"/>
              </a:lnSpc>
              <a:buFont typeface="Wingdings" pitchFamily="2" charset="2"/>
              <a:buChar char="§"/>
            </a:pPr>
            <a:r>
              <a:rPr lang="is-IS" sz="3000" dirty="0" smtClean="0">
                <a:latin typeface="Arial" pitchFamily="34" charset="0"/>
                <a:cs typeface="Arial" pitchFamily="34" charset="0"/>
              </a:rPr>
              <a:t>Komdu einstaklingnum til læknis </a:t>
            </a:r>
          </a:p>
          <a:p>
            <a:pPr algn="ctr">
              <a:lnSpc>
                <a:spcPct val="105000"/>
              </a:lnSpc>
              <a:buFontTx/>
              <a:buNone/>
            </a:pPr>
            <a:endParaRPr lang="is-IS" sz="2800" b="1" dirty="0" smtClean="0">
              <a:solidFill>
                <a:srgbClr val="FF0000"/>
              </a:solidFill>
              <a:latin typeface="Arial" pitchFamily="34" charset="0"/>
              <a:cs typeface="Arial" pitchFamily="34" charset="0"/>
            </a:endParaRPr>
          </a:p>
          <a:p>
            <a:pPr algn="ctr">
              <a:lnSpc>
                <a:spcPct val="105000"/>
              </a:lnSpc>
              <a:buFontTx/>
              <a:buNone/>
            </a:pPr>
            <a:endParaRPr lang="is-IS" sz="2800" b="1" dirty="0" smtClean="0">
              <a:solidFill>
                <a:srgbClr val="FF0000"/>
              </a:solidFill>
              <a:latin typeface="Arial" pitchFamily="34" charset="0"/>
              <a:cs typeface="Arial" pitchFamily="34" charset="0"/>
            </a:endParaRPr>
          </a:p>
          <a:p>
            <a:pPr algn="ctr">
              <a:lnSpc>
                <a:spcPct val="105000"/>
              </a:lnSpc>
              <a:buFontTx/>
              <a:buNone/>
            </a:pPr>
            <a:endParaRPr lang="is-IS" sz="2800" b="1" dirty="0" smtClean="0">
              <a:solidFill>
                <a:srgbClr val="FF0000"/>
              </a:solidFill>
              <a:latin typeface="Arial" pitchFamily="34" charset="0"/>
              <a:cs typeface="Arial" pitchFamily="34" charset="0"/>
            </a:endParaRPr>
          </a:p>
          <a:p>
            <a:pPr algn="ctr">
              <a:lnSpc>
                <a:spcPct val="105000"/>
              </a:lnSpc>
              <a:buFontTx/>
              <a:buNone/>
            </a:pPr>
            <a:endParaRPr lang="is-IS" sz="2800" dirty="0" smtClean="0">
              <a:solidFill>
                <a:srgbClr val="FF0000"/>
              </a:solidFill>
              <a:latin typeface="Arial" pitchFamily="34" charset="0"/>
              <a:cs typeface="Arial" pitchFamily="34" charset="0"/>
            </a:endParaRPr>
          </a:p>
          <a:p>
            <a:pPr algn="ctr">
              <a:lnSpc>
                <a:spcPct val="105000"/>
              </a:lnSpc>
              <a:buFontTx/>
              <a:buNone/>
            </a:pPr>
            <a:endParaRPr lang="is-IS" sz="2800" dirty="0" smtClean="0">
              <a:solidFill>
                <a:srgbClr val="FF0000"/>
              </a:solidFill>
              <a:latin typeface="Arial" pitchFamily="34" charset="0"/>
              <a:cs typeface="Arial" pitchFamily="34" charset="0"/>
            </a:endParaRPr>
          </a:p>
          <a:p>
            <a:pPr algn="ctr">
              <a:lnSpc>
                <a:spcPct val="105000"/>
              </a:lnSpc>
              <a:buFontTx/>
              <a:buNone/>
            </a:pPr>
            <a:r>
              <a:rPr lang="is-IS" sz="2800" dirty="0" smtClean="0">
                <a:solidFill>
                  <a:srgbClr val="FF0000"/>
                </a:solidFill>
                <a:latin typeface="Arial" pitchFamily="34" charset="0"/>
                <a:cs typeface="Arial" pitchFamily="34" charset="0"/>
              </a:rPr>
              <a:t>Óhætt er að fjarlægja lausa smáhluti og óhreinindi!</a:t>
            </a:r>
            <a:endParaRPr lang="en-GB" sz="2800" dirty="0">
              <a:solidFill>
                <a:srgbClr val="FF0000"/>
              </a:solidFill>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17601F5A-6875-479D-89CF-C1EAF78966EA}" type="slidenum">
              <a:rPr lang="is-IS"/>
              <a:pPr/>
              <a:t>180</a:t>
            </a:fld>
            <a:endParaRPr lang="is-IS"/>
          </a:p>
        </p:txBody>
      </p:sp>
      <p:pic>
        <p:nvPicPr>
          <p:cNvPr id="6" name="Picture 5" descr="Sar_adskotahlutur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7664" y="3645024"/>
            <a:ext cx="2160240" cy="2299064"/>
          </a:xfrm>
          <a:prstGeom prst="rect">
            <a:avLst/>
          </a:prstGeom>
          <a:ln>
            <a:noFill/>
          </a:ln>
          <a:effectLst>
            <a:softEdge rad="112500"/>
          </a:effectLst>
        </p:spPr>
      </p:pic>
      <p:pic>
        <p:nvPicPr>
          <p:cNvPr id="8" name="Picture 7" descr="Sar_adskotahlutur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675" y="3573016"/>
            <a:ext cx="2326341" cy="2304256"/>
          </a:xfrm>
          <a:prstGeom prst="rect">
            <a:avLst/>
          </a:prstGeom>
          <a:ln>
            <a:noFill/>
          </a:ln>
          <a:effectLst>
            <a:softEdge rad="112500"/>
          </a:effectLst>
        </p:spPr>
      </p:pic>
    </p:spTree>
    <p:extLst>
      <p:ext uri="{BB962C8B-B14F-4D97-AF65-F5344CB8AC3E}">
        <p14:creationId xmlns:p14="http://schemas.microsoft.com/office/powerpoint/2010/main" val="8476395"/>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6056" y="3789040"/>
            <a:ext cx="3892254" cy="2592288"/>
          </a:xfrm>
          <a:prstGeom prst="rect">
            <a:avLst/>
          </a:prstGeom>
          <a:ln>
            <a:noFill/>
          </a:ln>
          <a:effectLst>
            <a:softEdge rad="112500"/>
          </a:effectLst>
        </p:spPr>
      </p:pic>
      <p:pic>
        <p:nvPicPr>
          <p:cNvPr id="10" name="Picture 9" descr="Bruni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56792"/>
            <a:ext cx="4320480" cy="3086057"/>
          </a:xfrm>
          <a:prstGeom prst="rect">
            <a:avLst/>
          </a:prstGeom>
          <a:ln>
            <a:noFill/>
          </a:ln>
          <a:effectLst>
            <a:softEdge rad="112500"/>
          </a:effectLst>
        </p:spPr>
      </p:pic>
      <p:sp>
        <p:nvSpPr>
          <p:cNvPr id="2" name="Title 1"/>
          <p:cNvSpPr>
            <a:spLocks noGrp="1"/>
          </p:cNvSpPr>
          <p:nvPr>
            <p:ph type="title"/>
          </p:nvPr>
        </p:nvSpPr>
        <p:spPr>
          <a:xfrm>
            <a:off x="539750" y="1133872"/>
            <a:ext cx="8147050" cy="1143000"/>
          </a:xfrm>
        </p:spPr>
        <p:txBody>
          <a:bodyPr>
            <a:normAutofit fontScale="90000"/>
          </a:bodyPr>
          <a:lstStyle/>
          <a:p>
            <a:r>
              <a:rPr lang="is-IS" sz="4900" b="0" dirty="0" smtClean="0">
                <a:latin typeface="Arial" pitchFamily="34" charset="0"/>
                <a:cs typeface="Arial" pitchFamily="34" charset="0"/>
              </a:rPr>
              <a:t>Brunasár</a:t>
            </a:r>
            <a:r>
              <a:rPr lang="is-IS" b="0" dirty="0" smtClean="0">
                <a:latin typeface="Arial" pitchFamily="34" charset="0"/>
                <a:cs typeface="Arial" pitchFamily="34" charset="0"/>
              </a:rPr>
              <a:t/>
            </a:r>
            <a:br>
              <a:rPr lang="is-IS" b="0" dirty="0" smtClean="0">
                <a:latin typeface="Arial" pitchFamily="34" charset="0"/>
                <a:cs typeface="Arial" pitchFamily="34" charset="0"/>
              </a:rPr>
            </a:br>
            <a:endParaRPr lang="is-IS" b="0" dirty="0">
              <a:solidFill>
                <a:srgbClr val="FF000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B2D7E890-7FDA-4903-8617-1D3DDD6998EC}" type="slidenum">
              <a:rPr lang="is-IS" smtClean="0"/>
              <a:pPr/>
              <a:t>181</a:t>
            </a:fld>
            <a:endParaRPr lang="is-IS"/>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33056"/>
            <a:ext cx="4757371" cy="2664296"/>
          </a:xfrm>
          <a:prstGeom prst="rect">
            <a:avLst/>
          </a:prstGeom>
        </p:spPr>
      </p:pic>
      <p:sp>
        <p:nvSpPr>
          <p:cNvPr id="11" name="TextBox 10"/>
          <p:cNvSpPr txBox="1"/>
          <p:nvPr/>
        </p:nvSpPr>
        <p:spPr>
          <a:xfrm>
            <a:off x="5076056" y="2132856"/>
            <a:ext cx="3528392" cy="1384995"/>
          </a:xfrm>
          <a:prstGeom prst="rect">
            <a:avLst/>
          </a:prstGeom>
          <a:noFill/>
        </p:spPr>
        <p:txBody>
          <a:bodyPr wrap="square" rtlCol="0">
            <a:spAutoFit/>
          </a:bodyPr>
          <a:lstStyle/>
          <a:p>
            <a:r>
              <a:rPr lang="is-IS" sz="2800" dirty="0" smtClean="0">
                <a:latin typeface="Arial" pitchFamily="34" charset="0"/>
                <a:cs typeface="Arial" pitchFamily="34" charset="0"/>
              </a:rPr>
              <a:t>Mikilvægt er að gera greinamun á vægum og alvarlegum bruna</a:t>
            </a:r>
            <a:endParaRPr lang="is-IS" sz="2800" dirty="0">
              <a:latin typeface="Arial" pitchFamily="34" charset="0"/>
              <a:cs typeface="Arial" pitchFamily="34" charset="0"/>
            </a:endParaRPr>
          </a:p>
        </p:txBody>
      </p:sp>
    </p:spTree>
    <p:extLst>
      <p:ext uri="{BB962C8B-B14F-4D97-AF65-F5344CB8AC3E}">
        <p14:creationId xmlns:p14="http://schemas.microsoft.com/office/powerpoint/2010/main" val="66126021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0" y="1052513"/>
            <a:ext cx="9144000" cy="1143000"/>
          </a:xfrm>
        </p:spPr>
        <p:txBody>
          <a:bodyPr/>
          <a:lstStyle/>
          <a:p>
            <a:r>
              <a:rPr lang="is-IS" b="0" dirty="0" smtClean="0">
                <a:latin typeface="Arial" pitchFamily="34" charset="0"/>
                <a:cs typeface="Arial" pitchFamily="34" charset="0"/>
              </a:rPr>
              <a:t>Bruni</a:t>
            </a:r>
            <a:br>
              <a:rPr lang="is-IS" b="0" dirty="0" smtClean="0">
                <a:latin typeface="Arial" pitchFamily="34" charset="0"/>
                <a:cs typeface="Arial" pitchFamily="34" charset="0"/>
              </a:rPr>
            </a:br>
            <a:r>
              <a:rPr lang="is-IS" sz="2500" dirty="0" smtClean="0">
                <a:solidFill>
                  <a:srgbClr val="FF0000"/>
                </a:solidFill>
                <a:latin typeface="Arial" pitchFamily="34" charset="0"/>
                <a:cs typeface="Arial" pitchFamily="34" charset="0"/>
              </a:rPr>
              <a:t>Orsakir</a:t>
            </a:r>
            <a:endParaRPr lang="en-GB" sz="2500" b="0" u="sng" dirty="0">
              <a:solidFill>
                <a:srgbClr val="FF0000"/>
              </a:solidFill>
              <a:latin typeface="Arial" pitchFamily="34" charset="0"/>
              <a:cs typeface="Arial" pitchFamily="34" charset="0"/>
            </a:endParaRPr>
          </a:p>
        </p:txBody>
      </p:sp>
      <p:sp>
        <p:nvSpPr>
          <p:cNvPr id="23" name="Slide Number Placeholder 5"/>
          <p:cNvSpPr>
            <a:spLocks noGrp="1"/>
          </p:cNvSpPr>
          <p:nvPr>
            <p:ph type="sldNum" sz="quarter" idx="12"/>
          </p:nvPr>
        </p:nvSpPr>
        <p:spPr/>
        <p:txBody>
          <a:bodyPr/>
          <a:lstStyle/>
          <a:p>
            <a:fld id="{ADEB9563-7558-4C0A-B706-4FC75E3A9232}" type="slidenum">
              <a:rPr lang="is-IS"/>
              <a:pPr/>
              <a:t>182</a:t>
            </a:fld>
            <a:endParaRPr lang="is-IS"/>
          </a:p>
        </p:txBody>
      </p:sp>
      <p:graphicFrame>
        <p:nvGraphicFramePr>
          <p:cNvPr id="824323" name="Group 3"/>
          <p:cNvGraphicFramePr>
            <a:graphicFrameLocks noGrp="1"/>
          </p:cNvGraphicFramePr>
          <p:nvPr>
            <p:extLst>
              <p:ext uri="{D42A27DB-BD31-4B8C-83A1-F6EECF244321}">
                <p14:modId xmlns:p14="http://schemas.microsoft.com/office/powerpoint/2010/main" val="964546055"/>
              </p:ext>
            </p:extLst>
          </p:nvPr>
        </p:nvGraphicFramePr>
        <p:xfrm>
          <a:off x="1258888" y="2540277"/>
          <a:ext cx="6691312" cy="3769043"/>
        </p:xfrm>
        <a:graphic>
          <a:graphicData uri="http://schemas.openxmlformats.org/drawingml/2006/table">
            <a:tbl>
              <a:tblPr/>
              <a:tblGrid>
                <a:gridCol w="2033587"/>
                <a:gridCol w="4657725"/>
              </a:tblGrid>
              <a:tr h="546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800" b="1" i="0" u="none" strike="noStrike" cap="none" normalizeH="0" baseline="0" dirty="0" smtClean="0">
                          <a:ln>
                            <a:noFill/>
                          </a:ln>
                          <a:solidFill>
                            <a:schemeClr val="bg1"/>
                          </a:solidFill>
                          <a:effectLst/>
                          <a:latin typeface="Arial" charset="0"/>
                        </a:rPr>
                        <a:t>Bruni</a:t>
                      </a:r>
                      <a:endParaRPr kumimoji="0" lang="en-GB" sz="2800" b="1" i="0" u="none" strike="noStrike" cap="none" normalizeH="0" baseline="0" dirty="0" smtClean="0">
                        <a:ln>
                          <a:noFill/>
                        </a:ln>
                        <a:solidFill>
                          <a:schemeClr val="bg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s-IS" sz="2800" b="1" i="0" u="none" strike="noStrike" cap="none" normalizeH="0" baseline="0" dirty="0" smtClean="0">
                          <a:ln>
                            <a:noFill/>
                          </a:ln>
                          <a:solidFill>
                            <a:schemeClr val="bg1"/>
                          </a:solidFill>
                          <a:effectLst/>
                          <a:latin typeface="Arial" charset="0"/>
                        </a:rPr>
                        <a:t>Orsök</a:t>
                      </a:r>
                      <a:endParaRPr kumimoji="0" lang="en-GB" sz="28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282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800" b="1" i="0" u="none" strike="noStrike" cap="none" normalizeH="0" baseline="0" dirty="0" smtClean="0">
                          <a:ln>
                            <a:noFill/>
                          </a:ln>
                          <a:solidFill>
                            <a:schemeClr val="tx1"/>
                          </a:solidFill>
                          <a:effectLst/>
                          <a:latin typeface="Arial" charset="0"/>
                        </a:rPr>
                        <a:t>Hitabruni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400" b="1" i="0" u="none" strike="noStrike" cap="none" normalizeH="0" baseline="0" dirty="0" smtClean="0">
                          <a:ln>
                            <a:noFill/>
                          </a:ln>
                          <a:solidFill>
                            <a:schemeClr val="tx1"/>
                          </a:solidFill>
                          <a:effectLst/>
                          <a:latin typeface="Arial" charset="0"/>
                        </a:rPr>
                        <a:t>(algengastir)</a:t>
                      </a:r>
                      <a:endParaRPr kumimoji="0" lang="en-GB" sz="24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800" b="0" i="0" u="none" strike="noStrike" cap="none" normalizeH="0" baseline="0" dirty="0" smtClean="0">
                          <a:ln>
                            <a:noFill/>
                          </a:ln>
                          <a:solidFill>
                            <a:schemeClr val="tx1"/>
                          </a:solidFill>
                          <a:effectLst/>
                          <a:latin typeface="Arial" charset="0"/>
                        </a:rPr>
                        <a:t>Heitir hlutir, geislar sólar, gufur eða heitir vökvar, og eldfimar gufur</a:t>
                      </a:r>
                      <a:endParaRPr kumimoji="0" lang="en-GB"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3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800" b="1" i="0" u="none" strike="noStrike" cap="none" normalizeH="0" baseline="0" smtClean="0">
                          <a:ln>
                            <a:noFill/>
                          </a:ln>
                          <a:solidFill>
                            <a:schemeClr val="tx1"/>
                          </a:solidFill>
                          <a:effectLst/>
                          <a:latin typeface="Arial" charset="0"/>
                        </a:rPr>
                        <a:t>Efnabruni</a:t>
                      </a:r>
                      <a:endParaRPr kumimoji="0" lang="en-GB" sz="28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800" b="0" i="0" u="none" strike="noStrike" cap="none" normalizeH="0" baseline="0" dirty="0" smtClean="0">
                          <a:ln>
                            <a:noFill/>
                          </a:ln>
                          <a:solidFill>
                            <a:schemeClr val="tx1"/>
                          </a:solidFill>
                          <a:effectLst/>
                          <a:latin typeface="Arial" charset="0"/>
                        </a:rPr>
                        <a:t>Sýrur, lútur og ýmis lífræn efni</a:t>
                      </a:r>
                      <a:endParaRPr kumimoji="0" lang="en-GB"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800" b="1" i="0" u="none" strike="noStrike" cap="none" normalizeH="0" baseline="0" smtClean="0">
                          <a:ln>
                            <a:noFill/>
                          </a:ln>
                          <a:solidFill>
                            <a:schemeClr val="tx1"/>
                          </a:solidFill>
                          <a:effectLst/>
                          <a:latin typeface="Arial" charset="0"/>
                        </a:rPr>
                        <a:t>Rafbruni</a:t>
                      </a:r>
                      <a:endParaRPr kumimoji="0" lang="en-GB" sz="28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800" b="0" i="0" u="none" strike="noStrike" cap="none" normalizeH="0" baseline="0" dirty="0" smtClean="0">
                          <a:ln>
                            <a:noFill/>
                          </a:ln>
                          <a:solidFill>
                            <a:schemeClr val="tx1"/>
                          </a:solidFill>
                          <a:effectLst/>
                          <a:latin typeface="Arial" charset="0"/>
                        </a:rPr>
                        <a:t>Rafstraumur</a:t>
                      </a:r>
                      <a:endParaRPr kumimoji="0" lang="en-GB"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43732562"/>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64"/>
            <a:ext cx="8229600" cy="1143000"/>
          </a:xfrm>
        </p:spPr>
        <p:txBody>
          <a:bodyPr/>
          <a:lstStyle/>
          <a:p>
            <a:r>
              <a:rPr lang="is-IS" dirty="0" smtClean="0">
                <a:latin typeface="Arial" pitchFamily="34" charset="0"/>
                <a:cs typeface="Arial" pitchFamily="34" charset="0"/>
              </a:rPr>
              <a:t>Brunasár</a:t>
            </a:r>
            <a:r>
              <a:rPr lang="is-IS" sz="2500" dirty="0" smtClean="0">
                <a:latin typeface="Arial" pitchFamily="34" charset="0"/>
                <a:cs typeface="Arial" pitchFamily="34" charset="0"/>
              </a:rPr>
              <a:t/>
            </a:r>
            <a:br>
              <a:rPr lang="is-IS" sz="2500" dirty="0" smtClean="0">
                <a:latin typeface="Arial" pitchFamily="34" charset="0"/>
                <a:cs typeface="Arial" pitchFamily="34" charset="0"/>
              </a:rPr>
            </a:br>
            <a:r>
              <a:rPr lang="is-IS" sz="2500" dirty="0" smtClean="0">
                <a:solidFill>
                  <a:srgbClr val="FF0000"/>
                </a:solidFill>
                <a:latin typeface="Arial" pitchFamily="34" charset="0"/>
                <a:cs typeface="Arial" pitchFamily="34" charset="0"/>
              </a:rPr>
              <a:t>Einkenni</a:t>
            </a:r>
            <a:endParaRPr lang="is-IS" sz="2500" dirty="0">
              <a:solidFill>
                <a:srgbClr val="FF0000"/>
              </a:solidFill>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fld id="{D75BBEA3-5EB0-40BA-87B9-5B6A2872DE3E}" type="slidenum">
              <a:rPr lang="is-IS" smtClean="0"/>
              <a:pPr/>
              <a:t>183</a:t>
            </a:fld>
            <a:endParaRPr lang="is-IS"/>
          </a:p>
        </p:txBody>
      </p:sp>
      <p:pic>
        <p:nvPicPr>
          <p:cNvPr id="4" name="Picture 4" descr="C:\Users\GUNNHI~1\AppData\Local\Temp\14\Rar$DI26.196\Drawing_burn_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6177" y="3706704"/>
            <a:ext cx="1800200" cy="24125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oup 10"/>
          <p:cNvGraphicFramePr>
            <a:graphicFrameLocks noGrp="1"/>
          </p:cNvGraphicFramePr>
          <p:nvPr>
            <p:extLst>
              <p:ext uri="{D42A27DB-BD31-4B8C-83A1-F6EECF244321}">
                <p14:modId xmlns:p14="http://schemas.microsoft.com/office/powerpoint/2010/main" val="2744361911"/>
              </p:ext>
            </p:extLst>
          </p:nvPr>
        </p:nvGraphicFramePr>
        <p:xfrm>
          <a:off x="359060" y="1772816"/>
          <a:ext cx="8497888" cy="3516248"/>
        </p:xfrm>
        <a:graphic>
          <a:graphicData uri="http://schemas.openxmlformats.org/drawingml/2006/table">
            <a:tbl>
              <a:tblPr/>
              <a:tblGrid>
                <a:gridCol w="2832629"/>
                <a:gridCol w="2832630"/>
                <a:gridCol w="2832629"/>
              </a:tblGrid>
              <a:tr h="35162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000" b="1" i="0" u="none" strike="noStrike" cap="none" normalizeH="0" baseline="0" dirty="0" smtClean="0">
                          <a:ln>
                            <a:noFill/>
                          </a:ln>
                          <a:solidFill>
                            <a:schemeClr val="tx1"/>
                          </a:solidFill>
                          <a:effectLst/>
                          <a:latin typeface="Arial" charset="0"/>
                          <a:cs typeface="Arial" charset="0"/>
                        </a:rPr>
                        <a:t>Fyrsta stigs bruni </a:t>
                      </a:r>
                      <a:r>
                        <a:rPr kumimoji="0" lang="is-IS" sz="2000" b="0" i="0" u="none" strike="noStrike" cap="none" normalizeH="0" baseline="0" dirty="0" smtClean="0">
                          <a:ln>
                            <a:noFill/>
                          </a:ln>
                          <a:solidFill>
                            <a:schemeClr val="tx1"/>
                          </a:solidFill>
                          <a:effectLst/>
                          <a:latin typeface="Arial" charset="0"/>
                          <a:cs typeface="Arial" charset="0"/>
                        </a:rPr>
                        <a:t>Yfirborðsbruni, húð er rauð, bólgin og aum.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000" b="0" i="0" u="none" strike="noStrike" cap="none" normalizeH="0" baseline="0" dirty="0" smtClean="0">
                          <a:ln>
                            <a:noFill/>
                          </a:ln>
                          <a:solidFill>
                            <a:schemeClr val="tx1"/>
                          </a:solidFill>
                          <a:effectLst/>
                          <a:latin typeface="Arial" charset="0"/>
                          <a:cs typeface="Times New Roman"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0" i="0" u="none" strike="noStrike" cap="none" normalizeH="0" baseline="0" dirty="0" smtClean="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0" i="0" u="none" strike="noStrike" cap="none" normalizeH="0" baseline="0" dirty="0" smtClean="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000" b="1" i="0" u="none" strike="noStrike" cap="none" normalizeH="0" baseline="0" dirty="0" smtClean="0">
                          <a:ln>
                            <a:noFill/>
                          </a:ln>
                          <a:solidFill>
                            <a:schemeClr val="tx1"/>
                          </a:solidFill>
                          <a:effectLst/>
                          <a:latin typeface="Arial" charset="0"/>
                          <a:cs typeface="Arial" charset="0"/>
                        </a:rPr>
                        <a:t>Annars stigs bruni </a:t>
                      </a:r>
                      <a:r>
                        <a:rPr kumimoji="0" lang="is-IS" sz="2000" b="0" i="0" u="none" strike="noStrike" cap="none" normalizeH="0" baseline="0" dirty="0" smtClean="0">
                          <a:ln>
                            <a:noFill/>
                          </a:ln>
                          <a:solidFill>
                            <a:schemeClr val="tx1"/>
                          </a:solidFill>
                          <a:effectLst/>
                          <a:latin typeface="Arial" charset="0"/>
                          <a:cs typeface="Arial" charset="0"/>
                        </a:rPr>
                        <a:t>Bruni nær dýpra niður. Blöðrur myndast. Húðin er mjög aum.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0" i="0" u="none" strike="noStrike" cap="none" normalizeH="0" baseline="0" dirty="0" smtClean="0">
                        <a:ln>
                          <a:noFill/>
                        </a:ln>
                        <a:solidFill>
                          <a:schemeClr val="tx1"/>
                        </a:solidFill>
                        <a:effectLst/>
                        <a:latin typeface="Arial"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s-IS" sz="2000" b="1" i="0" u="none" strike="noStrike" cap="none" normalizeH="0" baseline="0" dirty="0" smtClean="0">
                          <a:ln>
                            <a:noFill/>
                          </a:ln>
                          <a:solidFill>
                            <a:schemeClr val="tx1"/>
                          </a:solidFill>
                          <a:effectLst/>
                          <a:latin typeface="Arial" charset="0"/>
                        </a:rPr>
                        <a:t>Þriðja stigs bruni </a:t>
                      </a:r>
                      <a:r>
                        <a:rPr kumimoji="0" lang="is-IS" sz="2000" b="0" i="0" u="none" strike="noStrike" cap="none" normalizeH="0" baseline="0" dirty="0" smtClean="0">
                          <a:ln>
                            <a:noFill/>
                          </a:ln>
                          <a:solidFill>
                            <a:schemeClr val="tx1"/>
                          </a:solidFill>
                          <a:effectLst/>
                          <a:latin typeface="Arial" charset="0"/>
                        </a:rPr>
                        <a:t>B</a:t>
                      </a:r>
                      <a:r>
                        <a:rPr kumimoji="0" lang="is-IS" sz="2000" b="0" i="0" u="none" strike="noStrike" cap="none" normalizeH="0" baseline="0" dirty="0" smtClean="0">
                          <a:ln>
                            <a:noFill/>
                          </a:ln>
                          <a:solidFill>
                            <a:schemeClr val="tx1"/>
                          </a:solidFill>
                          <a:effectLst/>
                          <a:latin typeface="Arial" charset="0"/>
                          <a:cs typeface="Arial" charset="0"/>
                        </a:rPr>
                        <a:t>runi nær í gegnum öll lög húðar. Húð kolast og sár myndast. Oftast engin eymsli.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s-IS" sz="2000" b="1" i="0" u="none" strike="noStrike" cap="none" normalizeH="0" baseline="0" dirty="0" smtClean="0">
                        <a:ln>
                          <a:noFill/>
                        </a:ln>
                        <a:solidFill>
                          <a:schemeClr val="tx1"/>
                        </a:solidFill>
                        <a:effectLst/>
                        <a:latin typeface="Arial" charset="0"/>
                      </a:endParaRPr>
                    </a:p>
                  </a:txBody>
                  <a:tcPr horzOverflow="overflow">
                    <a:lnL>
                      <a:noFill/>
                    </a:lnL>
                    <a:lnR cap="flat">
                      <a:noFill/>
                    </a:lnR>
                    <a:lnT cap="flat">
                      <a:noFill/>
                    </a:lnT>
                    <a:lnB cap="flat">
                      <a:noFill/>
                    </a:lnB>
                    <a:lnTlToBr>
                      <a:noFill/>
                    </a:lnTlToBr>
                    <a:lnBlToTr>
                      <a:noFill/>
                    </a:lnBlToTr>
                    <a:noFill/>
                  </a:tcPr>
                </a:tc>
              </a:tr>
            </a:tbl>
          </a:graphicData>
        </a:graphic>
      </p:graphicFrame>
      <p:pic>
        <p:nvPicPr>
          <p:cNvPr id="6" name="Picture 2" descr="C:\Users\GUNNHI~1\AppData\Local\Temp\14\Rar$DI08.150\Drawing_burn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214" y="3645024"/>
            <a:ext cx="1851132" cy="2448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UNNHI~1\AppData\Local\Temp\14\Rar$DI16.077\Drawing_burn_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419872" y="3605435"/>
            <a:ext cx="1800200" cy="24989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9512" y="6155950"/>
            <a:ext cx="8856984" cy="513410"/>
          </a:xfrm>
          <a:prstGeom prst="rect">
            <a:avLst/>
          </a:prstGeom>
        </p:spPr>
        <p:txBody>
          <a:bodyPr wrap="square">
            <a:spAutoFit/>
          </a:bodyPr>
          <a:lstStyle/>
          <a:p>
            <a:pPr algn="ctr">
              <a:lnSpc>
                <a:spcPct val="105000"/>
              </a:lnSpc>
              <a:buFontTx/>
              <a:buNone/>
            </a:pPr>
            <a:r>
              <a:rPr lang="is-IS" sz="2800" dirty="0" smtClean="0">
                <a:solidFill>
                  <a:srgbClr val="FF0000"/>
                </a:solidFill>
                <a:latin typeface="Arial" pitchFamily="34" charset="0"/>
                <a:cs typeface="Arial" pitchFamily="34" charset="0"/>
              </a:rPr>
              <a:t>Brunasár eru flokkuð eftir dýpt!</a:t>
            </a:r>
            <a:endParaRPr lang="en-GB"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91231395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1196802"/>
            <a:ext cx="7543800" cy="1008062"/>
          </a:xfrm>
        </p:spPr>
        <p:txBody>
          <a:bodyPr/>
          <a:lstStyle/>
          <a:p>
            <a:r>
              <a:rPr lang="is-IS" b="0" dirty="0" smtClean="0">
                <a:latin typeface="Arial" pitchFamily="34" charset="0"/>
                <a:cs typeface="Arial" pitchFamily="34" charset="0"/>
              </a:rPr>
              <a:t>Bruni</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a:latin typeface="Arial" pitchFamily="34" charset="0"/>
                <a:cs typeface="Arial" pitchFamily="34" charset="0"/>
              </a:rPr>
              <a:t> </a:t>
            </a:r>
            <a:endParaRPr lang="en-GB" sz="2800" b="0" dirty="0">
              <a:solidFill>
                <a:srgbClr val="FF0000"/>
              </a:solidFill>
              <a:latin typeface="Arial" pitchFamily="34" charset="0"/>
              <a:cs typeface="Arial" pitchFamily="34" charset="0"/>
            </a:endParaRPr>
          </a:p>
        </p:txBody>
      </p:sp>
      <p:sp>
        <p:nvSpPr>
          <p:cNvPr id="740355" name="Rectangle 3"/>
          <p:cNvSpPr>
            <a:spLocks noGrp="1" noChangeArrowheads="1"/>
          </p:cNvSpPr>
          <p:nvPr>
            <p:ph idx="1"/>
          </p:nvPr>
        </p:nvSpPr>
        <p:spPr>
          <a:xfrm>
            <a:off x="323528" y="1988840"/>
            <a:ext cx="5429571" cy="4652962"/>
          </a:xfrm>
        </p:spPr>
        <p:txBody>
          <a:bodyPr/>
          <a:lstStyle/>
          <a:p>
            <a:pPr>
              <a:buFont typeface="Wingdings" pitchFamily="2" charset="2"/>
              <a:buChar char="§"/>
            </a:pPr>
            <a:r>
              <a:rPr lang="is-IS" sz="2800" dirty="0" smtClean="0">
                <a:latin typeface="Arial" pitchFamily="34" charset="0"/>
                <a:cs typeface="Arial" pitchFamily="34" charset="0"/>
              </a:rPr>
              <a:t>Alvarleiki áverka er ekki                                                bara háður dýpt bruna</a:t>
            </a:r>
          </a:p>
          <a:p>
            <a:pPr>
              <a:buFont typeface="Wingdings" pitchFamily="2" charset="2"/>
              <a:buChar char="§"/>
            </a:pPr>
            <a:r>
              <a:rPr lang="is-IS" sz="2800" dirty="0" smtClean="0">
                <a:latin typeface="Arial" pitchFamily="34" charset="0"/>
                <a:cs typeface="Arial" pitchFamily="34" charset="0"/>
              </a:rPr>
              <a:t>Bruni sem þekur meira en  10% af yfirborði líkamans                            hjá fullorðnum eða 5% hjá börnum getur verið lífshættulegur</a:t>
            </a:r>
          </a:p>
          <a:p>
            <a:pPr>
              <a:buFont typeface="Wingdings" pitchFamily="2" charset="2"/>
              <a:buChar char="§"/>
            </a:pPr>
            <a:r>
              <a:rPr lang="is-IS" sz="2800" dirty="0" smtClean="0">
                <a:latin typeface="Arial" pitchFamily="34" charset="0"/>
                <a:cs typeface="Arial" pitchFamily="34" charset="0"/>
              </a:rPr>
              <a:t>Hönd (lófi og fingur) hins slasaða er um 1% af heildaryfirborði</a:t>
            </a:r>
          </a:p>
        </p:txBody>
      </p:sp>
      <p:sp>
        <p:nvSpPr>
          <p:cNvPr id="7" name="Slide Number Placeholder 5"/>
          <p:cNvSpPr>
            <a:spLocks noGrp="1"/>
          </p:cNvSpPr>
          <p:nvPr>
            <p:ph type="sldNum" sz="quarter" idx="12"/>
          </p:nvPr>
        </p:nvSpPr>
        <p:spPr/>
        <p:txBody>
          <a:bodyPr/>
          <a:lstStyle/>
          <a:p>
            <a:fld id="{A7B7F08D-100D-4FD8-A32C-62549E5A53DC}" type="slidenum">
              <a:rPr lang="is-IS"/>
              <a:pPr/>
              <a:t>184</a:t>
            </a:fld>
            <a:endParaRPr lang="is-IS" dirty="0"/>
          </a:p>
        </p:txBody>
      </p:sp>
      <p:pic>
        <p:nvPicPr>
          <p:cNvPr id="86426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4048" y="2022599"/>
            <a:ext cx="4067944" cy="39532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4147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2200" y="1412776"/>
            <a:ext cx="2705278" cy="3744416"/>
          </a:xfrm>
          <a:prstGeom prst="rect">
            <a:avLst/>
          </a:prstGeom>
        </p:spPr>
      </p:pic>
      <p:sp>
        <p:nvSpPr>
          <p:cNvPr id="740354" name="Rectangle 2"/>
          <p:cNvSpPr>
            <a:spLocks noGrp="1" noChangeArrowheads="1"/>
          </p:cNvSpPr>
          <p:nvPr>
            <p:ph type="title"/>
          </p:nvPr>
        </p:nvSpPr>
        <p:spPr>
          <a:xfrm>
            <a:off x="755650" y="1125538"/>
            <a:ext cx="7543800" cy="1008062"/>
          </a:xfrm>
        </p:spPr>
        <p:txBody>
          <a:bodyPr/>
          <a:lstStyle/>
          <a:p>
            <a:r>
              <a:rPr lang="is-IS" b="0" dirty="0">
                <a:latin typeface="Arial" pitchFamily="34" charset="0"/>
                <a:cs typeface="Arial" pitchFamily="34" charset="0"/>
              </a:rPr>
              <a:t>Brunasár</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500" b="0" dirty="0">
                <a:latin typeface="Arial" pitchFamily="34" charset="0"/>
                <a:cs typeface="Arial" pitchFamily="34" charset="0"/>
              </a:rPr>
              <a:t> </a:t>
            </a:r>
            <a:r>
              <a:rPr lang="is-IS" sz="2500" b="0" dirty="0">
                <a:solidFill>
                  <a:srgbClr val="FF0000"/>
                </a:solidFill>
                <a:latin typeface="Arial" pitchFamily="34" charset="0"/>
                <a:cs typeface="Arial" pitchFamily="34" charset="0"/>
              </a:rPr>
              <a:t>Skyndihjálp</a:t>
            </a:r>
            <a:endParaRPr lang="en-GB" sz="2500" b="0" dirty="0">
              <a:solidFill>
                <a:srgbClr val="FF0000"/>
              </a:solidFill>
              <a:latin typeface="Arial" pitchFamily="34" charset="0"/>
              <a:cs typeface="Arial" pitchFamily="34" charset="0"/>
            </a:endParaRPr>
          </a:p>
        </p:txBody>
      </p:sp>
      <p:sp>
        <p:nvSpPr>
          <p:cNvPr id="740355" name="Rectangle 3"/>
          <p:cNvSpPr>
            <a:spLocks noGrp="1" noChangeArrowheads="1"/>
          </p:cNvSpPr>
          <p:nvPr>
            <p:ph idx="1"/>
          </p:nvPr>
        </p:nvSpPr>
        <p:spPr>
          <a:xfrm>
            <a:off x="467545" y="2276872"/>
            <a:ext cx="8676456" cy="4797028"/>
          </a:xfrm>
        </p:spPr>
        <p:txBody>
          <a:bodyPr/>
          <a:lstStyle/>
          <a:p>
            <a:pPr>
              <a:buFont typeface="Wingdings" pitchFamily="2" charset="2"/>
              <a:buChar char="§"/>
            </a:pPr>
            <a:r>
              <a:rPr lang="is-IS" sz="2800" dirty="0" smtClean="0">
                <a:latin typeface="Arial" pitchFamily="34" charset="0"/>
                <a:cs typeface="Arial" pitchFamily="34" charset="0"/>
              </a:rPr>
              <a:t>Kældu </a:t>
            </a:r>
            <a:r>
              <a:rPr lang="is-IS" sz="2800" dirty="0">
                <a:latin typeface="Arial" pitchFamily="34" charset="0"/>
                <a:cs typeface="Arial" pitchFamily="34" charset="0"/>
              </a:rPr>
              <a:t>brennda svæðið strax </a:t>
            </a:r>
            <a:r>
              <a:rPr lang="is-IS" sz="2800" dirty="0" smtClean="0">
                <a:latin typeface="Arial" pitchFamily="34" charset="0"/>
                <a:cs typeface="Arial" pitchFamily="34" charset="0"/>
              </a:rPr>
              <a:t>                                              með volgu </a:t>
            </a:r>
            <a:r>
              <a:rPr lang="is-IS" sz="2800" dirty="0">
                <a:latin typeface="Arial" pitchFamily="34" charset="0"/>
                <a:cs typeface="Arial" pitchFamily="34" charset="0"/>
              </a:rPr>
              <a:t>vatni í </a:t>
            </a:r>
            <a:r>
              <a:rPr lang="is-IS" sz="2800" dirty="0" smtClean="0">
                <a:latin typeface="Arial" pitchFamily="34" charset="0"/>
                <a:cs typeface="Arial" pitchFamily="34" charset="0"/>
              </a:rPr>
              <a:t>10 mínútur eða                                                          þar til sársauki er horfinn </a:t>
            </a:r>
          </a:p>
          <a:p>
            <a:pPr>
              <a:buFont typeface="Wingdings" pitchFamily="2" charset="2"/>
              <a:buChar char="§"/>
            </a:pPr>
            <a:r>
              <a:rPr lang="is-IS" sz="2800" dirty="0" smtClean="0">
                <a:latin typeface="Arial" pitchFamily="34" charset="0"/>
                <a:cs typeface="Arial" pitchFamily="34" charset="0"/>
              </a:rPr>
              <a:t>Fjarlæðu lausa skartgripi og föt                                           af brunasvæði </a:t>
            </a:r>
          </a:p>
          <a:p>
            <a:pPr>
              <a:buFont typeface="Wingdings" pitchFamily="2" charset="2"/>
              <a:buChar char="§"/>
            </a:pPr>
            <a:r>
              <a:rPr lang="is-IS" sz="2800" dirty="0" smtClean="0">
                <a:latin typeface="Arial" pitchFamily="34" charset="0"/>
                <a:cs typeface="Arial" pitchFamily="34" charset="0"/>
              </a:rPr>
              <a:t>Skolaðu </a:t>
            </a:r>
            <a:r>
              <a:rPr lang="is-IS" sz="2800" dirty="0">
                <a:latin typeface="Arial" pitchFamily="34" charset="0"/>
                <a:cs typeface="Arial" pitchFamily="34" charset="0"/>
              </a:rPr>
              <a:t>svæðið vel með vatni ef </a:t>
            </a:r>
            <a:r>
              <a:rPr lang="is-IS" sz="2800" dirty="0" smtClean="0">
                <a:latin typeface="Arial" pitchFamily="34" charset="0"/>
                <a:cs typeface="Arial" pitchFamily="34" charset="0"/>
              </a:rPr>
              <a:t>                                        bruninn </a:t>
            </a:r>
            <a:r>
              <a:rPr lang="is-IS" sz="2800" dirty="0">
                <a:latin typeface="Arial" pitchFamily="34" charset="0"/>
                <a:cs typeface="Arial" pitchFamily="34" charset="0"/>
              </a:rPr>
              <a:t>er </a:t>
            </a:r>
            <a:r>
              <a:rPr lang="is-IS" sz="2800" dirty="0" smtClean="0">
                <a:latin typeface="Arial" pitchFamily="34" charset="0"/>
                <a:cs typeface="Arial" pitchFamily="34" charset="0"/>
              </a:rPr>
              <a:t>af </a:t>
            </a:r>
            <a:r>
              <a:rPr lang="is-IS" sz="2800" dirty="0">
                <a:latin typeface="Arial" pitchFamily="34" charset="0"/>
                <a:cs typeface="Arial" pitchFamily="34" charset="0"/>
              </a:rPr>
              <a:t>völdum sýru eða basa</a:t>
            </a:r>
          </a:p>
          <a:p>
            <a:pPr>
              <a:buFont typeface="Wingdings" pitchFamily="2" charset="2"/>
              <a:buChar char="§"/>
            </a:pPr>
            <a:r>
              <a:rPr lang="is-IS" sz="2800" dirty="0" smtClean="0">
                <a:latin typeface="Arial" pitchFamily="34" charset="0"/>
                <a:cs typeface="Arial" pitchFamily="34" charset="0"/>
              </a:rPr>
              <a:t>Búðu lauslega um sárið</a:t>
            </a:r>
          </a:p>
          <a:p>
            <a:pPr>
              <a:buFont typeface="Wingdings" pitchFamily="2" charset="2"/>
              <a:buChar char="§"/>
            </a:pPr>
            <a:r>
              <a:rPr lang="is-IS" sz="2800" dirty="0" smtClean="0">
                <a:latin typeface="Arial" pitchFamily="34" charset="0"/>
                <a:cs typeface="Arial" pitchFamily="34" charset="0"/>
              </a:rPr>
              <a:t>Leita læknis ef </a:t>
            </a:r>
            <a:r>
              <a:rPr lang="is-IS" sz="2800" dirty="0">
                <a:latin typeface="Arial" pitchFamily="34" charset="0"/>
                <a:cs typeface="Arial" pitchFamily="34" charset="0"/>
              </a:rPr>
              <a:t>bruninn virðist alvarlegur</a:t>
            </a:r>
          </a:p>
        </p:txBody>
      </p:sp>
      <p:sp>
        <p:nvSpPr>
          <p:cNvPr id="7" name="Slide Number Placeholder 5"/>
          <p:cNvSpPr>
            <a:spLocks noGrp="1"/>
          </p:cNvSpPr>
          <p:nvPr>
            <p:ph type="sldNum" sz="quarter" idx="12"/>
          </p:nvPr>
        </p:nvSpPr>
        <p:spPr/>
        <p:txBody>
          <a:bodyPr/>
          <a:lstStyle/>
          <a:p>
            <a:fld id="{A7B7F08D-100D-4FD8-A32C-62549E5A53DC}" type="slidenum">
              <a:rPr lang="is-IS"/>
              <a:pPr/>
              <a:t>185</a:t>
            </a:fld>
            <a:endParaRPr lang="is-IS"/>
          </a:p>
        </p:txBody>
      </p:sp>
    </p:spTree>
    <p:extLst>
      <p:ext uri="{BB962C8B-B14F-4D97-AF65-F5344CB8AC3E}">
        <p14:creationId xmlns:p14="http://schemas.microsoft.com/office/powerpoint/2010/main" val="24173026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1143000"/>
          </a:xfrm>
        </p:spPr>
        <p:txBody>
          <a:bodyPr/>
          <a:lstStyle/>
          <a:p>
            <a:r>
              <a:rPr lang="is-IS" dirty="0" smtClean="0">
                <a:latin typeface="Arial" pitchFamily="34" charset="0"/>
                <a:cs typeface="Arial" pitchFamily="34" charset="0"/>
              </a:rPr>
              <a:t>Bruni</a:t>
            </a:r>
            <a:endParaRPr lang="is-IS" dirty="0">
              <a:latin typeface="Arial" pitchFamily="34" charset="0"/>
              <a:cs typeface="Arial" pitchFamily="34" charset="0"/>
            </a:endParaRPr>
          </a:p>
        </p:txBody>
      </p:sp>
      <p:pic>
        <p:nvPicPr>
          <p:cNvPr id="7169" name="Picture 1">
            <a:hlinkClick r:id="rId3" action="ppaction://hlinkfile"/>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04918" y="1844675"/>
            <a:ext cx="8859570" cy="439263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BBEA3-5EB0-40BA-87B9-5B6A2872DE3E}" type="slidenum">
              <a:rPr lang="is-IS" smtClean="0"/>
              <a:pPr/>
              <a:t>186</a:t>
            </a:fld>
            <a:endParaRPr lang="is-IS"/>
          </a:p>
        </p:txBody>
      </p:sp>
    </p:spTree>
    <p:extLst>
      <p:ext uri="{BB962C8B-B14F-4D97-AF65-F5344CB8AC3E}">
        <p14:creationId xmlns:p14="http://schemas.microsoft.com/office/powerpoint/2010/main" val="122670393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1196802"/>
            <a:ext cx="7543800" cy="1008062"/>
          </a:xfrm>
        </p:spPr>
        <p:txBody>
          <a:bodyPr/>
          <a:lstStyle/>
          <a:p>
            <a:r>
              <a:rPr lang="is-IS" dirty="0" smtClean="0">
                <a:latin typeface="Arial" pitchFamily="34" charset="0"/>
                <a:cs typeface="Arial" pitchFamily="34" charset="0"/>
              </a:rPr>
              <a:t>Við alvarlegan bruna</a:t>
            </a:r>
            <a:r>
              <a:rPr lang="is-IS" sz="2800" b="0" dirty="0">
                <a:latin typeface="Arial" pitchFamily="34" charset="0"/>
                <a:cs typeface="Arial" pitchFamily="34" charset="0"/>
              </a:rPr>
              <a:t/>
            </a:r>
            <a:br>
              <a:rPr lang="is-IS" sz="2800" b="0" dirty="0">
                <a:latin typeface="Arial" pitchFamily="34" charset="0"/>
                <a:cs typeface="Arial" pitchFamily="34" charset="0"/>
              </a:rPr>
            </a:br>
            <a:r>
              <a:rPr lang="is-IS" sz="2800" b="0" dirty="0">
                <a:latin typeface="Arial" pitchFamily="34" charset="0"/>
                <a:cs typeface="Arial" pitchFamily="34" charset="0"/>
              </a:rPr>
              <a:t> </a:t>
            </a:r>
            <a:r>
              <a:rPr lang="is-IS" sz="2500" b="0" dirty="0">
                <a:solidFill>
                  <a:srgbClr val="FF0000"/>
                </a:solidFill>
                <a:latin typeface="Arial" pitchFamily="34" charset="0"/>
                <a:cs typeface="Arial" pitchFamily="34" charset="0"/>
              </a:rPr>
              <a:t>Skyndihjálp</a:t>
            </a:r>
            <a:endParaRPr lang="en-GB" sz="2500" b="0" dirty="0">
              <a:solidFill>
                <a:srgbClr val="FF0000"/>
              </a:solidFill>
              <a:latin typeface="Arial" pitchFamily="34" charset="0"/>
              <a:cs typeface="Arial" pitchFamily="34" charset="0"/>
            </a:endParaRPr>
          </a:p>
        </p:txBody>
      </p:sp>
      <p:sp>
        <p:nvSpPr>
          <p:cNvPr id="740355" name="Rectangle 3"/>
          <p:cNvSpPr>
            <a:spLocks noGrp="1" noChangeArrowheads="1"/>
          </p:cNvSpPr>
          <p:nvPr>
            <p:ph idx="1"/>
          </p:nvPr>
        </p:nvSpPr>
        <p:spPr>
          <a:xfrm>
            <a:off x="620713" y="2564904"/>
            <a:ext cx="4383335" cy="4508996"/>
          </a:xfrm>
        </p:spPr>
        <p:txBody>
          <a:bodyPr/>
          <a:lstStyle/>
          <a:p>
            <a:pPr>
              <a:buFont typeface="Wingdings" pitchFamily="2" charset="2"/>
              <a:buChar char="§"/>
            </a:pPr>
            <a:r>
              <a:rPr lang="is-IS" sz="2800" dirty="0" smtClean="0">
                <a:latin typeface="Arial" pitchFamily="34" charset="0"/>
                <a:cs typeface="Arial" pitchFamily="34" charset="0"/>
              </a:rPr>
              <a:t>Hringdu strax á </a:t>
            </a:r>
            <a:r>
              <a:rPr lang="is-IS" sz="2800" b="1" dirty="0" smtClean="0">
                <a:solidFill>
                  <a:srgbClr val="FF0000"/>
                </a:solidFill>
                <a:latin typeface="Arial" pitchFamily="34" charset="0"/>
                <a:cs typeface="Arial" pitchFamily="34" charset="0"/>
              </a:rPr>
              <a:t>112</a:t>
            </a:r>
          </a:p>
          <a:p>
            <a:pPr>
              <a:buFont typeface="Wingdings" pitchFamily="2" charset="2"/>
              <a:buChar char="§"/>
            </a:pPr>
            <a:r>
              <a:rPr lang="is-IS" sz="2800" dirty="0" smtClean="0">
                <a:latin typeface="Arial" pitchFamily="34" charset="0"/>
                <a:cs typeface="Arial" pitchFamily="34" charset="0"/>
              </a:rPr>
              <a:t>Eftir kælingu þarf að búa um sárið með blasti, blautum umbúðum eða klút</a:t>
            </a:r>
            <a:endParaRPr lang="is-IS" sz="28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A7B7F08D-100D-4FD8-A32C-62549E5A53DC}" type="slidenum">
              <a:rPr lang="is-IS"/>
              <a:pPr/>
              <a:t>187</a:t>
            </a:fld>
            <a:endParaRPr lang="is-IS"/>
          </a:p>
        </p:txBody>
      </p:sp>
      <p:pic>
        <p:nvPicPr>
          <p:cNvPr id="5" name="Picture 4" descr="Bruni_umbudi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104" y="2708920"/>
            <a:ext cx="2278917" cy="3501008"/>
          </a:xfrm>
          <a:prstGeom prst="rect">
            <a:avLst/>
          </a:prstGeom>
          <a:ln>
            <a:noFill/>
          </a:ln>
          <a:effectLst>
            <a:softEdge rad="112500"/>
          </a:effectLst>
        </p:spPr>
      </p:pic>
    </p:spTree>
    <p:extLst>
      <p:ext uri="{BB962C8B-B14F-4D97-AF65-F5344CB8AC3E}">
        <p14:creationId xmlns:p14="http://schemas.microsoft.com/office/powerpoint/2010/main" val="151543575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xfrm>
            <a:off x="827088" y="908050"/>
            <a:ext cx="7543800" cy="1008063"/>
          </a:xfrm>
        </p:spPr>
        <p:txBody>
          <a:bodyPr/>
          <a:lstStyle/>
          <a:p>
            <a:r>
              <a:rPr lang="is-IS" b="0" dirty="0">
                <a:latin typeface="Arial" pitchFamily="34" charset="0"/>
                <a:cs typeface="Arial" pitchFamily="34" charset="0"/>
              </a:rPr>
              <a:t>Hvenær skal leita læknis?</a:t>
            </a:r>
            <a:endParaRPr lang="en-GB" b="0" dirty="0">
              <a:latin typeface="Arial" pitchFamily="34" charset="0"/>
              <a:cs typeface="Arial" pitchFamily="34" charset="0"/>
            </a:endParaRPr>
          </a:p>
        </p:txBody>
      </p:sp>
      <p:sp>
        <p:nvSpPr>
          <p:cNvPr id="741379" name="Rectangle 3"/>
          <p:cNvSpPr>
            <a:spLocks noGrp="1" noChangeArrowheads="1"/>
          </p:cNvSpPr>
          <p:nvPr>
            <p:ph idx="1"/>
          </p:nvPr>
        </p:nvSpPr>
        <p:spPr>
          <a:xfrm>
            <a:off x="468313" y="2060575"/>
            <a:ext cx="8675687" cy="4797425"/>
          </a:xfrm>
        </p:spPr>
        <p:txBody>
          <a:bodyPr/>
          <a:lstStyle/>
          <a:p>
            <a:pPr>
              <a:lnSpc>
                <a:spcPct val="90000"/>
              </a:lnSpc>
              <a:buFont typeface="Wingdings" pitchFamily="2" charset="2"/>
              <a:buChar char="§"/>
            </a:pPr>
            <a:r>
              <a:rPr lang="is-IS" sz="2800" dirty="0">
                <a:latin typeface="Arial" pitchFamily="34" charset="0"/>
                <a:cs typeface="Arial" pitchFamily="34" charset="0"/>
              </a:rPr>
              <a:t>Ef sá brenndi er yngri en                                    fimm ára eða eldri en 60 ára</a:t>
            </a:r>
          </a:p>
          <a:p>
            <a:pPr>
              <a:lnSpc>
                <a:spcPct val="90000"/>
              </a:lnSpc>
              <a:buFont typeface="Wingdings" pitchFamily="2" charset="2"/>
              <a:buChar char="§"/>
            </a:pPr>
            <a:r>
              <a:rPr lang="is-IS" sz="2800" dirty="0">
                <a:latin typeface="Arial" pitchFamily="34" charset="0"/>
                <a:cs typeface="Arial" pitchFamily="34" charset="0"/>
              </a:rPr>
              <a:t>Ef bruninn er á andliti, eyrum, höndum,                         fótum, liðamótum eða kynfærum</a:t>
            </a:r>
          </a:p>
          <a:p>
            <a:pPr>
              <a:lnSpc>
                <a:spcPct val="90000"/>
              </a:lnSpc>
              <a:buFont typeface="Wingdings" pitchFamily="2" charset="2"/>
              <a:buChar char="§"/>
            </a:pPr>
            <a:r>
              <a:rPr lang="is-IS" sz="2800" dirty="0">
                <a:latin typeface="Arial" pitchFamily="34" charset="0"/>
                <a:cs typeface="Arial" pitchFamily="34" charset="0"/>
              </a:rPr>
              <a:t>Sé </a:t>
            </a:r>
            <a:r>
              <a:rPr lang="is-IS" sz="2800" dirty="0" smtClean="0">
                <a:latin typeface="Arial" pitchFamily="34" charset="0"/>
                <a:cs typeface="Arial" pitchFamily="34" charset="0"/>
              </a:rPr>
              <a:t>bruninn í öndunarvegi</a:t>
            </a:r>
          </a:p>
          <a:p>
            <a:pPr>
              <a:lnSpc>
                <a:spcPct val="90000"/>
              </a:lnSpc>
              <a:buFont typeface="Wingdings" pitchFamily="2" charset="2"/>
              <a:buChar char="§"/>
            </a:pPr>
            <a:r>
              <a:rPr lang="is-IS" sz="2800" dirty="0" smtClean="0">
                <a:latin typeface="Arial" pitchFamily="34" charset="0"/>
                <a:cs typeface="Arial" pitchFamily="34" charset="0"/>
              </a:rPr>
              <a:t>Ef útlimur, búkur eða </a:t>
            </a:r>
            <a:r>
              <a:rPr lang="is-IS" sz="2800" dirty="0">
                <a:latin typeface="Arial" pitchFamily="34" charset="0"/>
                <a:cs typeface="Arial" pitchFamily="34" charset="0"/>
              </a:rPr>
              <a:t>háls er </a:t>
            </a:r>
            <a:r>
              <a:rPr lang="is-IS" sz="2800" dirty="0" smtClean="0">
                <a:latin typeface="Arial" pitchFamily="34" charset="0"/>
                <a:cs typeface="Arial" pitchFamily="34" charset="0"/>
              </a:rPr>
              <a:t>brunninn                               allan </a:t>
            </a:r>
            <a:r>
              <a:rPr lang="is-IS" sz="2800" dirty="0">
                <a:latin typeface="Arial" pitchFamily="34" charset="0"/>
                <a:cs typeface="Arial" pitchFamily="34" charset="0"/>
              </a:rPr>
              <a:t>hringinn</a:t>
            </a:r>
          </a:p>
          <a:p>
            <a:pPr>
              <a:lnSpc>
                <a:spcPct val="90000"/>
              </a:lnSpc>
              <a:buFont typeface="Wingdings" pitchFamily="2" charset="2"/>
              <a:buChar char="§"/>
            </a:pPr>
            <a:r>
              <a:rPr lang="is-IS" sz="2800" dirty="0" smtClean="0">
                <a:latin typeface="Arial" pitchFamily="34" charset="0"/>
                <a:cs typeface="Arial" pitchFamily="34" charset="0"/>
              </a:rPr>
              <a:t>Sé um raf</a:t>
            </a:r>
            <a:r>
              <a:rPr lang="is-IS" sz="2800" dirty="0">
                <a:latin typeface="Arial" pitchFamily="34" charset="0"/>
                <a:cs typeface="Arial" pitchFamily="34" charset="0"/>
              </a:rPr>
              <a:t>,- geisla,- gufu- eða </a:t>
            </a:r>
            <a:r>
              <a:rPr lang="is-IS" sz="2800" dirty="0" smtClean="0">
                <a:latin typeface="Arial" pitchFamily="34" charset="0"/>
                <a:cs typeface="Arial" pitchFamily="34" charset="0"/>
              </a:rPr>
              <a:t>efnabruna </a:t>
            </a:r>
            <a:r>
              <a:rPr lang="is-IS" sz="2800" dirty="0">
                <a:latin typeface="Arial" pitchFamily="34" charset="0"/>
                <a:cs typeface="Arial" pitchFamily="34" charset="0"/>
              </a:rPr>
              <a:t>að ræða </a:t>
            </a:r>
          </a:p>
          <a:p>
            <a:pPr>
              <a:lnSpc>
                <a:spcPct val="90000"/>
              </a:lnSpc>
              <a:buFont typeface="Wingdings" pitchFamily="2" charset="2"/>
              <a:buChar char="§"/>
            </a:pPr>
            <a:r>
              <a:rPr lang="is-IS" sz="2800" dirty="0" smtClean="0">
                <a:latin typeface="Arial" pitchFamily="34" charset="0"/>
                <a:cs typeface="Arial" pitchFamily="34" charset="0"/>
              </a:rPr>
              <a:t>Ef </a:t>
            </a:r>
            <a:r>
              <a:rPr lang="is-IS" sz="2800" dirty="0">
                <a:latin typeface="Arial" pitchFamily="34" charset="0"/>
                <a:cs typeface="Arial" pitchFamily="34" charset="0"/>
              </a:rPr>
              <a:t>bruninn </a:t>
            </a:r>
            <a:r>
              <a:rPr lang="is-IS" sz="2800" dirty="0" smtClean="0">
                <a:latin typeface="Arial" pitchFamily="34" charset="0"/>
                <a:cs typeface="Arial" pitchFamily="34" charset="0"/>
              </a:rPr>
              <a:t>þekur meira en 10% af yfirborði líkama fullorðinna eða 5% líkama barna</a:t>
            </a:r>
            <a:endParaRPr lang="is-IS" sz="2800" dirty="0">
              <a:latin typeface="Arial" pitchFamily="34" charset="0"/>
              <a:cs typeface="Arial" pitchFamily="34" charset="0"/>
            </a:endParaRPr>
          </a:p>
          <a:p>
            <a:pPr>
              <a:lnSpc>
                <a:spcPct val="90000"/>
              </a:lnSpc>
              <a:buFont typeface="Wingdings" pitchFamily="2" charset="2"/>
              <a:buChar char="§"/>
            </a:pPr>
            <a:endParaRPr lang="is-IS" sz="2800" dirty="0">
              <a:latin typeface="Arial" pitchFamily="34" charset="0"/>
              <a:cs typeface="Arial" pitchFamily="34" charset="0"/>
            </a:endParaRPr>
          </a:p>
        </p:txBody>
      </p:sp>
      <p:sp>
        <p:nvSpPr>
          <p:cNvPr id="7" name="Slide Number Placeholder 5"/>
          <p:cNvSpPr>
            <a:spLocks noGrp="1"/>
          </p:cNvSpPr>
          <p:nvPr>
            <p:ph type="sldNum" sz="quarter" idx="12"/>
          </p:nvPr>
        </p:nvSpPr>
        <p:spPr/>
        <p:txBody>
          <a:bodyPr/>
          <a:lstStyle/>
          <a:p>
            <a:fld id="{BDCB0FDF-36AB-4BD8-8282-B17F08EFA024}" type="slidenum">
              <a:rPr lang="is-IS"/>
              <a:pPr/>
              <a:t>188</a:t>
            </a:fld>
            <a:endParaRPr lang="is-IS"/>
          </a:p>
        </p:txBody>
      </p:sp>
      <p:pic>
        <p:nvPicPr>
          <p:cNvPr id="865282" name="Picture 2" descr="P:\RKI Myndir\Skyndihjálp_grafik\BRC\Bruni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92280" y="2204864"/>
            <a:ext cx="1811281" cy="20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35797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2276922"/>
            <a:ext cx="7543800" cy="1008062"/>
          </a:xfrm>
        </p:spPr>
        <p:txBody>
          <a:bodyPr>
            <a:normAutofit fontScale="90000"/>
          </a:bodyPr>
          <a:lstStyle/>
          <a:p>
            <a:r>
              <a:rPr lang="is-IS" sz="4900" b="0" dirty="0" smtClean="0">
                <a:latin typeface="Arial" charset="0"/>
                <a:cs typeface="Arial" charset="0"/>
              </a:rPr>
              <a:t>Viðbótarefni</a:t>
            </a:r>
            <a:r>
              <a:rPr lang="is-IS" sz="2800" b="0" dirty="0">
                <a:latin typeface="Arial" charset="0"/>
                <a:cs typeface="Arial" charset="0"/>
              </a:rPr>
              <a:t/>
            </a:r>
            <a:br>
              <a:rPr lang="is-IS" sz="2800" b="0" dirty="0">
                <a:latin typeface="Arial" charset="0"/>
                <a:cs typeface="Arial" charset="0"/>
              </a:rPr>
            </a:br>
            <a:endParaRPr lang="en-GB" sz="3100" b="0" dirty="0">
              <a:solidFill>
                <a:srgbClr val="FF0000"/>
              </a:solidFill>
              <a:latin typeface="Arial" charset="0"/>
              <a:cs typeface="Arial" charset="0"/>
            </a:endParaRPr>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189</a:t>
            </a:fld>
            <a:endParaRPr lang="is-IS"/>
          </a:p>
        </p:txBody>
      </p:sp>
    </p:spTree>
    <p:extLst>
      <p:ext uri="{BB962C8B-B14F-4D97-AF65-F5344CB8AC3E}">
        <p14:creationId xmlns:p14="http://schemas.microsoft.com/office/powerpoint/2010/main" val="2064833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0" y="1113234"/>
            <a:ext cx="9144000" cy="1163638"/>
          </a:xfrm>
        </p:spPr>
        <p:txBody>
          <a:bodyPr>
            <a:normAutofit fontScale="90000"/>
          </a:bodyPr>
          <a:lstStyle/>
          <a:p>
            <a:r>
              <a:rPr lang="is-IS" sz="4900" b="0" dirty="0" smtClean="0">
                <a:latin typeface="Arial" charset="0"/>
              </a:rPr>
              <a:t>Á slysstað</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Tryggðu að vel fari um hinn slasaða</a:t>
            </a:r>
            <a:endParaRPr lang="en-GB" sz="2800" b="0" dirty="0">
              <a:solidFill>
                <a:srgbClr val="FF0000"/>
              </a:solidFill>
              <a:latin typeface="Arial" charset="0"/>
            </a:endParaRPr>
          </a:p>
        </p:txBody>
      </p:sp>
      <p:sp>
        <p:nvSpPr>
          <p:cNvPr id="423939" name="Rectangle 3"/>
          <p:cNvSpPr>
            <a:spLocks noGrp="1" noChangeArrowheads="1"/>
          </p:cNvSpPr>
          <p:nvPr>
            <p:ph idx="1"/>
          </p:nvPr>
        </p:nvSpPr>
        <p:spPr>
          <a:xfrm>
            <a:off x="323528" y="2348880"/>
            <a:ext cx="4896543" cy="4320208"/>
          </a:xfrm>
          <a:noFill/>
        </p:spPr>
        <p:txBody>
          <a:bodyPr/>
          <a:lstStyle/>
          <a:p>
            <a:pPr>
              <a:buClr>
                <a:schemeClr val="tx1"/>
              </a:buClr>
              <a:buFont typeface="Wingdings" pitchFamily="2" charset="2"/>
              <a:buChar char="§"/>
            </a:pPr>
            <a:r>
              <a:rPr lang="is-IS" sz="2800" dirty="0" smtClean="0">
                <a:latin typeface="Arial" charset="0"/>
              </a:rPr>
              <a:t>Hjálpaðu einstaklingnum að koma sér þægilega fyrir</a:t>
            </a:r>
          </a:p>
          <a:p>
            <a:pPr>
              <a:buClr>
                <a:schemeClr val="tx1"/>
              </a:buClr>
              <a:buFont typeface="Wingdings" pitchFamily="2" charset="2"/>
              <a:buChar char="§"/>
            </a:pPr>
            <a:r>
              <a:rPr lang="is-IS" sz="2800" dirty="0" smtClean="0">
                <a:latin typeface="Arial" charset="0"/>
              </a:rPr>
              <a:t>Reyndu að halda hita á honum ef kalt er í veðri og verja fyrir sól og regni ef nauðsyn ber til</a:t>
            </a:r>
          </a:p>
          <a:p>
            <a:pPr>
              <a:buClr>
                <a:schemeClr val="tx1"/>
              </a:buClr>
              <a:buFont typeface="Wingdings" pitchFamily="2" charset="2"/>
              <a:buChar char="§"/>
            </a:pPr>
            <a:r>
              <a:rPr lang="is-IS" sz="2800" dirty="0" smtClean="0">
                <a:latin typeface="Arial" charset="0"/>
              </a:rPr>
              <a:t>Slösuðum einstaklingi má ekki gefa mat eða drykk</a:t>
            </a:r>
          </a:p>
          <a:p>
            <a:pPr>
              <a:buClr>
                <a:schemeClr val="tx1"/>
              </a:buClr>
              <a:buFont typeface="Wingdings" pitchFamily="2" charset="2"/>
              <a:buChar char="§"/>
            </a:pPr>
            <a:endParaRPr lang="is-IS" sz="2800" dirty="0">
              <a:latin typeface="Arial" charset="0"/>
            </a:endParaRPr>
          </a:p>
        </p:txBody>
      </p:sp>
      <p:sp>
        <p:nvSpPr>
          <p:cNvPr id="7" name="Slide Number Placeholder 5"/>
          <p:cNvSpPr>
            <a:spLocks noGrp="1"/>
          </p:cNvSpPr>
          <p:nvPr>
            <p:ph type="sldNum" sz="quarter" idx="12"/>
          </p:nvPr>
        </p:nvSpPr>
        <p:spPr/>
        <p:txBody>
          <a:bodyPr/>
          <a:lstStyle/>
          <a:p>
            <a:fld id="{1E8A7261-C30F-4DEE-AB87-DD327104A9DC}" type="slidenum">
              <a:rPr lang="is-IS"/>
              <a:pPr/>
              <a:t>19</a:t>
            </a:fld>
            <a:endParaRPr lang="is-IS" dirty="0"/>
          </a:p>
        </p:txBody>
      </p:sp>
      <p:pic>
        <p:nvPicPr>
          <p:cNvPr id="1602562" name="Picture 2"/>
          <p:cNvPicPr>
            <a:picLocks noChangeAspect="1" noChangeArrowheads="1"/>
          </p:cNvPicPr>
          <p:nvPr/>
        </p:nvPicPr>
        <p:blipFill>
          <a:blip r:embed="rId2" cstate="email"/>
          <a:srcRect/>
          <a:stretch>
            <a:fillRect/>
          </a:stretch>
        </p:blipFill>
        <p:spPr bwMode="auto">
          <a:xfrm>
            <a:off x="5252434" y="2492896"/>
            <a:ext cx="3712054" cy="3146408"/>
          </a:xfrm>
          <a:prstGeom prst="rect">
            <a:avLst/>
          </a:prstGeom>
          <a:ln>
            <a:noFill/>
          </a:ln>
          <a:effectLst>
            <a:softEdge rad="112500"/>
          </a:effectLst>
        </p:spPr>
      </p:pic>
    </p:spTree>
    <p:extLst>
      <p:ext uri="{BB962C8B-B14F-4D97-AF65-F5344CB8AC3E}">
        <p14:creationId xmlns:p14="http://schemas.microsoft.com/office/powerpoint/2010/main" val="272330719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a:xfrm>
            <a:off x="827088" y="1196975"/>
            <a:ext cx="7543800" cy="1143000"/>
          </a:xfrm>
        </p:spPr>
        <p:txBody>
          <a:bodyPr>
            <a:normAutofit fontScale="90000"/>
          </a:bodyPr>
          <a:lstStyle/>
          <a:p>
            <a:r>
              <a:rPr lang="is-IS" sz="4900" b="0" dirty="0" smtClean="0">
                <a:latin typeface="Arial" charset="0"/>
              </a:rPr>
              <a:t>Áverkar</a:t>
            </a:r>
            <a:r>
              <a:rPr lang="is-IS" dirty="0">
                <a:latin typeface="Arial" charset="0"/>
              </a:rPr>
              <a:t/>
            </a:r>
            <a:br>
              <a:rPr lang="is-IS" dirty="0">
                <a:latin typeface="Arial" charset="0"/>
              </a:rPr>
            </a:br>
            <a:r>
              <a:rPr lang="is-IS" sz="2800" b="0" dirty="0" smtClean="0">
                <a:solidFill>
                  <a:srgbClr val="FF0000"/>
                </a:solidFill>
                <a:latin typeface="Arial" charset="0"/>
              </a:rPr>
              <a:t>Hlutverk beinagrindar</a:t>
            </a:r>
            <a:endParaRPr lang="is-IS" sz="2800" b="0" dirty="0">
              <a:solidFill>
                <a:srgbClr val="FF0000"/>
              </a:solidFill>
              <a:latin typeface="Arial" charset="0"/>
            </a:endParaRPr>
          </a:p>
        </p:txBody>
      </p:sp>
      <p:sp>
        <p:nvSpPr>
          <p:cNvPr id="827395" name="Rectangle 3"/>
          <p:cNvSpPr>
            <a:spLocks noGrp="1" noChangeArrowheads="1"/>
          </p:cNvSpPr>
          <p:nvPr>
            <p:ph idx="1"/>
          </p:nvPr>
        </p:nvSpPr>
        <p:spPr>
          <a:xfrm>
            <a:off x="539750" y="2636838"/>
            <a:ext cx="8528050" cy="3763962"/>
          </a:xfrm>
        </p:spPr>
        <p:txBody>
          <a:bodyPr/>
          <a:lstStyle/>
          <a:p>
            <a:pPr>
              <a:buClr>
                <a:schemeClr val="tx1"/>
              </a:buClr>
              <a:buFont typeface="Wingdings" pitchFamily="2" charset="2"/>
              <a:buChar char="§"/>
            </a:pPr>
            <a:r>
              <a:rPr lang="is-IS" sz="2800" dirty="0">
                <a:latin typeface="Arial" charset="0"/>
              </a:rPr>
              <a:t>Stoðgrind líkamans</a:t>
            </a:r>
          </a:p>
          <a:p>
            <a:pPr>
              <a:buClr>
                <a:schemeClr val="tx1"/>
              </a:buClr>
              <a:buFont typeface="Wingdings" pitchFamily="2" charset="2"/>
              <a:buChar char="§"/>
            </a:pPr>
            <a:r>
              <a:rPr lang="is-IS" sz="2800" dirty="0">
                <a:latin typeface="Arial" charset="0"/>
              </a:rPr>
              <a:t>Kalkgeymsla</a:t>
            </a:r>
          </a:p>
          <a:p>
            <a:pPr>
              <a:buClr>
                <a:schemeClr val="tx1"/>
              </a:buClr>
              <a:buFont typeface="Wingdings" pitchFamily="2" charset="2"/>
              <a:buChar char="§"/>
            </a:pPr>
            <a:r>
              <a:rPr lang="is-IS" sz="2800" dirty="0">
                <a:latin typeface="Arial" charset="0"/>
              </a:rPr>
              <a:t>Blóðmyndandi vefur</a:t>
            </a:r>
          </a:p>
          <a:p>
            <a:pPr>
              <a:buClr>
                <a:schemeClr val="tx1"/>
              </a:buClr>
              <a:buFont typeface="Wingdings" pitchFamily="2" charset="2"/>
              <a:buChar char="§"/>
            </a:pPr>
            <a:r>
              <a:rPr lang="is-IS" sz="2800" dirty="0">
                <a:latin typeface="Arial" charset="0"/>
              </a:rPr>
              <a:t>Ver viðkvæm líffæri</a:t>
            </a:r>
          </a:p>
        </p:txBody>
      </p:sp>
      <p:sp>
        <p:nvSpPr>
          <p:cNvPr id="7" name="Slide Number Placeholder 5"/>
          <p:cNvSpPr>
            <a:spLocks noGrp="1"/>
          </p:cNvSpPr>
          <p:nvPr>
            <p:ph type="sldNum" sz="quarter" idx="12"/>
          </p:nvPr>
        </p:nvSpPr>
        <p:spPr/>
        <p:txBody>
          <a:bodyPr/>
          <a:lstStyle/>
          <a:p>
            <a:fld id="{7D977CE9-3E7E-418D-91FC-308B37A57A7E}" type="slidenum">
              <a:rPr lang="is-IS"/>
              <a:pPr/>
              <a:t>190</a:t>
            </a:fld>
            <a:endParaRPr lang="is-IS"/>
          </a:p>
        </p:txBody>
      </p:sp>
      <p:graphicFrame>
        <p:nvGraphicFramePr>
          <p:cNvPr id="827396" name="Object 4"/>
          <p:cNvGraphicFramePr>
            <a:graphicFrameLocks noChangeAspect="1"/>
          </p:cNvGraphicFramePr>
          <p:nvPr/>
        </p:nvGraphicFramePr>
        <p:xfrm>
          <a:off x="6732240" y="1700808"/>
          <a:ext cx="1469490" cy="4852392"/>
        </p:xfrm>
        <a:graphic>
          <a:graphicData uri="http://schemas.openxmlformats.org/presentationml/2006/ole">
            <mc:AlternateContent xmlns:mc="http://schemas.openxmlformats.org/markup-compatibility/2006">
              <mc:Choice xmlns:v="urn:schemas-microsoft-com:vml" Requires="v">
                <p:oleObj spid="_x0000_s2076" name="CorelDRAW" r:id="rId3" imgW="1834896" imgH="6068568" progId="">
                  <p:embed/>
                </p:oleObj>
              </mc:Choice>
              <mc:Fallback>
                <p:oleObj name="CorelDRAW" r:id="rId3" imgW="1834896" imgH="606856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1700808"/>
                        <a:ext cx="1469490" cy="485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882672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0" y="1133872"/>
            <a:ext cx="9144000" cy="1143000"/>
          </a:xfrm>
        </p:spPr>
        <p:txBody>
          <a:bodyPr>
            <a:normAutofit fontScale="90000"/>
          </a:bodyPr>
          <a:lstStyle/>
          <a:p>
            <a:r>
              <a:rPr lang="is-IS" sz="4900" dirty="0" smtClean="0">
                <a:latin typeface="Arial" charset="0"/>
              </a:rPr>
              <a:t>Áverkar á höfði</a:t>
            </a:r>
            <a:r>
              <a:rPr lang="is-IS" b="0" dirty="0">
                <a:latin typeface="Arial" charset="0"/>
              </a:rPr>
              <a:t/>
            </a:r>
            <a:br>
              <a:rPr lang="is-IS" b="0" dirty="0">
                <a:latin typeface="Arial" charset="0"/>
              </a:rPr>
            </a:br>
            <a:r>
              <a:rPr lang="is-IS" sz="2800" b="0" dirty="0" smtClean="0">
                <a:solidFill>
                  <a:srgbClr val="FF0000"/>
                </a:solidFill>
                <a:latin typeface="Arial" charset="0"/>
              </a:rPr>
              <a:t>Alvarleg einkenni höfuðhöggs</a:t>
            </a:r>
            <a:endParaRPr lang="is-IS" sz="2800" b="0" dirty="0">
              <a:solidFill>
                <a:srgbClr val="FF0000"/>
              </a:solidFill>
              <a:latin typeface="Arial" charset="0"/>
            </a:endParaRPr>
          </a:p>
        </p:txBody>
      </p:sp>
      <p:sp>
        <p:nvSpPr>
          <p:cNvPr id="828419" name="Rectangle 3"/>
          <p:cNvSpPr>
            <a:spLocks noGrp="1" noChangeArrowheads="1"/>
          </p:cNvSpPr>
          <p:nvPr>
            <p:ph idx="1"/>
          </p:nvPr>
        </p:nvSpPr>
        <p:spPr>
          <a:xfrm>
            <a:off x="806450" y="2348880"/>
            <a:ext cx="4178300" cy="4032870"/>
          </a:xfrm>
        </p:spPr>
        <p:txBody>
          <a:bodyPr/>
          <a:lstStyle/>
          <a:p>
            <a:pPr>
              <a:buClr>
                <a:schemeClr val="tx1"/>
              </a:buClr>
              <a:buFont typeface="Wingdings" pitchFamily="2" charset="2"/>
              <a:buChar char="§"/>
            </a:pPr>
            <a:r>
              <a:rPr lang="is-IS" sz="2800" dirty="0">
                <a:latin typeface="Arial" charset="0"/>
              </a:rPr>
              <a:t>Rot</a:t>
            </a:r>
          </a:p>
          <a:p>
            <a:pPr>
              <a:buClr>
                <a:schemeClr val="tx1"/>
              </a:buClr>
              <a:buFont typeface="Wingdings" pitchFamily="2" charset="2"/>
              <a:buChar char="§"/>
            </a:pPr>
            <a:r>
              <a:rPr lang="is-IS" sz="2800" dirty="0">
                <a:latin typeface="Arial" charset="0"/>
              </a:rPr>
              <a:t>Sljóleiki</a:t>
            </a:r>
          </a:p>
          <a:p>
            <a:pPr>
              <a:buClr>
                <a:schemeClr val="tx1"/>
              </a:buClr>
              <a:buFont typeface="Wingdings" pitchFamily="2" charset="2"/>
              <a:buChar char="§"/>
            </a:pPr>
            <a:r>
              <a:rPr lang="is-IS" sz="2800" dirty="0">
                <a:latin typeface="Arial" charset="0"/>
              </a:rPr>
              <a:t>Minnistap</a:t>
            </a:r>
          </a:p>
          <a:p>
            <a:pPr>
              <a:buClr>
                <a:schemeClr val="tx1"/>
              </a:buClr>
              <a:buFont typeface="Wingdings" pitchFamily="2" charset="2"/>
              <a:buChar char="§"/>
            </a:pPr>
            <a:r>
              <a:rPr lang="is-IS" sz="2800" dirty="0">
                <a:latin typeface="Arial" charset="0"/>
              </a:rPr>
              <a:t>Uppköst</a:t>
            </a:r>
          </a:p>
          <a:p>
            <a:pPr>
              <a:buClr>
                <a:schemeClr val="tx1"/>
              </a:buClr>
              <a:buFont typeface="Wingdings" pitchFamily="2" charset="2"/>
              <a:buChar char="§"/>
            </a:pPr>
            <a:r>
              <a:rPr lang="is-IS" sz="2800" dirty="0">
                <a:latin typeface="Arial" charset="0"/>
              </a:rPr>
              <a:t>Höfuðverkur</a:t>
            </a:r>
          </a:p>
          <a:p>
            <a:pPr>
              <a:buClr>
                <a:schemeClr val="tx1"/>
              </a:buClr>
              <a:buFont typeface="Wingdings" pitchFamily="2" charset="2"/>
              <a:buChar char="§"/>
            </a:pPr>
            <a:r>
              <a:rPr lang="is-IS" sz="2800" dirty="0">
                <a:latin typeface="Arial" charset="0"/>
              </a:rPr>
              <a:t>Krampaflog</a:t>
            </a:r>
            <a:r>
              <a:rPr lang="is-IS" dirty="0">
                <a:latin typeface="Arial" charset="0"/>
              </a:rPr>
              <a:t> </a:t>
            </a:r>
          </a:p>
          <a:p>
            <a:pPr>
              <a:buClr>
                <a:schemeClr val="tx1"/>
              </a:buClr>
              <a:buFont typeface="Wingdings" pitchFamily="2" charset="2"/>
              <a:buChar char="§"/>
            </a:pPr>
            <a:r>
              <a:rPr lang="is-IS" sz="2800" dirty="0">
                <a:latin typeface="Arial" charset="0"/>
              </a:rPr>
              <a:t>Misstór sjáöldur</a:t>
            </a:r>
            <a:endParaRPr lang="en-US" sz="2800" dirty="0">
              <a:latin typeface="Arial" charset="0"/>
            </a:endParaRPr>
          </a:p>
        </p:txBody>
      </p:sp>
      <p:sp>
        <p:nvSpPr>
          <p:cNvPr id="12" name="Slide Number Placeholder 5"/>
          <p:cNvSpPr>
            <a:spLocks noGrp="1"/>
          </p:cNvSpPr>
          <p:nvPr>
            <p:ph type="sldNum" sz="quarter" idx="12"/>
          </p:nvPr>
        </p:nvSpPr>
        <p:spPr/>
        <p:txBody>
          <a:bodyPr/>
          <a:lstStyle/>
          <a:p>
            <a:fld id="{D91E5FE2-5EB1-4DD7-ABDB-B54EE19B8A02}" type="slidenum">
              <a:rPr lang="is-IS"/>
              <a:pPr/>
              <a:t>191</a:t>
            </a:fld>
            <a:endParaRPr lang="is-IS"/>
          </a:p>
        </p:txBody>
      </p:sp>
      <p:grpSp>
        <p:nvGrpSpPr>
          <p:cNvPr id="2" name="Group 10"/>
          <p:cNvGrpSpPr/>
          <p:nvPr/>
        </p:nvGrpSpPr>
        <p:grpSpPr>
          <a:xfrm>
            <a:off x="4427984" y="2348881"/>
            <a:ext cx="3888432" cy="4032448"/>
            <a:chOff x="4787900" y="2492375"/>
            <a:chExt cx="3303588" cy="3502025"/>
          </a:xfrm>
        </p:grpSpPr>
        <p:pic>
          <p:nvPicPr>
            <p:cNvPr id="828420" name="Picture 4" descr="gl_98+"/>
            <p:cNvPicPr>
              <a:picLocks noChangeAspect="1" noChangeArrowheads="1"/>
            </p:cNvPicPr>
            <p:nvPr/>
          </p:nvPicPr>
          <p:blipFill>
            <a:blip r:embed="rId2" cstate="email"/>
            <a:srcRect/>
            <a:stretch>
              <a:fillRect/>
            </a:stretch>
          </p:blipFill>
          <p:spPr bwMode="auto">
            <a:xfrm>
              <a:off x="4787900" y="2636838"/>
              <a:ext cx="3294063" cy="3357562"/>
            </a:xfrm>
            <a:prstGeom prst="rect">
              <a:avLst/>
            </a:prstGeom>
            <a:ln>
              <a:noFill/>
            </a:ln>
            <a:effectLst>
              <a:softEdge rad="112500"/>
            </a:effectLst>
          </p:spPr>
        </p:pic>
        <p:sp>
          <p:nvSpPr>
            <p:cNvPr id="828421" name="Text Box 5"/>
            <p:cNvSpPr txBox="1">
              <a:spLocks noChangeArrowheads="1"/>
            </p:cNvSpPr>
            <p:nvPr/>
          </p:nvSpPr>
          <p:spPr bwMode="auto">
            <a:xfrm>
              <a:off x="5292725" y="2492375"/>
              <a:ext cx="2014538" cy="304800"/>
            </a:xfrm>
            <a:prstGeom prst="rect">
              <a:avLst/>
            </a:prstGeom>
            <a:noFill/>
            <a:ln w="9525">
              <a:noFill/>
              <a:miter lim="800000"/>
              <a:headEnd/>
              <a:tailEnd/>
            </a:ln>
            <a:effectLst/>
          </p:spPr>
          <p:txBody>
            <a:bodyPr wrap="none">
              <a:spAutoFit/>
            </a:bodyPr>
            <a:lstStyle/>
            <a:p>
              <a:r>
                <a:rPr lang="is-IS" sz="1400" b="1" dirty="0">
                  <a:latin typeface="Helvetica" charset="0"/>
                </a:rPr>
                <a:t>Afmyndun höfuðkúpu</a:t>
              </a:r>
              <a:endParaRPr lang="en-GB" sz="1400" b="1" dirty="0">
                <a:latin typeface="Helvetica" charset="0"/>
              </a:endParaRPr>
            </a:p>
          </p:txBody>
        </p:sp>
        <p:sp>
          <p:nvSpPr>
            <p:cNvPr id="828422" name="Text Box 6"/>
            <p:cNvSpPr txBox="1">
              <a:spLocks noChangeArrowheads="1"/>
            </p:cNvSpPr>
            <p:nvPr/>
          </p:nvSpPr>
          <p:spPr bwMode="auto">
            <a:xfrm>
              <a:off x="5940425" y="3068638"/>
              <a:ext cx="1555750" cy="304800"/>
            </a:xfrm>
            <a:prstGeom prst="rect">
              <a:avLst/>
            </a:prstGeom>
            <a:noFill/>
            <a:ln w="9525">
              <a:noFill/>
              <a:miter lim="800000"/>
              <a:headEnd/>
              <a:tailEnd/>
            </a:ln>
            <a:effectLst/>
          </p:spPr>
          <p:txBody>
            <a:bodyPr wrap="none">
              <a:spAutoFit/>
            </a:bodyPr>
            <a:lstStyle/>
            <a:p>
              <a:r>
                <a:rPr lang="is-IS" sz="1400" b="1" dirty="0">
                  <a:latin typeface="Helvetica" charset="0"/>
                </a:rPr>
                <a:t>Misstór sjáöldur</a:t>
              </a:r>
              <a:endParaRPr lang="en-GB" sz="1400" b="1" dirty="0">
                <a:latin typeface="Helvetica" charset="0"/>
              </a:endParaRPr>
            </a:p>
          </p:txBody>
        </p:sp>
        <p:sp>
          <p:nvSpPr>
            <p:cNvPr id="828423" name="Text Box 7"/>
            <p:cNvSpPr txBox="1">
              <a:spLocks noChangeArrowheads="1"/>
            </p:cNvSpPr>
            <p:nvPr/>
          </p:nvSpPr>
          <p:spPr bwMode="auto">
            <a:xfrm>
              <a:off x="6516688" y="3429000"/>
              <a:ext cx="1574800" cy="304800"/>
            </a:xfrm>
            <a:prstGeom prst="rect">
              <a:avLst/>
            </a:prstGeom>
            <a:noFill/>
            <a:ln w="9525">
              <a:noFill/>
              <a:miter lim="800000"/>
              <a:headEnd/>
              <a:tailEnd/>
            </a:ln>
            <a:effectLst/>
          </p:spPr>
          <p:txBody>
            <a:bodyPr wrap="none">
              <a:spAutoFit/>
            </a:bodyPr>
            <a:lstStyle/>
            <a:p>
              <a:r>
                <a:rPr lang="is-IS" sz="1400" b="1" dirty="0">
                  <a:latin typeface="Helvetica" charset="0"/>
                </a:rPr>
                <a:t>Merki um áverka</a:t>
              </a:r>
              <a:endParaRPr lang="en-GB" sz="1400" b="1" dirty="0">
                <a:latin typeface="Helvetica" charset="0"/>
              </a:endParaRPr>
            </a:p>
          </p:txBody>
        </p:sp>
        <p:sp>
          <p:nvSpPr>
            <p:cNvPr id="828424" name="Text Box 8"/>
            <p:cNvSpPr txBox="1">
              <a:spLocks noChangeArrowheads="1"/>
            </p:cNvSpPr>
            <p:nvPr/>
          </p:nvSpPr>
          <p:spPr bwMode="auto">
            <a:xfrm>
              <a:off x="5003800" y="5157788"/>
              <a:ext cx="1177925" cy="304800"/>
            </a:xfrm>
            <a:prstGeom prst="rect">
              <a:avLst/>
            </a:prstGeom>
            <a:noFill/>
            <a:ln w="9525">
              <a:noFill/>
              <a:miter lim="800000"/>
              <a:headEnd/>
              <a:tailEnd/>
            </a:ln>
            <a:effectLst/>
          </p:spPr>
          <p:txBody>
            <a:bodyPr wrap="none">
              <a:spAutoFit/>
            </a:bodyPr>
            <a:lstStyle/>
            <a:p>
              <a:r>
                <a:rPr lang="is-IS" sz="1400" b="1">
                  <a:latin typeface="Helvetica" charset="0"/>
                </a:rPr>
                <a:t>Glóðaraugu</a:t>
              </a:r>
              <a:endParaRPr lang="en-GB" sz="1400" b="1">
                <a:latin typeface="Helvetica" charset="0"/>
              </a:endParaRPr>
            </a:p>
          </p:txBody>
        </p:sp>
        <p:sp>
          <p:nvSpPr>
            <p:cNvPr id="828425" name="Text Box 9"/>
            <p:cNvSpPr txBox="1">
              <a:spLocks noChangeArrowheads="1"/>
            </p:cNvSpPr>
            <p:nvPr/>
          </p:nvSpPr>
          <p:spPr bwMode="auto">
            <a:xfrm>
              <a:off x="6227763" y="5445125"/>
              <a:ext cx="1616075" cy="517525"/>
            </a:xfrm>
            <a:prstGeom prst="rect">
              <a:avLst/>
            </a:prstGeom>
            <a:noFill/>
            <a:ln w="9525">
              <a:noFill/>
              <a:miter lim="800000"/>
              <a:headEnd/>
              <a:tailEnd/>
            </a:ln>
            <a:effectLst/>
          </p:spPr>
          <p:txBody>
            <a:bodyPr>
              <a:spAutoFit/>
            </a:bodyPr>
            <a:lstStyle/>
            <a:p>
              <a:r>
                <a:rPr lang="is-IS" sz="1400" b="1">
                  <a:latin typeface="Helvetica" charset="0"/>
                </a:rPr>
                <a:t>Blóð/tær vökvi í eyrum og nefi</a:t>
              </a:r>
              <a:endParaRPr lang="en-GB" sz="1400" b="1">
                <a:latin typeface="Helvetica" charset="0"/>
              </a:endParaRPr>
            </a:p>
          </p:txBody>
        </p:sp>
      </p:grpSp>
    </p:spTree>
    <p:extLst>
      <p:ext uri="{BB962C8B-B14F-4D97-AF65-F5344CB8AC3E}">
        <p14:creationId xmlns:p14="http://schemas.microsoft.com/office/powerpoint/2010/main" val="317083914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900113" y="1257127"/>
            <a:ext cx="7543800" cy="947737"/>
          </a:xfrm>
        </p:spPr>
        <p:txBody>
          <a:bodyPr/>
          <a:lstStyle/>
          <a:p>
            <a:r>
              <a:rPr lang="is-IS" b="0" dirty="0" smtClean="0">
                <a:latin typeface="Arial" charset="0"/>
              </a:rPr>
              <a:t>Áverkar á kvið</a:t>
            </a:r>
            <a:br>
              <a:rPr lang="is-IS" b="0" dirty="0" smtClean="0">
                <a:latin typeface="Arial" charset="0"/>
              </a:rPr>
            </a:br>
            <a:r>
              <a:rPr lang="is-IS" sz="2500" b="0" dirty="0" smtClean="0">
                <a:solidFill>
                  <a:srgbClr val="FF0000"/>
                </a:solidFill>
                <a:latin typeface="Arial" charset="0"/>
              </a:rPr>
              <a:t>Skipting </a:t>
            </a:r>
            <a:r>
              <a:rPr lang="is-IS" sz="2500" b="0" dirty="0">
                <a:solidFill>
                  <a:srgbClr val="FF0000"/>
                </a:solidFill>
                <a:latin typeface="Arial" charset="0"/>
              </a:rPr>
              <a:t>kviðar í fjórðunga</a:t>
            </a:r>
            <a:endParaRPr lang="en-GB" sz="2500" b="0" dirty="0">
              <a:solidFill>
                <a:srgbClr val="FF0000"/>
              </a:solidFill>
              <a:latin typeface="Arial" charset="0"/>
            </a:endParaRPr>
          </a:p>
        </p:txBody>
      </p:sp>
      <p:sp>
        <p:nvSpPr>
          <p:cNvPr id="841731" name="Rectangle 3"/>
          <p:cNvSpPr>
            <a:spLocks noGrp="1" noChangeArrowheads="1"/>
          </p:cNvSpPr>
          <p:nvPr>
            <p:ph idx="1"/>
          </p:nvPr>
        </p:nvSpPr>
        <p:spPr>
          <a:xfrm>
            <a:off x="684213" y="2426568"/>
            <a:ext cx="3657600" cy="2514600"/>
          </a:xfrm>
        </p:spPr>
        <p:txBody>
          <a:bodyPr/>
          <a:lstStyle/>
          <a:p>
            <a:pPr>
              <a:lnSpc>
                <a:spcPct val="120000"/>
              </a:lnSpc>
              <a:buClr>
                <a:schemeClr val="tx1"/>
              </a:buClr>
              <a:buFont typeface="Wingdings" pitchFamily="2" charset="2"/>
              <a:buChar char="§"/>
            </a:pPr>
            <a:r>
              <a:rPr lang="is-IS" sz="2800" dirty="0">
                <a:latin typeface="Arial" charset="0"/>
              </a:rPr>
              <a:t>Efri hægri </a:t>
            </a:r>
          </a:p>
          <a:p>
            <a:pPr>
              <a:lnSpc>
                <a:spcPct val="120000"/>
              </a:lnSpc>
              <a:buClr>
                <a:schemeClr val="tx1"/>
              </a:buClr>
              <a:buFont typeface="Wingdings" pitchFamily="2" charset="2"/>
              <a:buChar char="§"/>
            </a:pPr>
            <a:r>
              <a:rPr lang="is-IS" sz="2800" dirty="0">
                <a:latin typeface="Arial" charset="0"/>
              </a:rPr>
              <a:t>Efri vinstri </a:t>
            </a:r>
          </a:p>
          <a:p>
            <a:pPr>
              <a:lnSpc>
                <a:spcPct val="120000"/>
              </a:lnSpc>
              <a:buClr>
                <a:schemeClr val="tx1"/>
              </a:buClr>
              <a:buFont typeface="Wingdings" pitchFamily="2" charset="2"/>
              <a:buChar char="§"/>
            </a:pPr>
            <a:r>
              <a:rPr lang="is-IS" sz="2800" dirty="0">
                <a:latin typeface="Arial" charset="0"/>
              </a:rPr>
              <a:t>Neðri hægri </a:t>
            </a:r>
          </a:p>
          <a:p>
            <a:pPr>
              <a:lnSpc>
                <a:spcPct val="120000"/>
              </a:lnSpc>
              <a:buClr>
                <a:schemeClr val="tx1"/>
              </a:buClr>
              <a:buFont typeface="Wingdings" pitchFamily="2" charset="2"/>
              <a:buChar char="§"/>
            </a:pPr>
            <a:r>
              <a:rPr lang="is-IS" sz="2800" dirty="0">
                <a:latin typeface="Arial" charset="0"/>
              </a:rPr>
              <a:t>Neðri vinstri </a:t>
            </a:r>
          </a:p>
        </p:txBody>
      </p:sp>
      <p:sp>
        <p:nvSpPr>
          <p:cNvPr id="8" name="Slide Number Placeholder 5"/>
          <p:cNvSpPr>
            <a:spLocks noGrp="1"/>
          </p:cNvSpPr>
          <p:nvPr>
            <p:ph type="sldNum" sz="quarter" idx="12"/>
          </p:nvPr>
        </p:nvSpPr>
        <p:spPr/>
        <p:txBody>
          <a:bodyPr/>
          <a:lstStyle/>
          <a:p>
            <a:fld id="{FD3883E1-2ECE-45B7-B200-012841E53526}" type="slidenum">
              <a:rPr lang="is-IS"/>
              <a:pPr/>
              <a:t>192</a:t>
            </a:fld>
            <a:endParaRPr lang="is-IS"/>
          </a:p>
        </p:txBody>
      </p:sp>
      <p:pic>
        <p:nvPicPr>
          <p:cNvPr id="841732" name="Picture 4" descr="gl_110+"/>
          <p:cNvPicPr>
            <a:picLocks noChangeAspect="1" noChangeArrowheads="1"/>
          </p:cNvPicPr>
          <p:nvPr/>
        </p:nvPicPr>
        <p:blipFill>
          <a:blip r:embed="rId2" cstate="email"/>
          <a:srcRect/>
          <a:stretch>
            <a:fillRect/>
          </a:stretch>
        </p:blipFill>
        <p:spPr bwMode="auto">
          <a:xfrm>
            <a:off x="5364088" y="2348880"/>
            <a:ext cx="1919287" cy="2809875"/>
          </a:xfrm>
          <a:prstGeom prst="rect">
            <a:avLst/>
          </a:prstGeom>
          <a:noFill/>
        </p:spPr>
      </p:pic>
      <p:sp>
        <p:nvSpPr>
          <p:cNvPr id="841733" name="Rectangle 5"/>
          <p:cNvSpPr>
            <a:spLocks noChangeArrowheads="1"/>
          </p:cNvSpPr>
          <p:nvPr/>
        </p:nvSpPr>
        <p:spPr bwMode="auto">
          <a:xfrm>
            <a:off x="755576" y="5300663"/>
            <a:ext cx="7777237" cy="946150"/>
          </a:xfrm>
          <a:prstGeom prst="rect">
            <a:avLst/>
          </a:prstGeom>
          <a:noFill/>
          <a:ln w="9525">
            <a:noFill/>
            <a:miter lim="800000"/>
            <a:headEnd/>
            <a:tailEnd/>
          </a:ln>
          <a:effectLst/>
        </p:spPr>
        <p:txBody>
          <a:bodyPr wrap="square">
            <a:spAutoFit/>
          </a:bodyPr>
          <a:lstStyle/>
          <a:p>
            <a:pPr algn="ctr"/>
            <a:r>
              <a:rPr lang="is-IS" sz="2800" dirty="0">
                <a:solidFill>
                  <a:srgbClr val="FF0000"/>
                </a:solidFill>
                <a:latin typeface="Arial" pitchFamily="34" charset="0"/>
                <a:cs typeface="Arial" pitchFamily="34" charset="0"/>
              </a:rPr>
              <a:t>Einkenni alvarlegra áverka á kvið geta verið lítil og oft erfitt að greina þau!</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02962705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827088" y="1257573"/>
            <a:ext cx="7543800" cy="803275"/>
          </a:xfrm>
        </p:spPr>
        <p:txBody>
          <a:bodyPr/>
          <a:lstStyle/>
          <a:p>
            <a:r>
              <a:rPr lang="is-IS" b="0" dirty="0" smtClean="0">
                <a:latin typeface="Arial" charset="0"/>
              </a:rPr>
              <a:t>Áverkar á kvið</a:t>
            </a:r>
            <a:br>
              <a:rPr lang="is-IS" b="0" dirty="0" smtClean="0">
                <a:latin typeface="Arial" charset="0"/>
              </a:rPr>
            </a:br>
            <a:r>
              <a:rPr lang="is-IS" sz="2500" dirty="0" smtClean="0">
                <a:solidFill>
                  <a:srgbClr val="FF0000"/>
                </a:solidFill>
                <a:latin typeface="Arial" charset="0"/>
              </a:rPr>
              <a:t>Skyndihjálp</a:t>
            </a:r>
            <a:endParaRPr lang="en-GB" sz="2500" b="0" dirty="0">
              <a:solidFill>
                <a:srgbClr val="FF0000"/>
              </a:solidFill>
              <a:latin typeface="Arial" charset="0"/>
            </a:endParaRPr>
          </a:p>
        </p:txBody>
      </p:sp>
      <p:pic>
        <p:nvPicPr>
          <p:cNvPr id="842755" name="Picture 3" descr="gl_11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771800" y="2204864"/>
            <a:ext cx="3995690" cy="3191371"/>
          </a:xfrm>
          <a:prstGeom prst="rect">
            <a:avLst/>
          </a:prstGeom>
          <a:ln>
            <a:noFill/>
          </a:ln>
          <a:effectLst>
            <a:softEdge rad="112500"/>
          </a:effectLst>
        </p:spPr>
      </p:pic>
      <p:sp>
        <p:nvSpPr>
          <p:cNvPr id="7" name="Slide Number Placeholder 5"/>
          <p:cNvSpPr>
            <a:spLocks noGrp="1"/>
          </p:cNvSpPr>
          <p:nvPr>
            <p:ph type="sldNum" sz="quarter" idx="12"/>
          </p:nvPr>
        </p:nvSpPr>
        <p:spPr/>
        <p:txBody>
          <a:bodyPr/>
          <a:lstStyle/>
          <a:p>
            <a:fld id="{E0AB6EE6-D0EA-45EC-9B1C-101DF94CBE2B}" type="slidenum">
              <a:rPr lang="is-IS"/>
              <a:pPr/>
              <a:t>193</a:t>
            </a:fld>
            <a:endParaRPr lang="is-IS"/>
          </a:p>
        </p:txBody>
      </p:sp>
      <p:sp>
        <p:nvSpPr>
          <p:cNvPr id="6" name="Rectangle 5"/>
          <p:cNvSpPr>
            <a:spLocks noChangeArrowheads="1"/>
          </p:cNvSpPr>
          <p:nvPr/>
        </p:nvSpPr>
        <p:spPr bwMode="auto">
          <a:xfrm>
            <a:off x="0" y="5427221"/>
            <a:ext cx="9144000" cy="954107"/>
          </a:xfrm>
          <a:prstGeom prst="rect">
            <a:avLst/>
          </a:prstGeom>
          <a:noFill/>
          <a:ln w="9525">
            <a:noFill/>
            <a:miter lim="800000"/>
            <a:headEnd/>
            <a:tailEnd/>
          </a:ln>
          <a:effectLst/>
        </p:spPr>
        <p:txBody>
          <a:bodyPr wrap="square">
            <a:spAutoFit/>
          </a:bodyPr>
          <a:lstStyle/>
          <a:p>
            <a:pPr algn="ctr"/>
            <a:r>
              <a:rPr lang="is-IS" sz="2800" dirty="0" smtClean="0">
                <a:solidFill>
                  <a:srgbClr val="FF0000"/>
                </a:solidFill>
                <a:latin typeface="Arial" pitchFamily="34" charset="0"/>
                <a:cs typeface="Arial" pitchFamily="34" charset="0"/>
              </a:rPr>
              <a:t>Settu raka grisju á opið sár á kvið. </a:t>
            </a:r>
            <a:r>
              <a:rPr lang="is-IS" sz="2800" dirty="0">
                <a:solidFill>
                  <a:srgbClr val="FF0000"/>
                </a:solidFill>
                <a:latin typeface="Arial" pitchFamily="34" charset="0"/>
                <a:cs typeface="Arial" pitchFamily="34" charset="0"/>
              </a:rPr>
              <a:t>E</a:t>
            </a:r>
            <a:r>
              <a:rPr lang="is-IS" sz="2800" dirty="0" smtClean="0">
                <a:solidFill>
                  <a:srgbClr val="FF0000"/>
                </a:solidFill>
                <a:latin typeface="Arial" pitchFamily="34" charset="0"/>
                <a:cs typeface="Arial" pitchFamily="34" charset="0"/>
              </a:rPr>
              <a:t>kki reyna að ýta innyflum inn í kviðarholið aftur!</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306675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a:xfrm>
            <a:off x="827584" y="1133872"/>
            <a:ext cx="7616329" cy="1143000"/>
          </a:xfrm>
        </p:spPr>
        <p:txBody>
          <a:bodyPr>
            <a:normAutofit fontScale="90000"/>
          </a:bodyPr>
          <a:lstStyle/>
          <a:p>
            <a:r>
              <a:rPr lang="is-IS" sz="4900" b="0" dirty="0" smtClean="0">
                <a:latin typeface="Arial" charset="0"/>
              </a:rPr>
              <a:t>Áverkar á útlimum</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Tilgangur spelkunnar</a:t>
            </a:r>
            <a:endParaRPr lang="is-IS" sz="2800" b="0" dirty="0">
              <a:solidFill>
                <a:srgbClr val="FF0000"/>
              </a:solidFill>
              <a:latin typeface="Arial" charset="0"/>
            </a:endParaRPr>
          </a:p>
        </p:txBody>
      </p:sp>
      <p:sp>
        <p:nvSpPr>
          <p:cNvPr id="843779" name="Rectangle 3"/>
          <p:cNvSpPr>
            <a:spLocks noGrp="1" noChangeArrowheads="1"/>
          </p:cNvSpPr>
          <p:nvPr>
            <p:ph idx="1"/>
          </p:nvPr>
        </p:nvSpPr>
        <p:spPr>
          <a:xfrm>
            <a:off x="539750" y="2348881"/>
            <a:ext cx="8424863" cy="3959844"/>
          </a:xfrm>
        </p:spPr>
        <p:txBody>
          <a:bodyPr/>
          <a:lstStyle/>
          <a:p>
            <a:pPr>
              <a:buClr>
                <a:schemeClr val="tx1"/>
              </a:buClr>
              <a:buFont typeface="Wingdings" pitchFamily="2" charset="2"/>
              <a:buChar char="§"/>
            </a:pPr>
            <a:r>
              <a:rPr lang="is-IS" sz="2800" dirty="0" smtClean="0">
                <a:latin typeface="Arial" charset="0"/>
              </a:rPr>
              <a:t>Dregur </a:t>
            </a:r>
            <a:r>
              <a:rPr lang="is-IS" sz="2800" dirty="0">
                <a:latin typeface="Arial" charset="0"/>
              </a:rPr>
              <a:t>úr sársauka</a:t>
            </a:r>
          </a:p>
          <a:p>
            <a:pPr>
              <a:buClr>
                <a:schemeClr val="tx1"/>
              </a:buClr>
              <a:buFont typeface="Wingdings" pitchFamily="2" charset="2"/>
              <a:buChar char="§"/>
            </a:pPr>
            <a:r>
              <a:rPr lang="is-IS" sz="2800" dirty="0" smtClean="0">
                <a:latin typeface="Arial" charset="0"/>
              </a:rPr>
              <a:t>Fyrirbyggir </a:t>
            </a:r>
            <a:r>
              <a:rPr lang="is-IS" sz="2800" dirty="0">
                <a:latin typeface="Arial" charset="0"/>
              </a:rPr>
              <a:t>að lokað brot opnist</a:t>
            </a:r>
          </a:p>
          <a:p>
            <a:pPr>
              <a:buClr>
                <a:schemeClr val="tx1"/>
              </a:buClr>
              <a:buFont typeface="Wingdings" pitchFamily="2" charset="2"/>
              <a:buChar char="§"/>
            </a:pPr>
            <a:r>
              <a:rPr lang="is-IS" sz="2800" dirty="0" smtClean="0">
                <a:latin typeface="Arial" charset="0"/>
              </a:rPr>
              <a:t>Dregur </a:t>
            </a:r>
            <a:r>
              <a:rPr lang="is-IS" sz="2800" dirty="0">
                <a:latin typeface="Arial" charset="0"/>
              </a:rPr>
              <a:t>úr blæðingu og bólgu</a:t>
            </a:r>
          </a:p>
          <a:p>
            <a:pPr>
              <a:buClr>
                <a:schemeClr val="tx1"/>
              </a:buClr>
              <a:buFont typeface="Wingdings" pitchFamily="2" charset="2"/>
              <a:buChar char="§"/>
            </a:pPr>
            <a:r>
              <a:rPr lang="is-IS" sz="2800" dirty="0" smtClean="0">
                <a:latin typeface="Arial" charset="0"/>
              </a:rPr>
              <a:t>Fyrirbyggir </a:t>
            </a:r>
            <a:r>
              <a:rPr lang="is-IS" sz="2800" dirty="0">
                <a:latin typeface="Arial" charset="0"/>
              </a:rPr>
              <a:t>skemmdir á                                       vöðvum, taugum og æðum</a:t>
            </a:r>
          </a:p>
          <a:p>
            <a:pPr>
              <a:buClr>
                <a:schemeClr val="tx1"/>
              </a:buClr>
              <a:buFont typeface="Wingdings" pitchFamily="2" charset="2"/>
              <a:buChar char="§"/>
            </a:pPr>
            <a:r>
              <a:rPr lang="is-IS" sz="2800" dirty="0" smtClean="0">
                <a:latin typeface="Arial" charset="0"/>
              </a:rPr>
              <a:t>Auðveldar </a:t>
            </a:r>
            <a:r>
              <a:rPr lang="is-IS" sz="2800" dirty="0">
                <a:latin typeface="Arial" charset="0"/>
              </a:rPr>
              <a:t>flutning slasaðra</a:t>
            </a:r>
            <a:endParaRPr lang="en-GB" sz="2800" dirty="0">
              <a:latin typeface="Arial" charset="0"/>
            </a:endParaRPr>
          </a:p>
        </p:txBody>
      </p:sp>
      <p:sp>
        <p:nvSpPr>
          <p:cNvPr id="7" name="Slide Number Placeholder 5"/>
          <p:cNvSpPr>
            <a:spLocks noGrp="1"/>
          </p:cNvSpPr>
          <p:nvPr>
            <p:ph type="sldNum" sz="quarter" idx="12"/>
          </p:nvPr>
        </p:nvSpPr>
        <p:spPr/>
        <p:txBody>
          <a:bodyPr/>
          <a:lstStyle/>
          <a:p>
            <a:fld id="{86791440-21AC-495F-A9F5-272F8F1142A8}" type="slidenum">
              <a:rPr lang="is-IS"/>
              <a:pPr/>
              <a:t>194</a:t>
            </a:fld>
            <a:endParaRPr lang="is-IS"/>
          </a:p>
        </p:txBody>
      </p:sp>
      <p:pic>
        <p:nvPicPr>
          <p:cNvPr id="843780" name="Picture 4" descr="Skordun2"/>
          <p:cNvPicPr>
            <a:picLocks noChangeAspect="1" noChangeArrowheads="1"/>
          </p:cNvPicPr>
          <p:nvPr/>
        </p:nvPicPr>
        <p:blipFill>
          <a:blip r:embed="rId3" cstate="email"/>
          <a:srcRect/>
          <a:stretch>
            <a:fillRect/>
          </a:stretch>
        </p:blipFill>
        <p:spPr bwMode="auto">
          <a:xfrm>
            <a:off x="5435600" y="4221163"/>
            <a:ext cx="3419475" cy="828675"/>
          </a:xfrm>
          <a:prstGeom prst="rect">
            <a:avLst/>
          </a:prstGeom>
          <a:noFill/>
        </p:spPr>
      </p:pic>
      <p:sp>
        <p:nvSpPr>
          <p:cNvPr id="6" name="Rectangle 5"/>
          <p:cNvSpPr>
            <a:spLocks noChangeArrowheads="1"/>
          </p:cNvSpPr>
          <p:nvPr/>
        </p:nvSpPr>
        <p:spPr bwMode="auto">
          <a:xfrm>
            <a:off x="611560" y="5499229"/>
            <a:ext cx="7920880" cy="954107"/>
          </a:xfrm>
          <a:prstGeom prst="rect">
            <a:avLst/>
          </a:prstGeom>
          <a:noFill/>
          <a:ln w="9525">
            <a:noFill/>
            <a:miter lim="800000"/>
            <a:headEnd/>
            <a:tailEnd/>
          </a:ln>
          <a:effectLst/>
        </p:spPr>
        <p:txBody>
          <a:bodyPr wrap="square">
            <a:spAutoFit/>
          </a:bodyPr>
          <a:lstStyle/>
          <a:p>
            <a:pPr algn="ctr"/>
            <a:r>
              <a:rPr lang="is-IS" sz="2800" dirty="0" err="1" smtClean="0">
                <a:solidFill>
                  <a:srgbClr val="FF0000"/>
                </a:solidFill>
                <a:latin typeface="Arial" pitchFamily="34" charset="0"/>
                <a:cs typeface="Arial" pitchFamily="34" charset="0"/>
              </a:rPr>
              <a:t>Spelkun</a:t>
            </a:r>
            <a:r>
              <a:rPr lang="is-IS" sz="2800" dirty="0" smtClean="0">
                <a:solidFill>
                  <a:srgbClr val="FF0000"/>
                </a:solidFill>
                <a:latin typeface="Arial" pitchFamily="34" charset="0"/>
                <a:cs typeface="Arial" pitchFamily="34" charset="0"/>
              </a:rPr>
              <a:t> á einungis við ef flytja þarf slasaða um langan veg!</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9855832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539750" y="1197372"/>
            <a:ext cx="8147050" cy="1079500"/>
          </a:xfrm>
        </p:spPr>
        <p:txBody>
          <a:bodyPr>
            <a:normAutofit fontScale="90000"/>
          </a:bodyPr>
          <a:lstStyle/>
          <a:p>
            <a:r>
              <a:rPr lang="is-IS" sz="4900" b="0" dirty="0" smtClean="0">
                <a:latin typeface="Arial" charset="0"/>
              </a:rPr>
              <a:t>Áverkar á útlimum</a:t>
            </a:r>
            <a:r>
              <a:rPr lang="is-IS" sz="2800" b="0" dirty="0">
                <a:latin typeface="Arial" charset="0"/>
              </a:rPr>
              <a:t/>
            </a:r>
            <a:br>
              <a:rPr lang="is-IS" sz="2800" b="0" dirty="0">
                <a:latin typeface="Arial" charset="0"/>
              </a:rPr>
            </a:br>
            <a:r>
              <a:rPr lang="is-IS" sz="2800" dirty="0">
                <a:latin typeface="Arial" charset="0"/>
              </a:rPr>
              <a:t> </a:t>
            </a:r>
            <a:r>
              <a:rPr lang="is-IS" sz="2800" b="0" dirty="0">
                <a:solidFill>
                  <a:srgbClr val="FF0000"/>
                </a:solidFill>
                <a:latin typeface="Arial" charset="0"/>
              </a:rPr>
              <a:t>Skyndihjálp</a:t>
            </a:r>
          </a:p>
        </p:txBody>
      </p:sp>
      <p:sp>
        <p:nvSpPr>
          <p:cNvPr id="752643" name="Rectangle 3"/>
          <p:cNvSpPr>
            <a:spLocks noGrp="1" noChangeArrowheads="1"/>
          </p:cNvSpPr>
          <p:nvPr>
            <p:ph idx="1"/>
          </p:nvPr>
        </p:nvSpPr>
        <p:spPr>
          <a:xfrm>
            <a:off x="539750" y="2349500"/>
            <a:ext cx="8604250" cy="3975100"/>
          </a:xfrm>
        </p:spPr>
        <p:txBody>
          <a:bodyPr/>
          <a:lstStyle/>
          <a:p>
            <a:pPr>
              <a:buClr>
                <a:srgbClr val="FF0000"/>
              </a:buClr>
              <a:buFont typeface="Wingdings" pitchFamily="2" charset="2"/>
              <a:buNone/>
            </a:pPr>
            <a:r>
              <a:rPr lang="is-IS" sz="2800" b="1" dirty="0">
                <a:latin typeface="Arial" charset="0"/>
              </a:rPr>
              <a:t>Ef langt er í sérhæfða aðstoð</a:t>
            </a:r>
          </a:p>
          <a:p>
            <a:pPr>
              <a:buClr>
                <a:schemeClr val="tx1"/>
              </a:buClr>
              <a:buFont typeface="Wingdings" pitchFamily="2" charset="2"/>
              <a:buChar char="§"/>
            </a:pPr>
            <a:r>
              <a:rPr lang="is-IS" sz="2800" dirty="0">
                <a:latin typeface="Arial" charset="0"/>
              </a:rPr>
              <a:t>Spelka upp og niður fyrir næsta lið við brotið</a:t>
            </a:r>
          </a:p>
          <a:p>
            <a:pPr>
              <a:buClr>
                <a:schemeClr val="tx1"/>
              </a:buClr>
              <a:buFont typeface="Wingdings" pitchFamily="2" charset="2"/>
              <a:buChar char="§"/>
            </a:pPr>
            <a:r>
              <a:rPr lang="is-IS" sz="2800" dirty="0">
                <a:latin typeface="Arial" charset="0"/>
              </a:rPr>
              <a:t>Spelka á að vera stíf og má ekki leiða kulda</a:t>
            </a:r>
            <a:endParaRPr lang="is-IS" sz="2400" dirty="0">
              <a:latin typeface="Arial" charset="0"/>
            </a:endParaRPr>
          </a:p>
          <a:p>
            <a:pPr>
              <a:buClr>
                <a:schemeClr val="tx1"/>
              </a:buClr>
              <a:buFont typeface="Wingdings" pitchFamily="2" charset="2"/>
              <a:buChar char="§"/>
            </a:pPr>
            <a:r>
              <a:rPr lang="is-IS" sz="2800" dirty="0">
                <a:latin typeface="Arial" charset="0"/>
              </a:rPr>
              <a:t>Eftir </a:t>
            </a:r>
            <a:r>
              <a:rPr lang="is-IS" sz="2800" dirty="0" err="1">
                <a:latin typeface="Arial" charset="0"/>
              </a:rPr>
              <a:t>spelkun</a:t>
            </a:r>
            <a:r>
              <a:rPr lang="is-IS" sz="2800" dirty="0">
                <a:latin typeface="Arial" charset="0"/>
              </a:rPr>
              <a:t> þarf að endurmeta</a:t>
            </a:r>
          </a:p>
          <a:p>
            <a:pPr lvl="1">
              <a:buClr>
                <a:schemeClr val="tx1"/>
              </a:buClr>
              <a:buFont typeface="Wingdings" pitchFamily="2" charset="2"/>
              <a:buChar char="§"/>
            </a:pPr>
            <a:r>
              <a:rPr lang="is-IS" sz="2400" dirty="0">
                <a:latin typeface="Arial" charset="0"/>
              </a:rPr>
              <a:t>Háræðafyllingu og húðlit</a:t>
            </a:r>
          </a:p>
          <a:p>
            <a:pPr lvl="1">
              <a:buClr>
                <a:schemeClr val="tx1"/>
              </a:buClr>
              <a:buFont typeface="Wingdings" pitchFamily="2" charset="2"/>
              <a:buChar char="§"/>
            </a:pPr>
            <a:r>
              <a:rPr lang="is-IS" sz="2400" dirty="0">
                <a:latin typeface="Arial" charset="0"/>
              </a:rPr>
              <a:t>Tilfinningu</a:t>
            </a:r>
          </a:p>
          <a:p>
            <a:pPr lvl="1">
              <a:buClr>
                <a:schemeClr val="tx1"/>
              </a:buClr>
              <a:buFont typeface="Wingdings" pitchFamily="2" charset="2"/>
              <a:buChar char="§"/>
            </a:pPr>
            <a:r>
              <a:rPr lang="is-IS" sz="2400" dirty="0">
                <a:latin typeface="Arial" charset="0"/>
              </a:rPr>
              <a:t>Hreyfigetu</a:t>
            </a:r>
          </a:p>
          <a:p>
            <a:pPr>
              <a:buClr>
                <a:schemeClr val="tx1"/>
              </a:buClr>
              <a:buFont typeface="Wingdings" pitchFamily="2" charset="2"/>
              <a:buChar char="§"/>
            </a:pPr>
            <a:r>
              <a:rPr lang="is-IS" sz="2800" dirty="0" err="1">
                <a:latin typeface="Arial" charset="0"/>
              </a:rPr>
              <a:t>Spelkun</a:t>
            </a:r>
            <a:r>
              <a:rPr lang="is-IS" sz="2800" dirty="0">
                <a:latin typeface="Arial" charset="0"/>
              </a:rPr>
              <a:t> getur auðveldað flutning slasaðra</a:t>
            </a:r>
          </a:p>
          <a:p>
            <a:pPr>
              <a:buFontTx/>
              <a:buNone/>
            </a:pPr>
            <a:endParaRPr lang="is-IS" sz="2800" dirty="0">
              <a:latin typeface="Arial" charset="0"/>
            </a:endParaRPr>
          </a:p>
        </p:txBody>
      </p:sp>
      <p:sp>
        <p:nvSpPr>
          <p:cNvPr id="7" name="Slide Number Placeholder 5"/>
          <p:cNvSpPr>
            <a:spLocks noGrp="1"/>
          </p:cNvSpPr>
          <p:nvPr>
            <p:ph type="sldNum" sz="quarter" idx="12"/>
          </p:nvPr>
        </p:nvSpPr>
        <p:spPr/>
        <p:txBody>
          <a:bodyPr/>
          <a:lstStyle/>
          <a:p>
            <a:fld id="{59BD59C0-232C-4F86-B735-B657616BC752}" type="slidenum">
              <a:rPr lang="is-IS"/>
              <a:pPr/>
              <a:t>195</a:t>
            </a:fld>
            <a:endParaRPr lang="is-IS"/>
          </a:p>
        </p:txBody>
      </p:sp>
      <p:pic>
        <p:nvPicPr>
          <p:cNvPr id="752644" name="Picture 4" descr="HeartAt4"/>
          <p:cNvPicPr>
            <a:picLocks noChangeAspect="1" noChangeArrowheads="1"/>
          </p:cNvPicPr>
          <p:nvPr/>
        </p:nvPicPr>
        <p:blipFill>
          <a:blip r:embed="rId3" cstate="email"/>
          <a:srcRect/>
          <a:stretch>
            <a:fillRect/>
          </a:stretch>
        </p:blipFill>
        <p:spPr bwMode="auto">
          <a:xfrm>
            <a:off x="5076056" y="4626619"/>
            <a:ext cx="3528392" cy="853431"/>
          </a:xfrm>
          <a:prstGeom prst="rect">
            <a:avLst/>
          </a:prstGeom>
          <a:noFill/>
        </p:spPr>
      </p:pic>
    </p:spTree>
    <p:extLst>
      <p:ext uri="{BB962C8B-B14F-4D97-AF65-F5344CB8AC3E}">
        <p14:creationId xmlns:p14="http://schemas.microsoft.com/office/powerpoint/2010/main" val="298268043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900113" y="1205880"/>
            <a:ext cx="7543800" cy="1143000"/>
          </a:xfrm>
        </p:spPr>
        <p:txBody>
          <a:bodyPr/>
          <a:lstStyle/>
          <a:p>
            <a:r>
              <a:rPr lang="is-IS" b="0" dirty="0" smtClean="0">
                <a:latin typeface="Arial" charset="0"/>
              </a:rPr>
              <a:t>Áverkar á útlimum</a:t>
            </a:r>
            <a:br>
              <a:rPr lang="is-IS" b="0" dirty="0" smtClean="0">
                <a:latin typeface="Arial" charset="0"/>
              </a:rPr>
            </a:br>
            <a:r>
              <a:rPr lang="is-IS" sz="2500" b="0" dirty="0" smtClean="0">
                <a:solidFill>
                  <a:srgbClr val="FF0000"/>
                </a:solidFill>
                <a:latin typeface="Arial" charset="0"/>
              </a:rPr>
              <a:t>Eftir </a:t>
            </a:r>
            <a:r>
              <a:rPr lang="is-IS" sz="2500" b="0" dirty="0" err="1">
                <a:solidFill>
                  <a:srgbClr val="FF0000"/>
                </a:solidFill>
                <a:latin typeface="Arial" charset="0"/>
              </a:rPr>
              <a:t>spelkun</a:t>
            </a:r>
            <a:endParaRPr lang="en-GB" sz="2500" b="0" dirty="0">
              <a:solidFill>
                <a:srgbClr val="FF0000"/>
              </a:solidFill>
              <a:latin typeface="Arial" charset="0"/>
            </a:endParaRPr>
          </a:p>
        </p:txBody>
      </p:sp>
      <p:sp>
        <p:nvSpPr>
          <p:cNvPr id="844803" name="Rectangle 3"/>
          <p:cNvSpPr>
            <a:spLocks noGrp="1" noChangeArrowheads="1"/>
          </p:cNvSpPr>
          <p:nvPr>
            <p:ph idx="1"/>
          </p:nvPr>
        </p:nvSpPr>
        <p:spPr>
          <a:xfrm>
            <a:off x="611188" y="2492896"/>
            <a:ext cx="8456612" cy="3907904"/>
          </a:xfrm>
        </p:spPr>
        <p:txBody>
          <a:bodyPr/>
          <a:lstStyle/>
          <a:p>
            <a:pPr>
              <a:buClr>
                <a:srgbClr val="FF0000"/>
              </a:buClr>
              <a:buFont typeface="Wingdings" pitchFamily="2" charset="2"/>
              <a:buNone/>
            </a:pPr>
            <a:r>
              <a:rPr lang="is-IS" sz="2800" b="1" dirty="0">
                <a:latin typeface="Arial" charset="0"/>
              </a:rPr>
              <a:t>Eftir </a:t>
            </a:r>
            <a:r>
              <a:rPr lang="is-IS" sz="2800" b="1" dirty="0" err="1">
                <a:latin typeface="Arial" charset="0"/>
              </a:rPr>
              <a:t>spelkun</a:t>
            </a:r>
            <a:r>
              <a:rPr lang="is-IS" sz="2800" b="1" dirty="0">
                <a:latin typeface="Arial" charset="0"/>
              </a:rPr>
              <a:t> þarf að endurmeta</a:t>
            </a:r>
          </a:p>
          <a:p>
            <a:pPr>
              <a:buClr>
                <a:schemeClr val="tx1"/>
              </a:buClr>
              <a:buFont typeface="Wingdings" pitchFamily="2" charset="2"/>
              <a:buChar char="§"/>
            </a:pPr>
            <a:r>
              <a:rPr lang="is-IS" sz="2800" dirty="0">
                <a:latin typeface="Arial" charset="0"/>
              </a:rPr>
              <a:t>Púls</a:t>
            </a:r>
          </a:p>
          <a:p>
            <a:pPr>
              <a:buClr>
                <a:schemeClr val="tx1"/>
              </a:buClr>
              <a:buFont typeface="Wingdings" pitchFamily="2" charset="2"/>
              <a:buChar char="§"/>
            </a:pPr>
            <a:r>
              <a:rPr lang="is-IS" sz="2800" dirty="0">
                <a:latin typeface="Arial" charset="0"/>
              </a:rPr>
              <a:t>Háræðafyllingu</a:t>
            </a:r>
          </a:p>
          <a:p>
            <a:pPr>
              <a:buClr>
                <a:schemeClr val="tx1"/>
              </a:buClr>
              <a:buFont typeface="Wingdings" pitchFamily="2" charset="2"/>
              <a:buChar char="§"/>
            </a:pPr>
            <a:r>
              <a:rPr lang="is-IS" sz="2800" dirty="0">
                <a:latin typeface="Arial" charset="0"/>
              </a:rPr>
              <a:t>Húðlit</a:t>
            </a:r>
          </a:p>
          <a:p>
            <a:pPr>
              <a:buClr>
                <a:schemeClr val="tx1"/>
              </a:buClr>
              <a:buFont typeface="Wingdings" pitchFamily="2" charset="2"/>
              <a:buChar char="§"/>
            </a:pPr>
            <a:r>
              <a:rPr lang="is-IS" sz="2800" dirty="0">
                <a:latin typeface="Arial" charset="0"/>
              </a:rPr>
              <a:t>Tilfinningu</a:t>
            </a:r>
          </a:p>
          <a:p>
            <a:pPr>
              <a:buClr>
                <a:schemeClr val="tx1"/>
              </a:buClr>
              <a:buFont typeface="Wingdings" pitchFamily="2" charset="2"/>
              <a:buChar char="§"/>
            </a:pPr>
            <a:r>
              <a:rPr lang="is-IS" sz="2800" dirty="0">
                <a:latin typeface="Arial" charset="0"/>
              </a:rPr>
              <a:t>Hreyfigetu</a:t>
            </a:r>
          </a:p>
        </p:txBody>
      </p:sp>
      <p:sp>
        <p:nvSpPr>
          <p:cNvPr id="6" name="Slide Number Placeholder 5"/>
          <p:cNvSpPr>
            <a:spLocks noGrp="1"/>
          </p:cNvSpPr>
          <p:nvPr>
            <p:ph type="sldNum" sz="quarter" idx="12"/>
          </p:nvPr>
        </p:nvSpPr>
        <p:spPr/>
        <p:txBody>
          <a:bodyPr/>
          <a:lstStyle/>
          <a:p>
            <a:fld id="{4B8BDA07-7657-4A3E-9911-10E506937B45}" type="slidenum">
              <a:rPr lang="is-IS"/>
              <a:pPr/>
              <a:t>196</a:t>
            </a:fld>
            <a:endParaRPr lang="is-IS"/>
          </a:p>
        </p:txBody>
      </p:sp>
    </p:spTree>
    <p:extLst>
      <p:ext uri="{BB962C8B-B14F-4D97-AF65-F5344CB8AC3E}">
        <p14:creationId xmlns:p14="http://schemas.microsoft.com/office/powerpoint/2010/main" val="332379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ChangeArrowheads="1"/>
          </p:cNvSpPr>
          <p:nvPr>
            <p:ph type="title"/>
          </p:nvPr>
        </p:nvSpPr>
        <p:spPr>
          <a:xfrm>
            <a:off x="755650" y="1306339"/>
            <a:ext cx="7697788" cy="898525"/>
          </a:xfrm>
        </p:spPr>
        <p:txBody>
          <a:bodyPr>
            <a:normAutofit fontScale="90000"/>
          </a:bodyPr>
          <a:lstStyle/>
          <a:p>
            <a:pPr>
              <a:lnSpc>
                <a:spcPct val="90000"/>
              </a:lnSpc>
            </a:pPr>
            <a:r>
              <a:rPr lang="is-IS" sz="4900" dirty="0" smtClean="0">
                <a:latin typeface="Arial" charset="0"/>
              </a:rPr>
              <a:t>Áverkar á útlimum</a:t>
            </a:r>
            <a:r>
              <a:rPr lang="is-IS" sz="2800" b="0" dirty="0">
                <a:latin typeface="Arial" charset="0"/>
              </a:rPr>
              <a:t/>
            </a:r>
            <a:br>
              <a:rPr lang="is-IS" sz="2800" b="0" dirty="0">
                <a:latin typeface="Arial" charset="0"/>
              </a:rPr>
            </a:br>
            <a:r>
              <a:rPr lang="is-IS" sz="2800" b="0" dirty="0">
                <a:latin typeface="Arial" charset="0"/>
              </a:rPr>
              <a:t> </a:t>
            </a:r>
            <a:r>
              <a:rPr lang="is-IS" sz="2800" b="0" dirty="0" smtClean="0">
                <a:solidFill>
                  <a:srgbClr val="FF0000"/>
                </a:solidFill>
                <a:latin typeface="Arial" charset="0"/>
              </a:rPr>
              <a:t>Skyndihjálp vegna aflimunar</a:t>
            </a:r>
            <a:r>
              <a:rPr lang="is-IS" sz="4000" b="0" dirty="0" smtClean="0">
                <a:latin typeface="Arial" charset="0"/>
              </a:rPr>
              <a:t> </a:t>
            </a:r>
            <a:endParaRPr lang="en-GB" sz="4000" b="0" dirty="0">
              <a:latin typeface="Arial" charset="0"/>
            </a:endParaRPr>
          </a:p>
        </p:txBody>
      </p:sp>
      <p:sp>
        <p:nvSpPr>
          <p:cNvPr id="736259" name="Rectangle 3"/>
          <p:cNvSpPr>
            <a:spLocks noGrp="1" noChangeArrowheads="1"/>
          </p:cNvSpPr>
          <p:nvPr>
            <p:ph idx="1"/>
          </p:nvPr>
        </p:nvSpPr>
        <p:spPr>
          <a:xfrm>
            <a:off x="539750" y="2492375"/>
            <a:ext cx="8352730" cy="3889375"/>
          </a:xfrm>
        </p:spPr>
        <p:txBody>
          <a:bodyPr/>
          <a:lstStyle/>
          <a:p>
            <a:pPr>
              <a:lnSpc>
                <a:spcPct val="105000"/>
              </a:lnSpc>
              <a:buFont typeface="Wingdings" pitchFamily="2" charset="2"/>
              <a:buChar char="§"/>
            </a:pPr>
            <a:r>
              <a:rPr lang="is-IS" sz="2800" dirty="0" smtClean="0">
                <a:latin typeface="Arial" charset="0"/>
              </a:rPr>
              <a:t>Þrýstu með grisju á blæðandi sárið</a:t>
            </a:r>
            <a:endParaRPr lang="is-IS" sz="2800" dirty="0">
              <a:latin typeface="Arial" charset="0"/>
            </a:endParaRPr>
          </a:p>
          <a:p>
            <a:pPr>
              <a:lnSpc>
                <a:spcPct val="105000"/>
              </a:lnSpc>
              <a:buFont typeface="Wingdings" pitchFamily="2" charset="2"/>
              <a:buChar char="§"/>
            </a:pPr>
            <a:r>
              <a:rPr lang="is-IS" sz="2800" dirty="0" smtClean="0">
                <a:latin typeface="Arial" charset="0"/>
              </a:rPr>
              <a:t>Finndu </a:t>
            </a:r>
            <a:r>
              <a:rPr lang="is-IS" sz="2800" dirty="0">
                <a:latin typeface="Arial" charset="0"/>
              </a:rPr>
              <a:t>afhöggna líkamshlutann 	                   </a:t>
            </a:r>
          </a:p>
          <a:p>
            <a:pPr lvl="1">
              <a:lnSpc>
                <a:spcPct val="105000"/>
              </a:lnSpc>
              <a:buFont typeface="Wingdings" pitchFamily="2" charset="2"/>
              <a:buChar char="§"/>
            </a:pPr>
            <a:r>
              <a:rPr lang="is-IS" sz="2400" dirty="0" smtClean="0">
                <a:latin typeface="Arial" charset="0"/>
              </a:rPr>
              <a:t>Vefðu honum </a:t>
            </a:r>
            <a:r>
              <a:rPr lang="is-IS" sz="2400" dirty="0">
                <a:latin typeface="Arial" charset="0"/>
              </a:rPr>
              <a:t>í raka grisju</a:t>
            </a:r>
          </a:p>
          <a:p>
            <a:pPr lvl="1">
              <a:lnSpc>
                <a:spcPct val="105000"/>
              </a:lnSpc>
              <a:buFont typeface="Wingdings" pitchFamily="2" charset="2"/>
              <a:buChar char="§"/>
            </a:pPr>
            <a:r>
              <a:rPr lang="is-IS" sz="2400" dirty="0" smtClean="0">
                <a:latin typeface="Arial" charset="0"/>
              </a:rPr>
              <a:t>Settu hann í </a:t>
            </a:r>
            <a:r>
              <a:rPr lang="is-IS" sz="2400" dirty="0">
                <a:latin typeface="Arial" charset="0"/>
              </a:rPr>
              <a:t>plastpoka</a:t>
            </a:r>
          </a:p>
          <a:p>
            <a:pPr lvl="1">
              <a:lnSpc>
                <a:spcPct val="105000"/>
              </a:lnSpc>
              <a:buFont typeface="Wingdings" pitchFamily="2" charset="2"/>
              <a:buChar char="§"/>
            </a:pPr>
            <a:r>
              <a:rPr lang="is-IS" sz="2400" dirty="0" smtClean="0">
                <a:latin typeface="Arial" charset="0"/>
              </a:rPr>
              <a:t>Settu </a:t>
            </a:r>
            <a:r>
              <a:rPr lang="is-IS" sz="2400" dirty="0">
                <a:latin typeface="Arial" charset="0"/>
              </a:rPr>
              <a:t>plastpokann ofan í klakavatn</a:t>
            </a:r>
          </a:p>
          <a:p>
            <a:pPr>
              <a:lnSpc>
                <a:spcPct val="105000"/>
              </a:lnSpc>
              <a:buFont typeface="Wingdings" pitchFamily="2" charset="2"/>
              <a:buChar char="§"/>
            </a:pPr>
            <a:r>
              <a:rPr lang="is-IS" sz="2800" dirty="0" smtClean="0">
                <a:latin typeface="Arial" charset="0"/>
              </a:rPr>
              <a:t>Leitaðu </a:t>
            </a:r>
            <a:r>
              <a:rPr lang="is-IS" sz="2800" dirty="0">
                <a:latin typeface="Arial" charset="0"/>
              </a:rPr>
              <a:t>tafarlaust læknishjálpar</a:t>
            </a:r>
          </a:p>
        </p:txBody>
      </p:sp>
      <p:sp>
        <p:nvSpPr>
          <p:cNvPr id="7" name="Slide Number Placeholder 5"/>
          <p:cNvSpPr>
            <a:spLocks noGrp="1"/>
          </p:cNvSpPr>
          <p:nvPr>
            <p:ph type="sldNum" sz="quarter" idx="12"/>
          </p:nvPr>
        </p:nvSpPr>
        <p:spPr/>
        <p:txBody>
          <a:bodyPr/>
          <a:lstStyle/>
          <a:p>
            <a:fld id="{AEBDEC8E-47B7-46EF-AA8C-1B688652361B}" type="slidenum">
              <a:rPr lang="is-IS"/>
              <a:pPr/>
              <a:t>197</a:t>
            </a:fld>
            <a:endParaRPr lang="is-IS"/>
          </a:p>
        </p:txBody>
      </p:sp>
      <p:pic>
        <p:nvPicPr>
          <p:cNvPr id="736260" name="Picture 4" descr="Afhöggvinn"/>
          <p:cNvPicPr>
            <a:picLocks noChangeAspect="1" noChangeArrowheads="1"/>
          </p:cNvPicPr>
          <p:nvPr/>
        </p:nvPicPr>
        <p:blipFill>
          <a:blip r:embed="rId2" cstate="email"/>
          <a:srcRect/>
          <a:stretch>
            <a:fillRect/>
          </a:stretch>
        </p:blipFill>
        <p:spPr bwMode="auto">
          <a:xfrm>
            <a:off x="6660232" y="2924944"/>
            <a:ext cx="1628775" cy="2112963"/>
          </a:xfrm>
          <a:prstGeom prst="rect">
            <a:avLst/>
          </a:prstGeom>
          <a:noFill/>
          <a:ln w="9525">
            <a:noFill/>
            <a:miter lim="800000"/>
            <a:headEnd/>
            <a:tailEnd/>
          </a:ln>
          <a:effectLst/>
        </p:spPr>
      </p:pic>
    </p:spTree>
    <p:extLst>
      <p:ext uri="{BB962C8B-B14F-4D97-AF65-F5344CB8AC3E}">
        <p14:creationId xmlns:p14="http://schemas.microsoft.com/office/powerpoint/2010/main" val="2747841184"/>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odnasi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2120" y="2492896"/>
            <a:ext cx="3369407" cy="2520280"/>
          </a:xfrm>
          <a:prstGeom prst="rect">
            <a:avLst/>
          </a:prstGeom>
          <a:ln>
            <a:noFill/>
          </a:ln>
          <a:effectLst>
            <a:softEdge rad="112500"/>
          </a:effectLst>
        </p:spPr>
      </p:pic>
      <p:sp>
        <p:nvSpPr>
          <p:cNvPr id="811010" name="Rectangle 2"/>
          <p:cNvSpPr>
            <a:spLocks noGrp="1" noChangeArrowheads="1"/>
          </p:cNvSpPr>
          <p:nvPr>
            <p:ph type="title"/>
          </p:nvPr>
        </p:nvSpPr>
        <p:spPr>
          <a:xfrm>
            <a:off x="827584" y="1133872"/>
            <a:ext cx="7616329" cy="1143000"/>
          </a:xfrm>
        </p:spPr>
        <p:txBody>
          <a:bodyPr>
            <a:normAutofit fontScale="90000"/>
          </a:bodyPr>
          <a:lstStyle/>
          <a:p>
            <a:r>
              <a:rPr lang="is-IS" sz="4900" b="0" dirty="0">
                <a:latin typeface="Arial" charset="0"/>
              </a:rPr>
              <a:t>Blóðnasir </a:t>
            </a:r>
            <a:r>
              <a:rPr lang="is-IS" b="0" dirty="0">
                <a:latin typeface="Arial" charset="0"/>
              </a:rPr>
              <a:t/>
            </a:r>
            <a:br>
              <a:rPr lang="is-IS" b="0" dirty="0">
                <a:latin typeface="Arial" charset="0"/>
              </a:rPr>
            </a:br>
            <a:r>
              <a:rPr lang="is-IS" sz="2800" b="0" dirty="0">
                <a:solidFill>
                  <a:srgbClr val="FF0000"/>
                </a:solidFill>
                <a:latin typeface="Arial" charset="0"/>
              </a:rPr>
              <a:t>Skyndihjálp</a:t>
            </a:r>
          </a:p>
        </p:txBody>
      </p:sp>
      <p:sp>
        <p:nvSpPr>
          <p:cNvPr id="811011" name="Rectangle 3"/>
          <p:cNvSpPr>
            <a:spLocks noGrp="1" noChangeArrowheads="1"/>
          </p:cNvSpPr>
          <p:nvPr>
            <p:ph idx="1"/>
          </p:nvPr>
        </p:nvSpPr>
        <p:spPr>
          <a:xfrm>
            <a:off x="467545" y="2276475"/>
            <a:ext cx="7920806" cy="4127500"/>
          </a:xfrm>
        </p:spPr>
        <p:txBody>
          <a:bodyPr/>
          <a:lstStyle/>
          <a:p>
            <a:pPr>
              <a:buClr>
                <a:schemeClr val="tx1"/>
              </a:buClr>
              <a:buFont typeface="Wingdings" pitchFamily="2" charset="2"/>
              <a:buChar char="§"/>
            </a:pPr>
            <a:r>
              <a:rPr lang="is-IS" sz="2800" dirty="0" smtClean="0">
                <a:latin typeface="Arial" charset="0"/>
              </a:rPr>
              <a:t>Láttu </a:t>
            </a:r>
            <a:r>
              <a:rPr lang="is-IS" sz="2800" dirty="0">
                <a:latin typeface="Arial" charset="0"/>
              </a:rPr>
              <a:t>einstaklinginn sitja </a:t>
            </a:r>
            <a:r>
              <a:rPr lang="is-IS" sz="2800" dirty="0" smtClean="0">
                <a:latin typeface="Arial" charset="0"/>
              </a:rPr>
              <a:t>                                     uppréttan </a:t>
            </a:r>
            <a:r>
              <a:rPr lang="is-IS" sz="2800" dirty="0">
                <a:latin typeface="Arial" charset="0"/>
              </a:rPr>
              <a:t>og halla höfðinu fram</a:t>
            </a:r>
          </a:p>
          <a:p>
            <a:pPr>
              <a:buClr>
                <a:schemeClr val="tx1"/>
              </a:buClr>
              <a:buFont typeface="Wingdings" pitchFamily="2" charset="2"/>
              <a:buChar char="§"/>
            </a:pPr>
            <a:r>
              <a:rPr lang="is-IS" sz="2800" dirty="0" smtClean="0">
                <a:latin typeface="Arial" charset="0"/>
              </a:rPr>
              <a:t>Haltu </a:t>
            </a:r>
            <a:r>
              <a:rPr lang="is-IS" sz="2800" dirty="0">
                <a:latin typeface="Arial" charset="0"/>
              </a:rPr>
              <a:t>jafnt um báðar nasir í </a:t>
            </a:r>
            <a:r>
              <a:rPr lang="is-IS" sz="2800" dirty="0" smtClean="0">
                <a:latin typeface="Arial" charset="0"/>
              </a:rPr>
              <a:t>                                                                um </a:t>
            </a:r>
            <a:r>
              <a:rPr lang="is-IS" sz="2800" dirty="0">
                <a:latin typeface="Arial" charset="0"/>
              </a:rPr>
              <a:t>10-20 mín.</a:t>
            </a:r>
          </a:p>
          <a:p>
            <a:pPr>
              <a:buClr>
                <a:schemeClr val="tx1"/>
              </a:buClr>
              <a:buFont typeface="Wingdings" pitchFamily="2" charset="2"/>
              <a:buChar char="§"/>
            </a:pPr>
            <a:r>
              <a:rPr lang="is-IS" sz="2800" dirty="0" smtClean="0">
                <a:latin typeface="Arial" charset="0"/>
              </a:rPr>
              <a:t>Láttu </a:t>
            </a:r>
            <a:r>
              <a:rPr lang="is-IS" sz="2800" dirty="0">
                <a:latin typeface="Arial" charset="0"/>
              </a:rPr>
              <a:t>íspoka á nefið </a:t>
            </a:r>
          </a:p>
          <a:p>
            <a:pPr>
              <a:buClr>
                <a:schemeClr val="tx1"/>
              </a:buClr>
              <a:buFont typeface="Wingdings" pitchFamily="2" charset="2"/>
              <a:buChar char="§"/>
            </a:pPr>
            <a:r>
              <a:rPr lang="is-IS" sz="2800" dirty="0">
                <a:latin typeface="Arial" charset="0"/>
              </a:rPr>
              <a:t>Gott er að spýta út öllu </a:t>
            </a:r>
            <a:r>
              <a:rPr lang="is-IS" sz="2800" dirty="0" smtClean="0">
                <a:latin typeface="Arial" charset="0"/>
              </a:rPr>
              <a:t>blóði</a:t>
            </a:r>
            <a:endParaRPr lang="en-GB" sz="2800" dirty="0">
              <a:latin typeface="Arial" charset="0"/>
            </a:endParaRPr>
          </a:p>
          <a:p>
            <a:pPr>
              <a:buClr>
                <a:schemeClr val="tx1"/>
              </a:buClr>
              <a:buFont typeface="Wingdings" pitchFamily="2" charset="2"/>
              <a:buChar char="§"/>
            </a:pPr>
            <a:r>
              <a:rPr lang="is-IS" sz="2800" dirty="0" smtClean="0">
                <a:latin typeface="Arial" charset="0"/>
              </a:rPr>
              <a:t>Leitaðu </a:t>
            </a:r>
            <a:r>
              <a:rPr lang="is-IS" sz="2800" dirty="0">
                <a:latin typeface="Arial" charset="0"/>
              </a:rPr>
              <a:t>læknis ef blæðingin stöðvast ekki</a:t>
            </a:r>
          </a:p>
        </p:txBody>
      </p:sp>
      <p:sp>
        <p:nvSpPr>
          <p:cNvPr id="7" name="Slide Number Placeholder 5"/>
          <p:cNvSpPr>
            <a:spLocks noGrp="1"/>
          </p:cNvSpPr>
          <p:nvPr>
            <p:ph type="sldNum" sz="quarter" idx="12"/>
          </p:nvPr>
        </p:nvSpPr>
        <p:spPr/>
        <p:txBody>
          <a:bodyPr/>
          <a:lstStyle/>
          <a:p>
            <a:fld id="{B0C170EF-9FC9-4A41-8086-2166EA5B2F6F}" type="slidenum">
              <a:rPr lang="is-IS"/>
              <a:pPr/>
              <a:t>198</a:t>
            </a:fld>
            <a:endParaRPr lang="is-IS"/>
          </a:p>
        </p:txBody>
      </p:sp>
    </p:spTree>
    <p:extLst>
      <p:ext uri="{BB962C8B-B14F-4D97-AF65-F5344CB8AC3E}">
        <p14:creationId xmlns:p14="http://schemas.microsoft.com/office/powerpoint/2010/main" val="370745553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a:xfrm>
            <a:off x="827088" y="1133872"/>
            <a:ext cx="7543800" cy="1143000"/>
          </a:xfrm>
        </p:spPr>
        <p:txBody>
          <a:bodyPr/>
          <a:lstStyle/>
          <a:p>
            <a:r>
              <a:rPr lang="is-IS" b="0" dirty="0" smtClean="0">
                <a:latin typeface="Arial" charset="0"/>
              </a:rPr>
              <a:t>Sár</a:t>
            </a:r>
            <a:br>
              <a:rPr lang="is-IS" b="0" dirty="0" smtClean="0">
                <a:latin typeface="Arial" charset="0"/>
              </a:rPr>
            </a:br>
            <a:r>
              <a:rPr lang="is-IS" sz="2500" b="0" dirty="0" smtClean="0">
                <a:solidFill>
                  <a:srgbClr val="FF0000"/>
                </a:solidFill>
                <a:latin typeface="Arial" charset="0"/>
              </a:rPr>
              <a:t>Gerð </a:t>
            </a:r>
            <a:r>
              <a:rPr lang="is-IS" sz="2500" b="0" dirty="0">
                <a:solidFill>
                  <a:srgbClr val="FF0000"/>
                </a:solidFill>
                <a:latin typeface="Arial" charset="0"/>
              </a:rPr>
              <a:t>húðar</a:t>
            </a:r>
          </a:p>
        </p:txBody>
      </p:sp>
      <p:sp>
        <p:nvSpPr>
          <p:cNvPr id="816131" name="Rectangle 3"/>
          <p:cNvSpPr>
            <a:spLocks noGrp="1" noChangeArrowheads="1"/>
          </p:cNvSpPr>
          <p:nvPr>
            <p:ph idx="1"/>
          </p:nvPr>
        </p:nvSpPr>
        <p:spPr>
          <a:xfrm>
            <a:off x="827088" y="2348880"/>
            <a:ext cx="3738562" cy="4128120"/>
          </a:xfrm>
        </p:spPr>
        <p:txBody>
          <a:bodyPr/>
          <a:lstStyle/>
          <a:p>
            <a:pPr>
              <a:buClr>
                <a:schemeClr val="tx1"/>
              </a:buClr>
              <a:buNone/>
            </a:pPr>
            <a:r>
              <a:rPr lang="is-IS" sz="2800" b="1" dirty="0">
                <a:latin typeface="Arial" charset="0"/>
              </a:rPr>
              <a:t>Ytra </a:t>
            </a:r>
            <a:r>
              <a:rPr lang="is-IS" sz="2800" b="1" dirty="0" smtClean="0">
                <a:latin typeface="Arial" charset="0"/>
              </a:rPr>
              <a:t>lag</a:t>
            </a:r>
          </a:p>
          <a:p>
            <a:pPr>
              <a:buClr>
                <a:schemeClr val="tx1"/>
              </a:buClr>
              <a:buFont typeface="Wingdings" pitchFamily="2" charset="2"/>
              <a:buChar char="§"/>
            </a:pPr>
            <a:r>
              <a:rPr lang="is-IS" sz="2800" dirty="0" smtClean="0">
                <a:latin typeface="Arial" charset="0"/>
              </a:rPr>
              <a:t>Húðþekja</a:t>
            </a:r>
            <a:endParaRPr lang="is-IS" sz="2800" dirty="0">
              <a:latin typeface="Arial" charset="0"/>
            </a:endParaRPr>
          </a:p>
          <a:p>
            <a:pPr lvl="1">
              <a:buFontTx/>
              <a:buNone/>
            </a:pPr>
            <a:endParaRPr lang="is-IS" sz="1600" dirty="0">
              <a:latin typeface="Arial" charset="0"/>
            </a:endParaRPr>
          </a:p>
          <a:p>
            <a:pPr>
              <a:buClr>
                <a:schemeClr val="tx1"/>
              </a:buClr>
              <a:buNone/>
            </a:pPr>
            <a:r>
              <a:rPr lang="is-IS" sz="2800" b="1" dirty="0">
                <a:latin typeface="Arial" charset="0"/>
              </a:rPr>
              <a:t>Innra </a:t>
            </a:r>
            <a:r>
              <a:rPr lang="is-IS" sz="2800" b="1" dirty="0" smtClean="0">
                <a:latin typeface="Arial" charset="0"/>
              </a:rPr>
              <a:t>lag</a:t>
            </a:r>
          </a:p>
          <a:p>
            <a:pPr>
              <a:buClr>
                <a:schemeClr val="tx1"/>
              </a:buClr>
              <a:buFont typeface="Wingdings" pitchFamily="2" charset="2"/>
              <a:buChar char="§"/>
            </a:pPr>
            <a:r>
              <a:rPr lang="is-IS" sz="2800" dirty="0" smtClean="0">
                <a:latin typeface="Arial" charset="0"/>
              </a:rPr>
              <a:t>Leður</a:t>
            </a:r>
            <a:endParaRPr lang="is-IS" sz="2800" dirty="0">
              <a:latin typeface="Arial" charset="0"/>
            </a:endParaRPr>
          </a:p>
          <a:p>
            <a:pPr>
              <a:buClr>
                <a:schemeClr val="tx1"/>
              </a:buClr>
              <a:buFont typeface="Wingdings" pitchFamily="2" charset="2"/>
              <a:buChar char="§"/>
            </a:pPr>
            <a:r>
              <a:rPr lang="is-IS" sz="2800" dirty="0" smtClean="0">
                <a:latin typeface="Arial" charset="0"/>
              </a:rPr>
              <a:t>Laus </a:t>
            </a:r>
            <a:r>
              <a:rPr lang="is-IS" sz="2800" dirty="0">
                <a:latin typeface="Arial" charset="0"/>
              </a:rPr>
              <a:t>bandvefur</a:t>
            </a:r>
          </a:p>
        </p:txBody>
      </p:sp>
      <p:sp>
        <p:nvSpPr>
          <p:cNvPr id="8" name="Slide Number Placeholder 5"/>
          <p:cNvSpPr>
            <a:spLocks noGrp="1"/>
          </p:cNvSpPr>
          <p:nvPr>
            <p:ph type="sldNum" sz="quarter" idx="12"/>
          </p:nvPr>
        </p:nvSpPr>
        <p:spPr/>
        <p:txBody>
          <a:bodyPr/>
          <a:lstStyle/>
          <a:p>
            <a:fld id="{5EE08901-4095-47D7-A28D-2E013A4EFF46}" type="slidenum">
              <a:rPr lang="is-IS"/>
              <a:pPr/>
              <a:t>199</a:t>
            </a:fld>
            <a:endParaRPr lang="is-IS"/>
          </a:p>
        </p:txBody>
      </p:sp>
      <p:pic>
        <p:nvPicPr>
          <p:cNvPr id="816132" name="Picture 4" descr="I-SKINC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8263" y="2205038"/>
            <a:ext cx="2733675" cy="3189287"/>
          </a:xfrm>
          <a:prstGeom prst="rect">
            <a:avLst/>
          </a:prstGeom>
          <a:noFill/>
        </p:spPr>
      </p:pic>
      <p:sp>
        <p:nvSpPr>
          <p:cNvPr id="816133" name="Rectangle 5"/>
          <p:cNvSpPr>
            <a:spLocks noChangeArrowheads="1"/>
          </p:cNvSpPr>
          <p:nvPr/>
        </p:nvSpPr>
        <p:spPr bwMode="auto">
          <a:xfrm>
            <a:off x="5238179" y="5445224"/>
            <a:ext cx="3870325" cy="576262"/>
          </a:xfrm>
          <a:prstGeom prst="rect">
            <a:avLst/>
          </a:prstGeom>
          <a:noFill/>
          <a:ln w="9525">
            <a:noFill/>
            <a:miter lim="800000"/>
            <a:headEnd/>
            <a:tailEnd/>
          </a:ln>
          <a:effectLst/>
        </p:spPr>
        <p:txBody>
          <a:bodyPr anchor="ctr"/>
          <a:lstStyle/>
          <a:p>
            <a:r>
              <a:rPr lang="is-IS" sz="2000" dirty="0">
                <a:latin typeface="Arial" pitchFamily="34" charset="0"/>
                <a:cs typeface="Arial" pitchFamily="34" charset="0"/>
              </a:rPr>
              <a:t>Þverskurður af húð</a:t>
            </a:r>
            <a:endParaRPr lang="en-GB" sz="2000" dirty="0">
              <a:latin typeface="Arial" pitchFamily="34" charset="0"/>
              <a:cs typeface="Arial" pitchFamily="34" charset="0"/>
            </a:endParaRPr>
          </a:p>
        </p:txBody>
      </p:sp>
    </p:spTree>
    <p:extLst>
      <p:ext uri="{BB962C8B-B14F-4D97-AF65-F5344CB8AC3E}">
        <p14:creationId xmlns:p14="http://schemas.microsoft.com/office/powerpoint/2010/main" val="2791769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68612" y="1196752"/>
            <a:ext cx="2111500" cy="1584176"/>
          </a:xfrm>
          <a:prstGeom prst="rect">
            <a:avLst/>
          </a:prstGeom>
          <a:ln>
            <a:noFill/>
          </a:ln>
          <a:effectLst>
            <a:outerShdw blurRad="292100" dist="139700" dir="2700000" algn="tl" rotWithShape="0">
              <a:srgbClr val="333333">
                <a:alpha val="65000"/>
              </a:srgbClr>
            </a:outerShdw>
          </a:effectLst>
        </p:spPr>
      </p:pic>
      <p:pic>
        <p:nvPicPr>
          <p:cNvPr id="3" name="Picture 4">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50018" y="1196752"/>
            <a:ext cx="2106358" cy="1584176"/>
          </a:xfrm>
          <a:prstGeom prst="rect">
            <a:avLst/>
          </a:prstGeom>
          <a:ln>
            <a:noFill/>
          </a:ln>
          <a:effectLst>
            <a:outerShdw blurRad="292100" dist="139700" dir="2700000" algn="tl" rotWithShape="0">
              <a:srgbClr val="333333">
                <a:alpha val="65000"/>
              </a:srgbClr>
            </a:outerShdw>
          </a:effectLst>
        </p:spPr>
      </p:pic>
      <p:pic>
        <p:nvPicPr>
          <p:cNvPr id="5" name="Picture 6">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11760" y="3140968"/>
            <a:ext cx="2088232" cy="1568672"/>
          </a:xfrm>
          <a:prstGeom prst="rect">
            <a:avLst/>
          </a:prstGeom>
          <a:ln>
            <a:noFill/>
          </a:ln>
          <a:effectLst>
            <a:outerShdw blurRad="292100" dist="139700" dir="2700000" algn="tl" rotWithShape="0">
              <a:srgbClr val="333333">
                <a:alpha val="65000"/>
              </a:srgbClr>
            </a:outerShdw>
          </a:effectLst>
        </p:spPr>
      </p:pic>
      <p:pic>
        <p:nvPicPr>
          <p:cNvPr id="6" name="Picture 7">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644008" y="3140969"/>
            <a:ext cx="2109720" cy="1584176"/>
          </a:xfrm>
          <a:prstGeom prst="rect">
            <a:avLst/>
          </a:prstGeom>
          <a:ln>
            <a:noFill/>
          </a:ln>
          <a:effectLst>
            <a:outerShdw blurRad="292100" dist="139700" dir="2700000" algn="tl" rotWithShape="0">
              <a:srgbClr val="333333">
                <a:alpha val="65000"/>
              </a:srgbClr>
            </a:outerShdw>
          </a:effectLst>
        </p:spPr>
      </p:pic>
      <p:pic>
        <p:nvPicPr>
          <p:cNvPr id="8" name="Picture 9">
            <a:hlinkClick r:id="rId11" action="ppaction://hlinksldjump"/>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411760" y="5013176"/>
            <a:ext cx="2088232" cy="1567327"/>
          </a:xfrm>
          <a:prstGeom prst="rect">
            <a:avLst/>
          </a:prstGeom>
          <a:ln>
            <a:noFill/>
          </a:ln>
          <a:effectLst>
            <a:outerShdw blurRad="292100" dist="139700" dir="2700000" algn="tl" rotWithShape="0">
              <a:srgbClr val="333333">
                <a:alpha val="65000"/>
              </a:srgbClr>
            </a:outerShdw>
          </a:effectLst>
        </p:spPr>
      </p:pic>
      <p:pic>
        <p:nvPicPr>
          <p:cNvPr id="9" name="Picture 10">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620005" y="5013176"/>
            <a:ext cx="2112235" cy="1584176"/>
          </a:xfrm>
          <a:prstGeom prst="rect">
            <a:avLst/>
          </a:prstGeom>
          <a:ln>
            <a:noFill/>
          </a:ln>
          <a:effectLst>
            <a:outerShdw blurRad="292100" dist="139700" dir="2700000" algn="tl" rotWithShape="0">
              <a:srgbClr val="333333">
                <a:alpha val="65000"/>
              </a:srgbClr>
            </a:outerShdw>
          </a:effectLst>
        </p:spPr>
      </p:pic>
      <p:pic>
        <p:nvPicPr>
          <p:cNvPr id="10" name="Picture 11">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876256" y="5013175"/>
            <a:ext cx="2110008" cy="1584177"/>
          </a:xfrm>
          <a:prstGeom prst="rect">
            <a:avLst/>
          </a:prstGeom>
          <a:ln>
            <a:noFill/>
          </a:ln>
          <a:effectLst>
            <a:outerShdw blurRad="292100" dist="139700" dir="2700000" algn="tl" rotWithShape="0">
              <a:srgbClr val="333333">
                <a:alpha val="65000"/>
              </a:srgbClr>
            </a:outerShdw>
          </a:effectLst>
        </p:spPr>
      </p:pic>
      <p:pic>
        <p:nvPicPr>
          <p:cNvPr id="11" name="Picture 12">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876256" y="3140968"/>
            <a:ext cx="2111432" cy="1584176"/>
          </a:xfrm>
          <a:prstGeom prst="rect">
            <a:avLst/>
          </a:prstGeom>
          <a:ln>
            <a:noFill/>
          </a:ln>
          <a:effectLst>
            <a:outerShdw blurRad="292100" dist="139700" dir="2700000" algn="tl" rotWithShape="0">
              <a:srgbClr val="333333">
                <a:alpha val="65000"/>
              </a:srgbClr>
            </a:outerShdw>
          </a:effectLst>
        </p:spPr>
      </p:pic>
      <p:pic>
        <p:nvPicPr>
          <p:cNvPr id="1037" name="Picture 13">
            <a:hlinkClick r:id="rId19" action="ppaction://hlinksldjump"/>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115616" y="1196752"/>
            <a:ext cx="2088232" cy="1566174"/>
          </a:xfrm>
          <a:prstGeom prst="rect">
            <a:avLst/>
          </a:prstGeom>
          <a:ln>
            <a:noFill/>
          </a:ln>
          <a:effectLst>
            <a:outerShdw blurRad="292100" dist="139700" dir="2700000" algn="tl" rotWithShape="0">
              <a:srgbClr val="333333">
                <a:alpha val="65000"/>
              </a:srgbClr>
            </a:outerShdw>
          </a:effectLst>
        </p:spPr>
      </p:pic>
      <p:pic>
        <p:nvPicPr>
          <p:cNvPr id="1038" name="Picture 14">
            <a:hlinkClick r:id="rId21" action="ppaction://hlinksldjump"/>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79512" y="5013176"/>
            <a:ext cx="2064097" cy="1552145"/>
          </a:xfrm>
          <a:prstGeom prst="rect">
            <a:avLst/>
          </a:prstGeom>
          <a:ln>
            <a:noFill/>
          </a:ln>
          <a:effectLst>
            <a:outerShdw blurRad="292100" dist="139700" dir="2700000" algn="tl" rotWithShape="0">
              <a:srgbClr val="333333">
                <a:alpha val="65000"/>
              </a:srgbClr>
            </a:outerShdw>
          </a:effectLst>
        </p:spPr>
      </p:pic>
      <p:pic>
        <p:nvPicPr>
          <p:cNvPr id="1039" name="Picture 15">
            <a:hlinkClick r:id="rId23" action="ppaction://hlinksldjump"/>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79512" y="3140968"/>
            <a:ext cx="2088232" cy="1571788"/>
          </a:xfrm>
          <a:prstGeom prst="rect">
            <a:avLst/>
          </a:prstGeom>
          <a:ln>
            <a:noFill/>
          </a:ln>
          <a:effectLst>
            <a:outerShdw blurRad="292100" dist="139700" dir="2700000" algn="tl" rotWithShape="0">
              <a:srgbClr val="333333">
                <a:alpha val="65000"/>
              </a:srgbClr>
            </a:outerShdw>
          </a:effectLst>
        </p:spPr>
      </p:pic>
      <p:sp>
        <p:nvSpPr>
          <p:cNvPr id="14" name="Rectangle 2"/>
          <p:cNvSpPr txBox="1">
            <a:spLocks noChangeArrowheads="1"/>
          </p:cNvSpPr>
          <p:nvPr/>
        </p:nvSpPr>
        <p:spPr bwMode="auto">
          <a:xfrm>
            <a:off x="5220072" y="29276"/>
            <a:ext cx="36358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is-IS" sz="2000" b="1" dirty="0" smtClean="0">
                <a:solidFill>
                  <a:schemeClr val="bg1">
                    <a:lumMod val="65000"/>
                  </a:schemeClr>
                </a:solidFill>
                <a:latin typeface="Arial" charset="0"/>
              </a:rPr>
              <a:t>YFIRLIT YFIR KAFLA Í KENNSLUGLÆRUM</a:t>
            </a:r>
            <a:endParaRPr lang="is-IS" sz="2000" b="1" dirty="0">
              <a:solidFill>
                <a:schemeClr val="bg1">
                  <a:lumMod val="65000"/>
                </a:schemeClr>
              </a:solidFill>
              <a:latin typeface="Arial" charset="0"/>
            </a:endParaRPr>
          </a:p>
        </p:txBody>
      </p:sp>
    </p:spTree>
    <p:extLst>
      <p:ext uri="{BB962C8B-B14F-4D97-AF65-F5344CB8AC3E}">
        <p14:creationId xmlns:p14="http://schemas.microsoft.com/office/powerpoint/2010/main" val="6285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53165" y="3429000"/>
            <a:ext cx="4490835" cy="3168352"/>
          </a:xfrm>
          <a:prstGeom prst="rect">
            <a:avLst/>
          </a:prstGeom>
        </p:spPr>
      </p:pic>
      <p:sp>
        <p:nvSpPr>
          <p:cNvPr id="430082" name="Rectangle 2"/>
          <p:cNvSpPr>
            <a:spLocks noGrp="1" noChangeArrowheads="1"/>
          </p:cNvSpPr>
          <p:nvPr>
            <p:ph type="title"/>
          </p:nvPr>
        </p:nvSpPr>
        <p:spPr>
          <a:xfrm>
            <a:off x="0" y="1196752"/>
            <a:ext cx="9144000" cy="1143000"/>
          </a:xfrm>
        </p:spPr>
        <p:txBody>
          <a:bodyPr>
            <a:normAutofit fontScale="90000"/>
          </a:bodyPr>
          <a:lstStyle/>
          <a:p>
            <a:r>
              <a:rPr lang="is-IS" sz="4900" b="0" dirty="0">
                <a:latin typeface="Arial" charset="0"/>
              </a:rPr>
              <a:t>E</a:t>
            </a:r>
            <a:r>
              <a:rPr lang="is-IS" sz="4900" b="0" dirty="0" smtClean="0">
                <a:latin typeface="Arial" charset="0"/>
              </a:rPr>
              <a:t>ftir slys</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Hugleiddu eigin tilfinningaviðbrögð</a:t>
            </a:r>
            <a:endParaRPr lang="en-GB" b="0" dirty="0">
              <a:latin typeface="Arial" charset="0"/>
            </a:endParaRPr>
          </a:p>
        </p:txBody>
      </p:sp>
      <p:sp>
        <p:nvSpPr>
          <p:cNvPr id="430083" name="Rectangle 3"/>
          <p:cNvSpPr>
            <a:spLocks noGrp="1" noChangeArrowheads="1"/>
          </p:cNvSpPr>
          <p:nvPr>
            <p:ph idx="1"/>
          </p:nvPr>
        </p:nvSpPr>
        <p:spPr>
          <a:xfrm>
            <a:off x="468313" y="2564904"/>
            <a:ext cx="8351837" cy="4104184"/>
          </a:xfrm>
        </p:spPr>
        <p:txBody>
          <a:bodyPr/>
          <a:lstStyle/>
          <a:p>
            <a:pPr>
              <a:buFont typeface="Wingdings" pitchFamily="2" charset="2"/>
              <a:buChar char="§"/>
            </a:pPr>
            <a:r>
              <a:rPr lang="is-IS" sz="2800" dirty="0" smtClean="0">
                <a:latin typeface="Arial" charset="0"/>
              </a:rPr>
              <a:t>Talaðu við aðra um reynsluna</a:t>
            </a:r>
            <a:endParaRPr lang="is-IS" sz="2800" dirty="0">
              <a:latin typeface="Arial" charset="0"/>
            </a:endParaRPr>
          </a:p>
          <a:p>
            <a:pPr>
              <a:buFont typeface="Wingdings" pitchFamily="2" charset="2"/>
              <a:buChar char="§"/>
            </a:pPr>
            <a:r>
              <a:rPr lang="is-IS" sz="2800" dirty="0" smtClean="0">
                <a:latin typeface="Arial" charset="0"/>
              </a:rPr>
              <a:t>Reyndu að ná </a:t>
            </a:r>
            <a:r>
              <a:rPr lang="is-IS" sz="2800" dirty="0">
                <a:latin typeface="Arial" charset="0"/>
              </a:rPr>
              <a:t>fyrra jafnvægi </a:t>
            </a:r>
            <a:r>
              <a:rPr lang="is-IS" sz="2800" dirty="0" smtClean="0">
                <a:latin typeface="Arial" charset="0"/>
              </a:rPr>
              <a:t>og nota </a:t>
            </a:r>
            <a:r>
              <a:rPr lang="is-IS" sz="2800" dirty="0">
                <a:latin typeface="Arial" charset="0"/>
              </a:rPr>
              <a:t>þær </a:t>
            </a:r>
            <a:r>
              <a:rPr lang="is-IS" sz="2800" dirty="0" smtClean="0">
                <a:latin typeface="Arial" charset="0"/>
              </a:rPr>
              <a:t>                                           bjargir sem í boði </a:t>
            </a:r>
            <a:r>
              <a:rPr lang="is-IS" sz="2800" dirty="0">
                <a:latin typeface="Arial" charset="0"/>
              </a:rPr>
              <a:t>eru</a:t>
            </a:r>
          </a:p>
          <a:p>
            <a:pPr>
              <a:buFont typeface="Wingdings" pitchFamily="2" charset="2"/>
              <a:buChar char="§"/>
            </a:pPr>
            <a:r>
              <a:rPr lang="is-IS" sz="2800" dirty="0" smtClean="0">
                <a:latin typeface="Arial" charset="0"/>
              </a:rPr>
              <a:t>Forðastu áreiti fyrst á eftir </a:t>
            </a:r>
          </a:p>
          <a:p>
            <a:pPr>
              <a:buFont typeface="Wingdings" pitchFamily="2" charset="2"/>
              <a:buChar char="§"/>
            </a:pPr>
            <a:r>
              <a:rPr lang="is-IS" sz="2800" dirty="0" smtClean="0">
                <a:latin typeface="Arial" charset="0"/>
              </a:rPr>
              <a:t>Leitaðu aðstoðar fagfólks                                     ef atburðurinn leitar enn á                                               hugann dögum eða vikum                                 eftir atburðinn                                               </a:t>
            </a:r>
          </a:p>
        </p:txBody>
      </p:sp>
      <p:sp>
        <p:nvSpPr>
          <p:cNvPr id="6" name="Slide Number Placeholder 5"/>
          <p:cNvSpPr>
            <a:spLocks noGrp="1"/>
          </p:cNvSpPr>
          <p:nvPr>
            <p:ph type="sldNum" sz="quarter" idx="12"/>
          </p:nvPr>
        </p:nvSpPr>
        <p:spPr/>
        <p:txBody>
          <a:bodyPr/>
          <a:lstStyle/>
          <a:p>
            <a:fld id="{80AC3377-0FB8-4AFC-8D23-E02C34ECF77F}" type="slidenum">
              <a:rPr lang="is-IS"/>
              <a:pPr/>
              <a:t>20</a:t>
            </a:fld>
            <a:endParaRPr lang="is-IS"/>
          </a:p>
        </p:txBody>
      </p:sp>
    </p:spTree>
    <p:extLst>
      <p:ext uri="{BB962C8B-B14F-4D97-AF65-F5344CB8AC3E}">
        <p14:creationId xmlns:p14="http://schemas.microsoft.com/office/powerpoint/2010/main" val="6372487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a:xfrm>
            <a:off x="467544" y="1186136"/>
            <a:ext cx="8192269" cy="874712"/>
          </a:xfrm>
        </p:spPr>
        <p:txBody>
          <a:bodyPr/>
          <a:lstStyle/>
          <a:p>
            <a:r>
              <a:rPr lang="is-IS" b="0" dirty="0" smtClean="0">
                <a:latin typeface="Arial" charset="0"/>
              </a:rPr>
              <a:t>Sár</a:t>
            </a:r>
            <a:br>
              <a:rPr lang="is-IS" b="0" dirty="0" smtClean="0">
                <a:latin typeface="Arial" charset="0"/>
              </a:rPr>
            </a:br>
            <a:r>
              <a:rPr lang="is-IS" sz="2500" b="0" dirty="0" smtClean="0">
                <a:solidFill>
                  <a:srgbClr val="FF0000"/>
                </a:solidFill>
                <a:latin typeface="Arial" charset="0"/>
              </a:rPr>
              <a:t>Hlutverk </a:t>
            </a:r>
            <a:r>
              <a:rPr lang="is-IS" sz="2500" b="0" dirty="0">
                <a:solidFill>
                  <a:srgbClr val="FF0000"/>
                </a:solidFill>
                <a:latin typeface="Arial" charset="0"/>
              </a:rPr>
              <a:t>húðarinnar</a:t>
            </a:r>
          </a:p>
        </p:txBody>
      </p:sp>
      <p:sp>
        <p:nvSpPr>
          <p:cNvPr id="817155" name="Rectangle 3"/>
          <p:cNvSpPr>
            <a:spLocks noGrp="1" noChangeArrowheads="1"/>
          </p:cNvSpPr>
          <p:nvPr>
            <p:ph idx="1"/>
          </p:nvPr>
        </p:nvSpPr>
        <p:spPr>
          <a:xfrm>
            <a:off x="468313" y="2133600"/>
            <a:ext cx="8351837" cy="4343400"/>
          </a:xfrm>
        </p:spPr>
        <p:txBody>
          <a:bodyPr/>
          <a:lstStyle/>
          <a:p>
            <a:pPr>
              <a:buClr>
                <a:schemeClr val="tx1"/>
              </a:buClr>
              <a:buFont typeface="Wingdings" pitchFamily="2" charset="2"/>
              <a:buChar char="§"/>
            </a:pPr>
            <a:r>
              <a:rPr lang="is-IS" sz="2800" dirty="0">
                <a:latin typeface="Arial" charset="0"/>
              </a:rPr>
              <a:t>Varnarhlutverk</a:t>
            </a:r>
          </a:p>
          <a:p>
            <a:pPr lvl="1">
              <a:buFont typeface="Wingdings" pitchFamily="2" charset="2"/>
              <a:buChar char="§"/>
            </a:pPr>
            <a:r>
              <a:rPr lang="is-IS" sz="2400" dirty="0">
                <a:latin typeface="Arial" charset="0"/>
              </a:rPr>
              <a:t>Bakteríur komast ekki í gegnum heila húð </a:t>
            </a:r>
          </a:p>
          <a:p>
            <a:pPr>
              <a:buClr>
                <a:schemeClr val="tx1"/>
              </a:buClr>
              <a:buFont typeface="Wingdings" pitchFamily="2" charset="2"/>
              <a:buChar char="§"/>
            </a:pPr>
            <a:r>
              <a:rPr lang="is-IS" sz="2800" dirty="0">
                <a:latin typeface="Arial" charset="0"/>
              </a:rPr>
              <a:t>Framleiðsla</a:t>
            </a:r>
          </a:p>
          <a:p>
            <a:pPr lvl="1">
              <a:buFont typeface="Wingdings" pitchFamily="2" charset="2"/>
              <a:buChar char="§"/>
            </a:pPr>
            <a:r>
              <a:rPr lang="is-IS" sz="2400" dirty="0">
                <a:latin typeface="Arial" charset="0"/>
              </a:rPr>
              <a:t>Sviti, D-vítamín</a:t>
            </a:r>
          </a:p>
          <a:p>
            <a:pPr>
              <a:buClr>
                <a:schemeClr val="tx1"/>
              </a:buClr>
              <a:buFont typeface="Wingdings" pitchFamily="2" charset="2"/>
              <a:buChar char="§"/>
            </a:pPr>
            <a:r>
              <a:rPr lang="is-IS" sz="2800" dirty="0">
                <a:latin typeface="Arial" charset="0"/>
              </a:rPr>
              <a:t>Hitatemprun</a:t>
            </a:r>
          </a:p>
          <a:p>
            <a:pPr lvl="1">
              <a:buFont typeface="Wingdings" pitchFamily="2" charset="2"/>
              <a:buChar char="§"/>
            </a:pPr>
            <a:r>
              <a:rPr lang="is-IS" sz="2400" dirty="0">
                <a:latin typeface="Arial" charset="0"/>
              </a:rPr>
              <a:t>Einangrun, tryggir varma og hindrar uppgufun</a:t>
            </a:r>
          </a:p>
          <a:p>
            <a:pPr lvl="1">
              <a:buFont typeface="Wingdings" pitchFamily="2" charset="2"/>
              <a:buChar char="§"/>
            </a:pPr>
            <a:r>
              <a:rPr lang="is-IS" sz="2400" dirty="0">
                <a:latin typeface="Arial" charset="0"/>
              </a:rPr>
              <a:t>Svitamyndun, æðar víkka út og dragast saman</a:t>
            </a:r>
          </a:p>
          <a:p>
            <a:pPr>
              <a:buClr>
                <a:schemeClr val="tx1"/>
              </a:buClr>
              <a:buFont typeface="Wingdings" pitchFamily="2" charset="2"/>
              <a:buChar char="§"/>
            </a:pPr>
            <a:r>
              <a:rPr lang="is-IS" sz="2800" dirty="0">
                <a:latin typeface="Arial" charset="0"/>
              </a:rPr>
              <a:t>Skynjun</a:t>
            </a:r>
          </a:p>
          <a:p>
            <a:pPr lvl="1">
              <a:buFont typeface="Wingdings" pitchFamily="2" charset="2"/>
              <a:buChar char="§"/>
            </a:pPr>
            <a:r>
              <a:rPr lang="is-IS" sz="2400" dirty="0">
                <a:latin typeface="Arial" charset="0"/>
              </a:rPr>
              <a:t>Taugaendar skynja snertingu, sársauka, hita og kulda</a:t>
            </a:r>
          </a:p>
          <a:p>
            <a:pPr lvl="1">
              <a:buFontTx/>
              <a:buNone/>
            </a:pPr>
            <a:endParaRPr lang="is-IS" sz="2400" dirty="0">
              <a:latin typeface="Arial" charset="0"/>
            </a:endParaRPr>
          </a:p>
        </p:txBody>
      </p:sp>
      <p:sp>
        <p:nvSpPr>
          <p:cNvPr id="6" name="Slide Number Placeholder 5"/>
          <p:cNvSpPr>
            <a:spLocks noGrp="1"/>
          </p:cNvSpPr>
          <p:nvPr>
            <p:ph type="sldNum" sz="quarter" idx="12"/>
          </p:nvPr>
        </p:nvSpPr>
        <p:spPr/>
        <p:txBody>
          <a:bodyPr/>
          <a:lstStyle/>
          <a:p>
            <a:fld id="{6F28D3D5-AF38-4E2B-9A01-DBF78202F459}" type="slidenum">
              <a:rPr lang="is-IS"/>
              <a:pPr/>
              <a:t>200</a:t>
            </a:fld>
            <a:endParaRPr lang="is-IS"/>
          </a:p>
        </p:txBody>
      </p:sp>
    </p:spTree>
    <p:extLst>
      <p:ext uri="{BB962C8B-B14F-4D97-AF65-F5344CB8AC3E}">
        <p14:creationId xmlns:p14="http://schemas.microsoft.com/office/powerpoint/2010/main" val="285790739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755576" y="1124793"/>
            <a:ext cx="7688337" cy="1008063"/>
          </a:xfrm>
        </p:spPr>
        <p:txBody>
          <a:bodyPr/>
          <a:lstStyle/>
          <a:p>
            <a:r>
              <a:rPr lang="is-IS" b="0" dirty="0" smtClean="0">
                <a:latin typeface="Arial" charset="0"/>
              </a:rPr>
              <a:t>Sár</a:t>
            </a:r>
            <a:br>
              <a:rPr lang="is-IS" b="0" dirty="0" smtClean="0">
                <a:latin typeface="Arial" charset="0"/>
              </a:rPr>
            </a:br>
            <a:r>
              <a:rPr lang="is-IS" sz="2500" dirty="0" smtClean="0">
                <a:solidFill>
                  <a:srgbClr val="FF0000"/>
                </a:solidFill>
                <a:latin typeface="Arial" charset="0"/>
              </a:rPr>
              <a:t>Ei</a:t>
            </a:r>
            <a:r>
              <a:rPr lang="is-IS" sz="2500" b="0" dirty="0" smtClean="0">
                <a:solidFill>
                  <a:srgbClr val="FF0000"/>
                </a:solidFill>
                <a:latin typeface="Arial" charset="0"/>
              </a:rPr>
              <a:t>nkenni sýkingar</a:t>
            </a:r>
            <a:endParaRPr lang="en-GB" sz="2500" b="0" dirty="0">
              <a:solidFill>
                <a:srgbClr val="FF0000"/>
              </a:solidFill>
              <a:latin typeface="Arial" charset="0"/>
            </a:endParaRPr>
          </a:p>
        </p:txBody>
      </p:sp>
      <p:sp>
        <p:nvSpPr>
          <p:cNvPr id="822275" name="Rectangle 3"/>
          <p:cNvSpPr>
            <a:spLocks noGrp="1" noChangeArrowheads="1"/>
          </p:cNvSpPr>
          <p:nvPr>
            <p:ph idx="1"/>
          </p:nvPr>
        </p:nvSpPr>
        <p:spPr>
          <a:xfrm>
            <a:off x="611188" y="2132856"/>
            <a:ext cx="8380412" cy="4267944"/>
          </a:xfrm>
        </p:spPr>
        <p:txBody>
          <a:bodyPr/>
          <a:lstStyle/>
          <a:p>
            <a:pPr>
              <a:buClr>
                <a:srgbClr val="FF3300"/>
              </a:buClr>
              <a:buFontTx/>
              <a:buNone/>
            </a:pPr>
            <a:r>
              <a:rPr lang="is-IS" sz="2800" b="1" dirty="0">
                <a:latin typeface="Arial" charset="0"/>
                <a:cs typeface="Times New Roman" pitchFamily="18" charset="0"/>
              </a:rPr>
              <a:t>Væg einkenni</a:t>
            </a:r>
          </a:p>
          <a:p>
            <a:pPr>
              <a:buFont typeface="Wingdings" pitchFamily="2" charset="2"/>
              <a:buChar char="§"/>
            </a:pPr>
            <a:r>
              <a:rPr lang="is-IS" sz="2800" dirty="0">
                <a:latin typeface="Arial" charset="0"/>
                <a:cs typeface="Times New Roman" pitchFamily="18" charset="0"/>
              </a:rPr>
              <a:t>Bólga og roði</a:t>
            </a:r>
            <a:endParaRPr lang="en-AU" sz="2800" dirty="0">
              <a:latin typeface="Arial" charset="0"/>
              <a:cs typeface="Times New Roman" pitchFamily="18" charset="0"/>
            </a:endParaRPr>
          </a:p>
          <a:p>
            <a:pPr>
              <a:buFont typeface="Wingdings" pitchFamily="2" charset="2"/>
              <a:buChar char="§"/>
            </a:pPr>
            <a:r>
              <a:rPr lang="is-IS" sz="2800" dirty="0">
                <a:latin typeface="Arial" charset="0"/>
                <a:cs typeface="Times New Roman" pitchFamily="18" charset="0"/>
              </a:rPr>
              <a:t>Hitatilfinning, sársauki, gröftur</a:t>
            </a:r>
            <a:endParaRPr lang="is-IS" sz="2800" b="1" dirty="0">
              <a:latin typeface="Arial" charset="0"/>
              <a:cs typeface="Times New Roman" pitchFamily="18" charset="0"/>
            </a:endParaRPr>
          </a:p>
          <a:p>
            <a:pPr>
              <a:buClr>
                <a:srgbClr val="FF3300"/>
              </a:buClr>
              <a:buFontTx/>
              <a:buNone/>
            </a:pPr>
            <a:endParaRPr lang="is-IS" sz="1000" b="1" dirty="0">
              <a:latin typeface="Arial" charset="0"/>
              <a:cs typeface="Times New Roman" pitchFamily="18" charset="0"/>
            </a:endParaRPr>
          </a:p>
          <a:p>
            <a:pPr>
              <a:buClr>
                <a:srgbClr val="FF3300"/>
              </a:buClr>
              <a:buFontTx/>
              <a:buNone/>
            </a:pPr>
            <a:r>
              <a:rPr lang="is-IS" sz="2800" b="1" dirty="0">
                <a:latin typeface="Arial" charset="0"/>
                <a:cs typeface="Times New Roman" pitchFamily="18" charset="0"/>
              </a:rPr>
              <a:t>Alvarleg einkenni</a:t>
            </a:r>
          </a:p>
          <a:p>
            <a:pPr>
              <a:buFont typeface="Wingdings" pitchFamily="2" charset="2"/>
              <a:buChar char="§"/>
            </a:pPr>
            <a:r>
              <a:rPr lang="is-IS" sz="2800" dirty="0">
                <a:latin typeface="Arial" charset="0"/>
                <a:cs typeface="Times New Roman" pitchFamily="18" charset="0"/>
              </a:rPr>
              <a:t>Hiti, eitlabólga</a:t>
            </a:r>
          </a:p>
          <a:p>
            <a:pPr>
              <a:buFont typeface="Wingdings" pitchFamily="2" charset="2"/>
              <a:buChar char="§"/>
            </a:pPr>
            <a:r>
              <a:rPr lang="is-IS" sz="2800" dirty="0">
                <a:latin typeface="Arial" charset="0"/>
                <a:cs typeface="Times New Roman" pitchFamily="18" charset="0"/>
              </a:rPr>
              <a:t>Sogæðabólga</a:t>
            </a:r>
          </a:p>
          <a:p>
            <a:pPr>
              <a:buFont typeface="Wingdings" pitchFamily="2" charset="2"/>
              <a:buChar char="§"/>
            </a:pPr>
            <a:r>
              <a:rPr lang="is-IS" sz="2800" dirty="0">
                <a:latin typeface="Arial" charset="0"/>
                <a:cs typeface="Times New Roman" pitchFamily="18" charset="0"/>
              </a:rPr>
              <a:t>Kuldahrollur og sótthiti; blóðeitrun</a:t>
            </a:r>
          </a:p>
          <a:p>
            <a:pPr>
              <a:buFont typeface="Wingdings" pitchFamily="2" charset="2"/>
              <a:buChar char="§"/>
            </a:pPr>
            <a:r>
              <a:rPr lang="is-IS" sz="2800" dirty="0">
                <a:latin typeface="Arial" charset="0"/>
                <a:cs typeface="Times New Roman" pitchFamily="18" charset="0"/>
              </a:rPr>
              <a:t>Stífkrampi</a:t>
            </a:r>
            <a:endParaRPr lang="en-AU" sz="2800" dirty="0">
              <a:latin typeface="Arial" charset="0"/>
              <a:cs typeface="Times New Roman" pitchFamily="18" charset="0"/>
            </a:endParaRPr>
          </a:p>
        </p:txBody>
      </p:sp>
      <p:sp>
        <p:nvSpPr>
          <p:cNvPr id="6" name="Slide Number Placeholder 5"/>
          <p:cNvSpPr>
            <a:spLocks noGrp="1"/>
          </p:cNvSpPr>
          <p:nvPr>
            <p:ph type="sldNum" sz="quarter" idx="12"/>
          </p:nvPr>
        </p:nvSpPr>
        <p:spPr/>
        <p:txBody>
          <a:bodyPr/>
          <a:lstStyle/>
          <a:p>
            <a:fld id="{8E54B6AC-208A-4D2E-8A6F-1DA613A80E4F}" type="slidenum">
              <a:rPr lang="is-IS"/>
              <a:pPr/>
              <a:t>201</a:t>
            </a:fld>
            <a:endParaRPr lang="is-IS"/>
          </a:p>
        </p:txBody>
      </p:sp>
    </p:spTree>
    <p:extLst>
      <p:ext uri="{BB962C8B-B14F-4D97-AF65-F5344CB8AC3E}">
        <p14:creationId xmlns:p14="http://schemas.microsoft.com/office/powerpoint/2010/main" val="3108164943"/>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a:xfrm>
            <a:off x="0" y="1133872"/>
            <a:ext cx="9144000" cy="1143000"/>
          </a:xfrm>
        </p:spPr>
        <p:txBody>
          <a:bodyPr/>
          <a:lstStyle/>
          <a:p>
            <a:r>
              <a:rPr lang="is-IS" b="0" dirty="0" smtClean="0">
                <a:latin typeface="Arial" charset="0"/>
              </a:rPr>
              <a:t>Sár</a:t>
            </a:r>
            <a:br>
              <a:rPr lang="is-IS" b="0" dirty="0" smtClean="0">
                <a:latin typeface="Arial" charset="0"/>
              </a:rPr>
            </a:br>
            <a:r>
              <a:rPr lang="is-IS" sz="2500" b="0" dirty="0" smtClean="0">
                <a:solidFill>
                  <a:srgbClr val="FF0000"/>
                </a:solidFill>
                <a:latin typeface="Arial" charset="0"/>
              </a:rPr>
              <a:t>Hvenær </a:t>
            </a:r>
            <a:r>
              <a:rPr lang="is-IS" sz="2500" b="0" dirty="0">
                <a:solidFill>
                  <a:srgbClr val="FF0000"/>
                </a:solidFill>
                <a:latin typeface="Arial" charset="0"/>
              </a:rPr>
              <a:t>er of fast </a:t>
            </a:r>
            <a:r>
              <a:rPr lang="is-IS" sz="2500" b="0" dirty="0" smtClean="0">
                <a:solidFill>
                  <a:srgbClr val="FF0000"/>
                </a:solidFill>
                <a:latin typeface="Arial" charset="0"/>
              </a:rPr>
              <a:t>vafið um sár?</a:t>
            </a:r>
            <a:endParaRPr lang="is-IS" sz="2500" b="0" dirty="0">
              <a:solidFill>
                <a:srgbClr val="FF0000"/>
              </a:solidFill>
              <a:latin typeface="Arial" charset="0"/>
            </a:endParaRPr>
          </a:p>
        </p:txBody>
      </p:sp>
      <p:sp>
        <p:nvSpPr>
          <p:cNvPr id="820227" name="Rectangle 3"/>
          <p:cNvSpPr>
            <a:spLocks noGrp="1" noChangeArrowheads="1"/>
          </p:cNvSpPr>
          <p:nvPr>
            <p:ph idx="1"/>
          </p:nvPr>
        </p:nvSpPr>
        <p:spPr>
          <a:xfrm>
            <a:off x="539553" y="2636912"/>
            <a:ext cx="8528248" cy="3763888"/>
          </a:xfrm>
        </p:spPr>
        <p:txBody>
          <a:bodyPr/>
          <a:lstStyle/>
          <a:p>
            <a:pPr>
              <a:buClr>
                <a:schemeClr val="tx1"/>
              </a:buClr>
              <a:buFont typeface="Wingdings" pitchFamily="2" charset="2"/>
              <a:buChar char="§"/>
            </a:pPr>
            <a:r>
              <a:rPr lang="is-IS" sz="2800" dirty="0">
                <a:latin typeface="Arial" charset="0"/>
                <a:cs typeface="Times New Roman" pitchFamily="18" charset="0"/>
              </a:rPr>
              <a:t>Fingur- eða táneglur eru bláleitar</a:t>
            </a:r>
          </a:p>
          <a:p>
            <a:pPr>
              <a:buClr>
                <a:schemeClr val="tx1"/>
              </a:buClr>
              <a:buFont typeface="Wingdings" pitchFamily="2" charset="2"/>
              <a:buChar char="§"/>
            </a:pPr>
            <a:r>
              <a:rPr lang="is-IS" sz="2800" dirty="0">
                <a:latin typeface="Arial" charset="0"/>
                <a:cs typeface="Times New Roman" pitchFamily="18" charset="0"/>
              </a:rPr>
              <a:t>Húð er föl eða blá</a:t>
            </a:r>
            <a:endParaRPr lang="en-AU" sz="2800" dirty="0">
              <a:latin typeface="Arial" charset="0"/>
              <a:cs typeface="Times New Roman" pitchFamily="18" charset="0"/>
            </a:endParaRPr>
          </a:p>
          <a:p>
            <a:pPr>
              <a:buClr>
                <a:schemeClr val="tx1"/>
              </a:buClr>
              <a:buFont typeface="Wingdings" pitchFamily="2" charset="2"/>
              <a:buChar char="§"/>
            </a:pPr>
            <a:r>
              <a:rPr lang="is-IS" sz="2800" dirty="0">
                <a:latin typeface="Arial" charset="0"/>
                <a:cs typeface="Times New Roman" pitchFamily="18" charset="0"/>
              </a:rPr>
              <a:t>Dofi eða skyntap hrjáir sjúklinginn</a:t>
            </a:r>
          </a:p>
          <a:p>
            <a:pPr>
              <a:buClr>
                <a:schemeClr val="tx1"/>
              </a:buClr>
              <a:buFont typeface="Wingdings" pitchFamily="2" charset="2"/>
              <a:buChar char="§"/>
            </a:pPr>
            <a:r>
              <a:rPr lang="is-IS" sz="2800" dirty="0">
                <a:latin typeface="Arial" charset="0"/>
                <a:cs typeface="Times New Roman" pitchFamily="18" charset="0"/>
              </a:rPr>
              <a:t>Útlimurinn er kaldur</a:t>
            </a:r>
            <a:endParaRPr lang="en-AU" sz="2800" dirty="0">
              <a:latin typeface="Arial" charset="0"/>
              <a:cs typeface="Times New Roman" pitchFamily="18" charset="0"/>
            </a:endParaRPr>
          </a:p>
          <a:p>
            <a:pPr>
              <a:buClr>
                <a:schemeClr val="tx1"/>
              </a:buClr>
              <a:buFont typeface="Wingdings" pitchFamily="2" charset="2"/>
              <a:buChar char="§"/>
            </a:pPr>
            <a:r>
              <a:rPr lang="is-IS" sz="2800" dirty="0">
                <a:latin typeface="Arial" charset="0"/>
                <a:cs typeface="Times New Roman" pitchFamily="18" charset="0"/>
              </a:rPr>
              <a:t>Viðkomandi getur hvorki hreyft fingur né tær</a:t>
            </a:r>
            <a:endParaRPr lang="en-AU" sz="2800" dirty="0">
              <a:latin typeface="Arial" charset="0"/>
              <a:cs typeface="Times New Roman" pitchFamily="18" charset="0"/>
            </a:endParaRPr>
          </a:p>
          <a:p>
            <a:endParaRPr lang="en-US" sz="2800" dirty="0">
              <a:latin typeface="Arial" charset="0"/>
            </a:endParaRPr>
          </a:p>
        </p:txBody>
      </p:sp>
      <p:sp>
        <p:nvSpPr>
          <p:cNvPr id="6" name="Slide Number Placeholder 5"/>
          <p:cNvSpPr>
            <a:spLocks noGrp="1"/>
          </p:cNvSpPr>
          <p:nvPr>
            <p:ph type="sldNum" sz="quarter" idx="12"/>
          </p:nvPr>
        </p:nvSpPr>
        <p:spPr/>
        <p:txBody>
          <a:bodyPr/>
          <a:lstStyle/>
          <a:p>
            <a:fld id="{95649060-40A2-475D-BC13-556EDC83527B}" type="slidenum">
              <a:rPr lang="is-IS"/>
              <a:pPr/>
              <a:t>202</a:t>
            </a:fld>
            <a:endParaRPr lang="is-IS"/>
          </a:p>
        </p:txBody>
      </p:sp>
    </p:spTree>
    <p:extLst>
      <p:ext uri="{BB962C8B-B14F-4D97-AF65-F5344CB8AC3E}">
        <p14:creationId xmlns:p14="http://schemas.microsoft.com/office/powerpoint/2010/main" val="139182549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827088" y="908050"/>
            <a:ext cx="7543800" cy="1143000"/>
          </a:xfrm>
        </p:spPr>
        <p:txBody>
          <a:bodyPr/>
          <a:lstStyle/>
          <a:p>
            <a:r>
              <a:rPr lang="is-IS" b="0" dirty="0">
                <a:latin typeface="Arial" charset="0"/>
              </a:rPr>
              <a:t>Stífkrampi</a:t>
            </a:r>
            <a:endParaRPr lang="en-GB" b="0" dirty="0">
              <a:latin typeface="Arial" charset="0"/>
            </a:endParaRPr>
          </a:p>
        </p:txBody>
      </p:sp>
      <p:sp>
        <p:nvSpPr>
          <p:cNvPr id="823299" name="Rectangle 3"/>
          <p:cNvSpPr>
            <a:spLocks noGrp="1" noChangeArrowheads="1"/>
          </p:cNvSpPr>
          <p:nvPr>
            <p:ph idx="1"/>
          </p:nvPr>
        </p:nvSpPr>
        <p:spPr>
          <a:xfrm>
            <a:off x="539750" y="2133600"/>
            <a:ext cx="8528050" cy="4267200"/>
          </a:xfrm>
        </p:spPr>
        <p:txBody>
          <a:bodyPr/>
          <a:lstStyle/>
          <a:p>
            <a:pPr>
              <a:buFont typeface="Wingdings" pitchFamily="2" charset="2"/>
              <a:buChar char="§"/>
            </a:pPr>
            <a:r>
              <a:rPr lang="is-IS" sz="2800" dirty="0">
                <a:latin typeface="Arial" charset="0"/>
              </a:rPr>
              <a:t>Bólusetning fyrirbyggir stífkrampa </a:t>
            </a:r>
          </a:p>
          <a:p>
            <a:pPr>
              <a:buFont typeface="Wingdings" pitchFamily="2" charset="2"/>
              <a:buChar char="§"/>
            </a:pPr>
            <a:r>
              <a:rPr lang="is-IS" sz="2800" dirty="0">
                <a:latin typeface="Arial" charset="0"/>
              </a:rPr>
              <a:t>Íslendingar fá stífkrampasprautur í ungbarnabólusetningu</a:t>
            </a:r>
          </a:p>
          <a:p>
            <a:pPr>
              <a:buFont typeface="Wingdings" pitchFamily="2" charset="2"/>
              <a:buChar char="§"/>
            </a:pPr>
            <a:endParaRPr lang="is-IS" sz="1600" dirty="0">
              <a:latin typeface="Arial" charset="0"/>
            </a:endParaRPr>
          </a:p>
          <a:p>
            <a:pPr>
              <a:buClr>
                <a:schemeClr val="tx1"/>
              </a:buClr>
              <a:buFont typeface="Wingdings" pitchFamily="2" charset="2"/>
              <a:buChar char="§"/>
            </a:pPr>
            <a:r>
              <a:rPr lang="is-IS" sz="2800" dirty="0">
                <a:solidFill>
                  <a:srgbClr val="FF0000"/>
                </a:solidFill>
                <a:latin typeface="Arial" charset="0"/>
              </a:rPr>
              <a:t>Athugið</a:t>
            </a:r>
            <a:r>
              <a:rPr lang="is-IS" sz="2800" dirty="0">
                <a:latin typeface="Arial" charset="0"/>
              </a:rPr>
              <a:t> að bólusetningu gegn stífkrampa þarf að endurnýja á tíu ára fresti</a:t>
            </a:r>
          </a:p>
          <a:p>
            <a:pPr>
              <a:buFont typeface="Wingdings" pitchFamily="2" charset="2"/>
              <a:buNone/>
            </a:pPr>
            <a:endParaRPr lang="is-IS" sz="2800" dirty="0">
              <a:latin typeface="Arial" charset="0"/>
            </a:endParaRPr>
          </a:p>
          <a:p>
            <a:pPr algn="ctr">
              <a:spcBef>
                <a:spcPct val="0"/>
              </a:spcBef>
              <a:buFontTx/>
              <a:buNone/>
            </a:pPr>
            <a:r>
              <a:rPr lang="is-IS" sz="2800" dirty="0">
                <a:solidFill>
                  <a:srgbClr val="FF0000"/>
                </a:solidFill>
                <a:latin typeface="Arial" charset="0"/>
              </a:rPr>
              <a:t>Hvenær fékkst þú síðast bólusetningu?</a:t>
            </a:r>
            <a:endParaRPr lang="en-GB" sz="2800" dirty="0">
              <a:solidFill>
                <a:srgbClr val="FF0000"/>
              </a:solidFill>
              <a:latin typeface="Arial" charset="0"/>
            </a:endParaRPr>
          </a:p>
          <a:p>
            <a:endParaRPr lang="en-GB" sz="2800" dirty="0">
              <a:solidFill>
                <a:srgbClr val="FF0000"/>
              </a:solidFill>
              <a:latin typeface="Arial" charset="0"/>
            </a:endParaRPr>
          </a:p>
        </p:txBody>
      </p:sp>
      <p:sp>
        <p:nvSpPr>
          <p:cNvPr id="6" name="Slide Number Placeholder 5"/>
          <p:cNvSpPr>
            <a:spLocks noGrp="1"/>
          </p:cNvSpPr>
          <p:nvPr>
            <p:ph type="sldNum" sz="quarter" idx="12"/>
          </p:nvPr>
        </p:nvSpPr>
        <p:spPr/>
        <p:txBody>
          <a:bodyPr/>
          <a:lstStyle/>
          <a:p>
            <a:fld id="{DFED2F2E-258D-423B-9D9E-5CD007C27CB0}" type="slidenum">
              <a:rPr lang="is-IS"/>
              <a:pPr/>
              <a:t>203</a:t>
            </a:fld>
            <a:endParaRPr lang="is-IS"/>
          </a:p>
        </p:txBody>
      </p:sp>
    </p:spTree>
    <p:extLst>
      <p:ext uri="{BB962C8B-B14F-4D97-AF65-F5344CB8AC3E}">
        <p14:creationId xmlns:p14="http://schemas.microsoft.com/office/powerpoint/2010/main" val="22773384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a:xfrm>
            <a:off x="827088" y="1133872"/>
            <a:ext cx="7543800" cy="1143000"/>
          </a:xfrm>
        </p:spPr>
        <p:txBody>
          <a:bodyPr/>
          <a:lstStyle/>
          <a:p>
            <a:r>
              <a:rPr lang="is-IS" b="0" dirty="0" smtClean="0">
                <a:latin typeface="Arial" charset="0"/>
              </a:rPr>
              <a:t>Bruni</a:t>
            </a:r>
            <a:br>
              <a:rPr lang="is-IS" b="0" dirty="0" smtClean="0">
                <a:latin typeface="Arial" charset="0"/>
              </a:rPr>
            </a:br>
            <a:r>
              <a:rPr lang="is-IS" sz="2500" b="0" dirty="0" smtClean="0">
                <a:solidFill>
                  <a:srgbClr val="FF0000"/>
                </a:solidFill>
                <a:latin typeface="Arial" charset="0"/>
              </a:rPr>
              <a:t>Rafstraumur</a:t>
            </a:r>
            <a:endParaRPr lang="en-GB" sz="2500" b="0" dirty="0">
              <a:solidFill>
                <a:srgbClr val="FF0000"/>
              </a:solidFill>
              <a:latin typeface="Arial" charset="0"/>
            </a:endParaRPr>
          </a:p>
        </p:txBody>
      </p:sp>
      <p:sp>
        <p:nvSpPr>
          <p:cNvPr id="825347" name="Rectangle 3"/>
          <p:cNvSpPr>
            <a:spLocks noGrp="1" noChangeArrowheads="1"/>
          </p:cNvSpPr>
          <p:nvPr>
            <p:ph idx="1"/>
          </p:nvPr>
        </p:nvSpPr>
        <p:spPr>
          <a:xfrm>
            <a:off x="611188" y="2564904"/>
            <a:ext cx="8380412" cy="3759696"/>
          </a:xfrm>
        </p:spPr>
        <p:txBody>
          <a:bodyPr/>
          <a:lstStyle/>
          <a:p>
            <a:pPr marL="342000" indent="-342000">
              <a:buClr>
                <a:schemeClr val="tx1"/>
              </a:buClr>
              <a:buNone/>
            </a:pPr>
            <a:r>
              <a:rPr lang="is-IS" sz="2800" b="1" dirty="0">
                <a:latin typeface="Arial" charset="0"/>
              </a:rPr>
              <a:t>Þrenns konar rafbruni</a:t>
            </a:r>
          </a:p>
          <a:p>
            <a:pPr marL="342000" lvl="1" indent="-342000">
              <a:buClr>
                <a:schemeClr val="tx1"/>
              </a:buClr>
              <a:buFont typeface="Wingdings" pitchFamily="2" charset="2"/>
              <a:buChar char="§"/>
            </a:pPr>
            <a:r>
              <a:rPr lang="is-IS" dirty="0" smtClean="0">
                <a:latin typeface="Arial" charset="0"/>
              </a:rPr>
              <a:t>Hitabruni </a:t>
            </a:r>
            <a:endParaRPr lang="is-IS" dirty="0">
              <a:latin typeface="Arial" charset="0"/>
            </a:endParaRPr>
          </a:p>
          <a:p>
            <a:pPr marL="342000" lvl="1" indent="-342000">
              <a:buClr>
                <a:schemeClr val="tx1"/>
              </a:buClr>
              <a:buFont typeface="Wingdings" pitchFamily="2" charset="2"/>
              <a:buChar char="§"/>
            </a:pPr>
            <a:r>
              <a:rPr lang="is-IS" dirty="0">
                <a:latin typeface="Arial" charset="0"/>
              </a:rPr>
              <a:t>Ljósbogabruni </a:t>
            </a:r>
          </a:p>
          <a:p>
            <a:pPr marL="342000" lvl="1" indent="-342000">
              <a:buClr>
                <a:schemeClr val="tx1"/>
              </a:buClr>
              <a:buFont typeface="Wingdings" pitchFamily="2" charset="2"/>
              <a:buChar char="§"/>
            </a:pPr>
            <a:r>
              <a:rPr lang="is-IS" dirty="0">
                <a:latin typeface="Arial" charset="0"/>
              </a:rPr>
              <a:t>Raunverulegur rafbruni </a:t>
            </a:r>
            <a:endParaRPr lang="en-GB" dirty="0">
              <a:latin typeface="Arial" charset="0"/>
            </a:endParaRPr>
          </a:p>
        </p:txBody>
      </p:sp>
      <p:sp>
        <p:nvSpPr>
          <p:cNvPr id="7" name="Slide Number Placeholder 5"/>
          <p:cNvSpPr>
            <a:spLocks noGrp="1"/>
          </p:cNvSpPr>
          <p:nvPr>
            <p:ph type="sldNum" sz="quarter" idx="12"/>
          </p:nvPr>
        </p:nvSpPr>
        <p:spPr/>
        <p:txBody>
          <a:bodyPr/>
          <a:lstStyle/>
          <a:p>
            <a:fld id="{9377017F-EA54-4E62-84AA-6D6149AEC143}" type="slidenum">
              <a:rPr lang="is-IS"/>
              <a:pPr/>
              <a:t>204</a:t>
            </a:fld>
            <a:endParaRPr lang="is-IS"/>
          </a:p>
        </p:txBody>
      </p:sp>
      <p:pic>
        <p:nvPicPr>
          <p:cNvPr id="825348" name="Picture 4" descr="96-44 F 9- 9sc"/>
          <p:cNvPicPr>
            <a:picLocks noChangeAspect="1" noChangeArrowheads="1"/>
          </p:cNvPicPr>
          <p:nvPr/>
        </p:nvPicPr>
        <p:blipFill>
          <a:blip r:embed="rId3" cstate="email"/>
          <a:srcRect/>
          <a:stretch>
            <a:fillRect/>
          </a:stretch>
        </p:blipFill>
        <p:spPr bwMode="auto">
          <a:xfrm>
            <a:off x="5364088" y="2636912"/>
            <a:ext cx="3550080" cy="2400995"/>
          </a:xfrm>
          <a:prstGeom prst="rect">
            <a:avLst/>
          </a:prstGeom>
          <a:ln>
            <a:noFill/>
          </a:ln>
          <a:effectLst>
            <a:softEdge rad="112500"/>
          </a:effectLst>
        </p:spPr>
      </p:pic>
    </p:spTree>
    <p:extLst>
      <p:ext uri="{BB962C8B-B14F-4D97-AF65-F5344CB8AC3E}">
        <p14:creationId xmlns:p14="http://schemas.microsoft.com/office/powerpoint/2010/main" val="2112116593"/>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0" y="1133872"/>
            <a:ext cx="9144000" cy="1143000"/>
          </a:xfrm>
        </p:spPr>
        <p:txBody>
          <a:bodyPr>
            <a:normAutofit fontScale="90000"/>
          </a:bodyPr>
          <a:lstStyle/>
          <a:p>
            <a:r>
              <a:rPr lang="is-IS" sz="4900" b="0" dirty="0">
                <a:latin typeface="Arial" charset="0"/>
              </a:rPr>
              <a:t>Skyndihjálp</a:t>
            </a:r>
            <a:r>
              <a:rPr lang="is-IS" sz="4800" b="0" dirty="0">
                <a:latin typeface="Arial" charset="0"/>
              </a:rPr>
              <a:t/>
            </a:r>
            <a:br>
              <a:rPr lang="is-IS" sz="4800" b="0" dirty="0">
                <a:latin typeface="Arial" charset="0"/>
              </a:rPr>
            </a:br>
            <a:r>
              <a:rPr lang="is-IS" sz="2800" dirty="0">
                <a:solidFill>
                  <a:srgbClr val="FF0000"/>
                </a:solidFill>
                <a:latin typeface="Arial" charset="0"/>
              </a:rPr>
              <a:t>Kafli 4</a:t>
            </a:r>
            <a:r>
              <a:rPr lang="is-IS" sz="2800" dirty="0" smtClean="0">
                <a:solidFill>
                  <a:srgbClr val="FF0000"/>
                </a:solidFill>
                <a:latin typeface="Arial" charset="0"/>
              </a:rPr>
              <a:t>:</a:t>
            </a:r>
            <a:endParaRPr lang="en-GB" sz="2800" dirty="0">
              <a:solidFill>
                <a:srgbClr val="FF0000"/>
              </a:solidFill>
              <a:latin typeface="Arial" charset="0"/>
            </a:endParaRPr>
          </a:p>
        </p:txBody>
      </p:sp>
      <p:sp>
        <p:nvSpPr>
          <p:cNvPr id="724995" name="Rectangle 3"/>
          <p:cNvSpPr>
            <a:spLocks noGrp="1" noChangeArrowheads="1"/>
          </p:cNvSpPr>
          <p:nvPr>
            <p:ph idx="1"/>
          </p:nvPr>
        </p:nvSpPr>
        <p:spPr>
          <a:xfrm>
            <a:off x="468314" y="2492896"/>
            <a:ext cx="4247702" cy="4176192"/>
          </a:xfrm>
        </p:spPr>
        <p:txBody>
          <a:bodyPr/>
          <a:lstStyle/>
          <a:p>
            <a:pPr marL="0" indent="0">
              <a:lnSpc>
                <a:spcPct val="90000"/>
              </a:lnSpc>
              <a:buClr>
                <a:srgbClr val="FF0000"/>
              </a:buClr>
              <a:buNone/>
            </a:pPr>
            <a:r>
              <a:rPr lang="is-IS" sz="2800" b="1" dirty="0" smtClean="0">
                <a:solidFill>
                  <a:srgbClr val="FF0000"/>
                </a:solidFill>
                <a:latin typeface="Arial" charset="0"/>
              </a:rPr>
              <a:t>C – Slys af völdum dýra</a:t>
            </a:r>
          </a:p>
          <a:p>
            <a:pPr>
              <a:lnSpc>
                <a:spcPct val="90000"/>
              </a:lnSpc>
              <a:buClr>
                <a:srgbClr val="FF0000"/>
              </a:buClr>
              <a:buFont typeface="Wingdings" pitchFamily="2" charset="2"/>
              <a:buChar char="§"/>
            </a:pPr>
            <a:r>
              <a:rPr lang="is-IS" sz="2800" dirty="0" smtClean="0">
                <a:latin typeface="Arial" charset="0"/>
                <a:hlinkClick r:id="rId2" action="ppaction://hlinksldjump"/>
              </a:rPr>
              <a:t>Dýrbit</a:t>
            </a:r>
            <a:endParaRPr lang="is-IS" sz="2800" dirty="0" smtClean="0">
              <a:latin typeface="Arial" charset="0"/>
            </a:endParaRPr>
          </a:p>
          <a:p>
            <a:pPr>
              <a:lnSpc>
                <a:spcPct val="90000"/>
              </a:lnSpc>
              <a:buClr>
                <a:srgbClr val="FF0000"/>
              </a:buClr>
              <a:buFont typeface="Wingdings" pitchFamily="2" charset="2"/>
              <a:buChar char="§"/>
            </a:pPr>
            <a:r>
              <a:rPr lang="is-IS" sz="2800" dirty="0" smtClean="0">
                <a:latin typeface="Arial" charset="0"/>
                <a:hlinkClick r:id="rId3" action="ppaction://hlinksldjump"/>
              </a:rPr>
              <a:t>Skordýrabit</a:t>
            </a:r>
            <a:endParaRPr lang="is-IS" sz="2800" dirty="0" smtClean="0">
              <a:latin typeface="Arial" charset="0"/>
            </a:endParaRPr>
          </a:p>
        </p:txBody>
      </p:sp>
    </p:spTree>
    <p:extLst>
      <p:ext uri="{BB962C8B-B14F-4D97-AF65-F5344CB8AC3E}">
        <p14:creationId xmlns:p14="http://schemas.microsoft.com/office/powerpoint/2010/main" val="360626977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Grp="1" noChangeArrowheads="1"/>
          </p:cNvSpPr>
          <p:nvPr>
            <p:ph type="title"/>
          </p:nvPr>
        </p:nvSpPr>
        <p:spPr>
          <a:xfrm>
            <a:off x="250825" y="1125538"/>
            <a:ext cx="8893175" cy="1143000"/>
          </a:xfrm>
        </p:spPr>
        <p:txBody>
          <a:bodyPr/>
          <a:lstStyle/>
          <a:p>
            <a:pPr>
              <a:lnSpc>
                <a:spcPct val="85000"/>
              </a:lnSpc>
            </a:pPr>
            <a:r>
              <a:rPr lang="is-IS" b="0" dirty="0" smtClean="0">
                <a:latin typeface="Arial" charset="0"/>
              </a:rPr>
              <a:t>Dýrbit </a:t>
            </a:r>
            <a:br>
              <a:rPr lang="is-IS" b="0" dirty="0" smtClean="0">
                <a:latin typeface="Arial" charset="0"/>
              </a:rPr>
            </a:br>
            <a:r>
              <a:rPr lang="is-IS" sz="2500" b="0" dirty="0" smtClean="0">
                <a:solidFill>
                  <a:srgbClr val="FF0000"/>
                </a:solidFill>
                <a:latin typeface="Arial" charset="0"/>
              </a:rPr>
              <a:t>Einkenni</a:t>
            </a:r>
            <a:endParaRPr lang="is-IS" sz="2500" b="0" dirty="0">
              <a:solidFill>
                <a:srgbClr val="FF0000"/>
              </a:solidFill>
              <a:latin typeface="Arial" charset="0"/>
            </a:endParaRPr>
          </a:p>
        </p:txBody>
      </p:sp>
      <p:sp>
        <p:nvSpPr>
          <p:cNvPr id="835587" name="Rectangle 3"/>
          <p:cNvSpPr>
            <a:spLocks noGrp="1" noChangeArrowheads="1"/>
          </p:cNvSpPr>
          <p:nvPr>
            <p:ph idx="1"/>
          </p:nvPr>
        </p:nvSpPr>
        <p:spPr>
          <a:xfrm>
            <a:off x="539750" y="2492375"/>
            <a:ext cx="8208714" cy="3673475"/>
          </a:xfrm>
        </p:spPr>
        <p:txBody>
          <a:bodyPr/>
          <a:lstStyle/>
          <a:p>
            <a:pPr>
              <a:buClr>
                <a:schemeClr val="tx1"/>
              </a:buClr>
              <a:buFont typeface="Wingdings" pitchFamily="2" charset="2"/>
              <a:buChar char="§"/>
            </a:pPr>
            <a:r>
              <a:rPr lang="is-IS" sz="2800" dirty="0" smtClean="0">
                <a:latin typeface="Arial" charset="0"/>
              </a:rPr>
              <a:t>Bitför á húð eftir t.d. hund</a:t>
            </a:r>
            <a:endParaRPr lang="is-IS" sz="2800" dirty="0">
              <a:latin typeface="Arial" charset="0"/>
            </a:endParaRPr>
          </a:p>
          <a:p>
            <a:pPr>
              <a:buClr>
                <a:schemeClr val="tx1"/>
              </a:buClr>
              <a:buFont typeface="Wingdings" pitchFamily="2" charset="2"/>
              <a:buChar char="§"/>
            </a:pPr>
            <a:r>
              <a:rPr lang="is-IS" sz="2800" dirty="0" smtClean="0">
                <a:latin typeface="Arial" charset="0"/>
              </a:rPr>
              <a:t>Áverkar á vef</a:t>
            </a:r>
            <a:r>
              <a:rPr lang="is-IS" sz="2800" dirty="0">
                <a:latin typeface="Arial" charset="0"/>
              </a:rPr>
              <a:t> </a:t>
            </a:r>
            <a:r>
              <a:rPr lang="is-IS" sz="2800" dirty="0" smtClean="0">
                <a:latin typeface="Arial" charset="0"/>
              </a:rPr>
              <a:t>og tæting á húð</a:t>
            </a:r>
          </a:p>
          <a:p>
            <a:pPr>
              <a:buClr>
                <a:schemeClr val="tx1"/>
              </a:buClr>
              <a:buFont typeface="Wingdings" pitchFamily="2" charset="2"/>
              <a:buChar char="§"/>
            </a:pPr>
            <a:r>
              <a:rPr lang="is-IS" sz="2800" dirty="0" smtClean="0">
                <a:latin typeface="Arial" charset="0"/>
              </a:rPr>
              <a:t>Sársauki</a:t>
            </a:r>
          </a:p>
          <a:p>
            <a:pPr algn="ctr">
              <a:lnSpc>
                <a:spcPct val="90000"/>
              </a:lnSpc>
              <a:buFontTx/>
              <a:buNone/>
            </a:pPr>
            <a:endParaRPr lang="is-IS" sz="1600" b="1" dirty="0" smtClean="0">
              <a:solidFill>
                <a:srgbClr val="FF0000"/>
              </a:solidFill>
              <a:latin typeface="Arial" charset="0"/>
            </a:endParaRPr>
          </a:p>
          <a:p>
            <a:pPr algn="ctr">
              <a:lnSpc>
                <a:spcPct val="90000"/>
              </a:lnSpc>
              <a:buFontTx/>
              <a:buNone/>
            </a:pPr>
            <a:endParaRPr lang="is-IS" sz="1600" b="1" dirty="0" smtClean="0">
              <a:solidFill>
                <a:srgbClr val="FF0000"/>
              </a:solidFill>
              <a:latin typeface="Arial" charset="0"/>
            </a:endParaRPr>
          </a:p>
          <a:p>
            <a:pPr algn="ctr">
              <a:lnSpc>
                <a:spcPct val="90000"/>
              </a:lnSpc>
              <a:buFontTx/>
              <a:buNone/>
            </a:pPr>
            <a:endParaRPr lang="is-IS" sz="1600" b="1" dirty="0">
              <a:solidFill>
                <a:srgbClr val="FF0000"/>
              </a:solidFill>
              <a:latin typeface="Arial" charset="0"/>
            </a:endParaRPr>
          </a:p>
          <a:p>
            <a:pPr algn="ctr">
              <a:lnSpc>
                <a:spcPct val="90000"/>
              </a:lnSpc>
              <a:buFontTx/>
              <a:buNone/>
            </a:pPr>
            <a:endParaRPr lang="is-IS" sz="1600" b="1" dirty="0" smtClean="0">
              <a:solidFill>
                <a:srgbClr val="FF0000"/>
              </a:solidFill>
              <a:latin typeface="Arial" charset="0"/>
            </a:endParaRPr>
          </a:p>
          <a:p>
            <a:pPr algn="ctr">
              <a:lnSpc>
                <a:spcPct val="90000"/>
              </a:lnSpc>
              <a:buFontTx/>
              <a:buNone/>
            </a:pPr>
            <a:r>
              <a:rPr lang="is-IS" sz="2800" dirty="0" smtClean="0">
                <a:solidFill>
                  <a:srgbClr val="FF0000"/>
                </a:solidFill>
                <a:latin typeface="Arial" charset="0"/>
              </a:rPr>
              <a:t>Dýr geta borið með sér bakteríur og valdið sýkingu eða ofnæmisviðbrögðum ef þau bíta!</a:t>
            </a:r>
            <a:endParaRPr lang="is-IS" sz="2800" dirty="0">
              <a:solidFill>
                <a:srgbClr val="FF0000"/>
              </a:solidFill>
              <a:latin typeface="Arial" charset="0"/>
            </a:endParaRPr>
          </a:p>
          <a:p>
            <a:pPr>
              <a:lnSpc>
                <a:spcPct val="120000"/>
              </a:lnSpc>
              <a:buClr>
                <a:schemeClr val="tx1"/>
              </a:buClr>
              <a:buFont typeface="Wingdings" pitchFamily="2" charset="2"/>
              <a:buChar char="§"/>
            </a:pPr>
            <a:endParaRPr lang="is-IS" sz="2800" dirty="0">
              <a:latin typeface="Arial" charset="0"/>
            </a:endParaRPr>
          </a:p>
        </p:txBody>
      </p:sp>
      <p:sp>
        <p:nvSpPr>
          <p:cNvPr id="9" name="Slide Number Placeholder 5"/>
          <p:cNvSpPr>
            <a:spLocks noGrp="1"/>
          </p:cNvSpPr>
          <p:nvPr>
            <p:ph type="sldNum" sz="quarter" idx="12"/>
          </p:nvPr>
        </p:nvSpPr>
        <p:spPr/>
        <p:txBody>
          <a:bodyPr>
            <a:normAutofit/>
          </a:bodyPr>
          <a:lstStyle/>
          <a:p>
            <a:fld id="{1868BC97-0473-495F-A245-C9563A33BA78}" type="slidenum">
              <a:rPr lang="is-IS"/>
              <a:pPr/>
              <a:t>206</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192" y="1700808"/>
            <a:ext cx="2141928" cy="3284984"/>
          </a:xfrm>
          <a:prstGeom prst="rect">
            <a:avLst/>
          </a:prstGeom>
        </p:spPr>
      </p:pic>
    </p:spTree>
    <p:extLst>
      <p:ext uri="{BB962C8B-B14F-4D97-AF65-F5344CB8AC3E}">
        <p14:creationId xmlns:p14="http://schemas.microsoft.com/office/powerpoint/2010/main" val="154371183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1125538"/>
            <a:ext cx="7543800" cy="1008062"/>
          </a:xfrm>
        </p:spPr>
        <p:txBody>
          <a:bodyPr>
            <a:normAutofit fontScale="90000"/>
          </a:bodyPr>
          <a:lstStyle/>
          <a:p>
            <a:r>
              <a:rPr lang="is-IS" sz="4900" b="0" dirty="0" smtClean="0">
                <a:latin typeface="Arial" charset="0"/>
                <a:cs typeface="Arial" charset="0"/>
              </a:rPr>
              <a:t>Dýrbit</a:t>
            </a:r>
            <a:r>
              <a:rPr lang="is-IS" sz="2800" b="0" dirty="0">
                <a:latin typeface="Arial" charset="0"/>
                <a:cs typeface="Arial" charset="0"/>
              </a:rPr>
              <a:t/>
            </a:r>
            <a:br>
              <a:rPr lang="is-IS" sz="2800" b="0" dirty="0">
                <a:latin typeface="Arial" charset="0"/>
                <a:cs typeface="Arial" charset="0"/>
              </a:rPr>
            </a:br>
            <a:r>
              <a:rPr lang="is-IS" sz="2800" b="0" dirty="0">
                <a:latin typeface="Arial" charset="0"/>
                <a:cs typeface="Arial" charset="0"/>
              </a:rPr>
              <a:t> </a:t>
            </a:r>
            <a:r>
              <a:rPr lang="is-IS" sz="2800" b="0" dirty="0">
                <a:solidFill>
                  <a:srgbClr val="FF0000"/>
                </a:solidFill>
                <a:latin typeface="Arial" charset="0"/>
                <a:cs typeface="Arial" charset="0"/>
              </a:rPr>
              <a:t>Skyndihjálp</a:t>
            </a:r>
            <a:endParaRPr lang="en-GB" sz="2800" b="0" dirty="0">
              <a:solidFill>
                <a:srgbClr val="FF0000"/>
              </a:solidFill>
              <a:latin typeface="Arial" charset="0"/>
              <a:cs typeface="Arial" charset="0"/>
            </a:endParaRPr>
          </a:p>
        </p:txBody>
      </p:sp>
      <p:sp>
        <p:nvSpPr>
          <p:cNvPr id="740355" name="Rectangle 3"/>
          <p:cNvSpPr>
            <a:spLocks noGrp="1" noChangeArrowheads="1"/>
          </p:cNvSpPr>
          <p:nvPr>
            <p:ph idx="1"/>
          </p:nvPr>
        </p:nvSpPr>
        <p:spPr>
          <a:xfrm>
            <a:off x="467545" y="2420888"/>
            <a:ext cx="8676456" cy="4653012"/>
          </a:xfrm>
        </p:spPr>
        <p:txBody>
          <a:bodyPr/>
          <a:lstStyle/>
          <a:p>
            <a:pPr>
              <a:buFont typeface="Wingdings" pitchFamily="2" charset="2"/>
              <a:buChar char="§"/>
            </a:pPr>
            <a:r>
              <a:rPr lang="is-IS" sz="2800" dirty="0" smtClean="0">
                <a:latin typeface="Arial" charset="0"/>
                <a:cs typeface="Arial" charset="0"/>
              </a:rPr>
              <a:t>Þvoðu sárið með miklu vatni</a:t>
            </a:r>
          </a:p>
          <a:p>
            <a:pPr>
              <a:buFont typeface="Wingdings" pitchFamily="2" charset="2"/>
              <a:buChar char="§"/>
            </a:pPr>
            <a:r>
              <a:rPr lang="is-IS" sz="2800" dirty="0" smtClean="0">
                <a:latin typeface="Arial" charset="0"/>
                <a:cs typeface="Arial" charset="0"/>
              </a:rPr>
              <a:t>Þurrkaðu umhverfis sárið</a:t>
            </a:r>
          </a:p>
          <a:p>
            <a:pPr>
              <a:buFont typeface="Wingdings" pitchFamily="2" charset="2"/>
              <a:buChar char="§"/>
            </a:pPr>
            <a:r>
              <a:rPr lang="is-IS" sz="2800" dirty="0" smtClean="0">
                <a:latin typeface="Arial" charset="0"/>
                <a:cs typeface="Arial" charset="0"/>
              </a:rPr>
              <a:t>Búðu um sárið með sáraumbúðum</a:t>
            </a:r>
          </a:p>
          <a:p>
            <a:pPr>
              <a:buFont typeface="Wingdings" pitchFamily="2" charset="2"/>
              <a:buChar char="§"/>
            </a:pPr>
            <a:r>
              <a:rPr lang="is-IS" sz="2800" dirty="0" smtClean="0">
                <a:latin typeface="Arial" charset="0"/>
                <a:cs typeface="Arial" charset="0"/>
              </a:rPr>
              <a:t>Leitaðu ráða hjá lækni</a:t>
            </a:r>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207</a:t>
            </a:fld>
            <a:endParaRPr lang="is-IS"/>
          </a:p>
        </p:txBody>
      </p:sp>
    </p:spTree>
    <p:extLst>
      <p:ext uri="{BB962C8B-B14F-4D97-AF65-F5344CB8AC3E}">
        <p14:creationId xmlns:p14="http://schemas.microsoft.com/office/powerpoint/2010/main" val="252842994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esp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304" y="4344841"/>
            <a:ext cx="1224136" cy="124060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2213" y="1340768"/>
            <a:ext cx="1306759" cy="1113715"/>
          </a:xfrm>
          <a:prstGeom prst="rect">
            <a:avLst/>
          </a:prstGeom>
        </p:spPr>
      </p:pic>
      <p:sp>
        <p:nvSpPr>
          <p:cNvPr id="835586" name="Rectangle 2"/>
          <p:cNvSpPr>
            <a:spLocks noGrp="1" noChangeArrowheads="1"/>
          </p:cNvSpPr>
          <p:nvPr>
            <p:ph type="title"/>
          </p:nvPr>
        </p:nvSpPr>
        <p:spPr>
          <a:xfrm>
            <a:off x="1" y="1125538"/>
            <a:ext cx="9144000" cy="1143000"/>
          </a:xfrm>
        </p:spPr>
        <p:txBody>
          <a:bodyPr/>
          <a:lstStyle/>
          <a:p>
            <a:pPr>
              <a:lnSpc>
                <a:spcPct val="85000"/>
              </a:lnSpc>
            </a:pPr>
            <a:r>
              <a:rPr lang="is-IS" b="0" dirty="0" smtClean="0">
                <a:latin typeface="Arial" charset="0"/>
              </a:rPr>
              <a:t>Skordýrabit </a:t>
            </a:r>
            <a:br>
              <a:rPr lang="is-IS" b="0" dirty="0" smtClean="0">
                <a:latin typeface="Arial" charset="0"/>
              </a:rPr>
            </a:br>
            <a:r>
              <a:rPr lang="is-IS" sz="2500" b="0" dirty="0" smtClean="0">
                <a:solidFill>
                  <a:srgbClr val="FF0000"/>
                </a:solidFill>
                <a:latin typeface="Arial" charset="0"/>
              </a:rPr>
              <a:t>Einkenni</a:t>
            </a:r>
            <a:endParaRPr lang="is-IS" sz="2500" b="0" dirty="0">
              <a:solidFill>
                <a:srgbClr val="FF0000"/>
              </a:solidFill>
              <a:latin typeface="Arial" charset="0"/>
            </a:endParaRPr>
          </a:p>
        </p:txBody>
      </p:sp>
      <p:sp>
        <p:nvSpPr>
          <p:cNvPr id="835587" name="Rectangle 3"/>
          <p:cNvSpPr>
            <a:spLocks noGrp="1" noChangeArrowheads="1"/>
          </p:cNvSpPr>
          <p:nvPr>
            <p:ph idx="1"/>
          </p:nvPr>
        </p:nvSpPr>
        <p:spPr>
          <a:xfrm>
            <a:off x="467544" y="2420888"/>
            <a:ext cx="8136904" cy="3744962"/>
          </a:xfrm>
        </p:spPr>
        <p:txBody>
          <a:bodyPr>
            <a:normAutofit lnSpcReduction="10000"/>
          </a:bodyPr>
          <a:lstStyle/>
          <a:p>
            <a:pPr>
              <a:buClr>
                <a:schemeClr val="tx1"/>
              </a:buClr>
              <a:buFont typeface="Wingdings" pitchFamily="2" charset="2"/>
              <a:buChar char="§"/>
            </a:pPr>
            <a:r>
              <a:rPr lang="is-IS" sz="2800" b="1" dirty="0" smtClean="0">
                <a:latin typeface="Arial" charset="0"/>
              </a:rPr>
              <a:t>Í flestum tilfellum: </a:t>
            </a:r>
            <a:r>
              <a:rPr lang="is-IS" sz="2800" dirty="0" smtClean="0">
                <a:latin typeface="Arial" charset="0"/>
              </a:rPr>
              <a:t>Bólga, roði, kláði, sársauki</a:t>
            </a:r>
            <a:endParaRPr lang="is-IS" sz="2800" dirty="0">
              <a:latin typeface="Arial" charset="0"/>
            </a:endParaRPr>
          </a:p>
          <a:p>
            <a:pPr>
              <a:buClr>
                <a:schemeClr val="tx1"/>
              </a:buClr>
              <a:buFont typeface="Wingdings" pitchFamily="2" charset="2"/>
              <a:buChar char="§"/>
            </a:pPr>
            <a:r>
              <a:rPr lang="is-IS" sz="2800" b="1" dirty="0" smtClean="0">
                <a:latin typeface="Arial" charset="0"/>
              </a:rPr>
              <a:t>Alvarleg einkenni: </a:t>
            </a:r>
            <a:r>
              <a:rPr lang="is-IS" sz="2800" dirty="0" smtClean="0">
                <a:latin typeface="Arial" charset="0"/>
              </a:rPr>
              <a:t>Bólga í öndunarvegi                                       og öndunarerfiðleikar, lost</a:t>
            </a:r>
          </a:p>
          <a:p>
            <a:pPr>
              <a:buClr>
                <a:schemeClr val="tx1"/>
              </a:buClr>
              <a:buFont typeface="Wingdings" pitchFamily="2" charset="2"/>
              <a:buChar char="§"/>
            </a:pPr>
            <a:r>
              <a:rPr lang="is-IS" sz="2800" b="1" dirty="0" smtClean="0">
                <a:latin typeface="Arial" charset="0"/>
              </a:rPr>
              <a:t>Í einstaka tilfellum: </a:t>
            </a:r>
            <a:r>
              <a:rPr lang="is-IS" sz="2800" dirty="0" smtClean="0">
                <a:latin typeface="Arial" charset="0"/>
              </a:rPr>
              <a:t>Höfuðverkur, svimi, ógleði, niðurgangur, erfiðleikar við að anda, meðvitundarleysi</a:t>
            </a:r>
            <a:endParaRPr lang="is-IS" sz="1600" b="1" dirty="0">
              <a:solidFill>
                <a:srgbClr val="FF0000"/>
              </a:solidFill>
              <a:latin typeface="Arial" charset="0"/>
            </a:endParaRPr>
          </a:p>
          <a:p>
            <a:pPr algn="ctr">
              <a:lnSpc>
                <a:spcPct val="90000"/>
              </a:lnSpc>
              <a:buFontTx/>
              <a:buNone/>
            </a:pPr>
            <a:endParaRPr lang="is-IS" sz="800" b="1" dirty="0" smtClean="0">
              <a:solidFill>
                <a:srgbClr val="FF0000"/>
              </a:solidFill>
              <a:latin typeface="Arial" charset="0"/>
            </a:endParaRPr>
          </a:p>
          <a:p>
            <a:pPr algn="ctr">
              <a:lnSpc>
                <a:spcPct val="90000"/>
              </a:lnSpc>
              <a:buFontTx/>
              <a:buNone/>
            </a:pPr>
            <a:endParaRPr lang="is-IS" sz="2800" dirty="0" smtClean="0">
              <a:solidFill>
                <a:srgbClr val="FF0000"/>
              </a:solidFill>
              <a:latin typeface="Arial" charset="0"/>
            </a:endParaRPr>
          </a:p>
          <a:p>
            <a:pPr algn="ctr">
              <a:lnSpc>
                <a:spcPct val="90000"/>
              </a:lnSpc>
              <a:buFontTx/>
              <a:buNone/>
            </a:pPr>
            <a:r>
              <a:rPr lang="is-IS" sz="2800" dirty="0" smtClean="0">
                <a:solidFill>
                  <a:srgbClr val="FF0000"/>
                </a:solidFill>
                <a:latin typeface="Arial" charset="0"/>
              </a:rPr>
              <a:t>Stunga í munn eða kok getur verið lífshættuleg!</a:t>
            </a:r>
            <a:endParaRPr lang="is-IS" sz="2800" dirty="0">
              <a:solidFill>
                <a:srgbClr val="FF0000"/>
              </a:solidFill>
              <a:latin typeface="Arial" charset="0"/>
            </a:endParaRPr>
          </a:p>
          <a:p>
            <a:pPr>
              <a:lnSpc>
                <a:spcPct val="120000"/>
              </a:lnSpc>
              <a:buClr>
                <a:schemeClr val="tx1"/>
              </a:buClr>
              <a:buFont typeface="Wingdings" pitchFamily="2" charset="2"/>
              <a:buChar char="§"/>
            </a:pPr>
            <a:endParaRPr lang="is-IS" sz="2800" dirty="0">
              <a:latin typeface="Arial" charset="0"/>
            </a:endParaRPr>
          </a:p>
        </p:txBody>
      </p:sp>
      <p:sp>
        <p:nvSpPr>
          <p:cNvPr id="9" name="Slide Number Placeholder 5"/>
          <p:cNvSpPr>
            <a:spLocks noGrp="1"/>
          </p:cNvSpPr>
          <p:nvPr>
            <p:ph type="sldNum" sz="quarter" idx="12"/>
          </p:nvPr>
        </p:nvSpPr>
        <p:spPr/>
        <p:txBody>
          <a:bodyPr>
            <a:normAutofit/>
          </a:bodyPr>
          <a:lstStyle/>
          <a:p>
            <a:fld id="{1868BC97-0473-495F-A245-C9563A33BA78}" type="slidenum">
              <a:rPr lang="is-IS"/>
              <a:pPr/>
              <a:t>208</a:t>
            </a:fld>
            <a:endParaRPr lang="is-IS"/>
          </a:p>
        </p:txBody>
      </p:sp>
    </p:spTree>
    <p:extLst>
      <p:ext uri="{BB962C8B-B14F-4D97-AF65-F5344CB8AC3E}">
        <p14:creationId xmlns:p14="http://schemas.microsoft.com/office/powerpoint/2010/main" val="354278583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1125538"/>
            <a:ext cx="7543800" cy="1008062"/>
          </a:xfrm>
        </p:spPr>
        <p:txBody>
          <a:bodyPr>
            <a:normAutofit fontScale="90000"/>
          </a:bodyPr>
          <a:lstStyle/>
          <a:p>
            <a:r>
              <a:rPr lang="is-IS" sz="4900" b="0" dirty="0" smtClean="0">
                <a:latin typeface="Arial" charset="0"/>
                <a:cs typeface="Arial" charset="0"/>
              </a:rPr>
              <a:t>Skordýrabit</a:t>
            </a:r>
            <a:r>
              <a:rPr lang="is-IS" sz="2800" b="0" dirty="0">
                <a:latin typeface="Arial" charset="0"/>
                <a:cs typeface="Arial" charset="0"/>
              </a:rPr>
              <a:t/>
            </a:r>
            <a:br>
              <a:rPr lang="is-IS" sz="2800" b="0" dirty="0">
                <a:latin typeface="Arial" charset="0"/>
                <a:cs typeface="Arial" charset="0"/>
              </a:rPr>
            </a:br>
            <a:r>
              <a:rPr lang="is-IS" sz="2800" b="0" dirty="0">
                <a:latin typeface="Arial" charset="0"/>
                <a:cs typeface="Arial" charset="0"/>
              </a:rPr>
              <a:t> </a:t>
            </a:r>
            <a:r>
              <a:rPr lang="is-IS" sz="2800" b="0" dirty="0">
                <a:solidFill>
                  <a:srgbClr val="FF0000"/>
                </a:solidFill>
                <a:latin typeface="Arial" charset="0"/>
                <a:cs typeface="Arial" charset="0"/>
              </a:rPr>
              <a:t>Skyndihjálp</a:t>
            </a:r>
            <a:endParaRPr lang="en-GB" sz="2800" b="0" dirty="0">
              <a:solidFill>
                <a:srgbClr val="FF0000"/>
              </a:solidFill>
              <a:latin typeface="Arial" charset="0"/>
              <a:cs typeface="Arial" charset="0"/>
            </a:endParaRPr>
          </a:p>
        </p:txBody>
      </p:sp>
      <p:sp>
        <p:nvSpPr>
          <p:cNvPr id="740355" name="Rectangle 3"/>
          <p:cNvSpPr>
            <a:spLocks noGrp="1" noChangeArrowheads="1"/>
          </p:cNvSpPr>
          <p:nvPr>
            <p:ph idx="1"/>
          </p:nvPr>
        </p:nvSpPr>
        <p:spPr>
          <a:xfrm>
            <a:off x="467545" y="2420888"/>
            <a:ext cx="8676456" cy="4653012"/>
          </a:xfrm>
        </p:spPr>
        <p:txBody>
          <a:bodyPr/>
          <a:lstStyle/>
          <a:p>
            <a:pPr>
              <a:buFont typeface="Wingdings" pitchFamily="2" charset="2"/>
              <a:buChar char="§"/>
            </a:pPr>
            <a:r>
              <a:rPr lang="is-IS" sz="2800" dirty="0" smtClean="0">
                <a:latin typeface="Arial" charset="0"/>
                <a:cs typeface="Arial" charset="0"/>
              </a:rPr>
              <a:t>Hughreysta hinn slasaða</a:t>
            </a:r>
          </a:p>
          <a:p>
            <a:pPr>
              <a:buFont typeface="Wingdings" pitchFamily="2" charset="2"/>
              <a:buChar char="§"/>
            </a:pPr>
            <a:r>
              <a:rPr lang="is-IS" sz="2800" dirty="0" smtClean="0">
                <a:latin typeface="Arial" charset="0"/>
                <a:cs typeface="Arial" charset="0"/>
              </a:rPr>
              <a:t>Reyndu að ná stungubroddinum</a:t>
            </a:r>
          </a:p>
          <a:p>
            <a:pPr>
              <a:buFont typeface="Wingdings" pitchFamily="2" charset="2"/>
              <a:buChar char="§"/>
            </a:pPr>
            <a:r>
              <a:rPr lang="is-IS" sz="2800" dirty="0" smtClean="0">
                <a:latin typeface="Arial" charset="0"/>
                <a:cs typeface="Arial" charset="0"/>
              </a:rPr>
              <a:t>Kældu bitið, reyndu að draga úr kláða</a:t>
            </a:r>
          </a:p>
          <a:p>
            <a:pPr>
              <a:buFont typeface="Wingdings" pitchFamily="2" charset="2"/>
              <a:buChar char="§"/>
            </a:pPr>
            <a:r>
              <a:rPr lang="is-IS" sz="2800" dirty="0" smtClean="0">
                <a:latin typeface="Arial" charset="0"/>
                <a:cs typeface="Arial" charset="0"/>
              </a:rPr>
              <a:t>Sjúgðu ísmola ef stungan var í munni eða koki</a:t>
            </a:r>
          </a:p>
          <a:p>
            <a:pPr>
              <a:buFont typeface="Wingdings" pitchFamily="2" charset="2"/>
              <a:buChar char="§"/>
            </a:pPr>
            <a:r>
              <a:rPr lang="is-IS" sz="2800" dirty="0" smtClean="0">
                <a:latin typeface="Arial" charset="0"/>
                <a:cs typeface="Arial" charset="0"/>
              </a:rPr>
              <a:t>Leitaðu ráða hjá lækni ef ekki er hægt að fjarlægja stungubroddinn eða óþægindi eru mikil</a:t>
            </a:r>
          </a:p>
          <a:p>
            <a:pPr>
              <a:buFont typeface="Wingdings" pitchFamily="2" charset="2"/>
              <a:buChar char="§"/>
            </a:pPr>
            <a:r>
              <a:rPr lang="is-IS" sz="2800" dirty="0" smtClean="0">
                <a:latin typeface="Arial" charset="0"/>
                <a:cs typeface="Arial" charset="0"/>
              </a:rPr>
              <a:t>Hringdu í </a:t>
            </a:r>
            <a:r>
              <a:rPr lang="is-IS" sz="2800" b="1" dirty="0" smtClean="0">
                <a:solidFill>
                  <a:srgbClr val="FF0000"/>
                </a:solidFill>
                <a:latin typeface="Arial" charset="0"/>
                <a:cs typeface="Arial" charset="0"/>
              </a:rPr>
              <a:t>112</a:t>
            </a:r>
            <a:r>
              <a:rPr lang="is-IS" sz="2800" dirty="0" smtClean="0">
                <a:latin typeface="Arial" charset="0"/>
                <a:cs typeface="Arial" charset="0"/>
              </a:rPr>
              <a:t> ef harkalegt ofnæmi kemur fram eða stunga er við munn eða háls</a:t>
            </a:r>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209</a:t>
            </a:fld>
            <a:endParaRPr lang="is-I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7992" y="1316360"/>
            <a:ext cx="1830472" cy="2760712"/>
          </a:xfrm>
          <a:prstGeom prst="rect">
            <a:avLst/>
          </a:prstGeom>
          <a:ln>
            <a:noFill/>
          </a:ln>
          <a:effectLst>
            <a:softEdge rad="112500"/>
          </a:effectLst>
        </p:spPr>
      </p:pic>
    </p:spTree>
    <p:extLst>
      <p:ext uri="{BB962C8B-B14F-4D97-AF65-F5344CB8AC3E}">
        <p14:creationId xmlns:p14="http://schemas.microsoft.com/office/powerpoint/2010/main" val="2952774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0" y="1052736"/>
            <a:ext cx="9144000" cy="1163637"/>
          </a:xfrm>
        </p:spPr>
        <p:txBody>
          <a:bodyPr>
            <a:normAutofit fontScale="90000"/>
          </a:bodyPr>
          <a:lstStyle/>
          <a:p>
            <a:r>
              <a:rPr lang="is-IS" sz="4900" b="0" dirty="0" smtClean="0">
                <a:latin typeface="Arial" charset="0"/>
              </a:rPr>
              <a:t>Eftir slys</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Hugleiddu eigin tilfinningaviðbrögð</a:t>
            </a:r>
            <a:endParaRPr lang="en-GB" sz="2800" b="0" dirty="0">
              <a:latin typeface="Arial" charset="0"/>
            </a:endParaRPr>
          </a:p>
        </p:txBody>
      </p:sp>
      <p:sp>
        <p:nvSpPr>
          <p:cNvPr id="6" name="Slide Number Placeholder 5"/>
          <p:cNvSpPr>
            <a:spLocks noGrp="1"/>
          </p:cNvSpPr>
          <p:nvPr>
            <p:ph type="sldNum" sz="quarter" idx="12"/>
          </p:nvPr>
        </p:nvSpPr>
        <p:spPr>
          <a:xfrm>
            <a:off x="6516216" y="6381750"/>
            <a:ext cx="2133600" cy="476250"/>
          </a:xfrm>
        </p:spPr>
        <p:txBody>
          <a:bodyPr/>
          <a:lstStyle/>
          <a:p>
            <a:fld id="{1E3151F3-B67C-4FBD-A08A-46B62CF84CC2}" type="slidenum">
              <a:rPr lang="is-IS"/>
              <a:pPr/>
              <a:t>21</a:t>
            </a:fld>
            <a:endParaRPr lang="is-IS" dirty="0"/>
          </a:p>
        </p:txBody>
      </p:sp>
      <p:pic>
        <p:nvPicPr>
          <p:cNvPr id="599044" name="Picture 4" descr="Teikn36"/>
          <p:cNvPicPr>
            <a:picLocks noChangeAspect="1" noChangeArrowheads="1"/>
          </p:cNvPicPr>
          <p:nvPr/>
        </p:nvPicPr>
        <p:blipFill>
          <a:blip r:embed="rId3" cstate="email"/>
          <a:srcRect/>
          <a:stretch>
            <a:fillRect/>
          </a:stretch>
        </p:blipFill>
        <p:spPr bwMode="auto">
          <a:xfrm>
            <a:off x="5542880" y="2276872"/>
            <a:ext cx="2715502" cy="2903305"/>
          </a:xfrm>
          <a:prstGeom prst="rect">
            <a:avLst/>
          </a:prstGeom>
          <a:ln>
            <a:noFill/>
          </a:ln>
          <a:effectLst>
            <a:softEdge rad="112500"/>
          </a:effectLst>
        </p:spPr>
      </p:pic>
      <p:sp>
        <p:nvSpPr>
          <p:cNvPr id="5" name="Rectangle 3"/>
          <p:cNvSpPr txBox="1">
            <a:spLocks noChangeArrowheads="1"/>
          </p:cNvSpPr>
          <p:nvPr/>
        </p:nvSpPr>
        <p:spPr bwMode="auto">
          <a:xfrm>
            <a:off x="467544" y="2420889"/>
            <a:ext cx="7848872" cy="28803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110000"/>
              </a:lnSpc>
              <a:buNone/>
            </a:pPr>
            <a:r>
              <a:rPr lang="is-IS" sz="2800" b="1" dirty="0" smtClean="0">
                <a:latin typeface="Arial" charset="0"/>
              </a:rPr>
              <a:t>Áhrif alvarlegra atburða</a:t>
            </a:r>
          </a:p>
          <a:p>
            <a:pPr>
              <a:lnSpc>
                <a:spcPct val="110000"/>
              </a:lnSpc>
              <a:buFont typeface="Wingdings" pitchFamily="2" charset="2"/>
              <a:buChar char="§"/>
            </a:pPr>
            <a:r>
              <a:rPr lang="is-IS" sz="2800" dirty="0" smtClean="0">
                <a:latin typeface="Arial" charset="0"/>
              </a:rPr>
              <a:t>Slök einbeiting</a:t>
            </a:r>
          </a:p>
          <a:p>
            <a:pPr>
              <a:lnSpc>
                <a:spcPct val="110000"/>
              </a:lnSpc>
              <a:buFont typeface="Wingdings" pitchFamily="2" charset="2"/>
              <a:buChar char="§"/>
            </a:pPr>
            <a:r>
              <a:rPr lang="is-IS" sz="2800" dirty="0" smtClean="0">
                <a:latin typeface="Arial" charset="0"/>
              </a:rPr>
              <a:t>Hæg viðbrögð</a:t>
            </a:r>
          </a:p>
          <a:p>
            <a:pPr>
              <a:lnSpc>
                <a:spcPct val="110000"/>
              </a:lnSpc>
              <a:buFont typeface="Wingdings" pitchFamily="2" charset="2"/>
              <a:buChar char="§"/>
            </a:pPr>
            <a:r>
              <a:rPr lang="is-IS" sz="2800" dirty="0" smtClean="0">
                <a:latin typeface="Arial" charset="0"/>
              </a:rPr>
              <a:t>Erfitt að taka ákvarðanir</a:t>
            </a:r>
          </a:p>
          <a:p>
            <a:pPr marL="0" indent="0" algn="ctr">
              <a:lnSpc>
                <a:spcPct val="110000"/>
              </a:lnSpc>
              <a:buNone/>
            </a:pPr>
            <a:endParaRPr lang="is-IS" sz="2800" dirty="0" smtClean="0">
              <a:solidFill>
                <a:srgbClr val="FF0000"/>
              </a:solidFill>
              <a:latin typeface="Arial" charset="0"/>
            </a:endParaRPr>
          </a:p>
          <a:p>
            <a:pPr marL="0" indent="0" algn="ctr">
              <a:lnSpc>
                <a:spcPct val="110000"/>
              </a:lnSpc>
              <a:buNone/>
            </a:pPr>
            <a:r>
              <a:rPr lang="is-IS" sz="2800" dirty="0" smtClean="0">
                <a:solidFill>
                  <a:srgbClr val="FF0000"/>
                </a:solidFill>
                <a:latin typeface="Arial" charset="0"/>
              </a:rPr>
              <a:t>Varhugavert er að aka bíl fyrst eftir mikið áfall !</a:t>
            </a:r>
          </a:p>
          <a:p>
            <a:pPr marL="0" indent="0" algn="ctr">
              <a:lnSpc>
                <a:spcPct val="110000"/>
              </a:lnSpc>
              <a:buNone/>
            </a:pPr>
            <a:r>
              <a:rPr lang="is-IS" sz="2800" dirty="0" smtClean="0">
                <a:solidFill>
                  <a:srgbClr val="FF0000"/>
                </a:solidFill>
                <a:latin typeface="Arial" charset="0"/>
                <a:hlinkClick r:id="rId4" action="ppaction://hlinkfile"/>
              </a:rPr>
              <a:t>Bæklingur um sálrænan stuðning </a:t>
            </a:r>
            <a:endParaRPr lang="is-IS" sz="2800" dirty="0">
              <a:solidFill>
                <a:srgbClr val="FF0000"/>
              </a:solidFill>
              <a:latin typeface="Arial" charset="0"/>
            </a:endParaRPr>
          </a:p>
        </p:txBody>
      </p:sp>
    </p:spTree>
    <p:extLst>
      <p:ext uri="{BB962C8B-B14F-4D97-AF65-F5344CB8AC3E}">
        <p14:creationId xmlns:p14="http://schemas.microsoft.com/office/powerpoint/2010/main" val="410357056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2276922"/>
            <a:ext cx="7543800" cy="1008062"/>
          </a:xfrm>
        </p:spPr>
        <p:txBody>
          <a:bodyPr>
            <a:normAutofit fontScale="90000"/>
          </a:bodyPr>
          <a:lstStyle/>
          <a:p>
            <a:r>
              <a:rPr lang="is-IS" sz="4900" b="0" dirty="0" smtClean="0">
                <a:latin typeface="Arial" charset="0"/>
                <a:cs typeface="Arial" charset="0"/>
              </a:rPr>
              <a:t>Viðbótarefni</a:t>
            </a:r>
            <a:r>
              <a:rPr lang="is-IS" sz="2800" b="0" dirty="0">
                <a:latin typeface="Arial" charset="0"/>
                <a:cs typeface="Arial" charset="0"/>
              </a:rPr>
              <a:t/>
            </a:r>
            <a:br>
              <a:rPr lang="is-IS" sz="2800" b="0" dirty="0">
                <a:latin typeface="Arial" charset="0"/>
                <a:cs typeface="Arial" charset="0"/>
              </a:rPr>
            </a:br>
            <a:endParaRPr lang="en-GB" sz="3100" b="0" dirty="0">
              <a:solidFill>
                <a:srgbClr val="FF0000"/>
              </a:solidFill>
              <a:latin typeface="Arial" charset="0"/>
              <a:cs typeface="Arial" charset="0"/>
            </a:endParaRPr>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210</a:t>
            </a:fld>
            <a:endParaRPr lang="is-IS"/>
          </a:p>
        </p:txBody>
      </p:sp>
    </p:spTree>
    <p:extLst>
      <p:ext uri="{BB962C8B-B14F-4D97-AF65-F5344CB8AC3E}">
        <p14:creationId xmlns:p14="http://schemas.microsoft.com/office/powerpoint/2010/main" val="272588330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3872"/>
            <a:ext cx="8229600" cy="1143000"/>
          </a:xfrm>
        </p:spPr>
        <p:txBody>
          <a:bodyPr/>
          <a:lstStyle/>
          <a:p>
            <a:r>
              <a:rPr lang="is-IS" dirty="0" smtClean="0">
                <a:latin typeface="Arial" pitchFamily="34" charset="0"/>
                <a:cs typeface="Arial" pitchFamily="34" charset="0"/>
              </a:rPr>
              <a:t>Marglyttustunga</a:t>
            </a:r>
            <a:br>
              <a:rPr lang="is-IS" dirty="0" smtClean="0">
                <a:latin typeface="Arial" pitchFamily="34" charset="0"/>
                <a:cs typeface="Arial" pitchFamily="34" charset="0"/>
              </a:rPr>
            </a:br>
            <a:r>
              <a:rPr lang="is-IS" sz="2500" dirty="0" smtClean="0">
                <a:solidFill>
                  <a:srgbClr val="FF0000"/>
                </a:solidFill>
                <a:latin typeface="Arial" pitchFamily="34" charset="0"/>
                <a:cs typeface="Arial" pitchFamily="34" charset="0"/>
              </a:rPr>
              <a:t>Skyndihjálp</a:t>
            </a:r>
            <a:endParaRPr lang="is-IS" sz="25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395536" y="2492896"/>
            <a:ext cx="8424936" cy="4104456"/>
          </a:xfrm>
        </p:spPr>
        <p:txBody>
          <a:bodyPr/>
          <a:lstStyle/>
          <a:p>
            <a:pPr>
              <a:spcBef>
                <a:spcPts val="762"/>
              </a:spcBef>
              <a:buFont typeface="Wingdings" pitchFamily="2" charset="2"/>
              <a:buChar char="§"/>
            </a:pPr>
            <a:r>
              <a:rPr lang="is-IS" dirty="0" smtClean="0">
                <a:latin typeface="Arial" pitchFamily="34" charset="0"/>
                <a:cs typeface="Arial" pitchFamily="34" charset="0"/>
              </a:rPr>
              <a:t>Skolaðu sárið með edikblöndu eins fljótt og auðið er; það má líka nota sjó</a:t>
            </a:r>
          </a:p>
          <a:p>
            <a:pPr>
              <a:spcBef>
                <a:spcPts val="762"/>
              </a:spcBef>
              <a:buFont typeface="Wingdings" pitchFamily="2" charset="2"/>
              <a:buChar char="§"/>
            </a:pPr>
            <a:r>
              <a:rPr lang="is-IS" dirty="0" smtClean="0">
                <a:latin typeface="Arial" pitchFamily="34" charset="0"/>
                <a:cs typeface="Arial" pitchFamily="34" charset="0"/>
              </a:rPr>
              <a:t>Dýfðu líkamshlutanum í heitt vatn í 20 – 30 mínútur til að draga úr sársauka</a:t>
            </a:r>
          </a:p>
          <a:p>
            <a:pPr>
              <a:buFont typeface="Wingdings" pitchFamily="2" charset="2"/>
              <a:buChar char="§"/>
            </a:pPr>
            <a:r>
              <a:rPr lang="is-IS" dirty="0" smtClean="0">
                <a:latin typeface="Arial" pitchFamily="34" charset="0"/>
                <a:cs typeface="Arial" pitchFamily="34" charset="0"/>
              </a:rPr>
              <a:t>Oftast eru einkennin væg, stingur </a:t>
            </a:r>
            <a:r>
              <a:rPr lang="is-IS" smtClean="0">
                <a:latin typeface="Arial" pitchFamily="34" charset="0"/>
                <a:cs typeface="Arial" pitchFamily="34" charset="0"/>
              </a:rPr>
              <a:t>og bruni, </a:t>
            </a:r>
            <a:r>
              <a:rPr lang="is-IS" dirty="0" smtClean="0">
                <a:latin typeface="Arial" pitchFamily="34" charset="0"/>
                <a:cs typeface="Arial" pitchFamily="34" charset="0"/>
              </a:rPr>
              <a:t>en til eru hættulegar </a:t>
            </a:r>
            <a:r>
              <a:rPr lang="is-IS" smtClean="0">
                <a:latin typeface="Arial" pitchFamily="34" charset="0"/>
                <a:cs typeface="Arial" pitchFamily="34" charset="0"/>
              </a:rPr>
              <a:t>tegundir marglytta; </a:t>
            </a:r>
            <a:r>
              <a:rPr lang="is-IS" dirty="0" smtClean="0">
                <a:latin typeface="Arial" pitchFamily="34" charset="0"/>
                <a:cs typeface="Arial" pitchFamily="34" charset="0"/>
              </a:rPr>
              <a:t>kallaðu þá á sérhæfða aðstoð </a:t>
            </a:r>
          </a:p>
          <a:p>
            <a:endParaRPr lang="is-IS" dirty="0"/>
          </a:p>
        </p:txBody>
      </p:sp>
      <p:sp>
        <p:nvSpPr>
          <p:cNvPr id="4" name="Slide Number Placeholder 3"/>
          <p:cNvSpPr>
            <a:spLocks noGrp="1"/>
          </p:cNvSpPr>
          <p:nvPr>
            <p:ph type="sldNum" sz="quarter" idx="12"/>
          </p:nvPr>
        </p:nvSpPr>
        <p:spPr/>
        <p:txBody>
          <a:bodyPr/>
          <a:lstStyle/>
          <a:p>
            <a:fld id="{B2D7E890-7FDA-4903-8617-1D3DDD6998EC}" type="slidenum">
              <a:rPr lang="is-IS" smtClean="0"/>
              <a:pPr/>
              <a:t>211</a:t>
            </a:fld>
            <a:endParaRPr lang="is-IS"/>
          </a:p>
        </p:txBody>
      </p:sp>
    </p:spTree>
    <p:extLst>
      <p:ext uri="{BB962C8B-B14F-4D97-AF65-F5344CB8AC3E}">
        <p14:creationId xmlns:p14="http://schemas.microsoft.com/office/powerpoint/2010/main" val="338931898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0" y="1052513"/>
            <a:ext cx="9144000" cy="1143000"/>
          </a:xfrm>
        </p:spPr>
        <p:txBody>
          <a:bodyPr>
            <a:normAutofit fontScale="90000"/>
          </a:bodyPr>
          <a:lstStyle/>
          <a:p>
            <a:r>
              <a:rPr lang="is-IS" sz="4900" b="0" dirty="0">
                <a:latin typeface="Arial" charset="0"/>
              </a:rPr>
              <a:t>Skyndihjálp</a:t>
            </a:r>
            <a:r>
              <a:rPr lang="is-IS" sz="4800" b="0" dirty="0">
                <a:latin typeface="Arial" charset="0"/>
              </a:rPr>
              <a:t/>
            </a:r>
            <a:br>
              <a:rPr lang="is-IS" sz="4800" b="0" dirty="0">
                <a:latin typeface="Arial" charset="0"/>
              </a:rPr>
            </a:br>
            <a:r>
              <a:rPr lang="is-IS" sz="2800" dirty="0">
                <a:solidFill>
                  <a:srgbClr val="FF0000"/>
                </a:solidFill>
                <a:latin typeface="Arial" charset="0"/>
              </a:rPr>
              <a:t>Kafli 4</a:t>
            </a:r>
            <a:r>
              <a:rPr lang="is-IS" sz="2800" dirty="0" smtClean="0">
                <a:solidFill>
                  <a:srgbClr val="FF0000"/>
                </a:solidFill>
                <a:latin typeface="Arial" charset="0"/>
              </a:rPr>
              <a:t>:</a:t>
            </a:r>
            <a:endParaRPr lang="en-GB" sz="2800" dirty="0">
              <a:solidFill>
                <a:srgbClr val="FF0000"/>
              </a:solidFill>
              <a:latin typeface="Arial" charset="0"/>
            </a:endParaRPr>
          </a:p>
        </p:txBody>
      </p:sp>
      <p:sp>
        <p:nvSpPr>
          <p:cNvPr id="724995" name="Rectangle 3"/>
          <p:cNvSpPr>
            <a:spLocks noGrp="1" noChangeArrowheads="1"/>
          </p:cNvSpPr>
          <p:nvPr>
            <p:ph idx="1"/>
          </p:nvPr>
        </p:nvSpPr>
        <p:spPr>
          <a:xfrm>
            <a:off x="468314" y="2492896"/>
            <a:ext cx="6911998" cy="4176192"/>
          </a:xfrm>
        </p:spPr>
        <p:txBody>
          <a:bodyPr/>
          <a:lstStyle/>
          <a:p>
            <a:pPr marL="0" indent="0">
              <a:lnSpc>
                <a:spcPct val="90000"/>
              </a:lnSpc>
              <a:buClr>
                <a:srgbClr val="FF0000"/>
              </a:buClr>
              <a:buNone/>
            </a:pPr>
            <a:r>
              <a:rPr lang="is-IS" sz="2800" b="1" dirty="0" smtClean="0">
                <a:solidFill>
                  <a:srgbClr val="FF0000"/>
                </a:solidFill>
                <a:latin typeface="Arial" charset="0"/>
              </a:rPr>
              <a:t>D – Slys tengd umhverfisaðstæðum</a:t>
            </a:r>
          </a:p>
          <a:p>
            <a:pPr>
              <a:buClr>
                <a:srgbClr val="FF0000"/>
              </a:buClr>
              <a:buFont typeface="Wingdings" pitchFamily="2" charset="2"/>
              <a:buChar char="§"/>
            </a:pPr>
            <a:r>
              <a:rPr lang="is-IS" sz="2800" dirty="0" smtClean="0">
                <a:latin typeface="Arial" charset="0"/>
                <a:hlinkClick r:id="rId2" action="ppaction://hlinksldjump"/>
              </a:rPr>
              <a:t>Kal</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3" action="ppaction://hlinksldjump"/>
              </a:rPr>
              <a:t>Ofkæling</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4" action="ppaction://hlinksldjump"/>
              </a:rPr>
              <a:t>Hitaslag</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5" action="ppaction://hlinksldjump"/>
              </a:rPr>
              <a:t>Hitaörmögnun</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6" action="ppaction://hlinksldjump"/>
              </a:rPr>
              <a:t>Vöðvakrampi</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7" action="ppaction://hlinksldjump"/>
              </a:rPr>
              <a:t>Ofþornun</a:t>
            </a:r>
            <a:endParaRPr lang="is-IS" sz="2800" dirty="0" smtClean="0">
              <a:latin typeface="Arial" charset="0"/>
            </a:endParaRPr>
          </a:p>
        </p:txBody>
      </p:sp>
    </p:spTree>
    <p:extLst>
      <p:ext uri="{BB962C8B-B14F-4D97-AF65-F5344CB8AC3E}">
        <p14:creationId xmlns:p14="http://schemas.microsoft.com/office/powerpoint/2010/main" val="299825420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a:xfrm>
            <a:off x="0" y="1270844"/>
            <a:ext cx="9144000" cy="862012"/>
          </a:xfrm>
        </p:spPr>
        <p:txBody>
          <a:bodyPr>
            <a:normAutofit fontScale="90000"/>
          </a:bodyPr>
          <a:lstStyle/>
          <a:p>
            <a:pPr>
              <a:lnSpc>
                <a:spcPct val="90000"/>
              </a:lnSpc>
            </a:pPr>
            <a:r>
              <a:rPr lang="is-IS" sz="4900" b="0" dirty="0">
                <a:latin typeface="Arial" charset="0"/>
              </a:rPr>
              <a:t>K</a:t>
            </a:r>
            <a:r>
              <a:rPr lang="is-IS" sz="4900" b="0" dirty="0" smtClean="0">
                <a:latin typeface="Arial" charset="0"/>
              </a:rPr>
              <a:t>al</a:t>
            </a:r>
            <a:r>
              <a:rPr lang="is-IS" sz="2800" b="0" dirty="0">
                <a:latin typeface="Arial" charset="0"/>
              </a:rPr>
              <a:t/>
            </a:r>
            <a:br>
              <a:rPr lang="is-IS" sz="2800" b="0" dirty="0">
                <a:latin typeface="Arial" charset="0"/>
              </a:rPr>
            </a:br>
            <a:r>
              <a:rPr lang="is-IS" sz="2800" b="0" dirty="0">
                <a:latin typeface="Arial" charset="0"/>
              </a:rPr>
              <a:t> </a:t>
            </a:r>
            <a:r>
              <a:rPr lang="is-IS" sz="2800" b="0" dirty="0">
                <a:solidFill>
                  <a:srgbClr val="FF0000"/>
                </a:solidFill>
                <a:latin typeface="Arial" charset="0"/>
              </a:rPr>
              <a:t>Einkenni</a:t>
            </a:r>
            <a:r>
              <a:rPr lang="en-US" sz="3000" b="0" dirty="0">
                <a:solidFill>
                  <a:srgbClr val="FF0000"/>
                </a:solidFill>
                <a:latin typeface="Arial" charset="0"/>
              </a:rPr>
              <a:t> </a:t>
            </a:r>
          </a:p>
        </p:txBody>
      </p:sp>
      <p:sp>
        <p:nvSpPr>
          <p:cNvPr id="860163" name="Rectangle 3"/>
          <p:cNvSpPr>
            <a:spLocks noGrp="1" noChangeArrowheads="1"/>
          </p:cNvSpPr>
          <p:nvPr>
            <p:ph idx="1"/>
          </p:nvPr>
        </p:nvSpPr>
        <p:spPr>
          <a:xfrm>
            <a:off x="395536" y="2349500"/>
            <a:ext cx="8424936" cy="4195763"/>
          </a:xfrm>
        </p:spPr>
        <p:txBody>
          <a:bodyPr/>
          <a:lstStyle/>
          <a:p>
            <a:pPr>
              <a:buClr>
                <a:schemeClr val="tx1"/>
              </a:buClr>
              <a:buFont typeface="Wingdings" pitchFamily="2" charset="2"/>
              <a:buChar char="§"/>
            </a:pPr>
            <a:r>
              <a:rPr lang="is-IS" sz="2800" dirty="0" smtClean="0">
                <a:latin typeface="Arial" charset="0"/>
              </a:rPr>
              <a:t>Fyrst roði í húð sem hvítnar,                                             bláleitir blettir myndast svo á húð</a:t>
            </a:r>
            <a:endParaRPr lang="is-IS" sz="2800" dirty="0">
              <a:latin typeface="Arial" charset="0"/>
            </a:endParaRPr>
          </a:p>
          <a:p>
            <a:pPr>
              <a:buClr>
                <a:schemeClr val="tx1"/>
              </a:buClr>
              <a:buFont typeface="Wingdings" pitchFamily="2" charset="2"/>
              <a:buChar char="§"/>
            </a:pPr>
            <a:r>
              <a:rPr lang="is-IS" sz="2800" dirty="0" smtClean="0">
                <a:latin typeface="Arial" charset="0"/>
              </a:rPr>
              <a:t>Fyrst stingandi óþægindi, verður                                       að miklum sársauka</a:t>
            </a:r>
            <a:endParaRPr lang="is-IS" sz="2800" dirty="0">
              <a:latin typeface="Arial" charset="0"/>
            </a:endParaRPr>
          </a:p>
          <a:p>
            <a:pPr>
              <a:buClr>
                <a:schemeClr val="tx1"/>
              </a:buClr>
              <a:buFont typeface="Wingdings" pitchFamily="2" charset="2"/>
              <a:buChar char="§"/>
            </a:pPr>
            <a:r>
              <a:rPr lang="is-IS" sz="2800" dirty="0" smtClean="0">
                <a:latin typeface="Arial" charset="0"/>
              </a:rPr>
              <a:t>Vökvafylltar blöðrur myndast</a:t>
            </a:r>
            <a:r>
              <a:rPr lang="is-IS" sz="2800" dirty="0">
                <a:latin typeface="Arial" charset="0"/>
              </a:rPr>
              <a:t> </a:t>
            </a:r>
            <a:r>
              <a:rPr lang="is-IS" sz="2800" dirty="0" smtClean="0">
                <a:latin typeface="Arial" charset="0"/>
              </a:rPr>
              <a:t>og húð flagnar</a:t>
            </a:r>
          </a:p>
          <a:p>
            <a:pPr>
              <a:buClr>
                <a:schemeClr val="tx1"/>
              </a:buClr>
              <a:buFont typeface="Wingdings" pitchFamily="2" charset="2"/>
              <a:buChar char="§"/>
            </a:pPr>
            <a:r>
              <a:rPr lang="is-IS" sz="2800" dirty="0" smtClean="0">
                <a:latin typeface="Arial" charset="0"/>
              </a:rPr>
              <a:t>Hvít, köld og hörð húð, verður svo svört </a:t>
            </a:r>
          </a:p>
          <a:p>
            <a:pPr>
              <a:buClr>
                <a:schemeClr val="tx1"/>
              </a:buClr>
              <a:buFont typeface="Wingdings" pitchFamily="2" charset="2"/>
              <a:buChar char="§"/>
            </a:pPr>
            <a:r>
              <a:rPr lang="is-IS" sz="2800" dirty="0" smtClean="0">
                <a:latin typeface="Arial" charset="0"/>
              </a:rPr>
              <a:t>Doði í líkamshlutanum</a:t>
            </a:r>
            <a:endParaRPr lang="is-IS" sz="2800" dirty="0">
              <a:latin typeface="Arial" charset="0"/>
            </a:endParaRPr>
          </a:p>
        </p:txBody>
      </p:sp>
      <p:sp>
        <p:nvSpPr>
          <p:cNvPr id="6" name="Slide Number Placeholder 5"/>
          <p:cNvSpPr>
            <a:spLocks noGrp="1"/>
          </p:cNvSpPr>
          <p:nvPr>
            <p:ph type="sldNum" sz="quarter" idx="12"/>
          </p:nvPr>
        </p:nvSpPr>
        <p:spPr/>
        <p:txBody>
          <a:bodyPr/>
          <a:lstStyle/>
          <a:p>
            <a:fld id="{7163F422-E4C9-4C75-AFC6-6718A8DB676A}" type="slidenum">
              <a:rPr lang="is-IS"/>
              <a:pPr/>
              <a:t>213</a:t>
            </a:fld>
            <a:endParaRPr lang="is-IS"/>
          </a:p>
        </p:txBody>
      </p:sp>
      <p:pic>
        <p:nvPicPr>
          <p:cNvPr id="5" name="Picture 4" descr="Kal.jpg"/>
          <p:cNvPicPr>
            <a:picLocks noChangeAspect="1"/>
          </p:cNvPicPr>
          <p:nvPr/>
        </p:nvPicPr>
        <p:blipFill>
          <a:blip r:embed="rId3" cstate="print"/>
          <a:stretch>
            <a:fillRect/>
          </a:stretch>
        </p:blipFill>
        <p:spPr>
          <a:xfrm>
            <a:off x="6444208" y="2309718"/>
            <a:ext cx="2160240" cy="1983378"/>
          </a:xfrm>
          <a:prstGeom prst="rect">
            <a:avLst/>
          </a:prstGeom>
          <a:ln>
            <a:noFill/>
          </a:ln>
          <a:effectLst>
            <a:softEdge rad="112500"/>
          </a:effectLst>
        </p:spPr>
      </p:pic>
    </p:spTree>
    <p:extLst>
      <p:ext uri="{BB962C8B-B14F-4D97-AF65-F5344CB8AC3E}">
        <p14:creationId xmlns:p14="http://schemas.microsoft.com/office/powerpoint/2010/main" val="99225039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1042988" y="1073200"/>
            <a:ext cx="7086600" cy="1203672"/>
          </a:xfrm>
        </p:spPr>
        <p:txBody>
          <a:bodyPr/>
          <a:lstStyle/>
          <a:p>
            <a:r>
              <a:rPr lang="is-IS" b="0" dirty="0">
                <a:latin typeface="Arial" charset="0"/>
              </a:rPr>
              <a:t>Kal </a:t>
            </a:r>
            <a:br>
              <a:rPr lang="is-IS" b="0" dirty="0">
                <a:latin typeface="Arial" charset="0"/>
              </a:rPr>
            </a:br>
            <a:r>
              <a:rPr lang="is-IS" sz="2500" b="0" dirty="0">
                <a:solidFill>
                  <a:srgbClr val="FF0000"/>
                </a:solidFill>
                <a:latin typeface="Arial" charset="0"/>
              </a:rPr>
              <a:t>Skyndihjálp</a:t>
            </a:r>
          </a:p>
        </p:txBody>
      </p:sp>
      <p:sp>
        <p:nvSpPr>
          <p:cNvPr id="863235" name="Rectangle 3"/>
          <p:cNvSpPr>
            <a:spLocks noGrp="1" noChangeArrowheads="1"/>
          </p:cNvSpPr>
          <p:nvPr>
            <p:ph idx="1"/>
          </p:nvPr>
        </p:nvSpPr>
        <p:spPr>
          <a:xfrm>
            <a:off x="467544" y="2348880"/>
            <a:ext cx="8458969" cy="4248770"/>
          </a:xfrm>
        </p:spPr>
        <p:txBody>
          <a:bodyPr/>
          <a:lstStyle/>
          <a:p>
            <a:pPr>
              <a:buClr>
                <a:schemeClr val="tx1"/>
              </a:buClr>
              <a:buFont typeface="Wingdings" pitchFamily="2" charset="2"/>
              <a:buChar char="§"/>
            </a:pPr>
            <a:r>
              <a:rPr lang="is-IS" sz="2800" dirty="0" smtClean="0">
                <a:latin typeface="Arial" charset="0"/>
              </a:rPr>
              <a:t>Verðu </a:t>
            </a:r>
            <a:r>
              <a:rPr lang="is-IS" sz="2800" dirty="0">
                <a:latin typeface="Arial" charset="0"/>
              </a:rPr>
              <a:t>fyrir </a:t>
            </a:r>
            <a:r>
              <a:rPr lang="is-IS" sz="2800" dirty="0" smtClean="0">
                <a:latin typeface="Arial" charset="0"/>
              </a:rPr>
              <a:t>kulda, komdu í skjól</a:t>
            </a:r>
            <a:endParaRPr lang="is-IS" sz="2800" dirty="0">
              <a:latin typeface="Arial" charset="0"/>
            </a:endParaRPr>
          </a:p>
          <a:p>
            <a:pPr>
              <a:buClr>
                <a:schemeClr val="tx1"/>
              </a:buClr>
              <a:buFont typeface="Wingdings" pitchFamily="2" charset="2"/>
              <a:buChar char="§"/>
            </a:pPr>
            <a:r>
              <a:rPr lang="is-IS" sz="2800" dirty="0" smtClean="0">
                <a:latin typeface="Arial" charset="0"/>
              </a:rPr>
              <a:t>Fjarlæðu </a:t>
            </a:r>
            <a:r>
              <a:rPr lang="is-IS" sz="2800" dirty="0">
                <a:latin typeface="Arial" charset="0"/>
              </a:rPr>
              <a:t>blaut föt og skartgripi </a:t>
            </a:r>
            <a:endParaRPr lang="is-IS" sz="2800" dirty="0" smtClean="0">
              <a:latin typeface="Arial" charset="0"/>
            </a:endParaRPr>
          </a:p>
          <a:p>
            <a:pPr marL="342900" lvl="1" indent="-342900">
              <a:buClr>
                <a:schemeClr val="tx1"/>
              </a:buClr>
              <a:buFont typeface="Wingdings" pitchFamily="2" charset="2"/>
              <a:buChar char="§"/>
            </a:pPr>
            <a:r>
              <a:rPr lang="is-IS" sz="2800" dirty="0" smtClean="0">
                <a:latin typeface="Arial" charset="0"/>
              </a:rPr>
              <a:t>Hitaðu kalblettin í volgu (37</a:t>
            </a:r>
            <a:r>
              <a:rPr lang="is-IS" dirty="0" smtClean="0">
                <a:latin typeface="Arial" charset="0"/>
              </a:rPr>
              <a:t>°C)                                                   </a:t>
            </a:r>
            <a:r>
              <a:rPr lang="is-IS" sz="2800" dirty="0" smtClean="0">
                <a:latin typeface="Arial" charset="0"/>
              </a:rPr>
              <a:t>vatni í 20–30 mínútur innan sólahrings</a:t>
            </a:r>
          </a:p>
          <a:p>
            <a:pPr>
              <a:buClr>
                <a:schemeClr val="tx1"/>
              </a:buClr>
              <a:buFont typeface="Wingdings" pitchFamily="2" charset="2"/>
              <a:buChar char="§"/>
            </a:pPr>
            <a:r>
              <a:rPr lang="is-IS" sz="2800" dirty="0" smtClean="0">
                <a:latin typeface="Arial" charset="0"/>
              </a:rPr>
              <a:t>Búðu um áverkann, ekki sprengja blöðrur</a:t>
            </a:r>
          </a:p>
          <a:p>
            <a:pPr>
              <a:buClr>
                <a:schemeClr val="tx1"/>
              </a:buClr>
              <a:buFont typeface="Wingdings" pitchFamily="2" charset="2"/>
              <a:buChar char="§"/>
            </a:pPr>
            <a:r>
              <a:rPr lang="is-IS" sz="2800" dirty="0" smtClean="0">
                <a:latin typeface="Arial" charset="0"/>
              </a:rPr>
              <a:t>Reyndu að varna því að bletturinn kólni á ný</a:t>
            </a:r>
          </a:p>
          <a:p>
            <a:pPr>
              <a:buClr>
                <a:schemeClr val="tx1"/>
              </a:buClr>
              <a:buFont typeface="Wingdings" pitchFamily="2" charset="2"/>
              <a:buChar char="§"/>
            </a:pPr>
            <a:r>
              <a:rPr lang="is-IS" sz="2800" dirty="0" smtClean="0">
                <a:latin typeface="Arial" charset="0"/>
              </a:rPr>
              <a:t>Leitaðu ráða hjá lækni eða komdu viðkomandi til læknis eins fljótt og vera má</a:t>
            </a:r>
            <a:endParaRPr lang="is-IS" sz="1800" b="1" dirty="0">
              <a:latin typeface="Arial" charset="0"/>
            </a:endParaRPr>
          </a:p>
        </p:txBody>
      </p:sp>
      <p:sp>
        <p:nvSpPr>
          <p:cNvPr id="6" name="Slide Number Placeholder 5"/>
          <p:cNvSpPr>
            <a:spLocks noGrp="1"/>
          </p:cNvSpPr>
          <p:nvPr>
            <p:ph type="sldNum" sz="quarter" idx="12"/>
          </p:nvPr>
        </p:nvSpPr>
        <p:spPr/>
        <p:txBody>
          <a:bodyPr/>
          <a:lstStyle/>
          <a:p>
            <a:fld id="{67A243AD-F2B4-4F77-B4C4-60DCAEF22F58}" type="slidenum">
              <a:rPr lang="is-IS"/>
              <a:pPr/>
              <a:t>214</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6717" y="764704"/>
            <a:ext cx="2643795" cy="3969592"/>
          </a:xfrm>
          <a:prstGeom prst="rect">
            <a:avLst/>
          </a:prstGeom>
        </p:spPr>
      </p:pic>
    </p:spTree>
    <p:extLst>
      <p:ext uri="{BB962C8B-B14F-4D97-AF65-F5344CB8AC3E}">
        <p14:creationId xmlns:p14="http://schemas.microsoft.com/office/powerpoint/2010/main" val="32671921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a:xfrm>
            <a:off x="827088" y="1113557"/>
            <a:ext cx="7543800" cy="803275"/>
          </a:xfrm>
        </p:spPr>
        <p:txBody>
          <a:bodyPr/>
          <a:lstStyle/>
          <a:p>
            <a:r>
              <a:rPr lang="is-IS" b="0" dirty="0" smtClean="0">
                <a:latin typeface="Arial" charset="0"/>
              </a:rPr>
              <a:t>Kal</a:t>
            </a:r>
            <a:endParaRPr lang="en-GB" b="0" dirty="0">
              <a:latin typeface="Arial" charset="0"/>
            </a:endParaRPr>
          </a:p>
        </p:txBody>
      </p:sp>
      <p:sp>
        <p:nvSpPr>
          <p:cNvPr id="859139" name="Rectangle 3"/>
          <p:cNvSpPr>
            <a:spLocks noGrp="1" noChangeArrowheads="1"/>
          </p:cNvSpPr>
          <p:nvPr>
            <p:ph idx="1"/>
          </p:nvPr>
        </p:nvSpPr>
        <p:spPr/>
        <p:txBody>
          <a:bodyPr/>
          <a:lstStyle/>
          <a:p>
            <a:pPr>
              <a:buFontTx/>
              <a:buNone/>
            </a:pPr>
            <a:endParaRPr lang="en-US" dirty="0">
              <a:latin typeface="Arial" charset="0"/>
            </a:endParaRPr>
          </a:p>
          <a:p>
            <a:pPr>
              <a:buFontTx/>
              <a:buNone/>
            </a:pPr>
            <a:endParaRPr lang="en-US" dirty="0">
              <a:latin typeface="Arial" charset="0"/>
            </a:endParaRPr>
          </a:p>
        </p:txBody>
      </p:sp>
      <p:sp>
        <p:nvSpPr>
          <p:cNvPr id="7" name="Slide Number Placeholder 5"/>
          <p:cNvSpPr>
            <a:spLocks noGrp="1"/>
          </p:cNvSpPr>
          <p:nvPr>
            <p:ph type="sldNum" sz="quarter" idx="12"/>
          </p:nvPr>
        </p:nvSpPr>
        <p:spPr/>
        <p:txBody>
          <a:bodyPr/>
          <a:lstStyle/>
          <a:p>
            <a:fld id="{931ADCB2-5CE3-4BD3-8FFA-F1757BC5092E}" type="slidenum">
              <a:rPr lang="is-IS"/>
              <a:pPr/>
              <a:t>215</a:t>
            </a:fld>
            <a:endParaRPr lang="is-IS"/>
          </a:p>
        </p:txBody>
      </p:sp>
      <p:pic>
        <p:nvPicPr>
          <p:cNvPr id="859140" name="Picture 4" descr="kal"/>
          <p:cNvPicPr>
            <a:picLocks noChangeAspect="1" noChangeArrowheads="1"/>
          </p:cNvPicPr>
          <p:nvPr/>
        </p:nvPicPr>
        <p:blipFill>
          <a:blip r:embed="rId2" cstate="email">
            <a:lum contrast="12000"/>
          </a:blip>
          <a:srcRect/>
          <a:stretch>
            <a:fillRect/>
          </a:stretch>
        </p:blipFill>
        <p:spPr bwMode="auto">
          <a:xfrm>
            <a:off x="1187450" y="2060575"/>
            <a:ext cx="6956425" cy="4548188"/>
          </a:xfrm>
          <a:prstGeom prst="rect">
            <a:avLst/>
          </a:prstGeom>
          <a:noFill/>
          <a:ln w="9525">
            <a:noFill/>
            <a:miter lim="800000"/>
            <a:headEnd/>
            <a:tailEnd/>
          </a:ln>
        </p:spPr>
      </p:pic>
    </p:spTree>
    <p:extLst>
      <p:ext uri="{BB962C8B-B14F-4D97-AF65-F5344CB8AC3E}">
        <p14:creationId xmlns:p14="http://schemas.microsoft.com/office/powerpoint/2010/main" val="112379898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a:xfrm>
            <a:off x="900113" y="1053232"/>
            <a:ext cx="7543800" cy="863600"/>
          </a:xfrm>
        </p:spPr>
        <p:txBody>
          <a:bodyPr/>
          <a:lstStyle/>
          <a:p>
            <a:r>
              <a:rPr lang="is-IS" b="0" dirty="0">
                <a:latin typeface="Arial" charset="0"/>
              </a:rPr>
              <a:t>Ofkæling</a:t>
            </a:r>
          </a:p>
        </p:txBody>
      </p:sp>
      <p:sp>
        <p:nvSpPr>
          <p:cNvPr id="765955" name="Rectangle 3"/>
          <p:cNvSpPr>
            <a:spLocks noGrp="1" noChangeArrowheads="1"/>
          </p:cNvSpPr>
          <p:nvPr>
            <p:ph idx="1"/>
          </p:nvPr>
        </p:nvSpPr>
        <p:spPr>
          <a:xfrm>
            <a:off x="684213" y="2060848"/>
            <a:ext cx="7920236" cy="4536802"/>
          </a:xfrm>
        </p:spPr>
        <p:txBody>
          <a:bodyPr/>
          <a:lstStyle/>
          <a:p>
            <a:pPr marL="0" indent="0">
              <a:lnSpc>
                <a:spcPct val="90000"/>
              </a:lnSpc>
              <a:buClr>
                <a:schemeClr val="tx1"/>
              </a:buClr>
              <a:buNone/>
            </a:pPr>
            <a:r>
              <a:rPr lang="is-IS" sz="2800" dirty="0" smtClean="0">
                <a:latin typeface="Arial" charset="0"/>
              </a:rPr>
              <a:t>Líkaminn kólnar </a:t>
            </a:r>
            <a:r>
              <a:rPr lang="is-IS" sz="2800" dirty="0">
                <a:latin typeface="Arial" charset="0"/>
              </a:rPr>
              <a:t>niður </a:t>
            </a:r>
            <a:r>
              <a:rPr lang="is-IS" sz="2800" dirty="0" smtClean="0">
                <a:latin typeface="Arial" charset="0"/>
              </a:rPr>
              <a:t>fyrir 35°C og getur ekki tryggt eðlileg efnaskipti og líkamsstarfsemi</a:t>
            </a:r>
            <a:endParaRPr lang="is-IS" sz="1200" dirty="0" smtClean="0">
              <a:latin typeface="Arial" charset="0"/>
            </a:endParaRPr>
          </a:p>
          <a:p>
            <a:pPr>
              <a:lnSpc>
                <a:spcPct val="90000"/>
              </a:lnSpc>
              <a:buClr>
                <a:schemeClr val="tx1"/>
              </a:buClr>
              <a:buFont typeface="Wingdings" pitchFamily="2" charset="2"/>
              <a:buNone/>
            </a:pPr>
            <a:endParaRPr lang="is-IS" sz="2800" b="1" dirty="0" smtClean="0">
              <a:latin typeface="Arial" charset="0"/>
            </a:endParaRPr>
          </a:p>
          <a:p>
            <a:pPr marL="342000" indent="-342000">
              <a:buClr>
                <a:schemeClr val="tx1"/>
              </a:buClr>
              <a:buFont typeface="Wingdings" pitchFamily="2" charset="2"/>
              <a:buNone/>
            </a:pPr>
            <a:r>
              <a:rPr lang="is-IS" sz="2800" b="1" dirty="0" smtClean="0">
                <a:latin typeface="Arial" charset="0"/>
              </a:rPr>
              <a:t>Væg ofkæling</a:t>
            </a:r>
            <a:r>
              <a:rPr lang="is-IS" sz="2800" dirty="0" smtClean="0">
                <a:latin typeface="Arial" charset="0"/>
              </a:rPr>
              <a:t> </a:t>
            </a:r>
          </a:p>
          <a:p>
            <a:pPr marL="342000" lvl="1" indent="-342000">
              <a:buClr>
                <a:schemeClr val="tx1"/>
              </a:buClr>
              <a:buFont typeface="Wingdings" pitchFamily="2" charset="2"/>
              <a:buChar char="§"/>
            </a:pPr>
            <a:r>
              <a:rPr lang="is-IS" dirty="0" smtClean="0">
                <a:latin typeface="Arial" charset="0"/>
              </a:rPr>
              <a:t>Líkamshiti </a:t>
            </a:r>
            <a:r>
              <a:rPr lang="is-IS" dirty="0">
                <a:latin typeface="Arial" charset="0"/>
              </a:rPr>
              <a:t>yfir 32°C</a:t>
            </a:r>
          </a:p>
          <a:p>
            <a:pPr marL="342000" indent="-342000">
              <a:buClr>
                <a:schemeClr val="tx1"/>
              </a:buClr>
              <a:buFont typeface="Wingdings" pitchFamily="2" charset="2"/>
              <a:buNone/>
            </a:pPr>
            <a:endParaRPr lang="is-IS" sz="1200" b="1" dirty="0">
              <a:latin typeface="Arial" charset="0"/>
            </a:endParaRPr>
          </a:p>
          <a:p>
            <a:pPr marL="342000" indent="-342000">
              <a:buClr>
                <a:schemeClr val="tx1"/>
              </a:buClr>
              <a:buFont typeface="Wingdings" pitchFamily="2" charset="2"/>
              <a:buNone/>
            </a:pPr>
            <a:r>
              <a:rPr lang="is-IS" sz="2800" b="1" dirty="0">
                <a:latin typeface="Arial" charset="0"/>
              </a:rPr>
              <a:t>Alvarleg ofkæling</a:t>
            </a:r>
            <a:endParaRPr lang="is-IS" sz="2800" dirty="0">
              <a:latin typeface="Arial" charset="0"/>
            </a:endParaRPr>
          </a:p>
          <a:p>
            <a:pPr marL="342000" lvl="1" indent="-342000">
              <a:buClr>
                <a:schemeClr val="tx1"/>
              </a:buClr>
              <a:buFont typeface="Wingdings" pitchFamily="2" charset="2"/>
              <a:buChar char="§"/>
            </a:pPr>
            <a:r>
              <a:rPr lang="is-IS" dirty="0">
                <a:latin typeface="Arial" charset="0"/>
              </a:rPr>
              <a:t>Líkamshiti undir </a:t>
            </a:r>
            <a:r>
              <a:rPr lang="is-IS" dirty="0" smtClean="0">
                <a:latin typeface="Arial" charset="0"/>
              </a:rPr>
              <a:t>32°C</a:t>
            </a:r>
          </a:p>
          <a:p>
            <a:pPr marL="342000" lvl="1" indent="-342000" algn="ctr">
              <a:buClr>
                <a:schemeClr val="tx1"/>
              </a:buClr>
              <a:buNone/>
            </a:pPr>
            <a:endParaRPr lang="is-IS" sz="1000" dirty="0" smtClean="0">
              <a:solidFill>
                <a:srgbClr val="FF0000"/>
              </a:solidFill>
              <a:latin typeface="Arial" charset="0"/>
            </a:endParaRPr>
          </a:p>
          <a:p>
            <a:pPr marL="342000" lvl="1" indent="-342000" algn="ctr">
              <a:buClr>
                <a:schemeClr val="tx1"/>
              </a:buClr>
              <a:buNone/>
            </a:pPr>
            <a:r>
              <a:rPr lang="is-IS" dirty="0" smtClean="0">
                <a:solidFill>
                  <a:srgbClr val="FF0000"/>
                </a:solidFill>
                <a:latin typeface="Arial" charset="0"/>
              </a:rPr>
              <a:t>Algengast </a:t>
            </a:r>
            <a:r>
              <a:rPr lang="is-IS" dirty="0">
                <a:solidFill>
                  <a:srgbClr val="FF0000"/>
                </a:solidFill>
                <a:latin typeface="Arial" charset="0"/>
              </a:rPr>
              <a:t>er að fólk ofkælist </a:t>
            </a:r>
            <a:r>
              <a:rPr lang="is-IS" dirty="0" smtClean="0">
                <a:solidFill>
                  <a:srgbClr val="FF0000"/>
                </a:solidFill>
                <a:latin typeface="Arial" charset="0"/>
              </a:rPr>
              <a:t>í </a:t>
            </a:r>
            <a:r>
              <a:rPr lang="is-IS" dirty="0">
                <a:solidFill>
                  <a:srgbClr val="FF0000"/>
                </a:solidFill>
                <a:latin typeface="Arial" charset="0"/>
              </a:rPr>
              <a:t>0-10°C!</a:t>
            </a:r>
          </a:p>
        </p:txBody>
      </p:sp>
      <p:sp>
        <p:nvSpPr>
          <p:cNvPr id="7" name="Slide Number Placeholder 5"/>
          <p:cNvSpPr>
            <a:spLocks noGrp="1"/>
          </p:cNvSpPr>
          <p:nvPr>
            <p:ph type="sldNum" sz="quarter" idx="12"/>
          </p:nvPr>
        </p:nvSpPr>
        <p:spPr/>
        <p:txBody>
          <a:bodyPr/>
          <a:lstStyle/>
          <a:p>
            <a:fld id="{2734B846-19A9-4BAC-AC0F-A983035BBB23}" type="slidenum">
              <a:rPr lang="is-IS"/>
              <a:pPr/>
              <a:t>216</a:t>
            </a:fld>
            <a:endParaRPr lang="is-IS" dirty="0"/>
          </a:p>
        </p:txBody>
      </p:sp>
    </p:spTree>
    <p:extLst>
      <p:ext uri="{BB962C8B-B14F-4D97-AF65-F5344CB8AC3E}">
        <p14:creationId xmlns:p14="http://schemas.microsoft.com/office/powerpoint/2010/main" val="374671338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539750" y="1133872"/>
            <a:ext cx="8147050" cy="1143000"/>
          </a:xfrm>
        </p:spPr>
        <p:txBody>
          <a:bodyPr>
            <a:normAutofit fontScale="90000"/>
          </a:bodyPr>
          <a:lstStyle/>
          <a:p>
            <a:r>
              <a:rPr lang="is-IS" sz="4900" b="0" dirty="0" smtClean="0">
                <a:latin typeface="Arial" charset="0"/>
              </a:rPr>
              <a:t>Væg </a:t>
            </a:r>
            <a:r>
              <a:rPr lang="is-IS" sz="4900" b="0" dirty="0">
                <a:latin typeface="Arial" charset="0"/>
              </a:rPr>
              <a:t>ofkæling</a:t>
            </a:r>
            <a:r>
              <a:rPr lang="is-IS" dirty="0">
                <a:latin typeface="Arial" charset="0"/>
              </a:rPr>
              <a:t/>
            </a:r>
            <a:br>
              <a:rPr lang="is-IS" dirty="0">
                <a:latin typeface="Arial" charset="0"/>
              </a:rPr>
            </a:br>
            <a:r>
              <a:rPr lang="is-IS" sz="2800" b="0" dirty="0" smtClean="0">
                <a:solidFill>
                  <a:srgbClr val="FF0000"/>
                </a:solidFill>
                <a:latin typeface="Arial" charset="0"/>
              </a:rPr>
              <a:t>Einkenni</a:t>
            </a:r>
            <a:endParaRPr lang="is-IS" sz="2800" b="0" dirty="0">
              <a:solidFill>
                <a:srgbClr val="FF0000"/>
              </a:solidFill>
              <a:latin typeface="Arial" charset="0"/>
            </a:endParaRPr>
          </a:p>
        </p:txBody>
      </p:sp>
      <p:sp>
        <p:nvSpPr>
          <p:cNvPr id="769027" name="Rectangle 3"/>
          <p:cNvSpPr>
            <a:spLocks noGrp="1" noChangeArrowheads="1"/>
          </p:cNvSpPr>
          <p:nvPr>
            <p:ph idx="1"/>
          </p:nvPr>
        </p:nvSpPr>
        <p:spPr>
          <a:xfrm>
            <a:off x="468313" y="2349500"/>
            <a:ext cx="8248650" cy="3960813"/>
          </a:xfrm>
        </p:spPr>
        <p:txBody>
          <a:bodyPr/>
          <a:lstStyle/>
          <a:p>
            <a:pPr>
              <a:buClr>
                <a:schemeClr val="tx1"/>
              </a:buClr>
              <a:buFont typeface="Wingdings" pitchFamily="2" charset="2"/>
              <a:buChar char="§"/>
            </a:pPr>
            <a:r>
              <a:rPr lang="is-IS" sz="2800" dirty="0" smtClean="0">
                <a:latin typeface="Arial" charset="0"/>
              </a:rPr>
              <a:t>Skjálfti</a:t>
            </a:r>
          </a:p>
          <a:p>
            <a:pPr>
              <a:buClr>
                <a:schemeClr val="tx1"/>
              </a:buClr>
              <a:buFont typeface="Wingdings" pitchFamily="2" charset="2"/>
              <a:buChar char="§"/>
            </a:pPr>
            <a:r>
              <a:rPr lang="is-IS" sz="2800" dirty="0" smtClean="0">
                <a:latin typeface="Arial" charset="0"/>
              </a:rPr>
              <a:t>Húð köld, föl og þurr</a:t>
            </a:r>
          </a:p>
          <a:p>
            <a:pPr>
              <a:buClr>
                <a:schemeClr val="tx1"/>
              </a:buClr>
              <a:buFont typeface="Wingdings" pitchFamily="2" charset="2"/>
              <a:buChar char="§"/>
            </a:pPr>
            <a:r>
              <a:rPr lang="is-IS" sz="2800" dirty="0" smtClean="0">
                <a:latin typeface="Arial" charset="0"/>
              </a:rPr>
              <a:t>Andardráttur hægur og grunnur</a:t>
            </a:r>
            <a:endParaRPr lang="is-IS" sz="2800" dirty="0">
              <a:latin typeface="Arial" charset="0"/>
            </a:endParaRPr>
          </a:p>
          <a:p>
            <a:pPr>
              <a:buClr>
                <a:schemeClr val="tx1"/>
              </a:buClr>
              <a:buFont typeface="Wingdings" pitchFamily="2" charset="2"/>
              <a:buChar char="§"/>
            </a:pPr>
            <a:r>
              <a:rPr lang="is-IS" sz="2800" dirty="0" smtClean="0">
                <a:latin typeface="Arial" charset="0"/>
              </a:rPr>
              <a:t>Skert meðvitund, rugl</a:t>
            </a:r>
          </a:p>
          <a:p>
            <a:pPr>
              <a:buClr>
                <a:schemeClr val="tx1"/>
              </a:buClr>
              <a:buFont typeface="Wingdings" pitchFamily="2" charset="2"/>
              <a:buChar char="§"/>
            </a:pPr>
            <a:r>
              <a:rPr lang="is-IS" sz="2800" dirty="0" smtClean="0">
                <a:latin typeface="Arial" charset="0"/>
              </a:rPr>
              <a:t>Þreyta</a:t>
            </a:r>
            <a:endParaRPr lang="is-IS" sz="2800" dirty="0">
              <a:latin typeface="Arial" charset="0"/>
            </a:endParaRPr>
          </a:p>
        </p:txBody>
      </p:sp>
      <p:sp>
        <p:nvSpPr>
          <p:cNvPr id="7" name="Slide Number Placeholder 5"/>
          <p:cNvSpPr>
            <a:spLocks noGrp="1"/>
          </p:cNvSpPr>
          <p:nvPr>
            <p:ph type="sldNum" sz="quarter" idx="12"/>
          </p:nvPr>
        </p:nvSpPr>
        <p:spPr/>
        <p:txBody>
          <a:bodyPr/>
          <a:lstStyle/>
          <a:p>
            <a:fld id="{27ACBF65-36C4-4AC6-9985-FD66E2209851}" type="slidenum">
              <a:rPr lang="is-IS"/>
              <a:pPr/>
              <a:t>217</a:t>
            </a:fld>
            <a:endParaRPr lang="is-IS"/>
          </a:p>
        </p:txBody>
      </p:sp>
    </p:spTree>
    <p:extLst>
      <p:ext uri="{BB962C8B-B14F-4D97-AF65-F5344CB8AC3E}">
        <p14:creationId xmlns:p14="http://schemas.microsoft.com/office/powerpoint/2010/main" val="302268194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539750" y="1125538"/>
            <a:ext cx="8147050" cy="1143000"/>
          </a:xfrm>
        </p:spPr>
        <p:txBody>
          <a:bodyPr>
            <a:normAutofit fontScale="90000"/>
          </a:bodyPr>
          <a:lstStyle/>
          <a:p>
            <a:r>
              <a:rPr lang="is-IS" sz="4900" b="0" dirty="0">
                <a:latin typeface="Arial" charset="0"/>
              </a:rPr>
              <a:t>Alvarleg ofkæling</a:t>
            </a:r>
            <a:r>
              <a:rPr lang="is-IS" b="0" dirty="0">
                <a:latin typeface="Arial" charset="0"/>
              </a:rPr>
              <a:t/>
            </a:r>
            <a:br>
              <a:rPr lang="is-IS" b="0" dirty="0">
                <a:latin typeface="Arial" charset="0"/>
              </a:rPr>
            </a:br>
            <a:r>
              <a:rPr lang="is-IS" sz="2800" b="0" dirty="0" smtClean="0">
                <a:solidFill>
                  <a:srgbClr val="FF0000"/>
                </a:solidFill>
                <a:latin typeface="Arial" charset="0"/>
              </a:rPr>
              <a:t>Einkenni</a:t>
            </a:r>
            <a:endParaRPr lang="is-IS" sz="2800" b="0" dirty="0">
              <a:solidFill>
                <a:srgbClr val="FF0000"/>
              </a:solidFill>
              <a:latin typeface="Arial" charset="0"/>
            </a:endParaRPr>
          </a:p>
        </p:txBody>
      </p:sp>
      <p:sp>
        <p:nvSpPr>
          <p:cNvPr id="770051" name="Rectangle 3"/>
          <p:cNvSpPr>
            <a:spLocks noGrp="1" noChangeArrowheads="1"/>
          </p:cNvSpPr>
          <p:nvPr>
            <p:ph idx="1"/>
          </p:nvPr>
        </p:nvSpPr>
        <p:spPr>
          <a:xfrm>
            <a:off x="611188" y="2636838"/>
            <a:ext cx="8075612" cy="3489325"/>
          </a:xfrm>
        </p:spPr>
        <p:txBody>
          <a:bodyPr/>
          <a:lstStyle/>
          <a:p>
            <a:pPr>
              <a:buClr>
                <a:schemeClr val="tx1"/>
              </a:buClr>
              <a:buFont typeface="Wingdings" pitchFamily="2" charset="2"/>
              <a:buChar char="§"/>
            </a:pPr>
            <a:r>
              <a:rPr lang="is-IS" sz="2800" dirty="0" smtClean="0">
                <a:latin typeface="Arial" charset="0"/>
              </a:rPr>
              <a:t>Skjálfti ekki til staðar</a:t>
            </a:r>
          </a:p>
          <a:p>
            <a:pPr>
              <a:buClr>
                <a:schemeClr val="tx1"/>
              </a:buClr>
              <a:buFont typeface="Wingdings" pitchFamily="2" charset="2"/>
              <a:buChar char="§"/>
            </a:pPr>
            <a:r>
              <a:rPr lang="is-IS" sz="2800" dirty="0" smtClean="0">
                <a:latin typeface="Arial" charset="0"/>
              </a:rPr>
              <a:t>Meðvitundarleysi</a:t>
            </a:r>
          </a:p>
          <a:p>
            <a:pPr>
              <a:buClr>
                <a:schemeClr val="tx1"/>
              </a:buClr>
              <a:buFont typeface="Wingdings" pitchFamily="2" charset="2"/>
              <a:buChar char="§"/>
            </a:pPr>
            <a:r>
              <a:rPr lang="is-IS" sz="2800" dirty="0" smtClean="0">
                <a:latin typeface="Arial" charset="0"/>
              </a:rPr>
              <a:t>Engin viðbrögð</a:t>
            </a:r>
          </a:p>
          <a:p>
            <a:pPr>
              <a:buClr>
                <a:schemeClr val="tx1"/>
              </a:buClr>
              <a:buFont typeface="Wingdings" pitchFamily="2" charset="2"/>
              <a:buChar char="§"/>
            </a:pPr>
            <a:r>
              <a:rPr lang="is-IS" sz="2800" dirty="0" smtClean="0">
                <a:latin typeface="Arial" charset="0"/>
              </a:rPr>
              <a:t>Hægur hjartsláttur</a:t>
            </a:r>
          </a:p>
          <a:p>
            <a:pPr>
              <a:buClr>
                <a:schemeClr val="tx1"/>
              </a:buClr>
              <a:buFont typeface="Wingdings" pitchFamily="2" charset="2"/>
              <a:buChar char="§"/>
            </a:pPr>
            <a:r>
              <a:rPr lang="is-IS" sz="2800" dirty="0" smtClean="0">
                <a:latin typeface="Arial" charset="0"/>
              </a:rPr>
              <a:t>Stífir vöðvar</a:t>
            </a:r>
          </a:p>
          <a:p>
            <a:pPr>
              <a:buClr>
                <a:schemeClr val="tx1"/>
              </a:buClr>
              <a:buFont typeface="Wingdings" pitchFamily="2" charset="2"/>
              <a:buChar char="§"/>
            </a:pPr>
            <a:r>
              <a:rPr lang="is-IS" sz="2800" dirty="0" smtClean="0">
                <a:latin typeface="Arial" charset="0"/>
              </a:rPr>
              <a:t>Blámi á vörum, eyrum, fingrum og tám</a:t>
            </a:r>
            <a:endParaRPr lang="is-IS" sz="2800" dirty="0">
              <a:latin typeface="Arial" charset="0"/>
            </a:endParaRPr>
          </a:p>
        </p:txBody>
      </p:sp>
      <p:sp>
        <p:nvSpPr>
          <p:cNvPr id="6" name="Slide Number Placeholder 5"/>
          <p:cNvSpPr>
            <a:spLocks noGrp="1"/>
          </p:cNvSpPr>
          <p:nvPr>
            <p:ph type="sldNum" sz="quarter" idx="12"/>
          </p:nvPr>
        </p:nvSpPr>
        <p:spPr/>
        <p:txBody>
          <a:bodyPr/>
          <a:lstStyle/>
          <a:p>
            <a:fld id="{5ED628F8-DBFD-422F-9964-C37DCAE45FA2}" type="slidenum">
              <a:rPr lang="is-IS"/>
              <a:pPr/>
              <a:t>218</a:t>
            </a:fld>
            <a:endParaRPr lang="is-IS"/>
          </a:p>
        </p:txBody>
      </p:sp>
    </p:spTree>
    <p:extLst>
      <p:ext uri="{BB962C8B-B14F-4D97-AF65-F5344CB8AC3E}">
        <p14:creationId xmlns:p14="http://schemas.microsoft.com/office/powerpoint/2010/main" val="281607124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539750" y="1133872"/>
            <a:ext cx="8147050" cy="1143000"/>
          </a:xfrm>
        </p:spPr>
        <p:txBody>
          <a:bodyPr>
            <a:normAutofit fontScale="90000"/>
          </a:bodyPr>
          <a:lstStyle/>
          <a:p>
            <a:r>
              <a:rPr lang="is-IS" sz="4900" b="0" dirty="0">
                <a:latin typeface="Arial" charset="0"/>
              </a:rPr>
              <a:t>Væg ofkæling</a:t>
            </a:r>
            <a:r>
              <a:rPr lang="is-IS" dirty="0">
                <a:latin typeface="Arial" charset="0"/>
              </a:rPr>
              <a:t/>
            </a:r>
            <a:br>
              <a:rPr lang="is-IS" dirty="0">
                <a:latin typeface="Arial" charset="0"/>
              </a:rPr>
            </a:br>
            <a:r>
              <a:rPr lang="is-IS" sz="2800" b="0" dirty="0">
                <a:solidFill>
                  <a:srgbClr val="FF0000"/>
                </a:solidFill>
                <a:latin typeface="Arial" charset="0"/>
              </a:rPr>
              <a:t>Skyndihjálp</a:t>
            </a:r>
          </a:p>
        </p:txBody>
      </p:sp>
      <p:sp>
        <p:nvSpPr>
          <p:cNvPr id="769027" name="Rectangle 3"/>
          <p:cNvSpPr>
            <a:spLocks noGrp="1" noChangeArrowheads="1"/>
          </p:cNvSpPr>
          <p:nvPr>
            <p:ph idx="1"/>
          </p:nvPr>
        </p:nvSpPr>
        <p:spPr>
          <a:xfrm>
            <a:off x="468313" y="2349500"/>
            <a:ext cx="8248650" cy="3960813"/>
          </a:xfrm>
        </p:spPr>
        <p:txBody>
          <a:bodyPr/>
          <a:lstStyle/>
          <a:p>
            <a:pPr marL="342000" indent="-342000">
              <a:buClr>
                <a:schemeClr val="tx1"/>
              </a:buClr>
              <a:buFont typeface="Wingdings" pitchFamily="2" charset="2"/>
              <a:buChar char="§"/>
            </a:pPr>
            <a:r>
              <a:rPr lang="is-IS" sz="2800" dirty="0" smtClean="0">
                <a:latin typeface="Arial" charset="0"/>
              </a:rPr>
              <a:t>Komdu einstaklingnum í hlýrra umhverfi, færðu hann úr blautum fatnaði</a:t>
            </a:r>
            <a:endParaRPr lang="is-IS" sz="2800" dirty="0">
              <a:latin typeface="Arial" charset="0"/>
            </a:endParaRPr>
          </a:p>
          <a:p>
            <a:pPr marL="342000" indent="-342000">
              <a:buClr>
                <a:schemeClr val="tx1"/>
              </a:buClr>
              <a:buFont typeface="Wingdings" pitchFamily="2" charset="2"/>
              <a:buChar char="§"/>
            </a:pPr>
            <a:r>
              <a:rPr lang="is-IS" sz="2800" dirty="0" smtClean="0">
                <a:latin typeface="Arial" charset="0"/>
              </a:rPr>
              <a:t>Hitaðu viðkomandi:</a:t>
            </a:r>
            <a:endParaRPr lang="is-IS" sz="2800" dirty="0">
              <a:latin typeface="Arial" charset="0"/>
            </a:endParaRPr>
          </a:p>
          <a:p>
            <a:pPr marL="742050" lvl="2" indent="-342000">
              <a:buClr>
                <a:schemeClr val="tx1"/>
              </a:buClr>
              <a:buFont typeface="Wingdings" pitchFamily="2" charset="2"/>
              <a:buChar char="§"/>
            </a:pPr>
            <a:r>
              <a:rPr lang="is-IS" dirty="0" smtClean="0">
                <a:latin typeface="Arial" charset="0"/>
              </a:rPr>
              <a:t>Breiddu sæng eða góða                                                                            ábreiðu undir og yfir hann</a:t>
            </a:r>
          </a:p>
          <a:p>
            <a:pPr marL="742050" lvl="2" indent="-342000">
              <a:buClr>
                <a:schemeClr val="tx1"/>
              </a:buClr>
              <a:buFont typeface="Wingdings" pitchFamily="2" charset="2"/>
              <a:buChar char="§"/>
            </a:pPr>
            <a:r>
              <a:rPr lang="is-IS" dirty="0" smtClean="0">
                <a:latin typeface="Arial" charset="0"/>
              </a:rPr>
              <a:t>Notaðu eigin líkamsvarma</a:t>
            </a:r>
            <a:endParaRPr lang="is-IS" dirty="0">
              <a:latin typeface="Arial" charset="0"/>
            </a:endParaRPr>
          </a:p>
          <a:p>
            <a:pPr marL="742050" lvl="2" indent="-342000">
              <a:buClr>
                <a:schemeClr val="tx1"/>
              </a:buClr>
              <a:buFont typeface="Wingdings" pitchFamily="2" charset="2"/>
              <a:buChar char="§"/>
            </a:pPr>
            <a:r>
              <a:rPr lang="is-IS" dirty="0" smtClean="0">
                <a:latin typeface="Arial" charset="0"/>
              </a:rPr>
              <a:t>Gefðu heitan, orkuríkan drykk</a:t>
            </a:r>
          </a:p>
          <a:p>
            <a:pPr marL="342000" indent="-342000">
              <a:buClr>
                <a:schemeClr val="tx1"/>
              </a:buClr>
              <a:buFont typeface="Wingdings" pitchFamily="2" charset="2"/>
              <a:buChar char="§"/>
            </a:pPr>
            <a:r>
              <a:rPr lang="is-IS" sz="2800" dirty="0" smtClean="0">
                <a:latin typeface="Arial" charset="0"/>
              </a:rPr>
              <a:t>Leitaðu læknis ef þörf krefur</a:t>
            </a:r>
            <a:endParaRPr lang="is-IS" sz="2800" dirty="0">
              <a:latin typeface="Arial" charset="0"/>
            </a:endParaRPr>
          </a:p>
        </p:txBody>
      </p:sp>
      <p:sp>
        <p:nvSpPr>
          <p:cNvPr id="7" name="Slide Number Placeholder 5"/>
          <p:cNvSpPr>
            <a:spLocks noGrp="1"/>
          </p:cNvSpPr>
          <p:nvPr>
            <p:ph type="sldNum" sz="quarter" idx="12"/>
          </p:nvPr>
        </p:nvSpPr>
        <p:spPr/>
        <p:txBody>
          <a:bodyPr/>
          <a:lstStyle/>
          <a:p>
            <a:fld id="{27ACBF65-36C4-4AC6-9985-FD66E2209851}" type="slidenum">
              <a:rPr lang="is-IS"/>
              <a:pPr/>
              <a:t>219</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0152" y="2924944"/>
            <a:ext cx="2118835" cy="3168352"/>
          </a:xfrm>
          <a:prstGeom prst="rect">
            <a:avLst/>
          </a:prstGeom>
          <a:ln>
            <a:noFill/>
          </a:ln>
          <a:effectLst>
            <a:softEdge rad="112500"/>
          </a:effectLst>
        </p:spPr>
      </p:pic>
    </p:spTree>
    <p:extLst>
      <p:ext uri="{BB962C8B-B14F-4D97-AF65-F5344CB8AC3E}">
        <p14:creationId xmlns:p14="http://schemas.microsoft.com/office/powerpoint/2010/main" val="3574406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0" y="1052513"/>
            <a:ext cx="9144000" cy="1143000"/>
          </a:xfrm>
        </p:spPr>
        <p:txBody>
          <a:bodyPr/>
          <a:lstStyle/>
          <a:p>
            <a:r>
              <a:rPr lang="is-IS" b="0" dirty="0">
                <a:latin typeface="Arial" charset="0"/>
              </a:rPr>
              <a:t>Hjálparsími Rauða krossins </a:t>
            </a:r>
            <a:r>
              <a:rPr lang="is-IS" dirty="0">
                <a:solidFill>
                  <a:srgbClr val="FF0000"/>
                </a:solidFill>
                <a:latin typeface="Arial" charset="0"/>
              </a:rPr>
              <a:t>1717</a:t>
            </a:r>
            <a:endParaRPr lang="en-GB" dirty="0">
              <a:solidFill>
                <a:srgbClr val="FF0000"/>
              </a:solidFill>
              <a:latin typeface="Arial" charset="0"/>
            </a:endParaRPr>
          </a:p>
        </p:txBody>
      </p:sp>
      <p:sp>
        <p:nvSpPr>
          <p:cNvPr id="600067" name="Rectangle 3"/>
          <p:cNvSpPr>
            <a:spLocks noGrp="1" noChangeArrowheads="1"/>
          </p:cNvSpPr>
          <p:nvPr>
            <p:ph idx="1"/>
          </p:nvPr>
        </p:nvSpPr>
        <p:spPr>
          <a:xfrm>
            <a:off x="468313" y="2420938"/>
            <a:ext cx="8351837" cy="4248150"/>
          </a:xfrm>
        </p:spPr>
        <p:txBody>
          <a:bodyPr/>
          <a:lstStyle/>
          <a:p>
            <a:pPr>
              <a:buFont typeface="Wingdings" pitchFamily="2" charset="2"/>
              <a:buNone/>
            </a:pPr>
            <a:r>
              <a:rPr lang="is-IS" sz="2800" b="1" dirty="0">
                <a:latin typeface="Arial" charset="0"/>
              </a:rPr>
              <a:t>Í Hjálparsímanum er hægt að </a:t>
            </a:r>
            <a:r>
              <a:rPr lang="is-IS" sz="2800" b="1" dirty="0" smtClean="0">
                <a:latin typeface="Arial" charset="0"/>
              </a:rPr>
              <a:t>fá</a:t>
            </a:r>
            <a:endParaRPr lang="is-IS" sz="2800" b="1" dirty="0">
              <a:latin typeface="Arial" charset="0"/>
            </a:endParaRPr>
          </a:p>
          <a:p>
            <a:pPr>
              <a:buFont typeface="Wingdings" pitchFamily="2" charset="2"/>
              <a:buChar char="§"/>
            </a:pPr>
            <a:r>
              <a:rPr lang="is-IS" sz="2800" dirty="0">
                <a:latin typeface="Arial" charset="0"/>
              </a:rPr>
              <a:t>Sálrænan stuðning eftir áföll</a:t>
            </a:r>
          </a:p>
          <a:p>
            <a:pPr>
              <a:buFont typeface="Wingdings" pitchFamily="2" charset="2"/>
              <a:buChar char="§"/>
            </a:pPr>
            <a:r>
              <a:rPr lang="is-IS" sz="2800" dirty="0">
                <a:latin typeface="Arial" charset="0"/>
              </a:rPr>
              <a:t>Upplýsingar um það hvert                                                          hægt </a:t>
            </a:r>
            <a:r>
              <a:rPr lang="is-IS" sz="2800" dirty="0" smtClean="0">
                <a:latin typeface="Arial" charset="0"/>
              </a:rPr>
              <a:t>sé </a:t>
            </a:r>
            <a:r>
              <a:rPr lang="is-IS" sz="2800" dirty="0">
                <a:latin typeface="Arial" charset="0"/>
              </a:rPr>
              <a:t>að leita ef þörf er á                                   aðstoð </a:t>
            </a:r>
            <a:r>
              <a:rPr lang="is-IS" sz="2800" dirty="0" smtClean="0">
                <a:latin typeface="Arial" charset="0"/>
              </a:rPr>
              <a:t>sérfræðinga</a:t>
            </a:r>
            <a:endParaRPr lang="is-IS" sz="2800" dirty="0">
              <a:latin typeface="Arial" charset="0"/>
            </a:endParaRPr>
          </a:p>
        </p:txBody>
      </p:sp>
      <p:sp>
        <p:nvSpPr>
          <p:cNvPr id="7" name="Slide Number Placeholder 5"/>
          <p:cNvSpPr>
            <a:spLocks noGrp="1"/>
          </p:cNvSpPr>
          <p:nvPr>
            <p:ph type="sldNum" sz="quarter" idx="12"/>
          </p:nvPr>
        </p:nvSpPr>
        <p:spPr/>
        <p:txBody>
          <a:bodyPr/>
          <a:lstStyle/>
          <a:p>
            <a:fld id="{829D5AE0-C5A3-4ACB-A3EF-30FAF1F5D5BE}" type="slidenum">
              <a:rPr lang="is-IS"/>
              <a:pPr/>
              <a:t>22</a:t>
            </a:fld>
            <a:endParaRPr lang="is-IS"/>
          </a:p>
        </p:txBody>
      </p:sp>
      <p:grpSp>
        <p:nvGrpSpPr>
          <p:cNvPr id="11" name="Group 10"/>
          <p:cNvGrpSpPr/>
          <p:nvPr/>
        </p:nvGrpSpPr>
        <p:grpSpPr>
          <a:xfrm>
            <a:off x="6156176" y="2492896"/>
            <a:ext cx="2592288" cy="3600400"/>
            <a:chOff x="5868144" y="2204864"/>
            <a:chExt cx="3057525" cy="3914775"/>
          </a:xfrm>
        </p:grpSpPr>
        <p:pic>
          <p:nvPicPr>
            <p:cNvPr id="9" name="Picture 8" descr="1717.jpg"/>
            <p:cNvPicPr>
              <a:picLocks noChangeAspect="1"/>
            </p:cNvPicPr>
            <p:nvPr/>
          </p:nvPicPr>
          <p:blipFill>
            <a:blip r:embed="rId2" cstate="email"/>
            <a:stretch>
              <a:fillRect/>
            </a:stretch>
          </p:blipFill>
          <p:spPr>
            <a:xfrm>
              <a:off x="5868144" y="2204864"/>
              <a:ext cx="3057525" cy="3914775"/>
            </a:xfrm>
            <a:prstGeom prst="rect">
              <a:avLst/>
            </a:prstGeom>
          </p:spPr>
        </p:pic>
        <p:pic>
          <p:nvPicPr>
            <p:cNvPr id="10" name="Picture 9" descr="Raudikrossin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4248" y="5483208"/>
              <a:ext cx="1008112" cy="265889"/>
            </a:xfrm>
            <a:prstGeom prst="rect">
              <a:avLst/>
            </a:prstGeom>
          </p:spPr>
        </p:pic>
      </p:grpSp>
    </p:spTree>
    <p:extLst>
      <p:ext uri="{BB962C8B-B14F-4D97-AF65-F5344CB8AC3E}">
        <p14:creationId xmlns:p14="http://schemas.microsoft.com/office/powerpoint/2010/main" val="410412949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539750" y="1125538"/>
            <a:ext cx="8147050" cy="1143000"/>
          </a:xfrm>
        </p:spPr>
        <p:txBody>
          <a:bodyPr>
            <a:normAutofit fontScale="90000"/>
          </a:bodyPr>
          <a:lstStyle/>
          <a:p>
            <a:r>
              <a:rPr lang="is-IS" sz="4900" b="0" dirty="0">
                <a:latin typeface="Arial" charset="0"/>
              </a:rPr>
              <a:t>Alvarleg ofkæling</a:t>
            </a:r>
            <a:r>
              <a:rPr lang="is-IS" b="0" dirty="0">
                <a:latin typeface="Arial" charset="0"/>
              </a:rPr>
              <a:t/>
            </a:r>
            <a:br>
              <a:rPr lang="is-IS" b="0" dirty="0">
                <a:latin typeface="Arial" charset="0"/>
              </a:rPr>
            </a:br>
            <a:r>
              <a:rPr lang="is-IS" sz="2800" b="0" dirty="0">
                <a:solidFill>
                  <a:srgbClr val="FF0000"/>
                </a:solidFill>
                <a:latin typeface="Arial" charset="0"/>
              </a:rPr>
              <a:t>Skyndihjálp</a:t>
            </a:r>
          </a:p>
        </p:txBody>
      </p:sp>
      <p:sp>
        <p:nvSpPr>
          <p:cNvPr id="770051" name="Rectangle 3"/>
          <p:cNvSpPr>
            <a:spLocks noGrp="1" noChangeArrowheads="1"/>
          </p:cNvSpPr>
          <p:nvPr>
            <p:ph idx="1"/>
          </p:nvPr>
        </p:nvSpPr>
        <p:spPr>
          <a:xfrm>
            <a:off x="467544" y="2492896"/>
            <a:ext cx="8219256" cy="3633267"/>
          </a:xfrm>
        </p:spPr>
        <p:txBody>
          <a:bodyPr/>
          <a:lstStyle/>
          <a:p>
            <a:pPr>
              <a:buClr>
                <a:schemeClr val="tx1"/>
              </a:buClr>
              <a:buFont typeface="Wingdings" pitchFamily="2" charset="2"/>
              <a:buChar char="§"/>
            </a:pPr>
            <a:r>
              <a:rPr lang="is-IS" sz="2800" dirty="0" smtClean="0">
                <a:latin typeface="Arial" charset="0"/>
              </a:rPr>
              <a:t>Komdu í veg fyrir frekari kælingu</a:t>
            </a:r>
          </a:p>
          <a:p>
            <a:pPr>
              <a:buClr>
                <a:schemeClr val="tx1"/>
              </a:buClr>
              <a:buFont typeface="Wingdings" pitchFamily="2" charset="2"/>
              <a:buChar char="§"/>
            </a:pPr>
            <a:r>
              <a:rPr lang="is-IS" sz="2800" dirty="0" smtClean="0">
                <a:latin typeface="Arial" charset="0"/>
              </a:rPr>
              <a:t>Hjálpaðu </a:t>
            </a:r>
            <a:r>
              <a:rPr lang="is-IS" sz="2800" dirty="0">
                <a:latin typeface="Arial" charset="0"/>
              </a:rPr>
              <a:t>þeim ofkælda í liggjandi stöðu</a:t>
            </a:r>
          </a:p>
          <a:p>
            <a:pPr>
              <a:buClr>
                <a:schemeClr val="tx1"/>
              </a:buClr>
              <a:buFont typeface="Wingdings" pitchFamily="2" charset="2"/>
              <a:buChar char="§"/>
            </a:pPr>
            <a:r>
              <a:rPr lang="is-IS" sz="2800" dirty="0" smtClean="0">
                <a:latin typeface="Arial" charset="0"/>
              </a:rPr>
              <a:t>Notaðu hitateppi, hitapoka eða aðra                           hitagjafa til að hlýja einstaklingnum</a:t>
            </a:r>
            <a:endParaRPr lang="is-IS" sz="2800" dirty="0">
              <a:latin typeface="Arial" charset="0"/>
            </a:endParaRPr>
          </a:p>
          <a:p>
            <a:pPr>
              <a:buClr>
                <a:schemeClr val="tx1"/>
              </a:buClr>
              <a:buFont typeface="Wingdings" pitchFamily="2" charset="2"/>
              <a:buChar char="§"/>
            </a:pPr>
            <a:r>
              <a:rPr lang="is-IS" sz="2800" dirty="0" smtClean="0">
                <a:latin typeface="Arial" charset="0"/>
              </a:rPr>
              <a:t>Hringdu </a:t>
            </a:r>
            <a:r>
              <a:rPr lang="is-IS" sz="2800" dirty="0">
                <a:latin typeface="Arial" charset="0"/>
              </a:rPr>
              <a:t>í </a:t>
            </a:r>
            <a:r>
              <a:rPr lang="is-IS" sz="2800" b="1" dirty="0">
                <a:solidFill>
                  <a:srgbClr val="FF0000"/>
                </a:solidFill>
                <a:latin typeface="Arial" charset="0"/>
              </a:rPr>
              <a:t>112</a:t>
            </a:r>
          </a:p>
          <a:p>
            <a:pPr>
              <a:buClr>
                <a:schemeClr val="tx1"/>
              </a:buClr>
              <a:buFont typeface="Wingdings" pitchFamily="2" charset="2"/>
              <a:buChar char="§"/>
            </a:pPr>
            <a:r>
              <a:rPr lang="is-IS" sz="2800" dirty="0" smtClean="0">
                <a:latin typeface="Arial" charset="0"/>
              </a:rPr>
              <a:t>Fylgstu með </a:t>
            </a:r>
            <a:r>
              <a:rPr lang="is-IS" sz="2800" dirty="0">
                <a:latin typeface="Arial" charset="0"/>
              </a:rPr>
              <a:t>meðvitund og öndun</a:t>
            </a:r>
          </a:p>
          <a:p>
            <a:pPr>
              <a:buClr>
                <a:schemeClr val="tx1"/>
              </a:buClr>
              <a:buFont typeface="Wingdings" pitchFamily="2" charset="2"/>
              <a:buChar char="§"/>
            </a:pPr>
            <a:r>
              <a:rPr lang="is-IS" sz="2800" dirty="0">
                <a:latin typeface="Arial" charset="0"/>
              </a:rPr>
              <a:t>Mikilvægt er að meðhöndla viðkomandi varlega </a:t>
            </a:r>
          </a:p>
        </p:txBody>
      </p:sp>
      <p:sp>
        <p:nvSpPr>
          <p:cNvPr id="6" name="Slide Number Placeholder 5"/>
          <p:cNvSpPr>
            <a:spLocks noGrp="1"/>
          </p:cNvSpPr>
          <p:nvPr>
            <p:ph type="sldNum" sz="quarter" idx="12"/>
          </p:nvPr>
        </p:nvSpPr>
        <p:spPr/>
        <p:txBody>
          <a:bodyPr/>
          <a:lstStyle/>
          <a:p>
            <a:fld id="{5ED628F8-DBFD-422F-9964-C37DCAE45FA2}" type="slidenum">
              <a:rPr lang="is-IS"/>
              <a:pPr/>
              <a:t>220</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6664" y="2967008"/>
            <a:ext cx="3275856" cy="2622232"/>
          </a:xfrm>
          <a:prstGeom prst="rect">
            <a:avLst/>
          </a:prstGeom>
        </p:spPr>
      </p:pic>
    </p:spTree>
    <p:extLst>
      <p:ext uri="{BB962C8B-B14F-4D97-AF65-F5344CB8AC3E}">
        <p14:creationId xmlns:p14="http://schemas.microsoft.com/office/powerpoint/2010/main" val="408394688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827088" y="1196975"/>
            <a:ext cx="7543800" cy="1007889"/>
          </a:xfrm>
        </p:spPr>
        <p:txBody>
          <a:bodyPr>
            <a:normAutofit fontScale="90000"/>
          </a:bodyPr>
          <a:lstStyle/>
          <a:p>
            <a:r>
              <a:rPr lang="is-IS" sz="4900" dirty="0" smtClean="0">
                <a:latin typeface="Arial" charset="0"/>
              </a:rPr>
              <a:t>O</a:t>
            </a:r>
            <a:r>
              <a:rPr lang="is-IS" sz="4900" b="0" dirty="0" smtClean="0">
                <a:latin typeface="Arial" charset="0"/>
              </a:rPr>
              <a:t>fkæling</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Góð ráð</a:t>
            </a:r>
            <a:endParaRPr lang="en-US" sz="3600" b="0" dirty="0">
              <a:latin typeface="Arial" charset="0"/>
            </a:endParaRPr>
          </a:p>
        </p:txBody>
      </p:sp>
      <p:sp>
        <p:nvSpPr>
          <p:cNvPr id="771075" name="Rectangle 3"/>
          <p:cNvSpPr>
            <a:spLocks noGrp="1" noChangeArrowheads="1"/>
          </p:cNvSpPr>
          <p:nvPr>
            <p:ph idx="1"/>
          </p:nvPr>
        </p:nvSpPr>
        <p:spPr>
          <a:xfrm>
            <a:off x="611188" y="2492375"/>
            <a:ext cx="8304212" cy="4176713"/>
          </a:xfrm>
        </p:spPr>
        <p:txBody>
          <a:bodyPr/>
          <a:lstStyle/>
          <a:p>
            <a:pPr>
              <a:lnSpc>
                <a:spcPct val="85000"/>
              </a:lnSpc>
              <a:buClr>
                <a:srgbClr val="FF0000"/>
              </a:buClr>
              <a:buFont typeface="Wingdings" pitchFamily="2" charset="2"/>
              <a:buNone/>
            </a:pPr>
            <a:r>
              <a:rPr lang="is-IS" sz="2800" b="1" dirty="0">
                <a:latin typeface="Arial" charset="0"/>
              </a:rPr>
              <a:t>Við ofkælingu má ekki</a:t>
            </a:r>
          </a:p>
          <a:p>
            <a:pPr>
              <a:lnSpc>
                <a:spcPct val="85000"/>
              </a:lnSpc>
              <a:buClr>
                <a:schemeClr val="tx1"/>
              </a:buClr>
              <a:buFont typeface="Wingdings" pitchFamily="2" charset="2"/>
              <a:buChar char="§"/>
            </a:pPr>
            <a:r>
              <a:rPr lang="is-IS" sz="2800" dirty="0">
                <a:latin typeface="Arial" charset="0"/>
              </a:rPr>
              <a:t>Gefa áfengi eða sígarettur</a:t>
            </a:r>
          </a:p>
          <a:p>
            <a:pPr>
              <a:lnSpc>
                <a:spcPct val="85000"/>
              </a:lnSpc>
              <a:buClr>
                <a:schemeClr val="tx1"/>
              </a:buClr>
              <a:buFont typeface="Wingdings" pitchFamily="2" charset="2"/>
              <a:buChar char="§"/>
            </a:pPr>
            <a:r>
              <a:rPr lang="is-IS" sz="2800" dirty="0">
                <a:latin typeface="Arial" charset="0"/>
              </a:rPr>
              <a:t>Nudda útlimi eða húðsvæði</a:t>
            </a:r>
          </a:p>
          <a:p>
            <a:pPr>
              <a:lnSpc>
                <a:spcPct val="85000"/>
              </a:lnSpc>
              <a:buClr>
                <a:srgbClr val="FF0000"/>
              </a:buClr>
              <a:buFont typeface="Wingdings" pitchFamily="2" charset="2"/>
              <a:buNone/>
            </a:pPr>
            <a:endParaRPr lang="is-IS" sz="1800" dirty="0">
              <a:latin typeface="Arial" charset="0"/>
            </a:endParaRPr>
          </a:p>
          <a:p>
            <a:pPr>
              <a:lnSpc>
                <a:spcPct val="85000"/>
              </a:lnSpc>
              <a:buClr>
                <a:srgbClr val="FF0000"/>
              </a:buClr>
              <a:buFont typeface="Wingdings" pitchFamily="2" charset="2"/>
              <a:buNone/>
            </a:pPr>
            <a:r>
              <a:rPr lang="is-IS" sz="2800" b="1" dirty="0">
                <a:latin typeface="Arial" charset="0"/>
              </a:rPr>
              <a:t>Til að fyrirbyggja ofkælingu </a:t>
            </a:r>
            <a:r>
              <a:rPr lang="is-IS" sz="2800" b="1" dirty="0" smtClean="0">
                <a:latin typeface="Arial" charset="0"/>
              </a:rPr>
              <a:t>á að</a:t>
            </a:r>
            <a:endParaRPr lang="is-IS" sz="2800" b="1" dirty="0">
              <a:latin typeface="Arial" charset="0"/>
            </a:endParaRPr>
          </a:p>
          <a:p>
            <a:pPr>
              <a:lnSpc>
                <a:spcPct val="85000"/>
              </a:lnSpc>
              <a:buClr>
                <a:schemeClr val="tx1"/>
              </a:buClr>
              <a:buFont typeface="Wingdings" pitchFamily="2" charset="2"/>
              <a:buChar char="§"/>
            </a:pPr>
            <a:r>
              <a:rPr lang="is-IS" sz="2800" dirty="0">
                <a:latin typeface="Arial" charset="0"/>
              </a:rPr>
              <a:t>Klæða sig vel</a:t>
            </a:r>
          </a:p>
          <a:p>
            <a:pPr>
              <a:lnSpc>
                <a:spcPct val="85000"/>
              </a:lnSpc>
              <a:buClr>
                <a:schemeClr val="tx1"/>
              </a:buClr>
              <a:buFont typeface="Wingdings" pitchFamily="2" charset="2"/>
              <a:buChar char="§"/>
            </a:pPr>
            <a:r>
              <a:rPr lang="is-IS" sz="2800" dirty="0">
                <a:latin typeface="Arial" charset="0"/>
              </a:rPr>
              <a:t>Neyta hitaeiningaríkrar fæðu</a:t>
            </a:r>
          </a:p>
          <a:p>
            <a:pPr>
              <a:lnSpc>
                <a:spcPct val="85000"/>
              </a:lnSpc>
              <a:buClr>
                <a:schemeClr val="tx1"/>
              </a:buClr>
              <a:buFont typeface="Wingdings" pitchFamily="2" charset="2"/>
              <a:buChar char="§"/>
            </a:pPr>
            <a:r>
              <a:rPr lang="is-IS" sz="2800" dirty="0">
                <a:latin typeface="Arial" charset="0"/>
              </a:rPr>
              <a:t>Hreyfa tær, fingur og andlit reglulega</a:t>
            </a:r>
          </a:p>
          <a:p>
            <a:pPr>
              <a:lnSpc>
                <a:spcPct val="85000"/>
              </a:lnSpc>
              <a:buClr>
                <a:schemeClr val="tx1"/>
              </a:buClr>
              <a:buFont typeface="Wingdings" pitchFamily="2" charset="2"/>
              <a:buChar char="§"/>
            </a:pPr>
            <a:r>
              <a:rPr lang="is-IS" sz="2800" dirty="0">
                <a:latin typeface="Arial" charset="0"/>
              </a:rPr>
              <a:t>Ef í hóp, allir að fylgjast hver með öðrum</a:t>
            </a:r>
            <a:endParaRPr lang="en-US" sz="2800" dirty="0">
              <a:latin typeface="Arial" charset="0"/>
            </a:endParaRPr>
          </a:p>
        </p:txBody>
      </p:sp>
      <p:sp>
        <p:nvSpPr>
          <p:cNvPr id="6" name="Slide Number Placeholder 5"/>
          <p:cNvSpPr>
            <a:spLocks noGrp="1"/>
          </p:cNvSpPr>
          <p:nvPr>
            <p:ph type="sldNum" sz="quarter" idx="12"/>
          </p:nvPr>
        </p:nvSpPr>
        <p:spPr/>
        <p:txBody>
          <a:bodyPr/>
          <a:lstStyle/>
          <a:p>
            <a:fld id="{17659AF4-9001-4276-B879-F9F992209054}" type="slidenum">
              <a:rPr lang="is-IS"/>
              <a:pPr/>
              <a:t>221</a:t>
            </a:fld>
            <a:endParaRPr lang="is-IS" dirty="0"/>
          </a:p>
        </p:txBody>
      </p:sp>
    </p:spTree>
    <p:extLst>
      <p:ext uri="{BB962C8B-B14F-4D97-AF65-F5344CB8AC3E}">
        <p14:creationId xmlns:p14="http://schemas.microsoft.com/office/powerpoint/2010/main" val="32799486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p:nvPr>
        </p:nvSpPr>
        <p:spPr>
          <a:xfrm>
            <a:off x="900113" y="1181373"/>
            <a:ext cx="7543800" cy="879475"/>
          </a:xfrm>
        </p:spPr>
        <p:txBody>
          <a:bodyPr>
            <a:normAutofit fontScale="90000"/>
          </a:bodyPr>
          <a:lstStyle/>
          <a:p>
            <a:r>
              <a:rPr lang="is-IS" sz="4900" b="0" dirty="0" smtClean="0">
                <a:latin typeface="Arial" charset="0"/>
              </a:rPr>
              <a:t>Hitaslag</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Einkenni</a:t>
            </a:r>
            <a:endParaRPr lang="en-GB" sz="2800" b="0" dirty="0">
              <a:solidFill>
                <a:srgbClr val="FF0000"/>
              </a:solidFill>
              <a:latin typeface="Arial" charset="0"/>
            </a:endParaRPr>
          </a:p>
        </p:txBody>
      </p:sp>
      <p:sp>
        <p:nvSpPr>
          <p:cNvPr id="762883" name="Rectangle 3"/>
          <p:cNvSpPr>
            <a:spLocks noGrp="1" noChangeArrowheads="1"/>
          </p:cNvSpPr>
          <p:nvPr>
            <p:ph idx="1"/>
          </p:nvPr>
        </p:nvSpPr>
        <p:spPr>
          <a:xfrm>
            <a:off x="539750" y="2276872"/>
            <a:ext cx="8451850" cy="4248472"/>
          </a:xfrm>
        </p:spPr>
        <p:txBody>
          <a:bodyPr>
            <a:normAutofit lnSpcReduction="10000"/>
          </a:bodyPr>
          <a:lstStyle/>
          <a:p>
            <a:pPr>
              <a:buClr>
                <a:schemeClr val="tx1"/>
              </a:buClr>
              <a:buFont typeface="Wingdings" pitchFamily="2" charset="2"/>
              <a:buChar char="§"/>
            </a:pPr>
            <a:r>
              <a:rPr lang="is-IS" sz="2800" dirty="0" smtClean="0">
                <a:latin typeface="Arial" charset="0"/>
              </a:rPr>
              <a:t>Óeðlileg hegðun; ofskynjanir</a:t>
            </a:r>
            <a:r>
              <a:rPr lang="is-IS" sz="2800" dirty="0">
                <a:latin typeface="Arial" charset="0"/>
              </a:rPr>
              <a:t>, fát, kvíði</a:t>
            </a:r>
          </a:p>
          <a:p>
            <a:pPr>
              <a:buClr>
                <a:schemeClr val="tx1"/>
              </a:buClr>
              <a:buFont typeface="Wingdings" pitchFamily="2" charset="2"/>
              <a:buChar char="§"/>
            </a:pPr>
            <a:r>
              <a:rPr lang="is-IS" sz="2800" dirty="0" smtClean="0">
                <a:latin typeface="Arial" charset="0"/>
              </a:rPr>
              <a:t>Höfuðverkur, svimi eða meðvitundarleysi</a:t>
            </a:r>
          </a:p>
          <a:p>
            <a:pPr>
              <a:buClr>
                <a:schemeClr val="tx1"/>
              </a:buClr>
              <a:buFont typeface="Wingdings" pitchFamily="2" charset="2"/>
              <a:buChar char="§"/>
            </a:pPr>
            <a:r>
              <a:rPr lang="is-IS" sz="2800" dirty="0" smtClean="0">
                <a:latin typeface="Arial" charset="0"/>
              </a:rPr>
              <a:t>Hár líkamshiti</a:t>
            </a:r>
          </a:p>
          <a:p>
            <a:pPr>
              <a:buClr>
                <a:schemeClr val="tx1"/>
              </a:buClr>
              <a:buFont typeface="Wingdings" pitchFamily="2" charset="2"/>
              <a:buChar char="§"/>
            </a:pPr>
            <a:r>
              <a:rPr lang="is-IS" sz="2800" dirty="0" smtClean="0">
                <a:latin typeface="Arial" charset="0"/>
              </a:rPr>
              <a:t>Roði í andliti eða rauð, þurr húð en enginn sviti</a:t>
            </a:r>
          </a:p>
          <a:p>
            <a:pPr>
              <a:buClr>
                <a:schemeClr val="tx1"/>
              </a:buClr>
              <a:buFont typeface="Wingdings" pitchFamily="2" charset="2"/>
              <a:buChar char="§"/>
            </a:pPr>
            <a:r>
              <a:rPr lang="is-IS" sz="2800" dirty="0" smtClean="0">
                <a:latin typeface="Arial" charset="0"/>
              </a:rPr>
              <a:t>Hraður púls, öndunarerfiðleikar</a:t>
            </a:r>
          </a:p>
          <a:p>
            <a:pPr>
              <a:buClr>
                <a:schemeClr val="tx1"/>
              </a:buClr>
              <a:buFont typeface="Wingdings" pitchFamily="2" charset="2"/>
              <a:buChar char="§"/>
            </a:pPr>
            <a:r>
              <a:rPr lang="is-IS" sz="2800" dirty="0" smtClean="0">
                <a:latin typeface="Arial" charset="0"/>
              </a:rPr>
              <a:t>Ógleði og uppköst</a:t>
            </a:r>
          </a:p>
          <a:p>
            <a:pPr>
              <a:buClr>
                <a:schemeClr val="tx1"/>
              </a:buClr>
              <a:buFont typeface="Wingdings" pitchFamily="2" charset="2"/>
              <a:buChar char="§"/>
            </a:pPr>
            <a:r>
              <a:rPr lang="is-IS" sz="2800" dirty="0" smtClean="0">
                <a:latin typeface="Arial" charset="0"/>
              </a:rPr>
              <a:t>Þreyta og slappleiki</a:t>
            </a:r>
          </a:p>
          <a:p>
            <a:pPr>
              <a:buClr>
                <a:schemeClr val="tx1"/>
              </a:buClr>
              <a:buFont typeface="Wingdings" pitchFamily="2" charset="2"/>
              <a:buChar char="§"/>
            </a:pPr>
            <a:endParaRPr lang="is-IS" sz="1100" dirty="0" smtClean="0">
              <a:latin typeface="Arial" charset="0"/>
            </a:endParaRPr>
          </a:p>
          <a:p>
            <a:pPr marL="0" indent="0" algn="ctr">
              <a:buClr>
                <a:schemeClr val="tx1"/>
              </a:buClr>
              <a:buNone/>
            </a:pPr>
            <a:r>
              <a:rPr lang="is-IS" sz="2800" dirty="0" smtClean="0">
                <a:solidFill>
                  <a:srgbClr val="FF0000"/>
                </a:solidFill>
                <a:latin typeface="Arial" charset="0"/>
              </a:rPr>
              <a:t>Hitaslag er neyðarástand!</a:t>
            </a:r>
            <a:endParaRPr lang="is-IS" sz="2800" dirty="0">
              <a:solidFill>
                <a:srgbClr val="FF0000"/>
              </a:solidFill>
              <a:latin typeface="Arial" charset="0"/>
            </a:endParaRPr>
          </a:p>
        </p:txBody>
      </p:sp>
      <p:sp>
        <p:nvSpPr>
          <p:cNvPr id="6" name="Slide Number Placeholder 5"/>
          <p:cNvSpPr>
            <a:spLocks noGrp="1"/>
          </p:cNvSpPr>
          <p:nvPr>
            <p:ph type="sldNum" sz="quarter" idx="12"/>
          </p:nvPr>
        </p:nvSpPr>
        <p:spPr/>
        <p:txBody>
          <a:bodyPr/>
          <a:lstStyle/>
          <a:p>
            <a:fld id="{90CD5BEB-51FB-4CEC-A0F8-51F238068A2A}" type="slidenum">
              <a:rPr lang="is-IS"/>
              <a:pPr/>
              <a:t>222</a:t>
            </a:fld>
            <a:endParaRPr lang="is-IS"/>
          </a:p>
        </p:txBody>
      </p:sp>
    </p:spTree>
    <p:extLst>
      <p:ext uri="{BB962C8B-B14F-4D97-AF65-F5344CB8AC3E}">
        <p14:creationId xmlns:p14="http://schemas.microsoft.com/office/powerpoint/2010/main" val="144285257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a:xfrm>
            <a:off x="539750" y="1061864"/>
            <a:ext cx="8147050" cy="1143000"/>
          </a:xfrm>
        </p:spPr>
        <p:txBody>
          <a:bodyPr/>
          <a:lstStyle/>
          <a:p>
            <a:r>
              <a:rPr lang="is-IS" b="0" dirty="0" smtClean="0">
                <a:latin typeface="Arial" charset="0"/>
              </a:rPr>
              <a:t>Hitaslag</a:t>
            </a:r>
            <a:br>
              <a:rPr lang="is-IS" b="0" dirty="0" smtClean="0">
                <a:latin typeface="Arial" charset="0"/>
              </a:rPr>
            </a:br>
            <a:r>
              <a:rPr lang="is-IS" sz="2500" b="0" dirty="0" smtClean="0">
                <a:solidFill>
                  <a:srgbClr val="FF0000"/>
                </a:solidFill>
                <a:latin typeface="Arial" charset="0"/>
              </a:rPr>
              <a:t>Skyndihjálp</a:t>
            </a:r>
            <a:endParaRPr lang="is-IS" sz="2500" b="0" dirty="0">
              <a:solidFill>
                <a:srgbClr val="FF0000"/>
              </a:solidFill>
              <a:latin typeface="Arial" charset="0"/>
            </a:endParaRPr>
          </a:p>
        </p:txBody>
      </p:sp>
      <p:sp>
        <p:nvSpPr>
          <p:cNvPr id="763907" name="Rectangle 3"/>
          <p:cNvSpPr>
            <a:spLocks noGrp="1" noChangeArrowheads="1"/>
          </p:cNvSpPr>
          <p:nvPr>
            <p:ph idx="1"/>
          </p:nvPr>
        </p:nvSpPr>
        <p:spPr>
          <a:xfrm>
            <a:off x="468313" y="2348880"/>
            <a:ext cx="8675687" cy="4176464"/>
          </a:xfrm>
        </p:spPr>
        <p:txBody>
          <a:bodyPr/>
          <a:lstStyle/>
          <a:p>
            <a:pPr marL="342000" indent="-342000">
              <a:buClr>
                <a:schemeClr val="tx1"/>
              </a:buClr>
              <a:buFont typeface="Wingdings" pitchFamily="2" charset="2"/>
              <a:buChar char="§"/>
            </a:pPr>
            <a:r>
              <a:rPr lang="is-IS" sz="2800" dirty="0" smtClean="0">
                <a:latin typeface="Arial" charset="0"/>
              </a:rPr>
              <a:t>Reyndu að flytja einstaklinginn </a:t>
            </a:r>
            <a:r>
              <a:rPr lang="is-IS" sz="2800" dirty="0">
                <a:latin typeface="Arial" charset="0"/>
              </a:rPr>
              <a:t>á svalan </a:t>
            </a:r>
            <a:r>
              <a:rPr lang="is-IS" sz="2800" dirty="0" smtClean="0">
                <a:latin typeface="Arial" charset="0"/>
              </a:rPr>
              <a:t>stað</a:t>
            </a:r>
            <a:endParaRPr lang="is-IS" sz="2800" dirty="0">
              <a:latin typeface="Arial" charset="0"/>
            </a:endParaRPr>
          </a:p>
          <a:p>
            <a:pPr marL="342000" indent="-342000">
              <a:buClr>
                <a:schemeClr val="tx1"/>
              </a:buClr>
              <a:buFont typeface="Wingdings" pitchFamily="2" charset="2"/>
              <a:buChar char="§"/>
            </a:pPr>
            <a:r>
              <a:rPr lang="is-IS" sz="2800" dirty="0" smtClean="0">
                <a:latin typeface="Arial" charset="0"/>
              </a:rPr>
              <a:t>Hringdu í </a:t>
            </a:r>
            <a:r>
              <a:rPr lang="is-IS" sz="2800" b="1" dirty="0" smtClean="0">
                <a:solidFill>
                  <a:srgbClr val="FF0000"/>
                </a:solidFill>
                <a:latin typeface="Arial" charset="0"/>
              </a:rPr>
              <a:t>112</a:t>
            </a:r>
            <a:r>
              <a:rPr lang="is-IS" sz="2800" dirty="0" smtClean="0">
                <a:latin typeface="Arial" charset="0"/>
              </a:rPr>
              <a:t> ef nauðsyn krefur</a:t>
            </a:r>
          </a:p>
          <a:p>
            <a:pPr marL="342000" indent="-342000">
              <a:buClr>
                <a:schemeClr val="tx1"/>
              </a:buClr>
              <a:buFont typeface="Wingdings" pitchFamily="2" charset="2"/>
              <a:buChar char="§"/>
            </a:pPr>
            <a:r>
              <a:rPr lang="is-IS" sz="2800" dirty="0" smtClean="0">
                <a:latin typeface="Arial" charset="0"/>
              </a:rPr>
              <a:t>Kældu líkamann niður </a:t>
            </a:r>
          </a:p>
          <a:p>
            <a:pPr marL="742050" lvl="2" indent="-342000">
              <a:buClr>
                <a:schemeClr val="tx1"/>
              </a:buClr>
              <a:buFont typeface="Wingdings" pitchFamily="2" charset="2"/>
              <a:buChar char="§"/>
            </a:pPr>
            <a:r>
              <a:rPr lang="is-IS" dirty="0" smtClean="0">
                <a:latin typeface="Arial" charset="0"/>
              </a:rPr>
              <a:t>Láttu einstaklinginn fækka fötum</a:t>
            </a:r>
          </a:p>
          <a:p>
            <a:pPr marL="742050" lvl="2" indent="-342000">
              <a:buClr>
                <a:schemeClr val="tx1"/>
              </a:buClr>
              <a:buFont typeface="Wingdings" pitchFamily="2" charset="2"/>
              <a:buChar char="§"/>
            </a:pPr>
            <a:r>
              <a:rPr lang="is-IS" dirty="0" smtClean="0">
                <a:latin typeface="Arial" charset="0"/>
              </a:rPr>
              <a:t>Leggðu á hann kaldan, rakan klút eða kaldan bakstur</a:t>
            </a:r>
          </a:p>
          <a:p>
            <a:pPr marL="742050" lvl="2" indent="-342000">
              <a:buClr>
                <a:schemeClr val="tx1"/>
              </a:buClr>
              <a:buFont typeface="Wingdings" pitchFamily="2" charset="2"/>
              <a:buChar char="§"/>
            </a:pPr>
            <a:r>
              <a:rPr lang="is-IS" dirty="0" smtClean="0">
                <a:latin typeface="Arial" charset="0"/>
              </a:rPr>
              <a:t>Úðaðu vatni á líkamann eða settu hann í kalt bað</a:t>
            </a:r>
          </a:p>
          <a:p>
            <a:pPr marL="742050" lvl="2" indent="-342000">
              <a:buClr>
                <a:schemeClr val="tx1"/>
              </a:buClr>
              <a:buFont typeface="Wingdings" pitchFamily="2" charset="2"/>
              <a:buChar char="§"/>
            </a:pPr>
            <a:r>
              <a:rPr lang="is-IS" dirty="0" smtClean="0">
                <a:latin typeface="Arial" charset="0"/>
              </a:rPr>
              <a:t>Gefðu kaldan vökva að drekka ef viðkomandi er með meðvitund</a:t>
            </a:r>
          </a:p>
          <a:p>
            <a:pPr>
              <a:lnSpc>
                <a:spcPct val="110000"/>
              </a:lnSpc>
              <a:buClr>
                <a:schemeClr val="tx1"/>
              </a:buClr>
              <a:buFont typeface="Wingdings" pitchFamily="2" charset="2"/>
              <a:buChar char="§"/>
            </a:pPr>
            <a:endParaRPr lang="is-IS" sz="2800" dirty="0">
              <a:latin typeface="Arial" charset="0"/>
            </a:endParaRPr>
          </a:p>
          <a:p>
            <a:pPr>
              <a:buClr>
                <a:srgbClr val="FF0000"/>
              </a:buClr>
              <a:buFont typeface="Wingdings" pitchFamily="2" charset="2"/>
              <a:buChar char="§"/>
            </a:pPr>
            <a:endParaRPr lang="is-IS" sz="2800" dirty="0">
              <a:latin typeface="Arial" charset="0"/>
            </a:endParaRPr>
          </a:p>
        </p:txBody>
      </p:sp>
      <p:sp>
        <p:nvSpPr>
          <p:cNvPr id="6" name="Slide Number Placeholder 5"/>
          <p:cNvSpPr>
            <a:spLocks noGrp="1"/>
          </p:cNvSpPr>
          <p:nvPr>
            <p:ph type="sldNum" sz="quarter" idx="12"/>
          </p:nvPr>
        </p:nvSpPr>
        <p:spPr/>
        <p:txBody>
          <a:bodyPr/>
          <a:lstStyle/>
          <a:p>
            <a:fld id="{871EECA7-DE7C-42B2-A747-A5B34FC621AD}" type="slidenum">
              <a:rPr lang="is-IS"/>
              <a:pPr/>
              <a:t>223</a:t>
            </a:fld>
            <a:endParaRPr lang="is-I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096" y="2060848"/>
            <a:ext cx="3885906" cy="2588059"/>
          </a:xfrm>
          <a:prstGeom prst="rect">
            <a:avLst/>
          </a:prstGeom>
        </p:spPr>
      </p:pic>
    </p:spTree>
    <p:extLst>
      <p:ext uri="{BB962C8B-B14F-4D97-AF65-F5344CB8AC3E}">
        <p14:creationId xmlns:p14="http://schemas.microsoft.com/office/powerpoint/2010/main" val="130047716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a:xfrm>
            <a:off x="755650" y="1205880"/>
            <a:ext cx="7391400" cy="1143000"/>
          </a:xfrm>
          <a:ln/>
        </p:spPr>
        <p:txBody>
          <a:bodyPr/>
          <a:lstStyle/>
          <a:p>
            <a:r>
              <a:rPr lang="is-IS" b="0" dirty="0">
                <a:latin typeface="Arial" charset="0"/>
              </a:rPr>
              <a:t>Hitaörmögnun</a:t>
            </a:r>
            <a:r>
              <a:rPr lang="is-IS" sz="2800" dirty="0">
                <a:latin typeface="Arial" charset="0"/>
              </a:rPr>
              <a:t/>
            </a:r>
            <a:br>
              <a:rPr lang="is-IS" sz="2800" dirty="0">
                <a:latin typeface="Arial" charset="0"/>
              </a:rPr>
            </a:br>
            <a:r>
              <a:rPr lang="is-IS" sz="2500" b="0" dirty="0">
                <a:latin typeface="Arial" charset="0"/>
              </a:rPr>
              <a:t> </a:t>
            </a:r>
            <a:r>
              <a:rPr lang="is-IS" sz="2500" b="0" dirty="0">
                <a:solidFill>
                  <a:srgbClr val="FF0000"/>
                </a:solidFill>
                <a:latin typeface="Arial" charset="0"/>
              </a:rPr>
              <a:t>Einkenni</a:t>
            </a:r>
          </a:p>
        </p:txBody>
      </p:sp>
      <p:sp>
        <p:nvSpPr>
          <p:cNvPr id="855043" name="Rectangle 3"/>
          <p:cNvSpPr>
            <a:spLocks noGrp="1" noChangeArrowheads="1"/>
          </p:cNvSpPr>
          <p:nvPr>
            <p:ph idx="1"/>
          </p:nvPr>
        </p:nvSpPr>
        <p:spPr>
          <a:xfrm>
            <a:off x="684212" y="2349500"/>
            <a:ext cx="7776219" cy="3671888"/>
          </a:xfrm>
        </p:spPr>
        <p:txBody>
          <a:bodyPr/>
          <a:lstStyle/>
          <a:p>
            <a:pPr>
              <a:buClr>
                <a:schemeClr val="tx1"/>
              </a:buClr>
              <a:buFont typeface="Wingdings" pitchFamily="2" charset="2"/>
              <a:buChar char="§"/>
            </a:pPr>
            <a:r>
              <a:rPr lang="is-IS" sz="2800" dirty="0" smtClean="0">
                <a:latin typeface="Arial" charset="0"/>
              </a:rPr>
              <a:t>Mikill sviti, fölvi</a:t>
            </a:r>
          </a:p>
          <a:p>
            <a:pPr>
              <a:buClr>
                <a:schemeClr val="tx1"/>
              </a:buClr>
              <a:buFont typeface="Wingdings" pitchFamily="2" charset="2"/>
              <a:buChar char="§"/>
            </a:pPr>
            <a:r>
              <a:rPr lang="is-IS" sz="2800" dirty="0" smtClean="0">
                <a:latin typeface="Arial" charset="0"/>
              </a:rPr>
              <a:t>Vöðvakrampar</a:t>
            </a:r>
          </a:p>
          <a:p>
            <a:pPr>
              <a:buClr>
                <a:schemeClr val="tx1"/>
              </a:buClr>
              <a:buFont typeface="Wingdings" pitchFamily="2" charset="2"/>
              <a:buChar char="§"/>
            </a:pPr>
            <a:r>
              <a:rPr lang="is-IS" sz="2800" dirty="0" smtClean="0">
                <a:latin typeface="Arial" charset="0"/>
              </a:rPr>
              <a:t>Þreyta, slappleiki, svimi, yfirlið</a:t>
            </a:r>
            <a:endParaRPr lang="is-IS" sz="2800" dirty="0">
              <a:latin typeface="Arial" charset="0"/>
            </a:endParaRPr>
          </a:p>
          <a:p>
            <a:pPr>
              <a:buClr>
                <a:schemeClr val="tx1"/>
              </a:buClr>
              <a:buFont typeface="Wingdings" pitchFamily="2" charset="2"/>
              <a:buChar char="§"/>
            </a:pPr>
            <a:r>
              <a:rPr lang="is-IS" sz="2800" dirty="0">
                <a:latin typeface="Arial" charset="0"/>
              </a:rPr>
              <a:t>Höfuðverkur</a:t>
            </a:r>
          </a:p>
          <a:p>
            <a:pPr>
              <a:buClr>
                <a:schemeClr val="tx1"/>
              </a:buClr>
              <a:buFont typeface="Wingdings" pitchFamily="2" charset="2"/>
              <a:buChar char="§"/>
            </a:pPr>
            <a:r>
              <a:rPr lang="is-IS" sz="2800" dirty="0" smtClean="0">
                <a:latin typeface="Arial" charset="0"/>
              </a:rPr>
              <a:t>Ógleði, uppköst</a:t>
            </a:r>
          </a:p>
          <a:p>
            <a:pPr>
              <a:buClr>
                <a:schemeClr val="tx1"/>
              </a:buClr>
              <a:buFont typeface="Wingdings" pitchFamily="2" charset="2"/>
              <a:buChar char="§"/>
            </a:pPr>
            <a:r>
              <a:rPr lang="is-IS" sz="2800" dirty="0" smtClean="0">
                <a:latin typeface="Arial" charset="0"/>
              </a:rPr>
              <a:t>Köld og rök húð</a:t>
            </a:r>
          </a:p>
          <a:p>
            <a:pPr>
              <a:buClr>
                <a:schemeClr val="tx1"/>
              </a:buClr>
              <a:buFont typeface="Wingdings" pitchFamily="2" charset="2"/>
              <a:buChar char="§"/>
            </a:pPr>
            <a:r>
              <a:rPr lang="is-IS" sz="2800" dirty="0" smtClean="0">
                <a:latin typeface="Arial" charset="0"/>
              </a:rPr>
              <a:t>Hraður en veikur púls</a:t>
            </a:r>
            <a:endParaRPr lang="is-IS" sz="2800" dirty="0">
              <a:latin typeface="Arial" charset="0"/>
            </a:endParaRPr>
          </a:p>
        </p:txBody>
      </p:sp>
      <p:sp>
        <p:nvSpPr>
          <p:cNvPr id="6" name="Slide Number Placeholder 5"/>
          <p:cNvSpPr>
            <a:spLocks noGrp="1"/>
          </p:cNvSpPr>
          <p:nvPr>
            <p:ph type="sldNum" sz="quarter" idx="12"/>
          </p:nvPr>
        </p:nvSpPr>
        <p:spPr/>
        <p:txBody>
          <a:bodyPr/>
          <a:lstStyle/>
          <a:p>
            <a:fld id="{822DBA91-1A55-416D-BBF3-38769CAA3ED3}" type="slidenum">
              <a:rPr lang="is-IS"/>
              <a:pPr/>
              <a:t>224</a:t>
            </a:fld>
            <a:endParaRPr lang="is-IS"/>
          </a:p>
        </p:txBody>
      </p:sp>
      <p:pic>
        <p:nvPicPr>
          <p:cNvPr id="5" name="Picture 4" descr="hitaormognu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6176" y="2339444"/>
            <a:ext cx="2664296" cy="3160499"/>
          </a:xfrm>
          <a:prstGeom prst="rect">
            <a:avLst/>
          </a:prstGeom>
          <a:ln>
            <a:noFill/>
          </a:ln>
          <a:effectLst>
            <a:softEdge rad="112500"/>
          </a:effectLst>
        </p:spPr>
      </p:pic>
    </p:spTree>
    <p:extLst>
      <p:ext uri="{BB962C8B-B14F-4D97-AF65-F5344CB8AC3E}">
        <p14:creationId xmlns:p14="http://schemas.microsoft.com/office/powerpoint/2010/main" val="2376621202"/>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2200" y="2492896"/>
            <a:ext cx="2340479" cy="3122754"/>
          </a:xfrm>
          <a:prstGeom prst="rect">
            <a:avLst/>
          </a:prstGeom>
        </p:spPr>
      </p:pic>
      <p:sp>
        <p:nvSpPr>
          <p:cNvPr id="763906" name="Rectangle 2"/>
          <p:cNvSpPr>
            <a:spLocks noGrp="1" noChangeArrowheads="1"/>
          </p:cNvSpPr>
          <p:nvPr>
            <p:ph type="title"/>
          </p:nvPr>
        </p:nvSpPr>
        <p:spPr>
          <a:xfrm>
            <a:off x="539750" y="1133872"/>
            <a:ext cx="8147050" cy="1143000"/>
          </a:xfrm>
        </p:spPr>
        <p:txBody>
          <a:bodyPr/>
          <a:lstStyle/>
          <a:p>
            <a:r>
              <a:rPr lang="is-IS" b="0" dirty="0" smtClean="0">
                <a:latin typeface="Arial" charset="0"/>
              </a:rPr>
              <a:t>Hitaörmögnun</a:t>
            </a:r>
            <a:br>
              <a:rPr lang="is-IS" b="0" dirty="0" smtClean="0">
                <a:latin typeface="Arial" charset="0"/>
              </a:rPr>
            </a:br>
            <a:r>
              <a:rPr lang="is-IS" sz="2500" b="0" dirty="0" smtClean="0">
                <a:solidFill>
                  <a:srgbClr val="FF0000"/>
                </a:solidFill>
                <a:latin typeface="Arial" charset="0"/>
              </a:rPr>
              <a:t>Skyndihjálp</a:t>
            </a:r>
            <a:endParaRPr lang="is-IS" sz="2500" b="0" dirty="0">
              <a:solidFill>
                <a:srgbClr val="FF0000"/>
              </a:solidFill>
              <a:latin typeface="Arial" charset="0"/>
            </a:endParaRPr>
          </a:p>
        </p:txBody>
      </p:sp>
      <p:sp>
        <p:nvSpPr>
          <p:cNvPr id="763907" name="Rectangle 3"/>
          <p:cNvSpPr>
            <a:spLocks noGrp="1" noChangeArrowheads="1"/>
          </p:cNvSpPr>
          <p:nvPr>
            <p:ph idx="1"/>
          </p:nvPr>
        </p:nvSpPr>
        <p:spPr>
          <a:xfrm>
            <a:off x="468313" y="2420888"/>
            <a:ext cx="8280151" cy="3903712"/>
          </a:xfrm>
        </p:spPr>
        <p:txBody>
          <a:bodyPr/>
          <a:lstStyle/>
          <a:p>
            <a:pPr marL="342900" lvl="1" indent="-342900">
              <a:lnSpc>
                <a:spcPct val="110000"/>
              </a:lnSpc>
              <a:buClr>
                <a:schemeClr val="tx1"/>
              </a:buClr>
              <a:buFont typeface="Wingdings" pitchFamily="2" charset="2"/>
              <a:buChar char="§"/>
            </a:pPr>
            <a:r>
              <a:rPr lang="is-IS" dirty="0" smtClean="0">
                <a:latin typeface="Arial" charset="0"/>
              </a:rPr>
              <a:t>Gefðu einstaklingnum að drekka                                           drykk með söltum t.d. íþróttadrykk</a:t>
            </a:r>
          </a:p>
          <a:p>
            <a:pPr marL="342900" lvl="1" indent="-342900">
              <a:lnSpc>
                <a:spcPct val="110000"/>
              </a:lnSpc>
              <a:buClr>
                <a:schemeClr val="tx1"/>
              </a:buClr>
              <a:buFont typeface="Wingdings" pitchFamily="2" charset="2"/>
              <a:buChar char="§"/>
            </a:pPr>
            <a:r>
              <a:rPr lang="is-IS" sz="2800" dirty="0" smtClean="0">
                <a:latin typeface="Arial" charset="0"/>
              </a:rPr>
              <a:t>Færðu einstaklinginn </a:t>
            </a:r>
            <a:r>
              <a:rPr lang="is-IS" sz="2800" dirty="0">
                <a:latin typeface="Arial" charset="0"/>
              </a:rPr>
              <a:t>á </a:t>
            </a:r>
            <a:r>
              <a:rPr lang="is-IS" sz="2800" dirty="0" smtClean="0">
                <a:latin typeface="Arial" charset="0"/>
              </a:rPr>
              <a:t>svalari stað                                         og reyndu að kæla hann með viftu,                                        vatnsúða eða íspoka</a:t>
            </a:r>
          </a:p>
          <a:p>
            <a:pPr marL="342900" lvl="1" indent="-342900">
              <a:lnSpc>
                <a:spcPct val="110000"/>
              </a:lnSpc>
              <a:buClr>
                <a:schemeClr val="tx1"/>
              </a:buClr>
              <a:buFont typeface="Wingdings" pitchFamily="2" charset="2"/>
              <a:buChar char="§"/>
            </a:pPr>
            <a:endParaRPr lang="is-IS" dirty="0">
              <a:latin typeface="Arial" charset="0"/>
            </a:endParaRPr>
          </a:p>
          <a:p>
            <a:pPr marL="0" lvl="1" indent="0">
              <a:lnSpc>
                <a:spcPct val="110000"/>
              </a:lnSpc>
              <a:buClr>
                <a:schemeClr val="tx1"/>
              </a:buClr>
              <a:buNone/>
            </a:pPr>
            <a:endParaRPr lang="is-IS" sz="1800" b="1" dirty="0" smtClean="0">
              <a:solidFill>
                <a:srgbClr val="FF0000"/>
              </a:solidFill>
              <a:latin typeface="Arial" charset="0"/>
            </a:endParaRPr>
          </a:p>
          <a:p>
            <a:pPr marL="0" lvl="1" indent="0" algn="ctr">
              <a:lnSpc>
                <a:spcPct val="110000"/>
              </a:lnSpc>
              <a:buClr>
                <a:schemeClr val="tx1"/>
              </a:buClr>
              <a:buNone/>
            </a:pPr>
            <a:r>
              <a:rPr lang="is-IS" sz="2800" dirty="0" smtClean="0">
                <a:solidFill>
                  <a:srgbClr val="FF0000"/>
                </a:solidFill>
                <a:latin typeface="Arial" charset="0"/>
              </a:rPr>
              <a:t>Hitaörmögnun getur þróast út í hitaslag!</a:t>
            </a:r>
          </a:p>
          <a:p>
            <a:pPr>
              <a:lnSpc>
                <a:spcPct val="110000"/>
              </a:lnSpc>
              <a:buClr>
                <a:schemeClr val="tx1"/>
              </a:buClr>
              <a:buFont typeface="Wingdings" pitchFamily="2" charset="2"/>
              <a:buChar char="§"/>
            </a:pPr>
            <a:endParaRPr lang="is-IS" sz="2800" dirty="0">
              <a:latin typeface="Arial" charset="0"/>
            </a:endParaRPr>
          </a:p>
          <a:p>
            <a:pPr>
              <a:buClr>
                <a:srgbClr val="FF0000"/>
              </a:buClr>
              <a:buFont typeface="Wingdings" pitchFamily="2" charset="2"/>
              <a:buChar char="§"/>
            </a:pPr>
            <a:endParaRPr lang="is-IS" sz="2800" dirty="0">
              <a:latin typeface="Arial" charset="0"/>
            </a:endParaRPr>
          </a:p>
        </p:txBody>
      </p:sp>
      <p:sp>
        <p:nvSpPr>
          <p:cNvPr id="6" name="Slide Number Placeholder 5"/>
          <p:cNvSpPr>
            <a:spLocks noGrp="1"/>
          </p:cNvSpPr>
          <p:nvPr>
            <p:ph type="sldNum" sz="quarter" idx="12"/>
          </p:nvPr>
        </p:nvSpPr>
        <p:spPr/>
        <p:txBody>
          <a:bodyPr/>
          <a:lstStyle/>
          <a:p>
            <a:fld id="{871EECA7-DE7C-42B2-A747-A5B34FC621AD}" type="slidenum">
              <a:rPr lang="is-IS"/>
              <a:pPr/>
              <a:t>225</a:t>
            </a:fld>
            <a:endParaRPr lang="is-IS"/>
          </a:p>
        </p:txBody>
      </p:sp>
    </p:spTree>
    <p:extLst>
      <p:ext uri="{BB962C8B-B14F-4D97-AF65-F5344CB8AC3E}">
        <p14:creationId xmlns:p14="http://schemas.microsoft.com/office/powerpoint/2010/main" val="1341446976"/>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odvakrampi.jpg"/>
          <p:cNvPicPr>
            <a:picLocks noChangeAspect="1"/>
          </p:cNvPicPr>
          <p:nvPr/>
        </p:nvPicPr>
        <p:blipFill>
          <a:blip r:embed="rId2" cstate="print"/>
          <a:stretch>
            <a:fillRect/>
          </a:stretch>
        </p:blipFill>
        <p:spPr>
          <a:xfrm>
            <a:off x="5940152" y="2492896"/>
            <a:ext cx="3059832" cy="2039888"/>
          </a:xfrm>
          <a:prstGeom prst="rect">
            <a:avLst/>
          </a:prstGeom>
          <a:ln>
            <a:noFill/>
          </a:ln>
          <a:effectLst>
            <a:softEdge rad="112500"/>
          </a:effectLst>
        </p:spPr>
      </p:pic>
      <p:sp>
        <p:nvSpPr>
          <p:cNvPr id="845826" name="Rectangle 2"/>
          <p:cNvSpPr>
            <a:spLocks noGrp="1" noChangeArrowheads="1"/>
          </p:cNvSpPr>
          <p:nvPr>
            <p:ph type="title"/>
          </p:nvPr>
        </p:nvSpPr>
        <p:spPr>
          <a:xfrm>
            <a:off x="900113" y="1129680"/>
            <a:ext cx="7543800" cy="1219200"/>
          </a:xfrm>
        </p:spPr>
        <p:txBody>
          <a:bodyPr/>
          <a:lstStyle/>
          <a:p>
            <a:r>
              <a:rPr lang="is-IS" b="0" dirty="0" smtClean="0">
                <a:latin typeface="Arial" charset="0"/>
              </a:rPr>
              <a:t>Vöðvakrampi</a:t>
            </a:r>
            <a:br>
              <a:rPr lang="is-IS" b="0" dirty="0" smtClean="0">
                <a:latin typeface="Arial" charset="0"/>
              </a:rPr>
            </a:br>
            <a:r>
              <a:rPr lang="is-IS" sz="2500" b="0" dirty="0" smtClean="0">
                <a:solidFill>
                  <a:srgbClr val="FF0000"/>
                </a:solidFill>
                <a:latin typeface="Arial" charset="0"/>
              </a:rPr>
              <a:t>Einkenni</a:t>
            </a:r>
            <a:endParaRPr lang="en-GB" sz="2500" b="0" dirty="0">
              <a:solidFill>
                <a:srgbClr val="FF0000"/>
              </a:solidFill>
              <a:latin typeface="Arial" charset="0"/>
            </a:endParaRPr>
          </a:p>
        </p:txBody>
      </p:sp>
      <p:sp>
        <p:nvSpPr>
          <p:cNvPr id="845827" name="Rectangle 3"/>
          <p:cNvSpPr>
            <a:spLocks noGrp="1" noChangeArrowheads="1"/>
          </p:cNvSpPr>
          <p:nvPr>
            <p:ph idx="1"/>
          </p:nvPr>
        </p:nvSpPr>
        <p:spPr>
          <a:xfrm>
            <a:off x="539750" y="2565400"/>
            <a:ext cx="8280722" cy="4140200"/>
          </a:xfrm>
        </p:spPr>
        <p:txBody>
          <a:bodyPr/>
          <a:lstStyle/>
          <a:p>
            <a:pPr>
              <a:buClr>
                <a:schemeClr val="tx1"/>
              </a:buClr>
              <a:buFont typeface="Wingdings" pitchFamily="2" charset="2"/>
              <a:buChar char="§"/>
            </a:pPr>
            <a:r>
              <a:rPr lang="is-IS" sz="2800" dirty="0">
                <a:latin typeface="Arial" charset="0"/>
              </a:rPr>
              <a:t>Sársaukafullur og skyndilegur </a:t>
            </a:r>
            <a:r>
              <a:rPr lang="is-IS" sz="2800" dirty="0" smtClean="0">
                <a:latin typeface="Arial" charset="0"/>
              </a:rPr>
              <a:t>                           vöðvakrampi</a:t>
            </a:r>
            <a:endParaRPr lang="is-IS" sz="2800" dirty="0">
              <a:latin typeface="Arial" charset="0"/>
            </a:endParaRPr>
          </a:p>
          <a:p>
            <a:pPr>
              <a:buClr>
                <a:schemeClr val="tx1"/>
              </a:buClr>
              <a:buFont typeface="Wingdings" pitchFamily="2" charset="2"/>
              <a:buChar char="§"/>
            </a:pPr>
            <a:r>
              <a:rPr lang="is-IS" sz="2800" dirty="0">
                <a:latin typeface="Arial" charset="0"/>
              </a:rPr>
              <a:t>Kemur oftast í </a:t>
            </a:r>
            <a:r>
              <a:rPr lang="is-IS" sz="2800" dirty="0" smtClean="0">
                <a:latin typeface="Arial" charset="0"/>
              </a:rPr>
              <a:t>aftanverða fætur,                          handleggi, kvið og bak</a:t>
            </a:r>
          </a:p>
          <a:p>
            <a:pPr>
              <a:buClr>
                <a:schemeClr val="tx1"/>
              </a:buClr>
              <a:buFont typeface="Wingdings" pitchFamily="2" charset="2"/>
              <a:buChar char="§"/>
            </a:pPr>
            <a:r>
              <a:rPr lang="is-IS" sz="2800" dirty="0" smtClean="0">
                <a:latin typeface="Arial" charset="0"/>
              </a:rPr>
              <a:t>Gerist </a:t>
            </a:r>
            <a:r>
              <a:rPr lang="is-IS" sz="2800" dirty="0">
                <a:latin typeface="Arial" charset="0"/>
              </a:rPr>
              <a:t>eftir </a:t>
            </a:r>
            <a:r>
              <a:rPr lang="is-IS" sz="2800" dirty="0" smtClean="0">
                <a:latin typeface="Arial" charset="0"/>
              </a:rPr>
              <a:t>áreynslu eða íþróttaiðkun, gjarnan í heitu umhverfi</a:t>
            </a:r>
            <a:endParaRPr lang="is-IS" sz="2800" dirty="0">
              <a:latin typeface="Arial" charset="0"/>
            </a:endParaRPr>
          </a:p>
          <a:p>
            <a:pPr>
              <a:buClr>
                <a:srgbClr val="FF0000"/>
              </a:buClr>
              <a:buFont typeface="Wingdings" pitchFamily="2" charset="2"/>
              <a:buNone/>
            </a:pPr>
            <a:endParaRPr lang="en-GB" sz="2800" dirty="0">
              <a:latin typeface="Arial" charset="0"/>
            </a:endParaRPr>
          </a:p>
        </p:txBody>
      </p:sp>
      <p:sp>
        <p:nvSpPr>
          <p:cNvPr id="6" name="Slide Number Placeholder 5"/>
          <p:cNvSpPr>
            <a:spLocks noGrp="1"/>
          </p:cNvSpPr>
          <p:nvPr>
            <p:ph type="sldNum" sz="quarter" idx="12"/>
          </p:nvPr>
        </p:nvSpPr>
        <p:spPr/>
        <p:txBody>
          <a:bodyPr/>
          <a:lstStyle/>
          <a:p>
            <a:fld id="{25163C07-5FF4-44F9-B83A-2A59E887D330}" type="slidenum">
              <a:rPr lang="is-IS"/>
              <a:pPr/>
              <a:t>226</a:t>
            </a:fld>
            <a:endParaRPr lang="is-IS"/>
          </a:p>
        </p:txBody>
      </p:sp>
    </p:spTree>
    <p:extLst>
      <p:ext uri="{BB962C8B-B14F-4D97-AF65-F5344CB8AC3E}">
        <p14:creationId xmlns:p14="http://schemas.microsoft.com/office/powerpoint/2010/main" val="248211828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7505" y="3831877"/>
            <a:ext cx="2024935" cy="1901379"/>
          </a:xfrm>
          <a:prstGeom prst="rect">
            <a:avLst/>
          </a:prstGeom>
        </p:spPr>
      </p:pic>
      <p:sp>
        <p:nvSpPr>
          <p:cNvPr id="846850" name="Rectangle 2"/>
          <p:cNvSpPr>
            <a:spLocks noGrp="1" noChangeArrowheads="1"/>
          </p:cNvSpPr>
          <p:nvPr>
            <p:ph type="title"/>
          </p:nvPr>
        </p:nvSpPr>
        <p:spPr>
          <a:xfrm>
            <a:off x="899592" y="1133872"/>
            <a:ext cx="7543800" cy="1143000"/>
          </a:xfrm>
          <a:noFill/>
          <a:ln/>
        </p:spPr>
        <p:txBody>
          <a:bodyPr/>
          <a:lstStyle/>
          <a:p>
            <a:r>
              <a:rPr lang="is-IS" b="0" dirty="0">
                <a:latin typeface="Arial" charset="0"/>
              </a:rPr>
              <a:t>Vöðvakrampi</a:t>
            </a:r>
            <a:br>
              <a:rPr lang="is-IS" b="0" dirty="0">
                <a:latin typeface="Arial" charset="0"/>
              </a:rPr>
            </a:br>
            <a:r>
              <a:rPr lang="is-IS" sz="2500" b="0" dirty="0">
                <a:solidFill>
                  <a:srgbClr val="FF0000"/>
                </a:solidFill>
                <a:latin typeface="Arial" charset="0"/>
              </a:rPr>
              <a:t>Skyndihjálp</a:t>
            </a:r>
            <a:endParaRPr lang="en-GB" sz="2500" b="0" dirty="0">
              <a:solidFill>
                <a:srgbClr val="FF0000"/>
              </a:solidFill>
              <a:latin typeface="Arial" charset="0"/>
            </a:endParaRPr>
          </a:p>
        </p:txBody>
      </p:sp>
      <p:sp>
        <p:nvSpPr>
          <p:cNvPr id="846851" name="Rectangle 3"/>
          <p:cNvSpPr>
            <a:spLocks noGrp="1" noChangeArrowheads="1"/>
          </p:cNvSpPr>
          <p:nvPr>
            <p:ph idx="1"/>
          </p:nvPr>
        </p:nvSpPr>
        <p:spPr>
          <a:xfrm>
            <a:off x="539750" y="2492896"/>
            <a:ext cx="8208714" cy="4212704"/>
          </a:xfrm>
          <a:noFill/>
          <a:ln/>
        </p:spPr>
        <p:txBody>
          <a:bodyPr/>
          <a:lstStyle/>
          <a:p>
            <a:pPr>
              <a:buClr>
                <a:schemeClr val="tx1"/>
              </a:buClr>
              <a:buFont typeface="Wingdings" pitchFamily="2" charset="2"/>
              <a:buChar char="§"/>
            </a:pPr>
            <a:r>
              <a:rPr lang="is-IS" sz="2800" dirty="0" smtClean="0">
                <a:latin typeface="Arial" charset="0"/>
              </a:rPr>
              <a:t>Gefðu einstaklingnum íþróttadrykk með söltum</a:t>
            </a:r>
            <a:endParaRPr lang="is-IS" sz="2800" dirty="0">
              <a:latin typeface="Arial" charset="0"/>
            </a:endParaRPr>
          </a:p>
          <a:p>
            <a:pPr>
              <a:buClr>
                <a:schemeClr val="tx1"/>
              </a:buClr>
              <a:buFont typeface="Wingdings" pitchFamily="2" charset="2"/>
              <a:buChar char="§"/>
            </a:pPr>
            <a:r>
              <a:rPr lang="is-IS" sz="2800" dirty="0" smtClean="0">
                <a:latin typeface="Arial" charset="0"/>
              </a:rPr>
              <a:t>Kældu, nuddaðu og teygðu </a:t>
            </a:r>
            <a:r>
              <a:rPr lang="is-IS" sz="2800" dirty="0">
                <a:latin typeface="Arial" charset="0"/>
              </a:rPr>
              <a:t>herpta vöðvann</a:t>
            </a:r>
          </a:p>
          <a:p>
            <a:pPr>
              <a:buClr>
                <a:schemeClr val="tx1"/>
              </a:buClr>
              <a:buFont typeface="Wingdings" pitchFamily="2" charset="2"/>
              <a:buChar char="§"/>
            </a:pPr>
            <a:r>
              <a:rPr lang="is-IS" sz="2800" dirty="0" smtClean="0">
                <a:latin typeface="Arial" charset="0"/>
              </a:rPr>
              <a:t>Fáðu hann til að hvíla á </a:t>
            </a:r>
            <a:r>
              <a:rPr lang="is-IS" sz="2800" dirty="0">
                <a:latin typeface="Arial" charset="0"/>
              </a:rPr>
              <a:t>svölum stað</a:t>
            </a:r>
          </a:p>
          <a:p>
            <a:pPr>
              <a:lnSpc>
                <a:spcPct val="120000"/>
              </a:lnSpc>
              <a:buFontTx/>
              <a:buNone/>
            </a:pPr>
            <a:endParaRPr lang="en-GB" sz="2800" dirty="0">
              <a:latin typeface="Arial" charset="0"/>
            </a:endParaRPr>
          </a:p>
        </p:txBody>
      </p:sp>
      <p:sp>
        <p:nvSpPr>
          <p:cNvPr id="7" name="Slide Number Placeholder 5"/>
          <p:cNvSpPr>
            <a:spLocks noGrp="1"/>
          </p:cNvSpPr>
          <p:nvPr>
            <p:ph type="sldNum" sz="quarter" idx="12"/>
          </p:nvPr>
        </p:nvSpPr>
        <p:spPr/>
        <p:txBody>
          <a:bodyPr/>
          <a:lstStyle/>
          <a:p>
            <a:fld id="{66E76E47-9325-4C2F-8CCA-DC77273E90DB}" type="slidenum">
              <a:rPr lang="is-IS"/>
              <a:pPr/>
              <a:t>227</a:t>
            </a:fld>
            <a:endParaRPr lang="is-IS"/>
          </a:p>
        </p:txBody>
      </p:sp>
    </p:spTree>
    <p:extLst>
      <p:ext uri="{BB962C8B-B14F-4D97-AF65-F5344CB8AC3E}">
        <p14:creationId xmlns:p14="http://schemas.microsoft.com/office/powerpoint/2010/main" val="277447873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827088" y="1196975"/>
            <a:ext cx="7467600" cy="914400"/>
          </a:xfrm>
          <a:ln/>
        </p:spPr>
        <p:txBody>
          <a:bodyPr/>
          <a:lstStyle/>
          <a:p>
            <a:r>
              <a:rPr lang="is-IS" b="0" dirty="0" smtClean="0">
                <a:latin typeface="Arial" charset="0"/>
              </a:rPr>
              <a:t>Ofþornun</a:t>
            </a:r>
            <a:r>
              <a:rPr lang="is-IS" b="0" dirty="0">
                <a:latin typeface="Arial" charset="0"/>
              </a:rPr>
              <a:t/>
            </a:r>
            <a:br>
              <a:rPr lang="is-IS" b="0" dirty="0">
                <a:latin typeface="Arial" charset="0"/>
              </a:rPr>
            </a:br>
            <a:r>
              <a:rPr lang="is-IS" sz="2500" b="0" dirty="0">
                <a:solidFill>
                  <a:srgbClr val="FF0000"/>
                </a:solidFill>
                <a:latin typeface="Arial" charset="0"/>
              </a:rPr>
              <a:t>Einkenni</a:t>
            </a:r>
            <a:endParaRPr lang="is-IS" sz="2500" dirty="0">
              <a:latin typeface="Arial" charset="0"/>
            </a:endParaRPr>
          </a:p>
        </p:txBody>
      </p:sp>
      <p:sp>
        <p:nvSpPr>
          <p:cNvPr id="781315" name="Rectangle 3"/>
          <p:cNvSpPr>
            <a:spLocks noGrp="1" noChangeArrowheads="1"/>
          </p:cNvSpPr>
          <p:nvPr>
            <p:ph idx="1"/>
          </p:nvPr>
        </p:nvSpPr>
        <p:spPr>
          <a:xfrm>
            <a:off x="611188" y="2348880"/>
            <a:ext cx="8151812" cy="4248472"/>
          </a:xfrm>
        </p:spPr>
        <p:txBody>
          <a:bodyPr/>
          <a:lstStyle/>
          <a:p>
            <a:pPr>
              <a:buClr>
                <a:schemeClr val="tx1"/>
              </a:buClr>
              <a:buFont typeface="Wingdings" pitchFamily="2" charset="2"/>
              <a:buChar char="§"/>
            </a:pPr>
            <a:r>
              <a:rPr lang="is-IS" sz="2800" dirty="0">
                <a:latin typeface="Arial" charset="0"/>
              </a:rPr>
              <a:t>Þurr munnur og </a:t>
            </a:r>
            <a:r>
              <a:rPr lang="is-IS" sz="2800" dirty="0" smtClean="0">
                <a:latin typeface="Arial" charset="0"/>
              </a:rPr>
              <a:t>slímhúð</a:t>
            </a:r>
            <a:endParaRPr lang="is-IS" sz="2800" dirty="0">
              <a:latin typeface="Arial" charset="0"/>
            </a:endParaRPr>
          </a:p>
          <a:p>
            <a:pPr>
              <a:buClr>
                <a:schemeClr val="tx1"/>
              </a:buClr>
              <a:buFont typeface="Wingdings" pitchFamily="2" charset="2"/>
              <a:buChar char="§"/>
            </a:pPr>
            <a:r>
              <a:rPr lang="is-IS" sz="2800" dirty="0" smtClean="0">
                <a:latin typeface="Arial" charset="0"/>
              </a:rPr>
              <a:t>Þorsti</a:t>
            </a:r>
          </a:p>
          <a:p>
            <a:pPr>
              <a:buClr>
                <a:schemeClr val="tx1"/>
              </a:buClr>
              <a:buFont typeface="Wingdings" pitchFamily="2" charset="2"/>
              <a:buChar char="§"/>
            </a:pPr>
            <a:r>
              <a:rPr lang="is-IS" sz="2800" dirty="0" smtClean="0">
                <a:latin typeface="Arial" charset="0"/>
              </a:rPr>
              <a:t>Sokkin augu</a:t>
            </a:r>
          </a:p>
          <a:p>
            <a:pPr>
              <a:buClr>
                <a:schemeClr val="tx1"/>
              </a:buClr>
              <a:buFont typeface="Wingdings" pitchFamily="2" charset="2"/>
              <a:buChar char="§"/>
            </a:pPr>
            <a:r>
              <a:rPr lang="is-IS" sz="2800" dirty="0" smtClean="0">
                <a:latin typeface="Arial" charset="0"/>
              </a:rPr>
              <a:t>Skertur teygjanleiki húðar</a:t>
            </a:r>
          </a:p>
          <a:p>
            <a:pPr>
              <a:buClr>
                <a:schemeClr val="tx1"/>
              </a:buClr>
              <a:buFont typeface="Wingdings" pitchFamily="2" charset="2"/>
              <a:buChar char="§"/>
            </a:pPr>
            <a:r>
              <a:rPr lang="is-IS" sz="2800" dirty="0" smtClean="0">
                <a:latin typeface="Arial" charset="0"/>
              </a:rPr>
              <a:t>Dökkt þvag, minnkuð þvaglát</a:t>
            </a:r>
          </a:p>
          <a:p>
            <a:pPr>
              <a:buClr>
                <a:schemeClr val="tx1"/>
              </a:buClr>
              <a:buFont typeface="Wingdings" pitchFamily="2" charset="2"/>
              <a:buChar char="§"/>
            </a:pPr>
            <a:r>
              <a:rPr lang="is-IS" sz="2800" dirty="0">
                <a:latin typeface="Arial" charset="0"/>
              </a:rPr>
              <a:t>S</a:t>
            </a:r>
            <a:r>
              <a:rPr lang="is-IS" sz="2800" dirty="0" smtClean="0">
                <a:latin typeface="Arial" charset="0"/>
              </a:rPr>
              <a:t>lappleiki</a:t>
            </a:r>
          </a:p>
          <a:p>
            <a:pPr>
              <a:buClr>
                <a:schemeClr val="tx1"/>
              </a:buClr>
              <a:buFont typeface="Wingdings" pitchFamily="2" charset="2"/>
              <a:buChar char="§"/>
            </a:pPr>
            <a:r>
              <a:rPr lang="is-IS" sz="2800" dirty="0" smtClean="0">
                <a:latin typeface="Arial" charset="0"/>
              </a:rPr>
              <a:t>Höfuðverkur, kviðverkur</a:t>
            </a:r>
            <a:endParaRPr lang="is-IS" sz="2800" dirty="0">
              <a:latin typeface="Arial" charset="0"/>
            </a:endParaRPr>
          </a:p>
          <a:p>
            <a:pPr marL="342900" lvl="1" indent="-342900">
              <a:buNone/>
            </a:pPr>
            <a:endParaRPr lang="en-GB" dirty="0" smtClean="0">
              <a:solidFill>
                <a:srgbClr val="FF0000"/>
              </a:solidFill>
              <a:latin typeface="Arial" charset="0"/>
            </a:endParaRPr>
          </a:p>
          <a:p>
            <a:pPr>
              <a:buFontTx/>
              <a:buNone/>
            </a:pPr>
            <a:endParaRPr lang="is-IS" sz="2800" b="1" u="sng" dirty="0">
              <a:latin typeface="Arial" charset="0"/>
            </a:endParaRPr>
          </a:p>
        </p:txBody>
      </p:sp>
      <p:sp>
        <p:nvSpPr>
          <p:cNvPr id="7" name="Slide Number Placeholder 5"/>
          <p:cNvSpPr>
            <a:spLocks noGrp="1"/>
          </p:cNvSpPr>
          <p:nvPr>
            <p:ph type="sldNum" sz="quarter" idx="12"/>
          </p:nvPr>
        </p:nvSpPr>
        <p:spPr>
          <a:xfrm>
            <a:off x="6758880" y="6245225"/>
            <a:ext cx="1917576" cy="476250"/>
          </a:xfrm>
        </p:spPr>
        <p:txBody>
          <a:bodyPr/>
          <a:lstStyle/>
          <a:p>
            <a:fld id="{D3184EA0-80D1-423E-BC1B-13BB483DD974}" type="slidenum">
              <a:rPr lang="is-IS"/>
              <a:pPr/>
              <a:t>228</a:t>
            </a:fld>
            <a:endParaRPr lang="is-IS" dirty="0"/>
          </a:p>
        </p:txBody>
      </p:sp>
      <p:pic>
        <p:nvPicPr>
          <p:cNvPr id="8652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3948" y="2453159"/>
            <a:ext cx="2730500" cy="36401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375768"/>
      </p:ext>
    </p:ext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8332" y="1340768"/>
            <a:ext cx="1488124" cy="1397323"/>
          </a:xfrm>
          <a:prstGeom prst="rect">
            <a:avLst/>
          </a:prstGeom>
        </p:spPr>
      </p:pic>
      <p:sp>
        <p:nvSpPr>
          <p:cNvPr id="2" name="Title 1"/>
          <p:cNvSpPr>
            <a:spLocks noGrp="1"/>
          </p:cNvSpPr>
          <p:nvPr>
            <p:ph type="title"/>
          </p:nvPr>
        </p:nvSpPr>
        <p:spPr>
          <a:xfrm>
            <a:off x="539750" y="1052737"/>
            <a:ext cx="8280722" cy="1368151"/>
          </a:xfrm>
        </p:spPr>
        <p:txBody>
          <a:bodyPr/>
          <a:lstStyle/>
          <a:p>
            <a:r>
              <a:rPr lang="is-IS" b="0" dirty="0" smtClean="0">
                <a:latin typeface="Arial" pitchFamily="34" charset="0"/>
                <a:cs typeface="Arial" pitchFamily="34" charset="0"/>
              </a:rPr>
              <a:t>Ofþornun</a:t>
            </a:r>
            <a:r>
              <a:rPr lang="is-IS" dirty="0" smtClean="0"/>
              <a:t/>
            </a:r>
            <a:br>
              <a:rPr lang="is-IS" dirty="0" smtClean="0"/>
            </a:br>
            <a:r>
              <a:rPr lang="is-IS" sz="2500" b="0" dirty="0" smtClean="0">
                <a:solidFill>
                  <a:srgbClr val="FF0000"/>
                </a:solidFill>
                <a:latin typeface="Arial" charset="0"/>
              </a:rPr>
              <a:t>Skyndihjálp</a:t>
            </a:r>
            <a:endParaRPr lang="is-IS" sz="25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539750" y="2420888"/>
            <a:ext cx="8424738" cy="4176464"/>
          </a:xfrm>
        </p:spPr>
        <p:txBody>
          <a:bodyPr/>
          <a:lstStyle/>
          <a:p>
            <a:pPr marL="342000" lvl="1" indent="-342000">
              <a:buFont typeface="Wingdings" pitchFamily="2" charset="2"/>
              <a:buChar char="§"/>
            </a:pPr>
            <a:r>
              <a:rPr lang="is-IS" dirty="0" smtClean="0">
                <a:latin typeface="Arial" charset="0"/>
              </a:rPr>
              <a:t>Gefðu </a:t>
            </a:r>
            <a:r>
              <a:rPr lang="is-IS" dirty="0">
                <a:latin typeface="Arial" charset="0"/>
              </a:rPr>
              <a:t>einstaklingnum </a:t>
            </a:r>
            <a:r>
              <a:rPr lang="is-IS" dirty="0" smtClean="0">
                <a:latin typeface="Arial" charset="0"/>
              </a:rPr>
              <a:t>vel að drekka, drykk með sykri og söltum </a:t>
            </a:r>
            <a:r>
              <a:rPr lang="is-IS" dirty="0">
                <a:latin typeface="Arial" charset="0"/>
              </a:rPr>
              <a:t>t.d. </a:t>
            </a:r>
            <a:r>
              <a:rPr lang="is-IS" dirty="0" smtClean="0">
                <a:latin typeface="Arial" charset="0"/>
              </a:rPr>
              <a:t>íþróttadrykk</a:t>
            </a:r>
            <a:endParaRPr lang="is-IS" dirty="0">
              <a:latin typeface="Arial" charset="0"/>
            </a:endParaRPr>
          </a:p>
          <a:p>
            <a:pPr marL="342000" indent="-342000">
              <a:buNone/>
            </a:pPr>
            <a:endParaRPr lang="is-IS" sz="1800" b="1" dirty="0" smtClean="0">
              <a:latin typeface="Arial" pitchFamily="34" charset="0"/>
              <a:cs typeface="Arial" pitchFamily="34" charset="0"/>
            </a:endParaRPr>
          </a:p>
          <a:p>
            <a:pPr marL="342000" indent="-342000">
              <a:buNone/>
            </a:pPr>
            <a:r>
              <a:rPr lang="is-IS" sz="2800" b="1" dirty="0" smtClean="0">
                <a:latin typeface="Arial" pitchFamily="34" charset="0"/>
                <a:cs typeface="Arial" pitchFamily="34" charset="0"/>
              </a:rPr>
              <a:t>Til að koma í veg fyrir ofþornun þarf að</a:t>
            </a:r>
          </a:p>
          <a:p>
            <a:pPr marL="342000" indent="-342000">
              <a:buFont typeface="Wingdings" pitchFamily="2" charset="2"/>
              <a:buChar char="§"/>
            </a:pPr>
            <a:r>
              <a:rPr lang="is-IS" sz="2800" dirty="0" smtClean="0">
                <a:latin typeface="Arial" pitchFamily="34" charset="0"/>
                <a:cs typeface="Arial" pitchFamily="34" charset="0"/>
              </a:rPr>
              <a:t>Drekka vel allan daginn</a:t>
            </a:r>
          </a:p>
          <a:p>
            <a:pPr marL="342000" indent="-342000">
              <a:buFont typeface="Wingdings" pitchFamily="2" charset="2"/>
              <a:buChar char="§"/>
            </a:pPr>
            <a:r>
              <a:rPr lang="is-IS" sz="2800" dirty="0" smtClean="0">
                <a:latin typeface="Arial" pitchFamily="34" charset="0"/>
                <a:cs typeface="Arial" pitchFamily="34" charset="0"/>
              </a:rPr>
              <a:t>Hafa hatt, klæðast léttum fatnaði, nota sólvarvörn</a:t>
            </a:r>
          </a:p>
          <a:p>
            <a:pPr marL="342000" indent="-342000">
              <a:buFont typeface="Wingdings" pitchFamily="2" charset="2"/>
              <a:buChar char="§"/>
            </a:pPr>
            <a:r>
              <a:rPr lang="is-IS" sz="2800" dirty="0" smtClean="0">
                <a:latin typeface="Arial" pitchFamily="34" charset="0"/>
                <a:cs typeface="Arial" pitchFamily="34" charset="0"/>
              </a:rPr>
              <a:t>Forðast áreynslu á heitasta tíma dagsins</a:t>
            </a:r>
          </a:p>
          <a:p>
            <a:pPr marL="342000" indent="-342000">
              <a:buFont typeface="Wingdings" pitchFamily="2" charset="2"/>
              <a:buChar char="§"/>
            </a:pPr>
            <a:r>
              <a:rPr lang="is-IS" sz="2800" dirty="0" smtClean="0">
                <a:latin typeface="Arial" pitchFamily="34" charset="0"/>
                <a:cs typeface="Arial" pitchFamily="34" charset="0"/>
              </a:rPr>
              <a:t>Gefa líkamanum tíma til að aðlagast hita</a:t>
            </a:r>
          </a:p>
          <a:p>
            <a:endParaRPr lang="is-IS" sz="2800" dirty="0"/>
          </a:p>
        </p:txBody>
      </p:sp>
      <p:sp>
        <p:nvSpPr>
          <p:cNvPr id="4" name="Slide Number Placeholder 3"/>
          <p:cNvSpPr>
            <a:spLocks noGrp="1"/>
          </p:cNvSpPr>
          <p:nvPr>
            <p:ph type="sldNum" sz="quarter" idx="12"/>
          </p:nvPr>
        </p:nvSpPr>
        <p:spPr/>
        <p:txBody>
          <a:bodyPr/>
          <a:lstStyle/>
          <a:p>
            <a:fld id="{B2D7E890-7FDA-4903-8617-1D3DDD6998EC}" type="slidenum">
              <a:rPr lang="is-IS" smtClean="0"/>
              <a:pPr/>
              <a:t>229</a:t>
            </a:fld>
            <a:endParaRPr lang="is-IS"/>
          </a:p>
        </p:txBody>
      </p:sp>
    </p:spTree>
    <p:extLst>
      <p:ext uri="{BB962C8B-B14F-4D97-AF65-F5344CB8AC3E}">
        <p14:creationId xmlns:p14="http://schemas.microsoft.com/office/powerpoint/2010/main" val="1003648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395536" y="1074440"/>
            <a:ext cx="8424936" cy="914400"/>
          </a:xfrm>
        </p:spPr>
        <p:txBody>
          <a:bodyPr/>
          <a:lstStyle/>
          <a:p>
            <a:r>
              <a:rPr lang="is-IS" b="0" dirty="0" smtClean="0">
                <a:latin typeface="Arial" charset="0"/>
                <a:cs typeface="Times New Roman" pitchFamily="18" charset="0"/>
              </a:rPr>
              <a:t>Algengur misskilningur</a:t>
            </a:r>
            <a:endParaRPr lang="en-GB" b="0" dirty="0">
              <a:cs typeface="Times New Roman" pitchFamily="18" charset="0"/>
            </a:endParaRPr>
          </a:p>
        </p:txBody>
      </p:sp>
      <p:sp>
        <p:nvSpPr>
          <p:cNvPr id="615427" name="Rectangle 3"/>
          <p:cNvSpPr>
            <a:spLocks noGrp="1" noChangeArrowheads="1"/>
          </p:cNvSpPr>
          <p:nvPr>
            <p:ph idx="1"/>
          </p:nvPr>
        </p:nvSpPr>
        <p:spPr>
          <a:xfrm>
            <a:off x="539552" y="2060848"/>
            <a:ext cx="8352928" cy="4680520"/>
          </a:xfrm>
        </p:spPr>
        <p:txBody>
          <a:bodyPr/>
          <a:lstStyle/>
          <a:p>
            <a:pPr>
              <a:lnSpc>
                <a:spcPct val="90000"/>
              </a:lnSpc>
              <a:buNone/>
            </a:pPr>
            <a:r>
              <a:rPr lang="is-IS" sz="2700" b="1" dirty="0" smtClean="0">
                <a:latin typeface="Arial" charset="0"/>
                <a:cs typeface="Times New Roman" pitchFamily="18" charset="0"/>
              </a:rPr>
              <a:t>Veittu skyndihjálp, ekki hugsa...</a:t>
            </a:r>
          </a:p>
          <a:p>
            <a:pPr>
              <a:lnSpc>
                <a:spcPct val="90000"/>
              </a:lnSpc>
              <a:buFont typeface="Wingdings" pitchFamily="2" charset="2"/>
              <a:buChar char="§"/>
            </a:pPr>
            <a:r>
              <a:rPr lang="is-IS" sz="2700" dirty="0" smtClean="0">
                <a:latin typeface="Arial" charset="0"/>
                <a:cs typeface="Times New Roman" pitchFamily="18" charset="0"/>
              </a:rPr>
              <a:t>Þetta getur ekki verið svo slæmt</a:t>
            </a:r>
          </a:p>
          <a:p>
            <a:pPr>
              <a:lnSpc>
                <a:spcPct val="90000"/>
              </a:lnSpc>
              <a:buFont typeface="Wingdings" pitchFamily="2" charset="2"/>
              <a:buChar char="§"/>
            </a:pPr>
            <a:r>
              <a:rPr lang="is-IS" sz="2700" dirty="0" smtClean="0">
                <a:latin typeface="Arial" charset="0"/>
                <a:cs typeface="Times New Roman" pitchFamily="18" charset="0"/>
              </a:rPr>
              <a:t>Af hverju ég, það hjálpar einhver annar</a:t>
            </a:r>
          </a:p>
          <a:p>
            <a:pPr>
              <a:lnSpc>
                <a:spcPct val="90000"/>
              </a:lnSpc>
              <a:buFont typeface="Wingdings" pitchFamily="2" charset="2"/>
              <a:buChar char="§"/>
            </a:pPr>
            <a:r>
              <a:rPr lang="is-IS" sz="2700" dirty="0" smtClean="0">
                <a:latin typeface="Arial" charset="0"/>
                <a:cs typeface="Times New Roman" pitchFamily="18" charset="0"/>
              </a:rPr>
              <a:t>Fyrst enginn er byrjaður að hjálpa er ábyggilega ekki þörf á því</a:t>
            </a:r>
          </a:p>
          <a:p>
            <a:pPr>
              <a:lnSpc>
                <a:spcPct val="90000"/>
              </a:lnSpc>
              <a:buFont typeface="Wingdings" pitchFamily="2" charset="2"/>
              <a:buChar char="§"/>
            </a:pPr>
            <a:r>
              <a:rPr lang="is-IS" sz="2700" dirty="0" smtClean="0">
                <a:latin typeface="Arial" charset="0"/>
                <a:cs typeface="Times New Roman" pitchFamily="18" charset="0"/>
              </a:rPr>
              <a:t>Ég fer bara á taugum</a:t>
            </a:r>
          </a:p>
          <a:p>
            <a:pPr>
              <a:lnSpc>
                <a:spcPct val="90000"/>
              </a:lnSpc>
              <a:buFont typeface="Wingdings" pitchFamily="2" charset="2"/>
              <a:buChar char="§"/>
            </a:pPr>
            <a:r>
              <a:rPr lang="is-IS" sz="2700" dirty="0" smtClean="0">
                <a:latin typeface="Arial" charset="0"/>
                <a:cs typeface="Times New Roman" pitchFamily="18" charset="0"/>
              </a:rPr>
              <a:t>Mér er ekki skylt að hjálpa</a:t>
            </a:r>
          </a:p>
          <a:p>
            <a:pPr>
              <a:lnSpc>
                <a:spcPct val="90000"/>
              </a:lnSpc>
              <a:buFont typeface="Wingdings" pitchFamily="2" charset="2"/>
              <a:buChar char="§"/>
            </a:pPr>
            <a:r>
              <a:rPr lang="is-IS" sz="2700" dirty="0" smtClean="0">
                <a:latin typeface="Arial" charset="0"/>
                <a:cs typeface="Times New Roman" pitchFamily="18" charset="0"/>
              </a:rPr>
              <a:t>Það þarf ekkert að hringja á sjúkrabíl</a:t>
            </a:r>
          </a:p>
          <a:p>
            <a:pPr>
              <a:lnSpc>
                <a:spcPct val="90000"/>
              </a:lnSpc>
              <a:buFont typeface="Wingdings" pitchFamily="2" charset="2"/>
              <a:buChar char="§"/>
            </a:pPr>
            <a:r>
              <a:rPr lang="is-IS" sz="2700" dirty="0" smtClean="0">
                <a:latin typeface="Arial" charset="0"/>
                <a:cs typeface="Times New Roman" pitchFamily="18" charset="0"/>
              </a:rPr>
              <a:t>Þetta er allt frekar ógeðslegt</a:t>
            </a:r>
          </a:p>
          <a:p>
            <a:pPr>
              <a:lnSpc>
                <a:spcPct val="90000"/>
              </a:lnSpc>
              <a:buFont typeface="Wingdings" pitchFamily="2" charset="2"/>
              <a:buChar char="§"/>
            </a:pPr>
            <a:r>
              <a:rPr lang="is-IS" sz="2700" dirty="0" smtClean="0">
                <a:latin typeface="Arial" charset="0"/>
                <a:cs typeface="Times New Roman" pitchFamily="18" charset="0"/>
              </a:rPr>
              <a:t>Ég óttast að smitast </a:t>
            </a:r>
          </a:p>
        </p:txBody>
      </p:sp>
      <p:sp>
        <p:nvSpPr>
          <p:cNvPr id="6" name="Slide Number Placeholder 5"/>
          <p:cNvSpPr>
            <a:spLocks noGrp="1"/>
          </p:cNvSpPr>
          <p:nvPr>
            <p:ph type="sldNum" sz="quarter" idx="12"/>
          </p:nvPr>
        </p:nvSpPr>
        <p:spPr/>
        <p:txBody>
          <a:bodyPr/>
          <a:lstStyle/>
          <a:p>
            <a:fld id="{33F0B0F4-23F6-4D7E-82AA-2C023F01FD81}" type="slidenum">
              <a:rPr lang="is-IS"/>
              <a:pPr/>
              <a:t>23</a:t>
            </a:fld>
            <a:endParaRPr lang="is-IS"/>
          </a:p>
        </p:txBody>
      </p:sp>
    </p:spTree>
    <p:extLst>
      <p:ext uri="{BB962C8B-B14F-4D97-AF65-F5344CB8AC3E}">
        <p14:creationId xmlns:p14="http://schemas.microsoft.com/office/powerpoint/2010/main" val="1675551073"/>
      </p:ext>
    </p:ext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a:xfrm>
            <a:off x="827088" y="1114127"/>
            <a:ext cx="7543800" cy="874713"/>
          </a:xfrm>
          <a:noFill/>
          <a:ln/>
        </p:spPr>
        <p:txBody>
          <a:bodyPr/>
          <a:lstStyle/>
          <a:p>
            <a:r>
              <a:rPr lang="is-IS" b="0" dirty="0" smtClean="0">
                <a:latin typeface="Arial" charset="0"/>
              </a:rPr>
              <a:t>Ofþornun</a:t>
            </a:r>
            <a:endParaRPr lang="en-GB" sz="3000" b="0" dirty="0">
              <a:solidFill>
                <a:srgbClr val="FF0000"/>
              </a:solidFill>
              <a:latin typeface="Arial" charset="0"/>
            </a:endParaRPr>
          </a:p>
        </p:txBody>
      </p:sp>
      <p:sp>
        <p:nvSpPr>
          <p:cNvPr id="856067" name="Rectangle 3"/>
          <p:cNvSpPr>
            <a:spLocks noGrp="1" noChangeArrowheads="1"/>
          </p:cNvSpPr>
          <p:nvPr>
            <p:ph idx="1"/>
          </p:nvPr>
        </p:nvSpPr>
        <p:spPr>
          <a:xfrm>
            <a:off x="539750" y="2204864"/>
            <a:ext cx="8208963" cy="4319761"/>
          </a:xfrm>
          <a:noFill/>
          <a:ln/>
        </p:spPr>
        <p:txBody>
          <a:bodyPr/>
          <a:lstStyle/>
          <a:p>
            <a:pPr marL="342000" indent="-342000">
              <a:buClr>
                <a:schemeClr val="tx1"/>
              </a:buClr>
              <a:buFont typeface="Wingdings" pitchFamily="2" charset="2"/>
              <a:buChar char="§"/>
            </a:pPr>
            <a:r>
              <a:rPr lang="is-IS" sz="2800" dirty="0">
                <a:latin typeface="Arial" charset="0"/>
              </a:rPr>
              <a:t>Meðalmaður þarf </a:t>
            </a:r>
            <a:r>
              <a:rPr lang="is-IS" sz="2800" dirty="0" smtClean="0">
                <a:latin typeface="Arial" charset="0"/>
              </a:rPr>
              <a:t>um 2 </a:t>
            </a:r>
            <a:r>
              <a:rPr lang="is-IS" sz="2800" dirty="0">
                <a:latin typeface="Arial" charset="0"/>
              </a:rPr>
              <a:t>lítra af vatni á </a:t>
            </a:r>
            <a:r>
              <a:rPr lang="is-IS" sz="2800" dirty="0" smtClean="0">
                <a:latin typeface="Arial" charset="0"/>
              </a:rPr>
              <a:t>dag</a:t>
            </a:r>
          </a:p>
          <a:p>
            <a:pPr marL="342000" indent="-342000">
              <a:buClr>
                <a:schemeClr val="tx1"/>
              </a:buClr>
              <a:buFont typeface="Wingdings" pitchFamily="2" charset="2"/>
              <a:buChar char="§"/>
            </a:pPr>
            <a:r>
              <a:rPr lang="is-IS" sz="2800" dirty="0" smtClean="0">
                <a:latin typeface="Arial" charset="0"/>
              </a:rPr>
              <a:t>Í miklum hita ætti að margfalda vökvainntöku</a:t>
            </a:r>
            <a:endParaRPr lang="is-IS" sz="2800" dirty="0">
              <a:latin typeface="Arial" charset="0"/>
            </a:endParaRPr>
          </a:p>
          <a:p>
            <a:pPr marL="342000" indent="-342000">
              <a:buClr>
                <a:schemeClr val="tx1"/>
              </a:buClr>
              <a:buFont typeface="Wingdings" pitchFamily="2" charset="2"/>
              <a:buChar char="§"/>
            </a:pPr>
            <a:r>
              <a:rPr lang="is-IS" sz="2800" dirty="0">
                <a:latin typeface="Arial" charset="0"/>
              </a:rPr>
              <a:t>Þorstatilfinning er óæskileg</a:t>
            </a:r>
          </a:p>
          <a:p>
            <a:pPr marL="342000" indent="-342000">
              <a:buClr>
                <a:schemeClr val="tx1"/>
              </a:buClr>
              <a:buFont typeface="Wingdings" pitchFamily="2" charset="2"/>
              <a:buChar char="§"/>
            </a:pPr>
            <a:r>
              <a:rPr lang="is-IS" sz="2800" dirty="0">
                <a:latin typeface="Arial" charset="0"/>
              </a:rPr>
              <a:t>„3 reglan”</a:t>
            </a:r>
          </a:p>
          <a:p>
            <a:pPr marL="342000" lvl="1" indent="-342000">
              <a:buClr>
                <a:schemeClr val="tx1"/>
              </a:buClr>
              <a:buFont typeface="Wingdings" pitchFamily="2" charset="2"/>
              <a:buChar char="§"/>
            </a:pPr>
            <a:r>
              <a:rPr lang="is-IS" dirty="0">
                <a:latin typeface="Arial" charset="0"/>
              </a:rPr>
              <a:t>3 mínútur án súrefnis</a:t>
            </a:r>
          </a:p>
          <a:p>
            <a:pPr marL="342000" lvl="1" indent="-342000">
              <a:buClr>
                <a:schemeClr val="tx1"/>
              </a:buClr>
              <a:buFont typeface="Wingdings" pitchFamily="2" charset="2"/>
              <a:buChar char="§"/>
            </a:pPr>
            <a:r>
              <a:rPr lang="is-IS" dirty="0">
                <a:latin typeface="Arial" charset="0"/>
              </a:rPr>
              <a:t>3 dagar án vatns</a:t>
            </a:r>
          </a:p>
          <a:p>
            <a:pPr marL="342000" lvl="1" indent="-342000">
              <a:buClr>
                <a:schemeClr val="tx1"/>
              </a:buClr>
              <a:buFont typeface="Wingdings" pitchFamily="2" charset="2"/>
              <a:buChar char="§"/>
            </a:pPr>
            <a:r>
              <a:rPr lang="is-IS" dirty="0">
                <a:latin typeface="Arial" charset="0"/>
              </a:rPr>
              <a:t>3 vikur án matar</a:t>
            </a:r>
          </a:p>
          <a:p>
            <a:pPr lvl="1">
              <a:lnSpc>
                <a:spcPct val="120000"/>
              </a:lnSpc>
              <a:buClr>
                <a:schemeClr val="tx1"/>
              </a:buClr>
              <a:buFont typeface="Symbol" pitchFamily="18" charset="2"/>
              <a:buNone/>
            </a:pPr>
            <a:endParaRPr lang="is-IS" sz="1000" b="1" dirty="0" smtClean="0"/>
          </a:p>
          <a:p>
            <a:pPr lvl="1">
              <a:lnSpc>
                <a:spcPct val="120000"/>
              </a:lnSpc>
              <a:buClr>
                <a:schemeClr val="tx1"/>
              </a:buClr>
              <a:buFont typeface="Symbol" pitchFamily="18" charset="2"/>
              <a:buNone/>
            </a:pPr>
            <a:endParaRPr lang="is-IS" sz="1000" b="1" dirty="0"/>
          </a:p>
        </p:txBody>
      </p:sp>
      <p:sp>
        <p:nvSpPr>
          <p:cNvPr id="6" name="Slide Number Placeholder 5"/>
          <p:cNvSpPr>
            <a:spLocks noGrp="1"/>
          </p:cNvSpPr>
          <p:nvPr>
            <p:ph type="sldNum" sz="quarter" idx="12"/>
          </p:nvPr>
        </p:nvSpPr>
        <p:spPr/>
        <p:txBody>
          <a:bodyPr/>
          <a:lstStyle/>
          <a:p>
            <a:fld id="{7A231D74-57A2-4F4C-9433-79A4DBB10027}" type="slidenum">
              <a:rPr lang="is-IS"/>
              <a:pPr/>
              <a:t>230</a:t>
            </a:fld>
            <a:endParaRPr lang="is-IS"/>
          </a:p>
        </p:txBody>
      </p:sp>
      <p:pic>
        <p:nvPicPr>
          <p:cNvPr id="8652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4168" y="3409280"/>
            <a:ext cx="1905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20020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040"/>
            <a:ext cx="8229600" cy="1143000"/>
          </a:xfrm>
        </p:spPr>
        <p:txBody>
          <a:bodyPr/>
          <a:lstStyle/>
          <a:p>
            <a:r>
              <a:rPr lang="is-IS" dirty="0" smtClean="0">
                <a:latin typeface="Arial" charset="0"/>
              </a:rPr>
              <a:t>Viðbótarefni</a:t>
            </a:r>
            <a:br>
              <a:rPr lang="is-IS" dirty="0" smtClean="0">
                <a:latin typeface="Arial" charset="0"/>
              </a:rPr>
            </a:br>
            <a:endParaRPr lang="is-IS" dirty="0"/>
          </a:p>
        </p:txBody>
      </p:sp>
    </p:spTree>
    <p:extLst>
      <p:ext uri="{BB962C8B-B14F-4D97-AF65-F5344CB8AC3E}">
        <p14:creationId xmlns:p14="http://schemas.microsoft.com/office/powerpoint/2010/main" val="351656722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856"/>
            <a:ext cx="8229600" cy="1143000"/>
          </a:xfrm>
        </p:spPr>
        <p:txBody>
          <a:bodyPr/>
          <a:lstStyle/>
          <a:p>
            <a:r>
              <a:rPr lang="is-IS" dirty="0" smtClean="0">
                <a:latin typeface="Arial" pitchFamily="34" charset="0"/>
                <a:cs typeface="Arial" pitchFamily="34" charset="0"/>
              </a:rPr>
              <a:t>Leitað eftir ferðamanni</a:t>
            </a:r>
            <a:endParaRPr lang="is-IS" dirty="0">
              <a:latin typeface="Arial" pitchFamily="34" charset="0"/>
              <a:cs typeface="Arial" pitchFamily="34" charset="0"/>
            </a:endParaRPr>
          </a:p>
        </p:txBody>
      </p:sp>
      <p:pic>
        <p:nvPicPr>
          <p:cNvPr id="4" name="Picture 2" descr="S:\3-Heilbrigðismál og neyðarvarnir\32-Skyndihjálp\Ofkaeling.JPG"/>
          <p:cNvPicPr>
            <a:picLocks noGrp="1" noChangeAspect="1" noChangeArrowheads="1"/>
          </p:cNvPicPr>
          <p:nvPr>
            <p:ph idx="1"/>
          </p:nvPr>
        </p:nvPicPr>
        <p:blipFill>
          <a:blip r:embed="rId2" cstate="print"/>
          <a:srcRect/>
          <a:stretch>
            <a:fillRect/>
          </a:stretch>
        </p:blipFill>
        <p:spPr bwMode="auto">
          <a:xfrm>
            <a:off x="433668" y="1268760"/>
            <a:ext cx="8458812" cy="4896544"/>
          </a:xfrm>
          <a:prstGeom prst="rect">
            <a:avLst/>
          </a:prstGeom>
          <a:noFill/>
        </p:spPr>
      </p:pic>
      <p:sp>
        <p:nvSpPr>
          <p:cNvPr id="5" name="Slide Number Placeholder 4"/>
          <p:cNvSpPr>
            <a:spLocks noGrp="1"/>
          </p:cNvSpPr>
          <p:nvPr>
            <p:ph type="sldNum" sz="quarter" idx="12"/>
          </p:nvPr>
        </p:nvSpPr>
        <p:spPr/>
        <p:txBody>
          <a:bodyPr/>
          <a:lstStyle/>
          <a:p>
            <a:fld id="{28AFF099-43FB-4C52-8CAF-1A46CFDEA3D3}" type="slidenum">
              <a:rPr lang="is-IS" smtClean="0"/>
              <a:pPr/>
              <a:t>232</a:t>
            </a:fld>
            <a:endParaRPr lang="is-IS"/>
          </a:p>
        </p:txBody>
      </p:sp>
    </p:spTree>
    <p:extLst>
      <p:ext uri="{BB962C8B-B14F-4D97-AF65-F5344CB8AC3E}">
        <p14:creationId xmlns:p14="http://schemas.microsoft.com/office/powerpoint/2010/main" val="327659636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a:xfrm>
            <a:off x="900113" y="1269826"/>
            <a:ext cx="7543800" cy="935038"/>
          </a:xfrm>
        </p:spPr>
        <p:txBody>
          <a:bodyPr/>
          <a:lstStyle/>
          <a:p>
            <a:r>
              <a:rPr lang="is-IS" b="0" dirty="0" smtClean="0">
                <a:latin typeface="Arial" charset="0"/>
              </a:rPr>
              <a:t>Ofkæling - kal</a:t>
            </a:r>
            <a:br>
              <a:rPr lang="is-IS" b="0" dirty="0" smtClean="0">
                <a:latin typeface="Arial" charset="0"/>
              </a:rPr>
            </a:br>
            <a:r>
              <a:rPr lang="is-IS" sz="2500" b="0" dirty="0" smtClean="0">
                <a:solidFill>
                  <a:srgbClr val="FF0000"/>
                </a:solidFill>
                <a:latin typeface="Arial" charset="0"/>
              </a:rPr>
              <a:t>Minni </a:t>
            </a:r>
            <a:r>
              <a:rPr lang="is-IS" sz="2500" b="0" dirty="0">
                <a:solidFill>
                  <a:srgbClr val="FF0000"/>
                </a:solidFill>
                <a:latin typeface="Arial" charset="0"/>
              </a:rPr>
              <a:t>mótstaða gegn kulda</a:t>
            </a:r>
          </a:p>
        </p:txBody>
      </p:sp>
      <p:sp>
        <p:nvSpPr>
          <p:cNvPr id="858115" name="Rectangle 3"/>
          <p:cNvSpPr>
            <a:spLocks noGrp="1" noChangeArrowheads="1"/>
          </p:cNvSpPr>
          <p:nvPr>
            <p:ph idx="1"/>
          </p:nvPr>
        </p:nvSpPr>
        <p:spPr>
          <a:xfrm>
            <a:off x="539552" y="2420888"/>
            <a:ext cx="8604448" cy="4437112"/>
          </a:xfrm>
        </p:spPr>
        <p:txBody>
          <a:bodyPr/>
          <a:lstStyle/>
          <a:p>
            <a:pPr>
              <a:buClr>
                <a:schemeClr val="tx1"/>
              </a:buClr>
              <a:buFont typeface="Wingdings" pitchFamily="2" charset="2"/>
              <a:buChar char="§"/>
            </a:pPr>
            <a:r>
              <a:rPr lang="is-IS" sz="2800" dirty="0">
                <a:latin typeface="Arial" charset="0"/>
              </a:rPr>
              <a:t>Slæmt líkamlegt ástand</a:t>
            </a:r>
          </a:p>
          <a:p>
            <a:pPr>
              <a:buClr>
                <a:schemeClr val="tx1"/>
              </a:buClr>
              <a:buFont typeface="Wingdings" pitchFamily="2" charset="2"/>
              <a:buChar char="§"/>
            </a:pPr>
            <a:r>
              <a:rPr lang="is-IS" sz="2800" dirty="0">
                <a:latin typeface="Arial" charset="0"/>
              </a:rPr>
              <a:t>Þreyta, hungur, hræðsla</a:t>
            </a:r>
          </a:p>
          <a:p>
            <a:pPr>
              <a:buClr>
                <a:schemeClr val="tx1"/>
              </a:buClr>
              <a:buFont typeface="Wingdings" pitchFamily="2" charset="2"/>
              <a:buChar char="§"/>
            </a:pPr>
            <a:r>
              <a:rPr lang="is-IS" sz="2800" dirty="0" smtClean="0">
                <a:latin typeface="Arial" charset="0"/>
              </a:rPr>
              <a:t>Börn og eldra fólk</a:t>
            </a:r>
            <a:endParaRPr lang="is-IS" sz="2800" dirty="0">
              <a:latin typeface="Arial" charset="0"/>
            </a:endParaRPr>
          </a:p>
          <a:p>
            <a:pPr>
              <a:buClr>
                <a:schemeClr val="tx1"/>
              </a:buClr>
              <a:buFont typeface="Wingdings" pitchFamily="2" charset="2"/>
              <a:buChar char="§"/>
            </a:pPr>
            <a:r>
              <a:rPr lang="is-IS" sz="2800" dirty="0">
                <a:latin typeface="Arial" charset="0"/>
              </a:rPr>
              <a:t>Kal fyrr á ævi</a:t>
            </a:r>
          </a:p>
          <a:p>
            <a:pPr>
              <a:buClr>
                <a:schemeClr val="tx1"/>
              </a:buClr>
              <a:buFont typeface="Wingdings" pitchFamily="2" charset="2"/>
              <a:buChar char="§"/>
            </a:pPr>
            <a:r>
              <a:rPr lang="is-IS" sz="2800" dirty="0">
                <a:latin typeface="Arial" charset="0"/>
              </a:rPr>
              <a:t>Áverkar</a:t>
            </a:r>
          </a:p>
          <a:p>
            <a:pPr>
              <a:buClr>
                <a:schemeClr val="tx1"/>
              </a:buClr>
              <a:buFont typeface="Wingdings" pitchFamily="2" charset="2"/>
              <a:buChar char="§"/>
            </a:pPr>
            <a:r>
              <a:rPr lang="is-IS" sz="2800" dirty="0">
                <a:latin typeface="Arial" charset="0"/>
              </a:rPr>
              <a:t>Tóbaksreykingar </a:t>
            </a:r>
          </a:p>
          <a:p>
            <a:pPr>
              <a:lnSpc>
                <a:spcPct val="120000"/>
              </a:lnSpc>
              <a:buClr>
                <a:srgbClr val="FF0000"/>
              </a:buClr>
              <a:buFont typeface="Wingdings" pitchFamily="2" charset="2"/>
              <a:buNone/>
            </a:pPr>
            <a:endParaRPr lang="is-IS" sz="1000" b="1" dirty="0">
              <a:solidFill>
                <a:srgbClr val="FF0000"/>
              </a:solidFill>
              <a:latin typeface="Arial" charset="0"/>
            </a:endParaRPr>
          </a:p>
          <a:p>
            <a:pPr algn="ctr">
              <a:lnSpc>
                <a:spcPct val="120000"/>
              </a:lnSpc>
              <a:buClr>
                <a:srgbClr val="FF0000"/>
              </a:buClr>
              <a:buFont typeface="Wingdings" pitchFamily="2" charset="2"/>
              <a:buNone/>
            </a:pPr>
            <a:r>
              <a:rPr lang="is-IS" sz="2800" dirty="0">
                <a:solidFill>
                  <a:srgbClr val="FF0000"/>
                </a:solidFill>
                <a:latin typeface="Arial" charset="0"/>
              </a:rPr>
              <a:t>Börnum er mun hættara við ofkælingu </a:t>
            </a:r>
            <a:r>
              <a:rPr lang="is-IS" sz="2800" dirty="0" smtClean="0">
                <a:solidFill>
                  <a:srgbClr val="FF0000"/>
                </a:solidFill>
                <a:latin typeface="Arial" charset="0"/>
              </a:rPr>
              <a:t>en </a:t>
            </a:r>
            <a:r>
              <a:rPr lang="is-IS" sz="2800" dirty="0">
                <a:solidFill>
                  <a:srgbClr val="FF0000"/>
                </a:solidFill>
                <a:latin typeface="Arial" charset="0"/>
              </a:rPr>
              <a:t>fullorðnum!</a:t>
            </a:r>
          </a:p>
        </p:txBody>
      </p:sp>
      <p:sp>
        <p:nvSpPr>
          <p:cNvPr id="6" name="Slide Number Placeholder 5"/>
          <p:cNvSpPr>
            <a:spLocks noGrp="1"/>
          </p:cNvSpPr>
          <p:nvPr>
            <p:ph type="sldNum" sz="quarter" idx="12"/>
          </p:nvPr>
        </p:nvSpPr>
        <p:spPr/>
        <p:txBody>
          <a:bodyPr/>
          <a:lstStyle/>
          <a:p>
            <a:fld id="{FC61BFB6-ED0F-4288-A086-92CEEEE9D314}" type="slidenum">
              <a:rPr lang="is-IS"/>
              <a:pPr/>
              <a:t>233</a:t>
            </a:fld>
            <a:endParaRPr lang="is-IS"/>
          </a:p>
        </p:txBody>
      </p:sp>
    </p:spTree>
    <p:extLst>
      <p:ext uri="{BB962C8B-B14F-4D97-AF65-F5344CB8AC3E}">
        <p14:creationId xmlns:p14="http://schemas.microsoft.com/office/powerpoint/2010/main" val="147087663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896"/>
            <a:ext cx="8229600" cy="1143000"/>
          </a:xfrm>
        </p:spPr>
        <p:txBody>
          <a:bodyPr/>
          <a:lstStyle/>
          <a:p>
            <a:r>
              <a:rPr lang="is-IS" dirty="0" smtClean="0"/>
              <a:t>Heilsuvandi af völdum hita</a:t>
            </a:r>
            <a:endParaRPr lang="is-IS" dirty="0"/>
          </a:p>
        </p:txBody>
      </p:sp>
      <p:sp>
        <p:nvSpPr>
          <p:cNvPr id="3" name="Content Placeholder 2"/>
          <p:cNvSpPr>
            <a:spLocks noGrp="1"/>
          </p:cNvSpPr>
          <p:nvPr>
            <p:ph idx="1"/>
          </p:nvPr>
        </p:nvSpPr>
        <p:spPr/>
        <p:txBody>
          <a:bodyPr/>
          <a:lstStyle/>
          <a:p>
            <a:endParaRPr lang="is-IS" dirty="0"/>
          </a:p>
        </p:txBody>
      </p:sp>
      <p:sp>
        <p:nvSpPr>
          <p:cNvPr id="8" name="Slide Number Placeholder 7"/>
          <p:cNvSpPr>
            <a:spLocks noGrp="1"/>
          </p:cNvSpPr>
          <p:nvPr>
            <p:ph type="sldNum" sz="quarter" idx="12"/>
          </p:nvPr>
        </p:nvSpPr>
        <p:spPr/>
        <p:txBody>
          <a:bodyPr/>
          <a:lstStyle/>
          <a:p>
            <a:fld id="{28AFF099-43FB-4C52-8CAF-1A46CFDEA3D3}" type="slidenum">
              <a:rPr lang="is-IS" smtClean="0"/>
              <a:pPr/>
              <a:t>234</a:t>
            </a:fld>
            <a:endParaRPr lang="is-IS"/>
          </a:p>
        </p:txBody>
      </p:sp>
      <p:pic>
        <p:nvPicPr>
          <p:cNvPr id="5" name="Picture 4" descr="38 gráður"/>
          <p:cNvPicPr>
            <a:picLocks noChangeAspect="1" noChangeArrowheads="1"/>
          </p:cNvPicPr>
          <p:nvPr/>
        </p:nvPicPr>
        <p:blipFill>
          <a:blip r:embed="rId2" cstate="email"/>
          <a:srcRect/>
          <a:stretch>
            <a:fillRect/>
          </a:stretch>
        </p:blipFill>
        <p:spPr bwMode="auto">
          <a:xfrm>
            <a:off x="0" y="1250776"/>
            <a:ext cx="9144000" cy="5562600"/>
          </a:xfrm>
          <a:prstGeom prst="rect">
            <a:avLst/>
          </a:prstGeom>
          <a:noFill/>
        </p:spPr>
      </p:pic>
      <p:sp>
        <p:nvSpPr>
          <p:cNvPr id="7" name="Rectangle 3"/>
          <p:cNvSpPr txBox="1">
            <a:spLocks noChangeArrowheads="1"/>
          </p:cNvSpPr>
          <p:nvPr/>
        </p:nvSpPr>
        <p:spPr bwMode="auto">
          <a:xfrm>
            <a:off x="323527" y="3068960"/>
            <a:ext cx="3168353" cy="30572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is-IS" sz="32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Heilsuvandi af völdum hita </a:t>
            </a:r>
            <a:endParaRPr kumimoji="0" lang="is-IS" sz="32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0" name="Text Box 5"/>
          <p:cNvSpPr txBox="1">
            <a:spLocks noChangeArrowheads="1"/>
          </p:cNvSpPr>
          <p:nvPr/>
        </p:nvSpPr>
        <p:spPr bwMode="auto">
          <a:xfrm>
            <a:off x="5508625" y="1523826"/>
            <a:ext cx="3419475" cy="1446550"/>
          </a:xfrm>
          <a:prstGeom prst="rect">
            <a:avLst/>
          </a:prstGeom>
          <a:noFill/>
          <a:ln w="9525">
            <a:noFill/>
            <a:miter lim="800000"/>
            <a:headEnd/>
            <a:tailEnd/>
          </a:ln>
          <a:effectLst/>
        </p:spPr>
        <p:txBody>
          <a:bodyPr>
            <a:spAutoFit/>
          </a:bodyPr>
          <a:lstStyle/>
          <a:p>
            <a:pPr marL="180000" indent="-180000">
              <a:buFontTx/>
              <a:buChar char="•"/>
            </a:pPr>
            <a:r>
              <a:rPr lang="is-IS" sz="1400" dirty="0">
                <a:latin typeface="Arial" pitchFamily="34" charset="0"/>
                <a:cs typeface="Arial" pitchFamily="34" charset="0"/>
              </a:rPr>
              <a:t>Meðvitundarleysi </a:t>
            </a:r>
          </a:p>
          <a:p>
            <a:pPr marL="180000" indent="-180000">
              <a:buFontTx/>
              <a:buChar char="•"/>
            </a:pPr>
            <a:r>
              <a:rPr lang="is-IS" sz="1400" dirty="0">
                <a:latin typeface="Arial" pitchFamily="34" charset="0"/>
                <a:cs typeface="Arial" pitchFamily="34" charset="0"/>
              </a:rPr>
              <a:t>Sljóvguð meðvitund/eirðarleysi </a:t>
            </a:r>
          </a:p>
          <a:p>
            <a:pPr marL="180000" indent="-180000">
              <a:buFontTx/>
              <a:buChar char="•"/>
            </a:pPr>
            <a:r>
              <a:rPr lang="is-IS" sz="1400" dirty="0">
                <a:latin typeface="Arial" pitchFamily="34" charset="0"/>
                <a:cs typeface="Arial" pitchFamily="34" charset="0"/>
              </a:rPr>
              <a:t>Höfuðverkur, svimi, vanlíðan</a:t>
            </a:r>
          </a:p>
          <a:p>
            <a:pPr marL="180000" indent="-180000">
              <a:buFontTx/>
              <a:buChar char="•"/>
            </a:pPr>
            <a:r>
              <a:rPr lang="is-IS" sz="1400" dirty="0">
                <a:latin typeface="Arial" pitchFamily="34" charset="0"/>
                <a:cs typeface="Arial" pitchFamily="34" charset="0"/>
              </a:rPr>
              <a:t>Sterkur púls</a:t>
            </a:r>
          </a:p>
          <a:p>
            <a:endParaRPr lang="en-US" sz="1400" b="1" dirty="0"/>
          </a:p>
          <a:p>
            <a:pPr>
              <a:buFontTx/>
              <a:buChar char="•"/>
            </a:pPr>
            <a:endParaRPr lang="en-US" dirty="0"/>
          </a:p>
        </p:txBody>
      </p:sp>
    </p:spTree>
    <p:extLst>
      <p:ext uri="{BB962C8B-B14F-4D97-AF65-F5344CB8AC3E}">
        <p14:creationId xmlns:p14="http://schemas.microsoft.com/office/powerpoint/2010/main" val="2237873270"/>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896"/>
            <a:ext cx="8229600" cy="1143000"/>
          </a:xfrm>
        </p:spPr>
        <p:txBody>
          <a:bodyPr/>
          <a:lstStyle/>
          <a:p>
            <a:r>
              <a:rPr lang="is-IS" dirty="0" smtClean="0"/>
              <a:t>Heilsuvandi af völdum hita</a:t>
            </a:r>
            <a:endParaRPr lang="is-IS" dirty="0"/>
          </a:p>
        </p:txBody>
      </p:sp>
      <p:sp>
        <p:nvSpPr>
          <p:cNvPr id="3" name="Content Placeholder 2"/>
          <p:cNvSpPr>
            <a:spLocks noGrp="1"/>
          </p:cNvSpPr>
          <p:nvPr>
            <p:ph idx="1"/>
          </p:nvPr>
        </p:nvSpPr>
        <p:spPr/>
        <p:txBody>
          <a:bodyPr/>
          <a:lstStyle/>
          <a:p>
            <a:endParaRPr lang="is-IS" dirty="0"/>
          </a:p>
        </p:txBody>
      </p:sp>
      <p:sp>
        <p:nvSpPr>
          <p:cNvPr id="8" name="Slide Number Placeholder 7"/>
          <p:cNvSpPr>
            <a:spLocks noGrp="1"/>
          </p:cNvSpPr>
          <p:nvPr>
            <p:ph type="sldNum" sz="quarter" idx="12"/>
          </p:nvPr>
        </p:nvSpPr>
        <p:spPr/>
        <p:txBody>
          <a:bodyPr/>
          <a:lstStyle/>
          <a:p>
            <a:fld id="{28AFF099-43FB-4C52-8CAF-1A46CFDEA3D3}" type="slidenum">
              <a:rPr lang="is-IS" smtClean="0"/>
              <a:pPr/>
              <a:t>235</a:t>
            </a:fld>
            <a:endParaRPr lang="is-IS"/>
          </a:p>
        </p:txBody>
      </p:sp>
      <p:grpSp>
        <p:nvGrpSpPr>
          <p:cNvPr id="4" name="Group 8"/>
          <p:cNvGrpSpPr/>
          <p:nvPr/>
        </p:nvGrpSpPr>
        <p:grpSpPr>
          <a:xfrm>
            <a:off x="0" y="1250776"/>
            <a:ext cx="9144000" cy="5562600"/>
            <a:chOff x="0" y="923925"/>
            <a:chExt cx="9144000" cy="5562600"/>
          </a:xfrm>
        </p:grpSpPr>
        <p:pic>
          <p:nvPicPr>
            <p:cNvPr id="5" name="Picture 4" descr="38 gráður"/>
            <p:cNvPicPr>
              <a:picLocks noChangeAspect="1" noChangeArrowheads="1"/>
            </p:cNvPicPr>
            <p:nvPr/>
          </p:nvPicPr>
          <p:blipFill>
            <a:blip r:embed="rId2" cstate="email"/>
            <a:srcRect/>
            <a:stretch>
              <a:fillRect/>
            </a:stretch>
          </p:blipFill>
          <p:spPr bwMode="auto">
            <a:xfrm>
              <a:off x="0" y="923925"/>
              <a:ext cx="9144000" cy="5562600"/>
            </a:xfrm>
            <a:prstGeom prst="rect">
              <a:avLst/>
            </a:prstGeom>
            <a:noFill/>
          </p:spPr>
        </p:pic>
        <p:sp>
          <p:nvSpPr>
            <p:cNvPr id="6" name="Text Box 5"/>
            <p:cNvSpPr txBox="1">
              <a:spLocks noChangeArrowheads="1"/>
            </p:cNvSpPr>
            <p:nvPr/>
          </p:nvSpPr>
          <p:spPr bwMode="auto">
            <a:xfrm>
              <a:off x="5508625" y="1196975"/>
              <a:ext cx="3419475" cy="1877437"/>
            </a:xfrm>
            <a:prstGeom prst="rect">
              <a:avLst/>
            </a:prstGeom>
            <a:noFill/>
            <a:ln w="9525">
              <a:noFill/>
              <a:miter lim="800000"/>
              <a:headEnd/>
              <a:tailEnd/>
            </a:ln>
            <a:effectLst/>
          </p:spPr>
          <p:txBody>
            <a:bodyPr>
              <a:spAutoFit/>
            </a:bodyPr>
            <a:lstStyle/>
            <a:p>
              <a:pPr marL="180000" indent="-180000">
                <a:buFontTx/>
                <a:buChar char="•"/>
              </a:pPr>
              <a:r>
                <a:rPr lang="is-IS" sz="1400" dirty="0">
                  <a:latin typeface="Arial" pitchFamily="34" charset="0"/>
                  <a:cs typeface="Arial" pitchFamily="34" charset="0"/>
                </a:rPr>
                <a:t>Meðvitundarleysi </a:t>
              </a:r>
            </a:p>
            <a:p>
              <a:pPr marL="180000" indent="-180000">
                <a:buFontTx/>
                <a:buChar char="•"/>
              </a:pPr>
              <a:r>
                <a:rPr lang="is-IS" sz="1400" dirty="0">
                  <a:latin typeface="Arial" pitchFamily="34" charset="0"/>
                  <a:cs typeface="Arial" pitchFamily="34" charset="0"/>
                </a:rPr>
                <a:t>Sljóvguð meðvitund/eirðarleysi </a:t>
              </a:r>
            </a:p>
            <a:p>
              <a:pPr marL="180000" indent="-180000">
                <a:buFontTx/>
                <a:buChar char="•"/>
              </a:pPr>
              <a:r>
                <a:rPr lang="is-IS" sz="1400" dirty="0">
                  <a:latin typeface="Arial" pitchFamily="34" charset="0"/>
                  <a:cs typeface="Arial" pitchFamily="34" charset="0"/>
                </a:rPr>
                <a:t>Höfuðverkur, svimi, vanlíðan</a:t>
              </a:r>
            </a:p>
            <a:p>
              <a:pPr marL="180000" indent="-180000">
                <a:buFontTx/>
                <a:buChar char="•"/>
              </a:pPr>
              <a:r>
                <a:rPr lang="is-IS" sz="1400" dirty="0">
                  <a:latin typeface="Arial" pitchFamily="34" charset="0"/>
                  <a:cs typeface="Arial" pitchFamily="34" charset="0"/>
                </a:rPr>
                <a:t>Sterkur púls</a:t>
              </a:r>
            </a:p>
            <a:p>
              <a:pPr marL="180000" indent="-180000">
                <a:buFontTx/>
                <a:buChar char="•"/>
              </a:pPr>
              <a:r>
                <a:rPr lang="is-IS" sz="1400" dirty="0">
                  <a:latin typeface="Arial" pitchFamily="34" charset="0"/>
                  <a:cs typeface="Arial" pitchFamily="34" charset="0"/>
                </a:rPr>
                <a:t>Húð rauð og þurr, heit viðkomu</a:t>
              </a:r>
            </a:p>
            <a:p>
              <a:pPr marL="180000" indent="-180000">
                <a:buFontTx/>
                <a:buChar char="•"/>
              </a:pPr>
              <a:r>
                <a:rPr lang="is-IS" sz="1400" dirty="0">
                  <a:latin typeface="Arial" pitchFamily="34" charset="0"/>
                  <a:cs typeface="Arial" pitchFamily="34" charset="0"/>
                </a:rPr>
                <a:t>Krampi í maga/höndum/fótum</a:t>
              </a:r>
            </a:p>
            <a:p>
              <a:endParaRPr lang="en-US" sz="1400" b="1" dirty="0"/>
            </a:p>
            <a:p>
              <a:pPr>
                <a:buFontTx/>
                <a:buChar char="•"/>
              </a:pPr>
              <a:endParaRPr lang="en-US" dirty="0"/>
            </a:p>
          </p:txBody>
        </p:sp>
      </p:grpSp>
      <p:sp>
        <p:nvSpPr>
          <p:cNvPr id="7" name="Rectangle 3"/>
          <p:cNvSpPr txBox="1">
            <a:spLocks noChangeArrowheads="1"/>
          </p:cNvSpPr>
          <p:nvPr/>
        </p:nvSpPr>
        <p:spPr bwMode="auto">
          <a:xfrm>
            <a:off x="323527" y="3068960"/>
            <a:ext cx="3168353" cy="30572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is-IS" sz="32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Heilsuvandi af völdum hita </a:t>
            </a:r>
            <a:endParaRPr kumimoji="0" lang="is-IS" sz="32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6775164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1904"/>
            <a:ext cx="8229600" cy="1143000"/>
          </a:xfrm>
        </p:spPr>
        <p:txBody>
          <a:bodyPr/>
          <a:lstStyle/>
          <a:p>
            <a:r>
              <a:rPr lang="is-IS" dirty="0" smtClean="0">
                <a:latin typeface="Arial" pitchFamily="34" charset="0"/>
                <a:cs typeface="Arial" pitchFamily="34" charset="0"/>
              </a:rPr>
              <a:t>Heilsuvandi af völdum hita</a:t>
            </a:r>
            <a:endParaRPr lang="is-IS"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is-IS" dirty="0"/>
          </a:p>
        </p:txBody>
      </p:sp>
      <p:sp>
        <p:nvSpPr>
          <p:cNvPr id="8" name="Slide Number Placeholder 7"/>
          <p:cNvSpPr>
            <a:spLocks noGrp="1"/>
          </p:cNvSpPr>
          <p:nvPr>
            <p:ph type="sldNum" sz="quarter" idx="12"/>
          </p:nvPr>
        </p:nvSpPr>
        <p:spPr/>
        <p:txBody>
          <a:bodyPr/>
          <a:lstStyle/>
          <a:p>
            <a:fld id="{28AFF099-43FB-4C52-8CAF-1A46CFDEA3D3}" type="slidenum">
              <a:rPr lang="is-IS" smtClean="0"/>
              <a:pPr/>
              <a:t>236</a:t>
            </a:fld>
            <a:endParaRPr lang="is-IS"/>
          </a:p>
        </p:txBody>
      </p:sp>
      <p:grpSp>
        <p:nvGrpSpPr>
          <p:cNvPr id="4" name="Group 6"/>
          <p:cNvGrpSpPr/>
          <p:nvPr/>
        </p:nvGrpSpPr>
        <p:grpSpPr>
          <a:xfrm>
            <a:off x="0" y="1178768"/>
            <a:ext cx="9144000" cy="5562600"/>
            <a:chOff x="0" y="923925"/>
            <a:chExt cx="9144000" cy="5562600"/>
          </a:xfrm>
        </p:grpSpPr>
        <p:pic>
          <p:nvPicPr>
            <p:cNvPr id="5" name="Picture 4" descr="36 gráður"/>
            <p:cNvPicPr>
              <a:picLocks noChangeAspect="1" noChangeArrowheads="1"/>
            </p:cNvPicPr>
            <p:nvPr/>
          </p:nvPicPr>
          <p:blipFill>
            <a:blip r:embed="rId2" cstate="email"/>
            <a:srcRect/>
            <a:stretch>
              <a:fillRect/>
            </a:stretch>
          </p:blipFill>
          <p:spPr bwMode="auto">
            <a:xfrm>
              <a:off x="0" y="923925"/>
              <a:ext cx="9144000" cy="5562600"/>
            </a:xfrm>
            <a:prstGeom prst="rect">
              <a:avLst/>
            </a:prstGeom>
            <a:noFill/>
          </p:spPr>
        </p:pic>
        <p:sp>
          <p:nvSpPr>
            <p:cNvPr id="6" name="Text Box 5"/>
            <p:cNvSpPr txBox="1">
              <a:spLocks noChangeArrowheads="1"/>
            </p:cNvSpPr>
            <p:nvPr/>
          </p:nvSpPr>
          <p:spPr bwMode="auto">
            <a:xfrm>
              <a:off x="5508625" y="1052736"/>
              <a:ext cx="3419475" cy="2308324"/>
            </a:xfrm>
            <a:prstGeom prst="rect">
              <a:avLst/>
            </a:prstGeom>
            <a:noFill/>
            <a:ln w="9525">
              <a:noFill/>
              <a:miter lim="800000"/>
              <a:headEnd/>
              <a:tailEnd/>
            </a:ln>
            <a:effectLst/>
          </p:spPr>
          <p:txBody>
            <a:bodyPr>
              <a:spAutoFit/>
            </a:bodyPr>
            <a:lstStyle/>
            <a:p>
              <a:pPr marL="180000" indent="-180000">
                <a:buFontTx/>
                <a:buChar char="•"/>
              </a:pPr>
              <a:r>
                <a:rPr lang="is-IS" sz="1400" dirty="0">
                  <a:latin typeface="Arial" pitchFamily="34" charset="0"/>
                  <a:cs typeface="Arial" pitchFamily="34" charset="0"/>
                </a:rPr>
                <a:t>Meðvitundarleysi </a:t>
              </a:r>
            </a:p>
            <a:p>
              <a:pPr marL="180000" indent="-180000">
                <a:buFontTx/>
                <a:buChar char="•"/>
              </a:pPr>
              <a:r>
                <a:rPr lang="is-IS" sz="1400" dirty="0">
                  <a:latin typeface="Arial" pitchFamily="34" charset="0"/>
                  <a:cs typeface="Arial" pitchFamily="34" charset="0"/>
                </a:rPr>
                <a:t>Sljóvguð meðvitund/eirðarleysi </a:t>
              </a:r>
            </a:p>
            <a:p>
              <a:pPr marL="180000" indent="-180000">
                <a:buFontTx/>
                <a:buChar char="•"/>
              </a:pPr>
              <a:r>
                <a:rPr lang="is-IS" sz="1400" dirty="0">
                  <a:latin typeface="Arial" pitchFamily="34" charset="0"/>
                  <a:cs typeface="Arial" pitchFamily="34" charset="0"/>
                </a:rPr>
                <a:t>Höfuðverkur, svimi, vanlíðan</a:t>
              </a:r>
            </a:p>
            <a:p>
              <a:pPr marL="180000" indent="-180000">
                <a:buFontTx/>
                <a:buChar char="•"/>
              </a:pPr>
              <a:r>
                <a:rPr lang="is-IS" sz="1400" dirty="0">
                  <a:latin typeface="Arial" pitchFamily="34" charset="0"/>
                  <a:cs typeface="Arial" pitchFamily="34" charset="0"/>
                </a:rPr>
                <a:t>Sterkur púls</a:t>
              </a:r>
            </a:p>
            <a:p>
              <a:pPr marL="180000" indent="-180000">
                <a:buFontTx/>
                <a:buChar char="•"/>
              </a:pPr>
              <a:r>
                <a:rPr lang="is-IS" sz="1400" dirty="0">
                  <a:latin typeface="Arial" pitchFamily="34" charset="0"/>
                  <a:cs typeface="Arial" pitchFamily="34" charset="0"/>
                </a:rPr>
                <a:t>Húð rauð og þurr, heit viðkomu</a:t>
              </a:r>
            </a:p>
            <a:p>
              <a:pPr marL="180000" indent="-180000">
                <a:buFontTx/>
                <a:buChar char="•"/>
              </a:pPr>
              <a:r>
                <a:rPr lang="is-IS" sz="1400" dirty="0">
                  <a:latin typeface="Arial" pitchFamily="34" charset="0"/>
                  <a:cs typeface="Arial" pitchFamily="34" charset="0"/>
                </a:rPr>
                <a:t>Krampi í maga/höndum/fótum</a:t>
              </a:r>
            </a:p>
            <a:p>
              <a:pPr marL="180000" indent="-180000">
                <a:buFontTx/>
                <a:buChar char="•"/>
              </a:pPr>
              <a:r>
                <a:rPr lang="is-IS" sz="1400" dirty="0">
                  <a:latin typeface="Arial" pitchFamily="34" charset="0"/>
                  <a:cs typeface="Arial" pitchFamily="34" charset="0"/>
                </a:rPr>
                <a:t>Kaldsveitt húð</a:t>
              </a:r>
            </a:p>
            <a:p>
              <a:pPr marL="180000" indent="-180000">
                <a:buFontTx/>
                <a:buChar char="•"/>
              </a:pPr>
              <a:r>
                <a:rPr lang="is-IS" sz="1400" dirty="0">
                  <a:latin typeface="Arial" pitchFamily="34" charset="0"/>
                  <a:cs typeface="Arial" pitchFamily="34" charset="0"/>
                </a:rPr>
                <a:t>Ógleði/lystarleysi</a:t>
              </a:r>
              <a:endParaRPr lang="en-US" sz="1400" dirty="0">
                <a:latin typeface="Arial" pitchFamily="34" charset="0"/>
                <a:cs typeface="Arial" pitchFamily="34" charset="0"/>
              </a:endParaRPr>
            </a:p>
            <a:p>
              <a:endParaRPr lang="en-US" sz="1400" b="1" dirty="0"/>
            </a:p>
            <a:p>
              <a:pPr>
                <a:buFontTx/>
                <a:buChar char="•"/>
              </a:pPr>
              <a:endParaRPr lang="en-US" dirty="0"/>
            </a:p>
          </p:txBody>
        </p:sp>
      </p:grpSp>
      <p:sp>
        <p:nvSpPr>
          <p:cNvPr id="7" name="Rectangle 3"/>
          <p:cNvSpPr txBox="1">
            <a:spLocks noChangeArrowheads="1"/>
          </p:cNvSpPr>
          <p:nvPr/>
        </p:nvSpPr>
        <p:spPr bwMode="auto">
          <a:xfrm>
            <a:off x="323528" y="3396133"/>
            <a:ext cx="3168352" cy="30572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3200" b="0" i="0" u="none" strike="noStrike" kern="0" cap="none" spc="0" normalizeH="0" baseline="0" noProof="0" smtClean="0">
                <a:ln>
                  <a:noFill/>
                </a:ln>
                <a:solidFill>
                  <a:schemeClr val="tx1"/>
                </a:solidFill>
                <a:effectLst/>
                <a:uLnTx/>
                <a:uFillTx/>
                <a:latin typeface="Arial" pitchFamily="34" charset="0"/>
                <a:ea typeface="+mn-ea"/>
                <a:cs typeface="Arial" pitchFamily="34" charset="0"/>
              </a:rPr>
              <a:t>Heilsuvandi af völdum hita </a:t>
            </a:r>
            <a:endParaRPr kumimoji="0" lang="en-US" sz="32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4818109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0" y="1052513"/>
            <a:ext cx="9144000" cy="1143000"/>
          </a:xfrm>
        </p:spPr>
        <p:txBody>
          <a:bodyPr>
            <a:normAutofit fontScale="90000"/>
          </a:bodyPr>
          <a:lstStyle/>
          <a:p>
            <a:r>
              <a:rPr lang="is-IS" sz="4900" b="0" dirty="0">
                <a:latin typeface="Arial" charset="0"/>
              </a:rPr>
              <a:t>Skyndihjálp</a:t>
            </a:r>
            <a:r>
              <a:rPr lang="is-IS" sz="4800" b="0" dirty="0">
                <a:latin typeface="Arial" charset="0"/>
              </a:rPr>
              <a:t/>
            </a:r>
            <a:br>
              <a:rPr lang="is-IS" sz="4800" b="0" dirty="0">
                <a:latin typeface="Arial" charset="0"/>
              </a:rPr>
            </a:br>
            <a:r>
              <a:rPr lang="is-IS" sz="2800" dirty="0">
                <a:solidFill>
                  <a:srgbClr val="FF0000"/>
                </a:solidFill>
                <a:latin typeface="Arial" charset="0"/>
              </a:rPr>
              <a:t>Kafli 4</a:t>
            </a:r>
            <a:r>
              <a:rPr lang="is-IS" sz="2800" dirty="0" smtClean="0">
                <a:solidFill>
                  <a:srgbClr val="FF0000"/>
                </a:solidFill>
                <a:latin typeface="Arial" charset="0"/>
              </a:rPr>
              <a:t>:</a:t>
            </a:r>
            <a:endParaRPr lang="en-GB" sz="2800" dirty="0">
              <a:solidFill>
                <a:srgbClr val="FF0000"/>
              </a:solidFill>
              <a:latin typeface="Arial" charset="0"/>
            </a:endParaRPr>
          </a:p>
        </p:txBody>
      </p:sp>
      <p:sp>
        <p:nvSpPr>
          <p:cNvPr id="724995" name="Rectangle 3"/>
          <p:cNvSpPr>
            <a:spLocks noGrp="1" noChangeArrowheads="1"/>
          </p:cNvSpPr>
          <p:nvPr>
            <p:ph idx="1"/>
          </p:nvPr>
        </p:nvSpPr>
        <p:spPr>
          <a:xfrm>
            <a:off x="468314" y="2492896"/>
            <a:ext cx="5543846" cy="4176192"/>
          </a:xfrm>
        </p:spPr>
        <p:txBody>
          <a:bodyPr/>
          <a:lstStyle/>
          <a:p>
            <a:pPr marL="0" indent="0">
              <a:lnSpc>
                <a:spcPct val="90000"/>
              </a:lnSpc>
              <a:buClr>
                <a:srgbClr val="FF0000"/>
              </a:buClr>
              <a:buNone/>
            </a:pPr>
            <a:r>
              <a:rPr lang="is-IS" sz="2800" b="1" dirty="0" smtClean="0">
                <a:solidFill>
                  <a:srgbClr val="FF0000"/>
                </a:solidFill>
                <a:latin typeface="Arial" charset="0"/>
              </a:rPr>
              <a:t>E – Drukknun og köfunarveiki</a:t>
            </a:r>
          </a:p>
          <a:p>
            <a:pPr>
              <a:buClr>
                <a:srgbClr val="FF0000"/>
              </a:buClr>
              <a:buFont typeface="Wingdings" pitchFamily="2" charset="2"/>
              <a:buChar char="§"/>
            </a:pPr>
            <a:r>
              <a:rPr lang="is-IS" sz="2800" dirty="0" smtClean="0">
                <a:latin typeface="Arial" charset="0"/>
                <a:hlinkClick r:id="rId2" action="ppaction://hlinksldjump"/>
              </a:rPr>
              <a:t>Endurlífgun eftir drukknun</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3" action="ppaction://hlinksldjump"/>
              </a:rPr>
              <a:t>Líkamsstaða eftir endurlífgun</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4" action="ppaction://hlinksldjump"/>
              </a:rPr>
              <a:t>Áverkar á hálsi og hrygg við drukknunarslys</a:t>
            </a:r>
            <a:endParaRPr lang="is-IS" sz="2800" dirty="0" smtClean="0">
              <a:latin typeface="Arial" charset="0"/>
            </a:endParaRPr>
          </a:p>
        </p:txBody>
      </p:sp>
    </p:spTree>
    <p:extLst>
      <p:ext uri="{BB962C8B-B14F-4D97-AF65-F5344CB8AC3E}">
        <p14:creationId xmlns:p14="http://schemas.microsoft.com/office/powerpoint/2010/main" val="28877012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827088" y="1290464"/>
            <a:ext cx="7467600" cy="914400"/>
          </a:xfrm>
          <a:ln/>
        </p:spPr>
        <p:txBody>
          <a:bodyPr>
            <a:normAutofit fontScale="90000"/>
          </a:bodyPr>
          <a:lstStyle/>
          <a:p>
            <a:r>
              <a:rPr lang="is-IS" sz="4900" b="0" dirty="0" smtClean="0">
                <a:latin typeface="Arial" charset="0"/>
              </a:rPr>
              <a:t>Drukknun</a:t>
            </a:r>
            <a:r>
              <a:rPr lang="is-IS" b="0" dirty="0">
                <a:latin typeface="Arial" charset="0"/>
              </a:rPr>
              <a:t/>
            </a:r>
            <a:br>
              <a:rPr lang="is-IS" b="0" dirty="0">
                <a:latin typeface="Arial" charset="0"/>
              </a:rPr>
            </a:br>
            <a:r>
              <a:rPr lang="is-IS" sz="2800" b="0" dirty="0">
                <a:solidFill>
                  <a:srgbClr val="FF0000"/>
                </a:solidFill>
                <a:latin typeface="Arial" charset="0"/>
              </a:rPr>
              <a:t>Einkenni</a:t>
            </a:r>
            <a:endParaRPr lang="is-IS" dirty="0">
              <a:latin typeface="Arial" charset="0"/>
            </a:endParaRPr>
          </a:p>
        </p:txBody>
      </p:sp>
      <p:sp>
        <p:nvSpPr>
          <p:cNvPr id="781315" name="Rectangle 3"/>
          <p:cNvSpPr>
            <a:spLocks noGrp="1" noChangeArrowheads="1"/>
          </p:cNvSpPr>
          <p:nvPr>
            <p:ph idx="1"/>
          </p:nvPr>
        </p:nvSpPr>
        <p:spPr>
          <a:xfrm>
            <a:off x="467544" y="2564904"/>
            <a:ext cx="8295456" cy="3600400"/>
          </a:xfrm>
        </p:spPr>
        <p:txBody>
          <a:bodyPr>
            <a:normAutofit lnSpcReduction="10000"/>
          </a:bodyPr>
          <a:lstStyle/>
          <a:p>
            <a:pPr>
              <a:buClr>
                <a:schemeClr val="tx1"/>
              </a:buClr>
              <a:buFont typeface="Wingdings" pitchFamily="2" charset="2"/>
              <a:buChar char="§"/>
            </a:pPr>
            <a:r>
              <a:rPr lang="is-IS" sz="2800" dirty="0" smtClean="0">
                <a:latin typeface="Arial" charset="0"/>
              </a:rPr>
              <a:t>Drukknaður einstaklingur                                            bregst ekki við áreiti og                                                  andar ekki eðlilega</a:t>
            </a:r>
          </a:p>
          <a:p>
            <a:pPr marL="0" indent="0">
              <a:buClr>
                <a:schemeClr val="tx1"/>
              </a:buClr>
              <a:buNone/>
            </a:pPr>
            <a:endParaRPr lang="is-IS" sz="2800" dirty="0" smtClean="0">
              <a:latin typeface="Arial" charset="0"/>
            </a:endParaRPr>
          </a:p>
          <a:p>
            <a:pPr marL="0" indent="0" algn="ctr">
              <a:buClr>
                <a:schemeClr val="tx1"/>
              </a:buClr>
              <a:buNone/>
            </a:pPr>
            <a:endParaRPr lang="is-IS" sz="2800" dirty="0" smtClean="0">
              <a:solidFill>
                <a:srgbClr val="FF0000"/>
              </a:solidFill>
              <a:latin typeface="Arial" charset="0"/>
            </a:endParaRPr>
          </a:p>
          <a:p>
            <a:pPr marL="0" indent="0" algn="ctr">
              <a:buClr>
                <a:schemeClr val="tx1"/>
              </a:buClr>
              <a:buNone/>
            </a:pPr>
            <a:endParaRPr lang="is-IS" sz="2800" dirty="0" smtClean="0">
              <a:solidFill>
                <a:srgbClr val="FF0000"/>
              </a:solidFill>
              <a:latin typeface="Arial" charset="0"/>
            </a:endParaRPr>
          </a:p>
          <a:p>
            <a:pPr marL="0" indent="0" algn="ctr">
              <a:buClr>
                <a:schemeClr val="tx1"/>
              </a:buClr>
              <a:buNone/>
            </a:pPr>
            <a:r>
              <a:rPr lang="is-IS" sz="2800" dirty="0" smtClean="0">
                <a:solidFill>
                  <a:srgbClr val="FF0000"/>
                </a:solidFill>
                <a:latin typeface="Arial" charset="0"/>
              </a:rPr>
              <a:t>Öllu fólki sem hefur verið bjargað frá drukknun, eftir að hafa farið á kaf í vatn, á að vísa á lækni!</a:t>
            </a:r>
            <a:endParaRPr lang="is-IS" sz="2800" dirty="0">
              <a:solidFill>
                <a:srgbClr val="FF0000"/>
              </a:solidFill>
              <a:latin typeface="Arial" charset="0"/>
            </a:endParaRPr>
          </a:p>
          <a:p>
            <a:pPr>
              <a:buFontTx/>
              <a:buNone/>
            </a:pPr>
            <a:endParaRPr lang="is-IS" sz="2800" b="1" u="sng" dirty="0">
              <a:latin typeface="Arial" charset="0"/>
            </a:endParaRPr>
          </a:p>
        </p:txBody>
      </p:sp>
      <p:sp>
        <p:nvSpPr>
          <p:cNvPr id="7" name="Slide Number Placeholder 5"/>
          <p:cNvSpPr>
            <a:spLocks noGrp="1"/>
          </p:cNvSpPr>
          <p:nvPr>
            <p:ph type="sldNum" sz="quarter" idx="12"/>
          </p:nvPr>
        </p:nvSpPr>
        <p:spPr>
          <a:xfrm>
            <a:off x="6758880" y="6309320"/>
            <a:ext cx="1845568" cy="476250"/>
          </a:xfrm>
        </p:spPr>
        <p:txBody>
          <a:bodyPr/>
          <a:lstStyle/>
          <a:p>
            <a:fld id="{D3184EA0-80D1-423E-BC1B-13BB483DD974}" type="slidenum">
              <a:rPr lang="is-IS"/>
              <a:pPr/>
              <a:t>238</a:t>
            </a:fld>
            <a:endParaRPr lang="is-IS" dirty="0"/>
          </a:p>
        </p:txBody>
      </p:sp>
      <p:pic>
        <p:nvPicPr>
          <p:cNvPr id="5" name="Picture 4" descr="drukknun.JPG"/>
          <p:cNvPicPr>
            <a:picLocks noChangeAspect="1"/>
          </p:cNvPicPr>
          <p:nvPr/>
        </p:nvPicPr>
        <p:blipFill>
          <a:blip r:embed="rId3" cstate="email">
            <a:lum bright="10000" contrast="20000"/>
            <a:extLst>
              <a:ext uri="{28A0092B-C50C-407E-A947-70E740481C1C}">
                <a14:useLocalDpi xmlns:a14="http://schemas.microsoft.com/office/drawing/2010/main"/>
              </a:ext>
            </a:extLst>
          </a:blip>
          <a:stretch>
            <a:fillRect/>
          </a:stretch>
        </p:blipFill>
        <p:spPr>
          <a:xfrm>
            <a:off x="5148064" y="2617290"/>
            <a:ext cx="3600400" cy="2694514"/>
          </a:xfrm>
          <a:prstGeom prst="rect">
            <a:avLst/>
          </a:prstGeom>
          <a:ln>
            <a:noFill/>
          </a:ln>
          <a:effectLst>
            <a:softEdge rad="112500"/>
          </a:effectLst>
        </p:spPr>
      </p:pic>
    </p:spTree>
    <p:extLst>
      <p:ext uri="{BB962C8B-B14F-4D97-AF65-F5344CB8AC3E}">
        <p14:creationId xmlns:p14="http://schemas.microsoft.com/office/powerpoint/2010/main" val="4219089323"/>
      </p:ext>
    </p:extLst>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052737"/>
            <a:ext cx="8147050" cy="1368151"/>
          </a:xfrm>
        </p:spPr>
        <p:txBody>
          <a:bodyPr/>
          <a:lstStyle/>
          <a:p>
            <a:r>
              <a:rPr lang="is-IS" b="0" dirty="0" smtClean="0">
                <a:latin typeface="Arial" pitchFamily="34" charset="0"/>
                <a:cs typeface="Arial" pitchFamily="34" charset="0"/>
              </a:rPr>
              <a:t>Endurlífgun eftir drukknun</a:t>
            </a:r>
            <a:r>
              <a:rPr lang="is-IS" dirty="0" smtClean="0"/>
              <a:t/>
            </a:r>
            <a:br>
              <a:rPr lang="is-IS" dirty="0" smtClean="0"/>
            </a:br>
            <a:r>
              <a:rPr lang="is-IS" sz="2500" b="0" dirty="0" smtClean="0">
                <a:solidFill>
                  <a:srgbClr val="FF0000"/>
                </a:solidFill>
                <a:latin typeface="Arial" charset="0"/>
              </a:rPr>
              <a:t>Skyndihjálp</a:t>
            </a:r>
            <a:endParaRPr lang="is-IS" sz="25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539750" y="2564904"/>
            <a:ext cx="8352730" cy="4032448"/>
          </a:xfrm>
        </p:spPr>
        <p:txBody>
          <a:bodyPr/>
          <a:lstStyle/>
          <a:p>
            <a:pPr marL="342000" lvl="1" indent="-342900">
              <a:buFont typeface="Wingdings" pitchFamily="2" charset="2"/>
              <a:buChar char="§"/>
            </a:pPr>
            <a:r>
              <a:rPr lang="is-IS" dirty="0" smtClean="0">
                <a:latin typeface="Arial" charset="0"/>
              </a:rPr>
              <a:t>Opnaðu öndunarveginn og hefðu blástur eins fljótt og vera má</a:t>
            </a:r>
          </a:p>
          <a:p>
            <a:pPr marL="799200" lvl="3" indent="-342900">
              <a:buFont typeface="Wingdings" pitchFamily="2" charset="2"/>
              <a:buChar char="§"/>
            </a:pPr>
            <a:r>
              <a:rPr lang="is-IS" sz="2400" dirty="0" smtClean="0">
                <a:latin typeface="Arial" charset="0"/>
              </a:rPr>
              <a:t>Framkvæma má blástur í grunnu vatni áður en komið er á þurrt land, ef það tefur ekki fyrir aðgerðum </a:t>
            </a:r>
          </a:p>
          <a:p>
            <a:pPr marL="342000" lvl="1" indent="-342900">
              <a:buFont typeface="Wingdings" pitchFamily="2" charset="2"/>
              <a:buChar char="§"/>
            </a:pPr>
            <a:r>
              <a:rPr lang="is-IS" dirty="0" smtClean="0">
                <a:latin typeface="Arial" charset="0"/>
              </a:rPr>
              <a:t>Blástu fyrst 5 sinnum, hnoðaðu síðan 30 sinnum og blástu 2 sinnum til skiptis </a:t>
            </a:r>
          </a:p>
          <a:p>
            <a:pPr marL="342000" lvl="1" indent="-342900">
              <a:buFont typeface="Wingdings" pitchFamily="2" charset="2"/>
              <a:buChar char="§"/>
            </a:pPr>
            <a:r>
              <a:rPr lang="is-IS" dirty="0" smtClean="0">
                <a:latin typeface="Arial" charset="0"/>
              </a:rPr>
              <a:t>Haltu einstaklingnum í láréttri stellingu</a:t>
            </a:r>
          </a:p>
          <a:p>
            <a:pPr marL="342000" lvl="1" indent="-342900">
              <a:buFont typeface="Wingdings" pitchFamily="2" charset="2"/>
              <a:buChar char="§"/>
            </a:pPr>
            <a:r>
              <a:rPr lang="is-IS" dirty="0" smtClean="0">
                <a:latin typeface="Arial" charset="0"/>
              </a:rPr>
              <a:t>Hringdu í </a:t>
            </a:r>
            <a:r>
              <a:rPr lang="is-IS" b="1" dirty="0" smtClean="0">
                <a:solidFill>
                  <a:srgbClr val="FF0000"/>
                </a:solidFill>
                <a:latin typeface="Arial" charset="0"/>
              </a:rPr>
              <a:t>112 </a:t>
            </a:r>
            <a:r>
              <a:rPr lang="is-IS" dirty="0" smtClean="0">
                <a:latin typeface="Arial" charset="0"/>
              </a:rPr>
              <a:t>                                        </a:t>
            </a:r>
          </a:p>
          <a:p>
            <a:endParaRPr lang="is-IS" sz="2800" dirty="0"/>
          </a:p>
        </p:txBody>
      </p:sp>
      <p:sp>
        <p:nvSpPr>
          <p:cNvPr id="4" name="Slide Number Placeholder 3"/>
          <p:cNvSpPr>
            <a:spLocks noGrp="1"/>
          </p:cNvSpPr>
          <p:nvPr>
            <p:ph type="sldNum" sz="quarter" idx="12"/>
          </p:nvPr>
        </p:nvSpPr>
        <p:spPr/>
        <p:txBody>
          <a:bodyPr/>
          <a:lstStyle/>
          <a:p>
            <a:fld id="{B2D7E890-7FDA-4903-8617-1D3DDD6998EC}" type="slidenum">
              <a:rPr lang="is-IS" smtClean="0"/>
              <a:pPr/>
              <a:t>239</a:t>
            </a:fld>
            <a:endParaRPr lang="is-IS"/>
          </a:p>
        </p:txBody>
      </p:sp>
    </p:spTree>
    <p:extLst>
      <p:ext uri="{BB962C8B-B14F-4D97-AF65-F5344CB8AC3E}">
        <p14:creationId xmlns:p14="http://schemas.microsoft.com/office/powerpoint/2010/main" val="22248617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0" y="1349896"/>
            <a:ext cx="9144000" cy="1143000"/>
          </a:xfrm>
        </p:spPr>
        <p:txBody>
          <a:bodyPr>
            <a:normAutofit fontScale="90000"/>
          </a:bodyPr>
          <a:lstStyle/>
          <a:p>
            <a:r>
              <a:rPr lang="is-IS" sz="4900" b="0" dirty="0" smtClean="0">
                <a:latin typeface="Arial" charset="0"/>
              </a:rPr>
              <a:t>Grundvallaratriði skyndihjálpar</a:t>
            </a:r>
            <a:r>
              <a:rPr lang="is-IS" sz="4800" b="0" dirty="0">
                <a:latin typeface="Arial" charset="0"/>
              </a:rPr>
              <a:t/>
            </a:r>
            <a:br>
              <a:rPr lang="is-IS" sz="4800" b="0" dirty="0">
                <a:latin typeface="Arial" charset="0"/>
              </a:rPr>
            </a:br>
            <a:r>
              <a:rPr lang="is-IS" sz="2800" dirty="0">
                <a:solidFill>
                  <a:srgbClr val="FF0000"/>
                </a:solidFill>
                <a:latin typeface="Arial" charset="0"/>
              </a:rPr>
              <a:t>Kafli </a:t>
            </a:r>
            <a:r>
              <a:rPr lang="is-IS" sz="2800" dirty="0" smtClean="0">
                <a:solidFill>
                  <a:srgbClr val="FF0000"/>
                </a:solidFill>
                <a:latin typeface="Arial" charset="0"/>
              </a:rPr>
              <a:t>2:</a:t>
            </a:r>
            <a:endParaRPr lang="en-GB" sz="2800" dirty="0">
              <a:solidFill>
                <a:srgbClr val="FF0000"/>
              </a:solidFill>
              <a:latin typeface="Arial" charset="0"/>
            </a:endParaRPr>
          </a:p>
        </p:txBody>
      </p:sp>
      <p:sp>
        <p:nvSpPr>
          <p:cNvPr id="425987" name="Rectangle 3"/>
          <p:cNvSpPr>
            <a:spLocks noGrp="1" noChangeArrowheads="1"/>
          </p:cNvSpPr>
          <p:nvPr>
            <p:ph idx="1"/>
          </p:nvPr>
        </p:nvSpPr>
        <p:spPr>
          <a:xfrm>
            <a:off x="467544" y="2781300"/>
            <a:ext cx="8352606" cy="3390900"/>
          </a:xfrm>
        </p:spPr>
        <p:txBody>
          <a:bodyPr/>
          <a:lstStyle/>
          <a:p>
            <a:pPr>
              <a:buClr>
                <a:srgbClr val="FF0000"/>
              </a:buClr>
              <a:buFont typeface="Wingdings" pitchFamily="2" charset="2"/>
              <a:buChar char="§"/>
            </a:pPr>
            <a:r>
              <a:rPr lang="is-IS" sz="2800" dirty="0" smtClean="0">
                <a:latin typeface="Arial" charset="0"/>
                <a:hlinkClick r:id="rId2" action="ppaction://hlinksldjump"/>
              </a:rPr>
              <a:t>Tryggja öryggi</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3" action="ppaction://hlinksldjump"/>
              </a:rPr>
              <a:t>Meta ástand hins slasaða eða sjúka</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4" action="ppaction://hlinksldjump"/>
              </a:rPr>
              <a:t>Sækja hjálp, hringja á aðstoð</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5" action="ppaction://hlinksldjump"/>
              </a:rPr>
              <a:t>Veita skyndihjálp</a:t>
            </a:r>
            <a:endParaRPr lang="is-IS" sz="2800" dirty="0">
              <a:latin typeface="Arial" charset="0"/>
            </a:endParaRPr>
          </a:p>
        </p:txBody>
      </p:sp>
    </p:spTree>
    <p:extLst>
      <p:ext uri="{BB962C8B-B14F-4D97-AF65-F5344CB8AC3E}">
        <p14:creationId xmlns:p14="http://schemas.microsoft.com/office/powerpoint/2010/main" val="319862266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827088" y="1362472"/>
            <a:ext cx="7467600" cy="914400"/>
          </a:xfrm>
          <a:ln/>
        </p:spPr>
        <p:txBody>
          <a:bodyPr>
            <a:normAutofit fontScale="90000"/>
          </a:bodyPr>
          <a:lstStyle/>
          <a:p>
            <a:r>
              <a:rPr lang="is-IS" sz="4900" b="0" dirty="0" smtClean="0">
                <a:latin typeface="Arial" charset="0"/>
              </a:rPr>
              <a:t>Líkamsstaða eftir endurlífgun</a:t>
            </a:r>
            <a:r>
              <a:rPr lang="is-IS" b="0" dirty="0">
                <a:latin typeface="Arial" charset="0"/>
              </a:rPr>
              <a:t/>
            </a:r>
            <a:br>
              <a:rPr lang="is-IS" b="0" dirty="0">
                <a:latin typeface="Arial" charset="0"/>
              </a:rPr>
            </a:br>
            <a:r>
              <a:rPr lang="is-IS" sz="2800" b="0" dirty="0">
                <a:solidFill>
                  <a:srgbClr val="FF0000"/>
                </a:solidFill>
                <a:latin typeface="Arial" charset="0"/>
              </a:rPr>
              <a:t>Einkenni</a:t>
            </a:r>
            <a:endParaRPr lang="is-IS" dirty="0">
              <a:latin typeface="Arial" charset="0"/>
            </a:endParaRPr>
          </a:p>
        </p:txBody>
      </p:sp>
      <p:sp>
        <p:nvSpPr>
          <p:cNvPr id="781315" name="Rectangle 3"/>
          <p:cNvSpPr>
            <a:spLocks noGrp="1" noChangeArrowheads="1"/>
          </p:cNvSpPr>
          <p:nvPr>
            <p:ph idx="1"/>
          </p:nvPr>
        </p:nvSpPr>
        <p:spPr>
          <a:xfrm>
            <a:off x="611188" y="2636912"/>
            <a:ext cx="8151812" cy="3528392"/>
          </a:xfrm>
        </p:spPr>
        <p:txBody>
          <a:bodyPr/>
          <a:lstStyle/>
          <a:p>
            <a:pPr>
              <a:buClr>
                <a:schemeClr val="tx1"/>
              </a:buClr>
              <a:buFont typeface="Wingdings" pitchFamily="2" charset="2"/>
              <a:buChar char="§"/>
            </a:pPr>
            <a:r>
              <a:rPr lang="is-IS" sz="2800" dirty="0" smtClean="0">
                <a:latin typeface="Arial" charset="0"/>
              </a:rPr>
              <a:t>Öndunarstopp vegna drukknunar eða vegna þess að þang eða leðja lokar fyrir öndunarfæri og hindrar eðlilega öndun</a:t>
            </a:r>
          </a:p>
          <a:p>
            <a:pPr>
              <a:buClr>
                <a:schemeClr val="tx1"/>
              </a:buClr>
              <a:buFont typeface="Wingdings" pitchFamily="2" charset="2"/>
              <a:buChar char="§"/>
            </a:pPr>
            <a:r>
              <a:rPr lang="is-IS" sz="2800" dirty="0" smtClean="0">
                <a:latin typeface="Arial" charset="0"/>
              </a:rPr>
              <a:t>Áverkar á höfði eða hrygg eftir stungu í laug eða vatn</a:t>
            </a:r>
          </a:p>
          <a:p>
            <a:pPr>
              <a:buClr>
                <a:schemeClr val="tx1"/>
              </a:buClr>
              <a:buFont typeface="Wingdings" pitchFamily="2" charset="2"/>
              <a:buChar char="§"/>
            </a:pPr>
            <a:r>
              <a:rPr lang="is-IS" sz="2800" dirty="0" smtClean="0">
                <a:latin typeface="Arial" charset="0"/>
              </a:rPr>
              <a:t>Ofkæling vegna lágs hitastigs í vatni</a:t>
            </a:r>
            <a:endParaRPr lang="is-IS" sz="2800" dirty="0">
              <a:latin typeface="Arial" charset="0"/>
            </a:endParaRPr>
          </a:p>
          <a:p>
            <a:pPr marL="0" indent="0">
              <a:buClr>
                <a:schemeClr val="tx1"/>
              </a:buClr>
              <a:buNone/>
            </a:pPr>
            <a:endParaRPr lang="is-IS" sz="2800" dirty="0">
              <a:latin typeface="Arial" charset="0"/>
            </a:endParaRPr>
          </a:p>
          <a:p>
            <a:pPr>
              <a:buFontTx/>
              <a:buNone/>
            </a:pPr>
            <a:endParaRPr lang="is-IS" sz="2800" b="1" u="sng" dirty="0">
              <a:latin typeface="Arial" charset="0"/>
            </a:endParaRPr>
          </a:p>
        </p:txBody>
      </p:sp>
      <p:sp>
        <p:nvSpPr>
          <p:cNvPr id="7" name="Slide Number Placeholder 5"/>
          <p:cNvSpPr>
            <a:spLocks noGrp="1"/>
          </p:cNvSpPr>
          <p:nvPr>
            <p:ph type="sldNum" sz="quarter" idx="12"/>
          </p:nvPr>
        </p:nvSpPr>
        <p:spPr>
          <a:xfrm>
            <a:off x="6758880" y="6245225"/>
            <a:ext cx="1917576" cy="476250"/>
          </a:xfrm>
        </p:spPr>
        <p:txBody>
          <a:bodyPr/>
          <a:lstStyle/>
          <a:p>
            <a:fld id="{D3184EA0-80D1-423E-BC1B-13BB483DD974}" type="slidenum">
              <a:rPr lang="is-IS"/>
              <a:pPr/>
              <a:t>240</a:t>
            </a:fld>
            <a:endParaRPr lang="is-IS"/>
          </a:p>
        </p:txBody>
      </p:sp>
    </p:spTree>
    <p:extLst>
      <p:ext uri="{BB962C8B-B14F-4D97-AF65-F5344CB8AC3E}">
        <p14:creationId xmlns:p14="http://schemas.microsoft.com/office/powerpoint/2010/main" val="2000608589"/>
      </p:ext>
    </p:extLst>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827088" y="1290464"/>
            <a:ext cx="7467600" cy="914400"/>
          </a:xfrm>
          <a:ln/>
        </p:spPr>
        <p:txBody>
          <a:bodyPr>
            <a:normAutofit fontScale="90000"/>
          </a:bodyPr>
          <a:lstStyle/>
          <a:p>
            <a:r>
              <a:rPr lang="is-IS" sz="4900" b="0" dirty="0" smtClean="0">
                <a:latin typeface="Arial" charset="0"/>
              </a:rPr>
              <a:t>Líkamsstaða eftir endurlífgun</a:t>
            </a:r>
            <a:r>
              <a:rPr lang="is-IS" b="0" dirty="0">
                <a:latin typeface="Arial" charset="0"/>
              </a:rPr>
              <a:t/>
            </a:r>
            <a:br>
              <a:rPr lang="is-IS" b="0" dirty="0">
                <a:latin typeface="Arial" charset="0"/>
              </a:rPr>
            </a:br>
            <a:r>
              <a:rPr lang="is-IS" sz="2800" b="0" dirty="0" smtClean="0">
                <a:solidFill>
                  <a:srgbClr val="FF0000"/>
                </a:solidFill>
                <a:latin typeface="Arial" charset="0"/>
              </a:rPr>
              <a:t>Skyndihjálp</a:t>
            </a:r>
            <a:endParaRPr lang="is-IS" dirty="0">
              <a:latin typeface="Arial" charset="0"/>
            </a:endParaRPr>
          </a:p>
        </p:txBody>
      </p:sp>
      <p:sp>
        <p:nvSpPr>
          <p:cNvPr id="781315" name="Rectangle 3"/>
          <p:cNvSpPr>
            <a:spLocks noGrp="1" noChangeArrowheads="1"/>
          </p:cNvSpPr>
          <p:nvPr>
            <p:ph idx="1"/>
          </p:nvPr>
        </p:nvSpPr>
        <p:spPr>
          <a:xfrm>
            <a:off x="611188" y="2564904"/>
            <a:ext cx="8151812" cy="3888432"/>
          </a:xfrm>
        </p:spPr>
        <p:txBody>
          <a:bodyPr>
            <a:normAutofit fontScale="92500" lnSpcReduction="10000"/>
          </a:bodyPr>
          <a:lstStyle/>
          <a:p>
            <a:pPr>
              <a:lnSpc>
                <a:spcPct val="110000"/>
              </a:lnSpc>
              <a:buClr>
                <a:schemeClr val="tx1"/>
              </a:buClr>
              <a:buFont typeface="Wingdings" pitchFamily="2" charset="2"/>
              <a:buChar char="§"/>
            </a:pPr>
            <a:r>
              <a:rPr lang="is-IS" sz="3000" dirty="0" smtClean="0">
                <a:latin typeface="Arial" charset="0"/>
              </a:rPr>
              <a:t>Leggðu einstaklinginn í lárétta stöðu á hlið svo hann geti komið uppsölum frá sér</a:t>
            </a:r>
          </a:p>
          <a:p>
            <a:pPr>
              <a:lnSpc>
                <a:spcPct val="110000"/>
              </a:lnSpc>
              <a:buClr>
                <a:schemeClr val="tx1"/>
              </a:buClr>
              <a:buFont typeface="Wingdings" pitchFamily="2" charset="2"/>
              <a:buChar char="§"/>
            </a:pPr>
            <a:r>
              <a:rPr lang="is-IS" sz="3000" dirty="0" smtClean="0">
                <a:latin typeface="Arial" charset="0"/>
              </a:rPr>
              <a:t>Tryggðu að líkamsstaða sé stöðug, forðastu þrýsting á brjóstkassa</a:t>
            </a:r>
          </a:p>
          <a:p>
            <a:pPr>
              <a:lnSpc>
                <a:spcPct val="110000"/>
              </a:lnSpc>
              <a:buClr>
                <a:schemeClr val="tx1"/>
              </a:buClr>
              <a:buFont typeface="Wingdings" pitchFamily="2" charset="2"/>
              <a:buChar char="§"/>
            </a:pPr>
            <a:r>
              <a:rPr lang="is-IS" sz="3000" dirty="0" smtClean="0">
                <a:latin typeface="Arial" charset="0"/>
              </a:rPr>
              <a:t>Komdu viðkomandi í þannig stellingu að auðvelt sé að velta honum á bak, hafðu mögulega hryggáverka í huga</a:t>
            </a:r>
          </a:p>
          <a:p>
            <a:pPr>
              <a:lnSpc>
                <a:spcPct val="110000"/>
              </a:lnSpc>
              <a:buClr>
                <a:schemeClr val="tx1"/>
              </a:buClr>
              <a:buFont typeface="Wingdings" pitchFamily="2" charset="2"/>
              <a:buChar char="§"/>
            </a:pPr>
            <a:r>
              <a:rPr lang="is-IS" sz="3000" dirty="0" smtClean="0">
                <a:latin typeface="Arial" charset="0"/>
              </a:rPr>
              <a:t>Verðu gegn kulda</a:t>
            </a:r>
            <a:endParaRPr lang="is-IS" sz="3000" dirty="0">
              <a:latin typeface="Arial" charset="0"/>
            </a:endParaRPr>
          </a:p>
          <a:p>
            <a:pPr>
              <a:buFontTx/>
              <a:buNone/>
            </a:pPr>
            <a:endParaRPr lang="is-IS" sz="2800" b="1" u="sng" dirty="0">
              <a:latin typeface="Arial" charset="0"/>
            </a:endParaRPr>
          </a:p>
        </p:txBody>
      </p:sp>
      <p:sp>
        <p:nvSpPr>
          <p:cNvPr id="7" name="Slide Number Placeholder 5"/>
          <p:cNvSpPr>
            <a:spLocks noGrp="1"/>
          </p:cNvSpPr>
          <p:nvPr>
            <p:ph type="sldNum" sz="quarter" idx="12"/>
          </p:nvPr>
        </p:nvSpPr>
        <p:spPr>
          <a:xfrm>
            <a:off x="6758880" y="6265118"/>
            <a:ext cx="1917576" cy="476250"/>
          </a:xfrm>
        </p:spPr>
        <p:txBody>
          <a:bodyPr/>
          <a:lstStyle/>
          <a:p>
            <a:fld id="{D3184EA0-80D1-423E-BC1B-13BB483DD974}" type="slidenum">
              <a:rPr lang="is-IS"/>
              <a:pPr/>
              <a:t>241</a:t>
            </a:fld>
            <a:endParaRPr lang="is-IS" dirty="0"/>
          </a:p>
        </p:txBody>
      </p:sp>
    </p:spTree>
    <p:extLst>
      <p:ext uri="{BB962C8B-B14F-4D97-AF65-F5344CB8AC3E}">
        <p14:creationId xmlns:p14="http://schemas.microsoft.com/office/powerpoint/2010/main" val="1539375949"/>
      </p:ext>
    </p:extLst>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a:xfrm>
            <a:off x="539750" y="1340768"/>
            <a:ext cx="8147050" cy="1584176"/>
          </a:xfrm>
        </p:spPr>
        <p:txBody>
          <a:bodyPr>
            <a:normAutofit fontScale="90000"/>
          </a:bodyPr>
          <a:lstStyle/>
          <a:p>
            <a:r>
              <a:rPr lang="is-IS" sz="4900" b="0" dirty="0">
                <a:latin typeface="Arial" charset="0"/>
              </a:rPr>
              <a:t>Áverkar </a:t>
            </a:r>
            <a:r>
              <a:rPr lang="is-IS" sz="4900" b="0" dirty="0" smtClean="0">
                <a:latin typeface="Arial" charset="0"/>
              </a:rPr>
              <a:t>á hálsi og hrygg við drukknunarslys</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Einkenni</a:t>
            </a:r>
            <a:endParaRPr lang="en-GB" sz="2800" b="0" dirty="0">
              <a:solidFill>
                <a:srgbClr val="FF0000"/>
              </a:solidFill>
              <a:latin typeface="Arial" charset="0"/>
            </a:endParaRPr>
          </a:p>
        </p:txBody>
      </p:sp>
      <p:sp>
        <p:nvSpPr>
          <p:cNvPr id="745475" name="Rectangle 3"/>
          <p:cNvSpPr>
            <a:spLocks noGrp="1" noChangeArrowheads="1"/>
          </p:cNvSpPr>
          <p:nvPr>
            <p:ph idx="1"/>
          </p:nvPr>
        </p:nvSpPr>
        <p:spPr>
          <a:xfrm>
            <a:off x="323850" y="3212976"/>
            <a:ext cx="8424614" cy="3645024"/>
          </a:xfrm>
        </p:spPr>
        <p:txBody>
          <a:bodyPr/>
          <a:lstStyle/>
          <a:p>
            <a:pPr>
              <a:buClr>
                <a:schemeClr val="tx1"/>
              </a:buClr>
              <a:buFont typeface="Wingdings" pitchFamily="2" charset="2"/>
              <a:buChar char="§"/>
            </a:pPr>
            <a:r>
              <a:rPr lang="is-IS" sz="2800" dirty="0" smtClean="0">
                <a:latin typeface="Arial" charset="0"/>
              </a:rPr>
              <a:t>Áverka á hrygg eða mænuskaða</a:t>
            </a:r>
          </a:p>
          <a:p>
            <a:pPr>
              <a:buClr>
                <a:schemeClr val="tx1"/>
              </a:buClr>
              <a:buFont typeface="Wingdings" pitchFamily="2" charset="2"/>
              <a:buChar char="§"/>
            </a:pPr>
            <a:endParaRPr lang="is-IS" sz="2800" dirty="0" smtClean="0">
              <a:latin typeface="Arial" charset="0"/>
            </a:endParaRPr>
          </a:p>
          <a:p>
            <a:pPr>
              <a:buClr>
                <a:schemeClr val="tx1"/>
              </a:buClr>
              <a:buFont typeface="Wingdings" pitchFamily="2" charset="2"/>
              <a:buChar char="§"/>
            </a:pPr>
            <a:endParaRPr lang="is-IS" sz="2800" dirty="0" smtClean="0">
              <a:latin typeface="Arial" charset="0"/>
            </a:endParaRPr>
          </a:p>
          <a:p>
            <a:pPr algn="ctr">
              <a:buClr>
                <a:schemeClr val="tx1"/>
              </a:buClr>
              <a:buNone/>
            </a:pPr>
            <a:r>
              <a:rPr lang="is-IS" sz="2800" dirty="0" smtClean="0">
                <a:solidFill>
                  <a:srgbClr val="FF0000"/>
                </a:solidFill>
                <a:latin typeface="Arial" charset="0"/>
              </a:rPr>
              <a:t>Við drukknunarslys er ávallt mögulegt að sá sem drukknaði hafi fengið áverka á hrygg við slysið!</a:t>
            </a:r>
          </a:p>
          <a:p>
            <a:pPr marL="0" indent="0">
              <a:buClr>
                <a:schemeClr val="tx1"/>
              </a:buClr>
              <a:buNone/>
            </a:pPr>
            <a:endParaRPr lang="is-IS" sz="1400" b="1" dirty="0" smtClean="0">
              <a:latin typeface="Arial" charset="0"/>
            </a:endParaRPr>
          </a:p>
          <a:p>
            <a:pPr>
              <a:buClr>
                <a:schemeClr val="tx1"/>
              </a:buClr>
              <a:buFont typeface="Wingdings" pitchFamily="2" charset="2"/>
              <a:buChar char="§"/>
            </a:pPr>
            <a:endParaRPr lang="is-IS" sz="2800" dirty="0">
              <a:latin typeface="Arial" charset="0"/>
            </a:endParaRPr>
          </a:p>
          <a:p>
            <a:pPr>
              <a:buClr>
                <a:schemeClr val="tx1"/>
              </a:buClr>
              <a:buFont typeface="Wingdings" pitchFamily="2" charset="2"/>
              <a:buChar char="§"/>
            </a:pPr>
            <a:endParaRPr lang="is-IS" dirty="0" smtClean="0">
              <a:latin typeface="Arial" charset="0"/>
            </a:endParaRPr>
          </a:p>
          <a:p>
            <a:pPr>
              <a:buClr>
                <a:schemeClr val="tx1"/>
              </a:buClr>
              <a:buFont typeface="Wingdings" pitchFamily="2" charset="2"/>
              <a:buChar char="§"/>
            </a:pPr>
            <a:endParaRPr lang="is-IS" dirty="0">
              <a:latin typeface="Arial" charset="0"/>
            </a:endParaRPr>
          </a:p>
          <a:p>
            <a:pPr>
              <a:buClr>
                <a:schemeClr val="tx1"/>
              </a:buClr>
              <a:buFont typeface="Wingdings" pitchFamily="2" charset="2"/>
              <a:buChar char="§"/>
            </a:pPr>
            <a:endParaRPr lang="is-IS" dirty="0">
              <a:latin typeface="Arial" charset="0"/>
            </a:endParaRPr>
          </a:p>
          <a:p>
            <a:pPr>
              <a:buClr>
                <a:schemeClr val="tx1"/>
              </a:buClr>
              <a:buFont typeface="Wingdings" pitchFamily="2" charset="2"/>
              <a:buChar char="§"/>
            </a:pPr>
            <a:endParaRPr lang="is-IS" dirty="0">
              <a:latin typeface="Arial" charset="0"/>
            </a:endParaRPr>
          </a:p>
        </p:txBody>
      </p:sp>
      <p:sp>
        <p:nvSpPr>
          <p:cNvPr id="9" name="Slide Number Placeholder 5"/>
          <p:cNvSpPr>
            <a:spLocks noGrp="1"/>
          </p:cNvSpPr>
          <p:nvPr>
            <p:ph type="sldNum" sz="quarter" idx="12"/>
          </p:nvPr>
        </p:nvSpPr>
        <p:spPr/>
        <p:txBody>
          <a:bodyPr/>
          <a:lstStyle/>
          <a:p>
            <a:fld id="{7CC12BAE-5EA6-42AF-81B4-2BBF6C933F65}" type="slidenum">
              <a:rPr lang="is-IS"/>
              <a:pPr/>
              <a:t>242</a:t>
            </a:fld>
            <a:endParaRPr lang="is-IS"/>
          </a:p>
        </p:txBody>
      </p:sp>
    </p:spTree>
    <p:extLst>
      <p:ext uri="{BB962C8B-B14F-4D97-AF65-F5344CB8AC3E}">
        <p14:creationId xmlns:p14="http://schemas.microsoft.com/office/powerpoint/2010/main" val="328227738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ChangeArrowheads="1"/>
          </p:cNvSpPr>
          <p:nvPr>
            <p:ph type="title"/>
          </p:nvPr>
        </p:nvSpPr>
        <p:spPr>
          <a:xfrm>
            <a:off x="250825" y="1493912"/>
            <a:ext cx="8893175" cy="1143000"/>
          </a:xfrm>
        </p:spPr>
        <p:txBody>
          <a:bodyPr>
            <a:normAutofit fontScale="90000"/>
          </a:bodyPr>
          <a:lstStyle/>
          <a:p>
            <a:r>
              <a:rPr lang="is-IS" sz="4900" b="0" dirty="0" smtClean="0">
                <a:latin typeface="Arial" charset="0"/>
              </a:rPr>
              <a:t>Áverkar á hálsi og hrygg við drukknunarslys</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Skyndihjálp</a:t>
            </a:r>
            <a:endParaRPr lang="en-GB" sz="2800" b="0" dirty="0">
              <a:solidFill>
                <a:srgbClr val="FF0000"/>
              </a:solidFill>
              <a:latin typeface="Arial" charset="0"/>
            </a:endParaRPr>
          </a:p>
        </p:txBody>
      </p:sp>
      <p:sp>
        <p:nvSpPr>
          <p:cNvPr id="746499" name="Rectangle 3"/>
          <p:cNvSpPr>
            <a:spLocks noGrp="1" noChangeArrowheads="1"/>
          </p:cNvSpPr>
          <p:nvPr>
            <p:ph idx="1"/>
          </p:nvPr>
        </p:nvSpPr>
        <p:spPr>
          <a:xfrm>
            <a:off x="611188" y="3140968"/>
            <a:ext cx="7993062" cy="3383657"/>
          </a:xfrm>
        </p:spPr>
        <p:txBody>
          <a:bodyPr/>
          <a:lstStyle/>
          <a:p>
            <a:pPr>
              <a:buClr>
                <a:schemeClr val="tx1"/>
              </a:buClr>
              <a:buFont typeface="Wingdings" pitchFamily="2" charset="2"/>
              <a:buChar char="§"/>
            </a:pPr>
            <a:r>
              <a:rPr lang="is-IS" sz="2800" dirty="0" smtClean="0">
                <a:latin typeface="Arial" charset="0"/>
              </a:rPr>
              <a:t>Gættu þess að höfuð og hryggur hreyfist ekki ef grunur er um áverka eftir stungu</a:t>
            </a:r>
          </a:p>
          <a:p>
            <a:pPr>
              <a:buClr>
                <a:schemeClr val="tx1"/>
              </a:buClr>
              <a:buFont typeface="Wingdings" pitchFamily="2" charset="2"/>
              <a:buChar char="§"/>
            </a:pPr>
            <a:r>
              <a:rPr lang="is-IS" sz="2800" dirty="0" smtClean="0">
                <a:latin typeface="Arial" charset="0"/>
              </a:rPr>
              <a:t>Þeir sem hafa hlotið sérstaka þjálfun í björgun úr vatni skulu koma hinum drukknaða á þurrt eins fljótt og örugglega og hægt er ef þörf er á endurlífgun</a:t>
            </a:r>
          </a:p>
          <a:p>
            <a:pPr>
              <a:buClr>
                <a:schemeClr val="tx1"/>
              </a:buClr>
              <a:buFont typeface="Wingdings" pitchFamily="2" charset="2"/>
              <a:buNone/>
            </a:pPr>
            <a:endParaRPr lang="is-IS" sz="1000" dirty="0">
              <a:latin typeface="Arial" charset="0"/>
            </a:endParaRPr>
          </a:p>
        </p:txBody>
      </p:sp>
      <p:sp>
        <p:nvSpPr>
          <p:cNvPr id="7" name="Slide Number Placeholder 5"/>
          <p:cNvSpPr>
            <a:spLocks noGrp="1"/>
          </p:cNvSpPr>
          <p:nvPr>
            <p:ph type="sldNum" sz="quarter" idx="12"/>
          </p:nvPr>
        </p:nvSpPr>
        <p:spPr/>
        <p:txBody>
          <a:bodyPr/>
          <a:lstStyle/>
          <a:p>
            <a:fld id="{4DC57206-D031-4648-866D-B4720359651D}" type="slidenum">
              <a:rPr lang="is-IS"/>
              <a:pPr/>
              <a:t>243</a:t>
            </a:fld>
            <a:endParaRPr lang="is-IS"/>
          </a:p>
        </p:txBody>
      </p:sp>
    </p:spTree>
    <p:extLst>
      <p:ext uri="{BB962C8B-B14F-4D97-AF65-F5344CB8AC3E}">
        <p14:creationId xmlns:p14="http://schemas.microsoft.com/office/powerpoint/2010/main" val="1619617366"/>
      </p:ext>
    </p:extLst>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ctrTitle"/>
          </p:nvPr>
        </p:nvSpPr>
        <p:spPr>
          <a:xfrm>
            <a:off x="0" y="1052513"/>
            <a:ext cx="9144000" cy="1223962"/>
          </a:xfrm>
        </p:spPr>
        <p:txBody>
          <a:bodyPr/>
          <a:lstStyle/>
          <a:p>
            <a:r>
              <a:rPr lang="is-IS" dirty="0">
                <a:latin typeface="Arial" charset="0"/>
              </a:rPr>
              <a:t>Samantekt</a:t>
            </a:r>
          </a:p>
        </p:txBody>
      </p:sp>
      <p:pic>
        <p:nvPicPr>
          <p:cNvPr id="1032"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46915" y="1772816"/>
            <a:ext cx="3209261" cy="46531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859454468"/>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80" name="Picture 4" descr="04-hluahringja"/>
          <p:cNvPicPr>
            <a:picLocks noChangeAspect="1" noChangeArrowheads="1"/>
          </p:cNvPicPr>
          <p:nvPr/>
        </p:nvPicPr>
        <p:blipFill>
          <a:blip r:embed="rId3" cstate="email"/>
          <a:srcRect/>
          <a:stretch>
            <a:fillRect/>
          </a:stretch>
        </p:blipFill>
        <p:spPr bwMode="auto">
          <a:xfrm>
            <a:off x="6877050" y="2853209"/>
            <a:ext cx="1931988" cy="3240087"/>
          </a:xfrm>
          <a:prstGeom prst="rect">
            <a:avLst/>
          </a:prstGeom>
          <a:noFill/>
        </p:spPr>
      </p:pic>
      <p:sp>
        <p:nvSpPr>
          <p:cNvPr id="792578" name="Rectangle 2"/>
          <p:cNvSpPr>
            <a:spLocks noGrp="1" noChangeArrowheads="1"/>
          </p:cNvSpPr>
          <p:nvPr>
            <p:ph type="title"/>
          </p:nvPr>
        </p:nvSpPr>
        <p:spPr>
          <a:xfrm>
            <a:off x="0" y="989856"/>
            <a:ext cx="9144000" cy="1143000"/>
          </a:xfrm>
        </p:spPr>
        <p:txBody>
          <a:bodyPr/>
          <a:lstStyle/>
          <a:p>
            <a:r>
              <a:rPr lang="is-IS" b="0" dirty="0">
                <a:latin typeface="Arial" charset="0"/>
              </a:rPr>
              <a:t>Meðan beðið er eftir aðstoð</a:t>
            </a:r>
          </a:p>
        </p:txBody>
      </p:sp>
      <p:sp>
        <p:nvSpPr>
          <p:cNvPr id="792579" name="Rectangle 3"/>
          <p:cNvSpPr>
            <a:spLocks noGrp="1" noChangeArrowheads="1"/>
          </p:cNvSpPr>
          <p:nvPr>
            <p:ph type="body" sz="half" idx="1"/>
          </p:nvPr>
        </p:nvSpPr>
        <p:spPr>
          <a:xfrm>
            <a:off x="539552" y="2204864"/>
            <a:ext cx="8424936" cy="4464050"/>
          </a:xfrm>
        </p:spPr>
        <p:txBody>
          <a:bodyPr/>
          <a:lstStyle/>
          <a:p>
            <a:pPr marL="342000" indent="-342000">
              <a:buClr>
                <a:schemeClr val="tx1"/>
              </a:buClr>
              <a:buFont typeface="Wingdings" pitchFamily="2" charset="2"/>
              <a:buChar char="§"/>
            </a:pPr>
            <a:r>
              <a:rPr lang="is-IS" sz="2800" dirty="0" smtClean="0">
                <a:latin typeface="Arial" charset="0"/>
              </a:rPr>
              <a:t>Tilkynntu Neyðarlínunni allar </a:t>
            </a:r>
            <a:r>
              <a:rPr lang="is-IS" sz="2800" dirty="0">
                <a:latin typeface="Arial" charset="0"/>
              </a:rPr>
              <a:t>breytingar á ástandi</a:t>
            </a:r>
          </a:p>
          <a:p>
            <a:pPr marL="342000" indent="-342000">
              <a:buClr>
                <a:schemeClr val="tx1"/>
              </a:buClr>
              <a:buFont typeface="Wingdings" pitchFamily="2" charset="2"/>
              <a:buChar char="§"/>
            </a:pPr>
            <a:r>
              <a:rPr lang="is-IS" sz="2800" dirty="0" smtClean="0">
                <a:latin typeface="Arial" charset="0"/>
              </a:rPr>
              <a:t>Auðveldaðu </a:t>
            </a:r>
            <a:r>
              <a:rPr lang="is-IS" sz="2800" dirty="0">
                <a:latin typeface="Arial" charset="0"/>
              </a:rPr>
              <a:t>sérhæfðu starfsfólki                              aðkomu að slysstað</a:t>
            </a:r>
          </a:p>
          <a:p>
            <a:pPr marL="742050" lvl="2" indent="-342000">
              <a:buClr>
                <a:schemeClr val="tx1"/>
              </a:buClr>
              <a:buFont typeface="Wingdings" pitchFamily="2" charset="2"/>
              <a:buChar char="§"/>
            </a:pPr>
            <a:r>
              <a:rPr lang="is-IS" dirty="0" smtClean="0">
                <a:latin typeface="Arial" charset="0"/>
              </a:rPr>
              <a:t>Sendu </a:t>
            </a:r>
            <a:r>
              <a:rPr lang="is-IS" dirty="0">
                <a:latin typeface="Arial" charset="0"/>
              </a:rPr>
              <a:t>fólk út á götu til að vísa veginn</a:t>
            </a:r>
          </a:p>
          <a:p>
            <a:pPr marL="742050" lvl="2" indent="-342000">
              <a:buClr>
                <a:schemeClr val="tx1"/>
              </a:buClr>
              <a:buFont typeface="Wingdings" pitchFamily="2" charset="2"/>
              <a:buChar char="§"/>
            </a:pPr>
            <a:r>
              <a:rPr lang="is-IS" dirty="0" smtClean="0">
                <a:latin typeface="Arial" charset="0"/>
              </a:rPr>
              <a:t>Tryggðu </a:t>
            </a:r>
            <a:r>
              <a:rPr lang="is-IS" dirty="0">
                <a:latin typeface="Arial" charset="0"/>
              </a:rPr>
              <a:t>góðan aðgang að slysstað, </a:t>
            </a:r>
            <a:r>
              <a:rPr lang="is-IS" dirty="0" smtClean="0">
                <a:latin typeface="Arial" charset="0"/>
              </a:rPr>
              <a:t>                                                          t.d</a:t>
            </a:r>
            <a:r>
              <a:rPr lang="is-IS" dirty="0">
                <a:latin typeface="Arial" charset="0"/>
              </a:rPr>
              <a:t>. með því að hafa dyr </a:t>
            </a:r>
            <a:r>
              <a:rPr lang="is-IS" dirty="0" smtClean="0">
                <a:latin typeface="Arial" charset="0"/>
              </a:rPr>
              <a:t>opnar</a:t>
            </a:r>
          </a:p>
          <a:p>
            <a:pPr marL="342000" indent="-342000">
              <a:buClr>
                <a:schemeClr val="tx1"/>
              </a:buClr>
              <a:buFont typeface="Wingdings" pitchFamily="2" charset="2"/>
              <a:buChar char="§"/>
            </a:pPr>
            <a:r>
              <a:rPr lang="is-IS" sz="2800" dirty="0" smtClean="0">
                <a:latin typeface="Arial" charset="0"/>
              </a:rPr>
              <a:t>Fylgstu reglulega með ástandi                        einstaklingsins </a:t>
            </a:r>
            <a:endParaRPr lang="is-IS" sz="2800" dirty="0">
              <a:latin typeface="Arial" charset="0"/>
            </a:endParaRPr>
          </a:p>
        </p:txBody>
      </p:sp>
      <p:sp>
        <p:nvSpPr>
          <p:cNvPr id="7" name="Slide Number Placeholder 6"/>
          <p:cNvSpPr>
            <a:spLocks noGrp="1"/>
          </p:cNvSpPr>
          <p:nvPr>
            <p:ph type="sldNum" sz="quarter" idx="12"/>
          </p:nvPr>
        </p:nvSpPr>
        <p:spPr>
          <a:xfrm>
            <a:off x="6553200" y="6265118"/>
            <a:ext cx="2133600" cy="476250"/>
          </a:xfrm>
        </p:spPr>
        <p:txBody>
          <a:bodyPr/>
          <a:lstStyle/>
          <a:p>
            <a:fld id="{2D7BFA3E-DAFF-4E28-9865-0004D6B93E96}" type="slidenum">
              <a:rPr lang="is-IS"/>
              <a:pPr/>
              <a:t>245</a:t>
            </a:fld>
            <a:endParaRPr lang="is-IS" dirty="0"/>
          </a:p>
        </p:txBody>
      </p:sp>
    </p:spTree>
    <p:extLst>
      <p:ext uri="{BB962C8B-B14F-4D97-AF65-F5344CB8AC3E}">
        <p14:creationId xmlns:p14="http://schemas.microsoft.com/office/powerpoint/2010/main" val="158388563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0" y="1125538"/>
            <a:ext cx="9144000" cy="1150937"/>
          </a:xfrm>
        </p:spPr>
        <p:txBody>
          <a:bodyPr>
            <a:normAutofit/>
          </a:bodyPr>
          <a:lstStyle/>
          <a:p>
            <a:pPr>
              <a:lnSpc>
                <a:spcPct val="80000"/>
              </a:lnSpc>
            </a:pPr>
            <a:r>
              <a:rPr lang="is-IS" b="0" dirty="0" smtClean="0">
                <a:latin typeface="Arial" charset="0"/>
              </a:rPr>
              <a:t>Meðan beðið er eftir aðstoð </a:t>
            </a:r>
            <a:r>
              <a:rPr lang="is-IS" sz="2500" b="0" dirty="0" smtClean="0">
                <a:solidFill>
                  <a:srgbClr val="FF0000"/>
                </a:solidFill>
                <a:latin typeface="Arial" charset="0"/>
              </a:rPr>
              <a:t>Upplýsingaöflun</a:t>
            </a:r>
            <a:endParaRPr lang="is-IS" sz="2500" b="0" dirty="0">
              <a:solidFill>
                <a:srgbClr val="FF0000"/>
              </a:solidFill>
              <a:latin typeface="Arial" charset="0"/>
            </a:endParaRPr>
          </a:p>
        </p:txBody>
      </p:sp>
      <p:sp>
        <p:nvSpPr>
          <p:cNvPr id="794627" name="Rectangle 3"/>
          <p:cNvSpPr>
            <a:spLocks noGrp="1" noChangeArrowheads="1"/>
          </p:cNvSpPr>
          <p:nvPr>
            <p:ph sz="half" idx="1"/>
          </p:nvPr>
        </p:nvSpPr>
        <p:spPr>
          <a:xfrm>
            <a:off x="539750" y="2349500"/>
            <a:ext cx="3889375" cy="4508500"/>
          </a:xfrm>
        </p:spPr>
        <p:txBody>
          <a:bodyPr/>
          <a:lstStyle/>
          <a:p>
            <a:pPr>
              <a:buClr>
                <a:schemeClr val="tx1"/>
              </a:buClr>
              <a:buFont typeface="Wingdings" pitchFamily="2" charset="2"/>
              <a:buChar char="§"/>
            </a:pPr>
            <a:r>
              <a:rPr lang="is-IS" dirty="0">
                <a:latin typeface="Arial" charset="0"/>
              </a:rPr>
              <a:t>Hver er viðkomandi?</a:t>
            </a:r>
          </a:p>
          <a:p>
            <a:pPr lvl="1">
              <a:buClr>
                <a:schemeClr val="tx1"/>
              </a:buClr>
              <a:buFont typeface="Wingdings" pitchFamily="2" charset="2"/>
              <a:buChar char="§"/>
            </a:pPr>
            <a:r>
              <a:rPr lang="is-IS" dirty="0">
                <a:latin typeface="Arial" charset="0"/>
              </a:rPr>
              <a:t>Nafn</a:t>
            </a:r>
          </a:p>
          <a:p>
            <a:pPr lvl="1">
              <a:buClr>
                <a:schemeClr val="tx1"/>
              </a:buClr>
              <a:buFont typeface="Wingdings" pitchFamily="2" charset="2"/>
              <a:buChar char="§"/>
            </a:pPr>
            <a:r>
              <a:rPr lang="is-IS" dirty="0">
                <a:latin typeface="Arial" charset="0"/>
              </a:rPr>
              <a:t>Kennitala</a:t>
            </a:r>
          </a:p>
          <a:p>
            <a:pPr>
              <a:buClr>
                <a:schemeClr val="tx1"/>
              </a:buClr>
              <a:buFont typeface="Wingdings" pitchFamily="2" charset="2"/>
              <a:buChar char="§"/>
            </a:pPr>
            <a:r>
              <a:rPr lang="is-IS" dirty="0">
                <a:latin typeface="Arial" charset="0"/>
              </a:rPr>
              <a:t>Heilsufar?</a:t>
            </a:r>
          </a:p>
          <a:p>
            <a:pPr lvl="1">
              <a:buClr>
                <a:schemeClr val="tx1"/>
              </a:buClr>
              <a:buFont typeface="Wingdings" pitchFamily="2" charset="2"/>
              <a:buChar char="§"/>
            </a:pPr>
            <a:r>
              <a:rPr lang="is-IS" dirty="0">
                <a:latin typeface="Arial" charset="0"/>
              </a:rPr>
              <a:t>Hjartasjúkdómur</a:t>
            </a:r>
          </a:p>
          <a:p>
            <a:pPr lvl="1">
              <a:buClr>
                <a:schemeClr val="tx1"/>
              </a:buClr>
              <a:buFont typeface="Wingdings" pitchFamily="2" charset="2"/>
              <a:buChar char="§"/>
            </a:pPr>
            <a:r>
              <a:rPr lang="is-IS" dirty="0">
                <a:latin typeface="Arial" charset="0"/>
              </a:rPr>
              <a:t>Sykursýki</a:t>
            </a:r>
          </a:p>
          <a:p>
            <a:pPr lvl="1">
              <a:buClr>
                <a:schemeClr val="tx1"/>
              </a:buClr>
              <a:buFont typeface="Wingdings" pitchFamily="2" charset="2"/>
              <a:buChar char="§"/>
            </a:pPr>
            <a:r>
              <a:rPr lang="is-IS" dirty="0">
                <a:latin typeface="Arial" charset="0"/>
              </a:rPr>
              <a:t>Ofnæmi</a:t>
            </a:r>
          </a:p>
          <a:p>
            <a:pPr lvl="1">
              <a:buClr>
                <a:schemeClr val="tx1"/>
              </a:buClr>
              <a:buFont typeface="Wingdings" pitchFamily="2" charset="2"/>
              <a:buChar char="§"/>
            </a:pPr>
            <a:r>
              <a:rPr lang="is-IS" dirty="0">
                <a:latin typeface="Arial" charset="0"/>
              </a:rPr>
              <a:t>Annað</a:t>
            </a:r>
            <a:endParaRPr lang="en-GB" sz="2000" dirty="0"/>
          </a:p>
          <a:p>
            <a:pPr lvl="2">
              <a:buClr>
                <a:schemeClr val="tx1"/>
              </a:buClr>
              <a:buFont typeface="Wingdings" pitchFamily="2" charset="2"/>
              <a:buChar char="§"/>
            </a:pPr>
            <a:endParaRPr lang="en-US" sz="2400" dirty="0"/>
          </a:p>
        </p:txBody>
      </p:sp>
      <p:sp>
        <p:nvSpPr>
          <p:cNvPr id="794628" name="Rectangle 4"/>
          <p:cNvSpPr>
            <a:spLocks noGrp="1" noChangeArrowheads="1"/>
          </p:cNvSpPr>
          <p:nvPr>
            <p:ph sz="half" idx="2"/>
          </p:nvPr>
        </p:nvSpPr>
        <p:spPr>
          <a:xfrm>
            <a:off x="4716463" y="2349500"/>
            <a:ext cx="4427537" cy="4176713"/>
          </a:xfrm>
        </p:spPr>
        <p:txBody>
          <a:bodyPr/>
          <a:lstStyle/>
          <a:p>
            <a:pPr>
              <a:lnSpc>
                <a:spcPct val="90000"/>
              </a:lnSpc>
              <a:buClr>
                <a:schemeClr val="tx1"/>
              </a:buClr>
              <a:buFont typeface="Wingdings" pitchFamily="2" charset="2"/>
              <a:buChar char="§"/>
            </a:pPr>
            <a:r>
              <a:rPr lang="is-IS">
                <a:latin typeface="Arial" charset="0"/>
              </a:rPr>
              <a:t> Medic Alert – merki?</a:t>
            </a:r>
          </a:p>
          <a:p>
            <a:pPr>
              <a:lnSpc>
                <a:spcPct val="90000"/>
              </a:lnSpc>
              <a:buClr>
                <a:schemeClr val="tx1"/>
              </a:buClr>
              <a:buFont typeface="Wingdings" pitchFamily="2" charset="2"/>
              <a:buChar char="§"/>
            </a:pPr>
            <a:r>
              <a:rPr lang="is-IS">
                <a:latin typeface="Arial" charset="0"/>
              </a:rPr>
              <a:t>Lyf?</a:t>
            </a:r>
          </a:p>
          <a:p>
            <a:pPr lvl="1">
              <a:lnSpc>
                <a:spcPct val="90000"/>
              </a:lnSpc>
              <a:buClr>
                <a:schemeClr val="tx1"/>
              </a:buClr>
              <a:buFont typeface="Wingdings" pitchFamily="2" charset="2"/>
              <a:buChar char="§"/>
            </a:pPr>
            <a:r>
              <a:rPr lang="is-IS">
                <a:latin typeface="Arial" charset="0"/>
              </a:rPr>
              <a:t>Lyfjakort</a:t>
            </a:r>
          </a:p>
          <a:p>
            <a:pPr lvl="1">
              <a:lnSpc>
                <a:spcPct val="90000"/>
              </a:lnSpc>
              <a:buClr>
                <a:schemeClr val="tx1"/>
              </a:buClr>
              <a:buFont typeface="Wingdings" pitchFamily="2" charset="2"/>
              <a:buChar char="§"/>
            </a:pPr>
            <a:r>
              <a:rPr lang="is-IS">
                <a:latin typeface="Arial" charset="0"/>
              </a:rPr>
              <a:t>Lyfjaumbúðir</a:t>
            </a:r>
          </a:p>
          <a:p>
            <a:pPr>
              <a:lnSpc>
                <a:spcPct val="90000"/>
              </a:lnSpc>
              <a:buClr>
                <a:schemeClr val="tx1"/>
              </a:buClr>
              <a:buFont typeface="Wingdings" pitchFamily="2" charset="2"/>
              <a:buChar char="§"/>
            </a:pPr>
            <a:r>
              <a:rPr lang="is-IS">
                <a:latin typeface="Arial" charset="0"/>
              </a:rPr>
              <a:t>Aðstandendur?</a:t>
            </a:r>
          </a:p>
          <a:p>
            <a:pPr lvl="1">
              <a:lnSpc>
                <a:spcPct val="90000"/>
              </a:lnSpc>
              <a:buClr>
                <a:schemeClr val="tx1"/>
              </a:buClr>
              <a:buFont typeface="Wingdings" pitchFamily="2" charset="2"/>
              <a:buChar char="§"/>
            </a:pPr>
            <a:r>
              <a:rPr lang="is-IS">
                <a:latin typeface="Arial" charset="0"/>
              </a:rPr>
              <a:t>Nafn</a:t>
            </a:r>
          </a:p>
          <a:p>
            <a:pPr lvl="1">
              <a:lnSpc>
                <a:spcPct val="90000"/>
              </a:lnSpc>
              <a:buClr>
                <a:schemeClr val="tx1"/>
              </a:buClr>
              <a:buFont typeface="Wingdings" pitchFamily="2" charset="2"/>
              <a:buChar char="§"/>
            </a:pPr>
            <a:r>
              <a:rPr lang="is-IS">
                <a:latin typeface="Arial" charset="0"/>
              </a:rPr>
              <a:t>Símanúmer</a:t>
            </a:r>
          </a:p>
          <a:p>
            <a:pPr lvl="1">
              <a:lnSpc>
                <a:spcPct val="90000"/>
              </a:lnSpc>
              <a:buClr>
                <a:schemeClr val="tx1"/>
              </a:buClr>
              <a:buFont typeface="Wingdings" pitchFamily="2" charset="2"/>
              <a:buChar char="§"/>
            </a:pPr>
            <a:r>
              <a:rPr lang="is-IS">
                <a:latin typeface="Arial" charset="0"/>
              </a:rPr>
              <a:t>ICE - neyðarnúmer</a:t>
            </a:r>
          </a:p>
          <a:p>
            <a:pPr lvl="1">
              <a:lnSpc>
                <a:spcPct val="90000"/>
              </a:lnSpc>
            </a:pPr>
            <a:endParaRPr lang="is-IS">
              <a:latin typeface="Arial" charset="0"/>
            </a:endParaRPr>
          </a:p>
        </p:txBody>
      </p:sp>
      <p:sp>
        <p:nvSpPr>
          <p:cNvPr id="7" name="Slide Number Placeholder 6"/>
          <p:cNvSpPr>
            <a:spLocks noGrp="1"/>
          </p:cNvSpPr>
          <p:nvPr>
            <p:ph type="sldNum" sz="quarter" idx="12"/>
          </p:nvPr>
        </p:nvSpPr>
        <p:spPr/>
        <p:txBody>
          <a:bodyPr/>
          <a:lstStyle/>
          <a:p>
            <a:fld id="{6ABDBCBD-5C17-403E-A567-030525EC1CC4}" type="slidenum">
              <a:rPr lang="is-IS"/>
              <a:pPr/>
              <a:t>246</a:t>
            </a:fld>
            <a:endParaRPr lang="is-IS"/>
          </a:p>
        </p:txBody>
      </p:sp>
    </p:spTree>
    <p:extLst>
      <p:ext uri="{BB962C8B-B14F-4D97-AF65-F5344CB8AC3E}">
        <p14:creationId xmlns:p14="http://schemas.microsoft.com/office/powerpoint/2010/main" val="140456995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0" y="1269951"/>
            <a:ext cx="9144000" cy="1150937"/>
          </a:xfrm>
          <a:ln/>
        </p:spPr>
        <p:txBody>
          <a:bodyPr>
            <a:normAutofit fontScale="90000"/>
          </a:bodyPr>
          <a:lstStyle/>
          <a:p>
            <a:r>
              <a:rPr lang="is-IS" b="0" dirty="0" smtClean="0">
                <a:latin typeface="Arial" charset="0"/>
              </a:rPr>
              <a:t>Hafðu skyndihjálpartösku við höndina</a:t>
            </a:r>
            <a:endParaRPr lang="is-IS" sz="2800" b="0" dirty="0">
              <a:solidFill>
                <a:srgbClr val="FF0000"/>
              </a:solidFill>
              <a:latin typeface="Arial" charset="0"/>
            </a:endParaRPr>
          </a:p>
        </p:txBody>
      </p:sp>
      <p:sp>
        <p:nvSpPr>
          <p:cNvPr id="789507" name="Rectangle 3"/>
          <p:cNvSpPr>
            <a:spLocks noGrp="1" noChangeArrowheads="1"/>
          </p:cNvSpPr>
          <p:nvPr>
            <p:ph idx="1"/>
          </p:nvPr>
        </p:nvSpPr>
        <p:spPr>
          <a:xfrm>
            <a:off x="539750" y="2852936"/>
            <a:ext cx="8135938" cy="4292402"/>
          </a:xfrm>
        </p:spPr>
        <p:txBody>
          <a:bodyPr/>
          <a:lstStyle/>
          <a:p>
            <a:pPr>
              <a:buFont typeface="Wingdings" pitchFamily="2" charset="2"/>
              <a:buChar char="§"/>
            </a:pPr>
            <a:r>
              <a:rPr lang="is-IS" sz="2800" dirty="0">
                <a:latin typeface="Arial" charset="0"/>
              </a:rPr>
              <a:t>Skyndihjálpartöskur ættu helst að vera til</a:t>
            </a:r>
          </a:p>
          <a:p>
            <a:pPr lvl="1">
              <a:buFont typeface="Wingdings" pitchFamily="2" charset="2"/>
              <a:buChar char="§"/>
            </a:pPr>
            <a:r>
              <a:rPr lang="is-IS" sz="2400" dirty="0">
                <a:latin typeface="Arial" charset="0"/>
              </a:rPr>
              <a:t>Í öllum fyrirtækjum</a:t>
            </a:r>
          </a:p>
          <a:p>
            <a:pPr lvl="1">
              <a:buFont typeface="Wingdings" pitchFamily="2" charset="2"/>
              <a:buChar char="§"/>
            </a:pPr>
            <a:r>
              <a:rPr lang="is-IS" sz="2400" dirty="0">
                <a:latin typeface="Arial" charset="0"/>
              </a:rPr>
              <a:t>Á hverju heimili</a:t>
            </a:r>
          </a:p>
          <a:p>
            <a:pPr lvl="1">
              <a:buFont typeface="Wingdings" pitchFamily="2" charset="2"/>
              <a:buChar char="§"/>
            </a:pPr>
            <a:r>
              <a:rPr lang="is-IS" sz="2400" dirty="0">
                <a:latin typeface="Arial" charset="0"/>
              </a:rPr>
              <a:t>Í hverjum </a:t>
            </a:r>
            <a:r>
              <a:rPr lang="is-IS" sz="2400" dirty="0" smtClean="0">
                <a:latin typeface="Arial" charset="0"/>
              </a:rPr>
              <a:t>bíl</a:t>
            </a:r>
          </a:p>
          <a:p>
            <a:pPr>
              <a:buFont typeface="Wingdings" pitchFamily="2" charset="2"/>
              <a:buChar char="§"/>
            </a:pPr>
            <a:endParaRPr lang="is-IS" dirty="0">
              <a:latin typeface="Arial" charset="0"/>
            </a:endParaRPr>
          </a:p>
          <a:p>
            <a:pPr>
              <a:buFont typeface="Wingdings" pitchFamily="2" charset="2"/>
              <a:buChar char="§"/>
            </a:pPr>
            <a:endParaRPr lang="is-IS" sz="2800" dirty="0">
              <a:latin typeface="Arial" charset="0"/>
            </a:endParaRPr>
          </a:p>
        </p:txBody>
      </p:sp>
      <p:sp>
        <p:nvSpPr>
          <p:cNvPr id="7" name="Slide Number Placeholder 5"/>
          <p:cNvSpPr>
            <a:spLocks noGrp="1"/>
          </p:cNvSpPr>
          <p:nvPr>
            <p:ph type="sldNum" sz="quarter" idx="12"/>
          </p:nvPr>
        </p:nvSpPr>
        <p:spPr/>
        <p:txBody>
          <a:bodyPr/>
          <a:lstStyle/>
          <a:p>
            <a:fld id="{930A738B-8131-48BE-AB65-F8825C4CCFBD}" type="slidenum">
              <a:rPr lang="is-IS"/>
              <a:pPr/>
              <a:t>247</a:t>
            </a:fld>
            <a:endParaRPr lang="is-IS"/>
          </a:p>
        </p:txBody>
      </p:sp>
      <p:pic>
        <p:nvPicPr>
          <p:cNvPr id="789508" name="Picture 4" descr="DCP_5889"/>
          <p:cNvPicPr>
            <a:picLocks noChangeAspect="1" noChangeArrowheads="1"/>
          </p:cNvPicPr>
          <p:nvPr/>
        </p:nvPicPr>
        <p:blipFill>
          <a:blip r:embed="rId2" cstate="email"/>
          <a:srcRect/>
          <a:stretch>
            <a:fillRect/>
          </a:stretch>
        </p:blipFill>
        <p:spPr bwMode="auto">
          <a:xfrm>
            <a:off x="5651500" y="3644900"/>
            <a:ext cx="2411413" cy="1944688"/>
          </a:xfrm>
          <a:prstGeom prst="rect">
            <a:avLst/>
          </a:prstGeom>
          <a:noFill/>
          <a:ln w="9525">
            <a:noFill/>
            <a:miter lim="800000"/>
            <a:headEnd/>
            <a:tailEnd/>
          </a:ln>
        </p:spPr>
      </p:pic>
    </p:spTree>
    <p:extLst>
      <p:ext uri="{BB962C8B-B14F-4D97-AF65-F5344CB8AC3E}">
        <p14:creationId xmlns:p14="http://schemas.microsoft.com/office/powerpoint/2010/main" val="3608916748"/>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a:xfrm>
            <a:off x="0" y="981075"/>
            <a:ext cx="9144000" cy="1143000"/>
          </a:xfrm>
        </p:spPr>
        <p:txBody>
          <a:bodyPr/>
          <a:lstStyle/>
          <a:p>
            <a:r>
              <a:rPr lang="is-IS" b="0" dirty="0">
                <a:latin typeface="Arial" charset="0"/>
              </a:rPr>
              <a:t>Að vera viðbúin/n</a:t>
            </a:r>
            <a:r>
              <a:rPr lang="en-US" dirty="0">
                <a:latin typeface="Arial" charset="0"/>
              </a:rPr>
              <a:t> </a:t>
            </a:r>
          </a:p>
        </p:txBody>
      </p:sp>
      <p:sp>
        <p:nvSpPr>
          <p:cNvPr id="798723" name="Rectangle 3"/>
          <p:cNvSpPr>
            <a:spLocks noGrp="1" noChangeArrowheads="1"/>
          </p:cNvSpPr>
          <p:nvPr>
            <p:ph idx="1"/>
          </p:nvPr>
        </p:nvSpPr>
        <p:spPr>
          <a:xfrm>
            <a:off x="539750" y="2205038"/>
            <a:ext cx="8147050" cy="4104282"/>
          </a:xfrm>
        </p:spPr>
        <p:txBody>
          <a:bodyPr/>
          <a:lstStyle/>
          <a:p>
            <a:pPr>
              <a:buClr>
                <a:schemeClr val="tx1"/>
              </a:buClr>
              <a:buFont typeface="Wingdings" pitchFamily="2" charset="2"/>
              <a:buChar char="§"/>
            </a:pPr>
            <a:r>
              <a:rPr lang="is-IS" sz="2800" dirty="0" smtClean="0">
                <a:latin typeface="Arial" charset="0"/>
              </a:rPr>
              <a:t>Í neyð þarf að vinna hratt undir miklu álagi</a:t>
            </a:r>
          </a:p>
          <a:p>
            <a:pPr>
              <a:buClr>
                <a:schemeClr val="tx1"/>
              </a:buClr>
              <a:buFont typeface="Wingdings" pitchFamily="2" charset="2"/>
              <a:buChar char="§"/>
            </a:pPr>
            <a:r>
              <a:rPr lang="is-IS" sz="2800" dirty="0" smtClean="0">
                <a:latin typeface="Arial" charset="0"/>
              </a:rPr>
              <a:t>Lærðu því skyndihjálp </a:t>
            </a:r>
            <a:r>
              <a:rPr lang="is-IS" sz="2800" dirty="0">
                <a:latin typeface="Arial" charset="0"/>
              </a:rPr>
              <a:t>og </a:t>
            </a:r>
            <a:r>
              <a:rPr lang="is-IS" sz="2800" dirty="0" smtClean="0">
                <a:latin typeface="Arial" charset="0"/>
              </a:rPr>
              <a:t>rifjaðu hana upp                               reglulega</a:t>
            </a:r>
            <a:endParaRPr lang="is-IS" sz="2800" dirty="0">
              <a:latin typeface="Arial" charset="0"/>
            </a:endParaRPr>
          </a:p>
          <a:p>
            <a:pPr>
              <a:buClr>
                <a:schemeClr val="tx1"/>
              </a:buClr>
              <a:buFont typeface="Wingdings" pitchFamily="2" charset="2"/>
              <a:buChar char="§"/>
            </a:pPr>
            <a:r>
              <a:rPr lang="is-IS" sz="2800" dirty="0" smtClean="0">
                <a:latin typeface="Arial" charset="0"/>
              </a:rPr>
              <a:t>Reyndu að eiga </a:t>
            </a:r>
            <a:r>
              <a:rPr lang="is-IS" sz="2800" dirty="0">
                <a:latin typeface="Arial" charset="0"/>
              </a:rPr>
              <a:t>viðeigandi öryggisbúnað                                   inni á </a:t>
            </a:r>
            <a:r>
              <a:rPr lang="is-IS" sz="2800" dirty="0" smtClean="0">
                <a:latin typeface="Arial" charset="0"/>
              </a:rPr>
              <a:t>heimilinu </a:t>
            </a:r>
            <a:r>
              <a:rPr lang="is-IS" sz="2800" dirty="0">
                <a:latin typeface="Arial" charset="0"/>
              </a:rPr>
              <a:t>og í bílum, s.s</a:t>
            </a:r>
            <a:r>
              <a:rPr lang="is-IS" sz="2800" dirty="0" smtClean="0">
                <a:latin typeface="Arial" charset="0"/>
              </a:rPr>
              <a:t>.                          , slökkvitæki</a:t>
            </a:r>
            <a:r>
              <a:rPr lang="is-IS" sz="2800" dirty="0">
                <a:latin typeface="Arial" charset="0"/>
              </a:rPr>
              <a:t>, sjúkrakassa,                             skyndihjálparbækur og </a:t>
            </a:r>
            <a:r>
              <a:rPr lang="is-IS" sz="2800" dirty="0" smtClean="0">
                <a:latin typeface="Arial" charset="0"/>
              </a:rPr>
              <a:t>bæklinga</a:t>
            </a:r>
          </a:p>
          <a:p>
            <a:pPr>
              <a:buClr>
                <a:schemeClr val="tx1"/>
              </a:buClr>
              <a:buFont typeface="Wingdings" pitchFamily="2" charset="2"/>
              <a:buChar char="§"/>
            </a:pPr>
            <a:r>
              <a:rPr lang="is-IS" sz="2800" dirty="0" smtClean="0">
                <a:latin typeface="Arial" charset="0"/>
              </a:rPr>
              <a:t>Hafðu farsímann hlaðinn</a:t>
            </a:r>
            <a:endParaRPr lang="is-IS" sz="2800" dirty="0">
              <a:latin typeface="Arial" charset="0"/>
            </a:endParaRPr>
          </a:p>
          <a:p>
            <a:endParaRPr lang="en-US" sz="2800" dirty="0"/>
          </a:p>
        </p:txBody>
      </p:sp>
      <p:sp>
        <p:nvSpPr>
          <p:cNvPr id="7" name="Slide Number Placeholder 5"/>
          <p:cNvSpPr>
            <a:spLocks noGrp="1"/>
          </p:cNvSpPr>
          <p:nvPr>
            <p:ph type="sldNum" sz="quarter" idx="12"/>
          </p:nvPr>
        </p:nvSpPr>
        <p:spPr/>
        <p:txBody>
          <a:bodyPr/>
          <a:lstStyle/>
          <a:p>
            <a:fld id="{49BBA71D-14FB-4A07-98FB-8050378112EE}" type="slidenum">
              <a:rPr lang="is-IS"/>
              <a:pPr/>
              <a:t>248</a:t>
            </a:fld>
            <a:endParaRPr lang="is-IS"/>
          </a:p>
        </p:txBody>
      </p:sp>
      <p:pic>
        <p:nvPicPr>
          <p:cNvPr id="798724" name="Picture 4" descr="Skyndihjálparkall"/>
          <p:cNvPicPr>
            <a:picLocks noChangeAspect="1" noChangeArrowheads="1"/>
          </p:cNvPicPr>
          <p:nvPr/>
        </p:nvPicPr>
        <p:blipFill>
          <a:blip r:embed="rId2" cstate="email"/>
          <a:srcRect/>
          <a:stretch>
            <a:fillRect/>
          </a:stretch>
        </p:blipFill>
        <p:spPr bwMode="auto">
          <a:xfrm>
            <a:off x="6804248" y="4365104"/>
            <a:ext cx="1656184" cy="1631846"/>
          </a:xfrm>
          <a:prstGeom prst="rect">
            <a:avLst/>
          </a:prstGeom>
          <a:noFill/>
        </p:spPr>
      </p:pic>
    </p:spTree>
    <p:extLst>
      <p:ext uri="{BB962C8B-B14F-4D97-AF65-F5344CB8AC3E}">
        <p14:creationId xmlns:p14="http://schemas.microsoft.com/office/powerpoint/2010/main" val="79831035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a:xfrm>
            <a:off x="1042988" y="1197695"/>
            <a:ext cx="7056437" cy="719137"/>
          </a:xfrm>
        </p:spPr>
        <p:txBody>
          <a:bodyPr>
            <a:noAutofit/>
          </a:bodyPr>
          <a:lstStyle/>
          <a:p>
            <a:r>
              <a:rPr lang="is-IS" b="0" dirty="0" smtClean="0">
                <a:latin typeface="Arial" charset="0"/>
              </a:rPr>
              <a:t>Lærum af reynslunni</a:t>
            </a:r>
            <a:endParaRPr lang="en-GB" b="0" dirty="0">
              <a:latin typeface="Arial" charset="0"/>
            </a:endParaRPr>
          </a:p>
        </p:txBody>
      </p:sp>
      <p:sp>
        <p:nvSpPr>
          <p:cNvPr id="796675" name="Rectangle 3"/>
          <p:cNvSpPr>
            <a:spLocks noGrp="1" noChangeArrowheads="1"/>
          </p:cNvSpPr>
          <p:nvPr>
            <p:ph idx="1"/>
          </p:nvPr>
        </p:nvSpPr>
        <p:spPr>
          <a:xfrm>
            <a:off x="467545" y="2348880"/>
            <a:ext cx="8352927" cy="4104308"/>
          </a:xfrm>
        </p:spPr>
        <p:txBody>
          <a:bodyPr/>
          <a:lstStyle/>
          <a:p>
            <a:pPr marL="342000" indent="-342000">
              <a:buClr>
                <a:schemeClr val="tx1"/>
              </a:buClr>
              <a:buFont typeface="Wingdings" pitchFamily="2" charset="2"/>
              <a:buChar char="§"/>
            </a:pPr>
            <a:r>
              <a:rPr lang="is-IS" sz="2800" dirty="0" smtClean="0">
                <a:latin typeface="Arial" charset="0"/>
              </a:rPr>
              <a:t>Skyndihjálp </a:t>
            </a:r>
            <a:r>
              <a:rPr lang="is-IS" sz="2800" dirty="0">
                <a:latin typeface="Arial" charset="0"/>
              </a:rPr>
              <a:t>gengur sjaldnast fullkomlega</a:t>
            </a:r>
          </a:p>
          <a:p>
            <a:pPr marL="342000" indent="-342000">
              <a:buClr>
                <a:schemeClr val="tx1"/>
              </a:buClr>
              <a:buFont typeface="Wingdings" pitchFamily="2" charset="2"/>
              <a:buChar char="§"/>
            </a:pPr>
            <a:r>
              <a:rPr lang="is-IS" sz="2800" dirty="0">
                <a:latin typeface="Arial" charset="0"/>
              </a:rPr>
              <a:t>Aldrei má áfellast þann sem reynir sitt besta</a:t>
            </a:r>
          </a:p>
          <a:p>
            <a:pPr marL="342000" indent="-342000">
              <a:buClr>
                <a:schemeClr val="tx1"/>
              </a:buClr>
              <a:buFont typeface="Wingdings" pitchFamily="2" charset="2"/>
              <a:buChar char="§"/>
            </a:pPr>
            <a:r>
              <a:rPr lang="is-IS" sz="2800" dirty="0">
                <a:latin typeface="Arial" charset="0"/>
              </a:rPr>
              <a:t>Nauðsynlegt er að fara yfir atburðarásina eftir </a:t>
            </a:r>
            <a:r>
              <a:rPr lang="is-IS" sz="2800" dirty="0" smtClean="0">
                <a:latin typeface="Arial" charset="0"/>
              </a:rPr>
              <a:t>á og t.d. ræða </a:t>
            </a:r>
            <a:r>
              <a:rPr lang="is-IS" sz="2800" dirty="0">
                <a:latin typeface="Arial" charset="0"/>
              </a:rPr>
              <a:t>við heilbrigðisstarfsmann</a:t>
            </a:r>
          </a:p>
          <a:p>
            <a:pPr>
              <a:lnSpc>
                <a:spcPct val="90000"/>
              </a:lnSpc>
              <a:buClr>
                <a:srgbClr val="FF5050"/>
              </a:buClr>
              <a:buFont typeface="Wingdings" pitchFamily="2" charset="2"/>
              <a:buChar char="§"/>
            </a:pPr>
            <a:endParaRPr lang="is-IS" sz="2400" dirty="0">
              <a:latin typeface="Arial" charset="0"/>
            </a:endParaRPr>
          </a:p>
        </p:txBody>
      </p:sp>
      <p:sp>
        <p:nvSpPr>
          <p:cNvPr id="6" name="Slide Number Placeholder 5"/>
          <p:cNvSpPr>
            <a:spLocks noGrp="1"/>
          </p:cNvSpPr>
          <p:nvPr>
            <p:ph type="sldNum" sz="quarter" idx="12"/>
          </p:nvPr>
        </p:nvSpPr>
        <p:spPr/>
        <p:txBody>
          <a:bodyPr/>
          <a:lstStyle/>
          <a:p>
            <a:fld id="{037002F9-BD01-4FBC-9099-B06CC4E943AC}" type="slidenum">
              <a:rPr lang="is-IS"/>
              <a:pPr/>
              <a:t>249</a:t>
            </a:fld>
            <a:endParaRPr lang="is-IS"/>
          </a:p>
        </p:txBody>
      </p:sp>
    </p:spTree>
    <p:extLst>
      <p:ext uri="{BB962C8B-B14F-4D97-AF65-F5344CB8AC3E}">
        <p14:creationId xmlns:p14="http://schemas.microsoft.com/office/powerpoint/2010/main" val="23514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6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6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827088" y="989856"/>
            <a:ext cx="7543800" cy="1143000"/>
          </a:xfrm>
        </p:spPr>
        <p:txBody>
          <a:bodyPr/>
          <a:lstStyle/>
          <a:p>
            <a:r>
              <a:rPr lang="is-IS" b="0" dirty="0" smtClean="0">
                <a:latin typeface="Arial" charset="0"/>
              </a:rPr>
              <a:t>Fjögur skref skyndihjálpar</a:t>
            </a:r>
            <a:endParaRPr lang="is-IS" b="0" dirty="0">
              <a:latin typeface="Arial" charset="0"/>
            </a:endParaRPr>
          </a:p>
        </p:txBody>
      </p:sp>
      <p:sp>
        <p:nvSpPr>
          <p:cNvPr id="647171" name="Rectangle 3"/>
          <p:cNvSpPr>
            <a:spLocks noGrp="1" noChangeArrowheads="1"/>
          </p:cNvSpPr>
          <p:nvPr>
            <p:ph idx="1"/>
          </p:nvPr>
        </p:nvSpPr>
        <p:spPr>
          <a:xfrm>
            <a:off x="468313" y="2276475"/>
            <a:ext cx="8207375" cy="4321175"/>
          </a:xfrm>
        </p:spPr>
        <p:txBody>
          <a:bodyPr/>
          <a:lstStyle/>
          <a:p>
            <a:pPr marL="342000" indent="-342000">
              <a:buClr>
                <a:schemeClr val="tx1"/>
              </a:buClr>
              <a:buNone/>
            </a:pPr>
            <a:r>
              <a:rPr lang="is-IS" sz="2800" dirty="0" smtClean="0">
                <a:latin typeface="Arial" charset="0"/>
              </a:rPr>
              <a:t>1. Tryggja öryggi</a:t>
            </a:r>
            <a:endParaRPr lang="is-IS" sz="2800" dirty="0">
              <a:latin typeface="Arial" charset="0"/>
            </a:endParaRPr>
          </a:p>
          <a:p>
            <a:pPr marL="342000" indent="-342000">
              <a:buClr>
                <a:schemeClr val="tx1"/>
              </a:buClr>
              <a:buNone/>
            </a:pPr>
            <a:r>
              <a:rPr lang="is-IS" sz="2800" dirty="0" smtClean="0">
                <a:latin typeface="Arial" charset="0"/>
              </a:rPr>
              <a:t>2. Meta ástand hins slasaða eða sjúka</a:t>
            </a:r>
            <a:endParaRPr lang="is-IS" dirty="0" smtClean="0">
              <a:latin typeface="Arial" charset="0"/>
            </a:endParaRPr>
          </a:p>
          <a:p>
            <a:pPr marL="342000" indent="-342000">
              <a:buClr>
                <a:schemeClr val="tx1"/>
              </a:buClr>
              <a:buNone/>
            </a:pPr>
            <a:r>
              <a:rPr lang="is-IS" sz="2800" dirty="0" smtClean="0">
                <a:latin typeface="Arial" charset="0"/>
              </a:rPr>
              <a:t>3. Sækja hjálp, eða hringja á aðstoð</a:t>
            </a:r>
          </a:p>
          <a:p>
            <a:pPr marL="342000" indent="-342000">
              <a:buClr>
                <a:schemeClr val="tx1"/>
              </a:buClr>
              <a:buNone/>
            </a:pPr>
            <a:r>
              <a:rPr lang="is-IS" sz="2800" dirty="0" smtClean="0">
                <a:latin typeface="Arial" charset="0"/>
              </a:rPr>
              <a:t>4. Veita skyndihjálp</a:t>
            </a:r>
          </a:p>
          <a:p>
            <a:pPr>
              <a:buClr>
                <a:schemeClr val="tx1"/>
              </a:buClr>
              <a:buFont typeface="Wingdings" pitchFamily="2" charset="2"/>
              <a:buChar char="§"/>
            </a:pPr>
            <a:endParaRPr lang="is-IS" sz="2800" dirty="0" smtClean="0">
              <a:latin typeface="Arial" charset="0"/>
            </a:endParaRPr>
          </a:p>
          <a:p>
            <a:pPr algn="ctr">
              <a:buClr>
                <a:schemeClr val="tx1"/>
              </a:buClr>
              <a:buNone/>
            </a:pPr>
            <a:endParaRPr lang="is-IS" sz="1000" dirty="0" smtClean="0">
              <a:latin typeface="Arial" charset="0"/>
            </a:endParaRPr>
          </a:p>
        </p:txBody>
      </p:sp>
      <p:sp>
        <p:nvSpPr>
          <p:cNvPr id="7" name="Slide Number Placeholder 5"/>
          <p:cNvSpPr>
            <a:spLocks noGrp="1"/>
          </p:cNvSpPr>
          <p:nvPr>
            <p:ph type="sldNum" sz="quarter" idx="12"/>
          </p:nvPr>
        </p:nvSpPr>
        <p:spPr/>
        <p:txBody>
          <a:bodyPr/>
          <a:lstStyle/>
          <a:p>
            <a:fld id="{9A6E875B-CF3B-4E2B-A9B0-3BD469D84B35}" type="slidenum">
              <a:rPr lang="is-IS"/>
              <a:pPr/>
              <a:t>25</a:t>
            </a:fld>
            <a:endParaRPr lang="is-IS"/>
          </a:p>
        </p:txBody>
      </p:sp>
    </p:spTree>
    <p:extLst>
      <p:ext uri="{BB962C8B-B14F-4D97-AF65-F5344CB8AC3E}">
        <p14:creationId xmlns:p14="http://schemas.microsoft.com/office/powerpoint/2010/main" val="3594010265"/>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2276922"/>
            <a:ext cx="7543800" cy="1008062"/>
          </a:xfrm>
        </p:spPr>
        <p:txBody>
          <a:bodyPr>
            <a:normAutofit fontScale="90000"/>
          </a:bodyPr>
          <a:lstStyle/>
          <a:p>
            <a:r>
              <a:rPr lang="is-IS" sz="4900" b="0" dirty="0" smtClean="0">
                <a:latin typeface="Arial" charset="0"/>
                <a:cs typeface="Arial" charset="0"/>
              </a:rPr>
              <a:t>Viðbótarefni</a:t>
            </a:r>
            <a:r>
              <a:rPr lang="is-IS" sz="2800" b="0" dirty="0">
                <a:latin typeface="Arial" charset="0"/>
                <a:cs typeface="Arial" charset="0"/>
              </a:rPr>
              <a:t/>
            </a:r>
            <a:br>
              <a:rPr lang="is-IS" sz="2800" b="0" dirty="0">
                <a:latin typeface="Arial" charset="0"/>
                <a:cs typeface="Arial" charset="0"/>
              </a:rPr>
            </a:br>
            <a:endParaRPr lang="en-GB" sz="3100" b="0" dirty="0">
              <a:solidFill>
                <a:srgbClr val="FF0000"/>
              </a:solidFill>
              <a:latin typeface="Arial" charset="0"/>
              <a:cs typeface="Arial" charset="0"/>
            </a:endParaRPr>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250</a:t>
            </a:fld>
            <a:endParaRPr lang="is-IS"/>
          </a:p>
        </p:txBody>
      </p:sp>
    </p:spTree>
    <p:extLst>
      <p:ext uri="{BB962C8B-B14F-4D97-AF65-F5344CB8AC3E}">
        <p14:creationId xmlns:p14="http://schemas.microsoft.com/office/powerpoint/2010/main" val="145035922"/>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827088" y="1061864"/>
            <a:ext cx="7543800" cy="1143000"/>
          </a:xfrm>
        </p:spPr>
        <p:txBody>
          <a:bodyPr/>
          <a:lstStyle/>
          <a:p>
            <a:r>
              <a:rPr lang="is-IS" b="0" dirty="0">
                <a:latin typeface="Arial" charset="0"/>
              </a:rPr>
              <a:t>Innihald sjúkratösku</a:t>
            </a:r>
            <a:endParaRPr lang="en-GB" sz="3000" b="0" dirty="0">
              <a:solidFill>
                <a:srgbClr val="FF0000"/>
              </a:solidFill>
              <a:latin typeface="Arial" charset="0"/>
            </a:endParaRPr>
          </a:p>
        </p:txBody>
      </p:sp>
      <p:sp>
        <p:nvSpPr>
          <p:cNvPr id="867331" name="Rectangle 3"/>
          <p:cNvSpPr>
            <a:spLocks noGrp="1" noChangeArrowheads="1"/>
          </p:cNvSpPr>
          <p:nvPr>
            <p:ph idx="1"/>
          </p:nvPr>
        </p:nvSpPr>
        <p:spPr>
          <a:xfrm>
            <a:off x="684213" y="2492896"/>
            <a:ext cx="3451225" cy="3907904"/>
          </a:xfrm>
        </p:spPr>
        <p:txBody>
          <a:bodyPr/>
          <a:lstStyle/>
          <a:p>
            <a:pPr>
              <a:buClr>
                <a:schemeClr val="tx1"/>
              </a:buClr>
              <a:buFont typeface="Wingdings" pitchFamily="2" charset="2"/>
              <a:buChar char="§"/>
            </a:pPr>
            <a:r>
              <a:rPr lang="is-IS" sz="2800" dirty="0">
                <a:latin typeface="Arial" charset="0"/>
              </a:rPr>
              <a:t>Flísatöng</a:t>
            </a:r>
          </a:p>
          <a:p>
            <a:pPr>
              <a:buClr>
                <a:schemeClr val="tx1"/>
              </a:buClr>
              <a:buFont typeface="Wingdings" pitchFamily="2" charset="2"/>
              <a:buChar char="§"/>
            </a:pPr>
            <a:r>
              <a:rPr lang="is-IS" sz="2800" dirty="0">
                <a:latin typeface="Arial" charset="0"/>
              </a:rPr>
              <a:t>Blástursgríma</a:t>
            </a:r>
            <a:endParaRPr lang="en-GB" sz="2800" dirty="0">
              <a:latin typeface="Arial" charset="0"/>
            </a:endParaRPr>
          </a:p>
          <a:p>
            <a:pPr>
              <a:buClr>
                <a:schemeClr val="tx1"/>
              </a:buClr>
              <a:buFont typeface="Wingdings" pitchFamily="2" charset="2"/>
              <a:buChar char="§"/>
            </a:pPr>
            <a:r>
              <a:rPr lang="is-IS" sz="2800" dirty="0">
                <a:latin typeface="Arial" charset="0"/>
              </a:rPr>
              <a:t>Hlífðarhanskar</a:t>
            </a:r>
            <a:endParaRPr lang="en-GB" sz="2800" dirty="0">
              <a:latin typeface="Arial" charset="0"/>
            </a:endParaRPr>
          </a:p>
          <a:p>
            <a:pPr>
              <a:buClr>
                <a:schemeClr val="tx1"/>
              </a:buClr>
              <a:buFont typeface="Wingdings" pitchFamily="2" charset="2"/>
              <a:buChar char="§"/>
            </a:pPr>
            <a:r>
              <a:rPr lang="is-IS" sz="2800" dirty="0">
                <a:latin typeface="Arial" charset="0"/>
              </a:rPr>
              <a:t>Augnskol?</a:t>
            </a:r>
            <a:endParaRPr lang="en-GB" sz="2800" dirty="0">
              <a:latin typeface="Arial" charset="0"/>
            </a:endParaRPr>
          </a:p>
          <a:p>
            <a:pPr>
              <a:buClr>
                <a:schemeClr val="tx1"/>
              </a:buClr>
              <a:buFont typeface="Wingdings" pitchFamily="2" charset="2"/>
              <a:buChar char="§"/>
            </a:pPr>
            <a:r>
              <a:rPr lang="is-IS" sz="2800" dirty="0">
                <a:latin typeface="Arial" charset="0"/>
              </a:rPr>
              <a:t>Sótthreinsiklútar?</a:t>
            </a:r>
          </a:p>
          <a:p>
            <a:pPr>
              <a:buClr>
                <a:schemeClr val="tx1"/>
              </a:buClr>
              <a:buFont typeface="Wingdings" pitchFamily="2" charset="2"/>
              <a:buChar char="§"/>
            </a:pPr>
            <a:r>
              <a:rPr lang="is-IS" sz="2800" dirty="0">
                <a:latin typeface="Arial" charset="0"/>
              </a:rPr>
              <a:t>Brunagel?</a:t>
            </a:r>
          </a:p>
          <a:p>
            <a:pPr>
              <a:buClr>
                <a:srgbClr val="FF3300"/>
              </a:buClr>
              <a:buFont typeface="Wingdings" pitchFamily="2" charset="2"/>
              <a:buNone/>
            </a:pPr>
            <a:endParaRPr lang="en-GB" sz="2800" dirty="0"/>
          </a:p>
          <a:p>
            <a:pPr>
              <a:buClr>
                <a:srgbClr val="FF3300"/>
              </a:buClr>
            </a:pPr>
            <a:endParaRPr lang="en-GB" sz="2800" dirty="0"/>
          </a:p>
          <a:p>
            <a:pPr>
              <a:buClr>
                <a:srgbClr val="FF3300"/>
              </a:buClr>
            </a:pPr>
            <a:endParaRPr lang="en-GB" sz="2800" dirty="0"/>
          </a:p>
        </p:txBody>
      </p:sp>
      <p:sp>
        <p:nvSpPr>
          <p:cNvPr id="7" name="Slide Number Placeholder 5"/>
          <p:cNvSpPr>
            <a:spLocks noGrp="1"/>
          </p:cNvSpPr>
          <p:nvPr>
            <p:ph type="sldNum" sz="quarter" idx="12"/>
          </p:nvPr>
        </p:nvSpPr>
        <p:spPr/>
        <p:txBody>
          <a:bodyPr/>
          <a:lstStyle/>
          <a:p>
            <a:fld id="{3B266872-86AF-4BEF-B84E-79F6DFF25F31}" type="slidenum">
              <a:rPr lang="is-IS"/>
              <a:pPr/>
              <a:t>251</a:t>
            </a:fld>
            <a:endParaRPr lang="is-IS"/>
          </a:p>
        </p:txBody>
      </p:sp>
      <p:pic>
        <p:nvPicPr>
          <p:cNvPr id="867332" name="Picture 4" descr="forhlid"/>
          <p:cNvPicPr>
            <a:picLocks noChangeAspect="1" noChangeArrowheads="1"/>
          </p:cNvPicPr>
          <p:nvPr/>
        </p:nvPicPr>
        <p:blipFill>
          <a:blip r:embed="rId3" cstate="email"/>
          <a:srcRect/>
          <a:stretch>
            <a:fillRect/>
          </a:stretch>
        </p:blipFill>
        <p:spPr bwMode="auto">
          <a:xfrm>
            <a:off x="4356100" y="2136775"/>
            <a:ext cx="3816350" cy="3321050"/>
          </a:xfrm>
          <a:prstGeom prst="rect">
            <a:avLst/>
          </a:prstGeom>
          <a:noFill/>
        </p:spPr>
      </p:pic>
    </p:spTree>
    <p:extLst>
      <p:ext uri="{BB962C8B-B14F-4D97-AF65-F5344CB8AC3E}">
        <p14:creationId xmlns:p14="http://schemas.microsoft.com/office/powerpoint/2010/main" val="2002800543"/>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a:xfrm>
            <a:off x="827088" y="989856"/>
            <a:ext cx="7543800" cy="1143000"/>
          </a:xfrm>
        </p:spPr>
        <p:txBody>
          <a:bodyPr/>
          <a:lstStyle/>
          <a:p>
            <a:r>
              <a:rPr lang="is-IS" b="0" dirty="0">
                <a:latin typeface="Arial" charset="0"/>
              </a:rPr>
              <a:t>Innihald sjúkratösku</a:t>
            </a:r>
            <a:endParaRPr lang="en-GB" sz="3000" b="0" dirty="0">
              <a:solidFill>
                <a:srgbClr val="FF0000"/>
              </a:solidFill>
              <a:latin typeface="Arial" charset="0"/>
            </a:endParaRPr>
          </a:p>
        </p:txBody>
      </p:sp>
      <p:sp>
        <p:nvSpPr>
          <p:cNvPr id="869379" name="Rectangle 3"/>
          <p:cNvSpPr>
            <a:spLocks noGrp="1" noChangeArrowheads="1"/>
          </p:cNvSpPr>
          <p:nvPr>
            <p:ph sz="half" idx="1"/>
          </p:nvPr>
        </p:nvSpPr>
        <p:spPr>
          <a:xfrm>
            <a:off x="468313" y="1989138"/>
            <a:ext cx="3671887" cy="4392612"/>
          </a:xfrm>
        </p:spPr>
        <p:txBody>
          <a:bodyPr/>
          <a:lstStyle/>
          <a:p>
            <a:pPr>
              <a:buClr>
                <a:schemeClr val="tx1"/>
              </a:buClr>
              <a:buFont typeface="Wingdings" pitchFamily="2" charset="2"/>
              <a:buChar char="§"/>
            </a:pPr>
            <a:r>
              <a:rPr lang="is-IS" dirty="0">
                <a:latin typeface="Arial" charset="0"/>
              </a:rPr>
              <a:t>Sáragrisjur</a:t>
            </a:r>
          </a:p>
          <a:p>
            <a:pPr>
              <a:buClr>
                <a:schemeClr val="tx1"/>
              </a:buClr>
              <a:buFont typeface="Wingdings" pitchFamily="2" charset="2"/>
              <a:buChar char="§"/>
            </a:pPr>
            <a:r>
              <a:rPr lang="is-IS" dirty="0">
                <a:latin typeface="Arial" charset="0"/>
              </a:rPr>
              <a:t>Sárabindi</a:t>
            </a:r>
            <a:endParaRPr lang="en-GB" dirty="0">
              <a:latin typeface="Arial" charset="0"/>
            </a:endParaRPr>
          </a:p>
          <a:p>
            <a:pPr>
              <a:buClr>
                <a:schemeClr val="tx1"/>
              </a:buClr>
              <a:buFont typeface="Wingdings" pitchFamily="2" charset="2"/>
              <a:buChar char="§"/>
            </a:pPr>
            <a:r>
              <a:rPr lang="is-IS" dirty="0">
                <a:latin typeface="Arial" charset="0"/>
              </a:rPr>
              <a:t>Teygjubindi</a:t>
            </a:r>
          </a:p>
          <a:p>
            <a:pPr>
              <a:buClr>
                <a:schemeClr val="tx1"/>
              </a:buClr>
              <a:buFont typeface="Wingdings" pitchFamily="2" charset="2"/>
              <a:buChar char="§"/>
            </a:pPr>
            <a:r>
              <a:rPr lang="is-IS" dirty="0">
                <a:latin typeface="Arial" charset="0"/>
              </a:rPr>
              <a:t>Heftiplástur</a:t>
            </a:r>
            <a:endParaRPr lang="en-GB" dirty="0">
              <a:latin typeface="Arial" charset="0"/>
            </a:endParaRPr>
          </a:p>
          <a:p>
            <a:pPr>
              <a:buClr>
                <a:schemeClr val="tx1"/>
              </a:buClr>
              <a:buFont typeface="Wingdings" pitchFamily="2" charset="2"/>
              <a:buChar char="§"/>
            </a:pPr>
            <a:r>
              <a:rPr lang="is-IS" dirty="0">
                <a:latin typeface="Arial" charset="0"/>
              </a:rPr>
              <a:t>Plástur</a:t>
            </a:r>
          </a:p>
          <a:p>
            <a:pPr>
              <a:buClr>
                <a:schemeClr val="tx1"/>
              </a:buClr>
              <a:buFont typeface="Wingdings" pitchFamily="2" charset="2"/>
              <a:buChar char="§"/>
            </a:pPr>
            <a:r>
              <a:rPr lang="is-IS" dirty="0">
                <a:latin typeface="Arial" charset="0"/>
              </a:rPr>
              <a:t>Klemmuplástur</a:t>
            </a:r>
          </a:p>
          <a:p>
            <a:pPr>
              <a:buClr>
                <a:schemeClr val="tx1"/>
              </a:buClr>
              <a:buFont typeface="Wingdings" pitchFamily="2" charset="2"/>
              <a:buChar char="§"/>
            </a:pPr>
            <a:r>
              <a:rPr lang="is-IS" dirty="0">
                <a:latin typeface="Arial" charset="0"/>
              </a:rPr>
              <a:t>Þrýstibögglar</a:t>
            </a:r>
            <a:endParaRPr lang="en-GB" dirty="0">
              <a:latin typeface="Arial" charset="0"/>
            </a:endParaRPr>
          </a:p>
          <a:p>
            <a:pPr>
              <a:buClr>
                <a:schemeClr val="tx1"/>
              </a:buClr>
              <a:buFont typeface="Wingdings" pitchFamily="2" charset="2"/>
              <a:buChar char="§"/>
            </a:pPr>
            <a:r>
              <a:rPr lang="is-IS" dirty="0">
                <a:latin typeface="Arial" charset="0"/>
              </a:rPr>
              <a:t>Skolvökvi</a:t>
            </a:r>
          </a:p>
          <a:p>
            <a:pPr>
              <a:buClr>
                <a:schemeClr val="tx1"/>
              </a:buClr>
            </a:pPr>
            <a:endParaRPr lang="en-GB" dirty="0">
              <a:latin typeface="Arial" charset="0"/>
            </a:endParaRPr>
          </a:p>
        </p:txBody>
      </p:sp>
      <p:sp>
        <p:nvSpPr>
          <p:cNvPr id="869380" name="Rectangle 4"/>
          <p:cNvSpPr>
            <a:spLocks noGrp="1" noChangeArrowheads="1"/>
          </p:cNvSpPr>
          <p:nvPr>
            <p:ph sz="half" idx="2"/>
          </p:nvPr>
        </p:nvSpPr>
        <p:spPr>
          <a:xfrm>
            <a:off x="4787900" y="1989138"/>
            <a:ext cx="3600450" cy="4267200"/>
          </a:xfrm>
        </p:spPr>
        <p:txBody>
          <a:bodyPr/>
          <a:lstStyle/>
          <a:p>
            <a:pPr>
              <a:buClr>
                <a:schemeClr val="tx1"/>
              </a:buClr>
              <a:buFont typeface="Wingdings" pitchFamily="2" charset="2"/>
              <a:buChar char="§"/>
            </a:pPr>
            <a:r>
              <a:rPr lang="is-IS" dirty="0">
                <a:latin typeface="Arial" charset="0"/>
              </a:rPr>
              <a:t>Fatli?</a:t>
            </a:r>
            <a:endParaRPr lang="en-GB" dirty="0">
              <a:latin typeface="Arial" charset="0"/>
            </a:endParaRPr>
          </a:p>
          <a:p>
            <a:pPr>
              <a:buClr>
                <a:schemeClr val="tx1"/>
              </a:buClr>
              <a:buFont typeface="Wingdings" pitchFamily="2" charset="2"/>
              <a:buChar char="§"/>
            </a:pPr>
            <a:r>
              <a:rPr lang="is-IS" dirty="0">
                <a:latin typeface="Arial" charset="0"/>
              </a:rPr>
              <a:t>Öryggisnælur?</a:t>
            </a:r>
            <a:endParaRPr lang="en-GB" dirty="0">
              <a:latin typeface="Arial" charset="0"/>
            </a:endParaRPr>
          </a:p>
          <a:p>
            <a:pPr>
              <a:buClr>
                <a:schemeClr val="tx1"/>
              </a:buClr>
              <a:buFont typeface="Wingdings" pitchFamily="2" charset="2"/>
              <a:buChar char="§"/>
            </a:pPr>
            <a:r>
              <a:rPr lang="is-IS" dirty="0">
                <a:latin typeface="Arial" charset="0"/>
              </a:rPr>
              <a:t>Kælipoki?</a:t>
            </a:r>
            <a:endParaRPr lang="en-GB" dirty="0">
              <a:latin typeface="Arial" charset="0"/>
            </a:endParaRPr>
          </a:p>
          <a:p>
            <a:pPr>
              <a:buClr>
                <a:schemeClr val="tx1"/>
              </a:buClr>
              <a:buFont typeface="Wingdings" pitchFamily="2" charset="2"/>
              <a:buChar char="§"/>
            </a:pPr>
            <a:r>
              <a:rPr lang="is-IS" dirty="0">
                <a:latin typeface="Arial" charset="0"/>
              </a:rPr>
              <a:t>Álpoki?</a:t>
            </a:r>
            <a:endParaRPr lang="en-GB" dirty="0">
              <a:latin typeface="Arial" charset="0"/>
            </a:endParaRPr>
          </a:p>
          <a:p>
            <a:pPr>
              <a:buClr>
                <a:schemeClr val="tx1"/>
              </a:buClr>
              <a:buFont typeface="Wingdings" pitchFamily="2" charset="2"/>
              <a:buChar char="§"/>
            </a:pPr>
            <a:r>
              <a:rPr lang="is-IS" dirty="0">
                <a:latin typeface="Arial" charset="0"/>
              </a:rPr>
              <a:t>Sérstök skæri til að klippa fatnað eða öryggisbelti</a:t>
            </a:r>
            <a:endParaRPr lang="en-GB" dirty="0">
              <a:latin typeface="Arial" charset="0"/>
            </a:endParaRPr>
          </a:p>
          <a:p>
            <a:pPr>
              <a:buClr>
                <a:schemeClr val="tx1"/>
              </a:buClr>
              <a:buFont typeface="Wingdings" pitchFamily="2" charset="2"/>
              <a:buChar char="§"/>
            </a:pPr>
            <a:r>
              <a:rPr lang="is-IS" dirty="0" smtClean="0">
                <a:latin typeface="Arial" charset="0"/>
              </a:rPr>
              <a:t>Vasaljós?</a:t>
            </a:r>
            <a:endParaRPr lang="is-IS" dirty="0">
              <a:latin typeface="Arial" charset="0"/>
            </a:endParaRPr>
          </a:p>
        </p:txBody>
      </p:sp>
      <p:sp>
        <p:nvSpPr>
          <p:cNvPr id="7" name="Slide Number Placeholder 6"/>
          <p:cNvSpPr>
            <a:spLocks noGrp="1"/>
          </p:cNvSpPr>
          <p:nvPr>
            <p:ph type="sldNum" sz="quarter" idx="12"/>
          </p:nvPr>
        </p:nvSpPr>
        <p:spPr/>
        <p:txBody>
          <a:bodyPr/>
          <a:lstStyle/>
          <a:p>
            <a:fld id="{C9A6673B-7FC4-4FC5-8DFF-8C1E952E3A29}" type="slidenum">
              <a:rPr lang="is-IS"/>
              <a:pPr/>
              <a:t>252</a:t>
            </a:fld>
            <a:endParaRPr lang="is-IS"/>
          </a:p>
        </p:txBody>
      </p:sp>
    </p:spTree>
    <p:extLst>
      <p:ext uri="{BB962C8B-B14F-4D97-AF65-F5344CB8AC3E}">
        <p14:creationId xmlns:p14="http://schemas.microsoft.com/office/powerpoint/2010/main" val="706010050"/>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a:xfrm>
            <a:off x="0" y="989856"/>
            <a:ext cx="9144000" cy="1143000"/>
          </a:xfrm>
        </p:spPr>
        <p:txBody>
          <a:bodyPr/>
          <a:lstStyle/>
          <a:p>
            <a:r>
              <a:rPr lang="is-IS" b="0" dirty="0">
                <a:latin typeface="Arial" charset="0"/>
              </a:rPr>
              <a:t>Hvað </a:t>
            </a:r>
            <a:r>
              <a:rPr lang="is-IS" b="0" dirty="0" smtClean="0">
                <a:latin typeface="Arial" charset="0"/>
              </a:rPr>
              <a:t>búnaður á </a:t>
            </a:r>
            <a:r>
              <a:rPr lang="is-IS" b="0" dirty="0">
                <a:latin typeface="Arial" charset="0"/>
              </a:rPr>
              <a:t>að vera í bílnum?</a:t>
            </a:r>
            <a:endParaRPr lang="en-GB" b="0" dirty="0">
              <a:latin typeface="Arial" charset="0"/>
            </a:endParaRPr>
          </a:p>
        </p:txBody>
      </p:sp>
      <p:sp>
        <p:nvSpPr>
          <p:cNvPr id="870403" name="Rectangle 3"/>
          <p:cNvSpPr>
            <a:spLocks noGrp="1" noChangeArrowheads="1"/>
          </p:cNvSpPr>
          <p:nvPr>
            <p:ph idx="1"/>
          </p:nvPr>
        </p:nvSpPr>
        <p:spPr>
          <a:xfrm>
            <a:off x="539553" y="2205038"/>
            <a:ext cx="8223448" cy="4119562"/>
          </a:xfrm>
        </p:spPr>
        <p:txBody>
          <a:bodyPr/>
          <a:lstStyle/>
          <a:p>
            <a:pPr>
              <a:buClr>
                <a:schemeClr val="tx1"/>
              </a:buClr>
              <a:buFont typeface="Wingdings" pitchFamily="2" charset="2"/>
              <a:buChar char="§"/>
            </a:pPr>
            <a:r>
              <a:rPr lang="is-IS" sz="2800" dirty="0" smtClean="0">
                <a:latin typeface="Arial" charset="0"/>
              </a:rPr>
              <a:t>Sjúkrakassi</a:t>
            </a:r>
            <a:endParaRPr lang="is-IS" sz="2800" dirty="0">
              <a:latin typeface="Arial" charset="0"/>
            </a:endParaRPr>
          </a:p>
          <a:p>
            <a:pPr>
              <a:buClr>
                <a:schemeClr val="tx1"/>
              </a:buClr>
              <a:buFont typeface="Wingdings" pitchFamily="2" charset="2"/>
              <a:buChar char="§"/>
            </a:pPr>
            <a:r>
              <a:rPr lang="is-IS" sz="2800" dirty="0">
                <a:latin typeface="Arial" charset="0"/>
              </a:rPr>
              <a:t>Slökkvitæki</a:t>
            </a:r>
          </a:p>
          <a:p>
            <a:pPr>
              <a:buClr>
                <a:schemeClr val="tx1"/>
              </a:buClr>
              <a:buFont typeface="Wingdings" pitchFamily="2" charset="2"/>
              <a:buChar char="§"/>
            </a:pPr>
            <a:r>
              <a:rPr lang="is-IS" sz="2800" dirty="0">
                <a:latin typeface="Arial" charset="0"/>
              </a:rPr>
              <a:t>Mögulegur viðbótabúnaður?</a:t>
            </a:r>
          </a:p>
          <a:p>
            <a:pPr lvl="1">
              <a:buClr>
                <a:schemeClr val="tx1"/>
              </a:buClr>
              <a:buFont typeface="Wingdings" pitchFamily="2" charset="2"/>
              <a:buChar char="§"/>
            </a:pPr>
            <a:r>
              <a:rPr lang="is-IS" dirty="0">
                <a:latin typeface="Arial" charset="0"/>
              </a:rPr>
              <a:t>Teppi</a:t>
            </a:r>
          </a:p>
          <a:p>
            <a:pPr lvl="1">
              <a:buClr>
                <a:schemeClr val="tx1"/>
              </a:buClr>
              <a:buFont typeface="Wingdings" pitchFamily="2" charset="2"/>
              <a:buChar char="§"/>
            </a:pPr>
            <a:r>
              <a:rPr lang="is-IS" dirty="0">
                <a:latin typeface="Arial" charset="0"/>
              </a:rPr>
              <a:t>Góður fatnaður</a:t>
            </a:r>
          </a:p>
          <a:p>
            <a:pPr lvl="1">
              <a:buClr>
                <a:schemeClr val="tx1"/>
              </a:buClr>
              <a:buFont typeface="Wingdings" pitchFamily="2" charset="2"/>
              <a:buChar char="§"/>
            </a:pPr>
            <a:r>
              <a:rPr lang="is-IS" dirty="0">
                <a:latin typeface="Arial" charset="0"/>
              </a:rPr>
              <a:t>Vatn</a:t>
            </a:r>
          </a:p>
          <a:p>
            <a:pPr lvl="1">
              <a:buClr>
                <a:schemeClr val="tx1"/>
              </a:buClr>
              <a:buFont typeface="Wingdings" pitchFamily="2" charset="2"/>
              <a:buChar char="§"/>
            </a:pPr>
            <a:r>
              <a:rPr lang="is-IS" dirty="0">
                <a:latin typeface="Arial" charset="0"/>
              </a:rPr>
              <a:t>Skófla </a:t>
            </a:r>
          </a:p>
          <a:p>
            <a:pPr lvl="1">
              <a:buClr>
                <a:schemeClr val="tx1"/>
              </a:buClr>
              <a:buFont typeface="Wingdings" pitchFamily="2" charset="2"/>
              <a:buChar char="§"/>
            </a:pPr>
            <a:r>
              <a:rPr lang="is-IS" dirty="0" smtClean="0">
                <a:latin typeface="Arial" charset="0"/>
              </a:rPr>
              <a:t>Dráttartóg</a:t>
            </a:r>
            <a:endParaRPr lang="is-IS" dirty="0">
              <a:latin typeface="Arial" charset="0"/>
            </a:endParaRPr>
          </a:p>
          <a:p>
            <a:pPr lvl="1">
              <a:buClr>
                <a:schemeClr val="tx1"/>
              </a:buClr>
              <a:buFont typeface="Wingdings" pitchFamily="2" charset="2"/>
              <a:buChar char="§"/>
            </a:pPr>
            <a:endParaRPr lang="is-IS" dirty="0">
              <a:latin typeface="Arial" charset="0"/>
            </a:endParaRPr>
          </a:p>
        </p:txBody>
      </p:sp>
      <p:sp>
        <p:nvSpPr>
          <p:cNvPr id="6" name="Slide Number Placeholder 5"/>
          <p:cNvSpPr>
            <a:spLocks noGrp="1"/>
          </p:cNvSpPr>
          <p:nvPr>
            <p:ph type="sldNum" sz="quarter" idx="12"/>
          </p:nvPr>
        </p:nvSpPr>
        <p:spPr/>
        <p:txBody>
          <a:bodyPr/>
          <a:lstStyle/>
          <a:p>
            <a:fld id="{5E4D1049-5F60-40DF-828A-CA09F91A96C1}" type="slidenum">
              <a:rPr lang="is-IS"/>
              <a:pPr/>
              <a:t>253</a:t>
            </a:fld>
            <a:endParaRPr lang="is-IS"/>
          </a:p>
        </p:txBody>
      </p:sp>
    </p:spTree>
    <p:extLst>
      <p:ext uri="{BB962C8B-B14F-4D97-AF65-F5344CB8AC3E}">
        <p14:creationId xmlns:p14="http://schemas.microsoft.com/office/powerpoint/2010/main" val="6872816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a:xfrm>
            <a:off x="457200" y="1205880"/>
            <a:ext cx="8229600" cy="1143000"/>
          </a:xfrm>
        </p:spPr>
        <p:txBody>
          <a:bodyPr>
            <a:normAutofit fontScale="90000"/>
          </a:bodyPr>
          <a:lstStyle/>
          <a:p>
            <a:r>
              <a:rPr lang="is-IS" sz="4900" b="0" dirty="0">
                <a:latin typeface="Arial" charset="0"/>
              </a:rPr>
              <a:t>Umsjón með öryggismálum</a:t>
            </a:r>
            <a:r>
              <a:rPr lang="is-IS" b="0" dirty="0">
                <a:latin typeface="Arial" charset="0"/>
              </a:rPr>
              <a:t/>
            </a:r>
            <a:br>
              <a:rPr lang="is-IS" b="0" dirty="0">
                <a:latin typeface="Arial" charset="0"/>
              </a:rPr>
            </a:br>
            <a:r>
              <a:rPr lang="is-IS" sz="2800" b="0" dirty="0">
                <a:solidFill>
                  <a:srgbClr val="FF0000"/>
                </a:solidFill>
                <a:latin typeface="Arial" charset="0"/>
              </a:rPr>
              <a:t>Innan fyrirtækja</a:t>
            </a:r>
          </a:p>
        </p:txBody>
      </p:sp>
      <p:sp>
        <p:nvSpPr>
          <p:cNvPr id="872451" name="Rectangle 3"/>
          <p:cNvSpPr>
            <a:spLocks noGrp="1" noChangeArrowheads="1"/>
          </p:cNvSpPr>
          <p:nvPr>
            <p:ph idx="1"/>
          </p:nvPr>
        </p:nvSpPr>
        <p:spPr>
          <a:xfrm>
            <a:off x="539750" y="2636838"/>
            <a:ext cx="8147050" cy="3816350"/>
          </a:xfrm>
        </p:spPr>
        <p:txBody>
          <a:bodyPr/>
          <a:lstStyle/>
          <a:p>
            <a:pPr>
              <a:buClr>
                <a:schemeClr val="tx1"/>
              </a:buClr>
              <a:buFont typeface="Wingdings" pitchFamily="2" charset="2"/>
              <a:buChar char="§"/>
            </a:pPr>
            <a:r>
              <a:rPr lang="is-IS" sz="2800" dirty="0" smtClean="0">
                <a:latin typeface="Arial" charset="0"/>
              </a:rPr>
              <a:t>Er einhver sem </a:t>
            </a:r>
            <a:r>
              <a:rPr lang="is-IS" sz="2800" dirty="0">
                <a:latin typeface="Arial" charset="0"/>
              </a:rPr>
              <a:t>yfirfer og endurskoðar </a:t>
            </a:r>
            <a:r>
              <a:rPr lang="is-IS" sz="2800" dirty="0" smtClean="0">
                <a:latin typeface="Arial" charset="0"/>
              </a:rPr>
              <a:t>öryggismál innan fyrirtækisins?</a:t>
            </a:r>
            <a:endParaRPr lang="is-IS" sz="2800" dirty="0">
              <a:latin typeface="Arial" charset="0"/>
            </a:endParaRPr>
          </a:p>
          <a:p>
            <a:pPr>
              <a:buClr>
                <a:schemeClr val="tx1"/>
              </a:buClr>
              <a:buNone/>
            </a:pPr>
            <a:endParaRPr lang="is-IS" sz="2800" dirty="0">
              <a:latin typeface="Arial" charset="0"/>
            </a:endParaRPr>
          </a:p>
          <a:p>
            <a:pPr>
              <a:buClr>
                <a:schemeClr val="tx1"/>
              </a:buClr>
              <a:buFont typeface="Wingdings" pitchFamily="2" charset="2"/>
              <a:buChar char="§"/>
            </a:pPr>
            <a:r>
              <a:rPr lang="is-IS" sz="2800" dirty="0" smtClean="0">
                <a:latin typeface="Arial" charset="0"/>
              </a:rPr>
              <a:t>Hvað getur </a:t>
            </a:r>
            <a:r>
              <a:rPr lang="is-IS" sz="2800" dirty="0">
                <a:latin typeface="Arial" charset="0"/>
              </a:rPr>
              <a:t>umsjón með öryggismálum </a:t>
            </a:r>
            <a:r>
              <a:rPr lang="is-IS" sz="2800" dirty="0" smtClean="0">
                <a:latin typeface="Arial" charset="0"/>
              </a:rPr>
              <a:t>falið í </a:t>
            </a:r>
            <a:r>
              <a:rPr lang="is-IS" sz="2800" dirty="0">
                <a:latin typeface="Arial" charset="0"/>
              </a:rPr>
              <a:t>sér?</a:t>
            </a:r>
          </a:p>
        </p:txBody>
      </p:sp>
      <p:sp>
        <p:nvSpPr>
          <p:cNvPr id="6" name="Slide Number Placeholder 5"/>
          <p:cNvSpPr>
            <a:spLocks noGrp="1"/>
          </p:cNvSpPr>
          <p:nvPr>
            <p:ph type="sldNum" sz="quarter" idx="12"/>
          </p:nvPr>
        </p:nvSpPr>
        <p:spPr/>
        <p:txBody>
          <a:bodyPr/>
          <a:lstStyle/>
          <a:p>
            <a:fld id="{D319EB30-E109-4A21-BD4E-F44CEA3E7375}" type="slidenum">
              <a:rPr lang="is-IS"/>
              <a:pPr/>
              <a:t>254</a:t>
            </a:fld>
            <a:endParaRPr lang="is-IS"/>
          </a:p>
        </p:txBody>
      </p:sp>
    </p:spTree>
    <p:extLst>
      <p:ext uri="{BB962C8B-B14F-4D97-AF65-F5344CB8AC3E}">
        <p14:creationId xmlns:p14="http://schemas.microsoft.com/office/powerpoint/2010/main" val="3341802277"/>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539750" y="981075"/>
            <a:ext cx="8147050" cy="1143000"/>
          </a:xfrm>
        </p:spPr>
        <p:txBody>
          <a:bodyPr/>
          <a:lstStyle/>
          <a:p>
            <a:r>
              <a:rPr lang="is-IS" b="0" dirty="0">
                <a:latin typeface="Arial" charset="0"/>
              </a:rPr>
              <a:t>Er fyrirtækið viðbúið</a:t>
            </a:r>
            <a:r>
              <a:rPr lang="en-US" b="0" dirty="0">
                <a:latin typeface="Arial" charset="0"/>
              </a:rPr>
              <a:t>?</a:t>
            </a:r>
          </a:p>
        </p:txBody>
      </p:sp>
      <p:sp>
        <p:nvSpPr>
          <p:cNvPr id="874499" name="Rectangle 3"/>
          <p:cNvSpPr>
            <a:spLocks noGrp="1" noChangeArrowheads="1"/>
          </p:cNvSpPr>
          <p:nvPr>
            <p:ph idx="1"/>
          </p:nvPr>
        </p:nvSpPr>
        <p:spPr>
          <a:xfrm>
            <a:off x="539750" y="2205038"/>
            <a:ext cx="8604250" cy="4464050"/>
          </a:xfrm>
        </p:spPr>
        <p:txBody>
          <a:bodyPr/>
          <a:lstStyle/>
          <a:p>
            <a:pPr>
              <a:buClr>
                <a:schemeClr val="tx1"/>
              </a:buClr>
              <a:buFont typeface="Wingdings" pitchFamily="2" charset="2"/>
              <a:buChar char="§"/>
            </a:pPr>
            <a:r>
              <a:rPr lang="is-IS" sz="2800" dirty="0">
                <a:latin typeface="Arial" charset="0"/>
              </a:rPr>
              <a:t>Skyndihjálparþekking </a:t>
            </a:r>
            <a:r>
              <a:rPr lang="is-IS" sz="2800" dirty="0" smtClean="0">
                <a:latin typeface="Arial" charset="0"/>
              </a:rPr>
              <a:t>starfsfólks í lagi</a:t>
            </a:r>
            <a:endParaRPr lang="is-IS" sz="2800" dirty="0">
              <a:latin typeface="Arial" charset="0"/>
            </a:endParaRPr>
          </a:p>
          <a:p>
            <a:pPr>
              <a:buClr>
                <a:schemeClr val="tx1"/>
              </a:buClr>
              <a:buFont typeface="Wingdings" pitchFamily="2" charset="2"/>
              <a:buChar char="§"/>
            </a:pPr>
            <a:r>
              <a:rPr lang="is-IS" sz="2800" dirty="0">
                <a:latin typeface="Arial" charset="0"/>
              </a:rPr>
              <a:t>Reglulegar neyðaræfingar </a:t>
            </a:r>
          </a:p>
          <a:p>
            <a:pPr>
              <a:buClr>
                <a:schemeClr val="tx1"/>
              </a:buClr>
              <a:buFont typeface="Wingdings" pitchFamily="2" charset="2"/>
              <a:buChar char="§"/>
            </a:pPr>
            <a:r>
              <a:rPr lang="is-IS" sz="2800" dirty="0">
                <a:latin typeface="Arial" charset="0"/>
              </a:rPr>
              <a:t>Öryggisbúnaður í lagi, s.s. </a:t>
            </a:r>
          </a:p>
          <a:p>
            <a:pPr>
              <a:buClr>
                <a:schemeClr val="tx1"/>
              </a:buClr>
              <a:buFont typeface="Wingdings" pitchFamily="2" charset="2"/>
              <a:buNone/>
            </a:pPr>
            <a:r>
              <a:rPr lang="is-IS" sz="2800" dirty="0">
                <a:latin typeface="Arial" charset="0"/>
              </a:rPr>
              <a:t>	slökkvitæki,sjúkrakassar og skyndihjálparbækur</a:t>
            </a:r>
          </a:p>
          <a:p>
            <a:pPr>
              <a:buClr>
                <a:schemeClr val="tx1"/>
              </a:buClr>
              <a:buFont typeface="Wingdings" pitchFamily="2" charset="2"/>
              <a:buChar char="§"/>
            </a:pPr>
            <a:r>
              <a:rPr lang="is-IS" sz="2800" dirty="0">
                <a:latin typeface="Arial" charset="0"/>
              </a:rPr>
              <a:t>Viðbragðsáætlanir - áhættugreining</a:t>
            </a:r>
          </a:p>
          <a:p>
            <a:pPr>
              <a:buClr>
                <a:schemeClr val="tx1"/>
              </a:buClr>
              <a:buFont typeface="Wingdings" pitchFamily="2" charset="2"/>
              <a:buChar char="§"/>
            </a:pPr>
            <a:r>
              <a:rPr lang="is-IS" sz="2800" dirty="0">
                <a:latin typeface="Arial" charset="0"/>
              </a:rPr>
              <a:t>Öryggismál og forvarnir reglulega endurskoðaðar</a:t>
            </a:r>
          </a:p>
          <a:p>
            <a:pPr>
              <a:buClr>
                <a:schemeClr val="tx1"/>
              </a:buClr>
              <a:buFont typeface="Wingdings" pitchFamily="2" charset="2"/>
              <a:buChar char="§"/>
            </a:pPr>
            <a:r>
              <a:rPr lang="is-IS" sz="2800" dirty="0">
                <a:latin typeface="Arial" charset="0"/>
              </a:rPr>
              <a:t>Slysaskráning </a:t>
            </a:r>
          </a:p>
          <a:p>
            <a:pPr>
              <a:buClr>
                <a:schemeClr val="tx1"/>
              </a:buClr>
              <a:buFont typeface="Wingdings" pitchFamily="2" charset="2"/>
              <a:buChar char="§"/>
            </a:pPr>
            <a:r>
              <a:rPr lang="is-IS" sz="2800" dirty="0">
                <a:latin typeface="Arial" charset="0"/>
              </a:rPr>
              <a:t>Fer fyrirtækið að lögum og reglum?</a:t>
            </a:r>
          </a:p>
          <a:p>
            <a:endParaRPr lang="en-US" sz="2800" dirty="0"/>
          </a:p>
        </p:txBody>
      </p:sp>
      <p:sp>
        <p:nvSpPr>
          <p:cNvPr id="7" name="Slide Number Placeholder 5"/>
          <p:cNvSpPr>
            <a:spLocks noGrp="1"/>
          </p:cNvSpPr>
          <p:nvPr>
            <p:ph type="sldNum" sz="quarter" idx="12"/>
          </p:nvPr>
        </p:nvSpPr>
        <p:spPr/>
        <p:txBody>
          <a:bodyPr/>
          <a:lstStyle/>
          <a:p>
            <a:fld id="{31D82FC6-C338-495E-951A-EEBE48FA7343}" type="slidenum">
              <a:rPr lang="is-IS"/>
              <a:pPr/>
              <a:t>255</a:t>
            </a:fld>
            <a:endParaRPr lang="is-IS"/>
          </a:p>
        </p:txBody>
      </p:sp>
      <p:pic>
        <p:nvPicPr>
          <p:cNvPr id="874500" name="Picture 4" descr="Skyndihjálparkall"/>
          <p:cNvPicPr>
            <a:picLocks noChangeAspect="1" noChangeArrowheads="1"/>
          </p:cNvPicPr>
          <p:nvPr/>
        </p:nvPicPr>
        <p:blipFill>
          <a:blip r:embed="rId3" cstate="email"/>
          <a:srcRect/>
          <a:stretch>
            <a:fillRect/>
          </a:stretch>
        </p:blipFill>
        <p:spPr bwMode="auto">
          <a:xfrm>
            <a:off x="7200081" y="2205038"/>
            <a:ext cx="1476375" cy="1454150"/>
          </a:xfrm>
          <a:prstGeom prst="rect">
            <a:avLst/>
          </a:prstGeom>
          <a:noFill/>
        </p:spPr>
      </p:pic>
    </p:spTree>
    <p:extLst>
      <p:ext uri="{BB962C8B-B14F-4D97-AF65-F5344CB8AC3E}">
        <p14:creationId xmlns:p14="http://schemas.microsoft.com/office/powerpoint/2010/main" val="1710240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349896"/>
            <a:ext cx="8229600" cy="1143000"/>
          </a:xfrm>
        </p:spPr>
        <p:txBody>
          <a:bodyPr>
            <a:normAutofit fontScale="90000"/>
          </a:bodyPr>
          <a:lstStyle/>
          <a:p>
            <a:r>
              <a:rPr lang="is-IS" sz="4900" dirty="0" smtClean="0">
                <a:latin typeface="Arial" pitchFamily="34" charset="0"/>
                <a:cs typeface="Arial" pitchFamily="34" charset="0"/>
              </a:rPr>
              <a:t>1. Tryggja öryggi</a:t>
            </a:r>
            <a:r>
              <a:rPr lang="is-IS" dirty="0" smtClean="0"/>
              <a:t/>
            </a:r>
            <a:br>
              <a:rPr lang="is-IS" dirty="0" smtClean="0"/>
            </a:br>
            <a:endParaRPr lang="is-IS" dirty="0"/>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26</a:t>
            </a:fld>
            <a:endParaRPr lang="is-IS"/>
          </a:p>
        </p:txBody>
      </p:sp>
      <p:pic>
        <p:nvPicPr>
          <p:cNvPr id="8" name="Content Placeholder 3" descr="slysstadur"/>
          <p:cNvPicPr>
            <a:picLocks noChangeAspect="1" noChangeArrowheads="1"/>
          </p:cNvPicPr>
          <p:nvPr/>
        </p:nvPicPr>
        <p:blipFill>
          <a:blip r:embed="rId3" cstate="email"/>
          <a:srcRect/>
          <a:stretch>
            <a:fillRect/>
          </a:stretch>
        </p:blipFill>
        <p:spPr bwMode="auto">
          <a:xfrm>
            <a:off x="2555776" y="2348880"/>
            <a:ext cx="4438650" cy="3895725"/>
          </a:xfrm>
          <a:prstGeom prst="rect">
            <a:avLst/>
          </a:prstGeom>
          <a:noFill/>
          <a:ln w="9525">
            <a:noFill/>
            <a:miter lim="800000"/>
            <a:headEnd/>
            <a:tailEnd/>
          </a:ln>
        </p:spPr>
      </p:pic>
    </p:spTree>
    <p:extLst>
      <p:ext uri="{BB962C8B-B14F-4D97-AF65-F5344CB8AC3E}">
        <p14:creationId xmlns:p14="http://schemas.microsoft.com/office/powerpoint/2010/main" val="909512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0" y="1052785"/>
            <a:ext cx="9144000" cy="1008063"/>
          </a:xfrm>
        </p:spPr>
        <p:txBody>
          <a:bodyPr/>
          <a:lstStyle/>
          <a:p>
            <a:r>
              <a:rPr lang="is-IS" b="0" dirty="0" smtClean="0">
                <a:latin typeface="Arial" charset="0"/>
              </a:rPr>
              <a:t>Þegar komið er að slysi</a:t>
            </a:r>
            <a:endParaRPr lang="is-IS" b="0" dirty="0">
              <a:latin typeface="Arial" charset="0"/>
            </a:endParaRPr>
          </a:p>
        </p:txBody>
      </p:sp>
      <p:sp>
        <p:nvSpPr>
          <p:cNvPr id="646147" name="Rectangle 3"/>
          <p:cNvSpPr>
            <a:spLocks noGrp="1" noChangeArrowheads="1"/>
          </p:cNvSpPr>
          <p:nvPr>
            <p:ph idx="1"/>
          </p:nvPr>
        </p:nvSpPr>
        <p:spPr>
          <a:xfrm>
            <a:off x="468313" y="2349500"/>
            <a:ext cx="7848103" cy="3975100"/>
          </a:xfrm>
        </p:spPr>
        <p:txBody>
          <a:bodyPr>
            <a:normAutofit lnSpcReduction="10000"/>
          </a:bodyPr>
          <a:lstStyle/>
          <a:p>
            <a:pPr marL="0" indent="0">
              <a:lnSpc>
                <a:spcPct val="90000"/>
              </a:lnSpc>
              <a:buClr>
                <a:schemeClr val="tx1"/>
              </a:buClr>
              <a:buNone/>
            </a:pPr>
            <a:r>
              <a:rPr lang="is-IS" sz="2800" b="1" dirty="0" smtClean="0">
                <a:latin typeface="Arial" charset="0"/>
              </a:rPr>
              <a:t>Stoppa og hugsa</a:t>
            </a:r>
            <a:endParaRPr lang="is-IS" sz="2800" b="1" dirty="0">
              <a:latin typeface="Arial" charset="0"/>
            </a:endParaRPr>
          </a:p>
          <a:p>
            <a:pPr>
              <a:lnSpc>
                <a:spcPct val="90000"/>
              </a:lnSpc>
              <a:buClr>
                <a:schemeClr val="tx1"/>
              </a:buClr>
              <a:buFont typeface="Wingdings" pitchFamily="2" charset="2"/>
              <a:buChar char="§"/>
            </a:pPr>
            <a:r>
              <a:rPr lang="is-IS" sz="2800" dirty="0" smtClean="0">
                <a:latin typeface="Arial" charset="0"/>
              </a:rPr>
              <a:t>Er einhver hætta yfirvofandi?</a:t>
            </a:r>
          </a:p>
          <a:p>
            <a:pPr>
              <a:lnSpc>
                <a:spcPct val="90000"/>
              </a:lnSpc>
              <a:buClr>
                <a:schemeClr val="tx1"/>
              </a:buClr>
              <a:buFont typeface="Wingdings" pitchFamily="2" charset="2"/>
              <a:buChar char="§"/>
            </a:pPr>
            <a:r>
              <a:rPr lang="is-IS" sz="2800" dirty="0" smtClean="0">
                <a:latin typeface="Arial" charset="0"/>
              </a:rPr>
              <a:t>Hve </a:t>
            </a:r>
            <a:r>
              <a:rPr lang="is-IS" sz="2800" dirty="0">
                <a:latin typeface="Arial" charset="0"/>
              </a:rPr>
              <a:t>alvarlegt er slysið?</a:t>
            </a:r>
          </a:p>
          <a:p>
            <a:pPr>
              <a:lnSpc>
                <a:spcPct val="90000"/>
              </a:lnSpc>
              <a:buClr>
                <a:schemeClr val="tx1"/>
              </a:buClr>
              <a:buFont typeface="Wingdings" pitchFamily="2" charset="2"/>
              <a:buChar char="§"/>
            </a:pPr>
            <a:r>
              <a:rPr lang="is-IS" sz="2800" dirty="0">
                <a:latin typeface="Arial" charset="0"/>
              </a:rPr>
              <a:t>Hve margir eru slasaðir?</a:t>
            </a:r>
          </a:p>
          <a:p>
            <a:pPr>
              <a:lnSpc>
                <a:spcPct val="90000"/>
              </a:lnSpc>
              <a:buClr>
                <a:srgbClr val="FF0000"/>
              </a:buClr>
              <a:buFont typeface="Wingdings" pitchFamily="2" charset="2"/>
              <a:buChar char="§"/>
            </a:pPr>
            <a:endParaRPr lang="is-IS" sz="2800" dirty="0" smtClean="0">
              <a:latin typeface="Arial" charset="0"/>
            </a:endParaRPr>
          </a:p>
          <a:p>
            <a:pPr>
              <a:lnSpc>
                <a:spcPct val="90000"/>
              </a:lnSpc>
              <a:buClr>
                <a:srgbClr val="FF0000"/>
              </a:buClr>
              <a:buFont typeface="Wingdings" pitchFamily="2" charset="2"/>
              <a:buChar char="§"/>
            </a:pPr>
            <a:endParaRPr lang="is-IS" sz="2800" dirty="0">
              <a:latin typeface="Arial" charset="0"/>
            </a:endParaRPr>
          </a:p>
          <a:p>
            <a:pPr algn="ctr">
              <a:lnSpc>
                <a:spcPct val="90000"/>
              </a:lnSpc>
              <a:buClr>
                <a:schemeClr val="tx1"/>
              </a:buClr>
              <a:buFont typeface="Wingdings" pitchFamily="2" charset="2"/>
              <a:buNone/>
            </a:pPr>
            <a:endParaRPr lang="is-IS" sz="2800" b="1" dirty="0" smtClean="0">
              <a:solidFill>
                <a:srgbClr val="FF0000"/>
              </a:solidFill>
              <a:latin typeface="Arial" charset="0"/>
            </a:endParaRPr>
          </a:p>
          <a:p>
            <a:pPr algn="ctr">
              <a:lnSpc>
                <a:spcPct val="90000"/>
              </a:lnSpc>
              <a:buClr>
                <a:schemeClr val="tx1"/>
              </a:buClr>
              <a:buFont typeface="Wingdings" pitchFamily="2" charset="2"/>
              <a:buNone/>
            </a:pPr>
            <a:r>
              <a:rPr lang="is-IS" sz="2800" dirty="0" smtClean="0">
                <a:solidFill>
                  <a:srgbClr val="FF0000"/>
                </a:solidFill>
                <a:latin typeface="Arial" charset="0"/>
              </a:rPr>
              <a:t>Ef </a:t>
            </a:r>
            <a:r>
              <a:rPr lang="is-IS" sz="2800" dirty="0">
                <a:solidFill>
                  <a:srgbClr val="FF0000"/>
                </a:solidFill>
                <a:latin typeface="Arial" charset="0"/>
              </a:rPr>
              <a:t>ekki er hægt að tryggja </a:t>
            </a:r>
            <a:r>
              <a:rPr lang="is-IS" sz="2800" dirty="0" smtClean="0">
                <a:solidFill>
                  <a:srgbClr val="FF0000"/>
                </a:solidFill>
                <a:latin typeface="Arial" charset="0"/>
              </a:rPr>
              <a:t>öryggi þarf </a:t>
            </a:r>
            <a:r>
              <a:rPr lang="is-IS" sz="2800" dirty="0">
                <a:solidFill>
                  <a:srgbClr val="FF0000"/>
                </a:solidFill>
                <a:latin typeface="Arial" charset="0"/>
              </a:rPr>
              <a:t>að bíða eftir því að sérhæfð aðstoð berist!</a:t>
            </a:r>
            <a:endParaRPr lang="is-IS" sz="2800" dirty="0">
              <a:latin typeface="Arial" charset="0"/>
            </a:endParaRPr>
          </a:p>
        </p:txBody>
      </p:sp>
      <p:sp>
        <p:nvSpPr>
          <p:cNvPr id="7" name="Slide Number Placeholder 5"/>
          <p:cNvSpPr>
            <a:spLocks noGrp="1"/>
          </p:cNvSpPr>
          <p:nvPr>
            <p:ph type="sldNum" sz="quarter" idx="12"/>
          </p:nvPr>
        </p:nvSpPr>
        <p:spPr/>
        <p:txBody>
          <a:bodyPr/>
          <a:lstStyle/>
          <a:p>
            <a:fld id="{9A2BF04D-6E2B-4F13-B8F0-3207C16B31BC}" type="slidenum">
              <a:rPr lang="is-IS"/>
              <a:pPr/>
              <a:t>27</a:t>
            </a:fld>
            <a:endParaRPr lang="is-IS"/>
          </a:p>
        </p:txBody>
      </p:sp>
    </p:spTree>
    <p:extLst>
      <p:ext uri="{BB962C8B-B14F-4D97-AF65-F5344CB8AC3E}">
        <p14:creationId xmlns:p14="http://schemas.microsoft.com/office/powerpoint/2010/main" val="2308148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2" name="Picture 4" descr="05-slysskima1"/>
          <p:cNvPicPr>
            <a:picLocks noChangeAspect="1" noChangeArrowheads="1"/>
          </p:cNvPicPr>
          <p:nvPr/>
        </p:nvPicPr>
        <p:blipFill>
          <a:blip r:embed="rId3" cstate="email"/>
          <a:srcRect/>
          <a:stretch>
            <a:fillRect/>
          </a:stretch>
        </p:blipFill>
        <p:spPr bwMode="auto">
          <a:xfrm>
            <a:off x="5580113" y="2932187"/>
            <a:ext cx="3518906" cy="2744341"/>
          </a:xfrm>
          <a:prstGeom prst="rect">
            <a:avLst/>
          </a:prstGeom>
          <a:noFill/>
        </p:spPr>
      </p:pic>
      <p:sp>
        <p:nvSpPr>
          <p:cNvPr id="647170" name="Rectangle 2"/>
          <p:cNvSpPr>
            <a:spLocks noGrp="1" noChangeArrowheads="1"/>
          </p:cNvSpPr>
          <p:nvPr>
            <p:ph type="title"/>
          </p:nvPr>
        </p:nvSpPr>
        <p:spPr>
          <a:xfrm>
            <a:off x="827088" y="908050"/>
            <a:ext cx="7543800" cy="1143000"/>
          </a:xfrm>
        </p:spPr>
        <p:txBody>
          <a:bodyPr/>
          <a:lstStyle/>
          <a:p>
            <a:r>
              <a:rPr lang="is-IS" b="0" dirty="0">
                <a:latin typeface="Arial" charset="0"/>
              </a:rPr>
              <a:t>Tryggja öryggi</a:t>
            </a:r>
          </a:p>
        </p:txBody>
      </p:sp>
      <p:sp>
        <p:nvSpPr>
          <p:cNvPr id="647171" name="Rectangle 3"/>
          <p:cNvSpPr>
            <a:spLocks noGrp="1" noChangeArrowheads="1"/>
          </p:cNvSpPr>
          <p:nvPr>
            <p:ph idx="1"/>
          </p:nvPr>
        </p:nvSpPr>
        <p:spPr>
          <a:xfrm>
            <a:off x="468313" y="2276475"/>
            <a:ext cx="8207375" cy="4321175"/>
          </a:xfrm>
        </p:spPr>
        <p:txBody>
          <a:bodyPr/>
          <a:lstStyle/>
          <a:p>
            <a:pPr marL="342000" indent="-342000">
              <a:buClr>
                <a:schemeClr val="tx1"/>
              </a:buClr>
              <a:buFont typeface="Wingdings" pitchFamily="2" charset="2"/>
              <a:buChar char="§"/>
            </a:pPr>
            <a:r>
              <a:rPr lang="is-IS" sz="2800" dirty="0" smtClean="0">
                <a:latin typeface="Arial" charset="0"/>
              </a:rPr>
              <a:t>Tryggðu fyrst </a:t>
            </a:r>
            <a:r>
              <a:rPr lang="is-IS" sz="2800" dirty="0">
                <a:latin typeface="Arial" charset="0"/>
              </a:rPr>
              <a:t>eigið öryggi og síðan annarra </a:t>
            </a:r>
          </a:p>
          <a:p>
            <a:pPr marL="342000" indent="-342000">
              <a:buClr>
                <a:schemeClr val="tx1"/>
              </a:buClr>
              <a:buFont typeface="Wingdings" pitchFamily="2" charset="2"/>
              <a:buChar char="§"/>
            </a:pPr>
            <a:r>
              <a:rPr lang="is-IS" sz="2800" dirty="0" smtClean="0">
                <a:latin typeface="Arial" charset="0"/>
              </a:rPr>
              <a:t>Hugaðu að því </a:t>
            </a:r>
            <a:r>
              <a:rPr lang="is-IS" sz="2800" dirty="0">
                <a:latin typeface="Arial" charset="0"/>
              </a:rPr>
              <a:t>hvort</a:t>
            </a:r>
          </a:p>
          <a:p>
            <a:pPr marL="742050" lvl="2" indent="-342000">
              <a:buClr>
                <a:schemeClr val="tx1"/>
              </a:buClr>
              <a:buFont typeface="Wingdings" pitchFamily="2" charset="2"/>
              <a:buChar char="§"/>
            </a:pPr>
            <a:r>
              <a:rPr lang="is-IS" dirty="0">
                <a:latin typeface="Arial" charset="0"/>
              </a:rPr>
              <a:t>Slysavettvangur </a:t>
            </a:r>
            <a:r>
              <a:rPr lang="is-IS" dirty="0" smtClean="0">
                <a:latin typeface="Arial" charset="0"/>
              </a:rPr>
              <a:t>sé </a:t>
            </a:r>
            <a:r>
              <a:rPr lang="is-IS" dirty="0">
                <a:latin typeface="Arial" charset="0"/>
              </a:rPr>
              <a:t>öruggur</a:t>
            </a:r>
          </a:p>
          <a:p>
            <a:pPr marL="742050" lvl="2" indent="-342000">
              <a:buClr>
                <a:schemeClr val="tx1"/>
              </a:buClr>
              <a:buFont typeface="Wingdings" pitchFamily="2" charset="2"/>
              <a:buChar char="§"/>
            </a:pPr>
            <a:r>
              <a:rPr lang="is-IS" dirty="0">
                <a:latin typeface="Arial" charset="0"/>
              </a:rPr>
              <a:t>Öryggi slasaðra </a:t>
            </a:r>
            <a:r>
              <a:rPr lang="is-IS" dirty="0" smtClean="0">
                <a:latin typeface="Arial" charset="0"/>
              </a:rPr>
              <a:t>sé ógnað</a:t>
            </a:r>
          </a:p>
          <a:p>
            <a:pPr marL="342000" indent="-342000">
              <a:buClr>
                <a:schemeClr val="tx1"/>
              </a:buClr>
              <a:buFont typeface="Wingdings" pitchFamily="2" charset="2"/>
              <a:buChar char="§"/>
            </a:pPr>
            <a:r>
              <a:rPr lang="is-IS" sz="2800" dirty="0" smtClean="0">
                <a:latin typeface="Arial" charset="0"/>
              </a:rPr>
              <a:t>Hringdu í </a:t>
            </a:r>
            <a:r>
              <a:rPr lang="is-IS" sz="2800" b="1" dirty="0" smtClean="0">
                <a:solidFill>
                  <a:srgbClr val="FF0000"/>
                </a:solidFill>
                <a:latin typeface="Arial" charset="0"/>
              </a:rPr>
              <a:t>112</a:t>
            </a:r>
            <a:r>
              <a:rPr lang="is-IS" sz="2800" dirty="0" smtClean="0">
                <a:latin typeface="Arial" charset="0"/>
              </a:rPr>
              <a:t> ef aðstæður                                           eru ótryggar eða ekki hægt að                                    aðstoða án áhættu</a:t>
            </a:r>
          </a:p>
          <a:p>
            <a:pPr algn="ctr">
              <a:buClr>
                <a:schemeClr val="tx1"/>
              </a:buClr>
              <a:buNone/>
            </a:pPr>
            <a:endParaRPr lang="is-IS" sz="1000" dirty="0" smtClean="0">
              <a:latin typeface="Arial" charset="0"/>
            </a:endParaRPr>
          </a:p>
          <a:p>
            <a:pPr algn="ctr">
              <a:buClr>
                <a:schemeClr val="tx1"/>
              </a:buClr>
              <a:buNone/>
            </a:pPr>
            <a:r>
              <a:rPr lang="is-IS" sz="2800" dirty="0" smtClean="0">
                <a:solidFill>
                  <a:srgbClr val="FF0000"/>
                </a:solidFill>
                <a:latin typeface="Arial" charset="0"/>
              </a:rPr>
              <a:t>Stefndu aldrei eigin öryggi í hættu!</a:t>
            </a:r>
            <a:endParaRPr lang="is-IS" sz="2800" dirty="0">
              <a:solidFill>
                <a:srgbClr val="FF0000"/>
              </a:solidFill>
              <a:latin typeface="Arial" charset="0"/>
            </a:endParaRPr>
          </a:p>
        </p:txBody>
      </p:sp>
      <p:sp>
        <p:nvSpPr>
          <p:cNvPr id="7" name="Slide Number Placeholder 5"/>
          <p:cNvSpPr>
            <a:spLocks noGrp="1"/>
          </p:cNvSpPr>
          <p:nvPr>
            <p:ph type="sldNum" sz="quarter" idx="12"/>
          </p:nvPr>
        </p:nvSpPr>
        <p:spPr/>
        <p:txBody>
          <a:bodyPr/>
          <a:lstStyle/>
          <a:p>
            <a:fld id="{9A6E875B-CF3B-4E2B-A9B0-3BD469D84B35}" type="slidenum">
              <a:rPr lang="is-IS"/>
              <a:pPr/>
              <a:t>28</a:t>
            </a:fld>
            <a:endParaRPr lang="is-IS"/>
          </a:p>
        </p:txBody>
      </p:sp>
    </p:spTree>
    <p:extLst>
      <p:ext uri="{BB962C8B-B14F-4D97-AF65-F5344CB8AC3E}">
        <p14:creationId xmlns:p14="http://schemas.microsoft.com/office/powerpoint/2010/main" val="1009335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6" name="Picture 4" descr="slysstadur"/>
          <p:cNvPicPr>
            <a:picLocks noChangeAspect="1" noChangeArrowheads="1"/>
          </p:cNvPicPr>
          <p:nvPr/>
        </p:nvPicPr>
        <p:blipFill>
          <a:blip r:embed="rId3" cstate="email"/>
          <a:srcRect/>
          <a:stretch>
            <a:fillRect/>
          </a:stretch>
        </p:blipFill>
        <p:spPr bwMode="auto">
          <a:xfrm>
            <a:off x="5580112" y="4437112"/>
            <a:ext cx="2592785" cy="2279547"/>
          </a:xfrm>
          <a:prstGeom prst="rect">
            <a:avLst/>
          </a:prstGeom>
          <a:noFill/>
        </p:spPr>
      </p:pic>
      <p:sp>
        <p:nvSpPr>
          <p:cNvPr id="648194" name="Rectangle 2"/>
          <p:cNvSpPr>
            <a:spLocks noGrp="1" noChangeArrowheads="1"/>
          </p:cNvSpPr>
          <p:nvPr>
            <p:ph type="title"/>
          </p:nvPr>
        </p:nvSpPr>
        <p:spPr>
          <a:xfrm>
            <a:off x="1187450" y="1197819"/>
            <a:ext cx="7086600" cy="935037"/>
          </a:xfrm>
        </p:spPr>
        <p:txBody>
          <a:bodyPr>
            <a:normAutofit fontScale="90000"/>
          </a:bodyPr>
          <a:lstStyle/>
          <a:p>
            <a:r>
              <a:rPr lang="is-IS" sz="4900" b="0" dirty="0">
                <a:latin typeface="Arial" charset="0"/>
              </a:rPr>
              <a:t>Tryggja </a:t>
            </a:r>
            <a:r>
              <a:rPr lang="is-IS" sz="4900" b="0" dirty="0" smtClean="0">
                <a:latin typeface="Arial" charset="0"/>
              </a:rPr>
              <a:t>öryggi</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Umferðaslys</a:t>
            </a:r>
            <a:endParaRPr lang="en-GB" sz="2800" b="0" dirty="0">
              <a:solidFill>
                <a:srgbClr val="FF0000"/>
              </a:solidFill>
              <a:latin typeface="Arial" charset="0"/>
            </a:endParaRPr>
          </a:p>
        </p:txBody>
      </p:sp>
      <p:sp>
        <p:nvSpPr>
          <p:cNvPr id="648195" name="Rectangle 3"/>
          <p:cNvSpPr>
            <a:spLocks noGrp="1" noChangeArrowheads="1"/>
          </p:cNvSpPr>
          <p:nvPr>
            <p:ph type="body" sz="half" idx="1"/>
          </p:nvPr>
        </p:nvSpPr>
        <p:spPr>
          <a:xfrm>
            <a:off x="539552" y="2348880"/>
            <a:ext cx="8424936" cy="4320208"/>
          </a:xfrm>
        </p:spPr>
        <p:txBody>
          <a:bodyPr/>
          <a:lstStyle/>
          <a:p>
            <a:pPr>
              <a:buClr>
                <a:schemeClr val="tx1"/>
              </a:buClr>
              <a:buFont typeface="Wingdings" pitchFamily="2" charset="2"/>
              <a:buChar char="§"/>
            </a:pPr>
            <a:r>
              <a:rPr lang="is-IS" sz="2800" dirty="0" smtClean="0">
                <a:latin typeface="Arial" charset="0"/>
              </a:rPr>
              <a:t>Leggðu bílnum </a:t>
            </a:r>
            <a:r>
              <a:rPr lang="is-IS" sz="2800" dirty="0">
                <a:latin typeface="Arial" charset="0"/>
              </a:rPr>
              <a:t>í vegkanti </a:t>
            </a:r>
            <a:r>
              <a:rPr lang="is-IS" sz="2800" dirty="0" smtClean="0">
                <a:latin typeface="Arial" charset="0"/>
              </a:rPr>
              <a:t>með viðvörunarljósin á</a:t>
            </a:r>
            <a:endParaRPr lang="is-IS" sz="2800" dirty="0">
              <a:latin typeface="Arial" charset="0"/>
            </a:endParaRPr>
          </a:p>
          <a:p>
            <a:pPr>
              <a:buClr>
                <a:schemeClr val="tx1"/>
              </a:buClr>
              <a:buFont typeface="Wingdings" pitchFamily="2" charset="2"/>
              <a:buChar char="§"/>
            </a:pPr>
            <a:r>
              <a:rPr lang="is-IS" sz="2800" dirty="0" smtClean="0">
                <a:latin typeface="Arial" charset="0"/>
              </a:rPr>
              <a:t>Gerðu þið </a:t>
            </a:r>
            <a:r>
              <a:rPr lang="is-IS" sz="2800" dirty="0">
                <a:latin typeface="Arial" charset="0"/>
              </a:rPr>
              <a:t>sýnilegan t.d. með endurskinsmerki</a:t>
            </a:r>
          </a:p>
          <a:p>
            <a:pPr>
              <a:buClr>
                <a:schemeClr val="tx1"/>
              </a:buClr>
              <a:buFont typeface="Wingdings" pitchFamily="2" charset="2"/>
              <a:buChar char="§"/>
            </a:pPr>
            <a:r>
              <a:rPr lang="is-IS" sz="2800" dirty="0" smtClean="0">
                <a:latin typeface="Arial" charset="0"/>
              </a:rPr>
              <a:t>Settu </a:t>
            </a:r>
            <a:r>
              <a:rPr lang="is-IS" sz="2800" dirty="0">
                <a:latin typeface="Arial" charset="0"/>
              </a:rPr>
              <a:t>öryggisþríhyrninga í um 200 metra fjarlægð</a:t>
            </a:r>
          </a:p>
          <a:p>
            <a:pPr>
              <a:buClr>
                <a:schemeClr val="tx1"/>
              </a:buClr>
              <a:buFont typeface="Wingdings" pitchFamily="2" charset="2"/>
              <a:buChar char="§"/>
            </a:pPr>
            <a:r>
              <a:rPr lang="is-IS" sz="2800" dirty="0" smtClean="0">
                <a:latin typeface="Arial" charset="0"/>
              </a:rPr>
              <a:t>Komdu í veg fyrir eldsvoða</a:t>
            </a:r>
            <a:endParaRPr lang="is-IS" sz="2800" dirty="0">
              <a:latin typeface="Arial" charset="0"/>
            </a:endParaRPr>
          </a:p>
          <a:p>
            <a:pPr>
              <a:buClr>
                <a:schemeClr val="tx1"/>
              </a:buClr>
              <a:buFont typeface="Wingdings" pitchFamily="2" charset="2"/>
              <a:buChar char="§"/>
            </a:pPr>
            <a:r>
              <a:rPr lang="is-IS" sz="2800" dirty="0" smtClean="0">
                <a:latin typeface="Arial" charset="0"/>
              </a:rPr>
              <a:t>Hafðu </a:t>
            </a:r>
            <a:r>
              <a:rPr lang="is-IS" sz="2800" dirty="0">
                <a:latin typeface="Arial" charset="0"/>
              </a:rPr>
              <a:t>slökkvitæki tiltækt</a:t>
            </a:r>
          </a:p>
          <a:p>
            <a:pPr>
              <a:buClr>
                <a:schemeClr val="tx1"/>
              </a:buClr>
              <a:buFont typeface="Wingdings" pitchFamily="2" charset="2"/>
              <a:buChar char="§"/>
            </a:pPr>
            <a:r>
              <a:rPr lang="is-IS" sz="2800" dirty="0" smtClean="0">
                <a:latin typeface="Arial" charset="0"/>
              </a:rPr>
              <a:t>Eru </a:t>
            </a:r>
            <a:r>
              <a:rPr lang="is-IS" sz="2800" dirty="0">
                <a:latin typeface="Arial" charset="0"/>
              </a:rPr>
              <a:t>loftpúðar útsprungnir? </a:t>
            </a:r>
            <a:endParaRPr lang="en-GB" sz="2800" dirty="0">
              <a:latin typeface="Arial" charset="0"/>
            </a:endParaRPr>
          </a:p>
        </p:txBody>
      </p:sp>
      <p:sp>
        <p:nvSpPr>
          <p:cNvPr id="7" name="Slide Number Placeholder 6"/>
          <p:cNvSpPr>
            <a:spLocks noGrp="1"/>
          </p:cNvSpPr>
          <p:nvPr>
            <p:ph type="sldNum" sz="quarter" idx="12"/>
          </p:nvPr>
        </p:nvSpPr>
        <p:spPr/>
        <p:txBody>
          <a:bodyPr/>
          <a:lstStyle/>
          <a:p>
            <a:fld id="{00803B3A-3955-4BC5-BC06-F2D2A1ACA3CD}" type="slidenum">
              <a:rPr lang="is-IS"/>
              <a:pPr/>
              <a:t>29</a:t>
            </a:fld>
            <a:endParaRPr lang="is-IS"/>
          </a:p>
        </p:txBody>
      </p:sp>
    </p:spTree>
    <p:extLst>
      <p:ext uri="{BB962C8B-B14F-4D97-AF65-F5344CB8AC3E}">
        <p14:creationId xmlns:p14="http://schemas.microsoft.com/office/powerpoint/2010/main" val="2302560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0" y="908050"/>
            <a:ext cx="9144000" cy="1143000"/>
          </a:xfrm>
        </p:spPr>
        <p:txBody>
          <a:bodyPr/>
          <a:lstStyle/>
          <a:p>
            <a:r>
              <a:rPr lang="is-IS" b="0" dirty="0" smtClean="0">
                <a:latin typeface="Arial" charset="0"/>
              </a:rPr>
              <a:t>Kynning</a:t>
            </a:r>
            <a:endParaRPr lang="is-IS" b="0" dirty="0">
              <a:latin typeface="Arial" charset="0"/>
            </a:endParaRPr>
          </a:p>
        </p:txBody>
      </p:sp>
      <p:sp>
        <p:nvSpPr>
          <p:cNvPr id="613379" name="Rectangle 3"/>
          <p:cNvSpPr>
            <a:spLocks noGrp="1" noChangeArrowheads="1"/>
          </p:cNvSpPr>
          <p:nvPr>
            <p:ph idx="1"/>
          </p:nvPr>
        </p:nvSpPr>
        <p:spPr>
          <a:xfrm>
            <a:off x="395536" y="2060848"/>
            <a:ext cx="4464496" cy="4464496"/>
          </a:xfrm>
        </p:spPr>
        <p:txBody>
          <a:bodyPr/>
          <a:lstStyle/>
          <a:p>
            <a:pPr>
              <a:buClr>
                <a:srgbClr val="FF0000"/>
              </a:buClr>
              <a:buFont typeface="Wingdings" pitchFamily="2" charset="2"/>
              <a:buChar char="§"/>
            </a:pPr>
            <a:r>
              <a:rPr lang="is-IS" sz="2800" dirty="0" smtClean="0">
                <a:latin typeface="Arial" charset="0"/>
                <a:hlinkClick r:id="rId3" action="ppaction://hlinksldjump"/>
              </a:rPr>
              <a:t>Meginmarkmið</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4" action="ppaction://hlinksldjump"/>
              </a:rPr>
              <a:t>Um Rauða krossinn</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5" action="ppaction://hlinksldjump"/>
              </a:rPr>
              <a:t>Sjálfboðið starf</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6" action="ppaction://hlinksldjump"/>
              </a:rPr>
              <a:t>Sjálfboðaliðar Rauða krossins á Íslandi</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7" action="ppaction://hlinksldjump"/>
              </a:rPr>
              <a:t>Rauði krossinn á neyðartímum</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8" action="ppaction://hlinksldjump"/>
              </a:rPr>
              <a:t>Rauða kross hreyfingin</a:t>
            </a:r>
            <a:endParaRPr lang="is-IS" sz="2800" dirty="0" smtClean="0">
              <a:latin typeface="Arial" charset="0"/>
            </a:endParaRPr>
          </a:p>
        </p:txBody>
      </p:sp>
      <p:sp>
        <p:nvSpPr>
          <p:cNvPr id="5" name="Rectangle 3"/>
          <p:cNvSpPr txBox="1">
            <a:spLocks noChangeArrowheads="1"/>
          </p:cNvSpPr>
          <p:nvPr/>
        </p:nvSpPr>
        <p:spPr bwMode="auto">
          <a:xfrm>
            <a:off x="4679504" y="2060848"/>
            <a:ext cx="3852936" cy="4464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FF0000"/>
              </a:buClr>
              <a:buSzTx/>
              <a:buFont typeface="Wingdings" pitchFamily="2" charset="2"/>
              <a:buChar char="§"/>
              <a:tabLst/>
              <a:defRPr/>
            </a:pPr>
            <a:r>
              <a:rPr lang="is-IS" sz="2800" kern="0" dirty="0" smtClean="0">
                <a:latin typeface="Arial" charset="0"/>
                <a:hlinkClick r:id="rId9" action="ppaction://hlinksldjump"/>
              </a:rPr>
              <a:t>Hvað gæti þetta fólk átt sameiginlegt? </a:t>
            </a:r>
            <a:endParaRPr kumimoji="0" lang="is-IS" sz="2800" b="0" i="0" u="none" strike="noStrike" kern="0" cap="none" spc="0" normalizeH="0" baseline="0" noProof="0" dirty="0" smtClean="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15096738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1904"/>
            <a:ext cx="8229600" cy="1143000"/>
          </a:xfrm>
        </p:spPr>
        <p:txBody>
          <a:bodyPr>
            <a:normAutofit fontScale="90000"/>
          </a:bodyPr>
          <a:lstStyle/>
          <a:p>
            <a:r>
              <a:rPr lang="is-IS" sz="4900" dirty="0" smtClean="0">
                <a:latin typeface="Arial" pitchFamily="34" charset="0"/>
                <a:cs typeface="Arial" pitchFamily="34" charset="0"/>
              </a:rPr>
              <a:t>Tryggja öryggi</a:t>
            </a:r>
            <a:r>
              <a:rPr lang="is-IS" dirty="0" smtClean="0">
                <a:latin typeface="Arial" pitchFamily="34" charset="0"/>
                <a:cs typeface="Arial" pitchFamily="34" charset="0"/>
              </a:rPr>
              <a:t/>
            </a:r>
            <a:br>
              <a:rPr lang="is-IS" dirty="0" smtClean="0">
                <a:latin typeface="Arial" pitchFamily="34" charset="0"/>
                <a:cs typeface="Arial" pitchFamily="34" charset="0"/>
              </a:rPr>
            </a:br>
            <a:r>
              <a:rPr lang="is-IS" sz="2800" dirty="0" smtClean="0">
                <a:solidFill>
                  <a:srgbClr val="FF0000"/>
                </a:solidFill>
                <a:latin typeface="Arial" pitchFamily="34" charset="0"/>
                <a:cs typeface="Arial" pitchFamily="34" charset="0"/>
              </a:rPr>
              <a:t>Húsbruni/eldsvoði</a:t>
            </a:r>
            <a:r>
              <a:rPr lang="en-GB" dirty="0" smtClean="0">
                <a:latin typeface="Arial" pitchFamily="34" charset="0"/>
                <a:cs typeface="Arial" pitchFamily="34" charset="0"/>
              </a:rPr>
              <a:t/>
            </a:r>
            <a:br>
              <a:rPr lang="en-GB" dirty="0" smtClean="0">
                <a:latin typeface="Arial" pitchFamily="34" charset="0"/>
                <a:cs typeface="Arial" pitchFamily="34" charset="0"/>
              </a:rPr>
            </a:br>
            <a:endParaRPr lang="is-IS" dirty="0"/>
          </a:p>
        </p:txBody>
      </p:sp>
      <p:sp>
        <p:nvSpPr>
          <p:cNvPr id="3" name="Content Placeholder 2"/>
          <p:cNvSpPr>
            <a:spLocks noGrp="1"/>
          </p:cNvSpPr>
          <p:nvPr>
            <p:ph idx="1"/>
          </p:nvPr>
        </p:nvSpPr>
        <p:spPr>
          <a:xfrm>
            <a:off x="457200" y="2492896"/>
            <a:ext cx="8229600" cy="4176464"/>
          </a:xfrm>
        </p:spPr>
        <p:txBody>
          <a:bodyPr/>
          <a:lstStyle/>
          <a:p>
            <a:pPr>
              <a:buClr>
                <a:schemeClr val="tx1"/>
              </a:buClr>
              <a:buFont typeface="Wingdings" pitchFamily="2" charset="2"/>
              <a:buChar char="§"/>
            </a:pPr>
            <a:r>
              <a:rPr lang="is-IS" sz="2800" dirty="0" smtClean="0">
                <a:latin typeface="Arial" charset="0"/>
              </a:rPr>
              <a:t>Farðu aldrei inn í brennandi hús </a:t>
            </a:r>
          </a:p>
          <a:p>
            <a:pPr>
              <a:buClr>
                <a:schemeClr val="tx1"/>
              </a:buClr>
              <a:buFont typeface="Wingdings" pitchFamily="2" charset="2"/>
              <a:buChar char="§"/>
            </a:pPr>
            <a:r>
              <a:rPr lang="is-IS" sz="2800" dirty="0" smtClean="0">
                <a:latin typeface="Arial" charset="0"/>
              </a:rPr>
              <a:t>Reyndu að aðvara þá sem eru í hættu </a:t>
            </a:r>
          </a:p>
          <a:p>
            <a:pPr>
              <a:buClr>
                <a:schemeClr val="tx1"/>
              </a:buClr>
              <a:buFont typeface="Wingdings" pitchFamily="2" charset="2"/>
              <a:buChar char="§"/>
            </a:pPr>
            <a:r>
              <a:rPr lang="is-IS" sz="2800" dirty="0" smtClean="0">
                <a:latin typeface="Arial" charset="0"/>
              </a:rPr>
              <a:t>Haltu þig í öruggri fjarlægð frá eldi og reyk</a:t>
            </a:r>
          </a:p>
          <a:p>
            <a:pPr>
              <a:buClr>
                <a:schemeClr val="tx1"/>
              </a:buClr>
              <a:buFont typeface="Wingdings" pitchFamily="2" charset="2"/>
              <a:buChar char="§"/>
            </a:pPr>
            <a:r>
              <a:rPr lang="is-IS" sz="2800" dirty="0" smtClean="0">
                <a:latin typeface="Arial" charset="0"/>
              </a:rPr>
              <a:t>Reyndu aðeins að hjálpa nauðstöddum út úr brennandi byggingu ef öryggi er tryggt</a:t>
            </a:r>
          </a:p>
          <a:p>
            <a:pPr>
              <a:buClr>
                <a:schemeClr val="tx1"/>
              </a:buClr>
              <a:buFont typeface="Wingdings" pitchFamily="2" charset="2"/>
              <a:buChar char="§"/>
            </a:pPr>
            <a:endParaRPr lang="is-IS" sz="2800" dirty="0" smtClean="0">
              <a:latin typeface="Arial" charset="0"/>
            </a:endParaRPr>
          </a:p>
          <a:p>
            <a:pPr algn="ctr">
              <a:buClr>
                <a:schemeClr val="tx1"/>
              </a:buClr>
              <a:buFont typeface="Wingdings" pitchFamily="2" charset="2"/>
              <a:buNone/>
            </a:pPr>
            <a:endParaRPr lang="is-IS" sz="2000" b="1" dirty="0" smtClean="0">
              <a:solidFill>
                <a:srgbClr val="FF0000"/>
              </a:solidFill>
              <a:latin typeface="Arial" charset="0"/>
            </a:endParaRPr>
          </a:p>
          <a:p>
            <a:pPr algn="ctr">
              <a:buClr>
                <a:schemeClr val="tx1"/>
              </a:buClr>
              <a:buFont typeface="Wingdings" pitchFamily="2" charset="2"/>
              <a:buNone/>
            </a:pPr>
            <a:r>
              <a:rPr lang="is-IS" sz="2800" dirty="0" smtClean="0">
                <a:solidFill>
                  <a:srgbClr val="FF0000"/>
                </a:solidFill>
                <a:latin typeface="Arial" charset="0"/>
              </a:rPr>
              <a:t>Fólki stafar ógn af eldi, hita og reyk!</a:t>
            </a:r>
          </a:p>
          <a:p>
            <a:endParaRPr lang="is-IS" dirty="0"/>
          </a:p>
        </p:txBody>
      </p:sp>
    </p:spTree>
    <p:extLst>
      <p:ext uri="{BB962C8B-B14F-4D97-AF65-F5344CB8AC3E}">
        <p14:creationId xmlns:p14="http://schemas.microsoft.com/office/powerpoint/2010/main" val="41323748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8" name="Picture 4" descr="Rafmagn"/>
          <p:cNvPicPr>
            <a:picLocks noChangeAspect="1" noChangeArrowheads="1"/>
          </p:cNvPicPr>
          <p:nvPr/>
        </p:nvPicPr>
        <p:blipFill>
          <a:blip r:embed="rId2" cstate="email"/>
          <a:srcRect/>
          <a:stretch>
            <a:fillRect/>
          </a:stretch>
        </p:blipFill>
        <p:spPr bwMode="auto">
          <a:xfrm>
            <a:off x="6804248" y="1080949"/>
            <a:ext cx="2232248" cy="2060019"/>
          </a:xfrm>
          <a:prstGeom prst="rect">
            <a:avLst/>
          </a:prstGeom>
          <a:noFill/>
        </p:spPr>
      </p:pic>
      <p:sp>
        <p:nvSpPr>
          <p:cNvPr id="651266" name="Rectangle 2"/>
          <p:cNvSpPr>
            <a:spLocks noGrp="1" noChangeArrowheads="1"/>
          </p:cNvSpPr>
          <p:nvPr>
            <p:ph type="title"/>
          </p:nvPr>
        </p:nvSpPr>
        <p:spPr>
          <a:xfrm>
            <a:off x="1042988" y="1277888"/>
            <a:ext cx="7086600" cy="1143000"/>
          </a:xfrm>
        </p:spPr>
        <p:txBody>
          <a:bodyPr>
            <a:normAutofit fontScale="90000"/>
          </a:bodyPr>
          <a:lstStyle/>
          <a:p>
            <a:r>
              <a:rPr lang="is-IS" sz="4900" b="0" dirty="0" smtClean="0">
                <a:latin typeface="Arial" charset="0"/>
              </a:rPr>
              <a:t>Tryggja öryggi</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Rafmagnsslys í heimahúsum</a:t>
            </a:r>
            <a:endParaRPr lang="en-GB" sz="2800" b="0" dirty="0">
              <a:latin typeface="Arial" charset="0"/>
            </a:endParaRPr>
          </a:p>
        </p:txBody>
      </p:sp>
      <p:sp>
        <p:nvSpPr>
          <p:cNvPr id="651267" name="Rectangle 3"/>
          <p:cNvSpPr>
            <a:spLocks noGrp="1" noChangeArrowheads="1"/>
          </p:cNvSpPr>
          <p:nvPr>
            <p:ph type="body" sz="half" idx="1"/>
          </p:nvPr>
        </p:nvSpPr>
        <p:spPr>
          <a:xfrm>
            <a:off x="395535" y="2780928"/>
            <a:ext cx="8280921" cy="3743970"/>
          </a:xfrm>
        </p:spPr>
        <p:txBody>
          <a:bodyPr/>
          <a:lstStyle/>
          <a:p>
            <a:pPr marL="342000" indent="-342000">
              <a:buClr>
                <a:schemeClr val="tx1"/>
              </a:buClr>
              <a:buFont typeface="Wingdings" pitchFamily="2" charset="2"/>
              <a:buChar char="§"/>
            </a:pPr>
            <a:r>
              <a:rPr lang="is-IS" sz="2800" dirty="0" smtClean="0">
                <a:latin typeface="Arial" charset="0"/>
              </a:rPr>
              <a:t>Slökktu </a:t>
            </a:r>
            <a:r>
              <a:rPr lang="is-IS" sz="2800" dirty="0">
                <a:latin typeface="Arial" charset="0"/>
              </a:rPr>
              <a:t>á eða </a:t>
            </a:r>
            <a:r>
              <a:rPr lang="is-IS" sz="2800" dirty="0" smtClean="0">
                <a:latin typeface="Arial" charset="0"/>
              </a:rPr>
              <a:t>aftengdu </a:t>
            </a:r>
            <a:r>
              <a:rPr lang="is-IS" sz="2800" dirty="0">
                <a:latin typeface="Arial" charset="0"/>
              </a:rPr>
              <a:t>rafmagn ef hægt er</a:t>
            </a:r>
          </a:p>
          <a:p>
            <a:pPr marL="342000" indent="-342000">
              <a:buClr>
                <a:schemeClr val="tx1"/>
              </a:buClr>
              <a:buFont typeface="Wingdings" pitchFamily="2" charset="2"/>
              <a:buChar char="§"/>
            </a:pPr>
            <a:r>
              <a:rPr lang="is-IS" sz="2800" dirty="0" smtClean="0">
                <a:latin typeface="Arial" charset="0"/>
              </a:rPr>
              <a:t>Komdu ekki </a:t>
            </a:r>
            <a:r>
              <a:rPr lang="is-IS" sz="2800" dirty="0">
                <a:latin typeface="Arial" charset="0"/>
              </a:rPr>
              <a:t>við </a:t>
            </a:r>
            <a:r>
              <a:rPr lang="is-IS" sz="2800" dirty="0" smtClean="0">
                <a:latin typeface="Arial" charset="0"/>
              </a:rPr>
              <a:t>manneskju </a:t>
            </a:r>
            <a:r>
              <a:rPr lang="is-IS" sz="2800" dirty="0">
                <a:latin typeface="Arial" charset="0"/>
              </a:rPr>
              <a:t>sem er í </a:t>
            </a:r>
            <a:r>
              <a:rPr lang="is-IS" sz="2800" dirty="0" smtClean="0">
                <a:latin typeface="Arial" charset="0"/>
              </a:rPr>
              <a:t>snertingu </a:t>
            </a:r>
            <a:r>
              <a:rPr lang="is-IS" sz="2800" dirty="0">
                <a:latin typeface="Arial" charset="0"/>
              </a:rPr>
              <a:t>við rafmagn</a:t>
            </a:r>
          </a:p>
          <a:p>
            <a:pPr marL="742050" lvl="2" indent="-342000">
              <a:buClr>
                <a:schemeClr val="tx1"/>
              </a:buClr>
              <a:buFont typeface="Wingdings" pitchFamily="2" charset="2"/>
              <a:buChar char="§"/>
            </a:pPr>
            <a:r>
              <a:rPr lang="is-IS" dirty="0">
                <a:latin typeface="Arial" charset="0"/>
              </a:rPr>
              <a:t>Vökvar og aðrir hlutir geta leitt </a:t>
            </a:r>
            <a:r>
              <a:rPr lang="is-IS" dirty="0" smtClean="0">
                <a:latin typeface="Arial" charset="0"/>
              </a:rPr>
              <a:t>straum</a:t>
            </a:r>
            <a:endParaRPr lang="is-IS" dirty="0">
              <a:latin typeface="Arial" charset="0"/>
            </a:endParaRPr>
          </a:p>
          <a:p>
            <a:pPr marL="342000" indent="-342000">
              <a:buClr>
                <a:schemeClr val="tx1"/>
              </a:buClr>
              <a:buFont typeface="Wingdings" pitchFamily="2" charset="2"/>
              <a:buChar char="§"/>
            </a:pPr>
            <a:r>
              <a:rPr lang="is-IS" sz="2800" dirty="0" smtClean="0">
                <a:latin typeface="Arial" charset="0"/>
              </a:rPr>
              <a:t>Ef ekki er hægt að rjúfa straum á öruggan hátt þarf að fá fagmenn í verkið </a:t>
            </a:r>
            <a:endParaRPr lang="is-IS" sz="2800" dirty="0">
              <a:latin typeface="Arial" charset="0"/>
            </a:endParaRPr>
          </a:p>
        </p:txBody>
      </p:sp>
      <p:sp>
        <p:nvSpPr>
          <p:cNvPr id="7" name="Slide Number Placeholder 6"/>
          <p:cNvSpPr>
            <a:spLocks noGrp="1"/>
          </p:cNvSpPr>
          <p:nvPr>
            <p:ph type="sldNum" sz="quarter" idx="12"/>
          </p:nvPr>
        </p:nvSpPr>
        <p:spPr/>
        <p:txBody>
          <a:bodyPr/>
          <a:lstStyle/>
          <a:p>
            <a:fld id="{5351F2CA-16D9-4637-9067-0D09062AE9F5}" type="slidenum">
              <a:rPr lang="is-IS"/>
              <a:pPr/>
              <a:t>31</a:t>
            </a:fld>
            <a:endParaRPr lang="is-IS" dirty="0"/>
          </a:p>
        </p:txBody>
      </p:sp>
    </p:spTree>
    <p:extLst>
      <p:ext uri="{BB962C8B-B14F-4D97-AF65-F5344CB8AC3E}">
        <p14:creationId xmlns:p14="http://schemas.microsoft.com/office/powerpoint/2010/main" val="2046095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1187450" y="1133872"/>
            <a:ext cx="7086600" cy="1143000"/>
          </a:xfrm>
        </p:spPr>
        <p:txBody>
          <a:bodyPr>
            <a:normAutofit fontScale="90000"/>
          </a:bodyPr>
          <a:lstStyle/>
          <a:p>
            <a:r>
              <a:rPr lang="is-IS" sz="4900" b="0" dirty="0" smtClean="0">
                <a:latin typeface="Arial" charset="0"/>
              </a:rPr>
              <a:t>Tryggja öryggi</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Neyðarflutningur</a:t>
            </a:r>
            <a:endParaRPr lang="en-GB" sz="2800" b="0" dirty="0">
              <a:latin typeface="Arial" charset="0"/>
            </a:endParaRPr>
          </a:p>
        </p:txBody>
      </p:sp>
      <p:sp>
        <p:nvSpPr>
          <p:cNvPr id="654339" name="Rectangle 3"/>
          <p:cNvSpPr>
            <a:spLocks noGrp="1" noChangeArrowheads="1"/>
          </p:cNvSpPr>
          <p:nvPr>
            <p:ph type="body" sz="half" idx="1"/>
          </p:nvPr>
        </p:nvSpPr>
        <p:spPr>
          <a:xfrm>
            <a:off x="539750" y="2420889"/>
            <a:ext cx="8136706" cy="3600400"/>
          </a:xfrm>
        </p:spPr>
        <p:txBody>
          <a:bodyPr>
            <a:normAutofit lnSpcReduction="10000"/>
          </a:bodyPr>
          <a:lstStyle/>
          <a:p>
            <a:pPr>
              <a:buClr>
                <a:schemeClr val="tx1"/>
              </a:buClr>
              <a:buFont typeface="Wingdings" pitchFamily="2" charset="2"/>
              <a:buChar char="§"/>
            </a:pPr>
            <a:r>
              <a:rPr lang="is-IS" sz="2800" dirty="0" smtClean="0">
                <a:latin typeface="Arial" charset="0"/>
              </a:rPr>
              <a:t>Ef slasaðir eru ekki í bráðri hættu er best að láta þá halda kyrru fyrir og fylgjast með ástandi þeirra þar til sérhæfð aðstoð berst</a:t>
            </a:r>
          </a:p>
          <a:p>
            <a:pPr>
              <a:buClr>
                <a:schemeClr val="tx1"/>
              </a:buClr>
              <a:buFont typeface="Wingdings" pitchFamily="2" charset="2"/>
              <a:buChar char="§"/>
            </a:pPr>
            <a:r>
              <a:rPr lang="is-IS" sz="2800" dirty="0" smtClean="0">
                <a:latin typeface="Arial" charset="0"/>
              </a:rPr>
              <a:t>Ef </a:t>
            </a:r>
            <a:r>
              <a:rPr lang="is-IS" sz="2800" dirty="0">
                <a:latin typeface="Arial" charset="0"/>
              </a:rPr>
              <a:t>ekki er hægt að tryggja öryggi slasaðra á vettvangi þarf að flytja </a:t>
            </a:r>
            <a:r>
              <a:rPr lang="is-IS" sz="2800" dirty="0" smtClean="0">
                <a:latin typeface="Arial" charset="0"/>
              </a:rPr>
              <a:t>þá með hraði á næsta örugga stað</a:t>
            </a:r>
          </a:p>
          <a:p>
            <a:pPr>
              <a:buClr>
                <a:schemeClr val="tx1"/>
              </a:buClr>
              <a:buFont typeface="Wingdings" pitchFamily="2" charset="2"/>
              <a:buChar char="§"/>
            </a:pPr>
            <a:r>
              <a:rPr lang="is-IS" sz="2800" dirty="0" smtClean="0">
                <a:latin typeface="Arial" charset="0"/>
              </a:rPr>
              <a:t>Beita má ýmsum aðferðum við neyðarflutning slasaðra</a:t>
            </a:r>
            <a:endParaRPr lang="is-IS" sz="2800" dirty="0">
              <a:latin typeface="Arial" charset="0"/>
            </a:endParaRPr>
          </a:p>
          <a:p>
            <a:pPr lvl="1">
              <a:buClr>
                <a:srgbClr val="FF0000"/>
              </a:buClr>
              <a:buFont typeface="Wingdings" pitchFamily="2" charset="2"/>
              <a:buChar char="§"/>
            </a:pPr>
            <a:endParaRPr lang="is-IS" sz="2400" dirty="0">
              <a:latin typeface="Arial" charset="0"/>
            </a:endParaRPr>
          </a:p>
        </p:txBody>
      </p:sp>
      <p:sp>
        <p:nvSpPr>
          <p:cNvPr id="6" name="Slide Number Placeholder 6"/>
          <p:cNvSpPr>
            <a:spLocks noGrp="1"/>
          </p:cNvSpPr>
          <p:nvPr>
            <p:ph type="sldNum" sz="quarter" idx="12"/>
          </p:nvPr>
        </p:nvSpPr>
        <p:spPr/>
        <p:txBody>
          <a:bodyPr/>
          <a:lstStyle/>
          <a:p>
            <a:fld id="{8A0EF5D9-6C5B-4B1D-88BF-4FB21FF5AA99}" type="slidenum">
              <a:rPr lang="is-IS"/>
              <a:pPr/>
              <a:t>32</a:t>
            </a:fld>
            <a:endParaRPr lang="is-IS"/>
          </a:p>
        </p:txBody>
      </p:sp>
    </p:spTree>
    <p:extLst>
      <p:ext uri="{BB962C8B-B14F-4D97-AF65-F5344CB8AC3E}">
        <p14:creationId xmlns:p14="http://schemas.microsoft.com/office/powerpoint/2010/main" val="2862788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900113" y="1412552"/>
            <a:ext cx="7467600" cy="792312"/>
          </a:xfrm>
          <a:ln/>
        </p:spPr>
        <p:txBody>
          <a:bodyPr>
            <a:normAutofit fontScale="90000"/>
          </a:bodyPr>
          <a:lstStyle/>
          <a:p>
            <a:r>
              <a:rPr lang="is-IS" sz="4900" b="0" dirty="0" smtClean="0">
                <a:latin typeface="Arial" charset="0"/>
              </a:rPr>
              <a:t>Neyðarflutningur</a:t>
            </a:r>
            <a:r>
              <a:rPr lang="is-IS" b="0" dirty="0" smtClean="0">
                <a:latin typeface="Arial" charset="0"/>
              </a:rPr>
              <a:t/>
            </a:r>
            <a:br>
              <a:rPr lang="is-IS" b="0" dirty="0" smtClean="0">
                <a:latin typeface="Arial" charset="0"/>
              </a:rPr>
            </a:br>
            <a:endParaRPr lang="is-IS" b="0" dirty="0">
              <a:latin typeface="Arial" charset="0"/>
            </a:endParaRPr>
          </a:p>
        </p:txBody>
      </p:sp>
      <p:sp>
        <p:nvSpPr>
          <p:cNvPr id="655363" name="Rectangle 3"/>
          <p:cNvSpPr>
            <a:spLocks noGrp="1" noChangeArrowheads="1"/>
          </p:cNvSpPr>
          <p:nvPr>
            <p:ph type="body" sz="half" idx="1"/>
          </p:nvPr>
        </p:nvSpPr>
        <p:spPr>
          <a:xfrm>
            <a:off x="611188" y="2205038"/>
            <a:ext cx="8353425" cy="4119562"/>
          </a:xfrm>
        </p:spPr>
        <p:txBody>
          <a:bodyPr/>
          <a:lstStyle/>
          <a:p>
            <a:pPr>
              <a:buClr>
                <a:schemeClr val="tx1"/>
              </a:buClr>
              <a:buFont typeface="Wingdings" pitchFamily="2" charset="2"/>
              <a:buNone/>
            </a:pPr>
            <a:r>
              <a:rPr lang="is-IS" sz="2800" b="1" dirty="0">
                <a:latin typeface="Arial" charset="0"/>
              </a:rPr>
              <a:t>Við undirbúning </a:t>
            </a:r>
            <a:r>
              <a:rPr lang="is-IS" sz="2800" b="1" dirty="0" smtClean="0">
                <a:latin typeface="Arial" charset="0"/>
              </a:rPr>
              <a:t>skaltu </a:t>
            </a:r>
            <a:r>
              <a:rPr lang="is-IS" sz="2800" b="1" dirty="0">
                <a:latin typeface="Arial" charset="0"/>
              </a:rPr>
              <a:t>hafa í </a:t>
            </a:r>
            <a:r>
              <a:rPr lang="is-IS" sz="2800" b="1" dirty="0" smtClean="0">
                <a:latin typeface="Arial" charset="0"/>
              </a:rPr>
              <a:t>huga</a:t>
            </a:r>
            <a:endParaRPr lang="is-IS" sz="2800" b="1" dirty="0">
              <a:latin typeface="Arial" charset="0"/>
            </a:endParaRPr>
          </a:p>
          <a:p>
            <a:pPr>
              <a:buClr>
                <a:schemeClr val="tx1"/>
              </a:buClr>
              <a:buFont typeface="Wingdings" pitchFamily="2" charset="2"/>
              <a:buChar char="§"/>
            </a:pPr>
            <a:r>
              <a:rPr lang="is-IS" sz="2800" dirty="0">
                <a:latin typeface="Arial" charset="0"/>
              </a:rPr>
              <a:t>Hverjir eru áverkar hins slasaða?</a:t>
            </a:r>
          </a:p>
          <a:p>
            <a:pPr>
              <a:buClr>
                <a:schemeClr val="tx1"/>
              </a:buClr>
              <a:buFont typeface="Wingdings" pitchFamily="2" charset="2"/>
              <a:buChar char="§"/>
            </a:pPr>
            <a:r>
              <a:rPr lang="is-IS" sz="2800" dirty="0">
                <a:latin typeface="Arial" charset="0"/>
              </a:rPr>
              <a:t>Þarf að undirbúa flutning hans sérstaklega?</a:t>
            </a:r>
          </a:p>
          <a:p>
            <a:pPr>
              <a:buClr>
                <a:schemeClr val="tx1"/>
              </a:buClr>
              <a:buFont typeface="Wingdings" pitchFamily="2" charset="2"/>
              <a:buChar char="§"/>
            </a:pPr>
            <a:r>
              <a:rPr lang="is-IS" sz="2800" dirty="0">
                <a:latin typeface="Arial" charset="0"/>
              </a:rPr>
              <a:t>Hvernig á að flytja </a:t>
            </a:r>
            <a:r>
              <a:rPr lang="is-IS" sz="2800" dirty="0" smtClean="0">
                <a:latin typeface="Arial" charset="0"/>
              </a:rPr>
              <a:t>hann, hvaða aðferð er best?</a:t>
            </a:r>
          </a:p>
          <a:p>
            <a:pPr>
              <a:buClr>
                <a:schemeClr val="tx1"/>
              </a:buClr>
              <a:buFont typeface="Wingdings" pitchFamily="2" charset="2"/>
              <a:buChar char="§"/>
            </a:pPr>
            <a:endParaRPr lang="is-IS" sz="2800" dirty="0" smtClean="0">
              <a:latin typeface="Arial" charset="0"/>
            </a:endParaRPr>
          </a:p>
          <a:p>
            <a:pPr>
              <a:buClr>
                <a:schemeClr val="tx1"/>
              </a:buClr>
              <a:buNone/>
            </a:pPr>
            <a:endParaRPr lang="is-IS" sz="2800" dirty="0" smtClean="0">
              <a:latin typeface="Arial" charset="0"/>
            </a:endParaRPr>
          </a:p>
          <a:p>
            <a:pPr algn="ctr">
              <a:buClr>
                <a:schemeClr val="tx1"/>
              </a:buClr>
              <a:buNone/>
            </a:pPr>
            <a:r>
              <a:rPr lang="is-IS" sz="2800" dirty="0" smtClean="0">
                <a:solidFill>
                  <a:srgbClr val="FF0000"/>
                </a:solidFill>
                <a:latin typeface="Arial" charset="0"/>
              </a:rPr>
              <a:t>Sjúkraflutningamenn beita sérhæfðum búnaði til þess að skorða hrygg í flutningi</a:t>
            </a:r>
            <a:endParaRPr lang="en-US" sz="2800" dirty="0" smtClean="0">
              <a:solidFill>
                <a:srgbClr val="FF0000"/>
              </a:solidFill>
              <a:latin typeface="Arial" charset="0"/>
            </a:endParaRPr>
          </a:p>
          <a:p>
            <a:pPr>
              <a:buClr>
                <a:schemeClr val="tx1"/>
              </a:buClr>
              <a:buNone/>
            </a:pPr>
            <a:endParaRPr lang="en-GB" sz="2800" dirty="0">
              <a:latin typeface="Arial" charset="0"/>
            </a:endParaRPr>
          </a:p>
        </p:txBody>
      </p:sp>
      <p:sp>
        <p:nvSpPr>
          <p:cNvPr id="6" name="Slide Number Placeholder 6"/>
          <p:cNvSpPr>
            <a:spLocks noGrp="1"/>
          </p:cNvSpPr>
          <p:nvPr>
            <p:ph type="sldNum" sz="quarter" idx="12"/>
          </p:nvPr>
        </p:nvSpPr>
        <p:spPr/>
        <p:txBody>
          <a:bodyPr/>
          <a:lstStyle/>
          <a:p>
            <a:fld id="{0918E1CA-AD8D-49F8-B5C8-5399FD773207}" type="slidenum">
              <a:rPr lang="is-IS"/>
              <a:pPr/>
              <a:t>33</a:t>
            </a:fld>
            <a:endParaRPr lang="is-IS"/>
          </a:p>
        </p:txBody>
      </p:sp>
    </p:spTree>
    <p:extLst>
      <p:ext uri="{BB962C8B-B14F-4D97-AF65-F5344CB8AC3E}">
        <p14:creationId xmlns:p14="http://schemas.microsoft.com/office/powerpoint/2010/main" val="349616338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scue_hold_6.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7022" y="3501008"/>
            <a:ext cx="1691482" cy="2852936"/>
          </a:xfrm>
          <a:prstGeom prst="rect">
            <a:avLst/>
          </a:prstGeom>
        </p:spPr>
      </p:pic>
      <p:sp>
        <p:nvSpPr>
          <p:cNvPr id="656386" name="Rectangle 2"/>
          <p:cNvSpPr>
            <a:spLocks noGrp="1" noChangeArrowheads="1"/>
          </p:cNvSpPr>
          <p:nvPr>
            <p:ph type="title"/>
          </p:nvPr>
        </p:nvSpPr>
        <p:spPr>
          <a:xfrm>
            <a:off x="179388" y="908050"/>
            <a:ext cx="8964612" cy="1143000"/>
          </a:xfrm>
        </p:spPr>
        <p:txBody>
          <a:bodyPr/>
          <a:lstStyle/>
          <a:p>
            <a:r>
              <a:rPr lang="is-IS" b="0" dirty="0" smtClean="0">
                <a:latin typeface="Arial" charset="0"/>
              </a:rPr>
              <a:t>Neyðarflutningur</a:t>
            </a:r>
            <a:endParaRPr lang="en-GB" b="0" dirty="0">
              <a:latin typeface="Arial" charset="0"/>
            </a:endParaRPr>
          </a:p>
        </p:txBody>
      </p:sp>
      <p:sp>
        <p:nvSpPr>
          <p:cNvPr id="656387" name="Rectangle 3"/>
          <p:cNvSpPr>
            <a:spLocks noGrp="1" noChangeArrowheads="1"/>
          </p:cNvSpPr>
          <p:nvPr>
            <p:ph type="body" sz="half" idx="1"/>
          </p:nvPr>
        </p:nvSpPr>
        <p:spPr>
          <a:xfrm>
            <a:off x="539552" y="2060848"/>
            <a:ext cx="8208912" cy="3518644"/>
          </a:xfrm>
        </p:spPr>
        <p:txBody>
          <a:bodyPr/>
          <a:lstStyle/>
          <a:p>
            <a:pPr>
              <a:buClr>
                <a:schemeClr val="tx1"/>
              </a:buClr>
              <a:buFont typeface="Wingdings" pitchFamily="2" charset="2"/>
              <a:buNone/>
            </a:pPr>
            <a:r>
              <a:rPr lang="is-IS" sz="2800" b="1" dirty="0">
                <a:latin typeface="Arial" charset="0"/>
              </a:rPr>
              <a:t>Ef flutningur er </a:t>
            </a:r>
            <a:r>
              <a:rPr lang="is-IS" sz="2800" b="1" dirty="0" smtClean="0">
                <a:latin typeface="Arial" charset="0"/>
              </a:rPr>
              <a:t>nauðsynlegur</a:t>
            </a:r>
            <a:endParaRPr lang="is-IS" sz="2800" b="1" dirty="0">
              <a:latin typeface="Arial" charset="0"/>
            </a:endParaRPr>
          </a:p>
          <a:p>
            <a:pPr>
              <a:buClr>
                <a:schemeClr val="tx1"/>
              </a:buClr>
              <a:buFont typeface="Wingdings" pitchFamily="2" charset="2"/>
              <a:buChar char="§"/>
            </a:pPr>
            <a:r>
              <a:rPr lang="is-IS" sz="2800" dirty="0" smtClean="0">
                <a:latin typeface="Arial" charset="0"/>
              </a:rPr>
              <a:t>Reyndu að snúa </a:t>
            </a:r>
            <a:r>
              <a:rPr lang="is-IS" sz="2800" dirty="0">
                <a:latin typeface="Arial" charset="0"/>
              </a:rPr>
              <a:t>hálsi, höfði </a:t>
            </a:r>
            <a:r>
              <a:rPr lang="is-IS" sz="2800" dirty="0" smtClean="0">
                <a:latin typeface="Arial" charset="0"/>
              </a:rPr>
              <a:t>og líkama </a:t>
            </a:r>
            <a:r>
              <a:rPr lang="is-IS" sz="2800" dirty="0">
                <a:latin typeface="Arial" charset="0"/>
              </a:rPr>
              <a:t>eins lítið og hægt er </a:t>
            </a:r>
          </a:p>
          <a:p>
            <a:pPr>
              <a:buClr>
                <a:schemeClr val="tx1"/>
              </a:buClr>
              <a:buFont typeface="Wingdings" pitchFamily="2" charset="2"/>
              <a:buChar char="§"/>
            </a:pPr>
            <a:r>
              <a:rPr lang="is-IS" sz="2800" dirty="0" smtClean="0">
                <a:latin typeface="Arial" charset="0"/>
              </a:rPr>
              <a:t>Verðu </a:t>
            </a:r>
            <a:r>
              <a:rPr lang="is-IS" sz="2800" dirty="0">
                <a:latin typeface="Arial" charset="0"/>
              </a:rPr>
              <a:t>hinn slasaða fyrir </a:t>
            </a:r>
            <a:r>
              <a:rPr lang="is-IS" sz="2800" dirty="0" smtClean="0">
                <a:latin typeface="Arial" charset="0"/>
              </a:rPr>
              <a:t>hita/kulda og </a:t>
            </a:r>
            <a:r>
              <a:rPr lang="is-IS" sz="2800" dirty="0">
                <a:latin typeface="Arial" charset="0"/>
              </a:rPr>
              <a:t>regni</a:t>
            </a:r>
          </a:p>
        </p:txBody>
      </p:sp>
      <p:sp>
        <p:nvSpPr>
          <p:cNvPr id="6" name="Slide Number Placeholder 6"/>
          <p:cNvSpPr>
            <a:spLocks noGrp="1"/>
          </p:cNvSpPr>
          <p:nvPr>
            <p:ph type="sldNum" sz="quarter" idx="12"/>
          </p:nvPr>
        </p:nvSpPr>
        <p:spPr/>
        <p:txBody>
          <a:bodyPr/>
          <a:lstStyle/>
          <a:p>
            <a:fld id="{7ACD8FDA-DAD5-4B25-BD5C-106AEB49389A}" type="slidenum">
              <a:rPr lang="is-IS"/>
              <a:pPr/>
              <a:t>34</a:t>
            </a:fld>
            <a:endParaRPr lang="is-I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56" y="4564785"/>
            <a:ext cx="3635896" cy="2032567"/>
          </a:xfrm>
          <a:prstGeom prst="rect">
            <a:avLst/>
          </a:prstGeom>
        </p:spPr>
      </p:pic>
      <p:pic>
        <p:nvPicPr>
          <p:cNvPr id="8" name="Picture 7" descr="Rescue_hold_3.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5976" y="4221088"/>
            <a:ext cx="2808312" cy="2349412"/>
          </a:xfrm>
          <a:prstGeom prst="rect">
            <a:avLst/>
          </a:prstGeom>
        </p:spPr>
      </p:pic>
    </p:spTree>
    <p:extLst>
      <p:ext uri="{BB962C8B-B14F-4D97-AF65-F5344CB8AC3E}">
        <p14:creationId xmlns:p14="http://schemas.microsoft.com/office/powerpoint/2010/main" val="41742388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65920"/>
            <a:ext cx="8229600" cy="1143000"/>
          </a:xfrm>
        </p:spPr>
        <p:txBody>
          <a:bodyPr>
            <a:normAutofit fontScale="90000"/>
          </a:bodyPr>
          <a:lstStyle/>
          <a:p>
            <a:r>
              <a:rPr lang="is-IS" dirty="0" smtClean="0">
                <a:latin typeface="Arial" charset="0"/>
              </a:rPr>
              <a:t>2. Meta ástand hins slasaðra                       eða sjúka </a:t>
            </a:r>
            <a:r>
              <a:rPr lang="is-IS" dirty="0" smtClean="0"/>
              <a:t/>
            </a:r>
            <a:br>
              <a:rPr lang="is-IS" dirty="0" smtClean="0"/>
            </a:br>
            <a:endParaRPr lang="is-IS" dirty="0"/>
          </a:p>
        </p:txBody>
      </p:sp>
      <p:pic>
        <p:nvPicPr>
          <p:cNvPr id="6" name="Content Placeholder 3" descr="Skyndi01"/>
          <p:cNvPicPr>
            <a:picLocks noGrp="1" noChangeAspect="1" noChangeArrowheads="1"/>
          </p:cNvPicPr>
          <p:nvPr>
            <p:ph idx="1"/>
          </p:nvPr>
        </p:nvPicPr>
        <p:blipFill>
          <a:blip r:embed="rId3" cstate="email"/>
          <a:stretch>
            <a:fillRect/>
          </a:stretch>
        </p:blipFill>
        <p:spPr bwMode="auto">
          <a:xfrm>
            <a:off x="3381375" y="2510631"/>
            <a:ext cx="2381250" cy="2705100"/>
          </a:xfrm>
          <a:prstGeom prst="rect">
            <a:avLst/>
          </a:prstGeom>
          <a:noFill/>
        </p:spPr>
      </p:pic>
      <p:sp>
        <p:nvSpPr>
          <p:cNvPr id="7" name="Slide Number Placeholder 5"/>
          <p:cNvSpPr>
            <a:spLocks noGrp="1"/>
          </p:cNvSpPr>
          <p:nvPr>
            <p:ph type="sldNum" sz="quarter" idx="12"/>
          </p:nvPr>
        </p:nvSpPr>
        <p:spPr/>
        <p:txBody>
          <a:bodyPr>
            <a:normAutofit/>
          </a:bodyPr>
          <a:lstStyle/>
          <a:p>
            <a:fld id="{A7B7F08D-100D-4FD8-A32C-62549E5A53DC}" type="slidenum">
              <a:rPr lang="is-IS"/>
              <a:pPr/>
              <a:t>35</a:t>
            </a:fld>
            <a:endParaRPr lang="is-IS"/>
          </a:p>
        </p:txBody>
      </p:sp>
    </p:spTree>
    <p:extLst>
      <p:ext uri="{BB962C8B-B14F-4D97-AF65-F5344CB8AC3E}">
        <p14:creationId xmlns:p14="http://schemas.microsoft.com/office/powerpoint/2010/main" val="34860753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4" name="Picture 4" descr="Skyndi01"/>
          <p:cNvPicPr>
            <a:picLocks noChangeAspect="1" noChangeArrowheads="1"/>
          </p:cNvPicPr>
          <p:nvPr/>
        </p:nvPicPr>
        <p:blipFill>
          <a:blip r:embed="rId3" cstate="email"/>
          <a:srcRect/>
          <a:stretch>
            <a:fillRect/>
          </a:stretch>
        </p:blipFill>
        <p:spPr bwMode="auto">
          <a:xfrm>
            <a:off x="6948264" y="2780928"/>
            <a:ext cx="1835696" cy="2019872"/>
          </a:xfrm>
          <a:prstGeom prst="rect">
            <a:avLst/>
          </a:prstGeom>
          <a:noFill/>
        </p:spPr>
      </p:pic>
      <p:sp>
        <p:nvSpPr>
          <p:cNvPr id="660482" name="Rectangle 2"/>
          <p:cNvSpPr>
            <a:spLocks noGrp="1" noChangeArrowheads="1"/>
          </p:cNvSpPr>
          <p:nvPr>
            <p:ph type="title"/>
          </p:nvPr>
        </p:nvSpPr>
        <p:spPr>
          <a:xfrm>
            <a:off x="395288" y="981075"/>
            <a:ext cx="8569200" cy="1143000"/>
          </a:xfrm>
        </p:spPr>
        <p:txBody>
          <a:bodyPr/>
          <a:lstStyle/>
          <a:p>
            <a:r>
              <a:rPr lang="is-IS" b="0" dirty="0" smtClean="0">
                <a:latin typeface="Arial" charset="0"/>
              </a:rPr>
              <a:t>Fyrsta mat á ástandi</a:t>
            </a:r>
            <a:endParaRPr lang="is-IS" b="0" dirty="0">
              <a:latin typeface="Arial" charset="0"/>
            </a:endParaRPr>
          </a:p>
        </p:txBody>
      </p:sp>
      <p:sp>
        <p:nvSpPr>
          <p:cNvPr id="660483" name="Rectangle 3"/>
          <p:cNvSpPr>
            <a:spLocks noGrp="1" noChangeArrowheads="1"/>
          </p:cNvSpPr>
          <p:nvPr>
            <p:ph idx="1"/>
          </p:nvPr>
        </p:nvSpPr>
        <p:spPr>
          <a:xfrm>
            <a:off x="323206" y="2205038"/>
            <a:ext cx="8137226" cy="4335462"/>
          </a:xfrm>
        </p:spPr>
        <p:txBody>
          <a:bodyPr/>
          <a:lstStyle/>
          <a:p>
            <a:pPr>
              <a:buClr>
                <a:schemeClr val="tx1"/>
              </a:buClr>
              <a:buFont typeface="Wingdings" pitchFamily="2" charset="2"/>
              <a:buChar char="§"/>
            </a:pPr>
            <a:r>
              <a:rPr lang="is-IS" sz="2800" dirty="0" smtClean="0">
                <a:latin typeface="Arial" charset="0"/>
              </a:rPr>
              <a:t>Reyndu strax að meta hvort um lífshættulegt ástand sé að ræða</a:t>
            </a:r>
          </a:p>
          <a:p>
            <a:pPr>
              <a:buClr>
                <a:schemeClr val="tx1"/>
              </a:buClr>
              <a:buFont typeface="Wingdings" pitchFamily="2" charset="2"/>
              <a:buChar char="§"/>
            </a:pPr>
            <a:r>
              <a:rPr lang="is-IS" sz="2800" dirty="0" smtClean="0">
                <a:latin typeface="Arial" charset="0"/>
              </a:rPr>
              <a:t>Athugaðu meðvitund og </a:t>
            </a:r>
            <a:r>
              <a:rPr lang="is-IS" sz="2800" dirty="0">
                <a:latin typeface="Arial" charset="0"/>
              </a:rPr>
              <a:t>öndun</a:t>
            </a:r>
          </a:p>
          <a:p>
            <a:pPr>
              <a:buClr>
                <a:schemeClr val="tx1"/>
              </a:buClr>
              <a:buFont typeface="Wingdings" pitchFamily="2" charset="2"/>
              <a:buChar char="§"/>
            </a:pPr>
            <a:r>
              <a:rPr lang="is-IS" sz="2800" dirty="0" smtClean="0">
                <a:latin typeface="Arial" charset="0"/>
              </a:rPr>
              <a:t>Aðstoðaðu </a:t>
            </a:r>
            <a:r>
              <a:rPr lang="is-IS" sz="2800" dirty="0">
                <a:latin typeface="Arial" charset="0"/>
              </a:rPr>
              <a:t>án </a:t>
            </a:r>
            <a:r>
              <a:rPr lang="is-IS" sz="2800" dirty="0" smtClean="0">
                <a:latin typeface="Arial" charset="0"/>
              </a:rPr>
              <a:t>tafar þá sem: </a:t>
            </a:r>
            <a:endParaRPr lang="is-IS" sz="2800" dirty="0">
              <a:latin typeface="Arial" charset="0"/>
            </a:endParaRPr>
          </a:p>
          <a:p>
            <a:pPr lvl="1">
              <a:buClr>
                <a:schemeClr val="tx1"/>
              </a:buClr>
              <a:buFont typeface="Wingdings" pitchFamily="2" charset="2"/>
              <a:buChar char="§"/>
            </a:pPr>
            <a:r>
              <a:rPr lang="is-IS" sz="2400" dirty="0" smtClean="0">
                <a:latin typeface="Arial" charset="0"/>
              </a:rPr>
              <a:t>Eru meðvitundarlausir </a:t>
            </a:r>
            <a:r>
              <a:rPr lang="is-IS" sz="2400" dirty="0">
                <a:latin typeface="Arial" charset="0"/>
              </a:rPr>
              <a:t>og anda óeðlilega</a:t>
            </a:r>
          </a:p>
          <a:p>
            <a:pPr lvl="1">
              <a:buClr>
                <a:schemeClr val="tx1"/>
              </a:buClr>
              <a:buFont typeface="Wingdings" pitchFamily="2" charset="2"/>
              <a:buChar char="§"/>
            </a:pPr>
            <a:r>
              <a:rPr lang="is-IS" sz="2400" dirty="0" smtClean="0">
                <a:latin typeface="Arial" charset="0"/>
              </a:rPr>
              <a:t>Eru með </a:t>
            </a:r>
            <a:r>
              <a:rPr lang="is-IS" sz="2400" dirty="0">
                <a:latin typeface="Arial" charset="0"/>
              </a:rPr>
              <a:t>mikla blæðingu eða bruna</a:t>
            </a:r>
          </a:p>
          <a:p>
            <a:pPr lvl="1">
              <a:buClr>
                <a:schemeClr val="tx1"/>
              </a:buClr>
              <a:buFont typeface="Wingdings" pitchFamily="2" charset="2"/>
              <a:buChar char="§"/>
            </a:pPr>
            <a:r>
              <a:rPr lang="is-IS" sz="2400" dirty="0" smtClean="0">
                <a:latin typeface="Arial" charset="0"/>
              </a:rPr>
              <a:t>Eru með </a:t>
            </a:r>
            <a:r>
              <a:rPr lang="is-IS" sz="2400" dirty="0">
                <a:latin typeface="Arial" charset="0"/>
              </a:rPr>
              <a:t>brjóstverk</a:t>
            </a:r>
          </a:p>
          <a:p>
            <a:pPr lvl="1">
              <a:buClr>
                <a:schemeClr val="tx1"/>
              </a:buClr>
              <a:buFont typeface="Wingdings" pitchFamily="2" charset="2"/>
              <a:buChar char="§"/>
            </a:pPr>
            <a:r>
              <a:rPr lang="is-IS" sz="2400" dirty="0">
                <a:latin typeface="Arial" charset="0"/>
              </a:rPr>
              <a:t>Sýna einkenni heilablóðfalls</a:t>
            </a:r>
          </a:p>
          <a:p>
            <a:pPr lvl="1">
              <a:buClr>
                <a:schemeClr val="tx1"/>
              </a:buClr>
              <a:buFont typeface="Wingdings" pitchFamily="2" charset="2"/>
              <a:buNone/>
            </a:pPr>
            <a:endParaRPr lang="is-IS" sz="2400" dirty="0">
              <a:latin typeface="Arial" charset="0"/>
            </a:endParaRPr>
          </a:p>
        </p:txBody>
      </p:sp>
      <p:sp>
        <p:nvSpPr>
          <p:cNvPr id="9" name="Slide Number Placeholder 5"/>
          <p:cNvSpPr>
            <a:spLocks noGrp="1"/>
          </p:cNvSpPr>
          <p:nvPr>
            <p:ph type="sldNum" sz="quarter" idx="12"/>
          </p:nvPr>
        </p:nvSpPr>
        <p:spPr/>
        <p:txBody>
          <a:bodyPr/>
          <a:lstStyle/>
          <a:p>
            <a:fld id="{CBA6367A-A6AA-4527-A681-B52754CAA7E8}" type="slidenum">
              <a:rPr lang="is-IS"/>
              <a:pPr/>
              <a:t>36</a:t>
            </a:fld>
            <a:endParaRPr lang="is-IS"/>
          </a:p>
        </p:txBody>
      </p:sp>
      <p:pic>
        <p:nvPicPr>
          <p:cNvPr id="660485" name="Picture 5" descr="horfahlusta"/>
          <p:cNvPicPr>
            <a:picLocks noChangeAspect="1" noChangeArrowheads="1"/>
          </p:cNvPicPr>
          <p:nvPr/>
        </p:nvPicPr>
        <p:blipFill>
          <a:blip r:embed="rId4" cstate="email"/>
          <a:srcRect/>
          <a:stretch>
            <a:fillRect/>
          </a:stretch>
        </p:blipFill>
        <p:spPr bwMode="auto">
          <a:xfrm>
            <a:off x="5868144" y="4725144"/>
            <a:ext cx="1728192" cy="1728192"/>
          </a:xfrm>
          <a:prstGeom prst="rect">
            <a:avLst/>
          </a:prstGeom>
          <a:noFill/>
        </p:spPr>
      </p:pic>
    </p:spTree>
    <p:extLst>
      <p:ext uri="{BB962C8B-B14F-4D97-AF65-F5344CB8AC3E}">
        <p14:creationId xmlns:p14="http://schemas.microsoft.com/office/powerpoint/2010/main" val="2092491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a:xfrm>
            <a:off x="179512" y="989856"/>
            <a:ext cx="8964487" cy="1143000"/>
          </a:xfrm>
        </p:spPr>
        <p:txBody>
          <a:bodyPr/>
          <a:lstStyle/>
          <a:p>
            <a:r>
              <a:rPr lang="is-IS" b="0" dirty="0" smtClean="0">
                <a:latin typeface="Arial" charset="0"/>
              </a:rPr>
              <a:t>Tilgangur fyrsta mats á ástandi</a:t>
            </a:r>
            <a:endParaRPr lang="en-GB" sz="3000" b="0" dirty="0">
              <a:solidFill>
                <a:srgbClr val="FF0000"/>
              </a:solidFill>
              <a:latin typeface="Arial" charset="0"/>
            </a:endParaRPr>
          </a:p>
        </p:txBody>
      </p:sp>
      <p:sp>
        <p:nvSpPr>
          <p:cNvPr id="658435" name="Rectangle 3"/>
          <p:cNvSpPr>
            <a:spLocks noGrp="1" noChangeArrowheads="1"/>
          </p:cNvSpPr>
          <p:nvPr>
            <p:ph idx="1"/>
          </p:nvPr>
        </p:nvSpPr>
        <p:spPr>
          <a:xfrm>
            <a:off x="539750" y="2204864"/>
            <a:ext cx="8280722" cy="4424536"/>
          </a:xfrm>
        </p:spPr>
        <p:txBody>
          <a:bodyPr/>
          <a:lstStyle/>
          <a:p>
            <a:pPr>
              <a:buClr>
                <a:schemeClr val="tx1"/>
              </a:buClr>
              <a:buFont typeface="Wingdings" pitchFamily="2" charset="2"/>
              <a:buChar char="§"/>
            </a:pPr>
            <a:r>
              <a:rPr lang="is-IS" sz="2800" dirty="0" smtClean="0">
                <a:latin typeface="Arial" charset="0"/>
              </a:rPr>
              <a:t>Meta hvort um </a:t>
            </a:r>
            <a:r>
              <a:rPr lang="is-IS" sz="2800" dirty="0">
                <a:latin typeface="Arial" charset="0"/>
              </a:rPr>
              <a:t>lífshættulegt ástand </a:t>
            </a:r>
            <a:r>
              <a:rPr lang="is-IS" sz="2800" dirty="0" smtClean="0">
                <a:latin typeface="Arial" charset="0"/>
              </a:rPr>
              <a:t>sé </a:t>
            </a:r>
            <a:r>
              <a:rPr lang="is-IS" sz="2800" dirty="0">
                <a:latin typeface="Arial" charset="0"/>
              </a:rPr>
              <a:t>að ræða</a:t>
            </a:r>
          </a:p>
          <a:p>
            <a:pPr>
              <a:buClr>
                <a:schemeClr val="tx1"/>
              </a:buClr>
              <a:buFont typeface="Wingdings" pitchFamily="2" charset="2"/>
              <a:buChar char="§"/>
            </a:pPr>
            <a:r>
              <a:rPr lang="is-IS" sz="2800" dirty="0" smtClean="0">
                <a:latin typeface="Arial" charset="0"/>
              </a:rPr>
              <a:t>Forgangsraða aðgerðum: Þurfi tveir eða fleiri aðstoð skal fyrst sinna þeim sem virðist alvarlega slasaður eða veikur</a:t>
            </a:r>
            <a:endParaRPr lang="is-IS" sz="2800" dirty="0">
              <a:latin typeface="Arial" charset="0"/>
            </a:endParaRPr>
          </a:p>
          <a:p>
            <a:pPr marL="0" indent="0">
              <a:lnSpc>
                <a:spcPct val="120000"/>
              </a:lnSpc>
              <a:buClr>
                <a:schemeClr val="tx1"/>
              </a:buClr>
              <a:buNone/>
            </a:pPr>
            <a:endParaRPr lang="is-IS" sz="2800" b="1" dirty="0">
              <a:latin typeface="Arial" charset="0"/>
            </a:endParaRPr>
          </a:p>
        </p:txBody>
      </p:sp>
      <p:sp>
        <p:nvSpPr>
          <p:cNvPr id="7" name="Slide Number Placeholder 5"/>
          <p:cNvSpPr>
            <a:spLocks noGrp="1"/>
          </p:cNvSpPr>
          <p:nvPr>
            <p:ph type="sldNum" sz="quarter" idx="12"/>
          </p:nvPr>
        </p:nvSpPr>
        <p:spPr/>
        <p:txBody>
          <a:bodyPr/>
          <a:lstStyle/>
          <a:p>
            <a:fld id="{EF9DA0BF-6E13-45C2-B506-B9A170E291A3}" type="slidenum">
              <a:rPr lang="is-IS"/>
              <a:pPr/>
              <a:t>37</a:t>
            </a:fld>
            <a:endParaRPr lang="is-IS" dirty="0"/>
          </a:p>
        </p:txBody>
      </p:sp>
      <p:sp>
        <p:nvSpPr>
          <p:cNvPr id="6" name="Rectangle 6"/>
          <p:cNvSpPr>
            <a:spLocks noChangeArrowheads="1"/>
          </p:cNvSpPr>
          <p:nvPr/>
        </p:nvSpPr>
        <p:spPr bwMode="auto">
          <a:xfrm>
            <a:off x="395536" y="4869160"/>
            <a:ext cx="8424862" cy="954107"/>
          </a:xfrm>
          <a:prstGeom prst="rect">
            <a:avLst/>
          </a:prstGeom>
          <a:noFill/>
          <a:ln w="9525">
            <a:noFill/>
            <a:miter lim="800000"/>
            <a:headEnd/>
            <a:tailEnd/>
          </a:ln>
          <a:effectLst/>
        </p:spPr>
        <p:txBody>
          <a:bodyPr>
            <a:spAutoFit/>
          </a:bodyPr>
          <a:lstStyle/>
          <a:p>
            <a:pPr algn="ctr">
              <a:spcBef>
                <a:spcPct val="20000"/>
              </a:spcBef>
              <a:buClr>
                <a:schemeClr val="tx1"/>
              </a:buClr>
              <a:buFont typeface="Wingdings" pitchFamily="2" charset="2"/>
              <a:buNone/>
            </a:pPr>
            <a:r>
              <a:rPr lang="is-IS" sz="2800" dirty="0" smtClean="0">
                <a:solidFill>
                  <a:srgbClr val="FF0000"/>
                </a:solidFill>
                <a:latin typeface="Arial" pitchFamily="34" charset="0"/>
                <a:cs typeface="Arial" pitchFamily="34" charset="0"/>
                <a:sym typeface="Wingdings" pitchFamily="2" charset="2"/>
              </a:rPr>
              <a:t>Aðstæður á vettvangi og umkvartanir sjúklings geta gefið góða mynd af ástandinu</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907534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8"/>
          <p:cNvSpPr>
            <a:spLocks/>
          </p:cNvSpPr>
          <p:nvPr/>
        </p:nvSpPr>
        <p:spPr bwMode="auto">
          <a:xfrm>
            <a:off x="692150" y="1782018"/>
            <a:ext cx="3651250" cy="2065338"/>
          </a:xfrm>
          <a:custGeom>
            <a:avLst/>
            <a:gdLst>
              <a:gd name="T0" fmla="*/ 1724 w 1725"/>
              <a:gd name="T1" fmla="*/ 0 h 1735"/>
              <a:gd name="T2" fmla="*/ 1 w 1725"/>
              <a:gd name="T3" fmla="*/ 1734 h 1735"/>
              <a:gd name="T4" fmla="*/ 162 w 1725"/>
              <a:gd name="T5" fmla="*/ 1703 h 1735"/>
              <a:gd name="T6" fmla="*/ 158 w 1725"/>
              <a:gd name="T7" fmla="*/ 1645 h 1735"/>
              <a:gd name="T8" fmla="*/ 140 w 1725"/>
              <a:gd name="T9" fmla="*/ 1568 h 1735"/>
              <a:gd name="T10" fmla="*/ 134 w 1725"/>
              <a:gd name="T11" fmla="*/ 1505 h 1735"/>
              <a:gd name="T12" fmla="*/ 146 w 1725"/>
              <a:gd name="T13" fmla="*/ 1440 h 1735"/>
              <a:gd name="T14" fmla="*/ 182 w 1725"/>
              <a:gd name="T15" fmla="*/ 1385 h 1735"/>
              <a:gd name="T16" fmla="*/ 226 w 1725"/>
              <a:gd name="T17" fmla="*/ 1344 h 1735"/>
              <a:gd name="T18" fmla="*/ 280 w 1725"/>
              <a:gd name="T19" fmla="*/ 1324 h 1735"/>
              <a:gd name="T20" fmla="*/ 357 w 1725"/>
              <a:gd name="T21" fmla="*/ 1326 h 1735"/>
              <a:gd name="T22" fmla="*/ 408 w 1725"/>
              <a:gd name="T23" fmla="*/ 1339 h 1735"/>
              <a:gd name="T24" fmla="*/ 459 w 1725"/>
              <a:gd name="T25" fmla="*/ 1383 h 1735"/>
              <a:gd name="T26" fmla="*/ 493 w 1725"/>
              <a:gd name="T27" fmla="*/ 1437 h 1735"/>
              <a:gd name="T28" fmla="*/ 508 w 1725"/>
              <a:gd name="T29" fmla="*/ 1494 h 1735"/>
              <a:gd name="T30" fmla="*/ 505 w 1725"/>
              <a:gd name="T31" fmla="*/ 1557 h 1735"/>
              <a:gd name="T32" fmla="*/ 493 w 1725"/>
              <a:gd name="T33" fmla="*/ 1614 h 1735"/>
              <a:gd name="T34" fmla="*/ 481 w 1725"/>
              <a:gd name="T35" fmla="*/ 1673 h 1735"/>
              <a:gd name="T36" fmla="*/ 487 w 1725"/>
              <a:gd name="T37" fmla="*/ 1727 h 1735"/>
              <a:gd name="T38" fmla="*/ 773 w 1725"/>
              <a:gd name="T39" fmla="*/ 1668 h 1735"/>
              <a:gd name="T40" fmla="*/ 776 w 1725"/>
              <a:gd name="T41" fmla="*/ 1590 h 1735"/>
              <a:gd name="T42" fmla="*/ 780 w 1725"/>
              <a:gd name="T43" fmla="*/ 1525 h 1735"/>
              <a:gd name="T44" fmla="*/ 794 w 1725"/>
              <a:gd name="T45" fmla="*/ 1470 h 1735"/>
              <a:gd name="T46" fmla="*/ 819 w 1725"/>
              <a:gd name="T47" fmla="*/ 1433 h 1735"/>
              <a:gd name="T48" fmla="*/ 855 w 1725"/>
              <a:gd name="T49" fmla="*/ 1413 h 1735"/>
              <a:gd name="T50" fmla="*/ 895 w 1725"/>
              <a:gd name="T51" fmla="*/ 1407 h 1735"/>
              <a:gd name="T52" fmla="*/ 944 w 1725"/>
              <a:gd name="T53" fmla="*/ 1409 h 1735"/>
              <a:gd name="T54" fmla="*/ 989 w 1725"/>
              <a:gd name="T55" fmla="*/ 1415 h 1735"/>
              <a:gd name="T56" fmla="*/ 1045 w 1725"/>
              <a:gd name="T57" fmla="*/ 1418 h 1735"/>
              <a:gd name="T58" fmla="*/ 1096 w 1725"/>
              <a:gd name="T59" fmla="*/ 1409 h 1735"/>
              <a:gd name="T60" fmla="*/ 1142 w 1725"/>
              <a:gd name="T61" fmla="*/ 1389 h 1735"/>
              <a:gd name="T62" fmla="*/ 1176 w 1725"/>
              <a:gd name="T63" fmla="*/ 1350 h 1735"/>
              <a:gd name="T64" fmla="*/ 1195 w 1725"/>
              <a:gd name="T65" fmla="*/ 1302 h 1735"/>
              <a:gd name="T66" fmla="*/ 1195 w 1725"/>
              <a:gd name="T67" fmla="*/ 1246 h 1735"/>
              <a:gd name="T68" fmla="*/ 1195 w 1725"/>
              <a:gd name="T69" fmla="*/ 1186 h 1735"/>
              <a:gd name="T70" fmla="*/ 1206 w 1725"/>
              <a:gd name="T71" fmla="*/ 1136 h 1735"/>
              <a:gd name="T72" fmla="*/ 1227 w 1725"/>
              <a:gd name="T73" fmla="*/ 1095 h 1735"/>
              <a:gd name="T74" fmla="*/ 1270 w 1725"/>
              <a:gd name="T75" fmla="*/ 1067 h 1735"/>
              <a:gd name="T76" fmla="*/ 1316 w 1725"/>
              <a:gd name="T77" fmla="*/ 1051 h 1735"/>
              <a:gd name="T78" fmla="*/ 1371 w 1725"/>
              <a:gd name="T79" fmla="*/ 1036 h 1735"/>
              <a:gd name="T80" fmla="*/ 1420 w 1725"/>
              <a:gd name="T81" fmla="*/ 1021 h 1735"/>
              <a:gd name="T82" fmla="*/ 1462 w 1725"/>
              <a:gd name="T83" fmla="*/ 1001 h 1735"/>
              <a:gd name="T84" fmla="*/ 1493 w 1725"/>
              <a:gd name="T85" fmla="*/ 971 h 1735"/>
              <a:gd name="T86" fmla="*/ 1520 w 1725"/>
              <a:gd name="T87" fmla="*/ 925 h 1735"/>
              <a:gd name="T88" fmla="*/ 1533 w 1725"/>
              <a:gd name="T89" fmla="*/ 866 h 1735"/>
              <a:gd name="T90" fmla="*/ 1527 w 1725"/>
              <a:gd name="T91" fmla="*/ 809 h 1735"/>
              <a:gd name="T92" fmla="*/ 1513 w 1725"/>
              <a:gd name="T93" fmla="*/ 735 h 1735"/>
              <a:gd name="T94" fmla="*/ 1504 w 1725"/>
              <a:gd name="T95" fmla="*/ 672 h 1735"/>
              <a:gd name="T96" fmla="*/ 1507 w 1725"/>
              <a:gd name="T97" fmla="*/ 611 h 1735"/>
              <a:gd name="T98" fmla="*/ 1522 w 1725"/>
              <a:gd name="T99" fmla="*/ 560 h 1735"/>
              <a:gd name="T100" fmla="*/ 1547 w 1725"/>
              <a:gd name="T101" fmla="*/ 513 h 1735"/>
              <a:gd name="T102" fmla="*/ 1584 w 1725"/>
              <a:gd name="T103" fmla="*/ 469 h 1735"/>
              <a:gd name="T104" fmla="*/ 1627 w 1725"/>
              <a:gd name="T105" fmla="*/ 443 h 1735"/>
              <a:gd name="T106" fmla="*/ 1670 w 1725"/>
              <a:gd name="T107" fmla="*/ 432 h 1735"/>
              <a:gd name="T108" fmla="*/ 1724 w 1725"/>
              <a:gd name="T109" fmla="*/ 432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5" h="1735">
                <a:moveTo>
                  <a:pt x="1724" y="432"/>
                </a:moveTo>
                <a:lnTo>
                  <a:pt x="1724" y="0"/>
                </a:lnTo>
                <a:lnTo>
                  <a:pt x="0" y="0"/>
                </a:lnTo>
                <a:lnTo>
                  <a:pt x="1" y="1734"/>
                </a:lnTo>
                <a:lnTo>
                  <a:pt x="155" y="1734"/>
                </a:lnTo>
                <a:lnTo>
                  <a:pt x="162" y="1703"/>
                </a:lnTo>
                <a:lnTo>
                  <a:pt x="162" y="1679"/>
                </a:lnTo>
                <a:lnTo>
                  <a:pt x="158" y="1645"/>
                </a:lnTo>
                <a:lnTo>
                  <a:pt x="149" y="1610"/>
                </a:lnTo>
                <a:lnTo>
                  <a:pt x="140" y="1568"/>
                </a:lnTo>
                <a:lnTo>
                  <a:pt x="135" y="1535"/>
                </a:lnTo>
                <a:lnTo>
                  <a:pt x="134" y="1505"/>
                </a:lnTo>
                <a:lnTo>
                  <a:pt x="138" y="1472"/>
                </a:lnTo>
                <a:lnTo>
                  <a:pt x="146" y="1440"/>
                </a:lnTo>
                <a:lnTo>
                  <a:pt x="162" y="1409"/>
                </a:lnTo>
                <a:lnTo>
                  <a:pt x="182" y="1385"/>
                </a:lnTo>
                <a:lnTo>
                  <a:pt x="202" y="1361"/>
                </a:lnTo>
                <a:lnTo>
                  <a:pt x="226" y="1344"/>
                </a:lnTo>
                <a:lnTo>
                  <a:pt x="255" y="1330"/>
                </a:lnTo>
                <a:lnTo>
                  <a:pt x="280" y="1324"/>
                </a:lnTo>
                <a:lnTo>
                  <a:pt x="316" y="1322"/>
                </a:lnTo>
                <a:lnTo>
                  <a:pt x="357" y="1326"/>
                </a:lnTo>
                <a:lnTo>
                  <a:pt x="384" y="1330"/>
                </a:lnTo>
                <a:lnTo>
                  <a:pt x="408" y="1339"/>
                </a:lnTo>
                <a:lnTo>
                  <a:pt x="430" y="1355"/>
                </a:lnTo>
                <a:lnTo>
                  <a:pt x="459" y="1383"/>
                </a:lnTo>
                <a:lnTo>
                  <a:pt x="476" y="1409"/>
                </a:lnTo>
                <a:lnTo>
                  <a:pt x="493" y="1437"/>
                </a:lnTo>
                <a:lnTo>
                  <a:pt x="502" y="1466"/>
                </a:lnTo>
                <a:lnTo>
                  <a:pt x="508" y="1494"/>
                </a:lnTo>
                <a:lnTo>
                  <a:pt x="508" y="1525"/>
                </a:lnTo>
                <a:lnTo>
                  <a:pt x="505" y="1557"/>
                </a:lnTo>
                <a:lnTo>
                  <a:pt x="499" y="1586"/>
                </a:lnTo>
                <a:lnTo>
                  <a:pt x="493" y="1614"/>
                </a:lnTo>
                <a:lnTo>
                  <a:pt x="485" y="1644"/>
                </a:lnTo>
                <a:lnTo>
                  <a:pt x="481" y="1673"/>
                </a:lnTo>
                <a:lnTo>
                  <a:pt x="481" y="1699"/>
                </a:lnTo>
                <a:lnTo>
                  <a:pt x="487" y="1727"/>
                </a:lnTo>
                <a:lnTo>
                  <a:pt x="776" y="1727"/>
                </a:lnTo>
                <a:lnTo>
                  <a:pt x="773" y="1668"/>
                </a:lnTo>
                <a:lnTo>
                  <a:pt x="776" y="1623"/>
                </a:lnTo>
                <a:lnTo>
                  <a:pt x="776" y="1590"/>
                </a:lnTo>
                <a:lnTo>
                  <a:pt x="777" y="1559"/>
                </a:lnTo>
                <a:lnTo>
                  <a:pt x="780" y="1525"/>
                </a:lnTo>
                <a:lnTo>
                  <a:pt x="786" y="1492"/>
                </a:lnTo>
                <a:lnTo>
                  <a:pt x="794" y="1470"/>
                </a:lnTo>
                <a:lnTo>
                  <a:pt x="804" y="1450"/>
                </a:lnTo>
                <a:lnTo>
                  <a:pt x="819" y="1433"/>
                </a:lnTo>
                <a:lnTo>
                  <a:pt x="835" y="1420"/>
                </a:lnTo>
                <a:lnTo>
                  <a:pt x="855" y="1413"/>
                </a:lnTo>
                <a:lnTo>
                  <a:pt x="875" y="1409"/>
                </a:lnTo>
                <a:lnTo>
                  <a:pt x="895" y="1407"/>
                </a:lnTo>
                <a:lnTo>
                  <a:pt x="920" y="1407"/>
                </a:lnTo>
                <a:lnTo>
                  <a:pt x="944" y="1409"/>
                </a:lnTo>
                <a:lnTo>
                  <a:pt x="963" y="1413"/>
                </a:lnTo>
                <a:lnTo>
                  <a:pt x="989" y="1415"/>
                </a:lnTo>
                <a:lnTo>
                  <a:pt x="1015" y="1418"/>
                </a:lnTo>
                <a:lnTo>
                  <a:pt x="1045" y="1418"/>
                </a:lnTo>
                <a:lnTo>
                  <a:pt x="1070" y="1415"/>
                </a:lnTo>
                <a:lnTo>
                  <a:pt x="1096" y="1409"/>
                </a:lnTo>
                <a:lnTo>
                  <a:pt x="1123" y="1402"/>
                </a:lnTo>
                <a:lnTo>
                  <a:pt x="1142" y="1389"/>
                </a:lnTo>
                <a:lnTo>
                  <a:pt x="1163" y="1372"/>
                </a:lnTo>
                <a:lnTo>
                  <a:pt x="1176" y="1350"/>
                </a:lnTo>
                <a:lnTo>
                  <a:pt x="1190" y="1326"/>
                </a:lnTo>
                <a:lnTo>
                  <a:pt x="1195" y="1302"/>
                </a:lnTo>
                <a:lnTo>
                  <a:pt x="1198" y="1274"/>
                </a:lnTo>
                <a:lnTo>
                  <a:pt x="1195" y="1246"/>
                </a:lnTo>
                <a:lnTo>
                  <a:pt x="1194" y="1217"/>
                </a:lnTo>
                <a:lnTo>
                  <a:pt x="1195" y="1186"/>
                </a:lnTo>
                <a:lnTo>
                  <a:pt x="1200" y="1162"/>
                </a:lnTo>
                <a:lnTo>
                  <a:pt x="1206" y="1136"/>
                </a:lnTo>
                <a:lnTo>
                  <a:pt x="1215" y="1112"/>
                </a:lnTo>
                <a:lnTo>
                  <a:pt x="1227" y="1095"/>
                </a:lnTo>
                <a:lnTo>
                  <a:pt x="1246" y="1078"/>
                </a:lnTo>
                <a:lnTo>
                  <a:pt x="1270" y="1067"/>
                </a:lnTo>
                <a:lnTo>
                  <a:pt x="1294" y="1058"/>
                </a:lnTo>
                <a:lnTo>
                  <a:pt x="1316" y="1051"/>
                </a:lnTo>
                <a:lnTo>
                  <a:pt x="1340" y="1043"/>
                </a:lnTo>
                <a:lnTo>
                  <a:pt x="1371" y="1036"/>
                </a:lnTo>
                <a:lnTo>
                  <a:pt x="1395" y="1030"/>
                </a:lnTo>
                <a:lnTo>
                  <a:pt x="1420" y="1021"/>
                </a:lnTo>
                <a:lnTo>
                  <a:pt x="1441" y="1012"/>
                </a:lnTo>
                <a:lnTo>
                  <a:pt x="1462" y="1001"/>
                </a:lnTo>
                <a:lnTo>
                  <a:pt x="1478" y="986"/>
                </a:lnTo>
                <a:lnTo>
                  <a:pt x="1493" y="971"/>
                </a:lnTo>
                <a:lnTo>
                  <a:pt x="1510" y="947"/>
                </a:lnTo>
                <a:lnTo>
                  <a:pt x="1520" y="925"/>
                </a:lnTo>
                <a:lnTo>
                  <a:pt x="1529" y="899"/>
                </a:lnTo>
                <a:lnTo>
                  <a:pt x="1533" y="866"/>
                </a:lnTo>
                <a:lnTo>
                  <a:pt x="1530" y="838"/>
                </a:lnTo>
                <a:lnTo>
                  <a:pt x="1527" y="809"/>
                </a:lnTo>
                <a:lnTo>
                  <a:pt x="1520" y="774"/>
                </a:lnTo>
                <a:lnTo>
                  <a:pt x="1513" y="735"/>
                </a:lnTo>
                <a:lnTo>
                  <a:pt x="1505" y="700"/>
                </a:lnTo>
                <a:lnTo>
                  <a:pt x="1504" y="672"/>
                </a:lnTo>
                <a:lnTo>
                  <a:pt x="1504" y="646"/>
                </a:lnTo>
                <a:lnTo>
                  <a:pt x="1507" y="611"/>
                </a:lnTo>
                <a:lnTo>
                  <a:pt x="1514" y="582"/>
                </a:lnTo>
                <a:lnTo>
                  <a:pt x="1522" y="560"/>
                </a:lnTo>
                <a:lnTo>
                  <a:pt x="1532" y="537"/>
                </a:lnTo>
                <a:lnTo>
                  <a:pt x="1547" y="513"/>
                </a:lnTo>
                <a:lnTo>
                  <a:pt x="1563" y="489"/>
                </a:lnTo>
                <a:lnTo>
                  <a:pt x="1584" y="469"/>
                </a:lnTo>
                <a:lnTo>
                  <a:pt x="1606" y="452"/>
                </a:lnTo>
                <a:lnTo>
                  <a:pt x="1627" y="443"/>
                </a:lnTo>
                <a:lnTo>
                  <a:pt x="1648" y="436"/>
                </a:lnTo>
                <a:lnTo>
                  <a:pt x="1670" y="432"/>
                </a:lnTo>
                <a:lnTo>
                  <a:pt x="1697" y="432"/>
                </a:lnTo>
                <a:lnTo>
                  <a:pt x="1724" y="432"/>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s-IS"/>
          </a:p>
        </p:txBody>
      </p:sp>
      <p:sp>
        <p:nvSpPr>
          <p:cNvPr id="2" name="Title 1"/>
          <p:cNvSpPr>
            <a:spLocks noGrp="1"/>
          </p:cNvSpPr>
          <p:nvPr>
            <p:ph type="title"/>
          </p:nvPr>
        </p:nvSpPr>
        <p:spPr>
          <a:xfrm>
            <a:off x="711200" y="1988170"/>
            <a:ext cx="3212728" cy="783183"/>
          </a:xfrm>
        </p:spPr>
        <p:txBody>
          <a:bodyPr/>
          <a:lstStyle/>
          <a:p>
            <a:r>
              <a:rPr lang="is-IS" sz="2300" b="1" dirty="0" smtClean="0">
                <a:solidFill>
                  <a:schemeClr val="bg1"/>
                </a:solidFill>
                <a:latin typeface="Arial" pitchFamily="34" charset="0"/>
                <a:cs typeface="Arial" pitchFamily="34" charset="0"/>
              </a:rPr>
              <a:t>Sagan, hvað gerðist ?</a:t>
            </a:r>
            <a:endParaRPr lang="is-IS" sz="2300" b="1" dirty="0">
              <a:solidFill>
                <a:schemeClr val="bg1"/>
              </a:solidFill>
              <a:latin typeface="Arial" pitchFamily="34" charset="0"/>
              <a:cs typeface="Arial" pitchFamily="34" charset="0"/>
            </a:endParaRPr>
          </a:p>
        </p:txBody>
      </p:sp>
      <p:grpSp>
        <p:nvGrpSpPr>
          <p:cNvPr id="19" name="Group 18"/>
          <p:cNvGrpSpPr/>
          <p:nvPr/>
        </p:nvGrpSpPr>
        <p:grpSpPr>
          <a:xfrm>
            <a:off x="711200" y="4334718"/>
            <a:ext cx="3638550" cy="2406650"/>
            <a:chOff x="711200" y="4334718"/>
            <a:chExt cx="3638550" cy="2406650"/>
          </a:xfrm>
        </p:grpSpPr>
        <p:sp>
          <p:nvSpPr>
            <p:cNvPr id="8" name="Freeform 40"/>
            <p:cNvSpPr>
              <a:spLocks/>
            </p:cNvSpPr>
            <p:nvPr/>
          </p:nvSpPr>
          <p:spPr bwMode="auto">
            <a:xfrm>
              <a:off x="711200" y="4334718"/>
              <a:ext cx="3638550" cy="2406650"/>
            </a:xfrm>
            <a:custGeom>
              <a:avLst/>
              <a:gdLst>
                <a:gd name="T0" fmla="*/ 1718 w 1719"/>
                <a:gd name="T1" fmla="*/ 2020 h 2021"/>
                <a:gd name="T2" fmla="*/ 0 w 1719"/>
                <a:gd name="T3" fmla="*/ 405 h 2021"/>
                <a:gd name="T4" fmla="*/ 155 w 1719"/>
                <a:gd name="T5" fmla="*/ 391 h 2021"/>
                <a:gd name="T6" fmla="*/ 159 w 1719"/>
                <a:gd name="T7" fmla="*/ 357 h 2021"/>
                <a:gd name="T8" fmla="*/ 152 w 1719"/>
                <a:gd name="T9" fmla="*/ 312 h 2021"/>
                <a:gd name="T10" fmla="*/ 140 w 1719"/>
                <a:gd name="T11" fmla="*/ 258 h 2021"/>
                <a:gd name="T12" fmla="*/ 133 w 1719"/>
                <a:gd name="T13" fmla="*/ 205 h 2021"/>
                <a:gd name="T14" fmla="*/ 134 w 1719"/>
                <a:gd name="T15" fmla="*/ 157 h 2021"/>
                <a:gd name="T16" fmla="*/ 148 w 1719"/>
                <a:gd name="T17" fmla="*/ 108 h 2021"/>
                <a:gd name="T18" fmla="*/ 176 w 1719"/>
                <a:gd name="T19" fmla="*/ 68 h 2021"/>
                <a:gd name="T20" fmla="*/ 207 w 1719"/>
                <a:gd name="T21" fmla="*/ 36 h 2021"/>
                <a:gd name="T22" fmla="*/ 246 w 1719"/>
                <a:gd name="T23" fmla="*/ 13 h 2021"/>
                <a:gd name="T24" fmla="*/ 295 w 1719"/>
                <a:gd name="T25" fmla="*/ 2 h 2021"/>
                <a:gd name="T26" fmla="*/ 338 w 1719"/>
                <a:gd name="T27" fmla="*/ 0 h 2021"/>
                <a:gd name="T28" fmla="*/ 375 w 1719"/>
                <a:gd name="T29" fmla="*/ 5 h 2021"/>
                <a:gd name="T30" fmla="*/ 414 w 1719"/>
                <a:gd name="T31" fmla="*/ 20 h 2021"/>
                <a:gd name="T32" fmla="*/ 446 w 1719"/>
                <a:gd name="T33" fmla="*/ 45 h 2021"/>
                <a:gd name="T34" fmla="*/ 475 w 1719"/>
                <a:gd name="T35" fmla="*/ 83 h 2021"/>
                <a:gd name="T36" fmla="*/ 499 w 1719"/>
                <a:gd name="T37" fmla="*/ 124 h 2021"/>
                <a:gd name="T38" fmla="*/ 513 w 1719"/>
                <a:gd name="T39" fmla="*/ 182 h 2021"/>
                <a:gd name="T40" fmla="*/ 507 w 1719"/>
                <a:gd name="T41" fmla="*/ 240 h 2021"/>
                <a:gd name="T42" fmla="*/ 495 w 1719"/>
                <a:gd name="T43" fmla="*/ 297 h 2021"/>
                <a:gd name="T44" fmla="*/ 483 w 1719"/>
                <a:gd name="T45" fmla="*/ 355 h 2021"/>
                <a:gd name="T46" fmla="*/ 486 w 1719"/>
                <a:gd name="T47" fmla="*/ 380 h 2021"/>
                <a:gd name="T48" fmla="*/ 775 w 1719"/>
                <a:gd name="T49" fmla="*/ 395 h 2021"/>
                <a:gd name="T50" fmla="*/ 767 w 1719"/>
                <a:gd name="T51" fmla="*/ 501 h 2021"/>
                <a:gd name="T52" fmla="*/ 770 w 1719"/>
                <a:gd name="T53" fmla="*/ 564 h 2021"/>
                <a:gd name="T54" fmla="*/ 778 w 1719"/>
                <a:gd name="T55" fmla="*/ 629 h 2021"/>
                <a:gd name="T56" fmla="*/ 797 w 1719"/>
                <a:gd name="T57" fmla="*/ 669 h 2021"/>
                <a:gd name="T58" fmla="*/ 828 w 1719"/>
                <a:gd name="T59" fmla="*/ 697 h 2021"/>
                <a:gd name="T60" fmla="*/ 867 w 1719"/>
                <a:gd name="T61" fmla="*/ 710 h 2021"/>
                <a:gd name="T62" fmla="*/ 912 w 1719"/>
                <a:gd name="T63" fmla="*/ 712 h 2021"/>
                <a:gd name="T64" fmla="*/ 955 w 1719"/>
                <a:gd name="T65" fmla="*/ 706 h 2021"/>
                <a:gd name="T66" fmla="*/ 1009 w 1719"/>
                <a:gd name="T67" fmla="*/ 699 h 2021"/>
                <a:gd name="T68" fmla="*/ 1064 w 1719"/>
                <a:gd name="T69" fmla="*/ 703 h 2021"/>
                <a:gd name="T70" fmla="*/ 1115 w 1719"/>
                <a:gd name="T71" fmla="*/ 719 h 2021"/>
                <a:gd name="T72" fmla="*/ 1156 w 1719"/>
                <a:gd name="T73" fmla="*/ 748 h 2021"/>
                <a:gd name="T74" fmla="*/ 1182 w 1719"/>
                <a:gd name="T75" fmla="*/ 791 h 2021"/>
                <a:gd name="T76" fmla="*/ 1192 w 1719"/>
                <a:gd name="T77" fmla="*/ 842 h 2021"/>
                <a:gd name="T78" fmla="*/ 1188 w 1719"/>
                <a:gd name="T79" fmla="*/ 899 h 2021"/>
                <a:gd name="T80" fmla="*/ 1192 w 1719"/>
                <a:gd name="T81" fmla="*/ 953 h 2021"/>
                <a:gd name="T82" fmla="*/ 1208 w 1719"/>
                <a:gd name="T83" fmla="*/ 1000 h 2021"/>
                <a:gd name="T84" fmla="*/ 1238 w 1719"/>
                <a:gd name="T85" fmla="*/ 1033 h 2021"/>
                <a:gd name="T86" fmla="*/ 1287 w 1719"/>
                <a:gd name="T87" fmla="*/ 1052 h 2021"/>
                <a:gd name="T88" fmla="*/ 1334 w 1719"/>
                <a:gd name="T89" fmla="*/ 1067 h 2021"/>
                <a:gd name="T90" fmla="*/ 1389 w 1719"/>
                <a:gd name="T91" fmla="*/ 1079 h 2021"/>
                <a:gd name="T92" fmla="*/ 1435 w 1719"/>
                <a:gd name="T93" fmla="*/ 1097 h 2021"/>
                <a:gd name="T94" fmla="*/ 1472 w 1719"/>
                <a:gd name="T95" fmla="*/ 1123 h 2021"/>
                <a:gd name="T96" fmla="*/ 1503 w 1719"/>
                <a:gd name="T97" fmla="*/ 1160 h 2021"/>
                <a:gd name="T98" fmla="*/ 1523 w 1719"/>
                <a:gd name="T99" fmla="*/ 1206 h 2021"/>
                <a:gd name="T100" fmla="*/ 1524 w 1719"/>
                <a:gd name="T101" fmla="*/ 1269 h 2021"/>
                <a:gd name="T102" fmla="*/ 1514 w 1719"/>
                <a:gd name="T103" fmla="*/ 1330 h 2021"/>
                <a:gd name="T104" fmla="*/ 1499 w 1719"/>
                <a:gd name="T105" fmla="*/ 1402 h 2021"/>
                <a:gd name="T106" fmla="*/ 1496 w 1719"/>
                <a:gd name="T107" fmla="*/ 1454 h 2021"/>
                <a:gd name="T108" fmla="*/ 1506 w 1719"/>
                <a:gd name="T109" fmla="*/ 1517 h 2021"/>
                <a:gd name="T110" fmla="*/ 1526 w 1719"/>
                <a:gd name="T111" fmla="*/ 1560 h 2021"/>
                <a:gd name="T112" fmla="*/ 1557 w 1719"/>
                <a:gd name="T113" fmla="*/ 1607 h 2021"/>
                <a:gd name="T114" fmla="*/ 1599 w 1719"/>
                <a:gd name="T115" fmla="*/ 1643 h 2021"/>
                <a:gd name="T116" fmla="*/ 1642 w 1719"/>
                <a:gd name="T117" fmla="*/ 1660 h 2021"/>
                <a:gd name="T118" fmla="*/ 1691 w 1719"/>
                <a:gd name="T119" fmla="*/ 1665 h 2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9" h="2021">
                  <a:moveTo>
                    <a:pt x="1718" y="1663"/>
                  </a:moveTo>
                  <a:lnTo>
                    <a:pt x="1718" y="2020"/>
                  </a:lnTo>
                  <a:lnTo>
                    <a:pt x="1" y="2020"/>
                  </a:lnTo>
                  <a:lnTo>
                    <a:pt x="0" y="405"/>
                  </a:lnTo>
                  <a:lnTo>
                    <a:pt x="149" y="405"/>
                  </a:lnTo>
                  <a:lnTo>
                    <a:pt x="155" y="391"/>
                  </a:lnTo>
                  <a:lnTo>
                    <a:pt x="159" y="373"/>
                  </a:lnTo>
                  <a:lnTo>
                    <a:pt x="159" y="357"/>
                  </a:lnTo>
                  <a:lnTo>
                    <a:pt x="158" y="337"/>
                  </a:lnTo>
                  <a:lnTo>
                    <a:pt x="152" y="312"/>
                  </a:lnTo>
                  <a:lnTo>
                    <a:pt x="146" y="279"/>
                  </a:lnTo>
                  <a:lnTo>
                    <a:pt x="140" y="258"/>
                  </a:lnTo>
                  <a:lnTo>
                    <a:pt x="134" y="231"/>
                  </a:lnTo>
                  <a:lnTo>
                    <a:pt x="133" y="205"/>
                  </a:lnTo>
                  <a:lnTo>
                    <a:pt x="133" y="180"/>
                  </a:lnTo>
                  <a:lnTo>
                    <a:pt x="134" y="157"/>
                  </a:lnTo>
                  <a:lnTo>
                    <a:pt x="140" y="132"/>
                  </a:lnTo>
                  <a:lnTo>
                    <a:pt x="148" y="108"/>
                  </a:lnTo>
                  <a:lnTo>
                    <a:pt x="159" y="90"/>
                  </a:lnTo>
                  <a:lnTo>
                    <a:pt x="176" y="68"/>
                  </a:lnTo>
                  <a:lnTo>
                    <a:pt x="191" y="52"/>
                  </a:lnTo>
                  <a:lnTo>
                    <a:pt x="207" y="36"/>
                  </a:lnTo>
                  <a:lnTo>
                    <a:pt x="225" y="23"/>
                  </a:lnTo>
                  <a:lnTo>
                    <a:pt x="246" y="13"/>
                  </a:lnTo>
                  <a:lnTo>
                    <a:pt x="270" y="5"/>
                  </a:lnTo>
                  <a:lnTo>
                    <a:pt x="295" y="2"/>
                  </a:lnTo>
                  <a:lnTo>
                    <a:pt x="316" y="0"/>
                  </a:lnTo>
                  <a:lnTo>
                    <a:pt x="338" y="0"/>
                  </a:lnTo>
                  <a:lnTo>
                    <a:pt x="359" y="2"/>
                  </a:lnTo>
                  <a:lnTo>
                    <a:pt x="375" y="5"/>
                  </a:lnTo>
                  <a:lnTo>
                    <a:pt x="395" y="13"/>
                  </a:lnTo>
                  <a:lnTo>
                    <a:pt x="414" y="20"/>
                  </a:lnTo>
                  <a:lnTo>
                    <a:pt x="429" y="31"/>
                  </a:lnTo>
                  <a:lnTo>
                    <a:pt x="446" y="45"/>
                  </a:lnTo>
                  <a:lnTo>
                    <a:pt x="460" y="63"/>
                  </a:lnTo>
                  <a:lnTo>
                    <a:pt x="475" y="83"/>
                  </a:lnTo>
                  <a:lnTo>
                    <a:pt x="489" y="103"/>
                  </a:lnTo>
                  <a:lnTo>
                    <a:pt x="499" y="124"/>
                  </a:lnTo>
                  <a:lnTo>
                    <a:pt x="507" y="151"/>
                  </a:lnTo>
                  <a:lnTo>
                    <a:pt x="513" y="182"/>
                  </a:lnTo>
                  <a:lnTo>
                    <a:pt x="513" y="211"/>
                  </a:lnTo>
                  <a:lnTo>
                    <a:pt x="507" y="240"/>
                  </a:lnTo>
                  <a:lnTo>
                    <a:pt x="501" y="268"/>
                  </a:lnTo>
                  <a:lnTo>
                    <a:pt x="495" y="297"/>
                  </a:lnTo>
                  <a:lnTo>
                    <a:pt x="487" y="330"/>
                  </a:lnTo>
                  <a:lnTo>
                    <a:pt x="483" y="355"/>
                  </a:lnTo>
                  <a:lnTo>
                    <a:pt x="483" y="369"/>
                  </a:lnTo>
                  <a:lnTo>
                    <a:pt x="486" y="380"/>
                  </a:lnTo>
                  <a:lnTo>
                    <a:pt x="490" y="395"/>
                  </a:lnTo>
                  <a:lnTo>
                    <a:pt x="775" y="395"/>
                  </a:lnTo>
                  <a:lnTo>
                    <a:pt x="769" y="461"/>
                  </a:lnTo>
                  <a:lnTo>
                    <a:pt x="767" y="501"/>
                  </a:lnTo>
                  <a:lnTo>
                    <a:pt x="769" y="533"/>
                  </a:lnTo>
                  <a:lnTo>
                    <a:pt x="770" y="564"/>
                  </a:lnTo>
                  <a:lnTo>
                    <a:pt x="773" y="596"/>
                  </a:lnTo>
                  <a:lnTo>
                    <a:pt x="778" y="629"/>
                  </a:lnTo>
                  <a:lnTo>
                    <a:pt x="787" y="651"/>
                  </a:lnTo>
                  <a:lnTo>
                    <a:pt x="797" y="669"/>
                  </a:lnTo>
                  <a:lnTo>
                    <a:pt x="811" y="685"/>
                  </a:lnTo>
                  <a:lnTo>
                    <a:pt x="828" y="697"/>
                  </a:lnTo>
                  <a:lnTo>
                    <a:pt x="848" y="706"/>
                  </a:lnTo>
                  <a:lnTo>
                    <a:pt x="867" y="710"/>
                  </a:lnTo>
                  <a:lnTo>
                    <a:pt x="888" y="712"/>
                  </a:lnTo>
                  <a:lnTo>
                    <a:pt x="912" y="712"/>
                  </a:lnTo>
                  <a:lnTo>
                    <a:pt x="937" y="708"/>
                  </a:lnTo>
                  <a:lnTo>
                    <a:pt x="955" y="706"/>
                  </a:lnTo>
                  <a:lnTo>
                    <a:pt x="982" y="703"/>
                  </a:lnTo>
                  <a:lnTo>
                    <a:pt x="1009" y="699"/>
                  </a:lnTo>
                  <a:lnTo>
                    <a:pt x="1039" y="699"/>
                  </a:lnTo>
                  <a:lnTo>
                    <a:pt x="1064" y="703"/>
                  </a:lnTo>
                  <a:lnTo>
                    <a:pt x="1089" y="708"/>
                  </a:lnTo>
                  <a:lnTo>
                    <a:pt x="1115" y="719"/>
                  </a:lnTo>
                  <a:lnTo>
                    <a:pt x="1135" y="730"/>
                  </a:lnTo>
                  <a:lnTo>
                    <a:pt x="1156" y="748"/>
                  </a:lnTo>
                  <a:lnTo>
                    <a:pt x="1170" y="768"/>
                  </a:lnTo>
                  <a:lnTo>
                    <a:pt x="1182" y="791"/>
                  </a:lnTo>
                  <a:lnTo>
                    <a:pt x="1189" y="816"/>
                  </a:lnTo>
                  <a:lnTo>
                    <a:pt x="1192" y="842"/>
                  </a:lnTo>
                  <a:lnTo>
                    <a:pt x="1189" y="870"/>
                  </a:lnTo>
                  <a:lnTo>
                    <a:pt x="1188" y="899"/>
                  </a:lnTo>
                  <a:lnTo>
                    <a:pt x="1189" y="928"/>
                  </a:lnTo>
                  <a:lnTo>
                    <a:pt x="1192" y="953"/>
                  </a:lnTo>
                  <a:lnTo>
                    <a:pt x="1199" y="977"/>
                  </a:lnTo>
                  <a:lnTo>
                    <a:pt x="1208" y="1000"/>
                  </a:lnTo>
                  <a:lnTo>
                    <a:pt x="1220" y="1016"/>
                  </a:lnTo>
                  <a:lnTo>
                    <a:pt x="1238" y="1033"/>
                  </a:lnTo>
                  <a:lnTo>
                    <a:pt x="1262" y="1043"/>
                  </a:lnTo>
                  <a:lnTo>
                    <a:pt x="1287" y="1052"/>
                  </a:lnTo>
                  <a:lnTo>
                    <a:pt x="1308" y="1060"/>
                  </a:lnTo>
                  <a:lnTo>
                    <a:pt x="1334" y="1067"/>
                  </a:lnTo>
                  <a:lnTo>
                    <a:pt x="1363" y="1074"/>
                  </a:lnTo>
                  <a:lnTo>
                    <a:pt x="1389" y="1079"/>
                  </a:lnTo>
                  <a:lnTo>
                    <a:pt x="1414" y="1088"/>
                  </a:lnTo>
                  <a:lnTo>
                    <a:pt x="1435" y="1097"/>
                  </a:lnTo>
                  <a:lnTo>
                    <a:pt x="1456" y="1108"/>
                  </a:lnTo>
                  <a:lnTo>
                    <a:pt x="1472" y="1123"/>
                  </a:lnTo>
                  <a:lnTo>
                    <a:pt x="1486" y="1137"/>
                  </a:lnTo>
                  <a:lnTo>
                    <a:pt x="1503" y="1160"/>
                  </a:lnTo>
                  <a:lnTo>
                    <a:pt x="1514" y="1182"/>
                  </a:lnTo>
                  <a:lnTo>
                    <a:pt x="1523" y="1206"/>
                  </a:lnTo>
                  <a:lnTo>
                    <a:pt x="1527" y="1238"/>
                  </a:lnTo>
                  <a:lnTo>
                    <a:pt x="1524" y="1269"/>
                  </a:lnTo>
                  <a:lnTo>
                    <a:pt x="1520" y="1296"/>
                  </a:lnTo>
                  <a:lnTo>
                    <a:pt x="1514" y="1330"/>
                  </a:lnTo>
                  <a:lnTo>
                    <a:pt x="1506" y="1368"/>
                  </a:lnTo>
                  <a:lnTo>
                    <a:pt x="1499" y="1402"/>
                  </a:lnTo>
                  <a:lnTo>
                    <a:pt x="1496" y="1431"/>
                  </a:lnTo>
                  <a:lnTo>
                    <a:pt x="1496" y="1454"/>
                  </a:lnTo>
                  <a:lnTo>
                    <a:pt x="1500" y="1488"/>
                  </a:lnTo>
                  <a:lnTo>
                    <a:pt x="1506" y="1517"/>
                  </a:lnTo>
                  <a:lnTo>
                    <a:pt x="1515" y="1539"/>
                  </a:lnTo>
                  <a:lnTo>
                    <a:pt x="1526" y="1560"/>
                  </a:lnTo>
                  <a:lnTo>
                    <a:pt x="1541" y="1584"/>
                  </a:lnTo>
                  <a:lnTo>
                    <a:pt x="1557" y="1607"/>
                  </a:lnTo>
                  <a:lnTo>
                    <a:pt x="1576" y="1627"/>
                  </a:lnTo>
                  <a:lnTo>
                    <a:pt x="1599" y="1643"/>
                  </a:lnTo>
                  <a:lnTo>
                    <a:pt x="1620" y="1652"/>
                  </a:lnTo>
                  <a:lnTo>
                    <a:pt x="1642" y="1660"/>
                  </a:lnTo>
                  <a:lnTo>
                    <a:pt x="1664" y="1663"/>
                  </a:lnTo>
                  <a:lnTo>
                    <a:pt x="1691" y="1665"/>
                  </a:lnTo>
                  <a:lnTo>
                    <a:pt x="1718" y="1663"/>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s-IS"/>
            </a:p>
          </p:txBody>
        </p:sp>
        <p:sp>
          <p:nvSpPr>
            <p:cNvPr id="13" name="Title 1"/>
            <p:cNvSpPr txBox="1">
              <a:spLocks/>
            </p:cNvSpPr>
            <p:nvPr/>
          </p:nvSpPr>
          <p:spPr bwMode="auto">
            <a:xfrm>
              <a:off x="711200" y="5538043"/>
              <a:ext cx="3212728" cy="7831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ITC Officina Sans Book" pitchFamily="34" charset="0"/>
                </a:defRPr>
              </a:lvl2pPr>
              <a:lvl3pPr algn="ctr" rtl="0" fontAlgn="base">
                <a:spcBef>
                  <a:spcPct val="0"/>
                </a:spcBef>
                <a:spcAft>
                  <a:spcPct val="0"/>
                </a:spcAft>
                <a:defRPr sz="4400" b="1">
                  <a:solidFill>
                    <a:schemeClr val="tx1"/>
                  </a:solidFill>
                  <a:latin typeface="ITC Officina Sans Book" pitchFamily="34" charset="0"/>
                </a:defRPr>
              </a:lvl3pPr>
              <a:lvl4pPr algn="ctr" rtl="0" fontAlgn="base">
                <a:spcBef>
                  <a:spcPct val="0"/>
                </a:spcBef>
                <a:spcAft>
                  <a:spcPct val="0"/>
                </a:spcAft>
                <a:defRPr sz="4400" b="1">
                  <a:solidFill>
                    <a:schemeClr val="tx1"/>
                  </a:solidFill>
                  <a:latin typeface="ITC Officina Sans Book" pitchFamily="34" charset="0"/>
                </a:defRPr>
              </a:lvl4pPr>
              <a:lvl5pPr algn="ctr" rtl="0" fontAlgn="base">
                <a:spcBef>
                  <a:spcPct val="0"/>
                </a:spcBef>
                <a:spcAft>
                  <a:spcPct val="0"/>
                </a:spcAft>
                <a:defRPr sz="4400" b="1">
                  <a:solidFill>
                    <a:schemeClr val="tx1"/>
                  </a:solidFill>
                  <a:latin typeface="ITC Officina Sans Book" pitchFamily="34" charset="0"/>
                </a:defRPr>
              </a:lvl5pPr>
              <a:lvl6pPr marL="457200" algn="ctr" rtl="0" fontAlgn="base">
                <a:spcBef>
                  <a:spcPct val="0"/>
                </a:spcBef>
                <a:spcAft>
                  <a:spcPct val="0"/>
                </a:spcAft>
                <a:defRPr sz="4400" b="1">
                  <a:solidFill>
                    <a:schemeClr val="tx1"/>
                  </a:solidFill>
                  <a:latin typeface="ITC Officina Sans Book" pitchFamily="34" charset="0"/>
                </a:defRPr>
              </a:lvl6pPr>
              <a:lvl7pPr marL="914400" algn="ctr" rtl="0" fontAlgn="base">
                <a:spcBef>
                  <a:spcPct val="0"/>
                </a:spcBef>
                <a:spcAft>
                  <a:spcPct val="0"/>
                </a:spcAft>
                <a:defRPr sz="4400" b="1">
                  <a:solidFill>
                    <a:schemeClr val="tx1"/>
                  </a:solidFill>
                  <a:latin typeface="ITC Officina Sans Book" pitchFamily="34" charset="0"/>
                </a:defRPr>
              </a:lvl7pPr>
              <a:lvl8pPr marL="1371600" algn="ctr" rtl="0" fontAlgn="base">
                <a:spcBef>
                  <a:spcPct val="0"/>
                </a:spcBef>
                <a:spcAft>
                  <a:spcPct val="0"/>
                </a:spcAft>
                <a:defRPr sz="4400" b="1">
                  <a:solidFill>
                    <a:schemeClr val="tx1"/>
                  </a:solidFill>
                  <a:latin typeface="ITC Officina Sans Book" pitchFamily="34" charset="0"/>
                </a:defRPr>
              </a:lvl8pPr>
              <a:lvl9pPr marL="1828800" algn="ctr" rtl="0" fontAlgn="base">
                <a:spcBef>
                  <a:spcPct val="0"/>
                </a:spcBef>
                <a:spcAft>
                  <a:spcPct val="0"/>
                </a:spcAft>
                <a:defRPr sz="4400" b="1">
                  <a:solidFill>
                    <a:schemeClr val="tx1"/>
                  </a:solidFill>
                  <a:latin typeface="ITC Officina Sans Book" pitchFamily="34" charset="0"/>
                </a:defRPr>
              </a:lvl9pPr>
            </a:lstStyle>
            <a:p>
              <a:r>
                <a:rPr lang="is-IS" sz="2300" dirty="0" smtClean="0">
                  <a:solidFill>
                    <a:schemeClr val="bg1"/>
                  </a:solidFill>
                  <a:latin typeface="Arial" pitchFamily="34" charset="0"/>
                  <a:cs typeface="Arial" pitchFamily="34" charset="0"/>
                </a:rPr>
                <a:t>Einkenni</a:t>
              </a:r>
              <a:endParaRPr lang="is-IS" sz="2300" dirty="0">
                <a:solidFill>
                  <a:schemeClr val="bg1"/>
                </a:solidFill>
                <a:latin typeface="Arial" pitchFamily="34" charset="0"/>
                <a:cs typeface="Arial" pitchFamily="34" charset="0"/>
              </a:endParaRPr>
            </a:p>
          </p:txBody>
        </p:sp>
      </p:grpSp>
      <p:grpSp>
        <p:nvGrpSpPr>
          <p:cNvPr id="18" name="Group 17"/>
          <p:cNvGrpSpPr/>
          <p:nvPr/>
        </p:nvGrpSpPr>
        <p:grpSpPr>
          <a:xfrm>
            <a:off x="4724400" y="1782018"/>
            <a:ext cx="3808040" cy="2343150"/>
            <a:chOff x="4724400" y="1782018"/>
            <a:chExt cx="3808040" cy="2343150"/>
          </a:xfrm>
        </p:grpSpPr>
        <p:sp>
          <p:nvSpPr>
            <p:cNvPr id="9" name="Freeform 46"/>
            <p:cNvSpPr>
              <a:spLocks/>
            </p:cNvSpPr>
            <p:nvPr/>
          </p:nvSpPr>
          <p:spPr bwMode="auto">
            <a:xfrm>
              <a:off x="4724400" y="1782018"/>
              <a:ext cx="3713163" cy="2343150"/>
            </a:xfrm>
            <a:custGeom>
              <a:avLst/>
              <a:gdLst>
                <a:gd name="T0" fmla="*/ 0 w 1719"/>
                <a:gd name="T1" fmla="*/ 0 h 2054"/>
                <a:gd name="T2" fmla="*/ 1718 w 1719"/>
                <a:gd name="T3" fmla="*/ 1641 h 2054"/>
                <a:gd name="T4" fmla="*/ 1563 w 1719"/>
                <a:gd name="T5" fmla="*/ 1656 h 2054"/>
                <a:gd name="T6" fmla="*/ 1558 w 1719"/>
                <a:gd name="T7" fmla="*/ 1690 h 2054"/>
                <a:gd name="T8" fmla="*/ 1566 w 1719"/>
                <a:gd name="T9" fmla="*/ 1736 h 2054"/>
                <a:gd name="T10" fmla="*/ 1578 w 1719"/>
                <a:gd name="T11" fmla="*/ 1791 h 2054"/>
                <a:gd name="T12" fmla="*/ 1585 w 1719"/>
                <a:gd name="T13" fmla="*/ 1844 h 2054"/>
                <a:gd name="T14" fmla="*/ 1582 w 1719"/>
                <a:gd name="T15" fmla="*/ 1894 h 2054"/>
                <a:gd name="T16" fmla="*/ 1570 w 1719"/>
                <a:gd name="T17" fmla="*/ 1943 h 2054"/>
                <a:gd name="T18" fmla="*/ 1542 w 1719"/>
                <a:gd name="T19" fmla="*/ 1983 h 2054"/>
                <a:gd name="T20" fmla="*/ 1511 w 1719"/>
                <a:gd name="T21" fmla="*/ 2016 h 2054"/>
                <a:gd name="T22" fmla="*/ 1472 w 1719"/>
                <a:gd name="T23" fmla="*/ 2038 h 2054"/>
                <a:gd name="T24" fmla="*/ 1423 w 1719"/>
                <a:gd name="T25" fmla="*/ 2051 h 2054"/>
                <a:gd name="T26" fmla="*/ 1379 w 1719"/>
                <a:gd name="T27" fmla="*/ 2053 h 2054"/>
                <a:gd name="T28" fmla="*/ 1342 w 1719"/>
                <a:gd name="T29" fmla="*/ 2048 h 2054"/>
                <a:gd name="T30" fmla="*/ 1303 w 1719"/>
                <a:gd name="T31" fmla="*/ 2033 h 2054"/>
                <a:gd name="T32" fmla="*/ 1272 w 1719"/>
                <a:gd name="T33" fmla="*/ 2007 h 2054"/>
                <a:gd name="T34" fmla="*/ 1242 w 1719"/>
                <a:gd name="T35" fmla="*/ 1969 h 2054"/>
                <a:gd name="T36" fmla="*/ 1218 w 1719"/>
                <a:gd name="T37" fmla="*/ 1927 h 2054"/>
                <a:gd name="T38" fmla="*/ 1205 w 1719"/>
                <a:gd name="T39" fmla="*/ 1868 h 2054"/>
                <a:gd name="T40" fmla="*/ 1211 w 1719"/>
                <a:gd name="T41" fmla="*/ 1809 h 2054"/>
                <a:gd name="T42" fmla="*/ 1223 w 1719"/>
                <a:gd name="T43" fmla="*/ 1751 h 2054"/>
                <a:gd name="T44" fmla="*/ 1233 w 1719"/>
                <a:gd name="T45" fmla="*/ 1692 h 2054"/>
                <a:gd name="T46" fmla="*/ 1232 w 1719"/>
                <a:gd name="T47" fmla="*/ 1667 h 2054"/>
                <a:gd name="T48" fmla="*/ 941 w 1719"/>
                <a:gd name="T49" fmla="*/ 1652 h 2054"/>
                <a:gd name="T50" fmla="*/ 944 w 1719"/>
                <a:gd name="T51" fmla="*/ 1555 h 2054"/>
                <a:gd name="T52" fmla="*/ 938 w 1719"/>
                <a:gd name="T53" fmla="*/ 1491 h 2054"/>
                <a:gd name="T54" fmla="*/ 926 w 1719"/>
                <a:gd name="T55" fmla="*/ 1452 h 2054"/>
                <a:gd name="T56" fmla="*/ 902 w 1719"/>
                <a:gd name="T57" fmla="*/ 1421 h 2054"/>
                <a:gd name="T58" fmla="*/ 869 w 1719"/>
                <a:gd name="T59" fmla="*/ 1401 h 2054"/>
                <a:gd name="T60" fmla="*/ 829 w 1719"/>
                <a:gd name="T61" fmla="*/ 1396 h 2054"/>
                <a:gd name="T62" fmla="*/ 771 w 1719"/>
                <a:gd name="T63" fmla="*/ 1399 h 2054"/>
                <a:gd name="T64" fmla="*/ 716 w 1719"/>
                <a:gd name="T65" fmla="*/ 1405 h 2054"/>
                <a:gd name="T66" fmla="*/ 659 w 1719"/>
                <a:gd name="T67" fmla="*/ 1405 h 2054"/>
                <a:gd name="T68" fmla="*/ 602 w 1719"/>
                <a:gd name="T69" fmla="*/ 1392 h 2054"/>
                <a:gd name="T70" fmla="*/ 559 w 1719"/>
                <a:gd name="T71" fmla="*/ 1361 h 2054"/>
                <a:gd name="T72" fmla="*/ 534 w 1719"/>
                <a:gd name="T73" fmla="*/ 1319 h 2054"/>
                <a:gd name="T74" fmla="*/ 523 w 1719"/>
                <a:gd name="T75" fmla="*/ 1262 h 2054"/>
                <a:gd name="T76" fmla="*/ 525 w 1719"/>
                <a:gd name="T77" fmla="*/ 1198 h 2054"/>
                <a:gd name="T78" fmla="*/ 517 w 1719"/>
                <a:gd name="T79" fmla="*/ 1139 h 2054"/>
                <a:gd name="T80" fmla="*/ 506 w 1719"/>
                <a:gd name="T81" fmla="*/ 1103 h 2054"/>
                <a:gd name="T82" fmla="*/ 488 w 1719"/>
                <a:gd name="T83" fmla="*/ 1079 h 2054"/>
                <a:gd name="T84" fmla="*/ 446 w 1719"/>
                <a:gd name="T85" fmla="*/ 1055 h 2054"/>
                <a:gd name="T86" fmla="*/ 391 w 1719"/>
                <a:gd name="T87" fmla="*/ 1037 h 2054"/>
                <a:gd name="T88" fmla="*/ 330 w 1719"/>
                <a:gd name="T89" fmla="*/ 1024 h 2054"/>
                <a:gd name="T90" fmla="*/ 283 w 1719"/>
                <a:gd name="T91" fmla="*/ 1005 h 2054"/>
                <a:gd name="T92" fmla="*/ 243 w 1719"/>
                <a:gd name="T93" fmla="*/ 978 h 2054"/>
                <a:gd name="T94" fmla="*/ 210 w 1719"/>
                <a:gd name="T95" fmla="*/ 940 h 2054"/>
                <a:gd name="T96" fmla="*/ 189 w 1719"/>
                <a:gd name="T97" fmla="*/ 892 h 2054"/>
                <a:gd name="T98" fmla="*/ 186 w 1719"/>
                <a:gd name="T99" fmla="*/ 839 h 2054"/>
                <a:gd name="T100" fmla="*/ 198 w 1719"/>
                <a:gd name="T101" fmla="*/ 780 h 2054"/>
                <a:gd name="T102" fmla="*/ 209 w 1719"/>
                <a:gd name="T103" fmla="*/ 714 h 2054"/>
                <a:gd name="T104" fmla="*/ 218 w 1719"/>
                <a:gd name="T105" fmla="*/ 652 h 2054"/>
                <a:gd name="T106" fmla="*/ 209 w 1719"/>
                <a:gd name="T107" fmla="*/ 590 h 2054"/>
                <a:gd name="T108" fmla="*/ 188 w 1719"/>
                <a:gd name="T109" fmla="*/ 533 h 2054"/>
                <a:gd name="T110" fmla="*/ 167 w 1719"/>
                <a:gd name="T111" fmla="*/ 498 h 2054"/>
                <a:gd name="T112" fmla="*/ 140 w 1719"/>
                <a:gd name="T113" fmla="*/ 467 h 2054"/>
                <a:gd name="T114" fmla="*/ 109 w 1719"/>
                <a:gd name="T115" fmla="*/ 445 h 2054"/>
                <a:gd name="T116" fmla="*/ 69 w 1719"/>
                <a:gd name="T117" fmla="*/ 430 h 2054"/>
                <a:gd name="T118" fmla="*/ 21 w 1719"/>
                <a:gd name="T119" fmla="*/ 429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9" h="2054">
                  <a:moveTo>
                    <a:pt x="0" y="429"/>
                  </a:moveTo>
                  <a:lnTo>
                    <a:pt x="0" y="0"/>
                  </a:lnTo>
                  <a:lnTo>
                    <a:pt x="1717" y="0"/>
                  </a:lnTo>
                  <a:lnTo>
                    <a:pt x="1718" y="1641"/>
                  </a:lnTo>
                  <a:lnTo>
                    <a:pt x="1569" y="1641"/>
                  </a:lnTo>
                  <a:lnTo>
                    <a:pt x="1563" y="1656"/>
                  </a:lnTo>
                  <a:lnTo>
                    <a:pt x="1558" y="1676"/>
                  </a:lnTo>
                  <a:lnTo>
                    <a:pt x="1558" y="1690"/>
                  </a:lnTo>
                  <a:lnTo>
                    <a:pt x="1560" y="1711"/>
                  </a:lnTo>
                  <a:lnTo>
                    <a:pt x="1566" y="1736"/>
                  </a:lnTo>
                  <a:lnTo>
                    <a:pt x="1572" y="1769"/>
                  </a:lnTo>
                  <a:lnTo>
                    <a:pt x="1578" y="1791"/>
                  </a:lnTo>
                  <a:lnTo>
                    <a:pt x="1582" y="1819"/>
                  </a:lnTo>
                  <a:lnTo>
                    <a:pt x="1585" y="1844"/>
                  </a:lnTo>
                  <a:lnTo>
                    <a:pt x="1585" y="1870"/>
                  </a:lnTo>
                  <a:lnTo>
                    <a:pt x="1582" y="1894"/>
                  </a:lnTo>
                  <a:lnTo>
                    <a:pt x="1578" y="1919"/>
                  </a:lnTo>
                  <a:lnTo>
                    <a:pt x="1570" y="1943"/>
                  </a:lnTo>
                  <a:lnTo>
                    <a:pt x="1558" y="1961"/>
                  </a:lnTo>
                  <a:lnTo>
                    <a:pt x="1542" y="1983"/>
                  </a:lnTo>
                  <a:lnTo>
                    <a:pt x="1526" y="2000"/>
                  </a:lnTo>
                  <a:lnTo>
                    <a:pt x="1511" y="2016"/>
                  </a:lnTo>
                  <a:lnTo>
                    <a:pt x="1493" y="2029"/>
                  </a:lnTo>
                  <a:lnTo>
                    <a:pt x="1472" y="2038"/>
                  </a:lnTo>
                  <a:lnTo>
                    <a:pt x="1447" y="2048"/>
                  </a:lnTo>
                  <a:lnTo>
                    <a:pt x="1423" y="2051"/>
                  </a:lnTo>
                  <a:lnTo>
                    <a:pt x="1402" y="2053"/>
                  </a:lnTo>
                  <a:lnTo>
                    <a:pt x="1379" y="2053"/>
                  </a:lnTo>
                  <a:lnTo>
                    <a:pt x="1359" y="2051"/>
                  </a:lnTo>
                  <a:lnTo>
                    <a:pt x="1342" y="2048"/>
                  </a:lnTo>
                  <a:lnTo>
                    <a:pt x="1323" y="2040"/>
                  </a:lnTo>
                  <a:lnTo>
                    <a:pt x="1303" y="2033"/>
                  </a:lnTo>
                  <a:lnTo>
                    <a:pt x="1289" y="2022"/>
                  </a:lnTo>
                  <a:lnTo>
                    <a:pt x="1272" y="2007"/>
                  </a:lnTo>
                  <a:lnTo>
                    <a:pt x="1257" y="1989"/>
                  </a:lnTo>
                  <a:lnTo>
                    <a:pt x="1242" y="1969"/>
                  </a:lnTo>
                  <a:lnTo>
                    <a:pt x="1229" y="1949"/>
                  </a:lnTo>
                  <a:lnTo>
                    <a:pt x="1218" y="1927"/>
                  </a:lnTo>
                  <a:lnTo>
                    <a:pt x="1211" y="1899"/>
                  </a:lnTo>
                  <a:lnTo>
                    <a:pt x="1205" y="1868"/>
                  </a:lnTo>
                  <a:lnTo>
                    <a:pt x="1205" y="1839"/>
                  </a:lnTo>
                  <a:lnTo>
                    <a:pt x="1211" y="1809"/>
                  </a:lnTo>
                  <a:lnTo>
                    <a:pt x="1217" y="1780"/>
                  </a:lnTo>
                  <a:lnTo>
                    <a:pt x="1223" y="1751"/>
                  </a:lnTo>
                  <a:lnTo>
                    <a:pt x="1230" y="1718"/>
                  </a:lnTo>
                  <a:lnTo>
                    <a:pt x="1233" y="1692"/>
                  </a:lnTo>
                  <a:lnTo>
                    <a:pt x="1233" y="1679"/>
                  </a:lnTo>
                  <a:lnTo>
                    <a:pt x="1232" y="1667"/>
                  </a:lnTo>
                  <a:lnTo>
                    <a:pt x="1227" y="1652"/>
                  </a:lnTo>
                  <a:lnTo>
                    <a:pt x="941" y="1652"/>
                  </a:lnTo>
                  <a:lnTo>
                    <a:pt x="945" y="1590"/>
                  </a:lnTo>
                  <a:lnTo>
                    <a:pt x="944" y="1555"/>
                  </a:lnTo>
                  <a:lnTo>
                    <a:pt x="941" y="1522"/>
                  </a:lnTo>
                  <a:lnTo>
                    <a:pt x="938" y="1491"/>
                  </a:lnTo>
                  <a:lnTo>
                    <a:pt x="934" y="1471"/>
                  </a:lnTo>
                  <a:lnTo>
                    <a:pt x="926" y="1452"/>
                  </a:lnTo>
                  <a:lnTo>
                    <a:pt x="917" y="1436"/>
                  </a:lnTo>
                  <a:lnTo>
                    <a:pt x="902" y="1421"/>
                  </a:lnTo>
                  <a:lnTo>
                    <a:pt x="886" y="1408"/>
                  </a:lnTo>
                  <a:lnTo>
                    <a:pt x="869" y="1401"/>
                  </a:lnTo>
                  <a:lnTo>
                    <a:pt x="855" y="1397"/>
                  </a:lnTo>
                  <a:lnTo>
                    <a:pt x="829" y="1396"/>
                  </a:lnTo>
                  <a:lnTo>
                    <a:pt x="799" y="1396"/>
                  </a:lnTo>
                  <a:lnTo>
                    <a:pt x="771" y="1399"/>
                  </a:lnTo>
                  <a:lnTo>
                    <a:pt x="740" y="1401"/>
                  </a:lnTo>
                  <a:lnTo>
                    <a:pt x="716" y="1405"/>
                  </a:lnTo>
                  <a:lnTo>
                    <a:pt x="685" y="1407"/>
                  </a:lnTo>
                  <a:lnTo>
                    <a:pt x="659" y="1405"/>
                  </a:lnTo>
                  <a:lnTo>
                    <a:pt x="637" y="1401"/>
                  </a:lnTo>
                  <a:lnTo>
                    <a:pt x="602" y="1392"/>
                  </a:lnTo>
                  <a:lnTo>
                    <a:pt x="580" y="1379"/>
                  </a:lnTo>
                  <a:lnTo>
                    <a:pt x="559" y="1361"/>
                  </a:lnTo>
                  <a:lnTo>
                    <a:pt x="546" y="1341"/>
                  </a:lnTo>
                  <a:lnTo>
                    <a:pt x="534" y="1319"/>
                  </a:lnTo>
                  <a:lnTo>
                    <a:pt x="525" y="1291"/>
                  </a:lnTo>
                  <a:lnTo>
                    <a:pt x="523" y="1262"/>
                  </a:lnTo>
                  <a:lnTo>
                    <a:pt x="523" y="1225"/>
                  </a:lnTo>
                  <a:lnTo>
                    <a:pt x="525" y="1198"/>
                  </a:lnTo>
                  <a:lnTo>
                    <a:pt x="523" y="1170"/>
                  </a:lnTo>
                  <a:lnTo>
                    <a:pt x="517" y="1139"/>
                  </a:lnTo>
                  <a:lnTo>
                    <a:pt x="513" y="1121"/>
                  </a:lnTo>
                  <a:lnTo>
                    <a:pt x="506" y="1103"/>
                  </a:lnTo>
                  <a:lnTo>
                    <a:pt x="497" y="1090"/>
                  </a:lnTo>
                  <a:lnTo>
                    <a:pt x="488" y="1079"/>
                  </a:lnTo>
                  <a:lnTo>
                    <a:pt x="468" y="1068"/>
                  </a:lnTo>
                  <a:lnTo>
                    <a:pt x="446" y="1055"/>
                  </a:lnTo>
                  <a:lnTo>
                    <a:pt x="421" y="1046"/>
                  </a:lnTo>
                  <a:lnTo>
                    <a:pt x="391" y="1037"/>
                  </a:lnTo>
                  <a:lnTo>
                    <a:pt x="361" y="1029"/>
                  </a:lnTo>
                  <a:lnTo>
                    <a:pt x="330" y="1024"/>
                  </a:lnTo>
                  <a:lnTo>
                    <a:pt x="307" y="1015"/>
                  </a:lnTo>
                  <a:lnTo>
                    <a:pt x="283" y="1005"/>
                  </a:lnTo>
                  <a:lnTo>
                    <a:pt x="259" y="994"/>
                  </a:lnTo>
                  <a:lnTo>
                    <a:pt x="243" y="978"/>
                  </a:lnTo>
                  <a:lnTo>
                    <a:pt x="224" y="958"/>
                  </a:lnTo>
                  <a:lnTo>
                    <a:pt x="210" y="940"/>
                  </a:lnTo>
                  <a:lnTo>
                    <a:pt x="198" y="918"/>
                  </a:lnTo>
                  <a:lnTo>
                    <a:pt x="189" y="892"/>
                  </a:lnTo>
                  <a:lnTo>
                    <a:pt x="186" y="864"/>
                  </a:lnTo>
                  <a:lnTo>
                    <a:pt x="186" y="839"/>
                  </a:lnTo>
                  <a:lnTo>
                    <a:pt x="191" y="815"/>
                  </a:lnTo>
                  <a:lnTo>
                    <a:pt x="198" y="780"/>
                  </a:lnTo>
                  <a:lnTo>
                    <a:pt x="206" y="745"/>
                  </a:lnTo>
                  <a:lnTo>
                    <a:pt x="209" y="714"/>
                  </a:lnTo>
                  <a:lnTo>
                    <a:pt x="215" y="683"/>
                  </a:lnTo>
                  <a:lnTo>
                    <a:pt x="218" y="652"/>
                  </a:lnTo>
                  <a:lnTo>
                    <a:pt x="215" y="619"/>
                  </a:lnTo>
                  <a:lnTo>
                    <a:pt x="209" y="590"/>
                  </a:lnTo>
                  <a:lnTo>
                    <a:pt x="200" y="560"/>
                  </a:lnTo>
                  <a:lnTo>
                    <a:pt x="188" y="533"/>
                  </a:lnTo>
                  <a:lnTo>
                    <a:pt x="174" y="511"/>
                  </a:lnTo>
                  <a:lnTo>
                    <a:pt x="167" y="498"/>
                  </a:lnTo>
                  <a:lnTo>
                    <a:pt x="154" y="482"/>
                  </a:lnTo>
                  <a:lnTo>
                    <a:pt x="140" y="467"/>
                  </a:lnTo>
                  <a:lnTo>
                    <a:pt x="127" y="456"/>
                  </a:lnTo>
                  <a:lnTo>
                    <a:pt x="109" y="445"/>
                  </a:lnTo>
                  <a:lnTo>
                    <a:pt x="91" y="438"/>
                  </a:lnTo>
                  <a:lnTo>
                    <a:pt x="69" y="430"/>
                  </a:lnTo>
                  <a:lnTo>
                    <a:pt x="43" y="429"/>
                  </a:lnTo>
                  <a:lnTo>
                    <a:pt x="21" y="429"/>
                  </a:lnTo>
                  <a:lnTo>
                    <a:pt x="0" y="429"/>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is-IS"/>
            </a:p>
          </p:txBody>
        </p:sp>
        <p:sp>
          <p:nvSpPr>
            <p:cNvPr id="14" name="Title 1"/>
            <p:cNvSpPr txBox="1">
              <a:spLocks/>
            </p:cNvSpPr>
            <p:nvPr/>
          </p:nvSpPr>
          <p:spPr bwMode="auto">
            <a:xfrm>
              <a:off x="5098925" y="1988170"/>
              <a:ext cx="3433515" cy="7831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ITC Officina Sans Book" pitchFamily="34" charset="0"/>
                </a:defRPr>
              </a:lvl2pPr>
              <a:lvl3pPr algn="ctr" rtl="0" fontAlgn="base">
                <a:spcBef>
                  <a:spcPct val="0"/>
                </a:spcBef>
                <a:spcAft>
                  <a:spcPct val="0"/>
                </a:spcAft>
                <a:defRPr sz="4400" b="1">
                  <a:solidFill>
                    <a:schemeClr val="tx1"/>
                  </a:solidFill>
                  <a:latin typeface="ITC Officina Sans Book" pitchFamily="34" charset="0"/>
                </a:defRPr>
              </a:lvl3pPr>
              <a:lvl4pPr algn="ctr" rtl="0" fontAlgn="base">
                <a:spcBef>
                  <a:spcPct val="0"/>
                </a:spcBef>
                <a:spcAft>
                  <a:spcPct val="0"/>
                </a:spcAft>
                <a:defRPr sz="4400" b="1">
                  <a:solidFill>
                    <a:schemeClr val="tx1"/>
                  </a:solidFill>
                  <a:latin typeface="ITC Officina Sans Book" pitchFamily="34" charset="0"/>
                </a:defRPr>
              </a:lvl4pPr>
              <a:lvl5pPr algn="ctr" rtl="0" fontAlgn="base">
                <a:spcBef>
                  <a:spcPct val="0"/>
                </a:spcBef>
                <a:spcAft>
                  <a:spcPct val="0"/>
                </a:spcAft>
                <a:defRPr sz="4400" b="1">
                  <a:solidFill>
                    <a:schemeClr val="tx1"/>
                  </a:solidFill>
                  <a:latin typeface="ITC Officina Sans Book" pitchFamily="34" charset="0"/>
                </a:defRPr>
              </a:lvl5pPr>
              <a:lvl6pPr marL="457200" algn="ctr" rtl="0" fontAlgn="base">
                <a:spcBef>
                  <a:spcPct val="0"/>
                </a:spcBef>
                <a:spcAft>
                  <a:spcPct val="0"/>
                </a:spcAft>
                <a:defRPr sz="4400" b="1">
                  <a:solidFill>
                    <a:schemeClr val="tx1"/>
                  </a:solidFill>
                  <a:latin typeface="ITC Officina Sans Book" pitchFamily="34" charset="0"/>
                </a:defRPr>
              </a:lvl6pPr>
              <a:lvl7pPr marL="914400" algn="ctr" rtl="0" fontAlgn="base">
                <a:spcBef>
                  <a:spcPct val="0"/>
                </a:spcBef>
                <a:spcAft>
                  <a:spcPct val="0"/>
                </a:spcAft>
                <a:defRPr sz="4400" b="1">
                  <a:solidFill>
                    <a:schemeClr val="tx1"/>
                  </a:solidFill>
                  <a:latin typeface="ITC Officina Sans Book" pitchFamily="34" charset="0"/>
                </a:defRPr>
              </a:lvl7pPr>
              <a:lvl8pPr marL="1371600" algn="ctr" rtl="0" fontAlgn="base">
                <a:spcBef>
                  <a:spcPct val="0"/>
                </a:spcBef>
                <a:spcAft>
                  <a:spcPct val="0"/>
                </a:spcAft>
                <a:defRPr sz="4400" b="1">
                  <a:solidFill>
                    <a:schemeClr val="tx1"/>
                  </a:solidFill>
                  <a:latin typeface="ITC Officina Sans Book" pitchFamily="34" charset="0"/>
                </a:defRPr>
              </a:lvl8pPr>
              <a:lvl9pPr marL="1828800" algn="ctr" rtl="0" fontAlgn="base">
                <a:spcBef>
                  <a:spcPct val="0"/>
                </a:spcBef>
                <a:spcAft>
                  <a:spcPct val="0"/>
                </a:spcAft>
                <a:defRPr sz="4400" b="1">
                  <a:solidFill>
                    <a:schemeClr val="tx1"/>
                  </a:solidFill>
                  <a:latin typeface="ITC Officina Sans Book" pitchFamily="34" charset="0"/>
                </a:defRPr>
              </a:lvl9pPr>
            </a:lstStyle>
            <a:p>
              <a:r>
                <a:rPr lang="is-IS" sz="2400" dirty="0" smtClean="0">
                  <a:solidFill>
                    <a:schemeClr val="bg1"/>
                  </a:solidFill>
                  <a:latin typeface="Arial" pitchFamily="34" charset="0"/>
                  <a:cs typeface="Arial" pitchFamily="34" charset="0"/>
                </a:rPr>
                <a:t>Aðstæður á vettvangi</a:t>
              </a:r>
              <a:endParaRPr lang="is-IS" sz="2400" dirty="0">
                <a:solidFill>
                  <a:schemeClr val="bg1"/>
                </a:solidFill>
                <a:latin typeface="Arial" pitchFamily="34" charset="0"/>
                <a:cs typeface="Arial" pitchFamily="34" charset="0"/>
              </a:endParaRPr>
            </a:p>
          </p:txBody>
        </p:sp>
      </p:grpSp>
      <p:grpSp>
        <p:nvGrpSpPr>
          <p:cNvPr id="15" name="Group 14"/>
          <p:cNvGrpSpPr/>
          <p:nvPr/>
        </p:nvGrpSpPr>
        <p:grpSpPr>
          <a:xfrm>
            <a:off x="2546350" y="2766268"/>
            <a:ext cx="4046538" cy="3068638"/>
            <a:chOff x="2546350" y="2766268"/>
            <a:chExt cx="4046538" cy="3068638"/>
          </a:xfrm>
        </p:grpSpPr>
        <p:sp>
          <p:nvSpPr>
            <p:cNvPr id="6" name="Freeform 37"/>
            <p:cNvSpPr>
              <a:spLocks/>
            </p:cNvSpPr>
            <p:nvPr/>
          </p:nvSpPr>
          <p:spPr bwMode="auto">
            <a:xfrm>
              <a:off x="2546350" y="2766268"/>
              <a:ext cx="4046538" cy="3068638"/>
            </a:xfrm>
            <a:custGeom>
              <a:avLst/>
              <a:gdLst>
                <a:gd name="T0" fmla="*/ 769 w 1912"/>
                <a:gd name="T1" fmla="*/ 410 h 2577"/>
                <a:gd name="T2" fmla="*/ 742 w 1912"/>
                <a:gd name="T3" fmla="*/ 196 h 2577"/>
                <a:gd name="T4" fmla="*/ 836 w 1912"/>
                <a:gd name="T5" fmla="*/ 24 h 2577"/>
                <a:gd name="T6" fmla="*/ 1049 w 1912"/>
                <a:gd name="T7" fmla="*/ 5 h 2577"/>
                <a:gd name="T8" fmla="*/ 1154 w 1912"/>
                <a:gd name="T9" fmla="*/ 106 h 2577"/>
                <a:gd name="T10" fmla="*/ 1178 w 1912"/>
                <a:gd name="T11" fmla="*/ 282 h 2577"/>
                <a:gd name="T12" fmla="*/ 1157 w 1912"/>
                <a:gd name="T13" fmla="*/ 471 h 2577"/>
                <a:gd name="T14" fmla="*/ 1262 w 1912"/>
                <a:gd name="T15" fmla="*/ 583 h 2577"/>
                <a:gd name="T16" fmla="*/ 1419 w 1912"/>
                <a:gd name="T17" fmla="*/ 630 h 2577"/>
                <a:gd name="T18" fmla="*/ 1485 w 1912"/>
                <a:gd name="T19" fmla="*/ 718 h 2577"/>
                <a:gd name="T20" fmla="*/ 1488 w 1912"/>
                <a:gd name="T21" fmla="*/ 843 h 2577"/>
                <a:gd name="T22" fmla="*/ 1549 w 1912"/>
                <a:gd name="T23" fmla="*/ 955 h 2577"/>
                <a:gd name="T24" fmla="*/ 1674 w 1912"/>
                <a:gd name="T25" fmla="*/ 977 h 2577"/>
                <a:gd name="T26" fmla="*/ 1810 w 1912"/>
                <a:gd name="T27" fmla="*/ 967 h 2577"/>
                <a:gd name="T28" fmla="*/ 1890 w 1912"/>
                <a:gd name="T29" fmla="*/ 1022 h 2577"/>
                <a:gd name="T30" fmla="*/ 1910 w 1912"/>
                <a:gd name="T31" fmla="*/ 1218 h 2577"/>
                <a:gd name="T32" fmla="*/ 1890 w 1912"/>
                <a:gd name="T33" fmla="*/ 1479 h 2577"/>
                <a:gd name="T34" fmla="*/ 1808 w 1912"/>
                <a:gd name="T35" fmla="*/ 1541 h 2577"/>
                <a:gd name="T36" fmla="*/ 1661 w 1912"/>
                <a:gd name="T37" fmla="*/ 1532 h 2577"/>
                <a:gd name="T38" fmla="*/ 1552 w 1912"/>
                <a:gd name="T39" fmla="*/ 1552 h 2577"/>
                <a:gd name="T40" fmla="*/ 1491 w 1912"/>
                <a:gd name="T41" fmla="*/ 1629 h 2577"/>
                <a:gd name="T42" fmla="*/ 1485 w 1912"/>
                <a:gd name="T43" fmla="*/ 1777 h 2577"/>
                <a:gd name="T44" fmla="*/ 1415 w 1912"/>
                <a:gd name="T45" fmla="*/ 1880 h 2577"/>
                <a:gd name="T46" fmla="*/ 1288 w 1912"/>
                <a:gd name="T47" fmla="*/ 1915 h 2577"/>
                <a:gd name="T48" fmla="*/ 1178 w 1912"/>
                <a:gd name="T49" fmla="*/ 1986 h 2577"/>
                <a:gd name="T50" fmla="*/ 1154 w 1912"/>
                <a:gd name="T51" fmla="*/ 2131 h 2577"/>
                <a:gd name="T52" fmla="*/ 1178 w 1912"/>
                <a:gd name="T53" fmla="*/ 2309 h 2577"/>
                <a:gd name="T54" fmla="*/ 1126 w 1912"/>
                <a:gd name="T55" fmla="*/ 2477 h 2577"/>
                <a:gd name="T56" fmla="*/ 1034 w 1912"/>
                <a:gd name="T57" fmla="*/ 2565 h 2577"/>
                <a:gd name="T58" fmla="*/ 892 w 1912"/>
                <a:gd name="T59" fmla="*/ 2574 h 2577"/>
                <a:gd name="T60" fmla="*/ 785 w 1912"/>
                <a:gd name="T61" fmla="*/ 2508 h 2577"/>
                <a:gd name="T62" fmla="*/ 734 w 1912"/>
                <a:gd name="T63" fmla="*/ 2382 h 2577"/>
                <a:gd name="T64" fmla="*/ 748 w 1912"/>
                <a:gd name="T65" fmla="*/ 2233 h 2577"/>
                <a:gd name="T66" fmla="*/ 755 w 1912"/>
                <a:gd name="T67" fmla="*/ 2100 h 2577"/>
                <a:gd name="T68" fmla="*/ 684 w 1912"/>
                <a:gd name="T69" fmla="*/ 2004 h 2577"/>
                <a:gd name="T70" fmla="*/ 566 w 1912"/>
                <a:gd name="T71" fmla="*/ 1968 h 2577"/>
                <a:gd name="T72" fmla="*/ 453 w 1912"/>
                <a:gd name="T73" fmla="*/ 1913 h 2577"/>
                <a:gd name="T74" fmla="*/ 423 w 1912"/>
                <a:gd name="T75" fmla="*/ 1764 h 2577"/>
                <a:gd name="T76" fmla="*/ 389 w 1912"/>
                <a:gd name="T77" fmla="*/ 1642 h 2577"/>
                <a:gd name="T78" fmla="*/ 276 w 1912"/>
                <a:gd name="T79" fmla="*/ 1596 h 2577"/>
                <a:gd name="T80" fmla="*/ 161 w 1912"/>
                <a:gd name="T81" fmla="*/ 1609 h 2577"/>
                <a:gd name="T82" fmla="*/ 37 w 1912"/>
                <a:gd name="T83" fmla="*/ 1570 h 2577"/>
                <a:gd name="T84" fmla="*/ 1 w 1912"/>
                <a:gd name="T85" fmla="*/ 1398 h 2577"/>
                <a:gd name="T86" fmla="*/ 9 w 1912"/>
                <a:gd name="T87" fmla="*/ 1152 h 2577"/>
                <a:gd name="T88" fmla="*/ 46 w 1912"/>
                <a:gd name="T89" fmla="*/ 1004 h 2577"/>
                <a:gd name="T90" fmla="*/ 142 w 1912"/>
                <a:gd name="T91" fmla="*/ 966 h 2577"/>
                <a:gd name="T92" fmla="*/ 283 w 1912"/>
                <a:gd name="T93" fmla="*/ 978 h 2577"/>
                <a:gd name="T94" fmla="*/ 408 w 1912"/>
                <a:gd name="T95" fmla="*/ 920 h 2577"/>
                <a:gd name="T96" fmla="*/ 430 w 1912"/>
                <a:gd name="T97" fmla="*/ 782 h 2577"/>
                <a:gd name="T98" fmla="*/ 477 w 1912"/>
                <a:gd name="T99" fmla="*/ 647 h 2577"/>
                <a:gd name="T100" fmla="*/ 609 w 1912"/>
                <a:gd name="T101" fmla="*/ 599 h 2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12" h="2577">
                  <a:moveTo>
                    <a:pt x="728" y="539"/>
                  </a:moveTo>
                  <a:lnTo>
                    <a:pt x="748" y="509"/>
                  </a:lnTo>
                  <a:lnTo>
                    <a:pt x="761" y="482"/>
                  </a:lnTo>
                  <a:lnTo>
                    <a:pt x="769" y="451"/>
                  </a:lnTo>
                  <a:lnTo>
                    <a:pt x="769" y="410"/>
                  </a:lnTo>
                  <a:lnTo>
                    <a:pt x="760" y="365"/>
                  </a:lnTo>
                  <a:lnTo>
                    <a:pt x="752" y="326"/>
                  </a:lnTo>
                  <a:lnTo>
                    <a:pt x="742" y="278"/>
                  </a:lnTo>
                  <a:lnTo>
                    <a:pt x="737" y="227"/>
                  </a:lnTo>
                  <a:lnTo>
                    <a:pt x="742" y="196"/>
                  </a:lnTo>
                  <a:lnTo>
                    <a:pt x="749" y="158"/>
                  </a:lnTo>
                  <a:lnTo>
                    <a:pt x="764" y="117"/>
                  </a:lnTo>
                  <a:lnTo>
                    <a:pt x="785" y="79"/>
                  </a:lnTo>
                  <a:lnTo>
                    <a:pt x="812" y="48"/>
                  </a:lnTo>
                  <a:lnTo>
                    <a:pt x="836" y="24"/>
                  </a:lnTo>
                  <a:lnTo>
                    <a:pt x="868" y="9"/>
                  </a:lnTo>
                  <a:lnTo>
                    <a:pt x="907" y="2"/>
                  </a:lnTo>
                  <a:lnTo>
                    <a:pt x="949" y="0"/>
                  </a:lnTo>
                  <a:lnTo>
                    <a:pt x="1004" y="0"/>
                  </a:lnTo>
                  <a:lnTo>
                    <a:pt x="1049" y="5"/>
                  </a:lnTo>
                  <a:lnTo>
                    <a:pt x="1074" y="16"/>
                  </a:lnTo>
                  <a:lnTo>
                    <a:pt x="1093" y="31"/>
                  </a:lnTo>
                  <a:lnTo>
                    <a:pt x="1114" y="48"/>
                  </a:lnTo>
                  <a:lnTo>
                    <a:pt x="1135" y="73"/>
                  </a:lnTo>
                  <a:lnTo>
                    <a:pt x="1154" y="106"/>
                  </a:lnTo>
                  <a:lnTo>
                    <a:pt x="1169" y="136"/>
                  </a:lnTo>
                  <a:lnTo>
                    <a:pt x="1177" y="161"/>
                  </a:lnTo>
                  <a:lnTo>
                    <a:pt x="1183" y="205"/>
                  </a:lnTo>
                  <a:lnTo>
                    <a:pt x="1183" y="244"/>
                  </a:lnTo>
                  <a:lnTo>
                    <a:pt x="1178" y="282"/>
                  </a:lnTo>
                  <a:lnTo>
                    <a:pt x="1172" y="311"/>
                  </a:lnTo>
                  <a:lnTo>
                    <a:pt x="1165" y="359"/>
                  </a:lnTo>
                  <a:lnTo>
                    <a:pt x="1154" y="409"/>
                  </a:lnTo>
                  <a:lnTo>
                    <a:pt x="1150" y="440"/>
                  </a:lnTo>
                  <a:lnTo>
                    <a:pt x="1157" y="471"/>
                  </a:lnTo>
                  <a:lnTo>
                    <a:pt x="1166" y="493"/>
                  </a:lnTo>
                  <a:lnTo>
                    <a:pt x="1183" y="522"/>
                  </a:lnTo>
                  <a:lnTo>
                    <a:pt x="1206" y="546"/>
                  </a:lnTo>
                  <a:lnTo>
                    <a:pt x="1229" y="566"/>
                  </a:lnTo>
                  <a:lnTo>
                    <a:pt x="1262" y="583"/>
                  </a:lnTo>
                  <a:lnTo>
                    <a:pt x="1294" y="594"/>
                  </a:lnTo>
                  <a:lnTo>
                    <a:pt x="1326" y="603"/>
                  </a:lnTo>
                  <a:lnTo>
                    <a:pt x="1358" y="608"/>
                  </a:lnTo>
                  <a:lnTo>
                    <a:pt x="1393" y="619"/>
                  </a:lnTo>
                  <a:lnTo>
                    <a:pt x="1419" y="630"/>
                  </a:lnTo>
                  <a:lnTo>
                    <a:pt x="1440" y="643"/>
                  </a:lnTo>
                  <a:lnTo>
                    <a:pt x="1457" y="658"/>
                  </a:lnTo>
                  <a:lnTo>
                    <a:pt x="1469" y="674"/>
                  </a:lnTo>
                  <a:lnTo>
                    <a:pt x="1478" y="694"/>
                  </a:lnTo>
                  <a:lnTo>
                    <a:pt x="1485" y="718"/>
                  </a:lnTo>
                  <a:lnTo>
                    <a:pt x="1488" y="740"/>
                  </a:lnTo>
                  <a:lnTo>
                    <a:pt x="1491" y="760"/>
                  </a:lnTo>
                  <a:lnTo>
                    <a:pt x="1491" y="788"/>
                  </a:lnTo>
                  <a:lnTo>
                    <a:pt x="1488" y="819"/>
                  </a:lnTo>
                  <a:lnTo>
                    <a:pt x="1488" y="843"/>
                  </a:lnTo>
                  <a:lnTo>
                    <a:pt x="1492" y="872"/>
                  </a:lnTo>
                  <a:lnTo>
                    <a:pt x="1503" y="898"/>
                  </a:lnTo>
                  <a:lnTo>
                    <a:pt x="1515" y="920"/>
                  </a:lnTo>
                  <a:lnTo>
                    <a:pt x="1530" y="936"/>
                  </a:lnTo>
                  <a:lnTo>
                    <a:pt x="1549" y="955"/>
                  </a:lnTo>
                  <a:lnTo>
                    <a:pt x="1568" y="966"/>
                  </a:lnTo>
                  <a:lnTo>
                    <a:pt x="1598" y="973"/>
                  </a:lnTo>
                  <a:lnTo>
                    <a:pt x="1624" y="977"/>
                  </a:lnTo>
                  <a:lnTo>
                    <a:pt x="1647" y="978"/>
                  </a:lnTo>
                  <a:lnTo>
                    <a:pt x="1674" y="977"/>
                  </a:lnTo>
                  <a:lnTo>
                    <a:pt x="1707" y="973"/>
                  </a:lnTo>
                  <a:lnTo>
                    <a:pt x="1732" y="971"/>
                  </a:lnTo>
                  <a:lnTo>
                    <a:pt x="1758" y="967"/>
                  </a:lnTo>
                  <a:lnTo>
                    <a:pt x="1781" y="966"/>
                  </a:lnTo>
                  <a:lnTo>
                    <a:pt x="1810" y="967"/>
                  </a:lnTo>
                  <a:lnTo>
                    <a:pt x="1825" y="971"/>
                  </a:lnTo>
                  <a:lnTo>
                    <a:pt x="1842" y="977"/>
                  </a:lnTo>
                  <a:lnTo>
                    <a:pt x="1859" y="988"/>
                  </a:lnTo>
                  <a:lnTo>
                    <a:pt x="1877" y="1004"/>
                  </a:lnTo>
                  <a:lnTo>
                    <a:pt x="1890" y="1022"/>
                  </a:lnTo>
                  <a:lnTo>
                    <a:pt x="1901" y="1050"/>
                  </a:lnTo>
                  <a:lnTo>
                    <a:pt x="1905" y="1074"/>
                  </a:lnTo>
                  <a:lnTo>
                    <a:pt x="1908" y="1103"/>
                  </a:lnTo>
                  <a:lnTo>
                    <a:pt x="1911" y="1156"/>
                  </a:lnTo>
                  <a:lnTo>
                    <a:pt x="1910" y="1218"/>
                  </a:lnTo>
                  <a:lnTo>
                    <a:pt x="1911" y="1283"/>
                  </a:lnTo>
                  <a:lnTo>
                    <a:pt x="1907" y="1359"/>
                  </a:lnTo>
                  <a:lnTo>
                    <a:pt x="1902" y="1413"/>
                  </a:lnTo>
                  <a:lnTo>
                    <a:pt x="1898" y="1455"/>
                  </a:lnTo>
                  <a:lnTo>
                    <a:pt x="1890" y="1479"/>
                  </a:lnTo>
                  <a:lnTo>
                    <a:pt x="1878" y="1501"/>
                  </a:lnTo>
                  <a:lnTo>
                    <a:pt x="1865" y="1515"/>
                  </a:lnTo>
                  <a:lnTo>
                    <a:pt x="1847" y="1528"/>
                  </a:lnTo>
                  <a:lnTo>
                    <a:pt x="1826" y="1535"/>
                  </a:lnTo>
                  <a:lnTo>
                    <a:pt x="1808" y="1541"/>
                  </a:lnTo>
                  <a:lnTo>
                    <a:pt x="1771" y="1543"/>
                  </a:lnTo>
                  <a:lnTo>
                    <a:pt x="1738" y="1541"/>
                  </a:lnTo>
                  <a:lnTo>
                    <a:pt x="1711" y="1535"/>
                  </a:lnTo>
                  <a:lnTo>
                    <a:pt x="1688" y="1534"/>
                  </a:lnTo>
                  <a:lnTo>
                    <a:pt x="1661" y="1532"/>
                  </a:lnTo>
                  <a:lnTo>
                    <a:pt x="1637" y="1532"/>
                  </a:lnTo>
                  <a:lnTo>
                    <a:pt x="1616" y="1534"/>
                  </a:lnTo>
                  <a:lnTo>
                    <a:pt x="1594" y="1535"/>
                  </a:lnTo>
                  <a:lnTo>
                    <a:pt x="1567" y="1545"/>
                  </a:lnTo>
                  <a:lnTo>
                    <a:pt x="1552" y="1552"/>
                  </a:lnTo>
                  <a:lnTo>
                    <a:pt x="1539" y="1559"/>
                  </a:lnTo>
                  <a:lnTo>
                    <a:pt x="1521" y="1574"/>
                  </a:lnTo>
                  <a:lnTo>
                    <a:pt x="1509" y="1592"/>
                  </a:lnTo>
                  <a:lnTo>
                    <a:pt x="1500" y="1609"/>
                  </a:lnTo>
                  <a:lnTo>
                    <a:pt x="1491" y="1629"/>
                  </a:lnTo>
                  <a:lnTo>
                    <a:pt x="1486" y="1649"/>
                  </a:lnTo>
                  <a:lnTo>
                    <a:pt x="1485" y="1671"/>
                  </a:lnTo>
                  <a:lnTo>
                    <a:pt x="1486" y="1695"/>
                  </a:lnTo>
                  <a:lnTo>
                    <a:pt x="1486" y="1735"/>
                  </a:lnTo>
                  <a:lnTo>
                    <a:pt x="1485" y="1777"/>
                  </a:lnTo>
                  <a:lnTo>
                    <a:pt x="1476" y="1808"/>
                  </a:lnTo>
                  <a:lnTo>
                    <a:pt x="1467" y="1834"/>
                  </a:lnTo>
                  <a:lnTo>
                    <a:pt x="1454" y="1852"/>
                  </a:lnTo>
                  <a:lnTo>
                    <a:pt x="1434" y="1867"/>
                  </a:lnTo>
                  <a:lnTo>
                    <a:pt x="1415" y="1880"/>
                  </a:lnTo>
                  <a:lnTo>
                    <a:pt x="1393" y="1887"/>
                  </a:lnTo>
                  <a:lnTo>
                    <a:pt x="1364" y="1894"/>
                  </a:lnTo>
                  <a:lnTo>
                    <a:pt x="1341" y="1904"/>
                  </a:lnTo>
                  <a:lnTo>
                    <a:pt x="1312" y="1909"/>
                  </a:lnTo>
                  <a:lnTo>
                    <a:pt x="1288" y="1915"/>
                  </a:lnTo>
                  <a:lnTo>
                    <a:pt x="1262" y="1922"/>
                  </a:lnTo>
                  <a:lnTo>
                    <a:pt x="1241" y="1935"/>
                  </a:lnTo>
                  <a:lnTo>
                    <a:pt x="1217" y="1948"/>
                  </a:lnTo>
                  <a:lnTo>
                    <a:pt x="1195" y="1964"/>
                  </a:lnTo>
                  <a:lnTo>
                    <a:pt x="1178" y="1986"/>
                  </a:lnTo>
                  <a:lnTo>
                    <a:pt x="1163" y="2012"/>
                  </a:lnTo>
                  <a:lnTo>
                    <a:pt x="1151" y="2043"/>
                  </a:lnTo>
                  <a:lnTo>
                    <a:pt x="1148" y="2070"/>
                  </a:lnTo>
                  <a:lnTo>
                    <a:pt x="1150" y="2101"/>
                  </a:lnTo>
                  <a:lnTo>
                    <a:pt x="1154" y="2131"/>
                  </a:lnTo>
                  <a:lnTo>
                    <a:pt x="1162" y="2162"/>
                  </a:lnTo>
                  <a:lnTo>
                    <a:pt x="1168" y="2197"/>
                  </a:lnTo>
                  <a:lnTo>
                    <a:pt x="1172" y="2228"/>
                  </a:lnTo>
                  <a:lnTo>
                    <a:pt x="1178" y="2268"/>
                  </a:lnTo>
                  <a:lnTo>
                    <a:pt x="1178" y="2309"/>
                  </a:lnTo>
                  <a:lnTo>
                    <a:pt x="1171" y="2349"/>
                  </a:lnTo>
                  <a:lnTo>
                    <a:pt x="1163" y="2380"/>
                  </a:lnTo>
                  <a:lnTo>
                    <a:pt x="1154" y="2411"/>
                  </a:lnTo>
                  <a:lnTo>
                    <a:pt x="1142" y="2440"/>
                  </a:lnTo>
                  <a:lnTo>
                    <a:pt x="1126" y="2477"/>
                  </a:lnTo>
                  <a:lnTo>
                    <a:pt x="1108" y="2501"/>
                  </a:lnTo>
                  <a:lnTo>
                    <a:pt x="1093" y="2517"/>
                  </a:lnTo>
                  <a:lnTo>
                    <a:pt x="1074" y="2538"/>
                  </a:lnTo>
                  <a:lnTo>
                    <a:pt x="1053" y="2556"/>
                  </a:lnTo>
                  <a:lnTo>
                    <a:pt x="1034" y="2565"/>
                  </a:lnTo>
                  <a:lnTo>
                    <a:pt x="1016" y="2571"/>
                  </a:lnTo>
                  <a:lnTo>
                    <a:pt x="986" y="2574"/>
                  </a:lnTo>
                  <a:lnTo>
                    <a:pt x="953" y="2576"/>
                  </a:lnTo>
                  <a:lnTo>
                    <a:pt x="912" y="2574"/>
                  </a:lnTo>
                  <a:lnTo>
                    <a:pt x="892" y="2574"/>
                  </a:lnTo>
                  <a:lnTo>
                    <a:pt x="867" y="2569"/>
                  </a:lnTo>
                  <a:lnTo>
                    <a:pt x="840" y="2560"/>
                  </a:lnTo>
                  <a:lnTo>
                    <a:pt x="816" y="2543"/>
                  </a:lnTo>
                  <a:lnTo>
                    <a:pt x="801" y="2528"/>
                  </a:lnTo>
                  <a:lnTo>
                    <a:pt x="785" y="2508"/>
                  </a:lnTo>
                  <a:lnTo>
                    <a:pt x="772" y="2490"/>
                  </a:lnTo>
                  <a:lnTo>
                    <a:pt x="758" y="2466"/>
                  </a:lnTo>
                  <a:lnTo>
                    <a:pt x="748" y="2442"/>
                  </a:lnTo>
                  <a:lnTo>
                    <a:pt x="739" y="2413"/>
                  </a:lnTo>
                  <a:lnTo>
                    <a:pt x="734" y="2382"/>
                  </a:lnTo>
                  <a:lnTo>
                    <a:pt x="733" y="2358"/>
                  </a:lnTo>
                  <a:lnTo>
                    <a:pt x="733" y="2325"/>
                  </a:lnTo>
                  <a:lnTo>
                    <a:pt x="734" y="2298"/>
                  </a:lnTo>
                  <a:lnTo>
                    <a:pt x="742" y="2268"/>
                  </a:lnTo>
                  <a:lnTo>
                    <a:pt x="748" y="2233"/>
                  </a:lnTo>
                  <a:lnTo>
                    <a:pt x="755" y="2200"/>
                  </a:lnTo>
                  <a:lnTo>
                    <a:pt x="760" y="2171"/>
                  </a:lnTo>
                  <a:lnTo>
                    <a:pt x="761" y="2144"/>
                  </a:lnTo>
                  <a:lnTo>
                    <a:pt x="760" y="2122"/>
                  </a:lnTo>
                  <a:lnTo>
                    <a:pt x="755" y="2100"/>
                  </a:lnTo>
                  <a:lnTo>
                    <a:pt x="743" y="2072"/>
                  </a:lnTo>
                  <a:lnTo>
                    <a:pt x="731" y="2054"/>
                  </a:lnTo>
                  <a:lnTo>
                    <a:pt x="716" y="2034"/>
                  </a:lnTo>
                  <a:lnTo>
                    <a:pt x="700" y="2019"/>
                  </a:lnTo>
                  <a:lnTo>
                    <a:pt x="684" y="2004"/>
                  </a:lnTo>
                  <a:lnTo>
                    <a:pt x="660" y="1993"/>
                  </a:lnTo>
                  <a:lnTo>
                    <a:pt x="639" y="1986"/>
                  </a:lnTo>
                  <a:lnTo>
                    <a:pt x="612" y="1979"/>
                  </a:lnTo>
                  <a:lnTo>
                    <a:pt x="588" y="1975"/>
                  </a:lnTo>
                  <a:lnTo>
                    <a:pt x="566" y="1968"/>
                  </a:lnTo>
                  <a:lnTo>
                    <a:pt x="539" y="1960"/>
                  </a:lnTo>
                  <a:lnTo>
                    <a:pt x="517" y="1949"/>
                  </a:lnTo>
                  <a:lnTo>
                    <a:pt x="490" y="1940"/>
                  </a:lnTo>
                  <a:lnTo>
                    <a:pt x="469" y="1929"/>
                  </a:lnTo>
                  <a:lnTo>
                    <a:pt x="453" y="1913"/>
                  </a:lnTo>
                  <a:lnTo>
                    <a:pt x="439" y="1891"/>
                  </a:lnTo>
                  <a:lnTo>
                    <a:pt x="430" y="1863"/>
                  </a:lnTo>
                  <a:lnTo>
                    <a:pt x="423" y="1827"/>
                  </a:lnTo>
                  <a:lnTo>
                    <a:pt x="422" y="1797"/>
                  </a:lnTo>
                  <a:lnTo>
                    <a:pt x="423" y="1764"/>
                  </a:lnTo>
                  <a:lnTo>
                    <a:pt x="426" y="1739"/>
                  </a:lnTo>
                  <a:lnTo>
                    <a:pt x="423" y="1708"/>
                  </a:lnTo>
                  <a:lnTo>
                    <a:pt x="416" y="1684"/>
                  </a:lnTo>
                  <a:lnTo>
                    <a:pt x="402" y="1658"/>
                  </a:lnTo>
                  <a:lnTo>
                    <a:pt x="389" y="1642"/>
                  </a:lnTo>
                  <a:lnTo>
                    <a:pt x="372" y="1625"/>
                  </a:lnTo>
                  <a:lnTo>
                    <a:pt x="350" y="1614"/>
                  </a:lnTo>
                  <a:lnTo>
                    <a:pt x="325" y="1603"/>
                  </a:lnTo>
                  <a:lnTo>
                    <a:pt x="298" y="1599"/>
                  </a:lnTo>
                  <a:lnTo>
                    <a:pt x="276" y="1596"/>
                  </a:lnTo>
                  <a:lnTo>
                    <a:pt x="250" y="1596"/>
                  </a:lnTo>
                  <a:lnTo>
                    <a:pt x="228" y="1599"/>
                  </a:lnTo>
                  <a:lnTo>
                    <a:pt x="206" y="1601"/>
                  </a:lnTo>
                  <a:lnTo>
                    <a:pt x="183" y="1605"/>
                  </a:lnTo>
                  <a:lnTo>
                    <a:pt x="161" y="1609"/>
                  </a:lnTo>
                  <a:lnTo>
                    <a:pt x="124" y="1609"/>
                  </a:lnTo>
                  <a:lnTo>
                    <a:pt x="100" y="1607"/>
                  </a:lnTo>
                  <a:lnTo>
                    <a:pt x="74" y="1599"/>
                  </a:lnTo>
                  <a:lnTo>
                    <a:pt x="57" y="1588"/>
                  </a:lnTo>
                  <a:lnTo>
                    <a:pt x="37" y="1570"/>
                  </a:lnTo>
                  <a:lnTo>
                    <a:pt x="24" y="1550"/>
                  </a:lnTo>
                  <a:lnTo>
                    <a:pt x="15" y="1528"/>
                  </a:lnTo>
                  <a:lnTo>
                    <a:pt x="4" y="1486"/>
                  </a:lnTo>
                  <a:lnTo>
                    <a:pt x="3" y="1442"/>
                  </a:lnTo>
                  <a:lnTo>
                    <a:pt x="1" y="1398"/>
                  </a:lnTo>
                  <a:lnTo>
                    <a:pt x="0" y="1343"/>
                  </a:lnTo>
                  <a:lnTo>
                    <a:pt x="3" y="1295"/>
                  </a:lnTo>
                  <a:lnTo>
                    <a:pt x="4" y="1246"/>
                  </a:lnTo>
                  <a:lnTo>
                    <a:pt x="6" y="1200"/>
                  </a:lnTo>
                  <a:lnTo>
                    <a:pt x="9" y="1152"/>
                  </a:lnTo>
                  <a:lnTo>
                    <a:pt x="13" y="1116"/>
                  </a:lnTo>
                  <a:lnTo>
                    <a:pt x="18" y="1075"/>
                  </a:lnTo>
                  <a:lnTo>
                    <a:pt x="24" y="1044"/>
                  </a:lnTo>
                  <a:lnTo>
                    <a:pt x="33" y="1024"/>
                  </a:lnTo>
                  <a:lnTo>
                    <a:pt x="46" y="1004"/>
                  </a:lnTo>
                  <a:lnTo>
                    <a:pt x="60" y="991"/>
                  </a:lnTo>
                  <a:lnTo>
                    <a:pt x="77" y="977"/>
                  </a:lnTo>
                  <a:lnTo>
                    <a:pt x="94" y="973"/>
                  </a:lnTo>
                  <a:lnTo>
                    <a:pt x="115" y="967"/>
                  </a:lnTo>
                  <a:lnTo>
                    <a:pt x="142" y="966"/>
                  </a:lnTo>
                  <a:lnTo>
                    <a:pt x="165" y="967"/>
                  </a:lnTo>
                  <a:lnTo>
                    <a:pt x="198" y="973"/>
                  </a:lnTo>
                  <a:lnTo>
                    <a:pt x="226" y="975"/>
                  </a:lnTo>
                  <a:lnTo>
                    <a:pt x="250" y="977"/>
                  </a:lnTo>
                  <a:lnTo>
                    <a:pt x="283" y="978"/>
                  </a:lnTo>
                  <a:lnTo>
                    <a:pt x="317" y="973"/>
                  </a:lnTo>
                  <a:lnTo>
                    <a:pt x="346" y="966"/>
                  </a:lnTo>
                  <a:lnTo>
                    <a:pt x="372" y="953"/>
                  </a:lnTo>
                  <a:lnTo>
                    <a:pt x="390" y="940"/>
                  </a:lnTo>
                  <a:lnTo>
                    <a:pt x="408" y="920"/>
                  </a:lnTo>
                  <a:lnTo>
                    <a:pt x="422" y="894"/>
                  </a:lnTo>
                  <a:lnTo>
                    <a:pt x="430" y="868"/>
                  </a:lnTo>
                  <a:lnTo>
                    <a:pt x="433" y="841"/>
                  </a:lnTo>
                  <a:lnTo>
                    <a:pt x="432" y="821"/>
                  </a:lnTo>
                  <a:lnTo>
                    <a:pt x="430" y="782"/>
                  </a:lnTo>
                  <a:lnTo>
                    <a:pt x="432" y="744"/>
                  </a:lnTo>
                  <a:lnTo>
                    <a:pt x="438" y="715"/>
                  </a:lnTo>
                  <a:lnTo>
                    <a:pt x="445" y="687"/>
                  </a:lnTo>
                  <a:lnTo>
                    <a:pt x="456" y="667"/>
                  </a:lnTo>
                  <a:lnTo>
                    <a:pt x="477" y="647"/>
                  </a:lnTo>
                  <a:lnTo>
                    <a:pt x="499" y="632"/>
                  </a:lnTo>
                  <a:lnTo>
                    <a:pt x="527" y="621"/>
                  </a:lnTo>
                  <a:lnTo>
                    <a:pt x="556" y="612"/>
                  </a:lnTo>
                  <a:lnTo>
                    <a:pt x="579" y="605"/>
                  </a:lnTo>
                  <a:lnTo>
                    <a:pt x="609" y="599"/>
                  </a:lnTo>
                  <a:lnTo>
                    <a:pt x="637" y="592"/>
                  </a:lnTo>
                  <a:lnTo>
                    <a:pt x="670" y="581"/>
                  </a:lnTo>
                  <a:lnTo>
                    <a:pt x="702" y="564"/>
                  </a:lnTo>
                  <a:lnTo>
                    <a:pt x="728" y="539"/>
                  </a:lnTo>
                </a:path>
              </a:pathLst>
            </a:custGeom>
            <a:solidFill>
              <a:srgbClr val="7D7061"/>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s-IS"/>
            </a:p>
          </p:txBody>
        </p:sp>
        <p:sp>
          <p:nvSpPr>
            <p:cNvPr id="16" name="Title 1"/>
            <p:cNvSpPr txBox="1">
              <a:spLocks/>
            </p:cNvSpPr>
            <p:nvPr/>
          </p:nvSpPr>
          <p:spPr bwMode="auto">
            <a:xfrm>
              <a:off x="3275856" y="3908995"/>
              <a:ext cx="2736303" cy="9594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ITC Officina Sans Book" pitchFamily="34" charset="0"/>
                </a:defRPr>
              </a:lvl2pPr>
              <a:lvl3pPr algn="ctr" rtl="0" fontAlgn="base">
                <a:spcBef>
                  <a:spcPct val="0"/>
                </a:spcBef>
                <a:spcAft>
                  <a:spcPct val="0"/>
                </a:spcAft>
                <a:defRPr sz="4400" b="1">
                  <a:solidFill>
                    <a:schemeClr val="tx1"/>
                  </a:solidFill>
                  <a:latin typeface="ITC Officina Sans Book" pitchFamily="34" charset="0"/>
                </a:defRPr>
              </a:lvl3pPr>
              <a:lvl4pPr algn="ctr" rtl="0" fontAlgn="base">
                <a:spcBef>
                  <a:spcPct val="0"/>
                </a:spcBef>
                <a:spcAft>
                  <a:spcPct val="0"/>
                </a:spcAft>
                <a:defRPr sz="4400" b="1">
                  <a:solidFill>
                    <a:schemeClr val="tx1"/>
                  </a:solidFill>
                  <a:latin typeface="ITC Officina Sans Book" pitchFamily="34" charset="0"/>
                </a:defRPr>
              </a:lvl4pPr>
              <a:lvl5pPr algn="ctr" rtl="0" fontAlgn="base">
                <a:spcBef>
                  <a:spcPct val="0"/>
                </a:spcBef>
                <a:spcAft>
                  <a:spcPct val="0"/>
                </a:spcAft>
                <a:defRPr sz="4400" b="1">
                  <a:solidFill>
                    <a:schemeClr val="tx1"/>
                  </a:solidFill>
                  <a:latin typeface="ITC Officina Sans Book" pitchFamily="34" charset="0"/>
                </a:defRPr>
              </a:lvl5pPr>
              <a:lvl6pPr marL="457200" algn="ctr" rtl="0" fontAlgn="base">
                <a:spcBef>
                  <a:spcPct val="0"/>
                </a:spcBef>
                <a:spcAft>
                  <a:spcPct val="0"/>
                </a:spcAft>
                <a:defRPr sz="4400" b="1">
                  <a:solidFill>
                    <a:schemeClr val="tx1"/>
                  </a:solidFill>
                  <a:latin typeface="ITC Officina Sans Book" pitchFamily="34" charset="0"/>
                </a:defRPr>
              </a:lvl6pPr>
              <a:lvl7pPr marL="914400" algn="ctr" rtl="0" fontAlgn="base">
                <a:spcBef>
                  <a:spcPct val="0"/>
                </a:spcBef>
                <a:spcAft>
                  <a:spcPct val="0"/>
                </a:spcAft>
                <a:defRPr sz="4400" b="1">
                  <a:solidFill>
                    <a:schemeClr val="tx1"/>
                  </a:solidFill>
                  <a:latin typeface="ITC Officina Sans Book" pitchFamily="34" charset="0"/>
                </a:defRPr>
              </a:lvl7pPr>
              <a:lvl8pPr marL="1371600" algn="ctr" rtl="0" fontAlgn="base">
                <a:spcBef>
                  <a:spcPct val="0"/>
                </a:spcBef>
                <a:spcAft>
                  <a:spcPct val="0"/>
                </a:spcAft>
                <a:defRPr sz="4400" b="1">
                  <a:solidFill>
                    <a:schemeClr val="tx1"/>
                  </a:solidFill>
                  <a:latin typeface="ITC Officina Sans Book" pitchFamily="34" charset="0"/>
                </a:defRPr>
              </a:lvl8pPr>
              <a:lvl9pPr marL="1828800" algn="ctr" rtl="0" fontAlgn="base">
                <a:spcBef>
                  <a:spcPct val="0"/>
                </a:spcBef>
                <a:spcAft>
                  <a:spcPct val="0"/>
                </a:spcAft>
                <a:defRPr sz="4400" b="1">
                  <a:solidFill>
                    <a:schemeClr val="tx1"/>
                  </a:solidFill>
                  <a:latin typeface="ITC Officina Sans Book" pitchFamily="34" charset="0"/>
                </a:defRPr>
              </a:lvl9pPr>
            </a:lstStyle>
            <a:p>
              <a:r>
                <a:rPr lang="is-IS" sz="2300" dirty="0" smtClean="0">
                  <a:solidFill>
                    <a:schemeClr val="bg1"/>
                  </a:solidFill>
                  <a:latin typeface="Arial" pitchFamily="34" charset="0"/>
                  <a:cs typeface="Arial" pitchFamily="34" charset="0"/>
                </a:rPr>
                <a:t>Líklegir áverkar eða veikinda</a:t>
              </a:r>
              <a:endParaRPr lang="is-IS" sz="2300" dirty="0">
                <a:solidFill>
                  <a:schemeClr val="bg1"/>
                </a:solidFill>
                <a:latin typeface="Arial" pitchFamily="34" charset="0"/>
                <a:cs typeface="Arial" pitchFamily="34" charset="0"/>
              </a:endParaRPr>
            </a:p>
          </p:txBody>
        </p:sp>
      </p:grpSp>
      <p:grpSp>
        <p:nvGrpSpPr>
          <p:cNvPr id="21" name="Group 20"/>
          <p:cNvGrpSpPr/>
          <p:nvPr/>
        </p:nvGrpSpPr>
        <p:grpSpPr>
          <a:xfrm>
            <a:off x="4895850" y="4734768"/>
            <a:ext cx="3638550" cy="1989138"/>
            <a:chOff x="4895850" y="4734768"/>
            <a:chExt cx="3638550" cy="1989138"/>
          </a:xfrm>
        </p:grpSpPr>
        <p:sp>
          <p:nvSpPr>
            <p:cNvPr id="5" name="Freeform 43"/>
            <p:cNvSpPr>
              <a:spLocks/>
            </p:cNvSpPr>
            <p:nvPr/>
          </p:nvSpPr>
          <p:spPr bwMode="auto">
            <a:xfrm>
              <a:off x="4895850" y="4734768"/>
              <a:ext cx="3638550" cy="1989138"/>
            </a:xfrm>
            <a:custGeom>
              <a:avLst/>
              <a:gdLst>
                <a:gd name="T0" fmla="*/ 0 w 1719"/>
                <a:gd name="T1" fmla="*/ 1670 h 1671"/>
                <a:gd name="T2" fmla="*/ 1717 w 1719"/>
                <a:gd name="T3" fmla="*/ 0 h 1671"/>
                <a:gd name="T4" fmla="*/ 1556 w 1719"/>
                <a:gd name="T5" fmla="*/ 32 h 1671"/>
                <a:gd name="T6" fmla="*/ 1561 w 1719"/>
                <a:gd name="T7" fmla="*/ 85 h 1671"/>
                <a:gd name="T8" fmla="*/ 1578 w 1719"/>
                <a:gd name="T9" fmla="*/ 160 h 1671"/>
                <a:gd name="T10" fmla="*/ 1583 w 1719"/>
                <a:gd name="T11" fmla="*/ 221 h 1671"/>
                <a:gd name="T12" fmla="*/ 1572 w 1719"/>
                <a:gd name="T13" fmla="*/ 283 h 1671"/>
                <a:gd name="T14" fmla="*/ 1537 w 1719"/>
                <a:gd name="T15" fmla="*/ 336 h 1671"/>
                <a:gd name="T16" fmla="*/ 1492 w 1719"/>
                <a:gd name="T17" fmla="*/ 375 h 1671"/>
                <a:gd name="T18" fmla="*/ 1439 w 1719"/>
                <a:gd name="T19" fmla="*/ 395 h 1671"/>
                <a:gd name="T20" fmla="*/ 1362 w 1719"/>
                <a:gd name="T21" fmla="*/ 393 h 1671"/>
                <a:gd name="T22" fmla="*/ 1311 w 1719"/>
                <a:gd name="T23" fmla="*/ 381 h 1671"/>
                <a:gd name="T24" fmla="*/ 1261 w 1719"/>
                <a:gd name="T25" fmla="*/ 338 h 1671"/>
                <a:gd name="T26" fmla="*/ 1227 w 1719"/>
                <a:gd name="T27" fmla="*/ 286 h 1671"/>
                <a:gd name="T28" fmla="*/ 1212 w 1719"/>
                <a:gd name="T29" fmla="*/ 231 h 1671"/>
                <a:gd name="T30" fmla="*/ 1215 w 1719"/>
                <a:gd name="T31" fmla="*/ 171 h 1671"/>
                <a:gd name="T32" fmla="*/ 1227 w 1719"/>
                <a:gd name="T33" fmla="*/ 116 h 1671"/>
                <a:gd name="T34" fmla="*/ 1238 w 1719"/>
                <a:gd name="T35" fmla="*/ 59 h 1671"/>
                <a:gd name="T36" fmla="*/ 1232 w 1719"/>
                <a:gd name="T37" fmla="*/ 7 h 1671"/>
                <a:gd name="T38" fmla="*/ 947 w 1719"/>
                <a:gd name="T39" fmla="*/ 64 h 1671"/>
                <a:gd name="T40" fmla="*/ 943 w 1719"/>
                <a:gd name="T41" fmla="*/ 139 h 1671"/>
                <a:gd name="T42" fmla="*/ 940 w 1719"/>
                <a:gd name="T43" fmla="*/ 201 h 1671"/>
                <a:gd name="T44" fmla="*/ 927 w 1719"/>
                <a:gd name="T45" fmla="*/ 254 h 1671"/>
                <a:gd name="T46" fmla="*/ 901 w 1719"/>
                <a:gd name="T47" fmla="*/ 290 h 1671"/>
                <a:gd name="T48" fmla="*/ 866 w 1719"/>
                <a:gd name="T49" fmla="*/ 309 h 1671"/>
                <a:gd name="T50" fmla="*/ 826 w 1719"/>
                <a:gd name="T51" fmla="*/ 315 h 1671"/>
                <a:gd name="T52" fmla="*/ 777 w 1719"/>
                <a:gd name="T53" fmla="*/ 311 h 1671"/>
                <a:gd name="T54" fmla="*/ 732 w 1719"/>
                <a:gd name="T55" fmla="*/ 308 h 1671"/>
                <a:gd name="T56" fmla="*/ 676 w 1719"/>
                <a:gd name="T57" fmla="*/ 304 h 1671"/>
                <a:gd name="T58" fmla="*/ 625 w 1719"/>
                <a:gd name="T59" fmla="*/ 311 h 1671"/>
                <a:gd name="T60" fmla="*/ 579 w 1719"/>
                <a:gd name="T61" fmla="*/ 333 h 1671"/>
                <a:gd name="T62" fmla="*/ 545 w 1719"/>
                <a:gd name="T63" fmla="*/ 370 h 1671"/>
                <a:gd name="T64" fmla="*/ 526 w 1719"/>
                <a:gd name="T65" fmla="*/ 416 h 1671"/>
                <a:gd name="T66" fmla="*/ 526 w 1719"/>
                <a:gd name="T67" fmla="*/ 470 h 1671"/>
                <a:gd name="T68" fmla="*/ 526 w 1719"/>
                <a:gd name="T69" fmla="*/ 528 h 1671"/>
                <a:gd name="T70" fmla="*/ 515 w 1719"/>
                <a:gd name="T71" fmla="*/ 576 h 1671"/>
                <a:gd name="T72" fmla="*/ 494 w 1719"/>
                <a:gd name="T73" fmla="*/ 615 h 1671"/>
                <a:gd name="T74" fmla="*/ 451 w 1719"/>
                <a:gd name="T75" fmla="*/ 642 h 1671"/>
                <a:gd name="T76" fmla="*/ 405 w 1719"/>
                <a:gd name="T77" fmla="*/ 658 h 1671"/>
                <a:gd name="T78" fmla="*/ 350 w 1719"/>
                <a:gd name="T79" fmla="*/ 672 h 1671"/>
                <a:gd name="T80" fmla="*/ 301 w 1719"/>
                <a:gd name="T81" fmla="*/ 686 h 1671"/>
                <a:gd name="T82" fmla="*/ 260 w 1719"/>
                <a:gd name="T83" fmla="*/ 706 h 1671"/>
                <a:gd name="T84" fmla="*/ 229 w 1719"/>
                <a:gd name="T85" fmla="*/ 735 h 1671"/>
                <a:gd name="T86" fmla="*/ 202 w 1719"/>
                <a:gd name="T87" fmla="*/ 779 h 1671"/>
                <a:gd name="T88" fmla="*/ 189 w 1719"/>
                <a:gd name="T89" fmla="*/ 834 h 1671"/>
                <a:gd name="T90" fmla="*/ 195 w 1719"/>
                <a:gd name="T91" fmla="*/ 891 h 1671"/>
                <a:gd name="T92" fmla="*/ 209 w 1719"/>
                <a:gd name="T93" fmla="*/ 962 h 1671"/>
                <a:gd name="T94" fmla="*/ 218 w 1719"/>
                <a:gd name="T95" fmla="*/ 1023 h 1671"/>
                <a:gd name="T96" fmla="*/ 215 w 1719"/>
                <a:gd name="T97" fmla="*/ 1081 h 1671"/>
                <a:gd name="T98" fmla="*/ 202 w 1719"/>
                <a:gd name="T99" fmla="*/ 1135 h 1671"/>
                <a:gd name="T100" fmla="*/ 181 w 1719"/>
                <a:gd name="T101" fmla="*/ 1188 h 1671"/>
                <a:gd name="T102" fmla="*/ 147 w 1719"/>
                <a:gd name="T103" fmla="*/ 1247 h 1671"/>
                <a:gd name="T104" fmla="*/ 113 w 1719"/>
                <a:gd name="T105" fmla="*/ 1284 h 1671"/>
                <a:gd name="T106" fmla="*/ 77 w 1719"/>
                <a:gd name="T107" fmla="*/ 1307 h 1671"/>
                <a:gd name="T108" fmla="*/ 24 w 1719"/>
                <a:gd name="T109" fmla="*/ 1320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19" h="1671">
                  <a:moveTo>
                    <a:pt x="0" y="1320"/>
                  </a:moveTo>
                  <a:lnTo>
                    <a:pt x="0" y="1670"/>
                  </a:lnTo>
                  <a:lnTo>
                    <a:pt x="1718" y="1670"/>
                  </a:lnTo>
                  <a:lnTo>
                    <a:pt x="1717" y="0"/>
                  </a:lnTo>
                  <a:lnTo>
                    <a:pt x="1564" y="0"/>
                  </a:lnTo>
                  <a:lnTo>
                    <a:pt x="1556" y="32"/>
                  </a:lnTo>
                  <a:lnTo>
                    <a:pt x="1556" y="53"/>
                  </a:lnTo>
                  <a:lnTo>
                    <a:pt x="1561" y="85"/>
                  </a:lnTo>
                  <a:lnTo>
                    <a:pt x="1570" y="119"/>
                  </a:lnTo>
                  <a:lnTo>
                    <a:pt x="1578" y="160"/>
                  </a:lnTo>
                  <a:lnTo>
                    <a:pt x="1583" y="192"/>
                  </a:lnTo>
                  <a:lnTo>
                    <a:pt x="1583" y="221"/>
                  </a:lnTo>
                  <a:lnTo>
                    <a:pt x="1580" y="253"/>
                  </a:lnTo>
                  <a:lnTo>
                    <a:pt x="1572" y="283"/>
                  </a:lnTo>
                  <a:lnTo>
                    <a:pt x="1556" y="311"/>
                  </a:lnTo>
                  <a:lnTo>
                    <a:pt x="1537" y="336"/>
                  </a:lnTo>
                  <a:lnTo>
                    <a:pt x="1516" y="359"/>
                  </a:lnTo>
                  <a:lnTo>
                    <a:pt x="1492" y="375"/>
                  </a:lnTo>
                  <a:lnTo>
                    <a:pt x="1464" y="388"/>
                  </a:lnTo>
                  <a:lnTo>
                    <a:pt x="1439" y="395"/>
                  </a:lnTo>
                  <a:lnTo>
                    <a:pt x="1403" y="397"/>
                  </a:lnTo>
                  <a:lnTo>
                    <a:pt x="1362" y="393"/>
                  </a:lnTo>
                  <a:lnTo>
                    <a:pt x="1335" y="388"/>
                  </a:lnTo>
                  <a:lnTo>
                    <a:pt x="1311" y="381"/>
                  </a:lnTo>
                  <a:lnTo>
                    <a:pt x="1289" y="365"/>
                  </a:lnTo>
                  <a:lnTo>
                    <a:pt x="1261" y="338"/>
                  </a:lnTo>
                  <a:lnTo>
                    <a:pt x="1243" y="313"/>
                  </a:lnTo>
                  <a:lnTo>
                    <a:pt x="1227" y="286"/>
                  </a:lnTo>
                  <a:lnTo>
                    <a:pt x="1218" y="258"/>
                  </a:lnTo>
                  <a:lnTo>
                    <a:pt x="1212" y="231"/>
                  </a:lnTo>
                  <a:lnTo>
                    <a:pt x="1212" y="201"/>
                  </a:lnTo>
                  <a:lnTo>
                    <a:pt x="1215" y="171"/>
                  </a:lnTo>
                  <a:lnTo>
                    <a:pt x="1221" y="142"/>
                  </a:lnTo>
                  <a:lnTo>
                    <a:pt x="1227" y="116"/>
                  </a:lnTo>
                  <a:lnTo>
                    <a:pt x="1234" y="87"/>
                  </a:lnTo>
                  <a:lnTo>
                    <a:pt x="1238" y="59"/>
                  </a:lnTo>
                  <a:lnTo>
                    <a:pt x="1238" y="36"/>
                  </a:lnTo>
                  <a:lnTo>
                    <a:pt x="1232" y="7"/>
                  </a:lnTo>
                  <a:lnTo>
                    <a:pt x="944" y="7"/>
                  </a:lnTo>
                  <a:lnTo>
                    <a:pt x="947" y="64"/>
                  </a:lnTo>
                  <a:lnTo>
                    <a:pt x="944" y="105"/>
                  </a:lnTo>
                  <a:lnTo>
                    <a:pt x="943" y="139"/>
                  </a:lnTo>
                  <a:lnTo>
                    <a:pt x="943" y="169"/>
                  </a:lnTo>
                  <a:lnTo>
                    <a:pt x="940" y="201"/>
                  </a:lnTo>
                  <a:lnTo>
                    <a:pt x="934" y="233"/>
                  </a:lnTo>
                  <a:lnTo>
                    <a:pt x="927" y="254"/>
                  </a:lnTo>
                  <a:lnTo>
                    <a:pt x="916" y="274"/>
                  </a:lnTo>
                  <a:lnTo>
                    <a:pt x="901" y="290"/>
                  </a:lnTo>
                  <a:lnTo>
                    <a:pt x="885" y="302"/>
                  </a:lnTo>
                  <a:lnTo>
                    <a:pt x="866" y="309"/>
                  </a:lnTo>
                  <a:lnTo>
                    <a:pt x="845" y="313"/>
                  </a:lnTo>
                  <a:lnTo>
                    <a:pt x="826" y="315"/>
                  </a:lnTo>
                  <a:lnTo>
                    <a:pt x="800" y="315"/>
                  </a:lnTo>
                  <a:lnTo>
                    <a:pt x="777" y="311"/>
                  </a:lnTo>
                  <a:lnTo>
                    <a:pt x="757" y="309"/>
                  </a:lnTo>
                  <a:lnTo>
                    <a:pt x="732" y="308"/>
                  </a:lnTo>
                  <a:lnTo>
                    <a:pt x="705" y="304"/>
                  </a:lnTo>
                  <a:lnTo>
                    <a:pt x="676" y="304"/>
                  </a:lnTo>
                  <a:lnTo>
                    <a:pt x="650" y="308"/>
                  </a:lnTo>
                  <a:lnTo>
                    <a:pt x="625" y="311"/>
                  </a:lnTo>
                  <a:lnTo>
                    <a:pt x="598" y="320"/>
                  </a:lnTo>
                  <a:lnTo>
                    <a:pt x="579" y="333"/>
                  </a:lnTo>
                  <a:lnTo>
                    <a:pt x="558" y="349"/>
                  </a:lnTo>
                  <a:lnTo>
                    <a:pt x="545" y="370"/>
                  </a:lnTo>
                  <a:lnTo>
                    <a:pt x="532" y="393"/>
                  </a:lnTo>
                  <a:lnTo>
                    <a:pt x="526" y="416"/>
                  </a:lnTo>
                  <a:lnTo>
                    <a:pt x="523" y="443"/>
                  </a:lnTo>
                  <a:lnTo>
                    <a:pt x="526" y="470"/>
                  </a:lnTo>
                  <a:lnTo>
                    <a:pt x="527" y="498"/>
                  </a:lnTo>
                  <a:lnTo>
                    <a:pt x="526" y="528"/>
                  </a:lnTo>
                  <a:lnTo>
                    <a:pt x="521" y="551"/>
                  </a:lnTo>
                  <a:lnTo>
                    <a:pt x="515" y="576"/>
                  </a:lnTo>
                  <a:lnTo>
                    <a:pt x="506" y="599"/>
                  </a:lnTo>
                  <a:lnTo>
                    <a:pt x="494" y="615"/>
                  </a:lnTo>
                  <a:lnTo>
                    <a:pt x="475" y="631"/>
                  </a:lnTo>
                  <a:lnTo>
                    <a:pt x="451" y="642"/>
                  </a:lnTo>
                  <a:lnTo>
                    <a:pt x="428" y="651"/>
                  </a:lnTo>
                  <a:lnTo>
                    <a:pt x="405" y="658"/>
                  </a:lnTo>
                  <a:lnTo>
                    <a:pt x="382" y="665"/>
                  </a:lnTo>
                  <a:lnTo>
                    <a:pt x="350" y="672"/>
                  </a:lnTo>
                  <a:lnTo>
                    <a:pt x="327" y="678"/>
                  </a:lnTo>
                  <a:lnTo>
                    <a:pt x="301" y="686"/>
                  </a:lnTo>
                  <a:lnTo>
                    <a:pt x="281" y="695"/>
                  </a:lnTo>
                  <a:lnTo>
                    <a:pt x="260" y="706"/>
                  </a:lnTo>
                  <a:lnTo>
                    <a:pt x="244" y="720"/>
                  </a:lnTo>
                  <a:lnTo>
                    <a:pt x="229" y="735"/>
                  </a:lnTo>
                  <a:lnTo>
                    <a:pt x="212" y="758"/>
                  </a:lnTo>
                  <a:lnTo>
                    <a:pt x="202" y="779"/>
                  </a:lnTo>
                  <a:lnTo>
                    <a:pt x="193" y="804"/>
                  </a:lnTo>
                  <a:lnTo>
                    <a:pt x="189" y="834"/>
                  </a:lnTo>
                  <a:lnTo>
                    <a:pt x="192" y="863"/>
                  </a:lnTo>
                  <a:lnTo>
                    <a:pt x="195" y="891"/>
                  </a:lnTo>
                  <a:lnTo>
                    <a:pt x="202" y="925"/>
                  </a:lnTo>
                  <a:lnTo>
                    <a:pt x="209" y="962"/>
                  </a:lnTo>
                  <a:lnTo>
                    <a:pt x="215" y="996"/>
                  </a:lnTo>
                  <a:lnTo>
                    <a:pt x="218" y="1023"/>
                  </a:lnTo>
                  <a:lnTo>
                    <a:pt x="218" y="1048"/>
                  </a:lnTo>
                  <a:lnTo>
                    <a:pt x="215" y="1081"/>
                  </a:lnTo>
                  <a:lnTo>
                    <a:pt x="208" y="1110"/>
                  </a:lnTo>
                  <a:lnTo>
                    <a:pt x="202" y="1135"/>
                  </a:lnTo>
                  <a:lnTo>
                    <a:pt x="193" y="1158"/>
                  </a:lnTo>
                  <a:lnTo>
                    <a:pt x="181" y="1188"/>
                  </a:lnTo>
                  <a:lnTo>
                    <a:pt x="165" y="1222"/>
                  </a:lnTo>
                  <a:lnTo>
                    <a:pt x="147" y="1247"/>
                  </a:lnTo>
                  <a:lnTo>
                    <a:pt x="129" y="1266"/>
                  </a:lnTo>
                  <a:lnTo>
                    <a:pt x="113" y="1284"/>
                  </a:lnTo>
                  <a:lnTo>
                    <a:pt x="95" y="1298"/>
                  </a:lnTo>
                  <a:lnTo>
                    <a:pt x="77" y="1307"/>
                  </a:lnTo>
                  <a:lnTo>
                    <a:pt x="52" y="1314"/>
                  </a:lnTo>
                  <a:lnTo>
                    <a:pt x="24" y="1320"/>
                  </a:lnTo>
                  <a:lnTo>
                    <a:pt x="0" y="1320"/>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s-IS"/>
            </a:p>
          </p:txBody>
        </p:sp>
        <p:sp>
          <p:nvSpPr>
            <p:cNvPr id="17" name="Title 1"/>
            <p:cNvSpPr txBox="1">
              <a:spLocks/>
            </p:cNvSpPr>
            <p:nvPr/>
          </p:nvSpPr>
          <p:spPr bwMode="auto">
            <a:xfrm>
              <a:off x="5292080" y="5490801"/>
              <a:ext cx="3242320" cy="7831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ITC Officina Sans Book" pitchFamily="34" charset="0"/>
                </a:defRPr>
              </a:lvl2pPr>
              <a:lvl3pPr algn="ctr" rtl="0" fontAlgn="base">
                <a:spcBef>
                  <a:spcPct val="0"/>
                </a:spcBef>
                <a:spcAft>
                  <a:spcPct val="0"/>
                </a:spcAft>
                <a:defRPr sz="4400" b="1">
                  <a:solidFill>
                    <a:schemeClr val="tx1"/>
                  </a:solidFill>
                  <a:latin typeface="ITC Officina Sans Book" pitchFamily="34" charset="0"/>
                </a:defRPr>
              </a:lvl3pPr>
              <a:lvl4pPr algn="ctr" rtl="0" fontAlgn="base">
                <a:spcBef>
                  <a:spcPct val="0"/>
                </a:spcBef>
                <a:spcAft>
                  <a:spcPct val="0"/>
                </a:spcAft>
                <a:defRPr sz="4400" b="1">
                  <a:solidFill>
                    <a:schemeClr val="tx1"/>
                  </a:solidFill>
                  <a:latin typeface="ITC Officina Sans Book" pitchFamily="34" charset="0"/>
                </a:defRPr>
              </a:lvl4pPr>
              <a:lvl5pPr algn="ctr" rtl="0" fontAlgn="base">
                <a:spcBef>
                  <a:spcPct val="0"/>
                </a:spcBef>
                <a:spcAft>
                  <a:spcPct val="0"/>
                </a:spcAft>
                <a:defRPr sz="4400" b="1">
                  <a:solidFill>
                    <a:schemeClr val="tx1"/>
                  </a:solidFill>
                  <a:latin typeface="ITC Officina Sans Book" pitchFamily="34" charset="0"/>
                </a:defRPr>
              </a:lvl5pPr>
              <a:lvl6pPr marL="457200" algn="ctr" rtl="0" fontAlgn="base">
                <a:spcBef>
                  <a:spcPct val="0"/>
                </a:spcBef>
                <a:spcAft>
                  <a:spcPct val="0"/>
                </a:spcAft>
                <a:defRPr sz="4400" b="1">
                  <a:solidFill>
                    <a:schemeClr val="tx1"/>
                  </a:solidFill>
                  <a:latin typeface="ITC Officina Sans Book" pitchFamily="34" charset="0"/>
                </a:defRPr>
              </a:lvl6pPr>
              <a:lvl7pPr marL="914400" algn="ctr" rtl="0" fontAlgn="base">
                <a:spcBef>
                  <a:spcPct val="0"/>
                </a:spcBef>
                <a:spcAft>
                  <a:spcPct val="0"/>
                </a:spcAft>
                <a:defRPr sz="4400" b="1">
                  <a:solidFill>
                    <a:schemeClr val="tx1"/>
                  </a:solidFill>
                  <a:latin typeface="ITC Officina Sans Book" pitchFamily="34" charset="0"/>
                </a:defRPr>
              </a:lvl7pPr>
              <a:lvl8pPr marL="1371600" algn="ctr" rtl="0" fontAlgn="base">
                <a:spcBef>
                  <a:spcPct val="0"/>
                </a:spcBef>
                <a:spcAft>
                  <a:spcPct val="0"/>
                </a:spcAft>
                <a:defRPr sz="4400" b="1">
                  <a:solidFill>
                    <a:schemeClr val="tx1"/>
                  </a:solidFill>
                  <a:latin typeface="ITC Officina Sans Book" pitchFamily="34" charset="0"/>
                </a:defRPr>
              </a:lvl8pPr>
              <a:lvl9pPr marL="1828800" algn="ctr" rtl="0" fontAlgn="base">
                <a:spcBef>
                  <a:spcPct val="0"/>
                </a:spcBef>
                <a:spcAft>
                  <a:spcPct val="0"/>
                </a:spcAft>
                <a:defRPr sz="4400" b="1">
                  <a:solidFill>
                    <a:schemeClr val="tx1"/>
                  </a:solidFill>
                  <a:latin typeface="ITC Officina Sans Book" pitchFamily="34" charset="0"/>
                </a:defRPr>
              </a:lvl9pPr>
            </a:lstStyle>
            <a:p>
              <a:r>
                <a:rPr lang="is-IS" sz="2300" dirty="0" smtClean="0">
                  <a:solidFill>
                    <a:schemeClr val="bg1"/>
                  </a:solidFill>
                  <a:latin typeface="Arial" pitchFamily="34" charset="0"/>
                  <a:cs typeface="Arial" pitchFamily="34" charset="0"/>
                </a:rPr>
                <a:t>Aðrar vísbendingar</a:t>
              </a:r>
              <a:endParaRPr lang="is-IS" sz="2300" dirty="0">
                <a:solidFill>
                  <a:schemeClr val="bg1"/>
                </a:solidFill>
                <a:latin typeface="Arial" pitchFamily="34" charset="0"/>
                <a:cs typeface="Arial" pitchFamily="34" charset="0"/>
              </a:endParaRPr>
            </a:p>
          </p:txBody>
        </p:sp>
      </p:grpSp>
      <p:sp>
        <p:nvSpPr>
          <p:cNvPr id="20" name="Rectangle 2"/>
          <p:cNvSpPr txBox="1">
            <a:spLocks noChangeArrowheads="1"/>
          </p:cNvSpPr>
          <p:nvPr/>
        </p:nvSpPr>
        <p:spPr bwMode="auto">
          <a:xfrm>
            <a:off x="0" y="836712"/>
            <a:ext cx="9144000" cy="10080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ITC Officina Sans Book" pitchFamily="34" charset="0"/>
              </a:defRPr>
            </a:lvl2pPr>
            <a:lvl3pPr algn="ctr" rtl="0" fontAlgn="base">
              <a:spcBef>
                <a:spcPct val="0"/>
              </a:spcBef>
              <a:spcAft>
                <a:spcPct val="0"/>
              </a:spcAft>
              <a:defRPr sz="4400" b="1">
                <a:solidFill>
                  <a:schemeClr val="tx1"/>
                </a:solidFill>
                <a:latin typeface="ITC Officina Sans Book" pitchFamily="34" charset="0"/>
              </a:defRPr>
            </a:lvl3pPr>
            <a:lvl4pPr algn="ctr" rtl="0" fontAlgn="base">
              <a:spcBef>
                <a:spcPct val="0"/>
              </a:spcBef>
              <a:spcAft>
                <a:spcPct val="0"/>
              </a:spcAft>
              <a:defRPr sz="4400" b="1">
                <a:solidFill>
                  <a:schemeClr val="tx1"/>
                </a:solidFill>
                <a:latin typeface="ITC Officina Sans Book" pitchFamily="34" charset="0"/>
              </a:defRPr>
            </a:lvl4pPr>
            <a:lvl5pPr algn="ctr" rtl="0" fontAlgn="base">
              <a:spcBef>
                <a:spcPct val="0"/>
              </a:spcBef>
              <a:spcAft>
                <a:spcPct val="0"/>
              </a:spcAft>
              <a:defRPr sz="4400" b="1">
                <a:solidFill>
                  <a:schemeClr val="tx1"/>
                </a:solidFill>
                <a:latin typeface="ITC Officina Sans Book" pitchFamily="34" charset="0"/>
              </a:defRPr>
            </a:lvl5pPr>
            <a:lvl6pPr marL="457200" algn="ctr" rtl="0" fontAlgn="base">
              <a:spcBef>
                <a:spcPct val="0"/>
              </a:spcBef>
              <a:spcAft>
                <a:spcPct val="0"/>
              </a:spcAft>
              <a:defRPr sz="4400" b="1">
                <a:solidFill>
                  <a:schemeClr val="tx1"/>
                </a:solidFill>
                <a:latin typeface="ITC Officina Sans Book" pitchFamily="34" charset="0"/>
              </a:defRPr>
            </a:lvl6pPr>
            <a:lvl7pPr marL="914400" algn="ctr" rtl="0" fontAlgn="base">
              <a:spcBef>
                <a:spcPct val="0"/>
              </a:spcBef>
              <a:spcAft>
                <a:spcPct val="0"/>
              </a:spcAft>
              <a:defRPr sz="4400" b="1">
                <a:solidFill>
                  <a:schemeClr val="tx1"/>
                </a:solidFill>
                <a:latin typeface="ITC Officina Sans Book" pitchFamily="34" charset="0"/>
              </a:defRPr>
            </a:lvl7pPr>
            <a:lvl8pPr marL="1371600" algn="ctr" rtl="0" fontAlgn="base">
              <a:spcBef>
                <a:spcPct val="0"/>
              </a:spcBef>
              <a:spcAft>
                <a:spcPct val="0"/>
              </a:spcAft>
              <a:defRPr sz="4400" b="1">
                <a:solidFill>
                  <a:schemeClr val="tx1"/>
                </a:solidFill>
                <a:latin typeface="ITC Officina Sans Book" pitchFamily="34" charset="0"/>
              </a:defRPr>
            </a:lvl8pPr>
            <a:lvl9pPr marL="1828800" algn="ctr" rtl="0" fontAlgn="base">
              <a:spcBef>
                <a:spcPct val="0"/>
              </a:spcBef>
              <a:spcAft>
                <a:spcPct val="0"/>
              </a:spcAft>
              <a:defRPr sz="4400" b="1">
                <a:solidFill>
                  <a:schemeClr val="tx1"/>
                </a:solidFill>
                <a:latin typeface="ITC Officina Sans Book" pitchFamily="34" charset="0"/>
              </a:defRPr>
            </a:lvl9pPr>
          </a:lstStyle>
          <a:p>
            <a:r>
              <a:rPr lang="is-IS" sz="4000" b="0" dirty="0" smtClean="0">
                <a:latin typeface="Arial" charset="0"/>
              </a:rPr>
              <a:t>Reyndu að fá góða mynd af ástandinu</a:t>
            </a:r>
            <a:endParaRPr lang="is-IS" sz="4000" b="0" dirty="0">
              <a:latin typeface="Arial" charset="0"/>
            </a:endParaRPr>
          </a:p>
        </p:txBody>
      </p:sp>
    </p:spTree>
    <p:extLst>
      <p:ext uri="{BB962C8B-B14F-4D97-AF65-F5344CB8AC3E}">
        <p14:creationId xmlns:p14="http://schemas.microsoft.com/office/powerpoint/2010/main" val="2910991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a:xfrm>
            <a:off x="395536" y="1052513"/>
            <a:ext cx="8424936" cy="863600"/>
          </a:xfrm>
        </p:spPr>
        <p:txBody>
          <a:bodyPr/>
          <a:lstStyle/>
          <a:p>
            <a:r>
              <a:rPr lang="is-IS" dirty="0" smtClean="0">
                <a:latin typeface="Arial" charset="0"/>
              </a:rPr>
              <a:t>Notaðu skynfærin</a:t>
            </a:r>
            <a:endParaRPr lang="en-GB" dirty="0">
              <a:solidFill>
                <a:srgbClr val="FF0000"/>
              </a:solidFill>
              <a:latin typeface="Arial" charset="0"/>
            </a:endParaRPr>
          </a:p>
        </p:txBody>
      </p:sp>
      <p:sp>
        <p:nvSpPr>
          <p:cNvPr id="659459" name="Rectangle 3"/>
          <p:cNvSpPr>
            <a:spLocks noGrp="1" noChangeArrowheads="1"/>
          </p:cNvSpPr>
          <p:nvPr>
            <p:ph idx="1"/>
          </p:nvPr>
        </p:nvSpPr>
        <p:spPr>
          <a:xfrm>
            <a:off x="611188" y="1989138"/>
            <a:ext cx="6697662" cy="3908425"/>
          </a:xfrm>
        </p:spPr>
        <p:txBody>
          <a:bodyPr/>
          <a:lstStyle/>
          <a:p>
            <a:pPr>
              <a:buClr>
                <a:schemeClr val="tx1"/>
              </a:buClr>
              <a:buFont typeface="Wingdings" pitchFamily="2" charset="2"/>
              <a:buChar char="§"/>
            </a:pPr>
            <a:r>
              <a:rPr lang="is-IS" sz="2800" dirty="0">
                <a:latin typeface="Arial" charset="0"/>
              </a:rPr>
              <a:t>Horfa</a:t>
            </a:r>
          </a:p>
          <a:p>
            <a:pPr>
              <a:buClr>
                <a:schemeClr val="tx1"/>
              </a:buClr>
              <a:buFont typeface="Wingdings" pitchFamily="2" charset="2"/>
              <a:buChar char="§"/>
            </a:pPr>
            <a:endParaRPr lang="is-IS" sz="1000" dirty="0">
              <a:latin typeface="Arial" charset="0"/>
            </a:endParaRPr>
          </a:p>
          <a:p>
            <a:pPr>
              <a:buClr>
                <a:schemeClr val="tx1"/>
              </a:buClr>
              <a:buFont typeface="Wingdings" pitchFamily="2" charset="2"/>
              <a:buNone/>
            </a:pPr>
            <a:endParaRPr lang="is-IS" sz="2400" dirty="0">
              <a:latin typeface="Arial" charset="0"/>
            </a:endParaRPr>
          </a:p>
          <a:p>
            <a:pPr lvl="2">
              <a:buClr>
                <a:schemeClr val="tx1"/>
              </a:buClr>
              <a:buFont typeface="Wingdings" pitchFamily="2" charset="2"/>
              <a:buChar char="§"/>
            </a:pPr>
            <a:r>
              <a:rPr lang="is-IS" sz="2800" dirty="0">
                <a:latin typeface="Arial" charset="0"/>
              </a:rPr>
              <a:t>Hlusta</a:t>
            </a:r>
          </a:p>
          <a:p>
            <a:pPr>
              <a:buClr>
                <a:schemeClr val="tx1"/>
              </a:buClr>
              <a:buFont typeface="Wingdings" pitchFamily="2" charset="2"/>
              <a:buChar char="§"/>
            </a:pPr>
            <a:endParaRPr lang="is-IS" sz="2800" dirty="0">
              <a:latin typeface="Arial" charset="0"/>
            </a:endParaRPr>
          </a:p>
          <a:p>
            <a:pPr>
              <a:buClr>
                <a:schemeClr val="tx1"/>
              </a:buClr>
              <a:buFont typeface="Wingdings" pitchFamily="2" charset="2"/>
              <a:buChar char="§"/>
            </a:pPr>
            <a:endParaRPr lang="is-IS" sz="2000" dirty="0">
              <a:latin typeface="Arial" charset="0"/>
            </a:endParaRPr>
          </a:p>
          <a:p>
            <a:pPr lvl="4">
              <a:buClr>
                <a:schemeClr val="tx1"/>
              </a:buClr>
              <a:buFont typeface="Wingdings" pitchFamily="2" charset="2"/>
              <a:buChar char="§"/>
            </a:pPr>
            <a:r>
              <a:rPr lang="is-IS" sz="2800" dirty="0">
                <a:latin typeface="Arial" charset="0"/>
              </a:rPr>
              <a:t>Þreifa</a:t>
            </a:r>
            <a:endParaRPr lang="en-GB" sz="2800" dirty="0">
              <a:latin typeface="Arial" charset="0"/>
            </a:endParaRPr>
          </a:p>
        </p:txBody>
      </p:sp>
      <p:sp>
        <p:nvSpPr>
          <p:cNvPr id="10" name="Slide Number Placeholder 5"/>
          <p:cNvSpPr>
            <a:spLocks noGrp="1"/>
          </p:cNvSpPr>
          <p:nvPr>
            <p:ph type="sldNum" sz="quarter" idx="12"/>
          </p:nvPr>
        </p:nvSpPr>
        <p:spPr/>
        <p:txBody>
          <a:bodyPr/>
          <a:lstStyle/>
          <a:p>
            <a:fld id="{2A3DBA51-9CE2-408A-A104-DB0F4031EF05}" type="slidenum">
              <a:rPr lang="is-IS"/>
              <a:pPr/>
              <a:t>39</a:t>
            </a:fld>
            <a:endParaRPr lang="is-IS"/>
          </a:p>
        </p:txBody>
      </p:sp>
      <p:pic>
        <p:nvPicPr>
          <p:cNvPr id="659460" name="Picture 4" descr="hond_threifa"/>
          <p:cNvPicPr>
            <a:picLocks noChangeAspect="1" noChangeArrowheads="1"/>
          </p:cNvPicPr>
          <p:nvPr/>
        </p:nvPicPr>
        <p:blipFill>
          <a:blip r:embed="rId2" cstate="email"/>
          <a:srcRect/>
          <a:stretch>
            <a:fillRect/>
          </a:stretch>
        </p:blipFill>
        <p:spPr bwMode="auto">
          <a:xfrm>
            <a:off x="5148263" y="4365625"/>
            <a:ext cx="1407459" cy="935583"/>
          </a:xfrm>
          <a:prstGeom prst="rect">
            <a:avLst/>
          </a:prstGeom>
          <a:ln>
            <a:noFill/>
          </a:ln>
          <a:effectLst>
            <a:softEdge rad="112500"/>
          </a:effectLst>
        </p:spPr>
      </p:pic>
      <p:pic>
        <p:nvPicPr>
          <p:cNvPr id="659461" name="Picture 5" descr="auga"/>
          <p:cNvPicPr>
            <a:picLocks noChangeAspect="1" noChangeArrowheads="1"/>
          </p:cNvPicPr>
          <p:nvPr/>
        </p:nvPicPr>
        <p:blipFill>
          <a:blip r:embed="rId3" cstate="email"/>
          <a:srcRect/>
          <a:stretch>
            <a:fillRect/>
          </a:stretch>
        </p:blipFill>
        <p:spPr bwMode="auto">
          <a:xfrm>
            <a:off x="2339975" y="1989138"/>
            <a:ext cx="1172092" cy="1007814"/>
          </a:xfrm>
          <a:prstGeom prst="rect">
            <a:avLst/>
          </a:prstGeom>
          <a:ln>
            <a:noFill/>
          </a:ln>
          <a:effectLst>
            <a:softEdge rad="112500"/>
          </a:effectLst>
        </p:spPr>
      </p:pic>
      <p:pic>
        <p:nvPicPr>
          <p:cNvPr id="659462" name="Picture 6" descr="eyra"/>
          <p:cNvPicPr>
            <a:picLocks noChangeAspect="1" noChangeArrowheads="1"/>
          </p:cNvPicPr>
          <p:nvPr/>
        </p:nvPicPr>
        <p:blipFill>
          <a:blip r:embed="rId4" cstate="email"/>
          <a:srcRect/>
          <a:stretch>
            <a:fillRect/>
          </a:stretch>
        </p:blipFill>
        <p:spPr bwMode="auto">
          <a:xfrm>
            <a:off x="3851274" y="3068638"/>
            <a:ext cx="792733" cy="1308009"/>
          </a:xfrm>
          <a:prstGeom prst="rect">
            <a:avLst/>
          </a:prstGeom>
          <a:ln>
            <a:noFill/>
          </a:ln>
          <a:effectLst>
            <a:softEdge rad="112500"/>
          </a:effectLst>
        </p:spPr>
      </p:pic>
      <p:sp>
        <p:nvSpPr>
          <p:cNvPr id="659463" name="Rectangle 7"/>
          <p:cNvSpPr>
            <a:spLocks noChangeArrowheads="1"/>
          </p:cNvSpPr>
          <p:nvPr/>
        </p:nvSpPr>
        <p:spPr bwMode="auto">
          <a:xfrm>
            <a:off x="251520" y="5516563"/>
            <a:ext cx="8640960" cy="946150"/>
          </a:xfrm>
          <a:prstGeom prst="rect">
            <a:avLst/>
          </a:prstGeom>
          <a:noFill/>
          <a:ln w="9525">
            <a:noFill/>
            <a:miter lim="800000"/>
            <a:headEnd/>
            <a:tailEnd/>
          </a:ln>
          <a:effectLst/>
        </p:spPr>
        <p:txBody>
          <a:bodyPr wrap="square">
            <a:spAutoFit/>
          </a:bodyPr>
          <a:lstStyle/>
          <a:p>
            <a:pPr algn="ctr"/>
            <a:r>
              <a:rPr lang="is-IS" sz="2800" dirty="0">
                <a:solidFill>
                  <a:srgbClr val="FF0000"/>
                </a:solidFill>
                <a:latin typeface="Arial" pitchFamily="34" charset="0"/>
                <a:cs typeface="Arial" pitchFamily="34" charset="0"/>
              </a:rPr>
              <a:t>Eftir alvarleg slys geta lífshættulegir áverkar komið fram þó </a:t>
            </a:r>
            <a:r>
              <a:rPr lang="is-IS" sz="2800" dirty="0" smtClean="0">
                <a:solidFill>
                  <a:srgbClr val="FF0000"/>
                </a:solidFill>
                <a:latin typeface="Arial" pitchFamily="34" charset="0"/>
                <a:cs typeface="Arial" pitchFamily="34" charset="0"/>
              </a:rPr>
              <a:t>að þeir </a:t>
            </a:r>
            <a:r>
              <a:rPr lang="is-IS" sz="2800" dirty="0">
                <a:solidFill>
                  <a:srgbClr val="FF0000"/>
                </a:solidFill>
                <a:latin typeface="Arial" pitchFamily="34" charset="0"/>
                <a:cs typeface="Arial" pitchFamily="34" charset="0"/>
              </a:rPr>
              <a:t>finnist ekki við skoðun!</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3917302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0" y="908050"/>
            <a:ext cx="9144000" cy="1143000"/>
          </a:xfrm>
        </p:spPr>
        <p:txBody>
          <a:bodyPr/>
          <a:lstStyle/>
          <a:p>
            <a:r>
              <a:rPr lang="is-IS" b="0" dirty="0" smtClean="0">
                <a:latin typeface="Arial" charset="0"/>
              </a:rPr>
              <a:t>Meginmarkmið</a:t>
            </a:r>
            <a:endParaRPr lang="is-IS" b="0" dirty="0">
              <a:latin typeface="Arial" charset="0"/>
            </a:endParaRPr>
          </a:p>
        </p:txBody>
      </p:sp>
      <p:sp>
        <p:nvSpPr>
          <p:cNvPr id="613379" name="Rectangle 3"/>
          <p:cNvSpPr>
            <a:spLocks noGrp="1" noChangeArrowheads="1"/>
          </p:cNvSpPr>
          <p:nvPr>
            <p:ph idx="1"/>
          </p:nvPr>
        </p:nvSpPr>
        <p:spPr>
          <a:xfrm>
            <a:off x="395536" y="2060848"/>
            <a:ext cx="8367464" cy="4464496"/>
          </a:xfrm>
        </p:spPr>
        <p:txBody>
          <a:bodyPr/>
          <a:lstStyle/>
          <a:p>
            <a:pPr>
              <a:buClr>
                <a:srgbClr val="FF0000"/>
              </a:buClr>
              <a:buFontTx/>
              <a:buNone/>
            </a:pPr>
            <a:r>
              <a:rPr lang="is-IS" sz="2800" b="1" dirty="0">
                <a:latin typeface="Arial" charset="0"/>
              </a:rPr>
              <a:t>Að þátttakendur</a:t>
            </a:r>
          </a:p>
          <a:p>
            <a:pPr>
              <a:buFont typeface="Wingdings" pitchFamily="2" charset="2"/>
              <a:buChar char="§"/>
            </a:pPr>
            <a:r>
              <a:rPr lang="is-IS" sz="2800" dirty="0">
                <a:latin typeface="Arial" charset="0"/>
              </a:rPr>
              <a:t>Geri sér grein fyrir mikilvægi skyndihjálpar</a:t>
            </a:r>
          </a:p>
          <a:p>
            <a:pPr>
              <a:buFont typeface="Wingdings" pitchFamily="2" charset="2"/>
              <a:buChar char="§"/>
            </a:pPr>
            <a:r>
              <a:rPr lang="is-IS" sz="2800" dirty="0" smtClean="0">
                <a:latin typeface="Arial" charset="0"/>
              </a:rPr>
              <a:t>Þekki </a:t>
            </a:r>
            <a:r>
              <a:rPr lang="is-IS" sz="2800" dirty="0">
                <a:latin typeface="Arial" charset="0"/>
              </a:rPr>
              <a:t>fjögur skref skyndihjálpar og geti unnið samkvæmt þeim</a:t>
            </a:r>
          </a:p>
          <a:p>
            <a:pPr>
              <a:buFont typeface="Wingdings" pitchFamily="2" charset="2"/>
              <a:buChar char="§"/>
            </a:pPr>
            <a:r>
              <a:rPr lang="is-IS" sz="2800" dirty="0" smtClean="0">
                <a:latin typeface="Arial" charset="0"/>
              </a:rPr>
              <a:t>Kunni að greina </a:t>
            </a:r>
            <a:r>
              <a:rPr lang="is-IS" sz="2800" dirty="0">
                <a:latin typeface="Arial" charset="0"/>
              </a:rPr>
              <a:t>lífshættulega áverka og </a:t>
            </a:r>
            <a:r>
              <a:rPr lang="is-IS" sz="2800" dirty="0" smtClean="0">
                <a:latin typeface="Arial" charset="0"/>
              </a:rPr>
              <a:t>veikindi og geti veitt </a:t>
            </a:r>
            <a:r>
              <a:rPr lang="is-IS" sz="2800" dirty="0">
                <a:latin typeface="Arial" charset="0"/>
              </a:rPr>
              <a:t>fólki </a:t>
            </a:r>
            <a:r>
              <a:rPr lang="is-IS" sz="2800" dirty="0" smtClean="0">
                <a:latin typeface="Arial" charset="0"/>
              </a:rPr>
              <a:t>viðeigandi skyndihjálp þar til sérhæfð aðstoð berst</a:t>
            </a:r>
          </a:p>
          <a:p>
            <a:pPr>
              <a:buFont typeface="Wingdings" pitchFamily="2" charset="2"/>
              <a:buChar char="§"/>
            </a:pPr>
            <a:r>
              <a:rPr lang="is-IS" sz="2800" dirty="0" smtClean="0">
                <a:latin typeface="Arial" charset="0"/>
              </a:rPr>
              <a:t>Séu tilbúnir að veita skyndihjálp þegar á reynir</a:t>
            </a:r>
            <a:endParaRPr lang="is-IS" sz="2800" dirty="0">
              <a:latin typeface="Arial" charset="0"/>
            </a:endParaRPr>
          </a:p>
          <a:p>
            <a:pPr>
              <a:buFont typeface="Wingdings" pitchFamily="2" charset="2"/>
              <a:buChar char="§"/>
            </a:pPr>
            <a:r>
              <a:rPr lang="is-IS" sz="2800" dirty="0">
                <a:latin typeface="Arial" charset="0"/>
              </a:rPr>
              <a:t>Þekki til starfsemi Rauða </a:t>
            </a:r>
            <a:r>
              <a:rPr lang="is-IS" sz="2800" dirty="0" smtClean="0">
                <a:latin typeface="Arial" charset="0"/>
              </a:rPr>
              <a:t>krossins á Íslandi</a:t>
            </a:r>
            <a:endParaRPr lang="is-IS" sz="2800" dirty="0">
              <a:latin typeface="Arial" charset="0"/>
            </a:endParaRPr>
          </a:p>
        </p:txBody>
      </p:sp>
      <p:sp>
        <p:nvSpPr>
          <p:cNvPr id="6" name="Slide Number Placeholder 5"/>
          <p:cNvSpPr>
            <a:spLocks noGrp="1"/>
          </p:cNvSpPr>
          <p:nvPr>
            <p:ph type="sldNum" sz="quarter" idx="12"/>
          </p:nvPr>
        </p:nvSpPr>
        <p:spPr/>
        <p:txBody>
          <a:bodyPr/>
          <a:lstStyle/>
          <a:p>
            <a:fld id="{EB616EAD-844B-48B4-BF8B-994D068AF872}" type="slidenum">
              <a:rPr lang="is-IS"/>
              <a:pPr/>
              <a:t>4</a:t>
            </a:fld>
            <a:endParaRPr lang="is-IS"/>
          </a:p>
        </p:txBody>
      </p:sp>
    </p:spTree>
    <p:extLst>
      <p:ext uri="{BB962C8B-B14F-4D97-AF65-F5344CB8AC3E}">
        <p14:creationId xmlns:p14="http://schemas.microsoft.com/office/powerpoint/2010/main" val="42056619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a:xfrm>
            <a:off x="0" y="981075"/>
            <a:ext cx="9144000" cy="1008063"/>
          </a:xfrm>
        </p:spPr>
        <p:txBody>
          <a:bodyPr/>
          <a:lstStyle/>
          <a:p>
            <a:r>
              <a:rPr lang="is-IS" b="0" dirty="0">
                <a:latin typeface="Arial" charset="0"/>
              </a:rPr>
              <a:t>Skoðun og háorkuáverkar</a:t>
            </a:r>
            <a:endParaRPr lang="en-US" b="0" dirty="0">
              <a:latin typeface="Arial" charset="0"/>
            </a:endParaRPr>
          </a:p>
        </p:txBody>
      </p:sp>
      <p:sp>
        <p:nvSpPr>
          <p:cNvPr id="662531" name="Rectangle 3"/>
          <p:cNvSpPr>
            <a:spLocks noGrp="1" noChangeArrowheads="1"/>
          </p:cNvSpPr>
          <p:nvPr>
            <p:ph idx="1"/>
          </p:nvPr>
        </p:nvSpPr>
        <p:spPr>
          <a:xfrm>
            <a:off x="395288" y="2060848"/>
            <a:ext cx="8748712" cy="4551090"/>
          </a:xfrm>
        </p:spPr>
        <p:txBody>
          <a:bodyPr/>
          <a:lstStyle/>
          <a:p>
            <a:pPr>
              <a:buClr>
                <a:schemeClr val="tx1"/>
              </a:buClr>
              <a:buFont typeface="Wingdings" pitchFamily="2" charset="2"/>
              <a:buChar char="§"/>
            </a:pPr>
            <a:r>
              <a:rPr lang="is-IS" sz="2800" dirty="0">
                <a:latin typeface="Arial" charset="0"/>
              </a:rPr>
              <a:t>Kröftugt högg getur </a:t>
            </a:r>
            <a:r>
              <a:rPr lang="is-IS" sz="2800" dirty="0" smtClean="0">
                <a:latin typeface="Arial" charset="0"/>
              </a:rPr>
              <a:t>valdið lífshættulegum </a:t>
            </a:r>
            <a:r>
              <a:rPr lang="is-IS" sz="2800" dirty="0">
                <a:latin typeface="Arial" charset="0"/>
              </a:rPr>
              <a:t>áverkum,                                   svokölluðum háorkuáverkum </a:t>
            </a:r>
          </a:p>
          <a:p>
            <a:pPr>
              <a:buClr>
                <a:schemeClr val="tx1"/>
              </a:buClr>
              <a:buFont typeface="Wingdings" pitchFamily="2" charset="2"/>
              <a:buChar char="§"/>
            </a:pPr>
            <a:r>
              <a:rPr lang="is-IS" sz="2800" dirty="0">
                <a:latin typeface="Arial" charset="0"/>
              </a:rPr>
              <a:t>Slíkir áverkar geta </a:t>
            </a:r>
            <a:r>
              <a:rPr lang="is-IS" sz="2800" dirty="0" smtClean="0">
                <a:latin typeface="Arial" charset="0"/>
              </a:rPr>
              <a:t>verið innvortis </a:t>
            </a:r>
            <a:r>
              <a:rPr lang="is-IS" sz="2800" dirty="0">
                <a:latin typeface="Arial" charset="0"/>
              </a:rPr>
              <a:t>og engin sjáanleg                                     einkenni </a:t>
            </a:r>
          </a:p>
          <a:p>
            <a:pPr>
              <a:lnSpc>
                <a:spcPct val="90000"/>
              </a:lnSpc>
              <a:buClr>
                <a:srgbClr val="FF0000"/>
              </a:buClr>
              <a:buFont typeface="Wingdings" pitchFamily="2" charset="2"/>
              <a:buNone/>
            </a:pPr>
            <a:endParaRPr lang="is-IS" sz="2800" dirty="0">
              <a:latin typeface="Arial" charset="0"/>
            </a:endParaRPr>
          </a:p>
        </p:txBody>
      </p:sp>
      <p:sp>
        <p:nvSpPr>
          <p:cNvPr id="7" name="Slide Number Placeholder 5"/>
          <p:cNvSpPr>
            <a:spLocks noGrp="1"/>
          </p:cNvSpPr>
          <p:nvPr>
            <p:ph type="sldNum" sz="quarter" idx="12"/>
          </p:nvPr>
        </p:nvSpPr>
        <p:spPr/>
        <p:txBody>
          <a:bodyPr/>
          <a:lstStyle/>
          <a:p>
            <a:fld id="{78439531-4C87-47F6-B049-1370E94EA9F3}" type="slidenum">
              <a:rPr lang="is-IS"/>
              <a:pPr/>
              <a:t>40</a:t>
            </a:fld>
            <a:endParaRPr lang="is-IS"/>
          </a:p>
        </p:txBody>
      </p:sp>
      <p:pic>
        <p:nvPicPr>
          <p:cNvPr id="6" name="Picture 5" descr="Main_steps_4.tif"/>
          <p:cNvPicPr>
            <a:picLocks noChangeAspect="1"/>
          </p:cNvPicPr>
          <p:nvPr/>
        </p:nvPicPr>
        <p:blipFill>
          <a:blip r:embed="rId2" cstate="email">
            <a:lum bright="10000"/>
          </a:blip>
          <a:stretch>
            <a:fillRect/>
          </a:stretch>
        </p:blipFill>
        <p:spPr>
          <a:xfrm>
            <a:off x="2447764" y="3765037"/>
            <a:ext cx="4356484" cy="2904323"/>
          </a:xfrm>
          <a:prstGeom prst="rect">
            <a:avLst/>
          </a:prstGeom>
          <a:ln>
            <a:noFill/>
          </a:ln>
          <a:effectLst>
            <a:softEdge rad="112500"/>
          </a:effectLst>
        </p:spPr>
      </p:pic>
    </p:spTree>
    <p:extLst>
      <p:ext uri="{BB962C8B-B14F-4D97-AF65-F5344CB8AC3E}">
        <p14:creationId xmlns:p14="http://schemas.microsoft.com/office/powerpoint/2010/main" val="22322032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0" y="1052513"/>
            <a:ext cx="9144000" cy="720725"/>
          </a:xfrm>
        </p:spPr>
        <p:txBody>
          <a:bodyPr>
            <a:noAutofit/>
          </a:bodyPr>
          <a:lstStyle/>
          <a:p>
            <a:r>
              <a:rPr lang="is-IS" b="0" dirty="0" smtClean="0">
                <a:latin typeface="Arial" charset="0"/>
              </a:rPr>
              <a:t>Nánari skoðun og mat</a:t>
            </a:r>
            <a:endParaRPr lang="en-GB" b="0" dirty="0">
              <a:latin typeface="Arial" charset="0"/>
            </a:endParaRPr>
          </a:p>
        </p:txBody>
      </p:sp>
      <p:sp>
        <p:nvSpPr>
          <p:cNvPr id="661507" name="Rectangle 3"/>
          <p:cNvSpPr>
            <a:spLocks noGrp="1" noChangeArrowheads="1"/>
          </p:cNvSpPr>
          <p:nvPr>
            <p:ph idx="1"/>
          </p:nvPr>
        </p:nvSpPr>
        <p:spPr>
          <a:xfrm>
            <a:off x="468313" y="1988839"/>
            <a:ext cx="8675687" cy="4535785"/>
          </a:xfrm>
        </p:spPr>
        <p:txBody>
          <a:bodyPr/>
          <a:lstStyle/>
          <a:p>
            <a:pPr>
              <a:buClr>
                <a:schemeClr val="tx1"/>
              </a:buClr>
              <a:buFont typeface="Wingdings" pitchFamily="2" charset="2"/>
              <a:buChar char="§"/>
            </a:pPr>
            <a:r>
              <a:rPr lang="is-IS" sz="2800" dirty="0" smtClean="0">
                <a:latin typeface="Arial" charset="0"/>
              </a:rPr>
              <a:t>Ef </a:t>
            </a:r>
            <a:r>
              <a:rPr lang="is-IS" sz="2800" dirty="0">
                <a:latin typeface="Arial" charset="0"/>
              </a:rPr>
              <a:t>óvissa ríkir um ástand slasaðra eða sjúkra                   og langt er í </a:t>
            </a:r>
            <a:r>
              <a:rPr lang="is-IS" sz="2800" dirty="0" smtClean="0">
                <a:latin typeface="Arial" charset="0"/>
              </a:rPr>
              <a:t>aðstoð </a:t>
            </a:r>
            <a:endParaRPr lang="is-IS" sz="2800" dirty="0">
              <a:latin typeface="Arial" charset="0"/>
            </a:endParaRPr>
          </a:p>
          <a:p>
            <a:pPr>
              <a:buClr>
                <a:schemeClr val="tx1"/>
              </a:buClr>
              <a:buFont typeface="Wingdings" pitchFamily="2" charset="2"/>
              <a:buChar char="§"/>
            </a:pPr>
            <a:r>
              <a:rPr lang="is-IS" sz="2800" dirty="0">
                <a:latin typeface="Arial" charset="0"/>
              </a:rPr>
              <a:t>Einungis framkvæmd þegar búið er </a:t>
            </a:r>
            <a:r>
              <a:rPr lang="is-IS" sz="2800" dirty="0" smtClean="0">
                <a:latin typeface="Arial" charset="0"/>
              </a:rPr>
              <a:t>að framkvæma fyrsta mat og </a:t>
            </a:r>
            <a:r>
              <a:rPr lang="is-IS" sz="2800" dirty="0">
                <a:latin typeface="Arial" charset="0"/>
              </a:rPr>
              <a:t>tryggja öndun og blóðrás</a:t>
            </a:r>
          </a:p>
          <a:p>
            <a:pPr>
              <a:buClr>
                <a:schemeClr val="tx1"/>
              </a:buClr>
              <a:buFont typeface="Wingdings" pitchFamily="2" charset="2"/>
              <a:buChar char="§"/>
            </a:pPr>
            <a:r>
              <a:rPr lang="is-IS" sz="2800" dirty="0">
                <a:latin typeface="Arial" charset="0"/>
              </a:rPr>
              <a:t>Tilgangurinn er að leita eftir </a:t>
            </a:r>
            <a:r>
              <a:rPr lang="is-IS" sz="2800" dirty="0" smtClean="0">
                <a:latin typeface="Arial" charset="0"/>
              </a:rPr>
              <a:t>einkennum veikinda eða augljósum </a:t>
            </a:r>
            <a:r>
              <a:rPr lang="is-IS" sz="2800" dirty="0">
                <a:latin typeface="Arial" charset="0"/>
              </a:rPr>
              <a:t>áverkum, s.s. blæðingum eða </a:t>
            </a:r>
            <a:r>
              <a:rPr lang="is-IS" sz="2800" dirty="0" smtClean="0">
                <a:latin typeface="Arial" charset="0"/>
              </a:rPr>
              <a:t>beinbrotum  </a:t>
            </a:r>
            <a:endParaRPr lang="is-IS" sz="2800" dirty="0">
              <a:latin typeface="Arial" charset="0"/>
            </a:endParaRPr>
          </a:p>
          <a:p>
            <a:pPr>
              <a:buClr>
                <a:schemeClr val="tx1"/>
              </a:buClr>
              <a:buFont typeface="Wingdings" pitchFamily="2" charset="2"/>
              <a:buChar char="§"/>
            </a:pPr>
            <a:r>
              <a:rPr lang="is-IS" sz="2800" dirty="0">
                <a:latin typeface="Arial" charset="0"/>
              </a:rPr>
              <a:t>Leita </a:t>
            </a:r>
            <a:r>
              <a:rPr lang="is-IS" sz="2800" dirty="0" smtClean="0">
                <a:latin typeface="Arial" charset="0"/>
              </a:rPr>
              <a:t>á samþykkis </a:t>
            </a:r>
            <a:r>
              <a:rPr lang="is-IS" sz="2800" dirty="0">
                <a:latin typeface="Arial" charset="0"/>
              </a:rPr>
              <a:t>sjúklingsins, ef hægt er</a:t>
            </a:r>
          </a:p>
        </p:txBody>
      </p:sp>
      <p:sp>
        <p:nvSpPr>
          <p:cNvPr id="6" name="Slide Number Placeholder 5"/>
          <p:cNvSpPr>
            <a:spLocks noGrp="1"/>
          </p:cNvSpPr>
          <p:nvPr>
            <p:ph type="sldNum" sz="quarter" idx="12"/>
          </p:nvPr>
        </p:nvSpPr>
        <p:spPr/>
        <p:txBody>
          <a:bodyPr/>
          <a:lstStyle/>
          <a:p>
            <a:fld id="{3AFD1AE0-F74A-46EB-9E9F-FB4E05F3B04F}" type="slidenum">
              <a:rPr lang="is-IS"/>
              <a:pPr/>
              <a:t>41</a:t>
            </a:fld>
            <a:endParaRPr lang="is-IS"/>
          </a:p>
        </p:txBody>
      </p:sp>
    </p:spTree>
    <p:extLst>
      <p:ext uri="{BB962C8B-B14F-4D97-AF65-F5344CB8AC3E}">
        <p14:creationId xmlns:p14="http://schemas.microsoft.com/office/powerpoint/2010/main" val="403417604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709936"/>
            <a:ext cx="8229600" cy="1143000"/>
          </a:xfrm>
        </p:spPr>
        <p:txBody>
          <a:bodyPr>
            <a:noAutofit/>
          </a:bodyPr>
          <a:lstStyle/>
          <a:p>
            <a:r>
              <a:rPr lang="is-IS" dirty="0" smtClean="0">
                <a:latin typeface="Arial" charset="0"/>
              </a:rPr>
              <a:t>3. Sækja hjálp, hringja á aðstoð</a:t>
            </a:r>
            <a:r>
              <a:rPr lang="en-GB" dirty="0" smtClean="0">
                <a:latin typeface="Arial" charset="0"/>
              </a:rPr>
              <a:t/>
            </a:r>
            <a:br>
              <a:rPr lang="en-GB" dirty="0" smtClean="0">
                <a:latin typeface="Arial" charset="0"/>
              </a:rPr>
            </a:br>
            <a:r>
              <a:rPr lang="is-IS" dirty="0" smtClean="0"/>
              <a:t/>
            </a:r>
            <a:br>
              <a:rPr lang="is-IS" dirty="0" smtClean="0"/>
            </a:br>
            <a:endParaRPr lang="is-IS" dirty="0"/>
          </a:p>
        </p:txBody>
      </p:sp>
      <p:pic>
        <p:nvPicPr>
          <p:cNvPr id="6" name="Content Placeholder 3" descr="Skyndi02"/>
          <p:cNvPicPr>
            <a:picLocks noGrp="1" noChangeAspect="1" noChangeArrowheads="1"/>
          </p:cNvPicPr>
          <p:nvPr>
            <p:ph idx="1"/>
          </p:nvPr>
        </p:nvPicPr>
        <p:blipFill>
          <a:blip r:embed="rId3" cstate="email"/>
          <a:stretch>
            <a:fillRect/>
          </a:stretch>
        </p:blipFill>
        <p:spPr bwMode="auto">
          <a:xfrm>
            <a:off x="3181350" y="2105819"/>
            <a:ext cx="2781300" cy="3514725"/>
          </a:xfrm>
          <a:prstGeom prst="rect">
            <a:avLst/>
          </a:prstGeom>
          <a:noFill/>
        </p:spPr>
      </p:pic>
      <p:sp>
        <p:nvSpPr>
          <p:cNvPr id="7" name="Slide Number Placeholder 5"/>
          <p:cNvSpPr>
            <a:spLocks noGrp="1"/>
          </p:cNvSpPr>
          <p:nvPr>
            <p:ph type="sldNum" sz="quarter" idx="12"/>
          </p:nvPr>
        </p:nvSpPr>
        <p:spPr/>
        <p:txBody>
          <a:bodyPr>
            <a:normAutofit/>
          </a:bodyPr>
          <a:lstStyle/>
          <a:p>
            <a:fld id="{A7B7F08D-100D-4FD8-A32C-62549E5A53DC}" type="slidenum">
              <a:rPr lang="is-IS"/>
              <a:pPr/>
              <a:t>42</a:t>
            </a:fld>
            <a:endParaRPr lang="is-IS"/>
          </a:p>
        </p:txBody>
      </p:sp>
    </p:spTree>
    <p:extLst>
      <p:ext uri="{BB962C8B-B14F-4D97-AF65-F5344CB8AC3E}">
        <p14:creationId xmlns:p14="http://schemas.microsoft.com/office/powerpoint/2010/main" val="2074590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971550" y="1205880"/>
            <a:ext cx="7467600" cy="1143000"/>
          </a:xfrm>
        </p:spPr>
        <p:txBody>
          <a:bodyPr>
            <a:noAutofit/>
          </a:bodyPr>
          <a:lstStyle/>
          <a:p>
            <a:r>
              <a:rPr lang="is-IS" b="0" dirty="0" smtClean="0">
                <a:latin typeface="Arial" charset="0"/>
              </a:rPr>
              <a:t>Ef þörf er á sérhæfðri aðstoð, hringdu í Neyðarlínuna </a:t>
            </a:r>
            <a:r>
              <a:rPr lang="is-IS" b="0" dirty="0">
                <a:solidFill>
                  <a:srgbClr val="FF0000"/>
                </a:solidFill>
                <a:latin typeface="Arial" charset="0"/>
              </a:rPr>
              <a:t>112</a:t>
            </a:r>
            <a:endParaRPr lang="en-GB" b="0" dirty="0">
              <a:solidFill>
                <a:srgbClr val="FF0000"/>
              </a:solidFill>
              <a:latin typeface="Arial" charset="0"/>
            </a:endParaRPr>
          </a:p>
        </p:txBody>
      </p:sp>
      <p:sp>
        <p:nvSpPr>
          <p:cNvPr id="664579" name="Rectangle 3"/>
          <p:cNvSpPr>
            <a:spLocks noGrp="1" noChangeArrowheads="1"/>
          </p:cNvSpPr>
          <p:nvPr>
            <p:ph idx="1"/>
          </p:nvPr>
        </p:nvSpPr>
        <p:spPr>
          <a:xfrm>
            <a:off x="539750" y="2636838"/>
            <a:ext cx="7560642" cy="3763962"/>
          </a:xfrm>
        </p:spPr>
        <p:txBody>
          <a:bodyPr/>
          <a:lstStyle/>
          <a:p>
            <a:pPr>
              <a:buClr>
                <a:schemeClr val="tx1"/>
              </a:buClr>
              <a:buFont typeface="Wingdings" pitchFamily="2" charset="2"/>
              <a:buNone/>
            </a:pPr>
            <a:r>
              <a:rPr lang="is-IS" sz="2800" b="1" dirty="0" smtClean="0">
                <a:latin typeface="Arial" charset="0"/>
              </a:rPr>
              <a:t>Gerðu </a:t>
            </a:r>
            <a:r>
              <a:rPr lang="is-IS" sz="2800" b="1" dirty="0">
                <a:latin typeface="Arial" charset="0"/>
              </a:rPr>
              <a:t>grein fyrir </a:t>
            </a:r>
            <a:r>
              <a:rPr lang="is-IS" sz="2800" b="1" dirty="0" smtClean="0">
                <a:latin typeface="Arial" charset="0"/>
              </a:rPr>
              <a:t>því</a:t>
            </a:r>
            <a:endParaRPr lang="is-IS" sz="2800" b="1" dirty="0">
              <a:latin typeface="Arial" charset="0"/>
            </a:endParaRPr>
          </a:p>
          <a:p>
            <a:pPr>
              <a:buClr>
                <a:schemeClr val="tx1"/>
              </a:buClr>
              <a:buFont typeface="Wingdings" pitchFamily="2" charset="2"/>
              <a:buChar char="§"/>
            </a:pPr>
            <a:r>
              <a:rPr lang="is-IS" sz="2800" dirty="0">
                <a:latin typeface="Arial" charset="0"/>
              </a:rPr>
              <a:t>Hvað gerðist </a:t>
            </a:r>
          </a:p>
          <a:p>
            <a:pPr>
              <a:buClr>
                <a:schemeClr val="tx1"/>
              </a:buClr>
              <a:buFont typeface="Wingdings" pitchFamily="2" charset="2"/>
              <a:buChar char="§"/>
            </a:pPr>
            <a:r>
              <a:rPr lang="is-IS" sz="2800" dirty="0">
                <a:latin typeface="Arial" charset="0"/>
              </a:rPr>
              <a:t>Hvar slysið varð</a:t>
            </a:r>
          </a:p>
          <a:p>
            <a:pPr>
              <a:buClr>
                <a:schemeClr val="tx1"/>
              </a:buClr>
              <a:buFont typeface="Wingdings" pitchFamily="2" charset="2"/>
              <a:buChar char="§"/>
            </a:pPr>
            <a:r>
              <a:rPr lang="is-IS" sz="2800" dirty="0">
                <a:latin typeface="Arial" charset="0"/>
              </a:rPr>
              <a:t>Hver </a:t>
            </a:r>
            <a:r>
              <a:rPr lang="is-IS" sz="2800" dirty="0" smtClean="0">
                <a:latin typeface="Arial" charset="0"/>
              </a:rPr>
              <a:t>þarf á aðstoð að halda </a:t>
            </a:r>
          </a:p>
          <a:p>
            <a:pPr>
              <a:buClr>
                <a:schemeClr val="tx1"/>
              </a:buClr>
              <a:buFont typeface="Wingdings" pitchFamily="2" charset="2"/>
              <a:buChar char="§"/>
            </a:pPr>
            <a:r>
              <a:rPr lang="is-IS" sz="2800" dirty="0" smtClean="0">
                <a:latin typeface="Arial" charset="0"/>
              </a:rPr>
              <a:t>Hvert ástand viðkomandi er </a:t>
            </a:r>
            <a:endParaRPr lang="is-IS" sz="2800" dirty="0">
              <a:latin typeface="Arial" charset="0"/>
            </a:endParaRPr>
          </a:p>
          <a:p>
            <a:pPr>
              <a:buClr>
                <a:schemeClr val="tx1"/>
              </a:buClr>
              <a:buFont typeface="Wingdings" pitchFamily="2" charset="2"/>
              <a:buChar char="§"/>
            </a:pPr>
            <a:r>
              <a:rPr lang="is-IS" sz="2800" dirty="0">
                <a:latin typeface="Arial" charset="0"/>
              </a:rPr>
              <a:t>Hve margir lentu í slysinu</a:t>
            </a:r>
          </a:p>
          <a:p>
            <a:pPr>
              <a:lnSpc>
                <a:spcPct val="110000"/>
              </a:lnSpc>
              <a:buClr>
                <a:schemeClr val="tx1"/>
              </a:buClr>
              <a:buFont typeface="Wingdings" pitchFamily="2" charset="2"/>
              <a:buNone/>
            </a:pPr>
            <a:endParaRPr lang="is-IS" sz="2800" u="sng" dirty="0">
              <a:latin typeface="Arial" charset="0"/>
            </a:endParaRPr>
          </a:p>
        </p:txBody>
      </p:sp>
      <p:sp>
        <p:nvSpPr>
          <p:cNvPr id="7" name="Slide Number Placeholder 5"/>
          <p:cNvSpPr>
            <a:spLocks noGrp="1"/>
          </p:cNvSpPr>
          <p:nvPr>
            <p:ph type="sldNum" sz="quarter" idx="12"/>
          </p:nvPr>
        </p:nvSpPr>
        <p:spPr>
          <a:xfrm>
            <a:off x="6804248" y="6237312"/>
            <a:ext cx="1872208" cy="476250"/>
          </a:xfrm>
        </p:spPr>
        <p:txBody>
          <a:bodyPr/>
          <a:lstStyle/>
          <a:p>
            <a:fld id="{990EFB8B-3471-408D-BDEB-4074CF50CD22}" type="slidenum">
              <a:rPr lang="is-IS"/>
              <a:pPr/>
              <a:t>43</a:t>
            </a:fld>
            <a:endParaRPr lang="is-IS" dirty="0"/>
          </a:p>
        </p:txBody>
      </p:sp>
      <p:pic>
        <p:nvPicPr>
          <p:cNvPr id="664580" name="Picture 4" descr="04-hluahringja"/>
          <p:cNvPicPr>
            <a:picLocks noChangeAspect="1" noChangeArrowheads="1"/>
          </p:cNvPicPr>
          <p:nvPr/>
        </p:nvPicPr>
        <p:blipFill>
          <a:blip r:embed="rId3" cstate="email"/>
          <a:srcRect/>
          <a:stretch>
            <a:fillRect/>
          </a:stretch>
        </p:blipFill>
        <p:spPr bwMode="auto">
          <a:xfrm>
            <a:off x="7019925" y="2636838"/>
            <a:ext cx="1917700" cy="3216275"/>
          </a:xfrm>
          <a:prstGeom prst="rect">
            <a:avLst/>
          </a:prstGeom>
          <a:noFill/>
        </p:spPr>
      </p:pic>
      <p:sp>
        <p:nvSpPr>
          <p:cNvPr id="6" name="Rectangle 7"/>
          <p:cNvSpPr>
            <a:spLocks noChangeArrowheads="1"/>
          </p:cNvSpPr>
          <p:nvPr/>
        </p:nvSpPr>
        <p:spPr bwMode="auto">
          <a:xfrm>
            <a:off x="0" y="5949280"/>
            <a:ext cx="9144000" cy="523220"/>
          </a:xfrm>
          <a:prstGeom prst="rect">
            <a:avLst/>
          </a:prstGeom>
          <a:noFill/>
          <a:ln w="9525">
            <a:noFill/>
            <a:miter lim="800000"/>
            <a:headEnd/>
            <a:tailEnd/>
          </a:ln>
          <a:effectLst/>
        </p:spPr>
        <p:txBody>
          <a:bodyPr>
            <a:spAutoFit/>
          </a:bodyPr>
          <a:lstStyle/>
          <a:p>
            <a:pPr algn="ctr"/>
            <a:r>
              <a:rPr lang="is-IS" sz="2800" dirty="0" smtClean="0">
                <a:solidFill>
                  <a:srgbClr val="FF0000"/>
                </a:solidFill>
                <a:latin typeface="Arial" pitchFamily="34" charset="0"/>
                <a:cs typeface="Arial" pitchFamily="34" charset="0"/>
              </a:rPr>
              <a:t>Sama neyðarnúmerið er í gildi um alla Evrópu!</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587864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349896"/>
            <a:ext cx="8229600" cy="1143000"/>
          </a:xfrm>
        </p:spPr>
        <p:txBody>
          <a:bodyPr>
            <a:normAutofit fontScale="90000"/>
          </a:bodyPr>
          <a:lstStyle/>
          <a:p>
            <a:r>
              <a:rPr lang="is-IS" sz="4900" dirty="0" smtClean="0">
                <a:latin typeface="Arial" charset="0"/>
              </a:rPr>
              <a:t>4. Veita skyndihjálp</a:t>
            </a:r>
            <a:r>
              <a:rPr lang="is-IS" dirty="0" smtClean="0"/>
              <a:t/>
            </a:r>
            <a:br>
              <a:rPr lang="is-IS" dirty="0" smtClean="0"/>
            </a:br>
            <a:endParaRPr lang="is-IS" dirty="0"/>
          </a:p>
        </p:txBody>
      </p:sp>
      <p:pic>
        <p:nvPicPr>
          <p:cNvPr id="6" name="Content Placeholder 3" descr="01_medhondlunsara_barn"/>
          <p:cNvPicPr>
            <a:picLocks noGrp="1" noChangeAspect="1" noChangeArrowheads="1"/>
          </p:cNvPicPr>
          <p:nvPr>
            <p:ph idx="1"/>
          </p:nvPr>
        </p:nvPicPr>
        <p:blipFill>
          <a:blip r:embed="rId3" cstate="email"/>
          <a:srcRect/>
          <a:stretch>
            <a:fillRect/>
          </a:stretch>
        </p:blipFill>
        <p:spPr bwMode="auto">
          <a:xfrm>
            <a:off x="2699792" y="2276872"/>
            <a:ext cx="3714750" cy="4057650"/>
          </a:xfrm>
          <a:prstGeom prst="rect">
            <a:avLst/>
          </a:prstGeom>
          <a:noFill/>
        </p:spPr>
      </p:pic>
      <p:sp>
        <p:nvSpPr>
          <p:cNvPr id="7" name="Slide Number Placeholder 5"/>
          <p:cNvSpPr>
            <a:spLocks noGrp="1"/>
          </p:cNvSpPr>
          <p:nvPr>
            <p:ph type="sldNum" sz="quarter" idx="12"/>
          </p:nvPr>
        </p:nvSpPr>
        <p:spPr/>
        <p:txBody>
          <a:bodyPr>
            <a:normAutofit/>
          </a:bodyPr>
          <a:lstStyle/>
          <a:p>
            <a:fld id="{A7B7F08D-100D-4FD8-A32C-62549E5A53DC}" type="slidenum">
              <a:rPr lang="is-IS"/>
              <a:pPr/>
              <a:t>44</a:t>
            </a:fld>
            <a:endParaRPr lang="is-IS"/>
          </a:p>
        </p:txBody>
      </p:sp>
    </p:spTree>
    <p:extLst>
      <p:ext uri="{BB962C8B-B14F-4D97-AF65-F5344CB8AC3E}">
        <p14:creationId xmlns:p14="http://schemas.microsoft.com/office/powerpoint/2010/main" val="14461423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a:xfrm>
            <a:off x="0" y="1124099"/>
            <a:ext cx="9144000" cy="720725"/>
          </a:xfrm>
        </p:spPr>
        <p:txBody>
          <a:bodyPr>
            <a:noAutofit/>
          </a:bodyPr>
          <a:lstStyle/>
          <a:p>
            <a:r>
              <a:rPr lang="is-IS" b="0" dirty="0" smtClean="0">
                <a:latin typeface="Arial" charset="0"/>
              </a:rPr>
              <a:t>Veita skyndihjálp</a:t>
            </a:r>
            <a:endParaRPr lang="en-GB" b="0" dirty="0">
              <a:latin typeface="Arial" charset="0"/>
            </a:endParaRPr>
          </a:p>
        </p:txBody>
      </p:sp>
      <p:sp>
        <p:nvSpPr>
          <p:cNvPr id="661507" name="Rectangle 3"/>
          <p:cNvSpPr>
            <a:spLocks noGrp="1" noChangeArrowheads="1"/>
          </p:cNvSpPr>
          <p:nvPr>
            <p:ph idx="1"/>
          </p:nvPr>
        </p:nvSpPr>
        <p:spPr>
          <a:xfrm>
            <a:off x="468313" y="2132856"/>
            <a:ext cx="8136135" cy="4391768"/>
          </a:xfrm>
        </p:spPr>
        <p:txBody>
          <a:bodyPr/>
          <a:lstStyle/>
          <a:p>
            <a:pPr>
              <a:buClr>
                <a:schemeClr val="tx1"/>
              </a:buClr>
              <a:buFont typeface="Wingdings" pitchFamily="2" charset="2"/>
              <a:buChar char="§"/>
            </a:pPr>
            <a:r>
              <a:rPr lang="is-IS" sz="2800" dirty="0" smtClean="0">
                <a:latin typeface="Arial" charset="0"/>
              </a:rPr>
              <a:t>Forgangsatriði er að meðhöndla strax alvarlega áverka og veikindi og hringja í </a:t>
            </a:r>
            <a:r>
              <a:rPr lang="is-IS" sz="2800" dirty="0" smtClean="0">
                <a:solidFill>
                  <a:srgbClr val="FF0000"/>
                </a:solidFill>
                <a:latin typeface="Arial" charset="0"/>
              </a:rPr>
              <a:t>112</a:t>
            </a:r>
          </a:p>
          <a:p>
            <a:pPr>
              <a:buClr>
                <a:schemeClr val="tx1"/>
              </a:buClr>
              <a:buFont typeface="Wingdings" pitchFamily="2" charset="2"/>
              <a:buChar char="§"/>
            </a:pPr>
            <a:r>
              <a:rPr lang="is-IS" sz="2800" dirty="0" smtClean="0">
                <a:latin typeface="Arial" charset="0"/>
              </a:rPr>
              <a:t>Þegar búið er að bregðast við lífshættulegu ástandi má gera nánari skoðun og veita viðeigandi skyndihjálp</a:t>
            </a:r>
          </a:p>
          <a:p>
            <a:pPr>
              <a:buClr>
                <a:schemeClr val="tx1"/>
              </a:buClr>
              <a:buFont typeface="Wingdings" pitchFamily="2" charset="2"/>
              <a:buChar char="§"/>
            </a:pPr>
            <a:r>
              <a:rPr lang="is-IS" sz="2800" dirty="0" smtClean="0">
                <a:latin typeface="Arial" charset="0"/>
              </a:rPr>
              <a:t>Nauðsynlegt er að fylgjast reglulega með ástandi fólks meðan beðið er eftir aðstoð </a:t>
            </a:r>
            <a:endParaRPr lang="is-IS" sz="2800" dirty="0">
              <a:latin typeface="Arial" charset="0"/>
            </a:endParaRPr>
          </a:p>
        </p:txBody>
      </p:sp>
      <p:sp>
        <p:nvSpPr>
          <p:cNvPr id="6" name="Slide Number Placeholder 5"/>
          <p:cNvSpPr>
            <a:spLocks noGrp="1"/>
          </p:cNvSpPr>
          <p:nvPr>
            <p:ph type="sldNum" sz="quarter" idx="12"/>
          </p:nvPr>
        </p:nvSpPr>
        <p:spPr/>
        <p:txBody>
          <a:bodyPr/>
          <a:lstStyle/>
          <a:p>
            <a:fld id="{3AFD1AE0-F74A-46EB-9E9F-FB4E05F3B04F}" type="slidenum">
              <a:rPr lang="is-IS"/>
              <a:pPr/>
              <a:t>45</a:t>
            </a:fld>
            <a:endParaRPr lang="is-IS"/>
          </a:p>
        </p:txBody>
      </p:sp>
    </p:spTree>
    <p:extLst>
      <p:ext uri="{BB962C8B-B14F-4D97-AF65-F5344CB8AC3E}">
        <p14:creationId xmlns:p14="http://schemas.microsoft.com/office/powerpoint/2010/main" val="374040439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32" name="Rectangle 8"/>
          <p:cNvSpPr>
            <a:spLocks noGrp="1" noChangeArrowheads="1"/>
          </p:cNvSpPr>
          <p:nvPr>
            <p:ph type="title"/>
          </p:nvPr>
        </p:nvSpPr>
        <p:spPr>
          <a:xfrm>
            <a:off x="3276600" y="3357563"/>
            <a:ext cx="2376488" cy="411162"/>
          </a:xfrm>
          <a:noFill/>
          <a:ln/>
        </p:spPr>
        <p:txBody>
          <a:bodyPr>
            <a:noAutofit/>
          </a:bodyPr>
          <a:lstStyle/>
          <a:p>
            <a:r>
              <a:rPr lang="is-IS" sz="2400" b="0" dirty="0">
                <a:latin typeface="Arial" pitchFamily="34" charset="0"/>
                <a:cs typeface="Arial" pitchFamily="34" charset="0"/>
              </a:rPr>
              <a:t>Tryggja öryggi</a:t>
            </a:r>
            <a:endParaRPr lang="en-GB" sz="2400" b="0" dirty="0">
              <a:latin typeface="Arial" pitchFamily="34" charset="0"/>
              <a:cs typeface="Arial" pitchFamily="34" charset="0"/>
            </a:endParaRPr>
          </a:p>
        </p:txBody>
      </p:sp>
      <p:sp>
        <p:nvSpPr>
          <p:cNvPr id="17" name="Slide Number Placeholder 5"/>
          <p:cNvSpPr>
            <a:spLocks noGrp="1"/>
          </p:cNvSpPr>
          <p:nvPr>
            <p:ph type="sldNum" sz="quarter" idx="12"/>
          </p:nvPr>
        </p:nvSpPr>
        <p:spPr/>
        <p:txBody>
          <a:bodyPr/>
          <a:lstStyle/>
          <a:p>
            <a:fld id="{AF357ADA-8478-476E-B826-EE398AD63DA4}" type="slidenum">
              <a:rPr lang="is-IS"/>
              <a:pPr/>
              <a:t>46</a:t>
            </a:fld>
            <a:endParaRPr lang="is-IS"/>
          </a:p>
        </p:txBody>
      </p:sp>
      <p:pic>
        <p:nvPicPr>
          <p:cNvPr id="666626" name="Picture 2" descr="slysstadur"/>
          <p:cNvPicPr>
            <a:picLocks noChangeAspect="1" noChangeArrowheads="1"/>
          </p:cNvPicPr>
          <p:nvPr/>
        </p:nvPicPr>
        <p:blipFill>
          <a:blip r:embed="rId3" cstate="email"/>
          <a:srcRect/>
          <a:stretch>
            <a:fillRect/>
          </a:stretch>
        </p:blipFill>
        <p:spPr bwMode="auto">
          <a:xfrm>
            <a:off x="3348038" y="4005263"/>
            <a:ext cx="2159000" cy="1897062"/>
          </a:xfrm>
          <a:prstGeom prst="rect">
            <a:avLst/>
          </a:prstGeom>
          <a:noFill/>
        </p:spPr>
      </p:pic>
      <p:pic>
        <p:nvPicPr>
          <p:cNvPr id="666627" name="Picture 3" descr="05-slysskima1"/>
          <p:cNvPicPr>
            <a:picLocks noChangeAspect="1" noChangeArrowheads="1"/>
          </p:cNvPicPr>
          <p:nvPr/>
        </p:nvPicPr>
        <p:blipFill>
          <a:blip r:embed="rId4" cstate="email"/>
          <a:srcRect/>
          <a:stretch>
            <a:fillRect/>
          </a:stretch>
        </p:blipFill>
        <p:spPr bwMode="auto">
          <a:xfrm>
            <a:off x="6300788" y="2349500"/>
            <a:ext cx="2376487" cy="1852613"/>
          </a:xfrm>
          <a:prstGeom prst="rect">
            <a:avLst/>
          </a:prstGeom>
          <a:noFill/>
        </p:spPr>
      </p:pic>
      <p:pic>
        <p:nvPicPr>
          <p:cNvPr id="666628" name="Picture 4" descr="Skyndi02"/>
          <p:cNvPicPr>
            <a:picLocks noChangeAspect="1" noChangeArrowheads="1"/>
          </p:cNvPicPr>
          <p:nvPr/>
        </p:nvPicPr>
        <p:blipFill>
          <a:blip r:embed="rId5" cstate="email"/>
          <a:srcRect/>
          <a:stretch>
            <a:fillRect/>
          </a:stretch>
        </p:blipFill>
        <p:spPr bwMode="auto">
          <a:xfrm>
            <a:off x="1042988" y="5059363"/>
            <a:ext cx="1425575" cy="1798637"/>
          </a:xfrm>
          <a:prstGeom prst="rect">
            <a:avLst/>
          </a:prstGeom>
          <a:noFill/>
        </p:spPr>
      </p:pic>
      <p:pic>
        <p:nvPicPr>
          <p:cNvPr id="666629" name="Picture 5" descr="Skyndi01"/>
          <p:cNvPicPr>
            <a:picLocks noChangeAspect="1" noChangeArrowheads="1"/>
          </p:cNvPicPr>
          <p:nvPr/>
        </p:nvPicPr>
        <p:blipFill>
          <a:blip r:embed="rId6" cstate="email"/>
          <a:srcRect/>
          <a:stretch>
            <a:fillRect/>
          </a:stretch>
        </p:blipFill>
        <p:spPr bwMode="auto">
          <a:xfrm>
            <a:off x="755576" y="2492896"/>
            <a:ext cx="1831975" cy="2014538"/>
          </a:xfrm>
          <a:prstGeom prst="rect">
            <a:avLst/>
          </a:prstGeom>
          <a:noFill/>
        </p:spPr>
      </p:pic>
      <p:pic>
        <p:nvPicPr>
          <p:cNvPr id="666630" name="Picture 6" descr="hjartahnod"/>
          <p:cNvPicPr>
            <a:picLocks noChangeAspect="1" noChangeArrowheads="1"/>
          </p:cNvPicPr>
          <p:nvPr/>
        </p:nvPicPr>
        <p:blipFill>
          <a:blip r:embed="rId7" cstate="email"/>
          <a:srcRect/>
          <a:stretch>
            <a:fillRect/>
          </a:stretch>
        </p:blipFill>
        <p:spPr bwMode="auto">
          <a:xfrm>
            <a:off x="5940425" y="4868863"/>
            <a:ext cx="1571625" cy="1793875"/>
          </a:xfrm>
          <a:prstGeom prst="rect">
            <a:avLst/>
          </a:prstGeom>
          <a:noFill/>
        </p:spPr>
      </p:pic>
      <p:pic>
        <p:nvPicPr>
          <p:cNvPr id="666631" name="Picture 7" descr="blastursadferd"/>
          <p:cNvPicPr>
            <a:picLocks noChangeAspect="1" noChangeArrowheads="1"/>
          </p:cNvPicPr>
          <p:nvPr/>
        </p:nvPicPr>
        <p:blipFill>
          <a:blip r:embed="rId8" cstate="email"/>
          <a:srcRect/>
          <a:stretch>
            <a:fillRect/>
          </a:stretch>
        </p:blipFill>
        <p:spPr bwMode="auto">
          <a:xfrm>
            <a:off x="7524750" y="4869160"/>
            <a:ext cx="1460500" cy="1490663"/>
          </a:xfrm>
          <a:prstGeom prst="rect">
            <a:avLst/>
          </a:prstGeom>
          <a:noFill/>
        </p:spPr>
      </p:pic>
      <p:sp>
        <p:nvSpPr>
          <p:cNvPr id="666633" name="Rectangle 9"/>
          <p:cNvSpPr>
            <a:spLocks noChangeArrowheads="1"/>
          </p:cNvSpPr>
          <p:nvPr/>
        </p:nvSpPr>
        <p:spPr bwMode="auto">
          <a:xfrm>
            <a:off x="395288" y="4581525"/>
            <a:ext cx="2914650" cy="411163"/>
          </a:xfrm>
          <a:prstGeom prst="rect">
            <a:avLst/>
          </a:prstGeom>
          <a:noFill/>
          <a:ln w="9525">
            <a:noFill/>
            <a:miter lim="800000"/>
            <a:headEnd/>
            <a:tailEnd/>
          </a:ln>
          <a:effectLst/>
        </p:spPr>
        <p:txBody>
          <a:bodyPr anchor="ctr"/>
          <a:lstStyle/>
          <a:p>
            <a:pPr algn="ctr"/>
            <a:r>
              <a:rPr lang="is-IS" sz="2400" dirty="0">
                <a:latin typeface="Arial" pitchFamily="34" charset="0"/>
                <a:cs typeface="Arial" pitchFamily="34" charset="0"/>
              </a:rPr>
              <a:t>Hringja á aðstoð</a:t>
            </a:r>
            <a:endParaRPr lang="en-GB" sz="2400" dirty="0">
              <a:latin typeface="Arial" pitchFamily="34" charset="0"/>
              <a:cs typeface="Arial" pitchFamily="34" charset="0"/>
            </a:endParaRPr>
          </a:p>
        </p:txBody>
      </p:sp>
      <p:sp>
        <p:nvSpPr>
          <p:cNvPr id="666634" name="Rectangle 10"/>
          <p:cNvSpPr>
            <a:spLocks noChangeArrowheads="1"/>
          </p:cNvSpPr>
          <p:nvPr/>
        </p:nvSpPr>
        <p:spPr bwMode="auto">
          <a:xfrm>
            <a:off x="6011863" y="3068638"/>
            <a:ext cx="2035175" cy="411162"/>
          </a:xfrm>
          <a:prstGeom prst="rect">
            <a:avLst/>
          </a:prstGeom>
          <a:noFill/>
          <a:ln w="9525">
            <a:noFill/>
            <a:miter lim="800000"/>
            <a:headEnd/>
            <a:tailEnd/>
          </a:ln>
          <a:effectLst/>
        </p:spPr>
        <p:txBody>
          <a:bodyPr anchor="ctr"/>
          <a:lstStyle/>
          <a:p>
            <a:pPr algn="ctr"/>
            <a:endParaRPr lang="en-US"/>
          </a:p>
        </p:txBody>
      </p:sp>
      <p:sp>
        <p:nvSpPr>
          <p:cNvPr id="666635" name="Rectangle 11"/>
          <p:cNvSpPr>
            <a:spLocks noChangeArrowheads="1"/>
          </p:cNvSpPr>
          <p:nvPr/>
        </p:nvSpPr>
        <p:spPr bwMode="auto">
          <a:xfrm>
            <a:off x="6300788" y="1989138"/>
            <a:ext cx="2592387" cy="411162"/>
          </a:xfrm>
          <a:prstGeom prst="rect">
            <a:avLst/>
          </a:prstGeom>
          <a:noFill/>
          <a:ln w="9525">
            <a:noFill/>
            <a:miter lim="800000"/>
            <a:headEnd/>
            <a:tailEnd/>
          </a:ln>
          <a:effectLst/>
        </p:spPr>
        <p:txBody>
          <a:bodyPr anchor="ctr"/>
          <a:lstStyle/>
          <a:p>
            <a:pPr algn="ctr"/>
            <a:r>
              <a:rPr lang="is-IS" sz="2400" dirty="0">
                <a:latin typeface="Arial" pitchFamily="34" charset="0"/>
                <a:cs typeface="Arial" pitchFamily="34" charset="0"/>
              </a:rPr>
              <a:t>Kanna aðstæður</a:t>
            </a:r>
            <a:endParaRPr lang="en-GB" sz="2400" dirty="0">
              <a:latin typeface="Arial" pitchFamily="34" charset="0"/>
              <a:cs typeface="Arial" pitchFamily="34" charset="0"/>
            </a:endParaRPr>
          </a:p>
        </p:txBody>
      </p:sp>
      <p:sp>
        <p:nvSpPr>
          <p:cNvPr id="666636" name="Rectangle 12"/>
          <p:cNvSpPr>
            <a:spLocks noChangeArrowheads="1"/>
          </p:cNvSpPr>
          <p:nvPr/>
        </p:nvSpPr>
        <p:spPr bwMode="auto">
          <a:xfrm>
            <a:off x="179388" y="2060575"/>
            <a:ext cx="3600450" cy="411163"/>
          </a:xfrm>
          <a:prstGeom prst="rect">
            <a:avLst/>
          </a:prstGeom>
          <a:noFill/>
          <a:ln w="9525">
            <a:noFill/>
            <a:miter lim="800000"/>
            <a:headEnd/>
            <a:tailEnd/>
          </a:ln>
          <a:effectLst/>
        </p:spPr>
        <p:txBody>
          <a:bodyPr anchor="ctr"/>
          <a:lstStyle/>
          <a:p>
            <a:pPr algn="ctr"/>
            <a:r>
              <a:rPr lang="is-IS" sz="2400" dirty="0">
                <a:latin typeface="Arial" pitchFamily="34" charset="0"/>
                <a:cs typeface="Arial" pitchFamily="34" charset="0"/>
              </a:rPr>
              <a:t>Kanna ástand slasaðra</a:t>
            </a:r>
            <a:endParaRPr lang="en-GB" sz="2400" dirty="0">
              <a:latin typeface="Arial" pitchFamily="34" charset="0"/>
              <a:cs typeface="Arial" pitchFamily="34" charset="0"/>
            </a:endParaRPr>
          </a:p>
        </p:txBody>
      </p:sp>
      <p:sp>
        <p:nvSpPr>
          <p:cNvPr id="666637" name="Rectangle 13"/>
          <p:cNvSpPr>
            <a:spLocks noChangeArrowheads="1"/>
          </p:cNvSpPr>
          <p:nvPr/>
        </p:nvSpPr>
        <p:spPr bwMode="auto">
          <a:xfrm>
            <a:off x="6046788" y="4292600"/>
            <a:ext cx="3097212" cy="433388"/>
          </a:xfrm>
          <a:prstGeom prst="rect">
            <a:avLst/>
          </a:prstGeom>
          <a:noFill/>
          <a:ln w="9525">
            <a:noFill/>
            <a:miter lim="800000"/>
            <a:headEnd/>
            <a:tailEnd/>
          </a:ln>
          <a:effectLst/>
        </p:spPr>
        <p:txBody>
          <a:bodyPr anchor="ctr"/>
          <a:lstStyle/>
          <a:p>
            <a:pPr algn="ctr"/>
            <a:r>
              <a:rPr lang="is-IS" sz="2400" dirty="0">
                <a:latin typeface="Arial" pitchFamily="34" charset="0"/>
                <a:cs typeface="Arial" pitchFamily="34" charset="0"/>
              </a:rPr>
              <a:t>Veita skyndihjálp</a:t>
            </a:r>
            <a:endParaRPr lang="en-GB" sz="2400" dirty="0">
              <a:latin typeface="Arial" pitchFamily="34" charset="0"/>
              <a:cs typeface="Arial" pitchFamily="34" charset="0"/>
            </a:endParaRPr>
          </a:p>
        </p:txBody>
      </p:sp>
      <p:sp>
        <p:nvSpPr>
          <p:cNvPr id="666638" name="Rectangle 14"/>
          <p:cNvSpPr>
            <a:spLocks noChangeArrowheads="1"/>
          </p:cNvSpPr>
          <p:nvPr/>
        </p:nvSpPr>
        <p:spPr bwMode="auto">
          <a:xfrm>
            <a:off x="1692275" y="1125538"/>
            <a:ext cx="6048375" cy="649287"/>
          </a:xfrm>
          <a:prstGeom prst="rect">
            <a:avLst/>
          </a:prstGeom>
          <a:noFill/>
          <a:ln w="9525">
            <a:noFill/>
            <a:miter lim="800000"/>
            <a:headEnd/>
            <a:tailEnd/>
          </a:ln>
          <a:effectLst/>
        </p:spPr>
        <p:txBody>
          <a:bodyPr anchor="ctr"/>
          <a:lstStyle/>
          <a:p>
            <a:pPr algn="ctr"/>
            <a:r>
              <a:rPr lang="is-IS" sz="4400" dirty="0">
                <a:latin typeface="Arial" pitchFamily="34" charset="0"/>
                <a:cs typeface="Arial" pitchFamily="34" charset="0"/>
              </a:rPr>
              <a:t>Forgangsraðið!</a:t>
            </a:r>
            <a:endParaRPr lang="en-GB" sz="4400" dirty="0">
              <a:latin typeface="Arial" pitchFamily="34" charset="0"/>
              <a:cs typeface="Arial" pitchFamily="34" charset="0"/>
            </a:endParaRPr>
          </a:p>
        </p:txBody>
      </p:sp>
    </p:spTree>
    <p:extLst>
      <p:ext uri="{BB962C8B-B14F-4D97-AF65-F5344CB8AC3E}">
        <p14:creationId xmlns:p14="http://schemas.microsoft.com/office/powerpoint/2010/main" val="12014888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755650" y="2276922"/>
            <a:ext cx="7543800" cy="1008062"/>
          </a:xfrm>
        </p:spPr>
        <p:txBody>
          <a:bodyPr>
            <a:normAutofit fontScale="90000"/>
          </a:bodyPr>
          <a:lstStyle/>
          <a:p>
            <a:r>
              <a:rPr lang="is-IS" sz="4900" b="0" dirty="0" smtClean="0">
                <a:latin typeface="Arial" charset="0"/>
                <a:cs typeface="Arial" charset="0"/>
              </a:rPr>
              <a:t>Viðbótarefni</a:t>
            </a:r>
            <a:r>
              <a:rPr lang="is-IS" sz="2800" b="0" dirty="0">
                <a:latin typeface="Arial" charset="0"/>
                <a:cs typeface="Arial" charset="0"/>
              </a:rPr>
              <a:t/>
            </a:r>
            <a:br>
              <a:rPr lang="is-IS" sz="2800" b="0" dirty="0">
                <a:latin typeface="Arial" charset="0"/>
                <a:cs typeface="Arial" charset="0"/>
              </a:rPr>
            </a:br>
            <a:endParaRPr lang="en-GB" sz="3100" b="0" dirty="0">
              <a:solidFill>
                <a:srgbClr val="FF0000"/>
              </a:solidFill>
              <a:latin typeface="Arial" charset="0"/>
              <a:cs typeface="Arial" charset="0"/>
            </a:endParaRPr>
          </a:p>
        </p:txBody>
      </p:sp>
      <p:sp>
        <p:nvSpPr>
          <p:cNvPr id="7" name="Slide Number Placeholder 5"/>
          <p:cNvSpPr>
            <a:spLocks noGrp="1"/>
          </p:cNvSpPr>
          <p:nvPr>
            <p:ph type="sldNum" sz="quarter" idx="12"/>
          </p:nvPr>
        </p:nvSpPr>
        <p:spPr/>
        <p:txBody>
          <a:bodyPr>
            <a:normAutofit/>
          </a:bodyPr>
          <a:lstStyle/>
          <a:p>
            <a:fld id="{A7B7F08D-100D-4FD8-A32C-62549E5A53DC}" type="slidenum">
              <a:rPr lang="is-IS"/>
              <a:pPr/>
              <a:t>47</a:t>
            </a:fld>
            <a:endParaRPr lang="is-IS"/>
          </a:p>
        </p:txBody>
      </p:sp>
    </p:spTree>
    <p:extLst>
      <p:ext uri="{BB962C8B-B14F-4D97-AF65-F5344CB8AC3E}">
        <p14:creationId xmlns:p14="http://schemas.microsoft.com/office/powerpoint/2010/main" val="195871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0" y="908720"/>
            <a:ext cx="9144000" cy="1080120"/>
          </a:xfrm>
        </p:spPr>
        <p:txBody>
          <a:bodyPr>
            <a:normAutofit fontScale="90000"/>
          </a:bodyPr>
          <a:lstStyle/>
          <a:p>
            <a:r>
              <a:rPr lang="is-IS" b="0" dirty="0" smtClean="0">
                <a:latin typeface="Arial" charset="0"/>
              </a:rPr>
              <a:t/>
            </a:r>
            <a:br>
              <a:rPr lang="is-IS" b="0" dirty="0" smtClean="0">
                <a:latin typeface="Arial" charset="0"/>
              </a:rPr>
            </a:br>
            <a:r>
              <a:rPr lang="is-IS" sz="4900" b="0" dirty="0" smtClean="0">
                <a:latin typeface="Arial" charset="0"/>
              </a:rPr>
              <a:t>Tryggja öryggi</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Loftpúðar</a:t>
            </a:r>
            <a:endParaRPr lang="en-GB" sz="2800" b="0" dirty="0">
              <a:solidFill>
                <a:srgbClr val="FF0000"/>
              </a:solidFill>
              <a:latin typeface="Arial" charset="0"/>
            </a:endParaRPr>
          </a:p>
        </p:txBody>
      </p:sp>
      <p:sp>
        <p:nvSpPr>
          <p:cNvPr id="800771" name="Rectangle 3"/>
          <p:cNvSpPr>
            <a:spLocks noGrp="1" noChangeArrowheads="1"/>
          </p:cNvSpPr>
          <p:nvPr>
            <p:ph type="body" sz="half" idx="1"/>
          </p:nvPr>
        </p:nvSpPr>
        <p:spPr>
          <a:xfrm>
            <a:off x="611188" y="2492896"/>
            <a:ext cx="7921625" cy="3528492"/>
          </a:xfrm>
        </p:spPr>
        <p:txBody>
          <a:bodyPr/>
          <a:lstStyle/>
          <a:p>
            <a:pPr>
              <a:buClr>
                <a:schemeClr val="tx1"/>
              </a:buClr>
              <a:buFont typeface="Wingdings" pitchFamily="2" charset="2"/>
              <a:buChar char="§"/>
            </a:pPr>
            <a:r>
              <a:rPr lang="is-IS" sz="2800" dirty="0">
                <a:latin typeface="Arial" charset="0"/>
              </a:rPr>
              <a:t>Springa oftast út við árekstur </a:t>
            </a:r>
          </a:p>
          <a:p>
            <a:pPr>
              <a:buClr>
                <a:schemeClr val="tx1"/>
              </a:buClr>
              <a:buFont typeface="Wingdings" pitchFamily="2" charset="2"/>
              <a:buChar char="§"/>
            </a:pPr>
            <a:r>
              <a:rPr lang="is-IS" sz="2800" dirty="0">
                <a:latin typeface="Arial" charset="0"/>
              </a:rPr>
              <a:t>Geta valdið áverkum</a:t>
            </a:r>
          </a:p>
          <a:p>
            <a:pPr>
              <a:buClr>
                <a:schemeClr val="tx1"/>
              </a:buClr>
              <a:buFont typeface="Wingdings" pitchFamily="2" charset="2"/>
              <a:buChar char="§"/>
            </a:pPr>
            <a:r>
              <a:rPr lang="is-IS" sz="2800" dirty="0" smtClean="0">
                <a:latin typeface="Arial" charset="0"/>
              </a:rPr>
              <a:t>Eftir árekstur má aldrei fara </a:t>
            </a:r>
            <a:r>
              <a:rPr lang="is-IS" sz="2800" dirty="0">
                <a:latin typeface="Arial" charset="0"/>
              </a:rPr>
              <a:t>á milli farþega eða ökumanns og ósprungins loftpúða</a:t>
            </a:r>
          </a:p>
          <a:p>
            <a:pPr>
              <a:buClr>
                <a:schemeClr val="tx1"/>
              </a:buClr>
              <a:buFont typeface="Wingdings" pitchFamily="2" charset="2"/>
              <a:buChar char="§"/>
            </a:pPr>
            <a:r>
              <a:rPr lang="is-IS" sz="2800" dirty="0">
                <a:latin typeface="Arial" charset="0"/>
              </a:rPr>
              <a:t>Barnabílstóla má ekki festa í framsæti með loftpúða</a:t>
            </a:r>
          </a:p>
        </p:txBody>
      </p:sp>
      <p:sp>
        <p:nvSpPr>
          <p:cNvPr id="6" name="Slide Number Placeholder 6"/>
          <p:cNvSpPr>
            <a:spLocks noGrp="1"/>
          </p:cNvSpPr>
          <p:nvPr>
            <p:ph type="sldNum" sz="quarter" idx="12"/>
          </p:nvPr>
        </p:nvSpPr>
        <p:spPr/>
        <p:txBody>
          <a:bodyPr/>
          <a:lstStyle/>
          <a:p>
            <a:fld id="{73D21B01-DCD0-49BC-9BC0-B515910D3166}" type="slidenum">
              <a:rPr lang="is-IS"/>
              <a:pPr/>
              <a:t>48</a:t>
            </a:fld>
            <a:endParaRPr lang="is-IS"/>
          </a:p>
        </p:txBody>
      </p:sp>
    </p:spTree>
    <p:extLst>
      <p:ext uri="{BB962C8B-B14F-4D97-AF65-F5344CB8AC3E}">
        <p14:creationId xmlns:p14="http://schemas.microsoft.com/office/powerpoint/2010/main" val="2089589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a:xfrm>
            <a:off x="323850" y="1205880"/>
            <a:ext cx="8147050" cy="1143000"/>
          </a:xfrm>
        </p:spPr>
        <p:txBody>
          <a:bodyPr/>
          <a:lstStyle/>
          <a:p>
            <a:r>
              <a:rPr lang="is-IS" b="0" dirty="0" smtClean="0">
                <a:latin typeface="Arial" charset="0"/>
              </a:rPr>
              <a:t>Nánari skoðun og mat</a:t>
            </a:r>
            <a:br>
              <a:rPr lang="is-IS" b="0" dirty="0" smtClean="0">
                <a:latin typeface="Arial" charset="0"/>
              </a:rPr>
            </a:br>
            <a:r>
              <a:rPr lang="is-IS" sz="2500" dirty="0" smtClean="0">
                <a:solidFill>
                  <a:srgbClr val="FF0000"/>
                </a:solidFill>
                <a:latin typeface="Arial" charset="0"/>
              </a:rPr>
              <a:t>Líkamsskoðun</a:t>
            </a:r>
            <a:endParaRPr lang="is-IS" sz="2500" b="0" dirty="0">
              <a:solidFill>
                <a:srgbClr val="FF0000"/>
              </a:solidFill>
              <a:latin typeface="Arial" charset="0"/>
            </a:endParaRPr>
          </a:p>
        </p:txBody>
      </p:sp>
      <p:sp>
        <p:nvSpPr>
          <p:cNvPr id="802819" name="Rectangle 3"/>
          <p:cNvSpPr>
            <a:spLocks noGrp="1" noChangeArrowheads="1"/>
          </p:cNvSpPr>
          <p:nvPr>
            <p:ph idx="1"/>
          </p:nvPr>
        </p:nvSpPr>
        <p:spPr>
          <a:xfrm>
            <a:off x="457200" y="2492896"/>
            <a:ext cx="8229600" cy="3633267"/>
          </a:xfrm>
        </p:spPr>
        <p:txBody>
          <a:bodyPr/>
          <a:lstStyle/>
          <a:p>
            <a:pPr>
              <a:buClr>
                <a:schemeClr val="tx1"/>
              </a:buClr>
              <a:buFont typeface="Wingdings" pitchFamily="2" charset="2"/>
              <a:buChar char="§"/>
            </a:pPr>
            <a:r>
              <a:rPr lang="is-IS" b="1" dirty="0">
                <a:solidFill>
                  <a:srgbClr val="FF0000"/>
                </a:solidFill>
                <a:latin typeface="Arial" charset="0"/>
              </a:rPr>
              <a:t>B</a:t>
            </a:r>
            <a:r>
              <a:rPr lang="is-IS" dirty="0">
                <a:latin typeface="Arial" charset="0"/>
              </a:rPr>
              <a:t>	Bólga</a:t>
            </a:r>
          </a:p>
          <a:p>
            <a:pPr>
              <a:buClr>
                <a:schemeClr val="tx1"/>
              </a:buClr>
              <a:buFont typeface="Wingdings" pitchFamily="2" charset="2"/>
              <a:buChar char="§"/>
            </a:pPr>
            <a:r>
              <a:rPr lang="is-IS" b="1" dirty="0">
                <a:solidFill>
                  <a:srgbClr val="FF0000"/>
                </a:solidFill>
                <a:latin typeface="Arial" charset="0"/>
              </a:rPr>
              <a:t>O</a:t>
            </a:r>
            <a:r>
              <a:rPr lang="is-IS" dirty="0">
                <a:latin typeface="Arial" charset="0"/>
              </a:rPr>
              <a:t>	Opið sár</a:t>
            </a:r>
          </a:p>
          <a:p>
            <a:pPr>
              <a:buClr>
                <a:schemeClr val="tx1"/>
              </a:buClr>
              <a:buFont typeface="Wingdings" pitchFamily="2" charset="2"/>
              <a:buChar char="§"/>
            </a:pPr>
            <a:r>
              <a:rPr lang="is-IS" b="1" dirty="0">
                <a:solidFill>
                  <a:srgbClr val="FF0000"/>
                </a:solidFill>
                <a:latin typeface="Arial" charset="0"/>
              </a:rPr>
              <a:t>V</a:t>
            </a:r>
            <a:r>
              <a:rPr lang="is-IS" dirty="0">
                <a:latin typeface="Arial" charset="0"/>
              </a:rPr>
              <a:t>	Verkur</a:t>
            </a:r>
          </a:p>
          <a:p>
            <a:pPr>
              <a:buClr>
                <a:schemeClr val="tx1"/>
              </a:buClr>
              <a:buFont typeface="Wingdings" pitchFamily="2" charset="2"/>
              <a:buChar char="§"/>
            </a:pPr>
            <a:r>
              <a:rPr lang="is-IS" b="1" dirty="0">
                <a:solidFill>
                  <a:srgbClr val="FF0000"/>
                </a:solidFill>
                <a:latin typeface="Arial" charset="0"/>
              </a:rPr>
              <a:t>A</a:t>
            </a:r>
            <a:r>
              <a:rPr lang="is-IS" dirty="0">
                <a:latin typeface="Arial" charset="0"/>
              </a:rPr>
              <a:t>	Aflögun</a:t>
            </a:r>
            <a:endParaRPr lang="is-IS" sz="2800" dirty="0">
              <a:latin typeface="Arial" charset="0"/>
            </a:endParaRPr>
          </a:p>
        </p:txBody>
      </p:sp>
      <p:sp>
        <p:nvSpPr>
          <p:cNvPr id="7" name="Slide Number Placeholder 5"/>
          <p:cNvSpPr>
            <a:spLocks noGrp="1"/>
          </p:cNvSpPr>
          <p:nvPr>
            <p:ph type="sldNum" sz="quarter" idx="12"/>
          </p:nvPr>
        </p:nvSpPr>
        <p:spPr/>
        <p:txBody>
          <a:bodyPr/>
          <a:lstStyle/>
          <a:p>
            <a:fld id="{67672C16-134A-49D6-ABCA-BA210786130E}" type="slidenum">
              <a:rPr lang="is-IS"/>
              <a:pPr/>
              <a:t>49</a:t>
            </a:fld>
            <a:endParaRPr lang="is-IS"/>
          </a:p>
        </p:txBody>
      </p:sp>
      <p:pic>
        <p:nvPicPr>
          <p:cNvPr id="802820" name="Picture 4" descr="SkodunDSC_0383"/>
          <p:cNvPicPr>
            <a:picLocks noChangeAspect="1" noChangeArrowheads="1"/>
          </p:cNvPicPr>
          <p:nvPr/>
        </p:nvPicPr>
        <p:blipFill>
          <a:blip r:embed="rId2" cstate="email"/>
          <a:srcRect/>
          <a:stretch>
            <a:fillRect/>
          </a:stretch>
        </p:blipFill>
        <p:spPr bwMode="auto">
          <a:xfrm>
            <a:off x="4140200" y="2436341"/>
            <a:ext cx="4392613" cy="2936875"/>
          </a:xfrm>
          <a:prstGeom prst="rect">
            <a:avLst/>
          </a:prstGeom>
          <a:ln>
            <a:noFill/>
          </a:ln>
          <a:effectLst>
            <a:softEdge rad="112500"/>
          </a:effectLst>
        </p:spPr>
      </p:pic>
    </p:spTree>
    <p:extLst>
      <p:ext uri="{BB962C8B-B14F-4D97-AF65-F5344CB8AC3E}">
        <p14:creationId xmlns:p14="http://schemas.microsoft.com/office/powerpoint/2010/main" val="251011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908720"/>
            <a:ext cx="7772400" cy="1470025"/>
          </a:xfrm>
        </p:spPr>
        <p:txBody>
          <a:bodyPr/>
          <a:lstStyle/>
          <a:p>
            <a:r>
              <a:rPr lang="is-IS" b="0" dirty="0" smtClean="0">
                <a:latin typeface="Arial" pitchFamily="34" charset="0"/>
                <a:cs typeface="Arial" pitchFamily="34" charset="0"/>
              </a:rPr>
              <a:t>Um Rauða krossinn</a:t>
            </a:r>
            <a:endParaRPr lang="is-IS" b="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1D237046-0D94-4235-87B7-3C3DF9DE9938}" type="slidenum">
              <a:rPr lang="is-IS" smtClean="0"/>
              <a:pPr/>
              <a:t>5</a:t>
            </a:fld>
            <a:endParaRPr lang="is-IS"/>
          </a:p>
        </p:txBody>
      </p:sp>
      <p:pic>
        <p:nvPicPr>
          <p:cNvPr id="5" name="Picture 2" descr="C:\Documents and Settings\jonb\My Documents\My Pictures\Raudakrossvikan_09\Raudur_kross_2.jpg"/>
          <p:cNvPicPr>
            <a:picLocks noChangeAspect="1" noChangeArrowheads="1"/>
          </p:cNvPicPr>
          <p:nvPr/>
        </p:nvPicPr>
        <p:blipFill>
          <a:blip r:embed="rId3" cstate="email">
            <a:lum bright="4000" contrast="4000"/>
          </a:blip>
          <a:srcRect/>
          <a:stretch>
            <a:fillRect/>
          </a:stretch>
        </p:blipFill>
        <p:spPr bwMode="auto">
          <a:xfrm rot="176753">
            <a:off x="2408831" y="2249352"/>
            <a:ext cx="4126797" cy="2949021"/>
          </a:xfrm>
          <a:prstGeom prst="rect">
            <a:avLst/>
          </a:prstGeom>
          <a:ln>
            <a:noFill/>
          </a:ln>
          <a:effectLst>
            <a:softEdge rad="112500"/>
          </a:effectLst>
        </p:spPr>
      </p:pic>
      <p:sp>
        <p:nvSpPr>
          <p:cNvPr id="6" name="TextBox 5"/>
          <p:cNvSpPr txBox="1"/>
          <p:nvPr/>
        </p:nvSpPr>
        <p:spPr>
          <a:xfrm>
            <a:off x="827584" y="5373216"/>
            <a:ext cx="7704856" cy="954107"/>
          </a:xfrm>
          <a:prstGeom prst="rect">
            <a:avLst/>
          </a:prstGeom>
          <a:noFill/>
        </p:spPr>
        <p:txBody>
          <a:bodyPr wrap="square" rtlCol="0">
            <a:spAutoFit/>
          </a:bodyPr>
          <a:lstStyle/>
          <a:p>
            <a:pPr eaLnBrk="1" hangingPunct="1"/>
            <a:r>
              <a:rPr lang="is-IS" sz="2800" dirty="0" smtClean="0">
                <a:latin typeface="Arial" pitchFamily="34" charset="0"/>
                <a:cs typeface="Arial" pitchFamily="34" charset="0"/>
              </a:rPr>
              <a:t>Sérstaða Rauða krossins felst m.a. í </a:t>
            </a:r>
            <a:r>
              <a:rPr lang="is-IS" sz="2800" b="1" dirty="0" smtClean="0">
                <a:latin typeface="Arial" pitchFamily="34" charset="0"/>
                <a:cs typeface="Arial" pitchFamily="34" charset="0"/>
              </a:rPr>
              <a:t>hlutleysi, óhlutdrægni, sjálfstæði </a:t>
            </a:r>
            <a:r>
              <a:rPr lang="is-IS" sz="2800" dirty="0" smtClean="0">
                <a:latin typeface="Arial" pitchFamily="34" charset="0"/>
                <a:cs typeface="Arial" pitchFamily="34" charset="0"/>
              </a:rPr>
              <a:t>og </a:t>
            </a:r>
            <a:r>
              <a:rPr lang="is-IS" sz="2800" b="1" dirty="0" smtClean="0">
                <a:latin typeface="Arial" pitchFamily="34" charset="0"/>
                <a:cs typeface="Arial" pitchFamily="34" charset="0"/>
              </a:rPr>
              <a:t>sjálfboðnu starfi</a:t>
            </a:r>
            <a:endParaRPr lang="en-US" sz="2800" b="1" dirty="0" smtClean="0">
              <a:latin typeface="Arial" pitchFamily="34" charset="0"/>
              <a:cs typeface="Arial" pitchFamily="34" charset="0"/>
            </a:endParaRPr>
          </a:p>
        </p:txBody>
      </p:sp>
    </p:spTree>
    <p:extLst>
      <p:ext uri="{BB962C8B-B14F-4D97-AF65-F5344CB8AC3E}">
        <p14:creationId xmlns:p14="http://schemas.microsoft.com/office/powerpoint/2010/main" val="5556193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a:xfrm>
            <a:off x="900113" y="1133872"/>
            <a:ext cx="7543800" cy="1143000"/>
          </a:xfrm>
        </p:spPr>
        <p:txBody>
          <a:bodyPr/>
          <a:lstStyle/>
          <a:p>
            <a:r>
              <a:rPr lang="is-IS" b="0" dirty="0" smtClean="0">
                <a:latin typeface="Arial" charset="0"/>
              </a:rPr>
              <a:t>Nánari skoðun og mat</a:t>
            </a:r>
            <a:br>
              <a:rPr lang="is-IS" b="0" dirty="0" smtClean="0">
                <a:latin typeface="Arial" charset="0"/>
              </a:rPr>
            </a:br>
            <a:r>
              <a:rPr lang="is-IS" sz="2500" b="0" dirty="0" smtClean="0">
                <a:solidFill>
                  <a:srgbClr val="FF0000"/>
                </a:solidFill>
                <a:latin typeface="Arial" charset="0"/>
              </a:rPr>
              <a:t>Heilsufarssaga</a:t>
            </a:r>
            <a:endParaRPr lang="en-GB" sz="2500" b="0" dirty="0">
              <a:solidFill>
                <a:srgbClr val="FF0000"/>
              </a:solidFill>
              <a:latin typeface="Arial" charset="0"/>
            </a:endParaRPr>
          </a:p>
        </p:txBody>
      </p:sp>
      <p:sp>
        <p:nvSpPr>
          <p:cNvPr id="803843" name="Rectangle 3"/>
          <p:cNvSpPr>
            <a:spLocks noGrp="1" noChangeArrowheads="1"/>
          </p:cNvSpPr>
          <p:nvPr>
            <p:ph idx="1"/>
          </p:nvPr>
        </p:nvSpPr>
        <p:spPr>
          <a:xfrm>
            <a:off x="755650" y="2636912"/>
            <a:ext cx="7854950" cy="3535288"/>
          </a:xfrm>
        </p:spPr>
        <p:txBody>
          <a:bodyPr/>
          <a:lstStyle/>
          <a:p>
            <a:pPr>
              <a:lnSpc>
                <a:spcPct val="95000"/>
              </a:lnSpc>
              <a:buClr>
                <a:schemeClr val="tx1"/>
              </a:buClr>
              <a:buFont typeface="Wingdings" pitchFamily="2" charset="2"/>
              <a:buChar char="§"/>
            </a:pPr>
            <a:r>
              <a:rPr lang="is-IS" sz="2800" b="1" dirty="0">
                <a:solidFill>
                  <a:srgbClr val="FF0000"/>
                </a:solidFill>
                <a:latin typeface="Arial" charset="0"/>
              </a:rPr>
              <a:t>O</a:t>
            </a:r>
            <a:r>
              <a:rPr lang="is-IS" sz="2800" dirty="0">
                <a:solidFill>
                  <a:srgbClr val="FF0000"/>
                </a:solidFill>
                <a:latin typeface="Arial" charset="0"/>
              </a:rPr>
              <a:t> </a:t>
            </a:r>
            <a:r>
              <a:rPr lang="is-IS" sz="2800" dirty="0">
                <a:latin typeface="Arial" charset="0"/>
              </a:rPr>
              <a:t> Ofnæmi</a:t>
            </a:r>
          </a:p>
          <a:p>
            <a:pPr>
              <a:lnSpc>
                <a:spcPct val="95000"/>
              </a:lnSpc>
              <a:buClr>
                <a:schemeClr val="tx1"/>
              </a:buClr>
              <a:buFont typeface="Wingdings" pitchFamily="2" charset="2"/>
              <a:buChar char="§"/>
            </a:pPr>
            <a:r>
              <a:rPr lang="is-IS" sz="2800" b="1" dirty="0">
                <a:solidFill>
                  <a:srgbClr val="FF0000"/>
                </a:solidFill>
                <a:latin typeface="Arial" charset="0"/>
              </a:rPr>
              <a:t>L</a:t>
            </a:r>
            <a:r>
              <a:rPr lang="is-IS" sz="2800" dirty="0">
                <a:solidFill>
                  <a:srgbClr val="FF0000"/>
                </a:solidFill>
                <a:latin typeface="Arial" charset="0"/>
              </a:rPr>
              <a:t>   </a:t>
            </a:r>
            <a:r>
              <a:rPr lang="is-IS" sz="2800" dirty="0">
                <a:latin typeface="Arial" charset="0"/>
              </a:rPr>
              <a:t>Lyf</a:t>
            </a:r>
          </a:p>
          <a:p>
            <a:pPr>
              <a:lnSpc>
                <a:spcPct val="95000"/>
              </a:lnSpc>
              <a:buClr>
                <a:schemeClr val="tx1"/>
              </a:buClr>
              <a:buFont typeface="Wingdings" pitchFamily="2" charset="2"/>
              <a:buChar char="§"/>
            </a:pPr>
            <a:r>
              <a:rPr lang="is-IS" sz="2800" b="1" dirty="0">
                <a:solidFill>
                  <a:srgbClr val="FF0000"/>
                </a:solidFill>
                <a:latin typeface="Arial" charset="0"/>
              </a:rPr>
              <a:t>S</a:t>
            </a:r>
            <a:r>
              <a:rPr lang="is-IS" sz="2800" dirty="0">
                <a:solidFill>
                  <a:srgbClr val="FF0000"/>
                </a:solidFill>
                <a:latin typeface="Arial" charset="0"/>
              </a:rPr>
              <a:t>   </a:t>
            </a:r>
            <a:r>
              <a:rPr lang="is-IS" sz="2800" dirty="0">
                <a:latin typeface="Arial" charset="0"/>
              </a:rPr>
              <a:t>Sjúkdómar</a:t>
            </a:r>
          </a:p>
          <a:p>
            <a:pPr>
              <a:lnSpc>
                <a:spcPct val="95000"/>
              </a:lnSpc>
              <a:buClr>
                <a:schemeClr val="tx1"/>
              </a:buClr>
              <a:buFont typeface="Wingdings" pitchFamily="2" charset="2"/>
              <a:buChar char="§"/>
            </a:pPr>
            <a:r>
              <a:rPr lang="is-IS" sz="2800" b="1" dirty="0">
                <a:solidFill>
                  <a:srgbClr val="FF0000"/>
                </a:solidFill>
                <a:latin typeface="Arial" charset="0"/>
              </a:rPr>
              <a:t>E</a:t>
            </a:r>
            <a:r>
              <a:rPr lang="is-IS" sz="2800" dirty="0">
                <a:solidFill>
                  <a:srgbClr val="FF0000"/>
                </a:solidFill>
                <a:latin typeface="Arial" charset="0"/>
              </a:rPr>
              <a:t>   </a:t>
            </a:r>
            <a:r>
              <a:rPr lang="is-IS" sz="2800" dirty="0">
                <a:latin typeface="Arial" charset="0"/>
              </a:rPr>
              <a:t>Einkenni, teikn og saga</a:t>
            </a:r>
          </a:p>
          <a:p>
            <a:pPr>
              <a:lnSpc>
                <a:spcPct val="95000"/>
              </a:lnSpc>
              <a:buClr>
                <a:schemeClr val="tx1"/>
              </a:buClr>
              <a:buFont typeface="Wingdings" pitchFamily="2" charset="2"/>
              <a:buChar char="§"/>
            </a:pPr>
            <a:r>
              <a:rPr lang="is-IS" sz="2800" b="1" dirty="0">
                <a:solidFill>
                  <a:srgbClr val="FF0000"/>
                </a:solidFill>
                <a:latin typeface="Arial" charset="0"/>
              </a:rPr>
              <a:t>N</a:t>
            </a:r>
            <a:r>
              <a:rPr lang="is-IS" sz="2800" dirty="0">
                <a:solidFill>
                  <a:srgbClr val="FF0000"/>
                </a:solidFill>
                <a:latin typeface="Arial" charset="0"/>
              </a:rPr>
              <a:t>   </a:t>
            </a:r>
            <a:r>
              <a:rPr lang="is-IS" sz="2800" dirty="0">
                <a:latin typeface="Arial" charset="0"/>
              </a:rPr>
              <a:t>Neysla matar</a:t>
            </a:r>
          </a:p>
          <a:p>
            <a:pPr>
              <a:buFontTx/>
              <a:buNone/>
            </a:pPr>
            <a:endParaRPr lang="en-GB" sz="2800" dirty="0">
              <a:latin typeface="Arial" charset="0"/>
            </a:endParaRPr>
          </a:p>
        </p:txBody>
      </p:sp>
      <p:sp>
        <p:nvSpPr>
          <p:cNvPr id="6" name="Slide Number Placeholder 5"/>
          <p:cNvSpPr>
            <a:spLocks noGrp="1"/>
          </p:cNvSpPr>
          <p:nvPr>
            <p:ph type="sldNum" sz="quarter" idx="12"/>
          </p:nvPr>
        </p:nvSpPr>
        <p:spPr/>
        <p:txBody>
          <a:bodyPr/>
          <a:lstStyle/>
          <a:p>
            <a:fld id="{708D6A67-90DC-4F4D-A896-89D0A74EC72C}" type="slidenum">
              <a:rPr lang="is-IS"/>
              <a:pPr/>
              <a:t>50</a:t>
            </a:fld>
            <a:endParaRPr lang="is-IS"/>
          </a:p>
        </p:txBody>
      </p:sp>
    </p:spTree>
    <p:extLst>
      <p:ext uri="{BB962C8B-B14F-4D97-AF65-F5344CB8AC3E}">
        <p14:creationId xmlns:p14="http://schemas.microsoft.com/office/powerpoint/2010/main" val="237234420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a:xfrm>
            <a:off x="0" y="1421904"/>
            <a:ext cx="9144000" cy="1143000"/>
          </a:xfrm>
        </p:spPr>
        <p:txBody>
          <a:bodyPr>
            <a:normAutofit fontScale="90000"/>
          </a:bodyPr>
          <a:lstStyle/>
          <a:p>
            <a:r>
              <a:rPr lang="is-IS" sz="4900" b="0" dirty="0">
                <a:latin typeface="Arial" charset="0"/>
              </a:rPr>
              <a:t>Grunnendurlífgun og </a:t>
            </a:r>
            <a:r>
              <a:rPr lang="is-IS" sz="4900" b="0" dirty="0" smtClean="0">
                <a:latin typeface="Arial" charset="0"/>
              </a:rPr>
              <a:t>notkun hjartastuðtækja</a:t>
            </a:r>
            <a:r>
              <a:rPr lang="is-IS" sz="4700" b="0" dirty="0">
                <a:latin typeface="Arial" charset="0"/>
              </a:rPr>
              <a:t/>
            </a:r>
            <a:br>
              <a:rPr lang="is-IS" sz="4700" b="0" dirty="0">
                <a:latin typeface="Arial" charset="0"/>
              </a:rPr>
            </a:br>
            <a:r>
              <a:rPr lang="is-IS" sz="2800" dirty="0">
                <a:solidFill>
                  <a:srgbClr val="FF0000"/>
                </a:solidFill>
                <a:latin typeface="Arial" charset="0"/>
              </a:rPr>
              <a:t>Kafli 3:</a:t>
            </a:r>
            <a:endParaRPr lang="en-GB" sz="2800" dirty="0">
              <a:solidFill>
                <a:srgbClr val="FF0000"/>
              </a:solidFill>
              <a:latin typeface="Arial" charset="0"/>
            </a:endParaRPr>
          </a:p>
        </p:txBody>
      </p:sp>
      <p:sp>
        <p:nvSpPr>
          <p:cNvPr id="667651" name="Rectangle 3"/>
          <p:cNvSpPr>
            <a:spLocks noGrp="1" noChangeArrowheads="1"/>
          </p:cNvSpPr>
          <p:nvPr>
            <p:ph idx="1"/>
          </p:nvPr>
        </p:nvSpPr>
        <p:spPr>
          <a:xfrm>
            <a:off x="467544" y="3061543"/>
            <a:ext cx="4464495" cy="3679825"/>
          </a:xfrm>
        </p:spPr>
        <p:txBody>
          <a:bodyPr/>
          <a:lstStyle/>
          <a:p>
            <a:pPr>
              <a:buClr>
                <a:srgbClr val="FF0000"/>
              </a:buClr>
              <a:buFont typeface="Wingdings" pitchFamily="2" charset="2"/>
              <a:buChar char="§"/>
            </a:pPr>
            <a:r>
              <a:rPr lang="is-IS" sz="2800" dirty="0" smtClean="0">
                <a:latin typeface="Arial" charset="0"/>
                <a:hlinkClick r:id="rId3" action="ppaction://hlinksldjump"/>
              </a:rPr>
              <a:t>Athugaðu viðbrögð við áreiti</a:t>
            </a:r>
            <a:endParaRPr lang="is-IS" sz="2800" dirty="0">
              <a:latin typeface="Arial" charset="0"/>
            </a:endParaRPr>
          </a:p>
          <a:p>
            <a:pPr>
              <a:buClr>
                <a:srgbClr val="FF0000"/>
              </a:buClr>
              <a:buFont typeface="Wingdings" pitchFamily="2" charset="2"/>
              <a:buChar char="§"/>
            </a:pPr>
            <a:r>
              <a:rPr lang="is-IS" sz="2800" dirty="0" smtClean="0">
                <a:latin typeface="Arial" charset="0"/>
                <a:hlinkClick r:id="rId4" action="ppaction://hlinksldjump"/>
              </a:rPr>
              <a:t>Opnaðu öndunarveginn</a:t>
            </a:r>
            <a:endParaRPr lang="is-IS" sz="2800" dirty="0">
              <a:latin typeface="Arial" charset="0"/>
            </a:endParaRPr>
          </a:p>
          <a:p>
            <a:pPr>
              <a:buClr>
                <a:srgbClr val="FF0000"/>
              </a:buClr>
              <a:buFont typeface="Wingdings" pitchFamily="2" charset="2"/>
              <a:buChar char="§"/>
            </a:pPr>
            <a:r>
              <a:rPr lang="is-IS" sz="2800" dirty="0" smtClean="0">
                <a:latin typeface="Arial" charset="0"/>
                <a:hlinkClick r:id="rId5" action="ppaction://hlinksldjump"/>
              </a:rPr>
              <a:t>Athugaðu öndun</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6" action="ppaction://hlinksldjump"/>
              </a:rPr>
              <a:t>Hliðarlega</a:t>
            </a:r>
            <a:endParaRPr lang="is-IS" sz="2800" dirty="0">
              <a:latin typeface="Arial" charset="0"/>
            </a:endParaRPr>
          </a:p>
          <a:p>
            <a:pPr>
              <a:buClr>
                <a:srgbClr val="FF0000"/>
              </a:buClr>
              <a:buFont typeface="Wingdings" pitchFamily="2" charset="2"/>
              <a:buChar char="§"/>
            </a:pPr>
            <a:r>
              <a:rPr lang="is-IS" sz="2800" dirty="0">
                <a:latin typeface="Arial" charset="0"/>
                <a:hlinkClick r:id="rId7" action="ppaction://hlinksldjump"/>
              </a:rPr>
              <a:t>Hjartahnoð og blástur</a:t>
            </a:r>
            <a:endParaRPr lang="is-IS" sz="2800" dirty="0">
              <a:latin typeface="Arial" charset="0"/>
            </a:endParaRPr>
          </a:p>
          <a:p>
            <a:pPr>
              <a:buClr>
                <a:srgbClr val="FF0000"/>
              </a:buClr>
              <a:buFont typeface="Wingdings" pitchFamily="2" charset="2"/>
              <a:buChar char="§"/>
            </a:pPr>
            <a:r>
              <a:rPr lang="is-IS" sz="2800" dirty="0" smtClean="0">
                <a:latin typeface="Arial" charset="0"/>
                <a:hlinkClick r:id="rId8" action="ppaction://hlinksldjump"/>
              </a:rPr>
              <a:t>Hjartastuð</a:t>
            </a:r>
            <a:endParaRPr lang="is-IS" sz="2800" dirty="0" smtClean="0">
              <a:latin typeface="Arial" charset="0"/>
            </a:endParaRPr>
          </a:p>
        </p:txBody>
      </p:sp>
      <p:sp>
        <p:nvSpPr>
          <p:cNvPr id="4" name="Rectangle 3"/>
          <p:cNvSpPr txBox="1">
            <a:spLocks noChangeArrowheads="1"/>
          </p:cNvSpPr>
          <p:nvPr/>
        </p:nvSpPr>
        <p:spPr bwMode="auto">
          <a:xfrm>
            <a:off x="4788024" y="3061543"/>
            <a:ext cx="4355976" cy="367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spcBef>
                <a:spcPct val="20000"/>
              </a:spcBef>
              <a:spcAft>
                <a:spcPct val="0"/>
              </a:spcAft>
              <a:buClr>
                <a:srgbClr val="FF0000"/>
              </a:buClr>
              <a:buSzTx/>
              <a:buFont typeface="Wingdings" pitchFamily="2" charset="2"/>
              <a:buChar char="§"/>
              <a:tabLst/>
              <a:defRPr/>
            </a:pPr>
            <a:r>
              <a:rPr lang="is-IS" sz="2800" kern="0" dirty="0" smtClean="0">
                <a:latin typeface="Arial" pitchFamily="34" charset="0"/>
                <a:cs typeface="Arial" pitchFamily="34" charset="0"/>
                <a:hlinkClick r:id="rId9" action="ppaction://hlinksldjump"/>
              </a:rPr>
              <a:t>Endurlífgun þegar tveir eða fleiri taka þátt</a:t>
            </a:r>
            <a:endParaRPr lang="is-IS" sz="2800" kern="0" dirty="0" smtClean="0">
              <a:latin typeface="Arial" pitchFamily="34" charset="0"/>
              <a:cs typeface="Arial" pitchFamily="34" charset="0"/>
            </a:endParaRPr>
          </a:p>
          <a:p>
            <a:pPr marL="342900" marR="0" lvl="0" indent="-342900" algn="l" defTabSz="914400" rtl="0" eaLnBrk="1" fontAlgn="base" latinLnBrk="0" hangingPunct="1">
              <a:spcBef>
                <a:spcPct val="20000"/>
              </a:spcBef>
              <a:spcAft>
                <a:spcPct val="0"/>
              </a:spcAft>
              <a:buClr>
                <a:srgbClr val="FF0000"/>
              </a:buClr>
              <a:buSzTx/>
              <a:buFont typeface="Wingdings" pitchFamily="2" charset="2"/>
              <a:buChar char="§"/>
              <a:tabLst/>
              <a:defRPr/>
            </a:pPr>
            <a:r>
              <a:rPr kumimoji="0" lang="is-IS" sz="2800" b="0" i="0" u="none" strike="noStrike" kern="0" cap="none" spc="0" normalizeH="0" baseline="0" noProof="0" dirty="0" smtClean="0">
                <a:ln>
                  <a:noFill/>
                </a:ln>
                <a:solidFill>
                  <a:schemeClr val="tx1"/>
                </a:solidFill>
                <a:effectLst/>
                <a:uLnTx/>
                <a:uFillTx/>
                <a:latin typeface="Arial" pitchFamily="34" charset="0"/>
                <a:cs typeface="Arial" pitchFamily="34" charset="0"/>
                <a:hlinkClick r:id="rId10" action="ppaction://hlinksldjump"/>
              </a:rPr>
              <a:t>Endurlífgun</a:t>
            </a:r>
            <a:r>
              <a:rPr kumimoji="0" lang="is-IS" sz="2800" b="0" i="0" u="none" strike="noStrike" kern="0" cap="none" spc="0" normalizeH="0" noProof="0" dirty="0" smtClean="0">
                <a:ln>
                  <a:noFill/>
                </a:ln>
                <a:solidFill>
                  <a:schemeClr val="tx1"/>
                </a:solidFill>
                <a:effectLst/>
                <a:uLnTx/>
                <a:uFillTx/>
                <a:latin typeface="Arial" pitchFamily="34" charset="0"/>
                <a:cs typeface="Arial" pitchFamily="34" charset="0"/>
                <a:hlinkClick r:id="rId10" action="ppaction://hlinksldjump"/>
              </a:rPr>
              <a:t> ungbarna og barna</a:t>
            </a:r>
            <a:endParaRPr kumimoji="0" lang="is-IS" sz="2800" b="0" i="0" u="none" strike="noStrike" kern="0" cap="none" spc="0" normalizeH="0" noProof="0" dirty="0" smtClean="0">
              <a:ln>
                <a:noFill/>
              </a:ln>
              <a:solidFill>
                <a:schemeClr val="tx1"/>
              </a:solidFill>
              <a:effectLst/>
              <a:uLnTx/>
              <a:uFillTx/>
              <a:latin typeface="Arial" pitchFamily="34" charset="0"/>
              <a:cs typeface="Arial" pitchFamily="34" charset="0"/>
            </a:endParaRPr>
          </a:p>
          <a:p>
            <a:pPr marL="342900" marR="0" lvl="0" indent="-342900" algn="l" defTabSz="914400" rtl="0" eaLnBrk="1" fontAlgn="base" latinLnBrk="0" hangingPunct="1">
              <a:spcBef>
                <a:spcPct val="20000"/>
              </a:spcBef>
              <a:spcAft>
                <a:spcPct val="0"/>
              </a:spcAft>
              <a:buClr>
                <a:srgbClr val="FF0000"/>
              </a:buClr>
              <a:buSzTx/>
              <a:buFont typeface="Wingdings" pitchFamily="2" charset="2"/>
              <a:buChar char="§"/>
              <a:tabLst/>
              <a:defRPr/>
            </a:pPr>
            <a:r>
              <a:rPr lang="is-IS" sz="2800" kern="0" baseline="0" dirty="0" smtClean="0">
                <a:latin typeface="Arial" pitchFamily="34" charset="0"/>
                <a:cs typeface="Arial" pitchFamily="34" charset="0"/>
                <a:hlinkClick r:id="rId11" action="ppaction://hlinksldjump"/>
              </a:rPr>
              <a:t>Endurlífgun</a:t>
            </a:r>
            <a:r>
              <a:rPr lang="is-IS" sz="2800" kern="0" dirty="0" smtClean="0">
                <a:latin typeface="Arial" pitchFamily="34" charset="0"/>
                <a:cs typeface="Arial" pitchFamily="34" charset="0"/>
                <a:hlinkClick r:id="rId11" action="ppaction://hlinksldjump"/>
              </a:rPr>
              <a:t> án blásturs</a:t>
            </a:r>
            <a:endParaRPr lang="is-IS" sz="2800" kern="0" dirty="0" smtClean="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kern="0" dirty="0" smtClean="0">
                <a:latin typeface="Arial" pitchFamily="34" charset="0"/>
                <a:cs typeface="Arial" pitchFamily="34" charset="0"/>
                <a:hlinkClick r:id="rId12" action="ppaction://hlinksldjump"/>
              </a:rPr>
              <a:t>Endurlífgunarkeðjan</a:t>
            </a:r>
            <a:endParaRPr lang="is-IS" sz="2800" kern="0" dirty="0" smtClean="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kern="0" dirty="0" smtClean="0">
                <a:latin typeface="Arial" pitchFamily="34" charset="0"/>
                <a:cs typeface="Arial" pitchFamily="34" charset="0"/>
                <a:hlinkClick r:id="rId13" action="ppaction://hlinksldjump"/>
              </a:rPr>
              <a:t>Ferill endurlífgunar</a:t>
            </a:r>
            <a:endParaRPr lang="is-IS" sz="2800" kern="0" dirty="0" smtClean="0">
              <a:latin typeface="Arial" pitchFamily="34" charset="0"/>
              <a:cs typeface="Arial" pitchFamily="34" charset="0"/>
            </a:endParaRPr>
          </a:p>
          <a:p>
            <a:pPr marL="342900" marR="0" lvl="0" indent="-342900" algn="l" defTabSz="914400" rtl="0" eaLnBrk="1" fontAlgn="base" latinLnBrk="0" hangingPunct="1">
              <a:lnSpc>
                <a:spcPct val="100000"/>
              </a:lnSpc>
              <a:spcBef>
                <a:spcPct val="20000"/>
              </a:spcBef>
              <a:spcAft>
                <a:spcPct val="0"/>
              </a:spcAft>
              <a:buClr>
                <a:srgbClr val="FF0000"/>
              </a:buClr>
              <a:buSzTx/>
              <a:buFont typeface="Wingdings" pitchFamily="2" charset="2"/>
              <a:buChar char="§"/>
              <a:tabLst/>
              <a:defRPr/>
            </a:pPr>
            <a:endParaRPr kumimoji="0" lang="is-IS" sz="2800" b="0" i="0" u="none" strike="noStrike" kern="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2879331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CIRSY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2240" y="2420888"/>
            <a:ext cx="2082557" cy="2429337"/>
          </a:xfrm>
          <a:prstGeom prst="rect">
            <a:avLst/>
          </a:prstGeom>
          <a:noFill/>
          <a:ln w="9525">
            <a:noFill/>
            <a:miter lim="800000"/>
            <a:headEnd/>
            <a:tailEnd/>
          </a:ln>
        </p:spPr>
      </p:pic>
      <p:sp>
        <p:nvSpPr>
          <p:cNvPr id="775170" name="Rectangle 2"/>
          <p:cNvSpPr>
            <a:spLocks noGrp="1" noChangeArrowheads="1"/>
          </p:cNvSpPr>
          <p:nvPr>
            <p:ph type="title"/>
          </p:nvPr>
        </p:nvSpPr>
        <p:spPr>
          <a:xfrm>
            <a:off x="0" y="980728"/>
            <a:ext cx="9143999" cy="1225550"/>
          </a:xfrm>
        </p:spPr>
        <p:txBody>
          <a:bodyPr/>
          <a:lstStyle/>
          <a:p>
            <a:pPr>
              <a:lnSpc>
                <a:spcPct val="75000"/>
              </a:lnSpc>
            </a:pPr>
            <a:r>
              <a:rPr lang="is-IS" b="0" dirty="0" smtClean="0">
                <a:latin typeface="Arial" charset="0"/>
              </a:rPr>
              <a:t>Endurlífgun getur skipt sköpum</a:t>
            </a:r>
            <a:endParaRPr lang="en-GB" b="0" dirty="0">
              <a:latin typeface="Arial" charset="0"/>
            </a:endParaRPr>
          </a:p>
        </p:txBody>
      </p:sp>
      <p:sp>
        <p:nvSpPr>
          <p:cNvPr id="775171" name="Rectangle 3"/>
          <p:cNvSpPr>
            <a:spLocks noGrp="1" noChangeArrowheads="1"/>
          </p:cNvSpPr>
          <p:nvPr>
            <p:ph idx="1"/>
          </p:nvPr>
        </p:nvSpPr>
        <p:spPr>
          <a:xfrm>
            <a:off x="395537" y="2204864"/>
            <a:ext cx="6408711" cy="4392787"/>
          </a:xfrm>
        </p:spPr>
        <p:txBody>
          <a:bodyPr/>
          <a:lstStyle/>
          <a:p>
            <a:pPr marL="342000" indent="-342000">
              <a:buClr>
                <a:schemeClr val="tx1"/>
              </a:buClr>
              <a:buFont typeface="Wingdings" pitchFamily="2" charset="2"/>
              <a:buChar char="§"/>
            </a:pPr>
            <a:r>
              <a:rPr lang="is-IS" sz="2800" dirty="0" smtClean="0">
                <a:latin typeface="Arial" charset="0"/>
              </a:rPr>
              <a:t>Súrefni er okkur lífsnauðsynlegt og með blóðinu flyst súrefni til líffæra</a:t>
            </a:r>
          </a:p>
          <a:p>
            <a:pPr marL="342000" indent="-342000">
              <a:buClr>
                <a:schemeClr val="tx1"/>
              </a:buClr>
              <a:buFont typeface="Wingdings" pitchFamily="2" charset="2"/>
              <a:buChar char="§"/>
            </a:pPr>
            <a:r>
              <a:rPr lang="is-IS" sz="2800" dirty="0" smtClean="0">
                <a:latin typeface="Arial" charset="0"/>
              </a:rPr>
              <a:t>Þegar hjartað hættir að slá stöðvast hringrás blóðsins</a:t>
            </a:r>
          </a:p>
          <a:p>
            <a:pPr marL="342000" indent="-342000">
              <a:buClr>
                <a:schemeClr val="tx1"/>
              </a:buClr>
              <a:buFont typeface="Wingdings" pitchFamily="2" charset="2"/>
              <a:buChar char="§"/>
            </a:pPr>
            <a:r>
              <a:rPr lang="is-IS" sz="2800" dirty="0" smtClean="0">
                <a:latin typeface="Arial" charset="0"/>
              </a:rPr>
              <a:t>Ef heilinn er án súrefnis í nokkrar mínútur fara heilafrumur að deyja. Því þarf að hefja endurlífgun sem fyrst</a:t>
            </a:r>
          </a:p>
          <a:p>
            <a:pPr marL="342000" lvl="1" indent="-342000">
              <a:buClr>
                <a:schemeClr val="tx1"/>
              </a:buClr>
              <a:buFont typeface="Wingdings" pitchFamily="2" charset="2"/>
              <a:buChar char="§"/>
            </a:pPr>
            <a:endParaRPr lang="is-IS" sz="2400" dirty="0">
              <a:latin typeface="Arial" charset="0"/>
            </a:endParaRPr>
          </a:p>
          <a:p>
            <a:pPr marL="342000" lvl="1" indent="-342000">
              <a:buClr>
                <a:schemeClr val="tx1"/>
              </a:buClr>
              <a:buFont typeface="Wingdings" pitchFamily="2" charset="2"/>
              <a:buChar char="§"/>
            </a:pPr>
            <a:endParaRPr lang="is-IS" sz="2400" dirty="0" smtClean="0">
              <a:latin typeface="Arial" charset="0"/>
            </a:endParaRPr>
          </a:p>
          <a:p>
            <a:pPr marL="342000" lvl="1" indent="-342000">
              <a:buClr>
                <a:schemeClr val="tx1"/>
              </a:buClr>
              <a:buNone/>
            </a:pPr>
            <a:endParaRPr lang="is-IS" sz="2800" dirty="0" smtClean="0">
              <a:latin typeface="Arial" charset="0"/>
            </a:endParaRPr>
          </a:p>
        </p:txBody>
      </p:sp>
      <p:sp>
        <p:nvSpPr>
          <p:cNvPr id="7" name="Slide Number Placeholder 5"/>
          <p:cNvSpPr>
            <a:spLocks noGrp="1"/>
          </p:cNvSpPr>
          <p:nvPr>
            <p:ph type="sldNum" sz="quarter" idx="12"/>
          </p:nvPr>
        </p:nvSpPr>
        <p:spPr/>
        <p:txBody>
          <a:bodyPr/>
          <a:lstStyle/>
          <a:p>
            <a:fld id="{67F64395-C6CA-48C8-BA4B-FA48F1DCFD49}" type="slidenum">
              <a:rPr lang="is-IS"/>
              <a:pPr/>
              <a:t>52</a:t>
            </a:fld>
            <a:endParaRPr lang="is-IS"/>
          </a:p>
        </p:txBody>
      </p:sp>
    </p:spTree>
    <p:extLst>
      <p:ext uri="{BB962C8B-B14F-4D97-AF65-F5344CB8AC3E}">
        <p14:creationId xmlns:p14="http://schemas.microsoft.com/office/powerpoint/2010/main" val="15201493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827088" y="1052513"/>
            <a:ext cx="7543800" cy="803275"/>
          </a:xfrm>
        </p:spPr>
        <p:txBody>
          <a:bodyPr/>
          <a:lstStyle/>
          <a:p>
            <a:r>
              <a:rPr lang="is-IS" b="0" dirty="0">
                <a:latin typeface="Arial" charset="0"/>
              </a:rPr>
              <a:t>Afleiðingar súrefnisskorts</a:t>
            </a:r>
            <a:endParaRPr lang="en-GB" b="0" dirty="0">
              <a:latin typeface="Arial" charset="0"/>
            </a:endParaRPr>
          </a:p>
        </p:txBody>
      </p:sp>
      <p:sp>
        <p:nvSpPr>
          <p:cNvPr id="11" name="Slide Number Placeholder 5"/>
          <p:cNvSpPr>
            <a:spLocks noGrp="1"/>
          </p:cNvSpPr>
          <p:nvPr>
            <p:ph type="sldNum" sz="quarter" idx="12"/>
          </p:nvPr>
        </p:nvSpPr>
        <p:spPr/>
        <p:txBody>
          <a:bodyPr/>
          <a:lstStyle/>
          <a:p>
            <a:fld id="{70104226-CD3A-4C75-9097-CB4EF06B607F}" type="slidenum">
              <a:rPr lang="is-IS"/>
              <a:pPr/>
              <a:t>53</a:t>
            </a:fld>
            <a:endParaRPr lang="is-IS"/>
          </a:p>
        </p:txBody>
      </p:sp>
      <p:pic>
        <p:nvPicPr>
          <p:cNvPr id="686083" name="Picture 3" descr="KLUKKA"/>
          <p:cNvPicPr>
            <a:picLocks noChangeAspect="1" noChangeArrowheads="1"/>
          </p:cNvPicPr>
          <p:nvPr/>
        </p:nvPicPr>
        <p:blipFill>
          <a:blip r:embed="rId2" cstate="email"/>
          <a:srcRect/>
          <a:stretch>
            <a:fillRect/>
          </a:stretch>
        </p:blipFill>
        <p:spPr bwMode="auto">
          <a:xfrm>
            <a:off x="827088" y="2349500"/>
            <a:ext cx="5105400" cy="3489325"/>
          </a:xfrm>
          <a:prstGeom prst="rect">
            <a:avLst/>
          </a:prstGeom>
          <a:noFill/>
        </p:spPr>
      </p:pic>
      <p:sp>
        <p:nvSpPr>
          <p:cNvPr id="686084" name="Text Box 4"/>
          <p:cNvSpPr txBox="1">
            <a:spLocks noChangeArrowheads="1"/>
          </p:cNvSpPr>
          <p:nvPr/>
        </p:nvSpPr>
        <p:spPr bwMode="auto">
          <a:xfrm>
            <a:off x="3995738" y="2060575"/>
            <a:ext cx="5148262" cy="641350"/>
          </a:xfrm>
          <a:prstGeom prst="rect">
            <a:avLst/>
          </a:prstGeom>
          <a:noFill/>
          <a:ln w="9525">
            <a:noFill/>
            <a:miter lim="800000"/>
            <a:headEnd/>
            <a:tailEnd/>
          </a:ln>
          <a:effectLst/>
        </p:spPr>
        <p:txBody>
          <a:bodyPr>
            <a:spAutoFit/>
          </a:bodyPr>
          <a:lstStyle/>
          <a:p>
            <a:r>
              <a:rPr lang="is-IS" b="1"/>
              <a:t>0-4 mínútur</a:t>
            </a:r>
          </a:p>
          <a:p>
            <a:r>
              <a:rPr lang="is-IS"/>
              <a:t>Heilaskemmdir ólíklegar ef hafin er endurlífgun</a:t>
            </a:r>
            <a:endParaRPr lang="en-GB"/>
          </a:p>
        </p:txBody>
      </p:sp>
      <p:sp>
        <p:nvSpPr>
          <p:cNvPr id="686085" name="Text Box 5"/>
          <p:cNvSpPr txBox="1">
            <a:spLocks noChangeArrowheads="1"/>
          </p:cNvSpPr>
          <p:nvPr/>
        </p:nvSpPr>
        <p:spPr bwMode="auto">
          <a:xfrm>
            <a:off x="3924300" y="2924175"/>
            <a:ext cx="3168650" cy="531813"/>
          </a:xfrm>
          <a:prstGeom prst="rect">
            <a:avLst/>
          </a:prstGeom>
          <a:noFill/>
          <a:ln w="9525">
            <a:noFill/>
            <a:miter lim="800000"/>
            <a:headEnd/>
            <a:tailEnd/>
          </a:ln>
          <a:effectLst/>
        </p:spPr>
        <p:txBody>
          <a:bodyPr>
            <a:spAutoFit/>
          </a:bodyPr>
          <a:lstStyle/>
          <a:p>
            <a:pPr>
              <a:lnSpc>
                <a:spcPct val="55000"/>
              </a:lnSpc>
              <a:spcBef>
                <a:spcPct val="50000"/>
              </a:spcBef>
            </a:pPr>
            <a:r>
              <a:rPr lang="is-IS" b="1" dirty="0">
                <a:latin typeface="Helvetica" charset="0"/>
              </a:rPr>
              <a:t>4-6 mínútur </a:t>
            </a:r>
          </a:p>
          <a:p>
            <a:pPr>
              <a:lnSpc>
                <a:spcPct val="55000"/>
              </a:lnSpc>
              <a:spcBef>
                <a:spcPct val="50000"/>
              </a:spcBef>
            </a:pPr>
            <a:r>
              <a:rPr lang="is-IS" dirty="0">
                <a:latin typeface="Helvetica" charset="0"/>
              </a:rPr>
              <a:t>Heilaskemmdir mögulegar</a:t>
            </a:r>
            <a:endParaRPr lang="en-GB" dirty="0">
              <a:latin typeface="Helvetica" charset="0"/>
            </a:endParaRPr>
          </a:p>
        </p:txBody>
      </p:sp>
      <p:sp>
        <p:nvSpPr>
          <p:cNvPr id="686086" name="Text Box 6"/>
          <p:cNvSpPr txBox="1">
            <a:spLocks noChangeArrowheads="1"/>
          </p:cNvSpPr>
          <p:nvPr/>
        </p:nvSpPr>
        <p:spPr bwMode="auto">
          <a:xfrm>
            <a:off x="3924300" y="3573463"/>
            <a:ext cx="2952750" cy="641350"/>
          </a:xfrm>
          <a:prstGeom prst="rect">
            <a:avLst/>
          </a:prstGeom>
          <a:noFill/>
          <a:ln w="9525">
            <a:noFill/>
            <a:miter lim="800000"/>
            <a:headEnd/>
            <a:tailEnd/>
          </a:ln>
          <a:effectLst/>
        </p:spPr>
        <p:txBody>
          <a:bodyPr>
            <a:spAutoFit/>
          </a:bodyPr>
          <a:lstStyle/>
          <a:p>
            <a:r>
              <a:rPr lang="is-IS" b="1">
                <a:latin typeface="Helvetica" charset="0"/>
              </a:rPr>
              <a:t>6-10 mínútur</a:t>
            </a:r>
          </a:p>
          <a:p>
            <a:r>
              <a:rPr lang="is-IS">
                <a:latin typeface="Helvetica" charset="0"/>
              </a:rPr>
              <a:t>Heilaskemmdir líklegar</a:t>
            </a:r>
            <a:endParaRPr lang="en-GB">
              <a:latin typeface="Helvetica" charset="0"/>
            </a:endParaRPr>
          </a:p>
        </p:txBody>
      </p:sp>
      <p:sp>
        <p:nvSpPr>
          <p:cNvPr id="686087" name="Text Box 7"/>
          <p:cNvSpPr txBox="1">
            <a:spLocks noChangeArrowheads="1"/>
          </p:cNvSpPr>
          <p:nvPr/>
        </p:nvSpPr>
        <p:spPr bwMode="auto">
          <a:xfrm>
            <a:off x="3924300" y="4292600"/>
            <a:ext cx="4679950" cy="641350"/>
          </a:xfrm>
          <a:prstGeom prst="rect">
            <a:avLst/>
          </a:prstGeom>
          <a:noFill/>
          <a:ln w="9525">
            <a:noFill/>
            <a:miter lim="800000"/>
            <a:headEnd/>
            <a:tailEnd/>
          </a:ln>
          <a:effectLst/>
        </p:spPr>
        <p:txBody>
          <a:bodyPr>
            <a:spAutoFit/>
          </a:bodyPr>
          <a:lstStyle/>
          <a:p>
            <a:r>
              <a:rPr lang="is-IS" b="1">
                <a:latin typeface="Helvetica" charset="0"/>
              </a:rPr>
              <a:t>Meira en 10 mínútur</a:t>
            </a:r>
          </a:p>
          <a:p>
            <a:r>
              <a:rPr lang="is-IS">
                <a:latin typeface="Helvetica" charset="0"/>
              </a:rPr>
              <a:t>Alvarlegar heilaskemmdir eða heiladauði vís</a:t>
            </a:r>
            <a:endParaRPr lang="en-GB">
              <a:latin typeface="Helvetica" charset="0"/>
            </a:endParaRPr>
          </a:p>
        </p:txBody>
      </p:sp>
      <p:sp>
        <p:nvSpPr>
          <p:cNvPr id="686088" name="Rectangle 8"/>
          <p:cNvSpPr>
            <a:spLocks noChangeArrowheads="1"/>
          </p:cNvSpPr>
          <p:nvPr/>
        </p:nvSpPr>
        <p:spPr bwMode="auto">
          <a:xfrm>
            <a:off x="900113" y="5949950"/>
            <a:ext cx="7777162" cy="519113"/>
          </a:xfrm>
          <a:prstGeom prst="rect">
            <a:avLst/>
          </a:prstGeom>
          <a:noFill/>
          <a:ln w="9525">
            <a:noFill/>
            <a:miter lim="800000"/>
            <a:headEnd/>
            <a:tailEnd/>
          </a:ln>
          <a:effectLst/>
        </p:spPr>
        <p:txBody>
          <a:bodyPr>
            <a:spAutoFit/>
          </a:bodyPr>
          <a:lstStyle/>
          <a:p>
            <a:pPr algn="ctr"/>
            <a:r>
              <a:rPr lang="is-IS" sz="2800" dirty="0">
                <a:solidFill>
                  <a:srgbClr val="FF0000"/>
                </a:solidFill>
                <a:latin typeface="Arial" pitchFamily="34" charset="0"/>
                <a:cs typeface="Arial" pitchFamily="34" charset="0"/>
              </a:rPr>
              <a:t>Mikilvægt er að bregðast strax við!</a:t>
            </a:r>
            <a:endParaRPr lang="en-GB"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6320968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0" y="1124223"/>
            <a:ext cx="9144000" cy="936625"/>
          </a:xfrm>
        </p:spPr>
        <p:txBody>
          <a:bodyPr/>
          <a:lstStyle/>
          <a:p>
            <a:r>
              <a:rPr lang="is-IS" b="0" dirty="0" smtClean="0">
                <a:latin typeface="Arial" charset="0"/>
              </a:rPr>
              <a:t>Athugaðu </a:t>
            </a:r>
            <a:r>
              <a:rPr lang="is-IS" b="0" dirty="0">
                <a:latin typeface="Arial" charset="0"/>
              </a:rPr>
              <a:t>viðbrögð við áreiti</a:t>
            </a:r>
            <a:endParaRPr lang="en-GB" b="0" dirty="0">
              <a:latin typeface="Arial" charset="0"/>
            </a:endParaRPr>
          </a:p>
        </p:txBody>
      </p:sp>
      <p:sp>
        <p:nvSpPr>
          <p:cNvPr id="669699" name="Rectangle 3"/>
          <p:cNvSpPr>
            <a:spLocks noGrp="1" noChangeArrowheads="1"/>
          </p:cNvSpPr>
          <p:nvPr>
            <p:ph idx="1"/>
          </p:nvPr>
        </p:nvSpPr>
        <p:spPr>
          <a:xfrm>
            <a:off x="611188" y="2349500"/>
            <a:ext cx="4320852" cy="4246563"/>
          </a:xfrm>
        </p:spPr>
        <p:txBody>
          <a:bodyPr/>
          <a:lstStyle/>
          <a:p>
            <a:pPr>
              <a:buClr>
                <a:schemeClr val="tx1"/>
              </a:buClr>
              <a:buFont typeface="Wingdings" pitchFamily="2" charset="2"/>
              <a:buChar char="§"/>
            </a:pPr>
            <a:r>
              <a:rPr lang="is-IS" sz="2800" b="1" dirty="0" smtClean="0">
                <a:latin typeface="Arial" charset="0"/>
              </a:rPr>
              <a:t>Bregst við áreiti                                       </a:t>
            </a:r>
            <a:r>
              <a:rPr lang="is-IS" sz="2800" dirty="0" smtClean="0">
                <a:latin typeface="Arial" charset="0"/>
              </a:rPr>
              <a:t>Opnar augu, svarar kalli</a:t>
            </a:r>
            <a:r>
              <a:rPr lang="is-IS" sz="2800" dirty="0">
                <a:latin typeface="Arial" charset="0"/>
              </a:rPr>
              <a:t> </a:t>
            </a:r>
            <a:r>
              <a:rPr lang="is-IS" sz="2800" dirty="0" smtClean="0">
                <a:latin typeface="Arial" charset="0"/>
              </a:rPr>
              <a:t>eða </a:t>
            </a:r>
            <a:r>
              <a:rPr lang="is-IS" sz="2800" dirty="0">
                <a:latin typeface="Arial" charset="0"/>
              </a:rPr>
              <a:t>vaknar við áreiti</a:t>
            </a:r>
          </a:p>
          <a:p>
            <a:pPr>
              <a:buClr>
                <a:schemeClr val="tx1"/>
              </a:buClr>
              <a:buFont typeface="Wingdings" pitchFamily="2" charset="2"/>
              <a:buChar char="§"/>
            </a:pPr>
            <a:r>
              <a:rPr lang="is-IS" sz="2800" b="1" dirty="0">
                <a:latin typeface="Arial" charset="0"/>
              </a:rPr>
              <a:t>B</a:t>
            </a:r>
            <a:r>
              <a:rPr lang="is-IS" sz="2800" b="1" dirty="0" smtClean="0">
                <a:latin typeface="Arial" charset="0"/>
              </a:rPr>
              <a:t>regst ekki við áreiti                            </a:t>
            </a:r>
            <a:r>
              <a:rPr lang="is-IS" sz="2800" dirty="0" smtClean="0">
                <a:latin typeface="Arial" charset="0"/>
              </a:rPr>
              <a:t> Óeðlileg eða engin </a:t>
            </a:r>
            <a:r>
              <a:rPr lang="is-IS" sz="2800" dirty="0">
                <a:latin typeface="Arial" charset="0"/>
              </a:rPr>
              <a:t>svörun við </a:t>
            </a:r>
            <a:r>
              <a:rPr lang="is-IS" sz="2800" dirty="0" smtClean="0">
                <a:latin typeface="Arial" charset="0"/>
              </a:rPr>
              <a:t>áreiti                                        </a:t>
            </a:r>
            <a:endParaRPr lang="is-IS" sz="2800" dirty="0">
              <a:latin typeface="Arial" charset="0"/>
            </a:endParaRPr>
          </a:p>
          <a:p>
            <a:pPr algn="ctr">
              <a:buClr>
                <a:srgbClr val="FF0000"/>
              </a:buClr>
              <a:buFont typeface="Wingdings" pitchFamily="2" charset="2"/>
              <a:buNone/>
            </a:pPr>
            <a:endParaRPr lang="is-IS" sz="2800" b="1" dirty="0">
              <a:solidFill>
                <a:srgbClr val="FF0000"/>
              </a:solidFill>
              <a:latin typeface="Arial" charset="0"/>
            </a:endParaRPr>
          </a:p>
          <a:p>
            <a:pPr algn="ctr">
              <a:buClr>
                <a:srgbClr val="FF0000"/>
              </a:buClr>
              <a:buFont typeface="Wingdings" pitchFamily="2" charset="2"/>
              <a:buNone/>
            </a:pPr>
            <a:endParaRPr lang="is-IS" b="1" dirty="0">
              <a:solidFill>
                <a:srgbClr val="FF0000"/>
              </a:solidFill>
              <a:latin typeface="Arial" charset="0"/>
            </a:endParaRPr>
          </a:p>
        </p:txBody>
      </p:sp>
      <p:sp>
        <p:nvSpPr>
          <p:cNvPr id="9" name="Slide Number Placeholder 5"/>
          <p:cNvSpPr>
            <a:spLocks noGrp="1"/>
          </p:cNvSpPr>
          <p:nvPr>
            <p:ph type="sldNum" sz="quarter" idx="12"/>
          </p:nvPr>
        </p:nvSpPr>
        <p:spPr/>
        <p:txBody>
          <a:bodyPr/>
          <a:lstStyle/>
          <a:p>
            <a:fld id="{9FF96118-69E4-4CDE-B3C8-DBDA45E92234}" type="slidenum">
              <a:rPr lang="is-IS"/>
              <a:pPr/>
              <a:t>54</a:t>
            </a:fld>
            <a:endParaRPr lang="is-IS"/>
          </a:p>
        </p:txBody>
      </p:sp>
      <p:sp>
        <p:nvSpPr>
          <p:cNvPr id="669700" name="Text Box 4"/>
          <p:cNvSpPr txBox="1">
            <a:spLocks noChangeArrowheads="1"/>
          </p:cNvSpPr>
          <p:nvPr/>
        </p:nvSpPr>
        <p:spPr bwMode="auto">
          <a:xfrm>
            <a:off x="1600200" y="6629400"/>
            <a:ext cx="533400" cy="228600"/>
          </a:xfrm>
          <a:prstGeom prst="rect">
            <a:avLst/>
          </a:prstGeom>
          <a:noFill/>
          <a:ln w="53975">
            <a:noFill/>
            <a:miter lim="800000"/>
            <a:headEnd/>
            <a:tailEnd/>
          </a:ln>
          <a:effectLst/>
        </p:spPr>
        <p:txBody>
          <a:bodyPr>
            <a:spAutoFit/>
          </a:bodyPr>
          <a:lstStyle/>
          <a:p>
            <a:pPr algn="ctr">
              <a:spcBef>
                <a:spcPct val="50000"/>
              </a:spcBef>
            </a:pPr>
            <a:endParaRPr lang="en-US" sz="900">
              <a:latin typeface="OfficinaSans-Bold" charset="0"/>
            </a:endParaRPr>
          </a:p>
        </p:txBody>
      </p:sp>
      <p:pic>
        <p:nvPicPr>
          <p:cNvPr id="8" name="Picture 7" descr="Check_consciousness.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8064" y="2708920"/>
            <a:ext cx="3806352" cy="2505875"/>
          </a:xfrm>
          <a:prstGeom prst="rect">
            <a:avLst/>
          </a:prstGeom>
          <a:ln>
            <a:noFill/>
          </a:ln>
          <a:effectLst>
            <a:outerShdw blurRad="292100" dist="139700" dir="2700000" algn="tl" rotWithShape="0">
              <a:srgbClr val="333333">
                <a:alpha val="65000"/>
              </a:srgbClr>
            </a:outerShdw>
          </a:effectLst>
        </p:spPr>
      </p:pic>
      <p:sp>
        <p:nvSpPr>
          <p:cNvPr id="669702" name="Text Box 6"/>
          <p:cNvSpPr txBox="1">
            <a:spLocks noChangeArrowheads="1"/>
          </p:cNvSpPr>
          <p:nvPr/>
        </p:nvSpPr>
        <p:spPr bwMode="auto">
          <a:xfrm>
            <a:off x="6660232" y="2564904"/>
            <a:ext cx="1547664" cy="369332"/>
          </a:xfrm>
          <a:prstGeom prst="rect">
            <a:avLst/>
          </a:prstGeom>
          <a:noFill/>
          <a:ln w="9525">
            <a:noFill/>
            <a:miter lim="800000"/>
            <a:headEnd/>
            <a:tailEnd/>
          </a:ln>
          <a:effectLst/>
        </p:spPr>
        <p:txBody>
          <a:bodyPr wrap="square">
            <a:spAutoFit/>
          </a:bodyPr>
          <a:lstStyle/>
          <a:p>
            <a:pPr>
              <a:spcBef>
                <a:spcPct val="50000"/>
              </a:spcBef>
            </a:pPr>
            <a:r>
              <a:rPr lang="is-IS" b="1" dirty="0"/>
              <a:t>Er allt í lagi?</a:t>
            </a:r>
            <a:endParaRPr lang="en-GB" b="1" dirty="0"/>
          </a:p>
        </p:txBody>
      </p:sp>
    </p:spTree>
    <p:extLst>
      <p:ext uri="{BB962C8B-B14F-4D97-AF65-F5344CB8AC3E}">
        <p14:creationId xmlns:p14="http://schemas.microsoft.com/office/powerpoint/2010/main" val="42798272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0" y="1124223"/>
            <a:ext cx="9144000" cy="936625"/>
          </a:xfrm>
        </p:spPr>
        <p:txBody>
          <a:bodyPr/>
          <a:lstStyle/>
          <a:p>
            <a:r>
              <a:rPr lang="is-IS" b="0" dirty="0" smtClean="0">
                <a:latin typeface="Arial" charset="0"/>
              </a:rPr>
              <a:t>Einstaklingurinn bregst við</a:t>
            </a:r>
            <a:endParaRPr lang="en-GB" b="0" dirty="0">
              <a:latin typeface="Arial" charset="0"/>
            </a:endParaRPr>
          </a:p>
        </p:txBody>
      </p:sp>
      <p:sp>
        <p:nvSpPr>
          <p:cNvPr id="671747" name="Rectangle 3"/>
          <p:cNvSpPr>
            <a:spLocks noGrp="1" noChangeArrowheads="1"/>
          </p:cNvSpPr>
          <p:nvPr>
            <p:ph idx="1"/>
          </p:nvPr>
        </p:nvSpPr>
        <p:spPr>
          <a:xfrm>
            <a:off x="395288" y="2348880"/>
            <a:ext cx="8748712" cy="4247183"/>
          </a:xfrm>
        </p:spPr>
        <p:txBody>
          <a:bodyPr/>
          <a:lstStyle/>
          <a:p>
            <a:pPr marL="342000" indent="-342000">
              <a:buClr>
                <a:schemeClr val="tx1"/>
              </a:buClr>
              <a:buFont typeface="Wingdings" pitchFamily="2" charset="2"/>
              <a:buChar char="§"/>
            </a:pPr>
            <a:r>
              <a:rPr lang="is-IS" sz="2800" dirty="0" smtClean="0">
                <a:latin typeface="Arial" charset="0"/>
              </a:rPr>
              <a:t>Forðastu </a:t>
            </a:r>
            <a:r>
              <a:rPr lang="is-IS" sz="2800" dirty="0">
                <a:latin typeface="Arial" charset="0"/>
              </a:rPr>
              <a:t>að hreyfa einstaklinginn </a:t>
            </a:r>
            <a:endParaRPr lang="is-IS" sz="2800" dirty="0" smtClean="0">
              <a:latin typeface="Arial" charset="0"/>
            </a:endParaRPr>
          </a:p>
          <a:p>
            <a:pPr marL="342000" indent="-342000">
              <a:buClr>
                <a:schemeClr val="tx1"/>
              </a:buClr>
              <a:buFont typeface="Wingdings" pitchFamily="2" charset="2"/>
              <a:buChar char="§"/>
            </a:pPr>
            <a:r>
              <a:rPr lang="is-IS" sz="2800" dirty="0" smtClean="0">
                <a:latin typeface="Arial" charset="0"/>
              </a:rPr>
              <a:t>Reyndu </a:t>
            </a:r>
            <a:r>
              <a:rPr lang="is-IS" sz="2800" dirty="0">
                <a:latin typeface="Arial" charset="0"/>
              </a:rPr>
              <a:t>að meta nánar alvarleika áverka/einkenna</a:t>
            </a:r>
          </a:p>
          <a:p>
            <a:pPr marL="799200" lvl="3" indent="-342000">
              <a:buClr>
                <a:schemeClr val="tx1"/>
              </a:buClr>
              <a:buFont typeface="Wingdings" pitchFamily="2" charset="2"/>
              <a:buChar char="§"/>
            </a:pPr>
            <a:r>
              <a:rPr lang="is-IS" sz="2400" dirty="0" smtClean="0">
                <a:latin typeface="Arial" charset="0"/>
              </a:rPr>
              <a:t>Skoðun slasaðra beinist að tilteknum líkamshluta   </a:t>
            </a:r>
          </a:p>
          <a:p>
            <a:pPr marL="799200" lvl="3" indent="-342000">
              <a:buClr>
                <a:schemeClr val="tx1"/>
              </a:buClr>
              <a:buFont typeface="Wingdings" pitchFamily="2" charset="2"/>
              <a:buChar char="§"/>
            </a:pPr>
            <a:r>
              <a:rPr lang="is-IS" sz="2400" dirty="0" smtClean="0">
                <a:latin typeface="Arial" charset="0"/>
              </a:rPr>
              <a:t>Skoðun bráðveikra miðast við tiltekna umkvörtun</a:t>
            </a:r>
          </a:p>
          <a:p>
            <a:pPr marL="342000" lvl="1" indent="-342000">
              <a:buClr>
                <a:schemeClr val="tx1"/>
              </a:buClr>
              <a:buFont typeface="Wingdings" pitchFamily="2" charset="2"/>
              <a:buChar char="§"/>
            </a:pPr>
            <a:r>
              <a:rPr lang="is-IS" dirty="0" smtClean="0">
                <a:latin typeface="Arial" charset="0"/>
              </a:rPr>
              <a:t>Fáðu aðstoð, ef þörf krefur</a:t>
            </a:r>
            <a:endParaRPr lang="is-IS" dirty="0" smtClean="0">
              <a:solidFill>
                <a:srgbClr val="FF0000"/>
              </a:solidFill>
              <a:latin typeface="Arial" charset="0"/>
            </a:endParaRPr>
          </a:p>
          <a:p>
            <a:pPr marL="342000" indent="-342000">
              <a:buClr>
                <a:schemeClr val="tx1"/>
              </a:buClr>
              <a:buFont typeface="Wingdings" pitchFamily="2" charset="2"/>
              <a:buChar char="§"/>
            </a:pPr>
            <a:r>
              <a:rPr lang="is-IS" sz="2800" dirty="0" smtClean="0">
                <a:latin typeface="Arial" charset="0"/>
              </a:rPr>
              <a:t>Fylgstu reglulega með ástandi viðkomandi</a:t>
            </a:r>
            <a:endParaRPr lang="is-IS" sz="2800" dirty="0" smtClean="0">
              <a:solidFill>
                <a:srgbClr val="FF0000"/>
              </a:solidFill>
              <a:latin typeface="Arial" charset="0"/>
            </a:endParaRPr>
          </a:p>
          <a:p>
            <a:pPr algn="ctr">
              <a:buClr>
                <a:srgbClr val="FF0000"/>
              </a:buClr>
              <a:buFont typeface="Wingdings" pitchFamily="2" charset="2"/>
              <a:buNone/>
            </a:pPr>
            <a:endParaRPr lang="is-IS" b="1" dirty="0">
              <a:solidFill>
                <a:srgbClr val="FF0000"/>
              </a:solidFill>
              <a:latin typeface="Arial" charset="0"/>
            </a:endParaRPr>
          </a:p>
        </p:txBody>
      </p:sp>
      <p:sp>
        <p:nvSpPr>
          <p:cNvPr id="7" name="Slide Number Placeholder 5"/>
          <p:cNvSpPr>
            <a:spLocks noGrp="1"/>
          </p:cNvSpPr>
          <p:nvPr>
            <p:ph type="sldNum" sz="quarter" idx="12"/>
          </p:nvPr>
        </p:nvSpPr>
        <p:spPr/>
        <p:txBody>
          <a:bodyPr/>
          <a:lstStyle/>
          <a:p>
            <a:fld id="{535C9B86-4960-4964-B2AC-AAAA0B41B5C3}" type="slidenum">
              <a:rPr lang="is-IS"/>
              <a:pPr/>
              <a:t>55</a:t>
            </a:fld>
            <a:endParaRPr lang="is-IS"/>
          </a:p>
        </p:txBody>
      </p:sp>
      <p:sp>
        <p:nvSpPr>
          <p:cNvPr id="671748" name="Text Box 4"/>
          <p:cNvSpPr txBox="1">
            <a:spLocks noChangeArrowheads="1"/>
          </p:cNvSpPr>
          <p:nvPr/>
        </p:nvSpPr>
        <p:spPr bwMode="auto">
          <a:xfrm>
            <a:off x="1600200" y="6629400"/>
            <a:ext cx="533400" cy="228600"/>
          </a:xfrm>
          <a:prstGeom prst="rect">
            <a:avLst/>
          </a:prstGeom>
          <a:noFill/>
          <a:ln w="53975">
            <a:noFill/>
            <a:miter lim="800000"/>
            <a:headEnd/>
            <a:tailEnd/>
          </a:ln>
          <a:effectLst/>
        </p:spPr>
        <p:txBody>
          <a:bodyPr>
            <a:spAutoFit/>
          </a:bodyPr>
          <a:lstStyle/>
          <a:p>
            <a:pPr algn="ctr">
              <a:spcBef>
                <a:spcPct val="50000"/>
              </a:spcBef>
            </a:pPr>
            <a:endParaRPr lang="en-US" sz="900">
              <a:latin typeface="OfficinaSans-Bold" charset="0"/>
            </a:endParaRPr>
          </a:p>
        </p:txBody>
      </p:sp>
    </p:spTree>
    <p:extLst>
      <p:ext uri="{BB962C8B-B14F-4D97-AF65-F5344CB8AC3E}">
        <p14:creationId xmlns:p14="http://schemas.microsoft.com/office/powerpoint/2010/main" val="40640080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eck_the_breathing.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4008" y="4005064"/>
            <a:ext cx="3107276" cy="2088232"/>
          </a:xfrm>
          <a:prstGeom prst="rect">
            <a:avLst/>
          </a:prstGeom>
          <a:ln>
            <a:noFill/>
          </a:ln>
          <a:effectLst>
            <a:outerShdw blurRad="292100" dist="139700" dir="2700000" algn="tl" rotWithShape="0">
              <a:srgbClr val="333333">
                <a:alpha val="65000"/>
              </a:srgbClr>
            </a:outerShdw>
          </a:effectLst>
        </p:spPr>
      </p:pic>
      <p:sp>
        <p:nvSpPr>
          <p:cNvPr id="673794" name="Rectangle 2"/>
          <p:cNvSpPr>
            <a:spLocks noGrp="1" noChangeArrowheads="1"/>
          </p:cNvSpPr>
          <p:nvPr>
            <p:ph type="title"/>
          </p:nvPr>
        </p:nvSpPr>
        <p:spPr>
          <a:xfrm>
            <a:off x="395536" y="1124223"/>
            <a:ext cx="8352928" cy="936625"/>
          </a:xfrm>
        </p:spPr>
        <p:txBody>
          <a:bodyPr/>
          <a:lstStyle/>
          <a:p>
            <a:r>
              <a:rPr lang="is-IS" b="0" dirty="0" smtClean="0">
                <a:latin typeface="Arial" charset="0"/>
              </a:rPr>
              <a:t>Einstaklingurinn bregst ekki við</a:t>
            </a:r>
            <a:endParaRPr lang="en-GB" dirty="0">
              <a:latin typeface="Arial" charset="0"/>
            </a:endParaRPr>
          </a:p>
        </p:txBody>
      </p:sp>
      <p:sp>
        <p:nvSpPr>
          <p:cNvPr id="673795" name="Rectangle 3"/>
          <p:cNvSpPr>
            <a:spLocks noGrp="1" noChangeArrowheads="1"/>
          </p:cNvSpPr>
          <p:nvPr>
            <p:ph idx="1"/>
          </p:nvPr>
        </p:nvSpPr>
        <p:spPr>
          <a:xfrm>
            <a:off x="611188" y="2278905"/>
            <a:ext cx="7993062" cy="4462463"/>
          </a:xfrm>
        </p:spPr>
        <p:txBody>
          <a:bodyPr/>
          <a:lstStyle/>
          <a:p>
            <a:pPr>
              <a:buClr>
                <a:schemeClr val="tx1"/>
              </a:buClr>
              <a:buFont typeface="Wingdings" pitchFamily="2" charset="2"/>
              <a:buChar char="§"/>
            </a:pPr>
            <a:r>
              <a:rPr lang="is-IS" sz="2800" dirty="0" smtClean="0">
                <a:latin typeface="Arial" charset="0"/>
              </a:rPr>
              <a:t>Hrópaðu á hjálp og hringdu </a:t>
            </a:r>
            <a:r>
              <a:rPr lang="is-IS" sz="2800" dirty="0">
                <a:latin typeface="Arial" charset="0"/>
              </a:rPr>
              <a:t>strax í </a:t>
            </a:r>
            <a:r>
              <a:rPr lang="is-IS" sz="2800" b="1" dirty="0">
                <a:solidFill>
                  <a:srgbClr val="FF0000"/>
                </a:solidFill>
                <a:latin typeface="Arial" charset="0"/>
              </a:rPr>
              <a:t>112</a:t>
            </a:r>
          </a:p>
          <a:p>
            <a:pPr>
              <a:buClr>
                <a:schemeClr val="tx1"/>
              </a:buClr>
              <a:buFont typeface="Wingdings" pitchFamily="2" charset="2"/>
              <a:buChar char="§"/>
            </a:pPr>
            <a:r>
              <a:rPr lang="is-IS" sz="2800" dirty="0" smtClean="0">
                <a:latin typeface="Arial" charset="0"/>
              </a:rPr>
              <a:t>Opnaðu öndunarveginn </a:t>
            </a:r>
            <a:r>
              <a:rPr lang="is-IS" sz="2800" dirty="0">
                <a:latin typeface="Arial" charset="0"/>
              </a:rPr>
              <a:t>og </a:t>
            </a:r>
            <a:r>
              <a:rPr lang="is-IS" sz="2800" dirty="0" smtClean="0">
                <a:latin typeface="Arial" charset="0"/>
              </a:rPr>
              <a:t>athugaðu                        </a:t>
            </a:r>
            <a:r>
              <a:rPr lang="is-IS" sz="2800" dirty="0">
                <a:latin typeface="Arial" charset="0"/>
              </a:rPr>
              <a:t>hvort </a:t>
            </a:r>
            <a:r>
              <a:rPr lang="is-IS" sz="2800" dirty="0" smtClean="0">
                <a:latin typeface="Arial" charset="0"/>
              </a:rPr>
              <a:t>öndunin sé </a:t>
            </a:r>
            <a:r>
              <a:rPr lang="is-IS" sz="2800" dirty="0">
                <a:latin typeface="Arial" charset="0"/>
              </a:rPr>
              <a:t>eðlileg</a:t>
            </a:r>
          </a:p>
          <a:p>
            <a:pPr algn="ctr">
              <a:buClr>
                <a:srgbClr val="FF0000"/>
              </a:buClr>
              <a:buFont typeface="Wingdings" pitchFamily="2" charset="2"/>
              <a:buNone/>
            </a:pPr>
            <a:endParaRPr lang="is-IS" sz="2800" dirty="0">
              <a:latin typeface="Arial" charset="0"/>
            </a:endParaRPr>
          </a:p>
          <a:p>
            <a:pPr algn="ctr">
              <a:buClr>
                <a:srgbClr val="FF0000"/>
              </a:buClr>
              <a:buFont typeface="Wingdings" pitchFamily="2" charset="2"/>
              <a:buNone/>
            </a:pPr>
            <a:endParaRPr lang="is-IS" b="1" dirty="0">
              <a:solidFill>
                <a:srgbClr val="FF0000"/>
              </a:solidFill>
              <a:latin typeface="Arial" charset="0"/>
            </a:endParaRPr>
          </a:p>
        </p:txBody>
      </p:sp>
      <p:sp>
        <p:nvSpPr>
          <p:cNvPr id="8" name="Slide Number Placeholder 5"/>
          <p:cNvSpPr>
            <a:spLocks noGrp="1"/>
          </p:cNvSpPr>
          <p:nvPr>
            <p:ph type="sldNum" sz="quarter" idx="12"/>
          </p:nvPr>
        </p:nvSpPr>
        <p:spPr/>
        <p:txBody>
          <a:bodyPr/>
          <a:lstStyle/>
          <a:p>
            <a:fld id="{A2F71DFA-8945-41BA-83C4-BB7A9FCDB817}" type="slidenum">
              <a:rPr lang="is-IS"/>
              <a:pPr/>
              <a:t>56</a:t>
            </a:fld>
            <a:endParaRPr lang="is-IS"/>
          </a:p>
        </p:txBody>
      </p:sp>
      <p:sp>
        <p:nvSpPr>
          <p:cNvPr id="673796" name="Text Box 4"/>
          <p:cNvSpPr txBox="1">
            <a:spLocks noChangeArrowheads="1"/>
          </p:cNvSpPr>
          <p:nvPr/>
        </p:nvSpPr>
        <p:spPr bwMode="auto">
          <a:xfrm>
            <a:off x="1600200" y="6629400"/>
            <a:ext cx="533400" cy="228600"/>
          </a:xfrm>
          <a:prstGeom prst="rect">
            <a:avLst/>
          </a:prstGeom>
          <a:noFill/>
          <a:ln w="53975">
            <a:noFill/>
            <a:miter lim="800000"/>
            <a:headEnd/>
            <a:tailEnd/>
          </a:ln>
          <a:effectLst/>
        </p:spPr>
        <p:txBody>
          <a:bodyPr>
            <a:spAutoFit/>
          </a:bodyPr>
          <a:lstStyle/>
          <a:p>
            <a:pPr algn="ctr">
              <a:spcBef>
                <a:spcPct val="50000"/>
              </a:spcBef>
            </a:pPr>
            <a:endParaRPr lang="en-US" sz="900">
              <a:latin typeface="OfficinaSans-Bold" charset="0"/>
            </a:endParaRPr>
          </a:p>
        </p:txBody>
      </p:sp>
      <p:pic>
        <p:nvPicPr>
          <p:cNvPr id="11" name="Picture 10" descr="simi_112.jpg"/>
          <p:cNvPicPr>
            <a:picLocks noChangeAspect="1"/>
          </p:cNvPicPr>
          <p:nvPr/>
        </p:nvPicPr>
        <p:blipFill>
          <a:blip r:embed="rId4" cstate="email"/>
          <a:stretch>
            <a:fillRect/>
          </a:stretch>
        </p:blipFill>
        <p:spPr>
          <a:xfrm>
            <a:off x="7308304" y="2232248"/>
            <a:ext cx="1301002" cy="1844824"/>
          </a:xfrm>
          <a:prstGeom prst="rect">
            <a:avLst/>
          </a:prstGeom>
        </p:spPr>
      </p:pic>
    </p:spTree>
    <p:extLst>
      <p:ext uri="{BB962C8B-B14F-4D97-AF65-F5344CB8AC3E}">
        <p14:creationId xmlns:p14="http://schemas.microsoft.com/office/powerpoint/2010/main" val="16444030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3409" name="Picture 1"/>
          <p:cNvPicPr>
            <a:picLocks noChangeAspect="1" noChangeArrowheads="1"/>
          </p:cNvPicPr>
          <p:nvPr/>
        </p:nvPicPr>
        <p:blipFill>
          <a:blip r:embed="rId3" cstate="email"/>
          <a:srcRect/>
          <a:stretch>
            <a:fillRect/>
          </a:stretch>
        </p:blipFill>
        <p:spPr bwMode="auto">
          <a:xfrm>
            <a:off x="5148064" y="2348880"/>
            <a:ext cx="3779912" cy="2537061"/>
          </a:xfrm>
          <a:prstGeom prst="rect">
            <a:avLst/>
          </a:prstGeom>
          <a:noFill/>
          <a:ln w="9525">
            <a:noFill/>
            <a:miter lim="800000"/>
            <a:headEnd/>
            <a:tailEnd/>
          </a:ln>
        </p:spPr>
      </p:pic>
      <p:sp>
        <p:nvSpPr>
          <p:cNvPr id="676866" name="Rectangle 2"/>
          <p:cNvSpPr>
            <a:spLocks noGrp="1" noChangeArrowheads="1"/>
          </p:cNvSpPr>
          <p:nvPr>
            <p:ph type="title"/>
          </p:nvPr>
        </p:nvSpPr>
        <p:spPr>
          <a:xfrm>
            <a:off x="900113" y="1125240"/>
            <a:ext cx="7451725" cy="863600"/>
          </a:xfrm>
        </p:spPr>
        <p:txBody>
          <a:bodyPr/>
          <a:lstStyle/>
          <a:p>
            <a:r>
              <a:rPr lang="is-IS" b="0" dirty="0" smtClean="0">
                <a:latin typeface="Arial" charset="0"/>
              </a:rPr>
              <a:t>Opnaðu öndunarveginn</a:t>
            </a:r>
            <a:endParaRPr lang="en-GB" b="0" dirty="0">
              <a:latin typeface="Arial" charset="0"/>
            </a:endParaRPr>
          </a:p>
        </p:txBody>
      </p:sp>
      <p:sp>
        <p:nvSpPr>
          <p:cNvPr id="676867" name="Rectangle 3"/>
          <p:cNvSpPr>
            <a:spLocks noGrp="1" noChangeArrowheads="1"/>
          </p:cNvSpPr>
          <p:nvPr>
            <p:ph idx="1"/>
          </p:nvPr>
        </p:nvSpPr>
        <p:spPr>
          <a:xfrm>
            <a:off x="468313" y="2132856"/>
            <a:ext cx="5183807" cy="4464794"/>
          </a:xfrm>
        </p:spPr>
        <p:txBody>
          <a:bodyPr/>
          <a:lstStyle/>
          <a:p>
            <a:pPr>
              <a:buClr>
                <a:schemeClr val="tx1"/>
              </a:buClr>
              <a:buFont typeface="Wingdings" pitchFamily="2" charset="2"/>
              <a:buChar char="§"/>
            </a:pPr>
            <a:r>
              <a:rPr lang="is-IS" sz="2800" dirty="0" smtClean="0">
                <a:latin typeface="Arial" charset="0"/>
              </a:rPr>
              <a:t>Leggðu </a:t>
            </a:r>
            <a:r>
              <a:rPr lang="is-IS" sz="2800" dirty="0">
                <a:latin typeface="Arial" charset="0"/>
              </a:rPr>
              <a:t>viðkomandi á bakið</a:t>
            </a:r>
          </a:p>
          <a:p>
            <a:pPr>
              <a:buClr>
                <a:schemeClr val="tx1"/>
              </a:buClr>
              <a:buFont typeface="Wingdings" pitchFamily="2" charset="2"/>
              <a:buChar char="§"/>
            </a:pPr>
            <a:r>
              <a:rPr lang="is-IS" sz="2800" dirty="0" smtClean="0">
                <a:latin typeface="Arial" charset="0"/>
              </a:rPr>
              <a:t>Settu </a:t>
            </a:r>
            <a:r>
              <a:rPr lang="is-IS" sz="2800" dirty="0">
                <a:latin typeface="Arial" charset="0"/>
              </a:rPr>
              <a:t>aðra hönd á </a:t>
            </a:r>
            <a:r>
              <a:rPr lang="is-IS" sz="2800" dirty="0" smtClean="0">
                <a:latin typeface="Arial" charset="0"/>
              </a:rPr>
              <a:t>enni og ýttu </a:t>
            </a:r>
            <a:r>
              <a:rPr lang="is-IS" sz="2800" dirty="0">
                <a:latin typeface="Arial" charset="0"/>
              </a:rPr>
              <a:t>höfðinu aftur</a:t>
            </a:r>
          </a:p>
          <a:p>
            <a:pPr>
              <a:buClr>
                <a:schemeClr val="tx1"/>
              </a:buClr>
              <a:buFont typeface="Wingdings" pitchFamily="2" charset="2"/>
              <a:buChar char="§"/>
            </a:pPr>
            <a:r>
              <a:rPr lang="is-IS" sz="2800" dirty="0" smtClean="0">
                <a:latin typeface="Arial" charset="0"/>
              </a:rPr>
              <a:t>Lyftu </a:t>
            </a:r>
            <a:r>
              <a:rPr lang="is-IS" sz="2800" dirty="0">
                <a:latin typeface="Arial" charset="0"/>
              </a:rPr>
              <a:t>samtímis undir                                              hökuna með hinni hendinni,                                svo höfuðið sveigist aftur</a:t>
            </a:r>
          </a:p>
          <a:p>
            <a:pPr>
              <a:buClr>
                <a:schemeClr val="tx1"/>
              </a:buClr>
              <a:buFont typeface="Wingdings" pitchFamily="2" charset="2"/>
              <a:buChar char="§"/>
            </a:pPr>
            <a:r>
              <a:rPr lang="is-IS" sz="2800" dirty="0" smtClean="0">
                <a:latin typeface="Arial" charset="0"/>
              </a:rPr>
              <a:t>Hafðu </a:t>
            </a:r>
            <a:r>
              <a:rPr lang="is-IS" sz="2800" dirty="0">
                <a:latin typeface="Arial" charset="0"/>
              </a:rPr>
              <a:t>hálsáverka í huga</a:t>
            </a:r>
          </a:p>
          <a:p>
            <a:pPr algn="ctr">
              <a:lnSpc>
                <a:spcPct val="90000"/>
              </a:lnSpc>
              <a:buClr>
                <a:schemeClr val="tx1"/>
              </a:buClr>
              <a:buFont typeface="Wingdings" pitchFamily="2" charset="2"/>
              <a:buNone/>
            </a:pPr>
            <a:endParaRPr lang="is-IS" sz="900" b="1" dirty="0">
              <a:solidFill>
                <a:srgbClr val="FF0000"/>
              </a:solidFill>
              <a:latin typeface="Arial" charset="0"/>
            </a:endParaRPr>
          </a:p>
        </p:txBody>
      </p:sp>
      <p:sp>
        <p:nvSpPr>
          <p:cNvPr id="8" name="Slide Number Placeholder 5"/>
          <p:cNvSpPr>
            <a:spLocks noGrp="1"/>
          </p:cNvSpPr>
          <p:nvPr>
            <p:ph type="sldNum" sz="quarter" idx="12"/>
          </p:nvPr>
        </p:nvSpPr>
        <p:spPr/>
        <p:txBody>
          <a:bodyPr/>
          <a:lstStyle/>
          <a:p>
            <a:fld id="{B02C7CC7-352C-48D5-8DB3-7675E1287797}" type="slidenum">
              <a:rPr lang="is-IS"/>
              <a:pPr/>
              <a:t>57</a:t>
            </a:fld>
            <a:endParaRPr lang="is-IS"/>
          </a:p>
        </p:txBody>
      </p:sp>
      <p:sp>
        <p:nvSpPr>
          <p:cNvPr id="676868" name="Text Box 4"/>
          <p:cNvSpPr txBox="1">
            <a:spLocks noChangeArrowheads="1"/>
          </p:cNvSpPr>
          <p:nvPr/>
        </p:nvSpPr>
        <p:spPr bwMode="auto">
          <a:xfrm>
            <a:off x="971550" y="3860800"/>
            <a:ext cx="3529013" cy="1246188"/>
          </a:xfrm>
          <a:prstGeom prst="rect">
            <a:avLst/>
          </a:prstGeom>
          <a:noFill/>
          <a:ln w="9525" algn="ctr">
            <a:noFill/>
            <a:miter lim="800000"/>
            <a:headEnd/>
            <a:tailEnd/>
          </a:ln>
          <a:effectLst/>
        </p:spPr>
        <p:txBody>
          <a:bodyPr>
            <a:spAutoFit/>
          </a:bodyPr>
          <a:lstStyle/>
          <a:p>
            <a:pPr marL="342900" indent="-342900">
              <a:spcBef>
                <a:spcPct val="20000"/>
              </a:spcBef>
              <a:buClr>
                <a:srgbClr val="FF0000"/>
              </a:buClr>
              <a:buFont typeface="Wingdings" pitchFamily="2" charset="2"/>
              <a:buChar char="§"/>
            </a:pPr>
            <a:endParaRPr lang="is-IS" sz="2800">
              <a:latin typeface="ITC Officina Sans Book" pitchFamily="34" charset="0"/>
            </a:endParaRPr>
          </a:p>
          <a:p>
            <a:pPr marL="342900" indent="-342900">
              <a:lnSpc>
                <a:spcPct val="120000"/>
              </a:lnSpc>
              <a:spcBef>
                <a:spcPct val="50000"/>
              </a:spcBef>
              <a:buClr>
                <a:srgbClr val="FF0000"/>
              </a:buClr>
              <a:buFont typeface="Wingdings" pitchFamily="2" charset="2"/>
              <a:buChar char="§"/>
            </a:pPr>
            <a:endParaRPr lang="en-US" sz="2800"/>
          </a:p>
        </p:txBody>
      </p:sp>
      <p:sp>
        <p:nvSpPr>
          <p:cNvPr id="10" name="TextBox 9"/>
          <p:cNvSpPr txBox="1"/>
          <p:nvPr/>
        </p:nvSpPr>
        <p:spPr>
          <a:xfrm>
            <a:off x="0" y="5733256"/>
            <a:ext cx="9144000" cy="867930"/>
          </a:xfrm>
          <a:prstGeom prst="rect">
            <a:avLst/>
          </a:prstGeom>
          <a:noFill/>
        </p:spPr>
        <p:txBody>
          <a:bodyPr wrap="square" rtlCol="0">
            <a:spAutoFit/>
          </a:bodyPr>
          <a:lstStyle/>
          <a:p>
            <a:pPr algn="ctr">
              <a:lnSpc>
                <a:spcPct val="90000"/>
              </a:lnSpc>
              <a:buClr>
                <a:schemeClr val="tx1"/>
              </a:buClr>
              <a:buFont typeface="Wingdings" pitchFamily="2" charset="2"/>
              <a:buNone/>
            </a:pPr>
            <a:r>
              <a:rPr lang="is-IS" sz="2800" dirty="0" smtClean="0">
                <a:solidFill>
                  <a:srgbClr val="FF0000"/>
                </a:solidFill>
                <a:latin typeface="Arial" pitchFamily="34" charset="0"/>
                <a:cs typeface="Arial" pitchFamily="34" charset="0"/>
              </a:rPr>
              <a:t>Hjá meðvitundarlausum er hætta á að tungan                     loki öndunarvegi!</a:t>
            </a:r>
            <a:endParaRPr lang="en-GB" sz="2800" dirty="0">
              <a:latin typeface="Arial" pitchFamily="34" charset="0"/>
              <a:cs typeface="Arial" pitchFamily="34" charset="0"/>
            </a:endParaRPr>
          </a:p>
        </p:txBody>
      </p:sp>
    </p:spTree>
    <p:extLst>
      <p:ext uri="{BB962C8B-B14F-4D97-AF65-F5344CB8AC3E}">
        <p14:creationId xmlns:p14="http://schemas.microsoft.com/office/powerpoint/2010/main" val="12512018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ck_the_breathing.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1668" y="2132856"/>
            <a:ext cx="2964788" cy="1992474"/>
          </a:xfrm>
          <a:prstGeom prst="rect">
            <a:avLst/>
          </a:prstGeom>
        </p:spPr>
      </p:pic>
      <p:sp>
        <p:nvSpPr>
          <p:cNvPr id="679938" name="Rectangle 2"/>
          <p:cNvSpPr>
            <a:spLocks noGrp="1" noChangeArrowheads="1"/>
          </p:cNvSpPr>
          <p:nvPr>
            <p:ph type="title"/>
          </p:nvPr>
        </p:nvSpPr>
        <p:spPr>
          <a:xfrm>
            <a:off x="467544" y="917848"/>
            <a:ext cx="8496944" cy="1143000"/>
          </a:xfrm>
        </p:spPr>
        <p:txBody>
          <a:bodyPr/>
          <a:lstStyle/>
          <a:p>
            <a:r>
              <a:rPr lang="is-IS" b="0" dirty="0" smtClean="0">
                <a:latin typeface="Arial" charset="0"/>
              </a:rPr>
              <a:t>Athugaðu öndun</a:t>
            </a:r>
            <a:endParaRPr lang="en-GB" b="0" dirty="0">
              <a:latin typeface="Arial" charset="0"/>
            </a:endParaRPr>
          </a:p>
        </p:txBody>
      </p:sp>
      <p:sp>
        <p:nvSpPr>
          <p:cNvPr id="679939" name="Rectangle 3"/>
          <p:cNvSpPr>
            <a:spLocks noGrp="1" noChangeArrowheads="1"/>
          </p:cNvSpPr>
          <p:nvPr>
            <p:ph idx="1"/>
          </p:nvPr>
        </p:nvSpPr>
        <p:spPr>
          <a:xfrm>
            <a:off x="395288" y="2060575"/>
            <a:ext cx="5688880" cy="5013325"/>
          </a:xfrm>
        </p:spPr>
        <p:txBody>
          <a:bodyPr/>
          <a:lstStyle/>
          <a:p>
            <a:pPr>
              <a:buClr>
                <a:schemeClr val="tx1"/>
              </a:buClr>
              <a:buFont typeface="Wingdings" pitchFamily="2" charset="2"/>
              <a:buChar char="§"/>
            </a:pPr>
            <a:r>
              <a:rPr lang="is-IS" sz="2800" dirty="0" smtClean="0">
                <a:latin typeface="Arial" charset="0"/>
              </a:rPr>
              <a:t>Leggðu vanga þinn </a:t>
            </a:r>
            <a:r>
              <a:rPr lang="is-IS" sz="2800" dirty="0">
                <a:latin typeface="Arial" charset="0"/>
              </a:rPr>
              <a:t>við andlitið</a:t>
            </a:r>
          </a:p>
          <a:p>
            <a:pPr>
              <a:buClr>
                <a:schemeClr val="tx1"/>
              </a:buClr>
              <a:buFont typeface="Wingdings" pitchFamily="2" charset="2"/>
              <a:buChar char="§"/>
            </a:pPr>
            <a:r>
              <a:rPr lang="is-IS" sz="2800" b="1" dirty="0" smtClean="0">
                <a:latin typeface="Arial" charset="0"/>
              </a:rPr>
              <a:t>Horfðu</a:t>
            </a:r>
            <a:r>
              <a:rPr lang="is-IS" sz="2800" dirty="0" smtClean="0">
                <a:latin typeface="Arial" charset="0"/>
              </a:rPr>
              <a:t> </a:t>
            </a:r>
            <a:r>
              <a:rPr lang="is-IS" sz="2800" dirty="0">
                <a:latin typeface="Arial" charset="0"/>
              </a:rPr>
              <a:t>á hvort </a:t>
            </a:r>
            <a:r>
              <a:rPr lang="is-IS" sz="2800" dirty="0" smtClean="0">
                <a:latin typeface="Arial" charset="0"/>
              </a:rPr>
              <a:t>brjóstkassinn hreyfist</a:t>
            </a:r>
            <a:endParaRPr lang="is-IS" sz="2800" dirty="0">
              <a:latin typeface="Arial" charset="0"/>
            </a:endParaRPr>
          </a:p>
          <a:p>
            <a:pPr>
              <a:buClr>
                <a:schemeClr val="tx1"/>
              </a:buClr>
              <a:buFont typeface="Wingdings" pitchFamily="2" charset="2"/>
              <a:buChar char="§"/>
            </a:pPr>
            <a:r>
              <a:rPr lang="is-IS" sz="2800" b="1" dirty="0" smtClean="0">
                <a:latin typeface="Arial" charset="0"/>
              </a:rPr>
              <a:t>Hlustaðu</a:t>
            </a:r>
            <a:r>
              <a:rPr lang="is-IS" sz="2800" dirty="0" smtClean="0">
                <a:latin typeface="Arial" charset="0"/>
              </a:rPr>
              <a:t> </a:t>
            </a:r>
            <a:r>
              <a:rPr lang="is-IS" sz="2800" dirty="0">
                <a:latin typeface="Arial" charset="0"/>
              </a:rPr>
              <a:t>eftir öndunarhljóðum</a:t>
            </a:r>
          </a:p>
          <a:p>
            <a:pPr>
              <a:buClr>
                <a:schemeClr val="tx1"/>
              </a:buClr>
              <a:buFont typeface="Wingdings" pitchFamily="2" charset="2"/>
              <a:buChar char="§"/>
            </a:pPr>
            <a:r>
              <a:rPr lang="is-IS" sz="2800" b="1" dirty="0" smtClean="0">
                <a:latin typeface="Arial" charset="0"/>
              </a:rPr>
              <a:t>Finndu</a:t>
            </a:r>
            <a:r>
              <a:rPr lang="is-IS" sz="2800" dirty="0" smtClean="0">
                <a:latin typeface="Arial" charset="0"/>
              </a:rPr>
              <a:t> </a:t>
            </a:r>
            <a:r>
              <a:rPr lang="is-IS" sz="2800" dirty="0">
                <a:latin typeface="Arial" charset="0"/>
              </a:rPr>
              <a:t>hvort </a:t>
            </a:r>
            <a:r>
              <a:rPr lang="is-IS" sz="2800" dirty="0" smtClean="0">
                <a:latin typeface="Arial" charset="0"/>
              </a:rPr>
              <a:t>viðkomandi andar</a:t>
            </a:r>
          </a:p>
          <a:p>
            <a:pPr>
              <a:buClr>
                <a:schemeClr val="tx1"/>
              </a:buClr>
              <a:buFont typeface="Wingdings" pitchFamily="2" charset="2"/>
              <a:buNone/>
            </a:pPr>
            <a:endParaRPr lang="is-IS" sz="2800" dirty="0">
              <a:latin typeface="Arial" charset="0"/>
            </a:endParaRPr>
          </a:p>
        </p:txBody>
      </p:sp>
      <p:sp>
        <p:nvSpPr>
          <p:cNvPr id="7" name="Slide Number Placeholder 5"/>
          <p:cNvSpPr>
            <a:spLocks noGrp="1"/>
          </p:cNvSpPr>
          <p:nvPr>
            <p:ph type="sldNum" sz="quarter" idx="12"/>
          </p:nvPr>
        </p:nvSpPr>
        <p:spPr/>
        <p:txBody>
          <a:bodyPr/>
          <a:lstStyle/>
          <a:p>
            <a:fld id="{E8035F47-B4CD-4A25-9077-20100D7B9056}" type="slidenum">
              <a:rPr lang="is-IS"/>
              <a:pPr/>
              <a:t>58</a:t>
            </a:fld>
            <a:endParaRPr lang="is-IS"/>
          </a:p>
        </p:txBody>
      </p:sp>
      <p:sp>
        <p:nvSpPr>
          <p:cNvPr id="8" name="Rectangle 7"/>
          <p:cNvSpPr/>
          <p:nvPr/>
        </p:nvSpPr>
        <p:spPr>
          <a:xfrm>
            <a:off x="1079104" y="5283205"/>
            <a:ext cx="7093296" cy="954107"/>
          </a:xfrm>
          <a:prstGeom prst="rect">
            <a:avLst/>
          </a:prstGeom>
        </p:spPr>
        <p:txBody>
          <a:bodyPr wrap="square">
            <a:spAutoFit/>
          </a:bodyPr>
          <a:lstStyle/>
          <a:p>
            <a:pPr algn="ctr">
              <a:buClr>
                <a:schemeClr val="tx1"/>
              </a:buClr>
              <a:buFont typeface="Wingdings" pitchFamily="2" charset="2"/>
              <a:buNone/>
            </a:pPr>
            <a:r>
              <a:rPr lang="is-IS" sz="2800" dirty="0" smtClean="0">
                <a:solidFill>
                  <a:srgbClr val="FF0000"/>
                </a:solidFill>
                <a:latin typeface="Arial" pitchFamily="34" charset="0"/>
                <a:cs typeface="Arial" pitchFamily="34" charset="0"/>
              </a:rPr>
              <a:t>Notaðu um 10 sekúndur í að athuga hvort öndun sé eðlileg</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8827335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email"/>
          <a:srcRect/>
          <a:stretch>
            <a:fillRect/>
          </a:stretch>
        </p:blipFill>
        <p:spPr bwMode="auto">
          <a:xfrm>
            <a:off x="6012160" y="2996952"/>
            <a:ext cx="2880320" cy="1197229"/>
          </a:xfrm>
          <a:prstGeom prst="rect">
            <a:avLst/>
          </a:prstGeom>
          <a:noFill/>
          <a:ln w="9525">
            <a:noFill/>
            <a:miter lim="800000"/>
            <a:headEnd/>
            <a:tailEnd/>
          </a:ln>
          <a:effectLst/>
        </p:spPr>
      </p:pic>
      <p:sp>
        <p:nvSpPr>
          <p:cNvPr id="712706" name="Rectangle 2"/>
          <p:cNvSpPr>
            <a:spLocks noGrp="1" noChangeArrowheads="1"/>
          </p:cNvSpPr>
          <p:nvPr>
            <p:ph type="title"/>
          </p:nvPr>
        </p:nvSpPr>
        <p:spPr>
          <a:xfrm>
            <a:off x="179512" y="1268363"/>
            <a:ext cx="8784976" cy="1152525"/>
          </a:xfrm>
        </p:spPr>
        <p:txBody>
          <a:bodyPr>
            <a:noAutofit/>
          </a:bodyPr>
          <a:lstStyle/>
          <a:p>
            <a:r>
              <a:rPr lang="is-IS" b="0" dirty="0" smtClean="0">
                <a:latin typeface="Arial" charset="0"/>
              </a:rPr>
              <a:t>Einstaklingurinn bregst ekki við áreiti en andar eðlilega</a:t>
            </a:r>
            <a:endParaRPr lang="is-IS" b="0" dirty="0">
              <a:latin typeface="Arial" charset="0"/>
            </a:endParaRPr>
          </a:p>
        </p:txBody>
      </p:sp>
      <p:sp>
        <p:nvSpPr>
          <p:cNvPr id="6" name="Slide Number Placeholder 5"/>
          <p:cNvSpPr>
            <a:spLocks noGrp="1"/>
          </p:cNvSpPr>
          <p:nvPr>
            <p:ph type="sldNum" sz="quarter" idx="12"/>
          </p:nvPr>
        </p:nvSpPr>
        <p:spPr/>
        <p:txBody>
          <a:bodyPr/>
          <a:lstStyle/>
          <a:p>
            <a:fld id="{40C15B1D-224F-4CE1-82C8-DFFB5B3116F1}" type="slidenum">
              <a:rPr lang="is-IS"/>
              <a:pPr/>
              <a:t>59</a:t>
            </a:fld>
            <a:endParaRPr lang="is-IS" dirty="0"/>
          </a:p>
        </p:txBody>
      </p:sp>
      <p:sp>
        <p:nvSpPr>
          <p:cNvPr id="7" name="Rectangle 3"/>
          <p:cNvSpPr txBox="1">
            <a:spLocks noChangeArrowheads="1"/>
          </p:cNvSpPr>
          <p:nvPr/>
        </p:nvSpPr>
        <p:spPr bwMode="auto">
          <a:xfrm>
            <a:off x="539552" y="2708920"/>
            <a:ext cx="7992888" cy="38164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000" indent="-342000">
              <a:buClr>
                <a:schemeClr val="tx1"/>
              </a:buClr>
              <a:buFont typeface="Wingdings" pitchFamily="2" charset="2"/>
              <a:buChar char="§"/>
            </a:pPr>
            <a:r>
              <a:rPr lang="is-IS" sz="2800" dirty="0" smtClean="0">
                <a:latin typeface="Arial" charset="0"/>
              </a:rPr>
              <a:t>Leggðu einstakling í hliðarlegu</a:t>
            </a:r>
          </a:p>
          <a:p>
            <a:pPr marL="742050" lvl="2" indent="-342000">
              <a:buClr>
                <a:schemeClr val="tx1"/>
              </a:buClr>
              <a:buFont typeface="Wingdings" pitchFamily="2" charset="2"/>
              <a:buChar char="§"/>
            </a:pPr>
            <a:r>
              <a:rPr lang="is-IS" dirty="0" smtClean="0">
                <a:latin typeface="Arial" charset="0"/>
              </a:rPr>
              <a:t>Mikilvægt ef það þarf að                                                 yfirgefa viðkomandi og ekki                                                     er grunur um áverka á hrygg</a:t>
            </a:r>
          </a:p>
          <a:p>
            <a:pPr marL="342000" lvl="1" indent="-342000">
              <a:buClr>
                <a:schemeClr val="tx1"/>
              </a:buClr>
              <a:buFont typeface="Wingdings" pitchFamily="2" charset="2"/>
              <a:buChar char="§"/>
            </a:pPr>
            <a:r>
              <a:rPr lang="is-IS" dirty="0" smtClean="0">
                <a:latin typeface="Arial" charset="0"/>
              </a:rPr>
              <a:t>Kallaðu á hjálp eða hringdu í aðstoð </a:t>
            </a:r>
            <a:r>
              <a:rPr lang="is-IS" b="1" dirty="0" smtClean="0">
                <a:solidFill>
                  <a:srgbClr val="FF0000"/>
                </a:solidFill>
                <a:latin typeface="Arial" charset="0"/>
              </a:rPr>
              <a:t>112 </a:t>
            </a:r>
          </a:p>
          <a:p>
            <a:pPr marL="342000" lvl="1" indent="-342000">
              <a:buClr>
                <a:schemeClr val="tx1"/>
              </a:buClr>
              <a:buFont typeface="Wingdings" pitchFamily="2" charset="2"/>
              <a:buChar char="§"/>
            </a:pPr>
            <a:r>
              <a:rPr lang="is-IS" dirty="0" smtClean="0">
                <a:latin typeface="Arial" charset="0"/>
              </a:rPr>
              <a:t>Fylgstu með öndun meðan beðið er</a:t>
            </a:r>
          </a:p>
        </p:txBody>
      </p:sp>
    </p:spTree>
    <p:extLst>
      <p:ext uri="{BB962C8B-B14F-4D97-AF65-F5344CB8AC3E}">
        <p14:creationId xmlns:p14="http://schemas.microsoft.com/office/powerpoint/2010/main" val="1398578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912"/>
            <a:ext cx="8229600" cy="1143000"/>
          </a:xfrm>
        </p:spPr>
        <p:txBody>
          <a:bodyPr>
            <a:normAutofit fontScale="90000"/>
          </a:bodyPr>
          <a:lstStyle/>
          <a:p>
            <a:pPr algn="l"/>
            <a:r>
              <a:rPr lang="is-IS" sz="3100" dirty="0" smtClean="0">
                <a:latin typeface="Arial" charset="0"/>
              </a:rPr>
              <a:t>Rauði krossinn er fjölmennasta mannúðahreyfing heims með starfsemi í 188 ríkjum </a:t>
            </a:r>
            <a:r>
              <a:rPr lang="is-IS" dirty="0" smtClean="0">
                <a:latin typeface="Arial" charset="0"/>
              </a:rPr>
              <a:t/>
            </a:r>
            <a:br>
              <a:rPr lang="is-IS" dirty="0" smtClean="0">
                <a:latin typeface="Arial" charset="0"/>
              </a:rPr>
            </a:br>
            <a:endParaRPr lang="is-IS" dirty="0"/>
          </a:p>
        </p:txBody>
      </p:sp>
      <p:pic>
        <p:nvPicPr>
          <p:cNvPr id="4" name="Picture 8" descr="http://www.icrc.org/eng/assets/images/photos/gallery/2012-05-02-rcrc-day/08may12-05-macedonian-balloons.jpg"/>
          <p:cNvPicPr>
            <a:picLocks noGrp="1" noChangeAspect="1" noChangeArrowheads="1"/>
          </p:cNvPicPr>
          <p:nvPr>
            <p:ph idx="1"/>
          </p:nvPr>
        </p:nvPicPr>
        <p:blipFill>
          <a:blip r:embed="rId2" cstate="email"/>
          <a:stretch>
            <a:fillRect/>
          </a:stretch>
        </p:blipFill>
        <p:spPr bwMode="auto">
          <a:xfrm>
            <a:off x="1907704" y="2345407"/>
            <a:ext cx="5086860" cy="3387849"/>
          </a:xfrm>
          <a:prstGeom prst="rect">
            <a:avLst/>
          </a:prstGeom>
          <a:ln>
            <a:noFill/>
          </a:ln>
          <a:effectLst>
            <a:softEdge rad="112500"/>
          </a:effectLst>
        </p:spPr>
      </p:pic>
    </p:spTree>
    <p:extLst>
      <p:ext uri="{BB962C8B-B14F-4D97-AF65-F5344CB8AC3E}">
        <p14:creationId xmlns:p14="http://schemas.microsoft.com/office/powerpoint/2010/main" val="42629498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a:xfrm>
            <a:off x="684213" y="1112986"/>
            <a:ext cx="7543800" cy="731838"/>
          </a:xfrm>
        </p:spPr>
        <p:txBody>
          <a:bodyPr>
            <a:noAutofit/>
          </a:bodyPr>
          <a:lstStyle/>
          <a:p>
            <a:r>
              <a:rPr lang="is-IS" b="0" dirty="0">
                <a:latin typeface="Arial" charset="0"/>
              </a:rPr>
              <a:t>Hliðarlega</a:t>
            </a:r>
          </a:p>
        </p:txBody>
      </p:sp>
      <p:sp>
        <p:nvSpPr>
          <p:cNvPr id="13" name="Slide Number Placeholder 5"/>
          <p:cNvSpPr>
            <a:spLocks noGrp="1"/>
          </p:cNvSpPr>
          <p:nvPr>
            <p:ph type="sldNum" sz="quarter" idx="12"/>
          </p:nvPr>
        </p:nvSpPr>
        <p:spPr/>
        <p:txBody>
          <a:bodyPr/>
          <a:lstStyle/>
          <a:p>
            <a:fld id="{C63634CA-AE6B-4EE5-85BA-6D0C3A67CD98}" type="slidenum">
              <a:rPr lang="is-IS"/>
              <a:pPr/>
              <a:t>60</a:t>
            </a:fld>
            <a:endParaRPr lang="is-IS"/>
          </a:p>
        </p:txBody>
      </p:sp>
      <p:sp>
        <p:nvSpPr>
          <p:cNvPr id="714755" name="Text Box 3"/>
          <p:cNvSpPr txBox="1">
            <a:spLocks noChangeArrowheads="1"/>
          </p:cNvSpPr>
          <p:nvPr/>
        </p:nvSpPr>
        <p:spPr bwMode="auto">
          <a:xfrm>
            <a:off x="539750" y="1771650"/>
            <a:ext cx="356188" cy="633250"/>
          </a:xfrm>
          <a:prstGeom prst="rect">
            <a:avLst/>
          </a:prstGeom>
          <a:noFill/>
          <a:ln w="9525">
            <a:noFill/>
            <a:miter lim="800000"/>
            <a:headEnd/>
            <a:tailEnd/>
          </a:ln>
          <a:effectLst/>
        </p:spPr>
        <p:txBody>
          <a:bodyPr wrap="none">
            <a:spAutoFit/>
          </a:bodyPr>
          <a:lstStyle/>
          <a:p>
            <a:pPr eaLnBrk="0" hangingPunct="0">
              <a:lnSpc>
                <a:spcPct val="170000"/>
              </a:lnSpc>
              <a:spcBef>
                <a:spcPct val="20000"/>
              </a:spcBef>
            </a:pPr>
            <a:r>
              <a:rPr lang="is-IS" sz="2400" b="1" dirty="0">
                <a:latin typeface="Arial" pitchFamily="34" charset="0"/>
                <a:cs typeface="Arial" pitchFamily="34" charset="0"/>
              </a:rPr>
              <a:t>1</a:t>
            </a:r>
            <a:endParaRPr lang="en-GB" sz="2400" b="1" dirty="0">
              <a:latin typeface="Arial" pitchFamily="34" charset="0"/>
              <a:cs typeface="Arial" pitchFamily="34" charset="0"/>
            </a:endParaRPr>
          </a:p>
        </p:txBody>
      </p:sp>
      <p:sp>
        <p:nvSpPr>
          <p:cNvPr id="714756" name="Text Box 4"/>
          <p:cNvSpPr txBox="1">
            <a:spLocks noChangeArrowheads="1"/>
          </p:cNvSpPr>
          <p:nvPr/>
        </p:nvSpPr>
        <p:spPr bwMode="auto">
          <a:xfrm>
            <a:off x="4859338" y="1773238"/>
            <a:ext cx="356188" cy="633250"/>
          </a:xfrm>
          <a:prstGeom prst="rect">
            <a:avLst/>
          </a:prstGeom>
          <a:noFill/>
          <a:ln w="9525">
            <a:noFill/>
            <a:miter lim="800000"/>
            <a:headEnd/>
            <a:tailEnd/>
          </a:ln>
          <a:effectLst/>
        </p:spPr>
        <p:txBody>
          <a:bodyPr wrap="none">
            <a:spAutoFit/>
          </a:bodyPr>
          <a:lstStyle/>
          <a:p>
            <a:pPr eaLnBrk="0" hangingPunct="0">
              <a:lnSpc>
                <a:spcPct val="170000"/>
              </a:lnSpc>
              <a:spcBef>
                <a:spcPct val="20000"/>
              </a:spcBef>
            </a:pPr>
            <a:r>
              <a:rPr lang="is-IS" sz="2400" b="1" dirty="0">
                <a:latin typeface="Arial" pitchFamily="34" charset="0"/>
                <a:cs typeface="Arial" pitchFamily="34" charset="0"/>
              </a:rPr>
              <a:t>2</a:t>
            </a:r>
            <a:endParaRPr lang="en-GB" sz="2400" b="1" dirty="0">
              <a:latin typeface="Arial" pitchFamily="34" charset="0"/>
              <a:cs typeface="Arial" pitchFamily="34" charset="0"/>
            </a:endParaRPr>
          </a:p>
        </p:txBody>
      </p:sp>
      <p:sp>
        <p:nvSpPr>
          <p:cNvPr id="714757" name="Text Box 5"/>
          <p:cNvSpPr txBox="1">
            <a:spLocks noChangeArrowheads="1"/>
          </p:cNvSpPr>
          <p:nvPr/>
        </p:nvSpPr>
        <p:spPr bwMode="auto">
          <a:xfrm>
            <a:off x="611188" y="3933825"/>
            <a:ext cx="356188" cy="633250"/>
          </a:xfrm>
          <a:prstGeom prst="rect">
            <a:avLst/>
          </a:prstGeom>
          <a:noFill/>
          <a:ln w="9525">
            <a:noFill/>
            <a:miter lim="800000"/>
            <a:headEnd/>
            <a:tailEnd/>
          </a:ln>
          <a:effectLst/>
        </p:spPr>
        <p:txBody>
          <a:bodyPr wrap="none">
            <a:spAutoFit/>
          </a:bodyPr>
          <a:lstStyle/>
          <a:p>
            <a:pPr eaLnBrk="0" hangingPunct="0">
              <a:lnSpc>
                <a:spcPct val="170000"/>
              </a:lnSpc>
              <a:spcBef>
                <a:spcPct val="20000"/>
              </a:spcBef>
            </a:pPr>
            <a:r>
              <a:rPr lang="is-IS" sz="2400" b="1" dirty="0">
                <a:latin typeface="Arial" pitchFamily="34" charset="0"/>
                <a:cs typeface="Arial" pitchFamily="34" charset="0"/>
              </a:rPr>
              <a:t>3</a:t>
            </a:r>
            <a:endParaRPr lang="en-GB" sz="2400" b="1" dirty="0">
              <a:latin typeface="Arial" pitchFamily="34" charset="0"/>
              <a:cs typeface="Arial" pitchFamily="34" charset="0"/>
            </a:endParaRPr>
          </a:p>
        </p:txBody>
      </p:sp>
      <p:sp>
        <p:nvSpPr>
          <p:cNvPr id="714758" name="Text Box 6"/>
          <p:cNvSpPr txBox="1">
            <a:spLocks noChangeArrowheads="1"/>
          </p:cNvSpPr>
          <p:nvPr/>
        </p:nvSpPr>
        <p:spPr bwMode="auto">
          <a:xfrm>
            <a:off x="5003800" y="3933825"/>
            <a:ext cx="356188" cy="633250"/>
          </a:xfrm>
          <a:prstGeom prst="rect">
            <a:avLst/>
          </a:prstGeom>
          <a:noFill/>
          <a:ln w="9525">
            <a:noFill/>
            <a:miter lim="800000"/>
            <a:headEnd/>
            <a:tailEnd/>
          </a:ln>
          <a:effectLst/>
        </p:spPr>
        <p:txBody>
          <a:bodyPr wrap="none">
            <a:spAutoFit/>
          </a:bodyPr>
          <a:lstStyle/>
          <a:p>
            <a:pPr eaLnBrk="0" hangingPunct="0">
              <a:lnSpc>
                <a:spcPct val="170000"/>
              </a:lnSpc>
              <a:spcBef>
                <a:spcPct val="20000"/>
              </a:spcBef>
            </a:pPr>
            <a:r>
              <a:rPr lang="is-IS" sz="2400" b="1" dirty="0">
                <a:latin typeface="Arial" pitchFamily="34" charset="0"/>
                <a:cs typeface="Arial" pitchFamily="34" charset="0"/>
              </a:rPr>
              <a:t>4</a:t>
            </a:r>
            <a:endParaRPr lang="en-GB" sz="2400" b="1" dirty="0">
              <a:latin typeface="Arial" pitchFamily="34" charset="0"/>
              <a:cs typeface="Arial" pitchFamily="34" charset="0"/>
            </a:endParaRPr>
          </a:p>
        </p:txBody>
      </p:sp>
      <p:pic>
        <p:nvPicPr>
          <p:cNvPr id="714759" name="Picture 7" descr="r38"/>
          <p:cNvPicPr>
            <a:picLocks noChangeAspect="1" noChangeArrowheads="1"/>
          </p:cNvPicPr>
          <p:nvPr/>
        </p:nvPicPr>
        <p:blipFill>
          <a:blip r:embed="rId2" cstate="email"/>
          <a:srcRect/>
          <a:stretch>
            <a:fillRect/>
          </a:stretch>
        </p:blipFill>
        <p:spPr bwMode="auto">
          <a:xfrm>
            <a:off x="1331913" y="2039938"/>
            <a:ext cx="3168650" cy="2111375"/>
          </a:xfrm>
          <a:prstGeom prst="rect">
            <a:avLst/>
          </a:prstGeom>
          <a:noFill/>
        </p:spPr>
      </p:pic>
      <p:pic>
        <p:nvPicPr>
          <p:cNvPr id="714760" name="Picture 8" descr="r39"/>
          <p:cNvPicPr>
            <a:picLocks noChangeAspect="1" noChangeArrowheads="1"/>
          </p:cNvPicPr>
          <p:nvPr/>
        </p:nvPicPr>
        <p:blipFill>
          <a:blip r:embed="rId3" cstate="email"/>
          <a:srcRect/>
          <a:stretch>
            <a:fillRect/>
          </a:stretch>
        </p:blipFill>
        <p:spPr bwMode="auto">
          <a:xfrm>
            <a:off x="5364163" y="1773238"/>
            <a:ext cx="3492500" cy="2325687"/>
          </a:xfrm>
          <a:prstGeom prst="rect">
            <a:avLst/>
          </a:prstGeom>
          <a:noFill/>
        </p:spPr>
      </p:pic>
      <p:pic>
        <p:nvPicPr>
          <p:cNvPr id="714761" name="Picture 9" descr="r40"/>
          <p:cNvPicPr>
            <a:picLocks noChangeAspect="1" noChangeArrowheads="1"/>
          </p:cNvPicPr>
          <p:nvPr/>
        </p:nvPicPr>
        <p:blipFill>
          <a:blip r:embed="rId4" cstate="email"/>
          <a:srcRect/>
          <a:stretch>
            <a:fillRect/>
          </a:stretch>
        </p:blipFill>
        <p:spPr bwMode="auto">
          <a:xfrm>
            <a:off x="1116013" y="4254500"/>
            <a:ext cx="3168650" cy="2046288"/>
          </a:xfrm>
          <a:prstGeom prst="rect">
            <a:avLst/>
          </a:prstGeom>
          <a:noFill/>
        </p:spPr>
      </p:pic>
      <p:pic>
        <p:nvPicPr>
          <p:cNvPr id="714762" name="Picture 10" descr="r41"/>
          <p:cNvPicPr>
            <a:picLocks noChangeAspect="1" noChangeArrowheads="1"/>
          </p:cNvPicPr>
          <p:nvPr/>
        </p:nvPicPr>
        <p:blipFill>
          <a:blip r:embed="rId5" cstate="email"/>
          <a:srcRect/>
          <a:stretch>
            <a:fillRect/>
          </a:stretch>
        </p:blipFill>
        <p:spPr bwMode="auto">
          <a:xfrm>
            <a:off x="5580063" y="4292600"/>
            <a:ext cx="3132137" cy="1911350"/>
          </a:xfrm>
          <a:prstGeom prst="rect">
            <a:avLst/>
          </a:prstGeom>
          <a:noFill/>
        </p:spPr>
      </p:pic>
    </p:spTree>
    <p:extLst>
      <p:ext uri="{BB962C8B-B14F-4D97-AF65-F5344CB8AC3E}">
        <p14:creationId xmlns:p14="http://schemas.microsoft.com/office/powerpoint/2010/main" val="5543138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ChangeArrowheads="1"/>
          </p:cNvSpPr>
          <p:nvPr>
            <p:ph type="title"/>
          </p:nvPr>
        </p:nvSpPr>
        <p:spPr>
          <a:xfrm>
            <a:off x="684213" y="1184994"/>
            <a:ext cx="7543800" cy="731838"/>
          </a:xfrm>
        </p:spPr>
        <p:txBody>
          <a:bodyPr>
            <a:noAutofit/>
          </a:bodyPr>
          <a:lstStyle/>
          <a:p>
            <a:r>
              <a:rPr lang="is-IS" b="0" dirty="0">
                <a:latin typeface="Arial" charset="0"/>
              </a:rPr>
              <a:t>Hliðarlega</a:t>
            </a:r>
          </a:p>
        </p:txBody>
      </p:sp>
      <p:sp>
        <p:nvSpPr>
          <p:cNvPr id="10" name="Slide Number Placeholder 5"/>
          <p:cNvSpPr>
            <a:spLocks noGrp="1"/>
          </p:cNvSpPr>
          <p:nvPr>
            <p:ph type="sldNum" sz="quarter" idx="12"/>
          </p:nvPr>
        </p:nvSpPr>
        <p:spPr/>
        <p:txBody>
          <a:bodyPr/>
          <a:lstStyle/>
          <a:p>
            <a:fld id="{B78FE238-6B05-49F7-96ED-2E85592B3BE7}" type="slidenum">
              <a:rPr lang="is-IS"/>
              <a:pPr/>
              <a:t>61</a:t>
            </a:fld>
            <a:endParaRPr lang="is-IS"/>
          </a:p>
        </p:txBody>
      </p:sp>
      <p:sp>
        <p:nvSpPr>
          <p:cNvPr id="715779" name="Text Box 3"/>
          <p:cNvSpPr txBox="1">
            <a:spLocks noChangeArrowheads="1"/>
          </p:cNvSpPr>
          <p:nvPr/>
        </p:nvSpPr>
        <p:spPr bwMode="auto">
          <a:xfrm>
            <a:off x="755650" y="2133600"/>
            <a:ext cx="354013" cy="712788"/>
          </a:xfrm>
          <a:prstGeom prst="rect">
            <a:avLst/>
          </a:prstGeom>
          <a:noFill/>
          <a:ln w="9525">
            <a:noFill/>
            <a:miter lim="800000"/>
            <a:headEnd/>
            <a:tailEnd/>
          </a:ln>
          <a:effectLst/>
        </p:spPr>
        <p:txBody>
          <a:bodyPr wrap="none">
            <a:spAutoFit/>
          </a:bodyPr>
          <a:lstStyle/>
          <a:p>
            <a:pPr eaLnBrk="0" hangingPunct="0">
              <a:lnSpc>
                <a:spcPct val="170000"/>
              </a:lnSpc>
              <a:spcBef>
                <a:spcPct val="20000"/>
              </a:spcBef>
            </a:pPr>
            <a:r>
              <a:rPr lang="is-IS" sz="2400" b="1"/>
              <a:t>5</a:t>
            </a:r>
            <a:endParaRPr lang="en-GB" sz="2400" b="1"/>
          </a:p>
        </p:txBody>
      </p:sp>
      <p:sp>
        <p:nvSpPr>
          <p:cNvPr id="715780" name="Text Box 4"/>
          <p:cNvSpPr txBox="1">
            <a:spLocks noChangeArrowheads="1"/>
          </p:cNvSpPr>
          <p:nvPr/>
        </p:nvSpPr>
        <p:spPr bwMode="auto">
          <a:xfrm>
            <a:off x="5580063" y="2205038"/>
            <a:ext cx="354012" cy="712787"/>
          </a:xfrm>
          <a:prstGeom prst="rect">
            <a:avLst/>
          </a:prstGeom>
          <a:noFill/>
          <a:ln w="9525">
            <a:noFill/>
            <a:miter lim="800000"/>
            <a:headEnd/>
            <a:tailEnd/>
          </a:ln>
          <a:effectLst/>
        </p:spPr>
        <p:txBody>
          <a:bodyPr>
            <a:spAutoFit/>
          </a:bodyPr>
          <a:lstStyle/>
          <a:p>
            <a:pPr eaLnBrk="0" hangingPunct="0">
              <a:lnSpc>
                <a:spcPct val="170000"/>
              </a:lnSpc>
              <a:spcBef>
                <a:spcPct val="20000"/>
              </a:spcBef>
            </a:pPr>
            <a:r>
              <a:rPr lang="is-IS" sz="2400" b="1"/>
              <a:t>6</a:t>
            </a:r>
            <a:endParaRPr lang="en-GB" sz="2400" b="1"/>
          </a:p>
        </p:txBody>
      </p:sp>
      <p:pic>
        <p:nvPicPr>
          <p:cNvPr id="715782" name="Picture 6" descr="r42"/>
          <p:cNvPicPr>
            <a:picLocks noChangeAspect="1" noChangeArrowheads="1"/>
          </p:cNvPicPr>
          <p:nvPr/>
        </p:nvPicPr>
        <p:blipFill>
          <a:blip r:embed="rId2" cstate="email"/>
          <a:srcRect/>
          <a:stretch>
            <a:fillRect/>
          </a:stretch>
        </p:blipFill>
        <p:spPr bwMode="auto">
          <a:xfrm>
            <a:off x="1116013" y="2492375"/>
            <a:ext cx="3455987" cy="2301875"/>
          </a:xfrm>
          <a:prstGeom prst="rect">
            <a:avLst/>
          </a:prstGeom>
          <a:noFill/>
        </p:spPr>
      </p:pic>
      <p:pic>
        <p:nvPicPr>
          <p:cNvPr id="715783" name="Picture 7" descr="r43"/>
          <p:cNvPicPr>
            <a:picLocks noChangeAspect="1" noChangeArrowheads="1"/>
          </p:cNvPicPr>
          <p:nvPr/>
        </p:nvPicPr>
        <p:blipFill>
          <a:blip r:embed="rId3" cstate="email"/>
          <a:srcRect/>
          <a:stretch>
            <a:fillRect/>
          </a:stretch>
        </p:blipFill>
        <p:spPr bwMode="auto">
          <a:xfrm>
            <a:off x="6164263" y="2615266"/>
            <a:ext cx="1792113" cy="2398059"/>
          </a:xfrm>
          <a:prstGeom prst="rect">
            <a:avLst/>
          </a:prstGeom>
          <a:ln>
            <a:noFill/>
          </a:ln>
          <a:effectLst>
            <a:softEdge rad="112500"/>
          </a:effectLst>
        </p:spPr>
      </p:pic>
      <p:sp>
        <p:nvSpPr>
          <p:cNvPr id="9" name="Rectangle 5"/>
          <p:cNvSpPr>
            <a:spLocks noChangeArrowheads="1"/>
          </p:cNvSpPr>
          <p:nvPr/>
        </p:nvSpPr>
        <p:spPr bwMode="auto">
          <a:xfrm>
            <a:off x="323528" y="5355213"/>
            <a:ext cx="8640960" cy="954107"/>
          </a:xfrm>
          <a:prstGeom prst="rect">
            <a:avLst/>
          </a:prstGeom>
          <a:noFill/>
          <a:ln w="9525">
            <a:noFill/>
            <a:miter lim="800000"/>
            <a:headEnd/>
            <a:tailEnd/>
          </a:ln>
          <a:effectLst/>
        </p:spPr>
        <p:txBody>
          <a:bodyPr wrap="square">
            <a:spAutoFit/>
          </a:bodyPr>
          <a:lstStyle/>
          <a:p>
            <a:pPr algn="ctr">
              <a:buClr>
                <a:schemeClr val="tx1"/>
              </a:buClr>
              <a:buFont typeface="Wingdings" pitchFamily="2" charset="2"/>
              <a:buNone/>
            </a:pPr>
            <a:r>
              <a:rPr lang="is-IS" sz="2800" dirty="0" smtClean="0">
                <a:solidFill>
                  <a:srgbClr val="FF0000"/>
                </a:solidFill>
                <a:latin typeface="Arial" pitchFamily="34" charset="0"/>
                <a:cs typeface="Arial" pitchFamily="34" charset="0"/>
              </a:rPr>
              <a:t>Hliðarlega dregur úr líkum á því að meðvitundarlaus einstaklingurinn kafni!</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549690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0" y="1051322"/>
            <a:ext cx="9143999" cy="1225550"/>
          </a:xfrm>
        </p:spPr>
        <p:txBody>
          <a:bodyPr/>
          <a:lstStyle/>
          <a:p>
            <a:pPr>
              <a:lnSpc>
                <a:spcPct val="75000"/>
              </a:lnSpc>
            </a:pPr>
            <a:r>
              <a:rPr lang="is-IS" b="0" dirty="0" smtClean="0">
                <a:latin typeface="Arial" charset="0"/>
              </a:rPr>
              <a:t>Hjartahnoð </a:t>
            </a:r>
            <a:r>
              <a:rPr lang="is-IS" dirty="0" smtClean="0">
                <a:latin typeface="Arial" charset="0"/>
              </a:rPr>
              <a:t>og</a:t>
            </a:r>
            <a:r>
              <a:rPr lang="is-IS" b="0" dirty="0" smtClean="0">
                <a:latin typeface="Arial" charset="0"/>
              </a:rPr>
              <a:t> blástur </a:t>
            </a:r>
            <a:endParaRPr lang="en-GB" b="0" dirty="0">
              <a:latin typeface="Arial" charset="0"/>
            </a:endParaRPr>
          </a:p>
        </p:txBody>
      </p:sp>
      <p:sp>
        <p:nvSpPr>
          <p:cNvPr id="775171" name="Rectangle 3"/>
          <p:cNvSpPr>
            <a:spLocks noGrp="1" noChangeArrowheads="1"/>
          </p:cNvSpPr>
          <p:nvPr>
            <p:ph idx="1"/>
          </p:nvPr>
        </p:nvSpPr>
        <p:spPr>
          <a:xfrm>
            <a:off x="395536" y="2276872"/>
            <a:ext cx="8497639" cy="4320779"/>
          </a:xfrm>
        </p:spPr>
        <p:txBody>
          <a:bodyPr/>
          <a:lstStyle/>
          <a:p>
            <a:pPr marL="342000" indent="-342000">
              <a:buClr>
                <a:schemeClr val="tx1"/>
              </a:buClr>
              <a:buFont typeface="Wingdings" pitchFamily="2" charset="2"/>
              <a:buChar char="§"/>
            </a:pPr>
            <a:r>
              <a:rPr lang="is-IS" sz="2800" dirty="0" smtClean="0">
                <a:latin typeface="Arial" charset="0"/>
              </a:rPr>
              <a:t>Endurlífgun getur verið hjartahnoð og blástur eða hjartahnoð eingöngu</a:t>
            </a:r>
          </a:p>
          <a:p>
            <a:pPr marL="342000" indent="-342000">
              <a:buClr>
                <a:schemeClr val="tx1"/>
              </a:buClr>
              <a:buFont typeface="Wingdings" pitchFamily="2" charset="2"/>
              <a:buChar char="§"/>
            </a:pPr>
            <a:r>
              <a:rPr lang="is-IS" sz="2800" dirty="0" smtClean="0">
                <a:latin typeface="Arial" charset="0"/>
              </a:rPr>
              <a:t>Hjartahnoð tryggir lífsnauðsynlegt blóðflæði til hjarta og heila</a:t>
            </a:r>
          </a:p>
          <a:p>
            <a:pPr marL="342000" indent="-342000">
              <a:buClr>
                <a:schemeClr val="tx1"/>
              </a:buClr>
              <a:buFont typeface="Wingdings" pitchFamily="2" charset="2"/>
              <a:buChar char="§"/>
            </a:pPr>
            <a:r>
              <a:rPr lang="is-IS" sz="2800" dirty="0" smtClean="0">
                <a:latin typeface="Arial" charset="0"/>
              </a:rPr>
              <a:t>Blástur tryggir lágmarkssúrefnismagn í blóði</a:t>
            </a:r>
          </a:p>
          <a:p>
            <a:pPr marL="342000" indent="-342000">
              <a:buClr>
                <a:schemeClr val="tx1"/>
              </a:buClr>
              <a:buFont typeface="Wingdings" pitchFamily="2" charset="2"/>
              <a:buChar char="§"/>
            </a:pPr>
            <a:r>
              <a:rPr lang="is-IS" sz="2800" dirty="0" smtClean="0">
                <a:latin typeface="Arial" charset="0"/>
              </a:rPr>
              <a:t>Með hjartastuðtæki er hægt að gefa hjartanu rafstuð ef upp kemur lífshættuleg hjartsláttaróregla</a:t>
            </a:r>
          </a:p>
          <a:p>
            <a:pPr marL="342000" indent="-342000">
              <a:buClr>
                <a:schemeClr val="tx1"/>
              </a:buClr>
              <a:buNone/>
            </a:pPr>
            <a:endParaRPr lang="is-IS" sz="2800" dirty="0" smtClean="0">
              <a:latin typeface="Arial" charset="0"/>
            </a:endParaRPr>
          </a:p>
          <a:p>
            <a:pPr marL="342000" lvl="1" indent="-342000">
              <a:buClr>
                <a:schemeClr val="tx1"/>
              </a:buClr>
              <a:buFont typeface="Wingdings" pitchFamily="2" charset="2"/>
              <a:buChar char="§"/>
            </a:pPr>
            <a:endParaRPr lang="is-IS" sz="2400" dirty="0">
              <a:latin typeface="Arial" charset="0"/>
            </a:endParaRPr>
          </a:p>
          <a:p>
            <a:pPr marL="342000" lvl="1" indent="-342000">
              <a:buClr>
                <a:schemeClr val="tx1"/>
              </a:buClr>
              <a:buFont typeface="Wingdings" pitchFamily="2" charset="2"/>
              <a:buChar char="§"/>
            </a:pPr>
            <a:endParaRPr lang="is-IS" sz="2400" dirty="0" smtClean="0">
              <a:latin typeface="Arial" charset="0"/>
            </a:endParaRPr>
          </a:p>
          <a:p>
            <a:pPr marL="342000" lvl="1" indent="-342000">
              <a:buClr>
                <a:schemeClr val="tx1"/>
              </a:buClr>
              <a:buNone/>
            </a:pPr>
            <a:endParaRPr lang="is-IS" sz="2800" dirty="0" smtClean="0">
              <a:latin typeface="Arial" charset="0"/>
            </a:endParaRPr>
          </a:p>
        </p:txBody>
      </p:sp>
      <p:sp>
        <p:nvSpPr>
          <p:cNvPr id="7" name="Slide Number Placeholder 5"/>
          <p:cNvSpPr>
            <a:spLocks noGrp="1"/>
          </p:cNvSpPr>
          <p:nvPr>
            <p:ph type="sldNum" sz="quarter" idx="12"/>
          </p:nvPr>
        </p:nvSpPr>
        <p:spPr/>
        <p:txBody>
          <a:bodyPr/>
          <a:lstStyle/>
          <a:p>
            <a:fld id="{67F64395-C6CA-48C8-BA4B-FA48F1DCFD49}" type="slidenum">
              <a:rPr lang="is-IS"/>
              <a:pPr/>
              <a:t>62</a:t>
            </a:fld>
            <a:endParaRPr lang="is-IS"/>
          </a:p>
        </p:txBody>
      </p:sp>
    </p:spTree>
    <p:extLst>
      <p:ext uri="{BB962C8B-B14F-4D97-AF65-F5344CB8AC3E}">
        <p14:creationId xmlns:p14="http://schemas.microsoft.com/office/powerpoint/2010/main" val="14920816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251519" y="1197099"/>
            <a:ext cx="8641655" cy="1295797"/>
          </a:xfrm>
        </p:spPr>
        <p:txBody>
          <a:bodyPr>
            <a:noAutofit/>
          </a:bodyPr>
          <a:lstStyle/>
          <a:p>
            <a:r>
              <a:rPr lang="is-IS" b="0" dirty="0" smtClean="0">
                <a:latin typeface="Arial" charset="0"/>
              </a:rPr>
              <a:t>Einstaklingurinn bregst ekki við áreiti og öndun er óeðlileg</a:t>
            </a:r>
            <a:endParaRPr lang="is-IS" b="0" dirty="0">
              <a:latin typeface="Arial" charset="0"/>
            </a:endParaRPr>
          </a:p>
        </p:txBody>
      </p:sp>
      <p:sp>
        <p:nvSpPr>
          <p:cNvPr id="689155" name="Rectangle 3"/>
          <p:cNvSpPr>
            <a:spLocks noGrp="1" noChangeArrowheads="1"/>
          </p:cNvSpPr>
          <p:nvPr>
            <p:ph idx="1"/>
          </p:nvPr>
        </p:nvSpPr>
        <p:spPr>
          <a:xfrm>
            <a:off x="468312" y="2708920"/>
            <a:ext cx="8496175" cy="3888432"/>
          </a:xfrm>
        </p:spPr>
        <p:txBody>
          <a:bodyPr/>
          <a:lstStyle/>
          <a:p>
            <a:pPr marL="0" indent="0">
              <a:lnSpc>
                <a:spcPct val="120000"/>
              </a:lnSpc>
              <a:buClr>
                <a:schemeClr val="tx1"/>
              </a:buClr>
              <a:buNone/>
            </a:pPr>
            <a:r>
              <a:rPr lang="is-IS" sz="2800" b="1" dirty="0" smtClean="0">
                <a:solidFill>
                  <a:srgbClr val="FF0000"/>
                </a:solidFill>
                <a:latin typeface="Arial" charset="0"/>
              </a:rPr>
              <a:t>Hringdu á aðstoð og beittu endurlífgun</a:t>
            </a:r>
          </a:p>
          <a:p>
            <a:pPr>
              <a:buClr>
                <a:schemeClr val="tx1"/>
              </a:buClr>
              <a:buFont typeface="Wingdings" pitchFamily="2" charset="2"/>
              <a:buChar char="§"/>
            </a:pPr>
            <a:r>
              <a:rPr lang="is-IS" sz="2800" dirty="0" smtClean="0">
                <a:latin typeface="Arial" charset="0"/>
              </a:rPr>
              <a:t>Hnoðaðu og blástu ef þú kannt endurlífgun og treystir þér til að beita henni</a:t>
            </a:r>
          </a:p>
          <a:p>
            <a:pPr>
              <a:buClr>
                <a:schemeClr val="tx1"/>
              </a:buClr>
              <a:buFont typeface="Wingdings" pitchFamily="2" charset="2"/>
              <a:buChar char="§"/>
            </a:pPr>
            <a:r>
              <a:rPr lang="is-IS" sz="2800" dirty="0" smtClean="0">
                <a:latin typeface="Arial" charset="0"/>
              </a:rPr>
              <a:t>Ef þú kannt ekki endurlífgun eða treystir þér ekki til að blása beittu hjartahnoði eingöngu</a:t>
            </a:r>
          </a:p>
          <a:p>
            <a:pPr>
              <a:buClr>
                <a:schemeClr val="tx1"/>
              </a:buClr>
              <a:buFont typeface="Wingdings" pitchFamily="2" charset="2"/>
              <a:buChar char="§"/>
            </a:pPr>
            <a:r>
              <a:rPr lang="is-IS" sz="2800" dirty="0" smtClean="0">
                <a:latin typeface="Arial" charset="0"/>
              </a:rPr>
              <a:t>Notaðu hjartastuðtæki ef það er tiltækt</a:t>
            </a:r>
            <a:endParaRPr lang="is-IS" sz="2800" dirty="0">
              <a:latin typeface="Arial" charset="0"/>
            </a:endParaRPr>
          </a:p>
        </p:txBody>
      </p:sp>
      <p:sp>
        <p:nvSpPr>
          <p:cNvPr id="9" name="Slide Number Placeholder 5"/>
          <p:cNvSpPr>
            <a:spLocks noGrp="1"/>
          </p:cNvSpPr>
          <p:nvPr>
            <p:ph type="sldNum" sz="quarter" idx="12"/>
          </p:nvPr>
        </p:nvSpPr>
        <p:spPr/>
        <p:txBody>
          <a:bodyPr/>
          <a:lstStyle/>
          <a:p>
            <a:fld id="{021751D7-650B-4585-868F-CA0DB5B791F6}" type="slidenum">
              <a:rPr lang="is-IS"/>
              <a:pPr/>
              <a:t>63</a:t>
            </a:fld>
            <a:endParaRPr lang="is-IS"/>
          </a:p>
        </p:txBody>
      </p:sp>
    </p:spTree>
    <p:extLst>
      <p:ext uri="{BB962C8B-B14F-4D97-AF65-F5344CB8AC3E}">
        <p14:creationId xmlns:p14="http://schemas.microsoft.com/office/powerpoint/2010/main" val="5346611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a:xfrm>
            <a:off x="971550" y="1051644"/>
            <a:ext cx="7308850" cy="865188"/>
          </a:xfrm>
        </p:spPr>
        <p:txBody>
          <a:bodyPr/>
          <a:lstStyle/>
          <a:p>
            <a:r>
              <a:rPr lang="is-IS" b="0" dirty="0">
                <a:latin typeface="Arial" charset="0"/>
              </a:rPr>
              <a:t>Endurlífgun</a:t>
            </a:r>
            <a:endParaRPr lang="is-IS" sz="2800" b="0" dirty="0">
              <a:latin typeface="Arial" charset="0"/>
            </a:endParaRPr>
          </a:p>
        </p:txBody>
      </p:sp>
      <p:sp>
        <p:nvSpPr>
          <p:cNvPr id="692227" name="Rectangle 3"/>
          <p:cNvSpPr>
            <a:spLocks noGrp="1" noChangeArrowheads="1"/>
          </p:cNvSpPr>
          <p:nvPr>
            <p:ph idx="1"/>
          </p:nvPr>
        </p:nvSpPr>
        <p:spPr>
          <a:xfrm>
            <a:off x="684213" y="2133600"/>
            <a:ext cx="8208962" cy="3311525"/>
          </a:xfrm>
        </p:spPr>
        <p:txBody>
          <a:bodyPr/>
          <a:lstStyle/>
          <a:p>
            <a:pPr>
              <a:buClr>
                <a:schemeClr val="tx1"/>
              </a:buClr>
              <a:buFont typeface="Wingdings" pitchFamily="2" charset="2"/>
              <a:buChar char="§"/>
            </a:pPr>
            <a:r>
              <a:rPr lang="is-IS" sz="2800" dirty="0" smtClean="0">
                <a:latin typeface="Arial" charset="0"/>
              </a:rPr>
              <a:t>Beittu </a:t>
            </a:r>
            <a:r>
              <a:rPr lang="is-IS" sz="2800" dirty="0">
                <a:latin typeface="Arial" charset="0"/>
              </a:rPr>
              <a:t>hjartahnoði 30 </a:t>
            </a:r>
            <a:r>
              <a:rPr lang="is-IS" sz="2800" dirty="0" smtClean="0">
                <a:latin typeface="Arial" charset="0"/>
              </a:rPr>
              <a:t>sinnum á hraðanum 100 hnoð á mínútu</a:t>
            </a:r>
            <a:endParaRPr lang="is-IS" sz="2800" dirty="0">
              <a:latin typeface="Arial" charset="0"/>
            </a:endParaRPr>
          </a:p>
          <a:p>
            <a:pPr>
              <a:buClr>
                <a:schemeClr val="tx1"/>
              </a:buClr>
              <a:buFont typeface="Wingdings" pitchFamily="2" charset="2"/>
              <a:buChar char="§"/>
            </a:pPr>
            <a:r>
              <a:rPr lang="is-IS" sz="2800" dirty="0" smtClean="0">
                <a:latin typeface="Arial" charset="0"/>
              </a:rPr>
              <a:t>Blástu </a:t>
            </a:r>
            <a:r>
              <a:rPr lang="is-IS" sz="2800" dirty="0">
                <a:latin typeface="Arial" charset="0"/>
              </a:rPr>
              <a:t>2 sinnum</a:t>
            </a:r>
          </a:p>
          <a:p>
            <a:pPr>
              <a:buClr>
                <a:schemeClr val="tx1"/>
              </a:buClr>
              <a:buFont typeface="Wingdings" pitchFamily="2" charset="2"/>
              <a:buChar char="§"/>
            </a:pPr>
            <a:r>
              <a:rPr lang="is-IS" sz="2800" dirty="0" smtClean="0">
                <a:latin typeface="Arial" charset="0"/>
              </a:rPr>
              <a:t>Endurtaktu ferlið</a:t>
            </a:r>
            <a:endParaRPr lang="is-IS" sz="2800" dirty="0">
              <a:latin typeface="Arial" charset="0"/>
            </a:endParaRPr>
          </a:p>
          <a:p>
            <a:pPr>
              <a:buClr>
                <a:schemeClr val="tx1"/>
              </a:buClr>
              <a:buFont typeface="Wingdings" pitchFamily="2" charset="2"/>
              <a:buChar char="§"/>
            </a:pPr>
            <a:r>
              <a:rPr lang="is-IS" sz="2800" dirty="0">
                <a:latin typeface="Arial" charset="0"/>
              </a:rPr>
              <a:t>Ef um börn er að </a:t>
            </a:r>
            <a:r>
              <a:rPr lang="is-IS" sz="2800" dirty="0" smtClean="0">
                <a:latin typeface="Arial" charset="0"/>
              </a:rPr>
              <a:t>ræða á að hefja </a:t>
            </a:r>
            <a:r>
              <a:rPr lang="is-IS" sz="2800" dirty="0">
                <a:latin typeface="Arial" charset="0"/>
              </a:rPr>
              <a:t>endurlífgun með </a:t>
            </a:r>
            <a:r>
              <a:rPr lang="is-IS" sz="2800" dirty="0" smtClean="0">
                <a:latin typeface="Arial" charset="0"/>
              </a:rPr>
              <a:t>því að blása </a:t>
            </a:r>
            <a:r>
              <a:rPr lang="is-IS" sz="2800" dirty="0">
                <a:latin typeface="Arial" charset="0"/>
              </a:rPr>
              <a:t>5 sinnum</a:t>
            </a:r>
          </a:p>
        </p:txBody>
      </p:sp>
      <p:sp>
        <p:nvSpPr>
          <p:cNvPr id="7" name="Slide Number Placeholder 5"/>
          <p:cNvSpPr>
            <a:spLocks noGrp="1"/>
          </p:cNvSpPr>
          <p:nvPr>
            <p:ph type="sldNum" sz="quarter" idx="12"/>
          </p:nvPr>
        </p:nvSpPr>
        <p:spPr/>
        <p:txBody>
          <a:bodyPr/>
          <a:lstStyle/>
          <a:p>
            <a:fld id="{00B5BF6A-1792-4F11-A704-3B1366FF1211}" type="slidenum">
              <a:rPr lang="is-IS"/>
              <a:pPr/>
              <a:t>64</a:t>
            </a:fld>
            <a:endParaRPr lang="is-IS"/>
          </a:p>
        </p:txBody>
      </p:sp>
      <p:sp>
        <p:nvSpPr>
          <p:cNvPr id="692228" name="Rectangle 4"/>
          <p:cNvSpPr>
            <a:spLocks noChangeArrowheads="1"/>
          </p:cNvSpPr>
          <p:nvPr/>
        </p:nvSpPr>
        <p:spPr bwMode="auto">
          <a:xfrm>
            <a:off x="899593" y="5300663"/>
            <a:ext cx="7502702" cy="954107"/>
          </a:xfrm>
          <a:prstGeom prst="rect">
            <a:avLst/>
          </a:prstGeom>
          <a:noFill/>
          <a:ln w="9525">
            <a:noFill/>
            <a:miter lim="800000"/>
            <a:headEnd/>
            <a:tailEnd/>
          </a:ln>
          <a:effectLst/>
        </p:spPr>
        <p:txBody>
          <a:bodyPr wrap="square">
            <a:spAutoFit/>
          </a:bodyPr>
          <a:lstStyle/>
          <a:p>
            <a:pPr algn="ctr"/>
            <a:r>
              <a:rPr lang="is-IS" sz="2800" dirty="0">
                <a:solidFill>
                  <a:srgbClr val="FF0000"/>
                </a:solidFill>
                <a:latin typeface="Arial" pitchFamily="34" charset="0"/>
                <a:cs typeface="Arial" pitchFamily="34" charset="0"/>
              </a:rPr>
              <a:t>Ekki stoppa til að endurmeta ástandið nema </a:t>
            </a:r>
          </a:p>
          <a:p>
            <a:pPr algn="ctr"/>
            <a:r>
              <a:rPr lang="is-IS" sz="2800" dirty="0">
                <a:solidFill>
                  <a:srgbClr val="FF0000"/>
                </a:solidFill>
                <a:latin typeface="Arial" pitchFamily="34" charset="0"/>
                <a:cs typeface="Arial" pitchFamily="34" charset="0"/>
              </a:rPr>
              <a:t>sjúklingurinn fari að anda eðlilega!</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620319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0" y="1125240"/>
            <a:ext cx="9144000" cy="863600"/>
          </a:xfrm>
        </p:spPr>
        <p:txBody>
          <a:bodyPr/>
          <a:lstStyle/>
          <a:p>
            <a:r>
              <a:rPr lang="is-IS" b="0" dirty="0">
                <a:latin typeface="Arial" charset="0"/>
              </a:rPr>
              <a:t>Hjartahnoð</a:t>
            </a:r>
            <a:endParaRPr lang="en-GB" b="0" dirty="0">
              <a:latin typeface="Arial" charset="0"/>
            </a:endParaRPr>
          </a:p>
        </p:txBody>
      </p:sp>
      <p:sp>
        <p:nvSpPr>
          <p:cNvPr id="14" name="Slide Number Placeholder 5"/>
          <p:cNvSpPr>
            <a:spLocks noGrp="1"/>
          </p:cNvSpPr>
          <p:nvPr>
            <p:ph type="sldNum" sz="quarter" idx="12"/>
          </p:nvPr>
        </p:nvSpPr>
        <p:spPr/>
        <p:txBody>
          <a:bodyPr/>
          <a:lstStyle/>
          <a:p>
            <a:fld id="{9B64B1C0-DB78-4EE3-AF73-E5442924204F}" type="slidenum">
              <a:rPr lang="is-IS"/>
              <a:pPr/>
              <a:t>65</a:t>
            </a:fld>
            <a:endParaRPr lang="is-IS"/>
          </a:p>
        </p:txBody>
      </p:sp>
      <p:sp>
        <p:nvSpPr>
          <p:cNvPr id="687115" name="Line 11"/>
          <p:cNvSpPr>
            <a:spLocks noChangeShapeType="1"/>
          </p:cNvSpPr>
          <p:nvPr/>
        </p:nvSpPr>
        <p:spPr bwMode="auto">
          <a:xfrm>
            <a:off x="2843213" y="4581525"/>
            <a:ext cx="504825" cy="0"/>
          </a:xfrm>
          <a:prstGeom prst="line">
            <a:avLst/>
          </a:prstGeom>
          <a:noFill/>
          <a:ln w="9525">
            <a:solidFill>
              <a:schemeClr val="tx1"/>
            </a:solidFill>
            <a:round/>
            <a:headEnd/>
            <a:tailEnd/>
          </a:ln>
          <a:effectLst/>
        </p:spPr>
        <p:txBody>
          <a:bodyPr/>
          <a:lstStyle/>
          <a:p>
            <a:endParaRPr lang="is-IS"/>
          </a:p>
        </p:txBody>
      </p:sp>
      <p:grpSp>
        <p:nvGrpSpPr>
          <p:cNvPr id="16" name="Group 15"/>
          <p:cNvGrpSpPr/>
          <p:nvPr/>
        </p:nvGrpSpPr>
        <p:grpSpPr>
          <a:xfrm>
            <a:off x="467867" y="2129392"/>
            <a:ext cx="8352605" cy="3963904"/>
            <a:chOff x="323850" y="1844675"/>
            <a:chExt cx="8352605" cy="3963904"/>
          </a:xfrm>
        </p:grpSpPr>
        <p:pic>
          <p:nvPicPr>
            <p:cNvPr id="687107" name="Picture 3" descr="05-12"/>
            <p:cNvPicPr>
              <a:picLocks noChangeAspect="1" noChangeArrowheads="1"/>
            </p:cNvPicPr>
            <p:nvPr/>
          </p:nvPicPr>
          <p:blipFill>
            <a:blip r:embed="rId2" cstate="email"/>
            <a:srcRect/>
            <a:stretch>
              <a:fillRect/>
            </a:stretch>
          </p:blipFill>
          <p:spPr bwMode="auto">
            <a:xfrm>
              <a:off x="2627313" y="1844675"/>
              <a:ext cx="3783012" cy="3960813"/>
            </a:xfrm>
            <a:prstGeom prst="rect">
              <a:avLst/>
            </a:prstGeom>
            <a:noFill/>
          </p:spPr>
        </p:pic>
        <p:sp>
          <p:nvSpPr>
            <p:cNvPr id="687108" name="Text Box 4"/>
            <p:cNvSpPr txBox="1">
              <a:spLocks noChangeArrowheads="1"/>
            </p:cNvSpPr>
            <p:nvPr/>
          </p:nvSpPr>
          <p:spPr bwMode="auto">
            <a:xfrm>
              <a:off x="4500563" y="2420938"/>
              <a:ext cx="2592387" cy="396875"/>
            </a:xfrm>
            <a:prstGeom prst="rect">
              <a:avLst/>
            </a:prstGeom>
            <a:noFill/>
            <a:ln w="9525">
              <a:noFill/>
              <a:miter lim="800000"/>
              <a:headEnd/>
              <a:tailEnd/>
            </a:ln>
            <a:effectLst/>
          </p:spPr>
          <p:txBody>
            <a:bodyPr>
              <a:spAutoFit/>
            </a:bodyPr>
            <a:lstStyle/>
            <a:p>
              <a:r>
                <a:rPr lang="is-IS" sz="2000">
                  <a:latin typeface="Helvetica" charset="0"/>
                </a:rPr>
                <a:t>Axlir yfir höndum</a:t>
              </a:r>
              <a:endParaRPr lang="en-GB" sz="2000">
                <a:latin typeface="Helvetica" charset="0"/>
              </a:endParaRPr>
            </a:p>
          </p:txBody>
        </p:sp>
        <p:sp>
          <p:nvSpPr>
            <p:cNvPr id="687109" name="Text Box 5"/>
            <p:cNvSpPr txBox="1">
              <a:spLocks noChangeArrowheads="1"/>
            </p:cNvSpPr>
            <p:nvPr/>
          </p:nvSpPr>
          <p:spPr bwMode="auto">
            <a:xfrm>
              <a:off x="5651500" y="3357563"/>
              <a:ext cx="2452688" cy="396875"/>
            </a:xfrm>
            <a:prstGeom prst="rect">
              <a:avLst/>
            </a:prstGeom>
            <a:noFill/>
            <a:ln w="9525">
              <a:noFill/>
              <a:miter lim="800000"/>
              <a:headEnd/>
              <a:tailEnd/>
            </a:ln>
            <a:effectLst/>
          </p:spPr>
          <p:txBody>
            <a:bodyPr wrap="none">
              <a:spAutoFit/>
            </a:bodyPr>
            <a:lstStyle/>
            <a:p>
              <a:r>
                <a:rPr lang="is-IS" sz="2000" dirty="0">
                  <a:latin typeface="Helvetica" charset="0"/>
                </a:rPr>
                <a:t>Hreyfing í mjöðmum</a:t>
              </a:r>
              <a:endParaRPr lang="en-GB" sz="2000" dirty="0">
                <a:latin typeface="Helvetica" charset="0"/>
              </a:endParaRPr>
            </a:p>
          </p:txBody>
        </p:sp>
        <p:sp>
          <p:nvSpPr>
            <p:cNvPr id="687110" name="Text Box 6"/>
            <p:cNvSpPr txBox="1">
              <a:spLocks noChangeArrowheads="1"/>
            </p:cNvSpPr>
            <p:nvPr/>
          </p:nvSpPr>
          <p:spPr bwMode="auto">
            <a:xfrm>
              <a:off x="971550" y="3213100"/>
              <a:ext cx="2092325" cy="396875"/>
            </a:xfrm>
            <a:prstGeom prst="rect">
              <a:avLst/>
            </a:prstGeom>
            <a:noFill/>
            <a:ln w="9525">
              <a:noFill/>
              <a:miter lim="800000"/>
              <a:headEnd/>
              <a:tailEnd/>
            </a:ln>
            <a:effectLst/>
          </p:spPr>
          <p:txBody>
            <a:bodyPr wrap="none">
              <a:spAutoFit/>
            </a:bodyPr>
            <a:lstStyle/>
            <a:p>
              <a:r>
                <a:rPr lang="is-IS" sz="2000" dirty="0">
                  <a:latin typeface="Helvetica" charset="0"/>
                </a:rPr>
                <a:t>Beinir handleggir</a:t>
              </a:r>
              <a:endParaRPr lang="en-GB" sz="2000" dirty="0">
                <a:latin typeface="Helvetica" charset="0"/>
              </a:endParaRPr>
            </a:p>
          </p:txBody>
        </p:sp>
        <p:sp>
          <p:nvSpPr>
            <p:cNvPr id="687111" name="Text Box 7"/>
            <p:cNvSpPr txBox="1">
              <a:spLocks noChangeArrowheads="1"/>
            </p:cNvSpPr>
            <p:nvPr/>
          </p:nvSpPr>
          <p:spPr bwMode="auto">
            <a:xfrm>
              <a:off x="323850" y="4076700"/>
              <a:ext cx="2735263" cy="701675"/>
            </a:xfrm>
            <a:prstGeom prst="rect">
              <a:avLst/>
            </a:prstGeom>
            <a:noFill/>
            <a:ln w="9525">
              <a:noFill/>
              <a:miter lim="800000"/>
              <a:headEnd/>
              <a:tailEnd/>
            </a:ln>
            <a:effectLst/>
          </p:spPr>
          <p:txBody>
            <a:bodyPr>
              <a:spAutoFit/>
            </a:bodyPr>
            <a:lstStyle/>
            <a:p>
              <a:r>
                <a:rPr lang="is-IS" sz="2000" dirty="0">
                  <a:latin typeface="Helvetica" charset="0"/>
                </a:rPr>
                <a:t>Nota </a:t>
              </a:r>
              <a:r>
                <a:rPr lang="is-IS" sz="2000" dirty="0" err="1">
                  <a:latin typeface="Helvetica" charset="0"/>
                </a:rPr>
                <a:t>þykkhöndina</a:t>
              </a:r>
              <a:r>
                <a:rPr lang="is-IS" sz="2000" dirty="0">
                  <a:latin typeface="Helvetica" charset="0"/>
                </a:rPr>
                <a:t> og læsa saman fingrum</a:t>
              </a:r>
              <a:endParaRPr lang="en-GB" sz="2000" dirty="0">
                <a:latin typeface="Helvetica" charset="0"/>
              </a:endParaRPr>
            </a:p>
          </p:txBody>
        </p:sp>
        <p:sp>
          <p:nvSpPr>
            <p:cNvPr id="687112" name="Text Box 8"/>
            <p:cNvSpPr txBox="1">
              <a:spLocks noChangeArrowheads="1"/>
            </p:cNvSpPr>
            <p:nvPr/>
          </p:nvSpPr>
          <p:spPr bwMode="auto">
            <a:xfrm>
              <a:off x="395288" y="1916113"/>
              <a:ext cx="2663825" cy="396875"/>
            </a:xfrm>
            <a:prstGeom prst="rect">
              <a:avLst/>
            </a:prstGeom>
            <a:noFill/>
            <a:ln w="9525">
              <a:noFill/>
              <a:miter lim="800000"/>
              <a:headEnd/>
              <a:tailEnd/>
            </a:ln>
            <a:effectLst/>
          </p:spPr>
          <p:txBody>
            <a:bodyPr>
              <a:spAutoFit/>
            </a:bodyPr>
            <a:lstStyle/>
            <a:p>
              <a:r>
                <a:rPr lang="is-IS" sz="2000" dirty="0">
                  <a:latin typeface="Helvetica" charset="0"/>
                </a:rPr>
                <a:t>Þrýsta </a:t>
              </a:r>
              <a:r>
                <a:rPr lang="is-IS" sz="2000" smtClean="0">
                  <a:latin typeface="Helvetica" charset="0"/>
                </a:rPr>
                <a:t>niður 5-6 cm</a:t>
              </a:r>
              <a:endParaRPr lang="en-GB" sz="2000" dirty="0">
                <a:latin typeface="Helvetica" charset="0"/>
              </a:endParaRPr>
            </a:p>
          </p:txBody>
        </p:sp>
        <p:sp>
          <p:nvSpPr>
            <p:cNvPr id="687113" name="Text Box 9"/>
            <p:cNvSpPr txBox="1">
              <a:spLocks noChangeArrowheads="1"/>
            </p:cNvSpPr>
            <p:nvPr/>
          </p:nvSpPr>
          <p:spPr bwMode="auto">
            <a:xfrm>
              <a:off x="3635374" y="1844675"/>
              <a:ext cx="5041081" cy="400110"/>
            </a:xfrm>
            <a:prstGeom prst="rect">
              <a:avLst/>
            </a:prstGeom>
            <a:noFill/>
            <a:ln w="9525">
              <a:noFill/>
              <a:miter lim="800000"/>
              <a:headEnd/>
              <a:tailEnd/>
            </a:ln>
            <a:effectLst/>
          </p:spPr>
          <p:txBody>
            <a:bodyPr wrap="square">
              <a:spAutoFit/>
            </a:bodyPr>
            <a:lstStyle/>
            <a:p>
              <a:r>
                <a:rPr lang="is-IS" sz="2000" dirty="0">
                  <a:latin typeface="Helvetica" charset="0"/>
                </a:rPr>
                <a:t>Létta </a:t>
              </a:r>
              <a:r>
                <a:rPr lang="is-IS" sz="2000" dirty="0" smtClean="0">
                  <a:latin typeface="Helvetica" charset="0"/>
                </a:rPr>
                <a:t>öllum </a:t>
              </a:r>
              <a:r>
                <a:rPr lang="is-IS" sz="2000" dirty="0">
                  <a:latin typeface="Helvetica" charset="0"/>
                </a:rPr>
                <a:t>þrýstingi </a:t>
              </a:r>
              <a:r>
                <a:rPr lang="is-IS" sz="2000" dirty="0" smtClean="0">
                  <a:latin typeface="Helvetica" charset="0"/>
                </a:rPr>
                <a:t>af eftir </a:t>
              </a:r>
              <a:r>
                <a:rPr lang="is-IS" sz="2000" dirty="0">
                  <a:latin typeface="Helvetica" charset="0"/>
                </a:rPr>
                <a:t>hvert hnoð</a:t>
              </a:r>
              <a:endParaRPr lang="en-GB" sz="2000" dirty="0">
                <a:latin typeface="Helvetica" charset="0"/>
              </a:endParaRPr>
            </a:p>
          </p:txBody>
        </p:sp>
        <p:sp>
          <p:nvSpPr>
            <p:cNvPr id="13" name="Text Box 5"/>
            <p:cNvSpPr txBox="1">
              <a:spLocks noChangeArrowheads="1"/>
            </p:cNvSpPr>
            <p:nvPr/>
          </p:nvSpPr>
          <p:spPr bwMode="auto">
            <a:xfrm>
              <a:off x="4791191" y="5408469"/>
              <a:ext cx="1653017" cy="400110"/>
            </a:xfrm>
            <a:prstGeom prst="rect">
              <a:avLst/>
            </a:prstGeom>
            <a:noFill/>
            <a:ln w="9525">
              <a:noFill/>
              <a:miter lim="800000"/>
              <a:headEnd/>
              <a:tailEnd/>
            </a:ln>
            <a:effectLst/>
          </p:spPr>
          <p:txBody>
            <a:bodyPr wrap="none">
              <a:spAutoFit/>
            </a:bodyPr>
            <a:lstStyle/>
            <a:p>
              <a:r>
                <a:rPr lang="is-IS" sz="2000" dirty="0" smtClean="0">
                  <a:latin typeface="Helvetica" charset="0"/>
                </a:rPr>
                <a:t>Hart undirlag</a:t>
              </a:r>
              <a:endParaRPr lang="en-GB" sz="2000" dirty="0">
                <a:latin typeface="Helvetica" charset="0"/>
              </a:endParaRPr>
            </a:p>
          </p:txBody>
        </p:sp>
      </p:grpSp>
      <p:sp>
        <p:nvSpPr>
          <p:cNvPr id="15" name="Line 11"/>
          <p:cNvSpPr>
            <a:spLocks noChangeShapeType="1"/>
          </p:cNvSpPr>
          <p:nvPr/>
        </p:nvSpPr>
        <p:spPr bwMode="auto">
          <a:xfrm>
            <a:off x="4131356" y="5639820"/>
            <a:ext cx="504825" cy="0"/>
          </a:xfrm>
          <a:prstGeom prst="line">
            <a:avLst/>
          </a:prstGeom>
          <a:noFill/>
          <a:ln w="9525">
            <a:solidFill>
              <a:schemeClr val="tx1"/>
            </a:solidFill>
            <a:round/>
            <a:headEnd/>
            <a:tailEnd/>
          </a:ln>
          <a:effectLst/>
        </p:spPr>
        <p:txBody>
          <a:bodyPr/>
          <a:lstStyle/>
          <a:p>
            <a:endParaRPr lang="is-IS"/>
          </a:p>
        </p:txBody>
      </p:sp>
    </p:spTree>
    <p:extLst>
      <p:ext uri="{BB962C8B-B14F-4D97-AF65-F5344CB8AC3E}">
        <p14:creationId xmlns:p14="http://schemas.microsoft.com/office/powerpoint/2010/main" val="19766652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848"/>
            <a:ext cx="8229600" cy="1143000"/>
          </a:xfrm>
        </p:spPr>
        <p:txBody>
          <a:bodyPr/>
          <a:lstStyle/>
          <a:p>
            <a:r>
              <a:rPr lang="is-IS" dirty="0" smtClean="0">
                <a:latin typeface="Arial" pitchFamily="34" charset="0"/>
                <a:cs typeface="Arial" pitchFamily="34" charset="0"/>
              </a:rPr>
              <a:t>Hjartahnoð</a:t>
            </a:r>
            <a:endParaRPr lang="is-IS" dirty="0">
              <a:latin typeface="Arial" pitchFamily="34" charset="0"/>
              <a:cs typeface="Arial" pitchFamily="34" charset="0"/>
              <a:hlinkClick r:id="rId3" action="ppaction://hlinkfile"/>
            </a:endParaRPr>
          </a:p>
        </p:txBody>
      </p:sp>
      <p:pic>
        <p:nvPicPr>
          <p:cNvPr id="1026" name="Picture 2">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1916832"/>
            <a:ext cx="8849709" cy="4392488"/>
          </a:xfrm>
          <a:prstGeom prst="rect">
            <a:avLst/>
          </a:prstGeom>
          <a:noFill/>
          <a:ln w="9525">
            <a:noFill/>
            <a:miter lim="800000"/>
            <a:headEnd/>
            <a:tailEnd/>
          </a:ln>
        </p:spPr>
      </p:pic>
    </p:spTree>
    <p:extLst>
      <p:ext uri="{BB962C8B-B14F-4D97-AF65-F5344CB8AC3E}">
        <p14:creationId xmlns:p14="http://schemas.microsoft.com/office/powerpoint/2010/main" val="25119912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a:xfrm>
            <a:off x="900113" y="981075"/>
            <a:ext cx="7543800" cy="990600"/>
          </a:xfrm>
          <a:ln/>
        </p:spPr>
        <p:txBody>
          <a:bodyPr/>
          <a:lstStyle/>
          <a:p>
            <a:r>
              <a:rPr lang="is-IS" b="0" dirty="0">
                <a:latin typeface="Arial" charset="0"/>
              </a:rPr>
              <a:t>Hnoðstaður</a:t>
            </a:r>
            <a:endParaRPr lang="is-IS" sz="3000" b="0" dirty="0">
              <a:solidFill>
                <a:srgbClr val="FF0000"/>
              </a:solidFill>
              <a:latin typeface="Arial" charset="0"/>
            </a:endParaRPr>
          </a:p>
        </p:txBody>
      </p:sp>
      <p:sp>
        <p:nvSpPr>
          <p:cNvPr id="11" name="Slide Number Placeholder 4"/>
          <p:cNvSpPr>
            <a:spLocks noGrp="1"/>
          </p:cNvSpPr>
          <p:nvPr>
            <p:ph type="sldNum" sz="quarter" idx="12"/>
          </p:nvPr>
        </p:nvSpPr>
        <p:spPr/>
        <p:txBody>
          <a:bodyPr/>
          <a:lstStyle/>
          <a:p>
            <a:fld id="{179BC753-B914-446F-92A3-1021033C6A96}" type="slidenum">
              <a:rPr lang="is-IS"/>
              <a:pPr/>
              <a:t>67</a:t>
            </a:fld>
            <a:endParaRPr lang="is-IS"/>
          </a:p>
        </p:txBody>
      </p:sp>
      <p:sp>
        <p:nvSpPr>
          <p:cNvPr id="688131" name="Text Box 3"/>
          <p:cNvSpPr txBox="1">
            <a:spLocks noChangeArrowheads="1"/>
          </p:cNvSpPr>
          <p:nvPr/>
        </p:nvSpPr>
        <p:spPr bwMode="auto">
          <a:xfrm>
            <a:off x="6877050" y="2133600"/>
            <a:ext cx="1746250" cy="823913"/>
          </a:xfrm>
          <a:prstGeom prst="rect">
            <a:avLst/>
          </a:prstGeom>
          <a:noFill/>
          <a:ln w="9525">
            <a:noFill/>
            <a:miter lim="800000"/>
            <a:headEnd/>
            <a:tailEnd/>
          </a:ln>
          <a:effectLst/>
        </p:spPr>
        <p:txBody>
          <a:bodyPr wrap="none">
            <a:spAutoFit/>
          </a:bodyPr>
          <a:lstStyle/>
          <a:p>
            <a:pPr algn="ctr"/>
            <a:r>
              <a:rPr lang="is-IS" sz="2800" b="1">
                <a:latin typeface="Helvetica" charset="0"/>
              </a:rPr>
              <a:t>Ungbarn</a:t>
            </a:r>
            <a:r>
              <a:rPr lang="is-IS" sz="2800">
                <a:latin typeface="Helvetica" charset="0"/>
              </a:rPr>
              <a:t> </a:t>
            </a:r>
          </a:p>
          <a:p>
            <a:pPr algn="ctr"/>
            <a:r>
              <a:rPr lang="is-IS" sz="2000">
                <a:latin typeface="Helvetica" charset="0"/>
              </a:rPr>
              <a:t>(undir 1 árs)</a:t>
            </a:r>
            <a:endParaRPr lang="en-GB" sz="2000">
              <a:latin typeface="Helvetica" charset="0"/>
            </a:endParaRPr>
          </a:p>
        </p:txBody>
      </p:sp>
      <p:sp>
        <p:nvSpPr>
          <p:cNvPr id="688132" name="Text Box 4"/>
          <p:cNvSpPr txBox="1">
            <a:spLocks noChangeArrowheads="1"/>
          </p:cNvSpPr>
          <p:nvPr/>
        </p:nvSpPr>
        <p:spPr bwMode="auto">
          <a:xfrm>
            <a:off x="4284663" y="2133600"/>
            <a:ext cx="1903412" cy="823913"/>
          </a:xfrm>
          <a:prstGeom prst="rect">
            <a:avLst/>
          </a:prstGeom>
          <a:noFill/>
          <a:ln w="9525">
            <a:noFill/>
            <a:miter lim="800000"/>
            <a:headEnd/>
            <a:tailEnd/>
          </a:ln>
          <a:effectLst/>
        </p:spPr>
        <p:txBody>
          <a:bodyPr wrap="none">
            <a:spAutoFit/>
          </a:bodyPr>
          <a:lstStyle/>
          <a:p>
            <a:pPr algn="ctr"/>
            <a:r>
              <a:rPr lang="is-IS" sz="2800" b="1">
                <a:latin typeface="Helvetica" charset="0"/>
              </a:rPr>
              <a:t>Barn </a:t>
            </a:r>
          </a:p>
          <a:p>
            <a:pPr algn="ctr"/>
            <a:r>
              <a:rPr lang="is-IS" sz="2000">
                <a:latin typeface="Helvetica" charset="0"/>
              </a:rPr>
              <a:t>(eldra en 1 árs)</a:t>
            </a:r>
            <a:endParaRPr lang="en-GB" sz="2000">
              <a:latin typeface="Helvetica" charset="0"/>
            </a:endParaRPr>
          </a:p>
        </p:txBody>
      </p:sp>
      <p:sp>
        <p:nvSpPr>
          <p:cNvPr id="688133" name="Text Box 5"/>
          <p:cNvSpPr txBox="1">
            <a:spLocks noChangeArrowheads="1"/>
          </p:cNvSpPr>
          <p:nvPr/>
        </p:nvSpPr>
        <p:spPr bwMode="auto">
          <a:xfrm>
            <a:off x="755650" y="2133600"/>
            <a:ext cx="2668588" cy="823913"/>
          </a:xfrm>
          <a:prstGeom prst="rect">
            <a:avLst/>
          </a:prstGeom>
          <a:noFill/>
          <a:ln w="9525">
            <a:noFill/>
            <a:miter lim="800000"/>
            <a:headEnd/>
            <a:tailEnd/>
          </a:ln>
          <a:effectLst/>
        </p:spPr>
        <p:txBody>
          <a:bodyPr wrap="none">
            <a:spAutoFit/>
          </a:bodyPr>
          <a:lstStyle/>
          <a:p>
            <a:pPr algn="ctr"/>
            <a:r>
              <a:rPr lang="is-IS" sz="2800" b="1">
                <a:latin typeface="Helvetica" charset="0"/>
              </a:rPr>
              <a:t>Fullorðinn  </a:t>
            </a:r>
          </a:p>
          <a:p>
            <a:pPr algn="ctr"/>
            <a:r>
              <a:rPr lang="is-IS" sz="2000">
                <a:latin typeface="Helvetica" charset="0"/>
              </a:rPr>
              <a:t>(miðað við kynþroska)</a:t>
            </a:r>
            <a:endParaRPr lang="en-GB" sz="2000">
              <a:latin typeface="Helvetica" charset="0"/>
            </a:endParaRPr>
          </a:p>
        </p:txBody>
      </p:sp>
      <p:pic>
        <p:nvPicPr>
          <p:cNvPr id="10" name="Picture 9" descr="Hnoda_fullordnirRaud.jpg"/>
          <p:cNvPicPr>
            <a:picLocks noChangeAspect="1"/>
          </p:cNvPicPr>
          <p:nvPr/>
        </p:nvPicPr>
        <p:blipFill>
          <a:blip r:embed="rId2" cstate="print"/>
          <a:stretch>
            <a:fillRect/>
          </a:stretch>
        </p:blipFill>
        <p:spPr>
          <a:xfrm>
            <a:off x="611560" y="2996952"/>
            <a:ext cx="2553841" cy="3119118"/>
          </a:xfrm>
          <a:prstGeom prst="rect">
            <a:avLst/>
          </a:prstGeom>
        </p:spPr>
      </p:pic>
      <p:pic>
        <p:nvPicPr>
          <p:cNvPr id="12" name="Picture 11" descr="Hnoda_barnRau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4080" y="3068960"/>
            <a:ext cx="2472096" cy="2999234"/>
          </a:xfrm>
          <a:prstGeom prst="rect">
            <a:avLst/>
          </a:prstGeom>
        </p:spPr>
      </p:pic>
      <p:pic>
        <p:nvPicPr>
          <p:cNvPr id="13" name="Picture 12" descr="Hnoda_ungbarnRaud.jpg"/>
          <p:cNvPicPr>
            <a:picLocks noChangeAspect="1"/>
          </p:cNvPicPr>
          <p:nvPr/>
        </p:nvPicPr>
        <p:blipFill>
          <a:blip r:embed="rId4" cstate="print"/>
          <a:stretch>
            <a:fillRect/>
          </a:stretch>
        </p:blipFill>
        <p:spPr>
          <a:xfrm>
            <a:off x="6372200" y="3153122"/>
            <a:ext cx="2628900" cy="2724150"/>
          </a:xfrm>
          <a:prstGeom prst="rect">
            <a:avLst/>
          </a:prstGeom>
        </p:spPr>
      </p:pic>
    </p:spTree>
    <p:extLst>
      <p:ext uri="{BB962C8B-B14F-4D97-AF65-F5344CB8AC3E}">
        <p14:creationId xmlns:p14="http://schemas.microsoft.com/office/powerpoint/2010/main" val="282289077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astur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2120" y="2132856"/>
            <a:ext cx="3179094" cy="2880320"/>
          </a:xfrm>
          <a:prstGeom prst="rect">
            <a:avLst/>
          </a:prstGeom>
          <a:ln>
            <a:noFill/>
          </a:ln>
          <a:effectLst>
            <a:softEdge rad="112500"/>
          </a:effectLst>
        </p:spPr>
      </p:pic>
      <p:sp>
        <p:nvSpPr>
          <p:cNvPr id="689154" name="Rectangle 2"/>
          <p:cNvSpPr>
            <a:spLocks noGrp="1" noChangeArrowheads="1"/>
          </p:cNvSpPr>
          <p:nvPr>
            <p:ph type="title"/>
          </p:nvPr>
        </p:nvSpPr>
        <p:spPr>
          <a:xfrm>
            <a:off x="1042988" y="1052785"/>
            <a:ext cx="7086600" cy="1008063"/>
          </a:xfrm>
        </p:spPr>
        <p:txBody>
          <a:bodyPr/>
          <a:lstStyle/>
          <a:p>
            <a:r>
              <a:rPr lang="is-IS" b="0" dirty="0" smtClean="0">
                <a:latin typeface="Arial" charset="0"/>
              </a:rPr>
              <a:t>Blástur</a:t>
            </a:r>
            <a:endParaRPr lang="is-IS" b="0" dirty="0">
              <a:latin typeface="Arial" charset="0"/>
            </a:endParaRPr>
          </a:p>
        </p:txBody>
      </p:sp>
      <p:sp>
        <p:nvSpPr>
          <p:cNvPr id="689155" name="Rectangle 3"/>
          <p:cNvSpPr>
            <a:spLocks noGrp="1" noChangeArrowheads="1"/>
          </p:cNvSpPr>
          <p:nvPr>
            <p:ph idx="1"/>
          </p:nvPr>
        </p:nvSpPr>
        <p:spPr>
          <a:xfrm>
            <a:off x="468313" y="2205038"/>
            <a:ext cx="5543550" cy="2952154"/>
          </a:xfrm>
        </p:spPr>
        <p:txBody>
          <a:bodyPr/>
          <a:lstStyle/>
          <a:p>
            <a:pPr>
              <a:buClr>
                <a:schemeClr val="tx1"/>
              </a:buClr>
              <a:buFont typeface="Wingdings" pitchFamily="2" charset="2"/>
              <a:buChar char="§"/>
            </a:pPr>
            <a:r>
              <a:rPr lang="is-IS" sz="2800" dirty="0" smtClean="0">
                <a:latin typeface="Arial" charset="0"/>
              </a:rPr>
              <a:t>Opnaðu </a:t>
            </a:r>
            <a:r>
              <a:rPr lang="is-IS" sz="2800" dirty="0">
                <a:latin typeface="Arial" charset="0"/>
              </a:rPr>
              <a:t>öndunarveg, </a:t>
            </a:r>
            <a:r>
              <a:rPr lang="is-IS" sz="2800" dirty="0" smtClean="0">
                <a:latin typeface="Arial" charset="0"/>
              </a:rPr>
              <a:t>klemmdu </a:t>
            </a:r>
            <a:r>
              <a:rPr lang="is-IS" sz="2800" dirty="0">
                <a:latin typeface="Arial" charset="0"/>
              </a:rPr>
              <a:t>fyrir nef og </a:t>
            </a:r>
            <a:r>
              <a:rPr lang="is-IS" sz="2800" dirty="0" smtClean="0">
                <a:latin typeface="Arial" charset="0"/>
              </a:rPr>
              <a:t>blástu </a:t>
            </a:r>
            <a:r>
              <a:rPr lang="is-IS" sz="2800" dirty="0">
                <a:latin typeface="Arial" charset="0"/>
              </a:rPr>
              <a:t>í munn </a:t>
            </a:r>
            <a:endParaRPr lang="is-IS" sz="2800" dirty="0" smtClean="0">
              <a:latin typeface="Arial" charset="0"/>
            </a:endParaRPr>
          </a:p>
          <a:p>
            <a:pPr>
              <a:buClr>
                <a:schemeClr val="tx1"/>
              </a:buClr>
              <a:buFont typeface="Wingdings" pitchFamily="2" charset="2"/>
              <a:buChar char="§"/>
            </a:pPr>
            <a:r>
              <a:rPr lang="is-IS" sz="2800" dirty="0" smtClean="0">
                <a:latin typeface="Arial" pitchFamily="34" charset="0"/>
                <a:cs typeface="Arial" pitchFamily="34" charset="0"/>
              </a:rPr>
              <a:t>Blástu í munninn í u.þ.b.1 sek. þannig að brjóstkassinn lyftist aðeins</a:t>
            </a:r>
            <a:endParaRPr lang="en-US" sz="2800" dirty="0" smtClean="0">
              <a:latin typeface="Arial" pitchFamily="34" charset="0"/>
              <a:cs typeface="Arial" pitchFamily="34" charset="0"/>
            </a:endParaRPr>
          </a:p>
          <a:p>
            <a:pPr>
              <a:buClr>
                <a:schemeClr val="tx1"/>
              </a:buClr>
              <a:buFont typeface="Wingdings" pitchFamily="2" charset="2"/>
              <a:buChar char="§"/>
            </a:pPr>
            <a:endParaRPr lang="is-IS" sz="2800" dirty="0">
              <a:latin typeface="Arial" charset="0"/>
            </a:endParaRPr>
          </a:p>
        </p:txBody>
      </p:sp>
      <p:sp>
        <p:nvSpPr>
          <p:cNvPr id="9" name="Slide Number Placeholder 5"/>
          <p:cNvSpPr>
            <a:spLocks noGrp="1"/>
          </p:cNvSpPr>
          <p:nvPr>
            <p:ph type="sldNum" sz="quarter" idx="12"/>
          </p:nvPr>
        </p:nvSpPr>
        <p:spPr/>
        <p:txBody>
          <a:bodyPr/>
          <a:lstStyle/>
          <a:p>
            <a:fld id="{021751D7-650B-4585-868F-CA0DB5B791F6}" type="slidenum">
              <a:rPr lang="is-IS"/>
              <a:pPr/>
              <a:t>68</a:t>
            </a:fld>
            <a:endParaRPr lang="is-IS"/>
          </a:p>
        </p:txBody>
      </p:sp>
      <p:sp>
        <p:nvSpPr>
          <p:cNvPr id="689158" name="Rectangle 6"/>
          <p:cNvSpPr>
            <a:spLocks noChangeArrowheads="1"/>
          </p:cNvSpPr>
          <p:nvPr/>
        </p:nvSpPr>
        <p:spPr bwMode="auto">
          <a:xfrm>
            <a:off x="468313" y="5516563"/>
            <a:ext cx="8424862" cy="946150"/>
          </a:xfrm>
          <a:prstGeom prst="rect">
            <a:avLst/>
          </a:prstGeom>
          <a:noFill/>
          <a:ln w="9525">
            <a:noFill/>
            <a:miter lim="800000"/>
            <a:headEnd/>
            <a:tailEnd/>
          </a:ln>
          <a:effectLst/>
        </p:spPr>
        <p:txBody>
          <a:bodyPr>
            <a:spAutoFit/>
          </a:bodyPr>
          <a:lstStyle/>
          <a:p>
            <a:pPr algn="ctr"/>
            <a:r>
              <a:rPr lang="is-IS" sz="2800" dirty="0">
                <a:solidFill>
                  <a:srgbClr val="FF0000"/>
                </a:solidFill>
                <a:latin typeface="Arial" pitchFamily="34" charset="0"/>
                <a:cs typeface="Arial" pitchFamily="34" charset="0"/>
              </a:rPr>
              <a:t>Ekki reyna að blása oftar en tvisvar áður </a:t>
            </a:r>
          </a:p>
          <a:p>
            <a:pPr algn="ctr"/>
            <a:r>
              <a:rPr lang="is-IS" sz="2800" dirty="0">
                <a:solidFill>
                  <a:srgbClr val="FF0000"/>
                </a:solidFill>
                <a:latin typeface="Arial" pitchFamily="34" charset="0"/>
                <a:cs typeface="Arial" pitchFamily="34" charset="0"/>
              </a:rPr>
              <a:t>en hjartahnoð er hafið aftur!</a:t>
            </a:r>
            <a:endParaRPr lang="en-GB"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8097799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p:cNvSpPr>
            <a:spLocks noGrp="1" noChangeArrowheads="1"/>
          </p:cNvSpPr>
          <p:nvPr>
            <p:ph type="title"/>
          </p:nvPr>
        </p:nvSpPr>
        <p:spPr>
          <a:xfrm>
            <a:off x="900113" y="1268413"/>
            <a:ext cx="7543800" cy="936625"/>
          </a:xfrm>
        </p:spPr>
        <p:txBody>
          <a:bodyPr>
            <a:normAutofit fontScale="90000"/>
          </a:bodyPr>
          <a:lstStyle/>
          <a:p>
            <a:r>
              <a:rPr lang="is-IS" sz="4900" b="0" dirty="0">
                <a:latin typeface="Arial" charset="0"/>
              </a:rPr>
              <a:t>Öndunarfæri</a:t>
            </a:r>
            <a:r>
              <a:rPr lang="is-IS" sz="2800" dirty="0">
                <a:solidFill>
                  <a:srgbClr val="FF0000"/>
                </a:solidFill>
                <a:latin typeface="Arial" charset="0"/>
              </a:rPr>
              <a:t/>
            </a:r>
            <a:br>
              <a:rPr lang="is-IS" sz="2800" dirty="0">
                <a:solidFill>
                  <a:srgbClr val="FF0000"/>
                </a:solidFill>
                <a:latin typeface="Arial" charset="0"/>
              </a:rPr>
            </a:br>
            <a:r>
              <a:rPr lang="is-IS" sz="2800" b="0" dirty="0">
                <a:solidFill>
                  <a:srgbClr val="FF0000"/>
                </a:solidFill>
                <a:latin typeface="Arial" charset="0"/>
              </a:rPr>
              <a:t> </a:t>
            </a:r>
            <a:endParaRPr lang="en-GB" sz="2800" b="0" dirty="0">
              <a:solidFill>
                <a:srgbClr val="FF0000"/>
              </a:solidFill>
              <a:latin typeface="Arial" charset="0"/>
            </a:endParaRPr>
          </a:p>
        </p:txBody>
      </p:sp>
      <p:sp>
        <p:nvSpPr>
          <p:cNvPr id="684035" name="Rectangle 3"/>
          <p:cNvSpPr>
            <a:spLocks noGrp="1" noChangeArrowheads="1"/>
          </p:cNvSpPr>
          <p:nvPr>
            <p:ph idx="1"/>
          </p:nvPr>
        </p:nvSpPr>
        <p:spPr>
          <a:xfrm>
            <a:off x="323527" y="2564904"/>
            <a:ext cx="3168353" cy="4032448"/>
          </a:xfrm>
        </p:spPr>
        <p:txBody>
          <a:bodyPr/>
          <a:lstStyle/>
          <a:p>
            <a:pPr>
              <a:buClr>
                <a:schemeClr val="tx1"/>
              </a:buClr>
              <a:buFont typeface="Wingdings" pitchFamily="2" charset="2"/>
              <a:buChar char="§"/>
            </a:pPr>
            <a:r>
              <a:rPr lang="is-IS" sz="2800" dirty="0">
                <a:latin typeface="Arial" charset="0"/>
              </a:rPr>
              <a:t>Sjá líkamanum fyrir súrefni</a:t>
            </a:r>
          </a:p>
          <a:p>
            <a:pPr>
              <a:buClr>
                <a:schemeClr val="tx1"/>
              </a:buClr>
              <a:buFont typeface="Wingdings" pitchFamily="2" charset="2"/>
              <a:buChar char="§"/>
            </a:pPr>
            <a:r>
              <a:rPr lang="is-IS" sz="2800" dirty="0">
                <a:latin typeface="Arial" charset="0"/>
              </a:rPr>
              <a:t>Losa líkamann við koltvísýring</a:t>
            </a:r>
            <a:endParaRPr lang="en-GB" sz="2800" dirty="0">
              <a:latin typeface="Arial" charset="0"/>
            </a:endParaRPr>
          </a:p>
          <a:p>
            <a:pPr>
              <a:buClr>
                <a:srgbClr val="FF0000"/>
              </a:buClr>
              <a:buFont typeface="Wingdings" pitchFamily="2" charset="2"/>
              <a:buNone/>
            </a:pPr>
            <a:endParaRPr lang="is-IS" sz="2800" dirty="0">
              <a:latin typeface="Arial" charset="0"/>
            </a:endParaRPr>
          </a:p>
        </p:txBody>
      </p:sp>
      <p:sp>
        <p:nvSpPr>
          <p:cNvPr id="14" name="Slide Number Placeholder 5"/>
          <p:cNvSpPr>
            <a:spLocks noGrp="1"/>
          </p:cNvSpPr>
          <p:nvPr>
            <p:ph type="sldNum" sz="quarter" idx="12"/>
          </p:nvPr>
        </p:nvSpPr>
        <p:spPr/>
        <p:txBody>
          <a:bodyPr/>
          <a:lstStyle/>
          <a:p>
            <a:fld id="{B2BA3683-AEDE-4DC1-A4B4-638A9276378B}" type="slidenum">
              <a:rPr lang="is-IS"/>
              <a:pPr/>
              <a:t>69</a:t>
            </a:fld>
            <a:endParaRPr lang="is-IS" dirty="0"/>
          </a:p>
        </p:txBody>
      </p:sp>
      <p:grpSp>
        <p:nvGrpSpPr>
          <p:cNvPr id="19" name="Group 18"/>
          <p:cNvGrpSpPr/>
          <p:nvPr/>
        </p:nvGrpSpPr>
        <p:grpSpPr>
          <a:xfrm>
            <a:off x="3131840" y="2060848"/>
            <a:ext cx="5976665" cy="3528392"/>
            <a:chOff x="3306782" y="2420888"/>
            <a:chExt cx="5565291" cy="3172508"/>
          </a:xfrm>
        </p:grpSpPr>
        <p:pic>
          <p:nvPicPr>
            <p:cNvPr id="13" name="Picture 12" descr="Ondunarfaeri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5896" y="2420888"/>
              <a:ext cx="5236177" cy="3172508"/>
            </a:xfrm>
            <a:prstGeom prst="rect">
              <a:avLst/>
            </a:prstGeom>
          </p:spPr>
        </p:pic>
        <p:sp>
          <p:nvSpPr>
            <p:cNvPr id="684037" name="Text Box 5"/>
            <p:cNvSpPr txBox="1">
              <a:spLocks noChangeArrowheads="1"/>
            </p:cNvSpPr>
            <p:nvPr/>
          </p:nvSpPr>
          <p:spPr bwMode="auto">
            <a:xfrm>
              <a:off x="3981647" y="4705399"/>
              <a:ext cx="662361" cy="307777"/>
            </a:xfrm>
            <a:prstGeom prst="rect">
              <a:avLst/>
            </a:prstGeom>
            <a:noFill/>
            <a:ln w="9525">
              <a:noFill/>
              <a:miter lim="800000"/>
              <a:headEnd/>
              <a:tailEnd/>
            </a:ln>
            <a:effectLst/>
          </p:spPr>
          <p:txBody>
            <a:bodyPr wrap="none">
              <a:spAutoFit/>
            </a:bodyPr>
            <a:lstStyle/>
            <a:p>
              <a:r>
                <a:rPr lang="is-IS" sz="1400" dirty="0" smtClean="0">
                  <a:latin typeface="Helvetica" charset="0"/>
                </a:rPr>
                <a:t>Hjarta</a:t>
              </a:r>
              <a:endParaRPr lang="en-GB" sz="1400" dirty="0">
                <a:latin typeface="Helvetica" charset="0"/>
              </a:endParaRPr>
            </a:p>
          </p:txBody>
        </p:sp>
        <p:sp>
          <p:nvSpPr>
            <p:cNvPr id="684038" name="Text Box 6"/>
            <p:cNvSpPr txBox="1">
              <a:spLocks noChangeArrowheads="1"/>
            </p:cNvSpPr>
            <p:nvPr/>
          </p:nvSpPr>
          <p:spPr bwMode="auto">
            <a:xfrm>
              <a:off x="3491880" y="4221088"/>
              <a:ext cx="1208087" cy="304800"/>
            </a:xfrm>
            <a:prstGeom prst="rect">
              <a:avLst/>
            </a:prstGeom>
            <a:noFill/>
            <a:ln w="9525">
              <a:noFill/>
              <a:miter lim="800000"/>
              <a:headEnd/>
              <a:tailEnd/>
            </a:ln>
            <a:effectLst/>
          </p:spPr>
          <p:txBody>
            <a:bodyPr>
              <a:spAutoFit/>
            </a:bodyPr>
            <a:lstStyle/>
            <a:p>
              <a:r>
                <a:rPr lang="is-IS" sz="1400" dirty="0">
                  <a:latin typeface="Helvetica" charset="0"/>
                </a:rPr>
                <a:t>Lungnapípa</a:t>
              </a:r>
              <a:endParaRPr lang="en-GB" sz="1400" dirty="0">
                <a:latin typeface="Helvetica" charset="0"/>
              </a:endParaRPr>
            </a:p>
          </p:txBody>
        </p:sp>
        <p:sp>
          <p:nvSpPr>
            <p:cNvPr id="684039" name="Text Box 7"/>
            <p:cNvSpPr txBox="1">
              <a:spLocks noChangeArrowheads="1"/>
            </p:cNvSpPr>
            <p:nvPr/>
          </p:nvSpPr>
          <p:spPr bwMode="auto">
            <a:xfrm>
              <a:off x="3306782" y="4941168"/>
              <a:ext cx="1337226" cy="307777"/>
            </a:xfrm>
            <a:prstGeom prst="rect">
              <a:avLst/>
            </a:prstGeom>
            <a:noFill/>
            <a:ln w="9525">
              <a:noFill/>
              <a:miter lim="800000"/>
              <a:headEnd/>
              <a:tailEnd/>
            </a:ln>
            <a:effectLst/>
          </p:spPr>
          <p:txBody>
            <a:bodyPr wrap="none">
              <a:spAutoFit/>
            </a:bodyPr>
            <a:lstStyle/>
            <a:p>
              <a:pPr algn="r"/>
              <a:r>
                <a:rPr lang="is-IS" sz="1400" dirty="0" smtClean="0">
                  <a:latin typeface="Helvetica" charset="0"/>
                </a:rPr>
                <a:t>Lungnablöðrur</a:t>
              </a:r>
              <a:endParaRPr lang="en-GB" sz="1400" dirty="0">
                <a:latin typeface="Helvetica" charset="0"/>
              </a:endParaRPr>
            </a:p>
          </p:txBody>
        </p:sp>
        <p:sp>
          <p:nvSpPr>
            <p:cNvPr id="684040" name="Text Box 8"/>
            <p:cNvSpPr txBox="1">
              <a:spLocks noChangeArrowheads="1"/>
            </p:cNvSpPr>
            <p:nvPr/>
          </p:nvSpPr>
          <p:spPr bwMode="auto">
            <a:xfrm>
              <a:off x="3419872" y="3717032"/>
              <a:ext cx="1224136" cy="304800"/>
            </a:xfrm>
            <a:prstGeom prst="rect">
              <a:avLst/>
            </a:prstGeom>
            <a:noFill/>
            <a:ln w="9525">
              <a:noFill/>
              <a:miter lim="800000"/>
              <a:headEnd/>
              <a:tailEnd/>
            </a:ln>
            <a:effectLst/>
          </p:spPr>
          <p:txBody>
            <a:bodyPr wrap="square">
              <a:spAutoFit/>
            </a:bodyPr>
            <a:lstStyle/>
            <a:p>
              <a:r>
                <a:rPr lang="is-IS" sz="1400" dirty="0">
                  <a:latin typeface="Helvetica" charset="0"/>
                </a:rPr>
                <a:t>Barkakýlislok</a:t>
              </a:r>
              <a:endParaRPr lang="en-GB" sz="1400" dirty="0">
                <a:latin typeface="Helvetica" charset="0"/>
              </a:endParaRPr>
            </a:p>
          </p:txBody>
        </p:sp>
        <p:sp>
          <p:nvSpPr>
            <p:cNvPr id="684041" name="Text Box 9"/>
            <p:cNvSpPr txBox="1">
              <a:spLocks noChangeArrowheads="1"/>
            </p:cNvSpPr>
            <p:nvPr/>
          </p:nvSpPr>
          <p:spPr bwMode="auto">
            <a:xfrm>
              <a:off x="3670870" y="4437112"/>
              <a:ext cx="973138" cy="304800"/>
            </a:xfrm>
            <a:prstGeom prst="rect">
              <a:avLst/>
            </a:prstGeom>
            <a:noFill/>
            <a:ln w="9525">
              <a:noFill/>
              <a:miter lim="800000"/>
              <a:headEnd/>
              <a:tailEnd/>
            </a:ln>
            <a:effectLst/>
          </p:spPr>
          <p:txBody>
            <a:bodyPr>
              <a:spAutoFit/>
            </a:bodyPr>
            <a:lstStyle/>
            <a:p>
              <a:pPr algn="r"/>
              <a:r>
                <a:rPr lang="is-IS" sz="1400" dirty="0" err="1" smtClean="0">
                  <a:latin typeface="Helvetica" charset="0"/>
                </a:rPr>
                <a:t>Berklur</a:t>
              </a:r>
              <a:endParaRPr lang="en-GB" sz="1400" dirty="0">
                <a:latin typeface="Helvetica" charset="0"/>
              </a:endParaRPr>
            </a:p>
          </p:txBody>
        </p:sp>
        <p:sp>
          <p:nvSpPr>
            <p:cNvPr id="684042" name="Text Box 10"/>
            <p:cNvSpPr txBox="1">
              <a:spLocks noChangeArrowheads="1"/>
            </p:cNvSpPr>
            <p:nvPr/>
          </p:nvSpPr>
          <p:spPr bwMode="auto">
            <a:xfrm>
              <a:off x="4067944" y="3985319"/>
              <a:ext cx="720080" cy="307777"/>
            </a:xfrm>
            <a:prstGeom prst="rect">
              <a:avLst/>
            </a:prstGeom>
            <a:noFill/>
            <a:ln w="9525">
              <a:noFill/>
              <a:miter lim="800000"/>
              <a:headEnd/>
              <a:tailEnd/>
            </a:ln>
            <a:effectLst/>
          </p:spPr>
          <p:txBody>
            <a:bodyPr wrap="square">
              <a:spAutoFit/>
            </a:bodyPr>
            <a:lstStyle/>
            <a:p>
              <a:r>
                <a:rPr lang="is-IS" sz="1400" dirty="0">
                  <a:latin typeface="Helvetica" charset="0"/>
                </a:rPr>
                <a:t>Barki</a:t>
              </a:r>
              <a:endParaRPr lang="en-GB" sz="1400" dirty="0">
                <a:latin typeface="Helvetica" charset="0"/>
              </a:endParaRPr>
            </a:p>
          </p:txBody>
        </p:sp>
        <p:sp>
          <p:nvSpPr>
            <p:cNvPr id="684043" name="Text Box 11"/>
            <p:cNvSpPr txBox="1">
              <a:spLocks noChangeArrowheads="1"/>
            </p:cNvSpPr>
            <p:nvPr/>
          </p:nvSpPr>
          <p:spPr bwMode="auto">
            <a:xfrm>
              <a:off x="4067944" y="5157192"/>
              <a:ext cx="576064" cy="307777"/>
            </a:xfrm>
            <a:prstGeom prst="rect">
              <a:avLst/>
            </a:prstGeom>
            <a:noFill/>
            <a:ln w="9525">
              <a:noFill/>
              <a:miter lim="800000"/>
              <a:headEnd/>
              <a:tailEnd/>
            </a:ln>
            <a:effectLst/>
          </p:spPr>
          <p:txBody>
            <a:bodyPr wrap="square">
              <a:spAutoFit/>
            </a:bodyPr>
            <a:lstStyle/>
            <a:p>
              <a:r>
                <a:rPr lang="is-IS" sz="1400" dirty="0" smtClean="0">
                  <a:latin typeface="Helvetica" charset="0"/>
                </a:rPr>
                <a:t>Þind</a:t>
              </a:r>
              <a:endParaRPr lang="en-GB" sz="1400" dirty="0">
                <a:latin typeface="Helvetica" charset="0"/>
              </a:endParaRPr>
            </a:p>
          </p:txBody>
        </p:sp>
        <p:sp>
          <p:nvSpPr>
            <p:cNvPr id="15" name="Text Box 8"/>
            <p:cNvSpPr txBox="1">
              <a:spLocks noChangeArrowheads="1"/>
            </p:cNvSpPr>
            <p:nvPr/>
          </p:nvSpPr>
          <p:spPr bwMode="auto">
            <a:xfrm>
              <a:off x="3923928" y="3052192"/>
              <a:ext cx="792088" cy="304800"/>
            </a:xfrm>
            <a:prstGeom prst="rect">
              <a:avLst/>
            </a:prstGeom>
            <a:noFill/>
            <a:ln w="9525">
              <a:noFill/>
              <a:miter lim="800000"/>
              <a:headEnd/>
              <a:tailEnd/>
            </a:ln>
            <a:effectLst/>
          </p:spPr>
          <p:txBody>
            <a:bodyPr wrap="square">
              <a:spAutoFit/>
            </a:bodyPr>
            <a:lstStyle/>
            <a:p>
              <a:r>
                <a:rPr lang="is-IS" sz="1400" dirty="0" smtClean="0">
                  <a:latin typeface="Helvetica" charset="0"/>
                </a:rPr>
                <a:t>Nefhol</a:t>
              </a:r>
              <a:endParaRPr lang="en-GB" sz="1400" dirty="0">
                <a:latin typeface="Helvetica" charset="0"/>
              </a:endParaRPr>
            </a:p>
          </p:txBody>
        </p:sp>
        <p:sp>
          <p:nvSpPr>
            <p:cNvPr id="17" name="Text Box 5"/>
            <p:cNvSpPr txBox="1">
              <a:spLocks noChangeArrowheads="1"/>
            </p:cNvSpPr>
            <p:nvPr/>
          </p:nvSpPr>
          <p:spPr bwMode="auto">
            <a:xfrm>
              <a:off x="3635896" y="3265239"/>
              <a:ext cx="1008112" cy="307777"/>
            </a:xfrm>
            <a:prstGeom prst="rect">
              <a:avLst/>
            </a:prstGeom>
            <a:noFill/>
            <a:ln w="9525">
              <a:noFill/>
              <a:miter lim="800000"/>
              <a:headEnd/>
              <a:tailEnd/>
            </a:ln>
            <a:effectLst/>
          </p:spPr>
          <p:txBody>
            <a:bodyPr wrap="square">
              <a:spAutoFit/>
            </a:bodyPr>
            <a:lstStyle/>
            <a:p>
              <a:pPr algn="r"/>
              <a:r>
                <a:rPr lang="is-IS" sz="1400" dirty="0" smtClean="0">
                  <a:latin typeface="Helvetica" charset="0"/>
                </a:rPr>
                <a:t>Munnhol</a:t>
              </a:r>
              <a:endParaRPr lang="en-GB" sz="1400" dirty="0">
                <a:latin typeface="Helvetica" charset="0"/>
              </a:endParaRPr>
            </a:p>
          </p:txBody>
        </p:sp>
        <p:sp>
          <p:nvSpPr>
            <p:cNvPr id="18" name="Text Box 8"/>
            <p:cNvSpPr txBox="1">
              <a:spLocks noChangeArrowheads="1"/>
            </p:cNvSpPr>
            <p:nvPr/>
          </p:nvSpPr>
          <p:spPr bwMode="auto">
            <a:xfrm>
              <a:off x="3995936" y="3484240"/>
              <a:ext cx="864096" cy="307777"/>
            </a:xfrm>
            <a:prstGeom prst="rect">
              <a:avLst/>
            </a:prstGeom>
            <a:noFill/>
            <a:ln w="9525">
              <a:noFill/>
              <a:miter lim="800000"/>
              <a:headEnd/>
              <a:tailEnd/>
            </a:ln>
            <a:effectLst/>
          </p:spPr>
          <p:txBody>
            <a:bodyPr wrap="square">
              <a:spAutoFit/>
            </a:bodyPr>
            <a:lstStyle/>
            <a:p>
              <a:r>
                <a:rPr lang="is-IS" sz="1400" dirty="0" smtClean="0">
                  <a:latin typeface="Helvetica" charset="0"/>
                </a:rPr>
                <a:t>Tunga</a:t>
              </a:r>
              <a:endParaRPr lang="en-GB" sz="1400" dirty="0">
                <a:latin typeface="Helvetica" charset="0"/>
              </a:endParaRPr>
            </a:p>
          </p:txBody>
        </p:sp>
      </p:grpSp>
    </p:spTree>
    <p:extLst>
      <p:ext uri="{BB962C8B-B14F-4D97-AF65-F5344CB8AC3E}">
        <p14:creationId xmlns:p14="http://schemas.microsoft.com/office/powerpoint/2010/main" val="3408763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upil of the Mera Bakot Girls’ Middle School being rebuilt under the Pakistan Red Crescent/International Federation reconstruction. Recovery and reconstruction has replaced survival and seeking relief as the focus for the people of northern Pakistan two years after the devastating earthquake, which killed more than 73,000 people and made over 3.5 million homeless. The smile on the face of this girl stands for keeping faith even in difficult circumstances."/>
          <p:cNvPicPr>
            <a:picLocks noChangeAspect="1" noChangeArrowheads="1"/>
          </p:cNvPicPr>
          <p:nvPr/>
        </p:nvPicPr>
        <p:blipFill>
          <a:blip r:embed="rId3" cstate="email"/>
          <a:srcRect/>
          <a:stretch>
            <a:fillRect/>
          </a:stretch>
        </p:blipFill>
        <p:spPr bwMode="auto">
          <a:xfrm rot="21025184">
            <a:off x="5606419" y="3308556"/>
            <a:ext cx="3072342"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http://blogs.redcross.org.uk/wp-content/uploads/2012/08/IMG_0844.jpg"/>
          <p:cNvPicPr>
            <a:picLocks noChangeAspect="1" noChangeArrowheads="1"/>
          </p:cNvPicPr>
          <p:nvPr/>
        </p:nvPicPr>
        <p:blipFill>
          <a:blip r:embed="rId4" cstate="email"/>
          <a:srcRect/>
          <a:stretch>
            <a:fillRect/>
          </a:stretch>
        </p:blipFill>
        <p:spPr bwMode="auto">
          <a:xfrm rot="21150190">
            <a:off x="3336298" y="3394294"/>
            <a:ext cx="2924994" cy="2221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3378" name="Rectangle 2"/>
          <p:cNvSpPr>
            <a:spLocks noGrp="1" noChangeArrowheads="1"/>
          </p:cNvSpPr>
          <p:nvPr>
            <p:ph type="title"/>
          </p:nvPr>
        </p:nvSpPr>
        <p:spPr>
          <a:xfrm>
            <a:off x="323528" y="1340768"/>
            <a:ext cx="8640960" cy="1728192"/>
          </a:xfrm>
        </p:spPr>
        <p:txBody>
          <a:bodyPr>
            <a:normAutofit fontScale="90000"/>
          </a:bodyPr>
          <a:lstStyle/>
          <a:p>
            <a:pPr indent="-457200" algn="l"/>
            <a:r>
              <a:rPr lang="is-IS" sz="3100" b="0" dirty="0" smtClean="0">
                <a:latin typeface="Arial" charset="0"/>
              </a:rPr>
              <a:t>Landsfélög Rauða krossins og Rauða hálfmánans veita fyrst og fremst aðstoð í sínu heimalandi. Sjálfboðaliðar bera hitann og þungann af starfinu.</a:t>
            </a:r>
            <a:r>
              <a:rPr lang="is-IS" sz="3100" dirty="0" smtClean="0">
                <a:latin typeface="Arial" charset="0"/>
              </a:rPr>
              <a:t> </a:t>
            </a:r>
            <a:r>
              <a:rPr lang="is-IS" sz="3200" b="0" dirty="0" smtClean="0">
                <a:latin typeface="Arial" charset="0"/>
              </a:rPr>
              <a:t/>
            </a:r>
            <a:br>
              <a:rPr lang="is-IS" sz="3200" b="0" dirty="0" smtClean="0">
                <a:latin typeface="Arial" charset="0"/>
              </a:rPr>
            </a:br>
            <a:endParaRPr lang="is-IS" sz="3200" b="0" dirty="0">
              <a:latin typeface="Arial" charset="0"/>
            </a:endParaRPr>
          </a:p>
        </p:txBody>
      </p:sp>
      <p:sp>
        <p:nvSpPr>
          <p:cNvPr id="6" name="Slide Number Placeholder 5"/>
          <p:cNvSpPr>
            <a:spLocks noGrp="1"/>
          </p:cNvSpPr>
          <p:nvPr>
            <p:ph type="sldNum" sz="quarter" idx="12"/>
          </p:nvPr>
        </p:nvSpPr>
        <p:spPr/>
        <p:txBody>
          <a:bodyPr/>
          <a:lstStyle/>
          <a:p>
            <a:fld id="{EB616EAD-844B-48B4-BF8B-994D068AF872}" type="slidenum">
              <a:rPr lang="is-IS"/>
              <a:pPr/>
              <a:t>7</a:t>
            </a:fld>
            <a:endParaRPr lang="is-IS"/>
          </a:p>
        </p:txBody>
      </p:sp>
      <p:pic>
        <p:nvPicPr>
          <p:cNvPr id="10" name="Picture 7" descr="http://redcross.nepal.is/photos/20080731135031038246.jpg"/>
          <p:cNvPicPr>
            <a:picLocks noChangeAspect="1" noChangeArrowheads="1"/>
          </p:cNvPicPr>
          <p:nvPr/>
        </p:nvPicPr>
        <p:blipFill>
          <a:blip r:embed="rId5" cstate="email"/>
          <a:srcRect/>
          <a:stretch>
            <a:fillRect/>
          </a:stretch>
        </p:blipFill>
        <p:spPr bwMode="auto">
          <a:xfrm rot="21161250">
            <a:off x="528118" y="3466149"/>
            <a:ext cx="2992041" cy="2274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24296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755650" y="5300663"/>
            <a:ext cx="8023225" cy="1296987"/>
          </a:xfrm>
        </p:spPr>
        <p:txBody>
          <a:bodyPr>
            <a:normAutofit fontScale="90000"/>
          </a:bodyPr>
          <a:lstStyle/>
          <a:p>
            <a:pPr algn="l"/>
            <a:r>
              <a:rPr lang="is-IS" sz="2800" b="0" dirty="0">
                <a:latin typeface="Arial" charset="0"/>
              </a:rPr>
              <a:t>Súrefnismagn í innöndunarlofti er 21%</a:t>
            </a:r>
            <a:br>
              <a:rPr lang="is-IS" sz="2800" b="0" dirty="0">
                <a:latin typeface="Arial" charset="0"/>
              </a:rPr>
            </a:br>
            <a:r>
              <a:rPr lang="is-IS" sz="2800" b="0" dirty="0">
                <a:latin typeface="Arial" charset="0"/>
              </a:rPr>
              <a:t>Súrefnismagn í útöndunarlofti er 16-17%</a:t>
            </a:r>
            <a:r>
              <a:rPr lang="is-IS" sz="2800" dirty="0">
                <a:latin typeface="Arial" charset="0"/>
              </a:rPr>
              <a:t/>
            </a:r>
            <a:br>
              <a:rPr lang="is-IS" sz="2800" dirty="0">
                <a:latin typeface="Arial" charset="0"/>
              </a:rPr>
            </a:br>
            <a:endParaRPr lang="en-GB" sz="2800" dirty="0">
              <a:latin typeface="Arial" charset="0"/>
            </a:endParaRPr>
          </a:p>
        </p:txBody>
      </p:sp>
      <p:sp>
        <p:nvSpPr>
          <p:cNvPr id="14" name="Slide Number Placeholder 5"/>
          <p:cNvSpPr>
            <a:spLocks noGrp="1"/>
          </p:cNvSpPr>
          <p:nvPr>
            <p:ph type="sldNum" sz="quarter" idx="12"/>
          </p:nvPr>
        </p:nvSpPr>
        <p:spPr/>
        <p:txBody>
          <a:bodyPr/>
          <a:lstStyle/>
          <a:p>
            <a:fld id="{620935A1-88E5-4248-8450-7C33AA3D251E}" type="slidenum">
              <a:rPr lang="is-IS"/>
              <a:pPr/>
              <a:t>70</a:t>
            </a:fld>
            <a:endParaRPr lang="is-IS"/>
          </a:p>
        </p:txBody>
      </p:sp>
      <p:pic>
        <p:nvPicPr>
          <p:cNvPr id="685059" name="Picture 3" descr="gl_35+"/>
          <p:cNvPicPr>
            <a:picLocks noChangeAspect="1" noChangeArrowheads="1"/>
          </p:cNvPicPr>
          <p:nvPr/>
        </p:nvPicPr>
        <p:blipFill>
          <a:blip r:embed="rId2" cstate="email"/>
          <a:srcRect/>
          <a:stretch>
            <a:fillRect/>
          </a:stretch>
        </p:blipFill>
        <p:spPr bwMode="auto">
          <a:xfrm>
            <a:off x="1908175" y="2060575"/>
            <a:ext cx="5464175" cy="2960688"/>
          </a:xfrm>
          <a:prstGeom prst="rect">
            <a:avLst/>
          </a:prstGeom>
          <a:noFill/>
        </p:spPr>
      </p:pic>
      <p:sp>
        <p:nvSpPr>
          <p:cNvPr id="685060" name="Text Box 4"/>
          <p:cNvSpPr txBox="1">
            <a:spLocks noChangeArrowheads="1"/>
          </p:cNvSpPr>
          <p:nvPr/>
        </p:nvSpPr>
        <p:spPr bwMode="auto">
          <a:xfrm>
            <a:off x="5076056" y="2060848"/>
            <a:ext cx="698500" cy="304800"/>
          </a:xfrm>
          <a:prstGeom prst="rect">
            <a:avLst/>
          </a:prstGeom>
          <a:noFill/>
          <a:ln w="9525">
            <a:noFill/>
            <a:miter lim="800000"/>
            <a:headEnd/>
            <a:tailEnd/>
          </a:ln>
          <a:effectLst/>
        </p:spPr>
        <p:txBody>
          <a:bodyPr wrap="none">
            <a:spAutoFit/>
          </a:bodyPr>
          <a:lstStyle/>
          <a:p>
            <a:r>
              <a:rPr lang="is-IS" sz="1400" dirty="0">
                <a:latin typeface="Helvetica" charset="0"/>
              </a:rPr>
              <a:t>Fruma</a:t>
            </a:r>
            <a:endParaRPr lang="en-GB" sz="1400" dirty="0">
              <a:latin typeface="Helvetica" charset="0"/>
            </a:endParaRPr>
          </a:p>
        </p:txBody>
      </p:sp>
      <p:sp>
        <p:nvSpPr>
          <p:cNvPr id="685061" name="Text Box 5"/>
          <p:cNvSpPr txBox="1">
            <a:spLocks noChangeArrowheads="1"/>
          </p:cNvSpPr>
          <p:nvPr/>
        </p:nvSpPr>
        <p:spPr bwMode="auto">
          <a:xfrm>
            <a:off x="1908175" y="2781300"/>
            <a:ext cx="1465263" cy="304800"/>
          </a:xfrm>
          <a:prstGeom prst="rect">
            <a:avLst/>
          </a:prstGeom>
          <a:noFill/>
          <a:ln w="9525">
            <a:noFill/>
            <a:miter lim="800000"/>
            <a:headEnd/>
            <a:tailEnd/>
          </a:ln>
          <a:effectLst/>
        </p:spPr>
        <p:txBody>
          <a:bodyPr wrap="none">
            <a:spAutoFit/>
          </a:bodyPr>
          <a:lstStyle/>
          <a:p>
            <a:r>
              <a:rPr lang="is-IS" sz="1400" dirty="0">
                <a:latin typeface="Arial" pitchFamily="34" charset="0"/>
                <a:cs typeface="Arial" pitchFamily="34" charset="0"/>
              </a:rPr>
              <a:t>Súrefnisríkt blóð</a:t>
            </a:r>
            <a:endParaRPr lang="en-GB" sz="1400" dirty="0">
              <a:latin typeface="Arial" pitchFamily="34" charset="0"/>
              <a:cs typeface="Arial" pitchFamily="34" charset="0"/>
            </a:endParaRPr>
          </a:p>
        </p:txBody>
      </p:sp>
      <p:sp>
        <p:nvSpPr>
          <p:cNvPr id="685062" name="Text Box 6"/>
          <p:cNvSpPr txBox="1">
            <a:spLocks noChangeArrowheads="1"/>
          </p:cNvSpPr>
          <p:nvPr/>
        </p:nvSpPr>
        <p:spPr bwMode="auto">
          <a:xfrm>
            <a:off x="6300192" y="2492375"/>
            <a:ext cx="1371600" cy="517525"/>
          </a:xfrm>
          <a:prstGeom prst="rect">
            <a:avLst/>
          </a:prstGeom>
          <a:noFill/>
          <a:ln w="9525">
            <a:noFill/>
            <a:miter lim="800000"/>
            <a:headEnd/>
            <a:tailEnd/>
          </a:ln>
          <a:effectLst/>
        </p:spPr>
        <p:txBody>
          <a:bodyPr>
            <a:spAutoFit/>
          </a:bodyPr>
          <a:lstStyle/>
          <a:p>
            <a:pPr algn="ctr"/>
            <a:r>
              <a:rPr lang="is-IS" sz="1400" dirty="0">
                <a:latin typeface="Helvetica" charset="0"/>
              </a:rPr>
              <a:t>Súrefnis-snautt blóð</a:t>
            </a:r>
            <a:endParaRPr lang="en-GB" sz="1400" dirty="0">
              <a:latin typeface="Helvetica" charset="0"/>
            </a:endParaRPr>
          </a:p>
        </p:txBody>
      </p:sp>
      <p:sp>
        <p:nvSpPr>
          <p:cNvPr id="685063" name="Text Box 7"/>
          <p:cNvSpPr txBox="1">
            <a:spLocks noChangeArrowheads="1"/>
          </p:cNvSpPr>
          <p:nvPr/>
        </p:nvSpPr>
        <p:spPr bwMode="auto">
          <a:xfrm>
            <a:off x="4859338" y="3141663"/>
            <a:ext cx="668337" cy="304800"/>
          </a:xfrm>
          <a:prstGeom prst="rect">
            <a:avLst/>
          </a:prstGeom>
          <a:noFill/>
          <a:ln w="9525">
            <a:noFill/>
            <a:miter lim="800000"/>
            <a:headEnd/>
            <a:tailEnd/>
          </a:ln>
          <a:effectLst/>
        </p:spPr>
        <p:txBody>
          <a:bodyPr>
            <a:spAutoFit/>
          </a:bodyPr>
          <a:lstStyle/>
          <a:p>
            <a:r>
              <a:rPr lang="is-IS" sz="1400">
                <a:latin typeface="Helvetica" charset="0"/>
              </a:rPr>
              <a:t>Eyðist</a:t>
            </a:r>
            <a:endParaRPr lang="en-GB" sz="1400">
              <a:latin typeface="Helvetica" charset="0"/>
            </a:endParaRPr>
          </a:p>
        </p:txBody>
      </p:sp>
      <p:sp>
        <p:nvSpPr>
          <p:cNvPr id="685064" name="Text Box 8"/>
          <p:cNvSpPr txBox="1">
            <a:spLocks noChangeArrowheads="1"/>
          </p:cNvSpPr>
          <p:nvPr/>
        </p:nvSpPr>
        <p:spPr bwMode="auto">
          <a:xfrm>
            <a:off x="5076056" y="2708275"/>
            <a:ext cx="1209675" cy="304800"/>
          </a:xfrm>
          <a:prstGeom prst="rect">
            <a:avLst/>
          </a:prstGeom>
          <a:noFill/>
          <a:ln w="9525">
            <a:noFill/>
            <a:miter lim="800000"/>
            <a:headEnd/>
            <a:tailEnd/>
          </a:ln>
          <a:effectLst/>
        </p:spPr>
        <p:txBody>
          <a:bodyPr wrap="none">
            <a:spAutoFit/>
          </a:bodyPr>
          <a:lstStyle/>
          <a:p>
            <a:r>
              <a:rPr lang="is-IS" sz="1400" dirty="0">
                <a:latin typeface="Helvetica" charset="0"/>
              </a:rPr>
              <a:t>Næringarefni</a:t>
            </a:r>
            <a:endParaRPr lang="en-GB" sz="1400" dirty="0">
              <a:latin typeface="Helvetica" charset="0"/>
            </a:endParaRPr>
          </a:p>
        </p:txBody>
      </p:sp>
      <p:sp>
        <p:nvSpPr>
          <p:cNvPr id="685065" name="Text Box 9"/>
          <p:cNvSpPr txBox="1">
            <a:spLocks noChangeArrowheads="1"/>
          </p:cNvSpPr>
          <p:nvPr/>
        </p:nvSpPr>
        <p:spPr bwMode="auto">
          <a:xfrm>
            <a:off x="4140200" y="2997200"/>
            <a:ext cx="379413" cy="304800"/>
          </a:xfrm>
          <a:prstGeom prst="rect">
            <a:avLst/>
          </a:prstGeom>
          <a:noFill/>
          <a:ln w="9525">
            <a:noFill/>
            <a:miter lim="800000"/>
            <a:headEnd/>
            <a:tailEnd/>
          </a:ln>
          <a:effectLst/>
        </p:spPr>
        <p:txBody>
          <a:bodyPr wrap="none">
            <a:spAutoFit/>
          </a:bodyPr>
          <a:lstStyle/>
          <a:p>
            <a:r>
              <a:rPr lang="is-IS" sz="1400">
                <a:latin typeface="Helvetica" charset="0"/>
              </a:rPr>
              <a:t>O</a:t>
            </a:r>
            <a:r>
              <a:rPr lang="is-IS" sz="800">
                <a:latin typeface="Helvetica" charset="0"/>
              </a:rPr>
              <a:t>2</a:t>
            </a:r>
            <a:endParaRPr lang="en-GB" sz="800">
              <a:latin typeface="Helvetica" charset="0"/>
            </a:endParaRPr>
          </a:p>
        </p:txBody>
      </p:sp>
      <p:sp>
        <p:nvSpPr>
          <p:cNvPr id="685066" name="Text Box 10"/>
          <p:cNvSpPr txBox="1">
            <a:spLocks noChangeArrowheads="1"/>
          </p:cNvSpPr>
          <p:nvPr/>
        </p:nvSpPr>
        <p:spPr bwMode="auto">
          <a:xfrm>
            <a:off x="4284663" y="2420938"/>
            <a:ext cx="508000" cy="304800"/>
          </a:xfrm>
          <a:prstGeom prst="rect">
            <a:avLst/>
          </a:prstGeom>
          <a:noFill/>
          <a:ln w="9525">
            <a:noFill/>
            <a:miter lim="800000"/>
            <a:headEnd/>
            <a:tailEnd/>
          </a:ln>
          <a:effectLst/>
        </p:spPr>
        <p:txBody>
          <a:bodyPr>
            <a:spAutoFit/>
          </a:bodyPr>
          <a:lstStyle/>
          <a:p>
            <a:r>
              <a:rPr lang="is-IS" sz="1400">
                <a:latin typeface="Helvetica" charset="0"/>
              </a:rPr>
              <a:t>CO</a:t>
            </a:r>
            <a:r>
              <a:rPr lang="is-IS" sz="800">
                <a:latin typeface="Helvetica" charset="0"/>
              </a:rPr>
              <a:t>2</a:t>
            </a:r>
            <a:endParaRPr lang="en-GB" sz="800">
              <a:latin typeface="Helvetica" charset="0"/>
            </a:endParaRPr>
          </a:p>
        </p:txBody>
      </p:sp>
      <p:sp>
        <p:nvSpPr>
          <p:cNvPr id="685067" name="Rectangle 11"/>
          <p:cNvSpPr>
            <a:spLocks noChangeArrowheads="1"/>
          </p:cNvSpPr>
          <p:nvPr/>
        </p:nvSpPr>
        <p:spPr bwMode="auto">
          <a:xfrm>
            <a:off x="1116013" y="1052513"/>
            <a:ext cx="7086600" cy="803275"/>
          </a:xfrm>
          <a:prstGeom prst="rect">
            <a:avLst/>
          </a:prstGeom>
          <a:noFill/>
          <a:ln w="9525">
            <a:noFill/>
            <a:miter lim="800000"/>
            <a:headEnd/>
            <a:tailEnd/>
          </a:ln>
          <a:effectLst/>
        </p:spPr>
        <p:txBody>
          <a:bodyPr anchor="ctr"/>
          <a:lstStyle/>
          <a:p>
            <a:pPr algn="ctr"/>
            <a:r>
              <a:rPr lang="is-IS" sz="4400" dirty="0">
                <a:latin typeface="Arial" pitchFamily="34" charset="0"/>
                <a:cs typeface="Arial" pitchFamily="34" charset="0"/>
              </a:rPr>
              <a:t>Loftskipti</a:t>
            </a:r>
            <a:endParaRPr lang="en-GB" sz="4400" dirty="0">
              <a:latin typeface="Arial" pitchFamily="34" charset="0"/>
              <a:cs typeface="Arial" pitchFamily="34" charset="0"/>
            </a:endParaRPr>
          </a:p>
        </p:txBody>
      </p:sp>
    </p:spTree>
    <p:extLst>
      <p:ext uri="{BB962C8B-B14F-4D97-AF65-F5344CB8AC3E}">
        <p14:creationId xmlns:p14="http://schemas.microsoft.com/office/powerpoint/2010/main" val="8249988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a:xfrm>
            <a:off x="827088" y="1114128"/>
            <a:ext cx="7543800" cy="874712"/>
          </a:xfrm>
        </p:spPr>
        <p:txBody>
          <a:bodyPr/>
          <a:lstStyle/>
          <a:p>
            <a:r>
              <a:rPr lang="is-IS" b="0" dirty="0">
                <a:latin typeface="Arial" charset="0"/>
              </a:rPr>
              <a:t>Aðferðir við blástur</a:t>
            </a:r>
            <a:endParaRPr lang="en-GB" b="0" dirty="0">
              <a:latin typeface="Arial" charset="0"/>
            </a:endParaRPr>
          </a:p>
        </p:txBody>
      </p:sp>
      <p:sp>
        <p:nvSpPr>
          <p:cNvPr id="691203" name="Rectangle 3"/>
          <p:cNvSpPr>
            <a:spLocks noGrp="1" noChangeArrowheads="1"/>
          </p:cNvSpPr>
          <p:nvPr>
            <p:ph idx="1"/>
          </p:nvPr>
        </p:nvSpPr>
        <p:spPr>
          <a:xfrm>
            <a:off x="684213" y="2205038"/>
            <a:ext cx="8064500" cy="3744912"/>
          </a:xfrm>
        </p:spPr>
        <p:txBody>
          <a:bodyPr/>
          <a:lstStyle/>
          <a:p>
            <a:pPr>
              <a:buClr>
                <a:schemeClr val="tx1"/>
              </a:buClr>
              <a:buFont typeface="Wingdings" pitchFamily="2" charset="2"/>
              <a:buChar char="§"/>
            </a:pPr>
            <a:r>
              <a:rPr lang="is-IS" sz="2800" dirty="0">
                <a:latin typeface="Arial" charset="0"/>
              </a:rPr>
              <a:t>Munn við munn</a:t>
            </a:r>
          </a:p>
          <a:p>
            <a:pPr>
              <a:buClr>
                <a:schemeClr val="tx1"/>
              </a:buClr>
              <a:buFont typeface="Wingdings" pitchFamily="2" charset="2"/>
              <a:buChar char="§"/>
            </a:pPr>
            <a:r>
              <a:rPr lang="is-IS" sz="2800" dirty="0">
                <a:latin typeface="Arial" charset="0"/>
              </a:rPr>
              <a:t>Munn við nef, ef ekki er                                          hægt að blása í munn</a:t>
            </a:r>
          </a:p>
          <a:p>
            <a:pPr>
              <a:buClr>
                <a:schemeClr val="tx1"/>
              </a:buClr>
              <a:buFont typeface="Wingdings" pitchFamily="2" charset="2"/>
              <a:buChar char="§"/>
            </a:pPr>
            <a:r>
              <a:rPr lang="is-IS" sz="2800" dirty="0">
                <a:latin typeface="Arial" charset="0"/>
              </a:rPr>
              <a:t>Munn við blástursgrímu                                              sem smitvörn</a:t>
            </a:r>
          </a:p>
        </p:txBody>
      </p:sp>
      <p:sp>
        <p:nvSpPr>
          <p:cNvPr id="8" name="Slide Number Placeholder 5"/>
          <p:cNvSpPr>
            <a:spLocks noGrp="1"/>
          </p:cNvSpPr>
          <p:nvPr>
            <p:ph type="sldNum" sz="quarter" idx="12"/>
          </p:nvPr>
        </p:nvSpPr>
        <p:spPr/>
        <p:txBody>
          <a:bodyPr/>
          <a:lstStyle/>
          <a:p>
            <a:fld id="{8095C649-0AA9-4AB4-9F6C-041C61FD15BA}" type="slidenum">
              <a:rPr lang="is-IS"/>
              <a:pPr/>
              <a:t>71</a:t>
            </a:fld>
            <a:endParaRPr lang="is-IS"/>
          </a:p>
        </p:txBody>
      </p:sp>
      <p:pic>
        <p:nvPicPr>
          <p:cNvPr id="691204" name="Picture 4" descr="96-44 F 5"/>
          <p:cNvPicPr>
            <a:picLocks noChangeAspect="1" noChangeArrowheads="1"/>
          </p:cNvPicPr>
          <p:nvPr/>
        </p:nvPicPr>
        <p:blipFill>
          <a:blip r:embed="rId2" cstate="email"/>
          <a:srcRect/>
          <a:stretch>
            <a:fillRect/>
          </a:stretch>
        </p:blipFill>
        <p:spPr bwMode="auto">
          <a:xfrm>
            <a:off x="6084168" y="2276896"/>
            <a:ext cx="2097087" cy="2808288"/>
          </a:xfrm>
          <a:prstGeom prst="rect">
            <a:avLst/>
          </a:prstGeom>
          <a:ln>
            <a:noFill/>
          </a:ln>
          <a:effectLst>
            <a:softEdge rad="112500"/>
          </a:effectLst>
        </p:spPr>
      </p:pic>
      <p:sp>
        <p:nvSpPr>
          <p:cNvPr id="691205" name="Rectangle 5"/>
          <p:cNvSpPr>
            <a:spLocks noChangeArrowheads="1"/>
          </p:cNvSpPr>
          <p:nvPr/>
        </p:nvSpPr>
        <p:spPr bwMode="auto">
          <a:xfrm>
            <a:off x="827088" y="5300663"/>
            <a:ext cx="7848600" cy="946150"/>
          </a:xfrm>
          <a:prstGeom prst="rect">
            <a:avLst/>
          </a:prstGeom>
          <a:noFill/>
          <a:ln w="9525">
            <a:noFill/>
            <a:miter lim="800000"/>
            <a:headEnd/>
            <a:tailEnd/>
          </a:ln>
          <a:effectLst/>
        </p:spPr>
        <p:txBody>
          <a:bodyPr>
            <a:spAutoFit/>
          </a:bodyPr>
          <a:lstStyle/>
          <a:p>
            <a:pPr algn="ctr"/>
            <a:r>
              <a:rPr lang="is-IS" sz="2800" dirty="0">
                <a:solidFill>
                  <a:srgbClr val="FF0000"/>
                </a:solidFill>
                <a:latin typeface="Arial" pitchFamily="34" charset="0"/>
                <a:cs typeface="Arial" pitchFamily="34" charset="0"/>
              </a:rPr>
              <a:t>Litlar líkur eru á að fólk smitist af </a:t>
            </a:r>
          </a:p>
          <a:p>
            <a:pPr algn="ctr"/>
            <a:r>
              <a:rPr lang="is-IS" sz="2800" dirty="0">
                <a:solidFill>
                  <a:srgbClr val="FF0000"/>
                </a:solidFill>
                <a:latin typeface="Arial" pitchFamily="34" charset="0"/>
                <a:cs typeface="Arial" pitchFamily="34" charset="0"/>
              </a:rPr>
              <a:t>sjúkdómum við blástur!</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317723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Grp="1" noChangeArrowheads="1"/>
          </p:cNvSpPr>
          <p:nvPr>
            <p:ph type="title"/>
          </p:nvPr>
        </p:nvSpPr>
        <p:spPr>
          <a:xfrm>
            <a:off x="323850" y="1146448"/>
            <a:ext cx="8820150" cy="914400"/>
          </a:xfrm>
          <a:ln/>
        </p:spPr>
        <p:txBody>
          <a:bodyPr/>
          <a:lstStyle/>
          <a:p>
            <a:r>
              <a:rPr lang="is-IS" b="0" dirty="0">
                <a:latin typeface="Arial" charset="0"/>
              </a:rPr>
              <a:t>Hvenær má hætta endurlífgun?</a:t>
            </a:r>
          </a:p>
        </p:txBody>
      </p:sp>
      <p:sp>
        <p:nvSpPr>
          <p:cNvPr id="695299" name="Rectangle 3"/>
          <p:cNvSpPr>
            <a:spLocks noGrp="1" noChangeArrowheads="1"/>
          </p:cNvSpPr>
          <p:nvPr>
            <p:ph idx="1"/>
          </p:nvPr>
        </p:nvSpPr>
        <p:spPr>
          <a:xfrm>
            <a:off x="755650" y="2133600"/>
            <a:ext cx="7920806" cy="4343400"/>
          </a:xfrm>
        </p:spPr>
        <p:txBody>
          <a:bodyPr/>
          <a:lstStyle/>
          <a:p>
            <a:pPr>
              <a:lnSpc>
                <a:spcPct val="90000"/>
              </a:lnSpc>
              <a:buFontTx/>
              <a:buNone/>
            </a:pPr>
            <a:r>
              <a:rPr lang="is-IS" sz="2800" b="1" dirty="0" smtClean="0">
                <a:latin typeface="Arial" charset="0"/>
              </a:rPr>
              <a:t>Þegar</a:t>
            </a:r>
            <a:endParaRPr lang="is-IS" sz="2800" b="1" dirty="0">
              <a:latin typeface="Arial" charset="0"/>
            </a:endParaRPr>
          </a:p>
          <a:p>
            <a:pPr>
              <a:lnSpc>
                <a:spcPct val="90000"/>
              </a:lnSpc>
              <a:buClr>
                <a:schemeClr val="tx1"/>
              </a:buClr>
              <a:buFont typeface="Wingdings" pitchFamily="2" charset="2"/>
              <a:buChar char="§"/>
            </a:pPr>
            <a:r>
              <a:rPr lang="is-IS" sz="2800" dirty="0">
                <a:latin typeface="Arial" charset="0"/>
              </a:rPr>
              <a:t>Sérhæft björgunarfólk kemur á staðinn</a:t>
            </a:r>
          </a:p>
          <a:p>
            <a:pPr>
              <a:lnSpc>
                <a:spcPct val="90000"/>
              </a:lnSpc>
              <a:buClr>
                <a:schemeClr val="tx1"/>
              </a:buClr>
              <a:buFont typeface="Wingdings" pitchFamily="2" charset="2"/>
              <a:buChar char="§"/>
            </a:pPr>
            <a:r>
              <a:rPr lang="is-IS" sz="2800" dirty="0" smtClean="0">
                <a:latin typeface="Arial" charset="0"/>
              </a:rPr>
              <a:t>Einstaklingurinn kemur aftur til meðvitundar, hreyfir sig, opnar augu og andar eðlilega</a:t>
            </a:r>
            <a:endParaRPr lang="is-IS" sz="2800" dirty="0">
              <a:latin typeface="Arial" charset="0"/>
            </a:endParaRPr>
          </a:p>
          <a:p>
            <a:pPr>
              <a:lnSpc>
                <a:spcPct val="90000"/>
              </a:lnSpc>
              <a:buClr>
                <a:schemeClr val="tx1"/>
              </a:buClr>
              <a:buFont typeface="Wingdings" pitchFamily="2" charset="2"/>
              <a:buChar char="§"/>
            </a:pPr>
            <a:r>
              <a:rPr lang="is-IS" sz="2800" dirty="0" smtClean="0">
                <a:latin typeface="Arial" charset="0"/>
              </a:rPr>
              <a:t>Björgunarmaður </a:t>
            </a:r>
            <a:r>
              <a:rPr lang="is-IS" sz="2800" dirty="0">
                <a:latin typeface="Arial" charset="0"/>
              </a:rPr>
              <a:t>örmagnast</a:t>
            </a:r>
          </a:p>
          <a:p>
            <a:pPr>
              <a:lnSpc>
                <a:spcPct val="90000"/>
              </a:lnSpc>
              <a:buClr>
                <a:schemeClr val="tx1"/>
              </a:buClr>
              <a:buFont typeface="Wingdings" pitchFamily="2" charset="2"/>
              <a:buChar char="§"/>
            </a:pPr>
            <a:r>
              <a:rPr lang="is-IS" sz="2800" dirty="0">
                <a:latin typeface="Arial" charset="0"/>
              </a:rPr>
              <a:t>Læknir gefur fyrirmæli um það</a:t>
            </a:r>
          </a:p>
          <a:p>
            <a:pPr>
              <a:lnSpc>
                <a:spcPct val="90000"/>
              </a:lnSpc>
              <a:buClr>
                <a:schemeClr val="tx1"/>
              </a:buClr>
              <a:buFont typeface="Wingdings" pitchFamily="2" charset="2"/>
              <a:buChar char="§"/>
            </a:pPr>
            <a:endParaRPr lang="is-IS" sz="2800" dirty="0">
              <a:latin typeface="Arial" charset="0"/>
            </a:endParaRPr>
          </a:p>
          <a:p>
            <a:pPr algn="ctr">
              <a:lnSpc>
                <a:spcPct val="90000"/>
              </a:lnSpc>
              <a:buClr>
                <a:srgbClr val="FF0000"/>
              </a:buClr>
              <a:buFont typeface="Wingdings" pitchFamily="2" charset="2"/>
              <a:buNone/>
            </a:pPr>
            <a:r>
              <a:rPr lang="is-IS" sz="2800" dirty="0" smtClean="0">
                <a:solidFill>
                  <a:srgbClr val="FF0000"/>
                </a:solidFill>
                <a:latin typeface="Arial" charset="0"/>
              </a:rPr>
              <a:t>Við </a:t>
            </a:r>
            <a:r>
              <a:rPr lang="is-IS" sz="2800" dirty="0">
                <a:solidFill>
                  <a:srgbClr val="FF0000"/>
                </a:solidFill>
                <a:latin typeface="Arial" charset="0"/>
              </a:rPr>
              <a:t>ofkælingu á að halda endurlífgun áfram þar til líkamshitinn nær </a:t>
            </a:r>
            <a:r>
              <a:rPr lang="is-IS" sz="2800" dirty="0" smtClean="0">
                <a:solidFill>
                  <a:srgbClr val="FF0000"/>
                </a:solidFill>
                <a:latin typeface="Arial" charset="0"/>
              </a:rPr>
              <a:t>35°C</a:t>
            </a:r>
            <a:endParaRPr lang="is-IS" sz="2800" dirty="0">
              <a:solidFill>
                <a:srgbClr val="FF0000"/>
              </a:solidFill>
              <a:latin typeface="Arial" charset="0"/>
            </a:endParaRPr>
          </a:p>
        </p:txBody>
      </p:sp>
      <p:sp>
        <p:nvSpPr>
          <p:cNvPr id="6" name="Slide Number Placeholder 5"/>
          <p:cNvSpPr>
            <a:spLocks noGrp="1"/>
          </p:cNvSpPr>
          <p:nvPr>
            <p:ph type="sldNum" sz="quarter" idx="12"/>
          </p:nvPr>
        </p:nvSpPr>
        <p:spPr/>
        <p:txBody>
          <a:bodyPr/>
          <a:lstStyle/>
          <a:p>
            <a:fld id="{F76AAF58-E280-4732-9366-B073F7E609FC}" type="slidenum">
              <a:rPr lang="is-IS"/>
              <a:pPr/>
              <a:t>72</a:t>
            </a:fld>
            <a:endParaRPr lang="is-IS"/>
          </a:p>
        </p:txBody>
      </p:sp>
    </p:spTree>
    <p:extLst>
      <p:ext uri="{BB962C8B-B14F-4D97-AF65-F5344CB8AC3E}">
        <p14:creationId xmlns:p14="http://schemas.microsoft.com/office/powerpoint/2010/main" val="406798206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a:xfrm>
            <a:off x="323850" y="1124670"/>
            <a:ext cx="8458200" cy="792162"/>
          </a:xfrm>
          <a:noFill/>
          <a:ln/>
        </p:spPr>
        <p:txBody>
          <a:bodyPr lIns="92075" tIns="46038" rIns="92075" bIns="46038"/>
          <a:lstStyle/>
          <a:p>
            <a:r>
              <a:rPr lang="is-IS" b="0" dirty="0" smtClean="0">
                <a:latin typeface="Arial" charset="0"/>
              </a:rPr>
              <a:t>Hjartastuð</a:t>
            </a:r>
            <a:endParaRPr lang="is-IS" b="0" dirty="0">
              <a:latin typeface="Arial" charset="0"/>
            </a:endParaRPr>
          </a:p>
        </p:txBody>
      </p:sp>
      <p:sp>
        <p:nvSpPr>
          <p:cNvPr id="702467" name="Rectangle 3"/>
          <p:cNvSpPr>
            <a:spLocks noGrp="1" noChangeArrowheads="1"/>
          </p:cNvSpPr>
          <p:nvPr>
            <p:ph idx="1"/>
          </p:nvPr>
        </p:nvSpPr>
        <p:spPr>
          <a:xfrm>
            <a:off x="468313" y="2060575"/>
            <a:ext cx="8675687" cy="3672681"/>
          </a:xfrm>
          <a:noFill/>
          <a:ln/>
        </p:spPr>
        <p:txBody>
          <a:bodyPr lIns="92075" tIns="46038" rIns="92075" bIns="46038"/>
          <a:lstStyle/>
          <a:p>
            <a:pPr>
              <a:lnSpc>
                <a:spcPct val="110000"/>
              </a:lnSpc>
              <a:buNone/>
            </a:pPr>
            <a:r>
              <a:rPr lang="is-IS" sz="2800" b="1" dirty="0" smtClean="0">
                <a:latin typeface="Arial" charset="0"/>
              </a:rPr>
              <a:t>Hjartastuðtæki</a:t>
            </a:r>
          </a:p>
          <a:p>
            <a:pPr>
              <a:buFont typeface="Wingdings" pitchFamily="2" charset="2"/>
              <a:buChar char="§"/>
            </a:pPr>
            <a:r>
              <a:rPr lang="is-IS" sz="2800" dirty="0" smtClean="0">
                <a:latin typeface="Arial" charset="0"/>
              </a:rPr>
              <a:t>Greina </a:t>
            </a:r>
            <a:r>
              <a:rPr lang="is-IS" sz="2800" dirty="0">
                <a:latin typeface="Arial" charset="0"/>
              </a:rPr>
              <a:t>hjartslátt af nákvæmni</a:t>
            </a:r>
          </a:p>
          <a:p>
            <a:pPr>
              <a:buFont typeface="Wingdings" pitchFamily="2" charset="2"/>
              <a:buChar char="§"/>
            </a:pPr>
            <a:r>
              <a:rPr lang="is-IS" sz="2800" dirty="0">
                <a:latin typeface="Arial" charset="0"/>
              </a:rPr>
              <a:t>Meta þörf fyrir hjartarafstuð</a:t>
            </a:r>
          </a:p>
          <a:p>
            <a:pPr>
              <a:buFont typeface="Wingdings" pitchFamily="2" charset="2"/>
              <a:buChar char="§"/>
            </a:pPr>
            <a:r>
              <a:rPr lang="is-IS" sz="2800" dirty="0">
                <a:latin typeface="Arial" charset="0"/>
              </a:rPr>
              <a:t>Koma ekki í stað </a:t>
            </a:r>
            <a:r>
              <a:rPr lang="is-IS" sz="2800" dirty="0" smtClean="0">
                <a:latin typeface="Arial" charset="0"/>
              </a:rPr>
              <a:t>endurlífgunar</a:t>
            </a:r>
          </a:p>
          <a:p>
            <a:pPr>
              <a:buFont typeface="Wingdings" pitchFamily="2" charset="2"/>
              <a:buChar char="§"/>
            </a:pPr>
            <a:r>
              <a:rPr lang="is-IS" sz="2800" dirty="0" smtClean="0">
                <a:latin typeface="Arial" charset="0"/>
              </a:rPr>
              <a:t>Eru örugg í notkun</a:t>
            </a:r>
          </a:p>
          <a:p>
            <a:pPr>
              <a:lnSpc>
                <a:spcPct val="110000"/>
              </a:lnSpc>
              <a:buFont typeface="Wingdings" pitchFamily="2" charset="2"/>
              <a:buNone/>
            </a:pPr>
            <a:endParaRPr lang="is-IS" sz="2800" dirty="0">
              <a:latin typeface="Arial" charset="0"/>
            </a:endParaRPr>
          </a:p>
        </p:txBody>
      </p:sp>
      <p:sp>
        <p:nvSpPr>
          <p:cNvPr id="7" name="Slide Number Placeholder 5"/>
          <p:cNvSpPr>
            <a:spLocks noGrp="1"/>
          </p:cNvSpPr>
          <p:nvPr>
            <p:ph type="sldNum" sz="quarter" idx="12"/>
          </p:nvPr>
        </p:nvSpPr>
        <p:spPr/>
        <p:txBody>
          <a:bodyPr/>
          <a:lstStyle/>
          <a:p>
            <a:fld id="{E6793A1F-BDA9-4425-B4AE-BA483A194A39}" type="slidenum">
              <a:rPr lang="is-IS"/>
              <a:pPr/>
              <a:t>73</a:t>
            </a:fld>
            <a:endParaRPr lang="is-IS"/>
          </a:p>
        </p:txBody>
      </p:sp>
      <p:pic>
        <p:nvPicPr>
          <p:cNvPr id="702468" name="Picture 4" descr="r33"/>
          <p:cNvPicPr>
            <a:picLocks noChangeAspect="1" noChangeArrowheads="1"/>
          </p:cNvPicPr>
          <p:nvPr/>
        </p:nvPicPr>
        <p:blipFill>
          <a:blip r:embed="rId3" cstate="email"/>
          <a:srcRect/>
          <a:stretch>
            <a:fillRect/>
          </a:stretch>
        </p:blipFill>
        <p:spPr bwMode="auto">
          <a:xfrm>
            <a:off x="6162675" y="1916113"/>
            <a:ext cx="2981325" cy="3571875"/>
          </a:xfrm>
          <a:prstGeom prst="rect">
            <a:avLst/>
          </a:prstGeom>
          <a:ln>
            <a:noFill/>
          </a:ln>
          <a:effectLst>
            <a:softEdge rad="112500"/>
          </a:effectLst>
        </p:spPr>
      </p:pic>
      <p:sp>
        <p:nvSpPr>
          <p:cNvPr id="6" name="Rectangle 5"/>
          <p:cNvSpPr/>
          <p:nvPr/>
        </p:nvSpPr>
        <p:spPr>
          <a:xfrm>
            <a:off x="107504" y="5807005"/>
            <a:ext cx="8928992" cy="523220"/>
          </a:xfrm>
          <a:prstGeom prst="rect">
            <a:avLst/>
          </a:prstGeom>
        </p:spPr>
        <p:txBody>
          <a:bodyPr wrap="square">
            <a:spAutoFit/>
          </a:bodyPr>
          <a:lstStyle/>
          <a:p>
            <a:pPr algn="ctr">
              <a:buClr>
                <a:schemeClr val="tx1"/>
              </a:buClr>
            </a:pPr>
            <a:r>
              <a:rPr lang="is-IS" sz="2800" dirty="0" smtClean="0">
                <a:solidFill>
                  <a:srgbClr val="FF0000"/>
                </a:solidFill>
                <a:latin typeface="Arial" pitchFamily="34" charset="0"/>
                <a:cs typeface="Arial" pitchFamily="34" charset="0"/>
              </a:rPr>
              <a:t>Nota á hjartastuðtæki við </a:t>
            </a:r>
            <a:r>
              <a:rPr lang="is-IS" sz="2800" dirty="0">
                <a:solidFill>
                  <a:srgbClr val="FF0000"/>
                </a:solidFill>
                <a:latin typeface="Arial" pitchFamily="34" charset="0"/>
                <a:cs typeface="Arial" pitchFamily="34" charset="0"/>
              </a:rPr>
              <a:t>endurlífgun </a:t>
            </a:r>
            <a:r>
              <a:rPr lang="is-IS" sz="2800" dirty="0" smtClean="0">
                <a:solidFill>
                  <a:srgbClr val="FF0000"/>
                </a:solidFill>
                <a:latin typeface="Arial" pitchFamily="34" charset="0"/>
                <a:cs typeface="Arial" pitchFamily="34" charset="0"/>
              </a:rPr>
              <a:t>ef það er tiltækt</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795585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20" name="Picture 4" descr="image">
            <a:hlinkClick r:id="rId3"/>
          </p:cNvPr>
          <p:cNvPicPr>
            <a:picLocks noChangeAspect="1" noChangeArrowheads="1"/>
          </p:cNvPicPr>
          <p:nvPr/>
        </p:nvPicPr>
        <p:blipFill>
          <a:blip r:embed="rId4" cstate="email"/>
          <a:srcRect/>
          <a:stretch>
            <a:fillRect/>
          </a:stretch>
        </p:blipFill>
        <p:spPr bwMode="auto">
          <a:xfrm>
            <a:off x="6660232" y="4986435"/>
            <a:ext cx="1692014" cy="1538909"/>
          </a:xfrm>
          <a:prstGeom prst="rect">
            <a:avLst/>
          </a:prstGeom>
          <a:noFill/>
        </p:spPr>
      </p:pic>
      <p:sp>
        <p:nvSpPr>
          <p:cNvPr id="700418" name="Rectangle 2"/>
          <p:cNvSpPr>
            <a:spLocks noGrp="1" noChangeArrowheads="1"/>
          </p:cNvSpPr>
          <p:nvPr>
            <p:ph type="title"/>
          </p:nvPr>
        </p:nvSpPr>
        <p:spPr>
          <a:xfrm>
            <a:off x="323850" y="1268686"/>
            <a:ext cx="8458200" cy="792162"/>
          </a:xfrm>
          <a:noFill/>
          <a:ln/>
        </p:spPr>
        <p:txBody>
          <a:bodyPr lIns="92075" tIns="46038" rIns="92075" bIns="46038">
            <a:normAutofit fontScale="90000"/>
          </a:bodyPr>
          <a:lstStyle/>
          <a:p>
            <a:r>
              <a:rPr lang="is-IS" sz="4900" b="0" dirty="0" smtClean="0">
                <a:latin typeface="Arial" charset="0"/>
              </a:rPr>
              <a:t>Hjartastuð</a:t>
            </a:r>
            <a:r>
              <a:rPr lang="is-IS" b="0" dirty="0" smtClean="0">
                <a:latin typeface="Arial" charset="0"/>
              </a:rPr>
              <a:t/>
            </a:r>
            <a:br>
              <a:rPr lang="is-IS" b="0" dirty="0" smtClean="0">
                <a:latin typeface="Arial" charset="0"/>
              </a:rPr>
            </a:br>
            <a:r>
              <a:rPr lang="is-IS" sz="2800" b="0" dirty="0" smtClean="0">
                <a:solidFill>
                  <a:srgbClr val="FF0000"/>
                </a:solidFill>
                <a:latin typeface="Arial" charset="0"/>
              </a:rPr>
              <a:t>Af </a:t>
            </a:r>
            <a:r>
              <a:rPr lang="is-IS" sz="2800" b="0" dirty="0">
                <a:solidFill>
                  <a:srgbClr val="FF0000"/>
                </a:solidFill>
                <a:latin typeface="Arial" charset="0"/>
              </a:rPr>
              <a:t>hverju hjartastuðtæki?</a:t>
            </a:r>
          </a:p>
        </p:txBody>
      </p:sp>
      <p:sp>
        <p:nvSpPr>
          <p:cNvPr id="700419" name="Rectangle 3"/>
          <p:cNvSpPr>
            <a:spLocks noGrp="1" noChangeArrowheads="1"/>
          </p:cNvSpPr>
          <p:nvPr>
            <p:ph idx="1"/>
          </p:nvPr>
        </p:nvSpPr>
        <p:spPr>
          <a:xfrm>
            <a:off x="323850" y="2492896"/>
            <a:ext cx="8820150" cy="4031728"/>
          </a:xfrm>
          <a:noFill/>
          <a:ln/>
        </p:spPr>
        <p:txBody>
          <a:bodyPr lIns="92075" tIns="46038" rIns="92075" bIns="46038"/>
          <a:lstStyle/>
          <a:p>
            <a:pPr>
              <a:buFont typeface="Wingdings" pitchFamily="2" charset="2"/>
              <a:buChar char="§"/>
            </a:pPr>
            <a:r>
              <a:rPr lang="is-IS" sz="2800" dirty="0" smtClean="0">
                <a:latin typeface="Arial" charset="0"/>
              </a:rPr>
              <a:t>Við hjartastopp hættir </a:t>
            </a:r>
            <a:r>
              <a:rPr lang="is-IS" sz="2800" dirty="0">
                <a:latin typeface="Arial" charset="0"/>
              </a:rPr>
              <a:t>hjartað að dæla blóði</a:t>
            </a:r>
          </a:p>
          <a:p>
            <a:pPr>
              <a:buFont typeface="Wingdings" pitchFamily="2" charset="2"/>
              <a:buChar char="§"/>
            </a:pPr>
            <a:r>
              <a:rPr lang="is-IS" sz="2800" dirty="0">
                <a:latin typeface="Arial" charset="0"/>
              </a:rPr>
              <a:t>Oft slær hjartað þó áfram stjórnlausum takti, þ.e. stöðvast ekki alveg</a:t>
            </a:r>
          </a:p>
          <a:p>
            <a:pPr>
              <a:buFont typeface="Wingdings" pitchFamily="2" charset="2"/>
              <a:buChar char="§"/>
            </a:pPr>
            <a:r>
              <a:rPr lang="is-IS" sz="2800" dirty="0">
                <a:latin typeface="Arial" charset="0"/>
              </a:rPr>
              <a:t>Hjartastuð getur leiðrétt stjórnlausa </a:t>
            </a:r>
            <a:r>
              <a:rPr lang="is-IS" sz="2800" dirty="0" smtClean="0">
                <a:latin typeface="Arial" charset="0"/>
              </a:rPr>
              <a:t>takttruflun</a:t>
            </a:r>
          </a:p>
          <a:p>
            <a:pPr>
              <a:buFont typeface="Wingdings" pitchFamily="2" charset="2"/>
              <a:buChar char="§"/>
            </a:pPr>
            <a:r>
              <a:rPr lang="is-IS" sz="2800" dirty="0" smtClean="0">
                <a:latin typeface="Arial" charset="0"/>
              </a:rPr>
              <a:t>Lífslíkur eru meiri ef endurlífgun er beitt auk hjartastuðs, fyrst eftir hjartastopp</a:t>
            </a:r>
            <a:endParaRPr lang="is-IS" sz="2800" dirty="0">
              <a:latin typeface="Arial" charset="0"/>
            </a:endParaRPr>
          </a:p>
        </p:txBody>
      </p:sp>
      <p:sp>
        <p:nvSpPr>
          <p:cNvPr id="7" name="Slide Number Placeholder 5"/>
          <p:cNvSpPr>
            <a:spLocks noGrp="1"/>
          </p:cNvSpPr>
          <p:nvPr>
            <p:ph type="sldNum" sz="quarter" idx="12"/>
          </p:nvPr>
        </p:nvSpPr>
        <p:spPr/>
        <p:txBody>
          <a:bodyPr/>
          <a:lstStyle/>
          <a:p>
            <a:fld id="{9111C71D-7263-4E39-99BA-2DA3DC6CE4C8}" type="slidenum">
              <a:rPr lang="is-IS"/>
              <a:pPr/>
              <a:t>74</a:t>
            </a:fld>
            <a:endParaRPr lang="is-IS"/>
          </a:p>
        </p:txBody>
      </p:sp>
    </p:spTree>
    <p:extLst>
      <p:ext uri="{BB962C8B-B14F-4D97-AF65-F5344CB8AC3E}">
        <p14:creationId xmlns:p14="http://schemas.microsoft.com/office/powerpoint/2010/main" val="21028551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a:xfrm>
            <a:off x="323850" y="1124670"/>
            <a:ext cx="8458200" cy="792162"/>
          </a:xfrm>
          <a:noFill/>
          <a:ln/>
        </p:spPr>
        <p:txBody>
          <a:bodyPr lIns="92075" tIns="46038" rIns="92075" bIns="46038"/>
          <a:lstStyle/>
          <a:p>
            <a:r>
              <a:rPr lang="is-IS" b="0" dirty="0" smtClean="0">
                <a:latin typeface="Arial" charset="0"/>
              </a:rPr>
              <a:t>Varúðarráðstafanir</a:t>
            </a:r>
            <a:endParaRPr lang="is-IS" b="0" dirty="0">
              <a:latin typeface="Arial" charset="0"/>
            </a:endParaRPr>
          </a:p>
        </p:txBody>
      </p:sp>
      <p:sp>
        <p:nvSpPr>
          <p:cNvPr id="710659" name="Rectangle 3"/>
          <p:cNvSpPr>
            <a:spLocks noGrp="1" noChangeArrowheads="1"/>
          </p:cNvSpPr>
          <p:nvPr>
            <p:ph idx="1"/>
          </p:nvPr>
        </p:nvSpPr>
        <p:spPr>
          <a:xfrm>
            <a:off x="468313" y="2133600"/>
            <a:ext cx="8675687" cy="4391025"/>
          </a:xfrm>
          <a:noFill/>
          <a:ln/>
        </p:spPr>
        <p:txBody>
          <a:bodyPr lIns="92075" tIns="46038" rIns="92075" bIns="46038"/>
          <a:lstStyle/>
          <a:p>
            <a:pPr marL="0" indent="0">
              <a:lnSpc>
                <a:spcPct val="110000"/>
              </a:lnSpc>
              <a:buNone/>
            </a:pPr>
            <a:r>
              <a:rPr lang="is-IS" sz="2800" b="1" dirty="0" smtClean="0">
                <a:latin typeface="Arial" charset="0"/>
              </a:rPr>
              <a:t>Áður en rafskaut eru fest</a:t>
            </a:r>
            <a:endParaRPr lang="is-IS" sz="2800" b="1" dirty="0">
              <a:latin typeface="Arial" charset="0"/>
            </a:endParaRPr>
          </a:p>
          <a:p>
            <a:pPr>
              <a:buFont typeface="Wingdings" pitchFamily="2" charset="2"/>
              <a:buChar char="§"/>
            </a:pPr>
            <a:r>
              <a:rPr lang="is-IS" sz="2800" dirty="0" smtClean="0">
                <a:latin typeface="Arial" charset="0"/>
              </a:rPr>
              <a:t>Þurrkaðu svita eða bleytu á                                              brjóstkassanum með handklæði</a:t>
            </a:r>
            <a:endParaRPr lang="is-IS" sz="2800" dirty="0">
              <a:latin typeface="Arial" charset="0"/>
            </a:endParaRPr>
          </a:p>
          <a:p>
            <a:pPr>
              <a:buFont typeface="Wingdings" pitchFamily="2" charset="2"/>
              <a:buChar char="§"/>
            </a:pPr>
            <a:r>
              <a:rPr lang="is-IS" sz="2800" dirty="0" smtClean="0">
                <a:latin typeface="Arial" charset="0"/>
              </a:rPr>
              <a:t>Klipptu eða rakaðu </a:t>
            </a:r>
            <a:r>
              <a:rPr lang="is-IS" sz="2800" dirty="0">
                <a:latin typeface="Arial" charset="0"/>
              </a:rPr>
              <a:t>hárin </a:t>
            </a:r>
            <a:r>
              <a:rPr lang="is-IS" sz="2800" dirty="0" smtClean="0">
                <a:latin typeface="Arial" charset="0"/>
              </a:rPr>
              <a:t>af loðinni                                             bringu svo rafskautin festist</a:t>
            </a:r>
            <a:endParaRPr lang="is-IS" sz="2800" dirty="0">
              <a:latin typeface="Arial" charset="0"/>
            </a:endParaRPr>
          </a:p>
          <a:p>
            <a:pPr>
              <a:buFont typeface="Wingdings" pitchFamily="2" charset="2"/>
              <a:buChar char="§"/>
            </a:pPr>
            <a:r>
              <a:rPr lang="is-IS" sz="2800" dirty="0" smtClean="0">
                <a:latin typeface="Arial" charset="0"/>
              </a:rPr>
              <a:t>Fjarlægðu lyfjaplástra</a:t>
            </a:r>
            <a:endParaRPr lang="is-IS" sz="2800" dirty="0">
              <a:latin typeface="Arial" charset="0"/>
            </a:endParaRPr>
          </a:p>
          <a:p>
            <a:pPr>
              <a:lnSpc>
                <a:spcPct val="110000"/>
              </a:lnSpc>
              <a:buFont typeface="Wingdings" pitchFamily="2" charset="2"/>
              <a:buChar char="§"/>
            </a:pPr>
            <a:endParaRPr lang="is-IS" dirty="0">
              <a:latin typeface="Arial" charset="0"/>
            </a:endParaRPr>
          </a:p>
        </p:txBody>
      </p:sp>
      <p:sp>
        <p:nvSpPr>
          <p:cNvPr id="7" name="Slide Number Placeholder 5"/>
          <p:cNvSpPr>
            <a:spLocks noGrp="1"/>
          </p:cNvSpPr>
          <p:nvPr>
            <p:ph type="sldNum" sz="quarter" idx="12"/>
          </p:nvPr>
        </p:nvSpPr>
        <p:spPr/>
        <p:txBody>
          <a:bodyPr/>
          <a:lstStyle/>
          <a:p>
            <a:fld id="{846077A1-D33F-4969-B467-6A13DAFAF6FE}" type="slidenum">
              <a:rPr lang="is-IS"/>
              <a:pPr/>
              <a:t>75</a:t>
            </a:fld>
            <a:endParaRPr lang="is-IS"/>
          </a:p>
        </p:txBody>
      </p:sp>
      <p:pic>
        <p:nvPicPr>
          <p:cNvPr id="710660" name="Picture 4" descr="r34"/>
          <p:cNvPicPr>
            <a:picLocks noChangeAspect="1" noChangeArrowheads="1"/>
          </p:cNvPicPr>
          <p:nvPr/>
        </p:nvPicPr>
        <p:blipFill>
          <a:blip r:embed="rId3" cstate="email"/>
          <a:srcRect/>
          <a:stretch>
            <a:fillRect/>
          </a:stretch>
        </p:blipFill>
        <p:spPr bwMode="auto">
          <a:xfrm>
            <a:off x="6448747" y="2060575"/>
            <a:ext cx="2371725" cy="3571875"/>
          </a:xfrm>
          <a:prstGeom prst="rect">
            <a:avLst/>
          </a:prstGeom>
          <a:ln>
            <a:noFill/>
          </a:ln>
          <a:effectLst>
            <a:softEdge rad="112500"/>
          </a:effectLst>
        </p:spPr>
      </p:pic>
    </p:spTree>
    <p:extLst>
      <p:ext uri="{BB962C8B-B14F-4D97-AF65-F5344CB8AC3E}">
        <p14:creationId xmlns:p14="http://schemas.microsoft.com/office/powerpoint/2010/main" val="24541819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0" y="1052736"/>
            <a:ext cx="9144000" cy="1655763"/>
          </a:xfrm>
          <a:noFill/>
          <a:ln/>
        </p:spPr>
        <p:txBody>
          <a:bodyPr lIns="92075" tIns="46038" rIns="92075" bIns="46038"/>
          <a:lstStyle/>
          <a:p>
            <a:r>
              <a:rPr lang="is-IS" b="0" dirty="0" smtClean="0">
                <a:latin typeface="Arial" charset="0"/>
              </a:rPr>
              <a:t>Varúðarráðstafanir frh.</a:t>
            </a:r>
            <a:r>
              <a:rPr lang="is-IS" sz="4000" b="0" dirty="0">
                <a:latin typeface="Arial" charset="0"/>
              </a:rPr>
              <a:t/>
            </a:r>
            <a:br>
              <a:rPr lang="is-IS" sz="4000" b="0" dirty="0">
                <a:latin typeface="Arial" charset="0"/>
              </a:rPr>
            </a:br>
            <a:endParaRPr lang="is-IS" sz="4000" b="0" dirty="0">
              <a:latin typeface="Arial" charset="0"/>
            </a:endParaRPr>
          </a:p>
        </p:txBody>
      </p:sp>
      <p:sp>
        <p:nvSpPr>
          <p:cNvPr id="708611" name="Rectangle 3"/>
          <p:cNvSpPr>
            <a:spLocks noGrp="1" noChangeArrowheads="1"/>
          </p:cNvSpPr>
          <p:nvPr>
            <p:ph idx="1"/>
          </p:nvPr>
        </p:nvSpPr>
        <p:spPr>
          <a:xfrm>
            <a:off x="468313" y="2204864"/>
            <a:ext cx="8675687" cy="4319762"/>
          </a:xfrm>
          <a:noFill/>
          <a:ln/>
        </p:spPr>
        <p:txBody>
          <a:bodyPr lIns="92075" tIns="46038" rIns="92075" bIns="46038"/>
          <a:lstStyle/>
          <a:p>
            <a:pPr>
              <a:buFont typeface="Wingdings" pitchFamily="2" charset="2"/>
              <a:buChar char="§"/>
            </a:pPr>
            <a:r>
              <a:rPr lang="is-IS" sz="2800" dirty="0" smtClean="0">
                <a:latin typeface="Arial" charset="0"/>
              </a:rPr>
              <a:t>Settu </a:t>
            </a:r>
            <a:r>
              <a:rPr lang="is-IS" sz="2800" dirty="0">
                <a:latin typeface="Arial" charset="0"/>
              </a:rPr>
              <a:t>r</a:t>
            </a:r>
            <a:r>
              <a:rPr lang="is-IS" sz="2800" dirty="0" smtClean="0">
                <a:latin typeface="Arial" charset="0"/>
              </a:rPr>
              <a:t>afskaut fyrir neðan gangráðinn,                                 sé hann </a:t>
            </a:r>
            <a:r>
              <a:rPr lang="is-IS" sz="2800" dirty="0">
                <a:latin typeface="Arial" charset="0"/>
              </a:rPr>
              <a:t>til staðar</a:t>
            </a:r>
          </a:p>
          <a:p>
            <a:pPr>
              <a:buFont typeface="Wingdings" pitchFamily="2" charset="2"/>
              <a:buChar char="§"/>
            </a:pPr>
            <a:r>
              <a:rPr lang="is-IS" sz="2800" dirty="0" smtClean="0">
                <a:latin typeface="Arial" charset="0"/>
              </a:rPr>
              <a:t>Haltu rafskautum frá skartgripum</a:t>
            </a:r>
          </a:p>
          <a:p>
            <a:pPr>
              <a:buFont typeface="Wingdings" pitchFamily="2" charset="2"/>
              <a:buChar char="§"/>
            </a:pPr>
            <a:r>
              <a:rPr lang="is-IS" sz="2800" dirty="0" smtClean="0">
                <a:latin typeface="Arial" charset="0"/>
              </a:rPr>
              <a:t>Aldrei snerta </a:t>
            </a:r>
            <a:r>
              <a:rPr lang="is-IS" sz="2800" dirty="0">
                <a:latin typeface="Arial" charset="0"/>
              </a:rPr>
              <a:t>sjúkling þegar                                      tækið er að </a:t>
            </a:r>
            <a:r>
              <a:rPr lang="is-IS" sz="2800" dirty="0" smtClean="0">
                <a:latin typeface="Arial" charset="0"/>
              </a:rPr>
              <a:t>greina eða stuða</a:t>
            </a:r>
            <a:endParaRPr lang="is-IS" sz="2800" dirty="0">
              <a:latin typeface="Arial" charset="0"/>
            </a:endParaRPr>
          </a:p>
          <a:p>
            <a:pPr lvl="1"/>
            <a:endParaRPr lang="is-IS" dirty="0">
              <a:latin typeface="Arial" charset="0"/>
            </a:endParaRPr>
          </a:p>
          <a:p>
            <a:pPr>
              <a:lnSpc>
                <a:spcPct val="110000"/>
              </a:lnSpc>
              <a:buFont typeface="Wingdings" pitchFamily="2" charset="2"/>
              <a:buChar char="§"/>
            </a:pPr>
            <a:endParaRPr lang="is-IS" sz="2800" dirty="0">
              <a:latin typeface="Arial" charset="0"/>
            </a:endParaRPr>
          </a:p>
        </p:txBody>
      </p:sp>
      <p:sp>
        <p:nvSpPr>
          <p:cNvPr id="7" name="Slide Number Placeholder 5"/>
          <p:cNvSpPr>
            <a:spLocks noGrp="1"/>
          </p:cNvSpPr>
          <p:nvPr>
            <p:ph type="sldNum" sz="quarter" idx="12"/>
          </p:nvPr>
        </p:nvSpPr>
        <p:spPr/>
        <p:txBody>
          <a:bodyPr/>
          <a:lstStyle/>
          <a:p>
            <a:fld id="{A2E7893F-D7E7-4DC0-B151-96B91A99FC7B}" type="slidenum">
              <a:rPr lang="is-IS"/>
              <a:pPr/>
              <a:t>76</a:t>
            </a:fld>
            <a:endParaRPr lang="is-IS"/>
          </a:p>
        </p:txBody>
      </p:sp>
      <p:pic>
        <p:nvPicPr>
          <p:cNvPr id="708612" name="Picture 4" descr="r35"/>
          <p:cNvPicPr>
            <a:picLocks noChangeAspect="1" noChangeArrowheads="1"/>
          </p:cNvPicPr>
          <p:nvPr/>
        </p:nvPicPr>
        <p:blipFill>
          <a:blip r:embed="rId3" cstate="email"/>
          <a:srcRect/>
          <a:stretch>
            <a:fillRect/>
          </a:stretch>
        </p:blipFill>
        <p:spPr bwMode="auto">
          <a:xfrm>
            <a:off x="6480846" y="2780928"/>
            <a:ext cx="2630734" cy="3485952"/>
          </a:xfrm>
          <a:prstGeom prst="rect">
            <a:avLst/>
          </a:prstGeom>
          <a:ln>
            <a:noFill/>
          </a:ln>
          <a:effectLst>
            <a:softEdge rad="112500"/>
          </a:effectLst>
        </p:spPr>
      </p:pic>
    </p:spTree>
    <p:extLst>
      <p:ext uri="{BB962C8B-B14F-4D97-AF65-F5344CB8AC3E}">
        <p14:creationId xmlns:p14="http://schemas.microsoft.com/office/powerpoint/2010/main" val="14127728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0" y="1125538"/>
            <a:ext cx="9144000" cy="792162"/>
          </a:xfrm>
          <a:noFill/>
          <a:ln/>
        </p:spPr>
        <p:txBody>
          <a:bodyPr lIns="92075" tIns="46038" rIns="92075" bIns="46038"/>
          <a:lstStyle/>
          <a:p>
            <a:r>
              <a:rPr lang="is-IS" b="0" dirty="0">
                <a:latin typeface="Arial" charset="0"/>
              </a:rPr>
              <a:t>Hjartastuðtæki </a:t>
            </a:r>
            <a:r>
              <a:rPr lang="is-IS" b="0" dirty="0" smtClean="0">
                <a:latin typeface="Arial" charset="0"/>
              </a:rPr>
              <a:t>við endurlífgun </a:t>
            </a:r>
            <a:endParaRPr lang="is-IS" b="0" dirty="0">
              <a:latin typeface="Arial" charset="0"/>
            </a:endParaRPr>
          </a:p>
        </p:txBody>
      </p:sp>
      <p:sp>
        <p:nvSpPr>
          <p:cNvPr id="704515" name="Rectangle 3"/>
          <p:cNvSpPr>
            <a:spLocks noGrp="1" noChangeArrowheads="1"/>
          </p:cNvSpPr>
          <p:nvPr>
            <p:ph idx="1"/>
          </p:nvPr>
        </p:nvSpPr>
        <p:spPr>
          <a:xfrm>
            <a:off x="468313" y="2205038"/>
            <a:ext cx="8675687" cy="4319587"/>
          </a:xfrm>
          <a:noFill/>
          <a:ln/>
        </p:spPr>
        <p:txBody>
          <a:bodyPr lIns="92075" tIns="46038" rIns="92075" bIns="46038"/>
          <a:lstStyle/>
          <a:p>
            <a:pPr marL="342000" indent="-342000">
              <a:buFont typeface="Wingdings" pitchFamily="2" charset="2"/>
              <a:buChar char="§"/>
            </a:pPr>
            <a:r>
              <a:rPr lang="is-IS" sz="2800" dirty="0" smtClean="0">
                <a:latin typeface="Arial" pitchFamily="34" charset="0"/>
                <a:cs typeface="Arial" pitchFamily="34" charset="0"/>
              </a:rPr>
              <a:t>Beittu </a:t>
            </a:r>
            <a:r>
              <a:rPr lang="is-IS" sz="2800" dirty="0">
                <a:latin typeface="Arial" pitchFamily="34" charset="0"/>
                <a:cs typeface="Arial" pitchFamily="34" charset="0"/>
              </a:rPr>
              <a:t>endurlífgun þar til hjartastuðtæki berst</a:t>
            </a:r>
          </a:p>
          <a:p>
            <a:pPr marL="342000" indent="-342000">
              <a:buFont typeface="Wingdings" pitchFamily="2" charset="2"/>
              <a:buChar char="§"/>
            </a:pPr>
            <a:r>
              <a:rPr lang="is-IS" sz="2800" dirty="0" smtClean="0">
                <a:latin typeface="Arial" pitchFamily="34" charset="0"/>
                <a:cs typeface="Arial" pitchFamily="34" charset="0"/>
              </a:rPr>
              <a:t>Kveiktu á tækinu og fylgdu </a:t>
            </a:r>
            <a:r>
              <a:rPr lang="is-IS" sz="2800" dirty="0">
                <a:latin typeface="Arial" pitchFamily="34" charset="0"/>
                <a:cs typeface="Arial" pitchFamily="34" charset="0"/>
              </a:rPr>
              <a:t>leiðbeiningum þess</a:t>
            </a:r>
          </a:p>
          <a:p>
            <a:pPr marL="742050" lvl="2" indent="-342000">
              <a:buFont typeface="Wingdings" pitchFamily="2" charset="2"/>
              <a:buChar char="§"/>
            </a:pPr>
            <a:r>
              <a:rPr lang="is-IS" dirty="0">
                <a:latin typeface="Arial" pitchFamily="34" charset="0"/>
                <a:cs typeface="Arial" pitchFamily="34" charset="0"/>
              </a:rPr>
              <a:t>Ef fleiri en einn björgunarmaður er til staðar, </a:t>
            </a:r>
            <a:r>
              <a:rPr lang="is-IS" dirty="0" smtClean="0">
                <a:latin typeface="Arial" pitchFamily="34" charset="0"/>
                <a:cs typeface="Arial" pitchFamily="34" charset="0"/>
              </a:rPr>
              <a:t>haltu </a:t>
            </a:r>
            <a:r>
              <a:rPr lang="is-IS" dirty="0">
                <a:latin typeface="Arial" pitchFamily="34" charset="0"/>
                <a:cs typeface="Arial" pitchFamily="34" charset="0"/>
              </a:rPr>
              <a:t>þá endurlífgun áfram þar til tækið er tilbúið til notkunar </a:t>
            </a:r>
          </a:p>
          <a:p>
            <a:pPr marL="342000" indent="-342000">
              <a:buFont typeface="Wingdings" pitchFamily="2" charset="2"/>
              <a:buChar char="§"/>
            </a:pPr>
            <a:r>
              <a:rPr lang="is-IS" sz="2800" dirty="0" smtClean="0">
                <a:latin typeface="Arial" pitchFamily="34" charset="0"/>
                <a:cs typeface="Arial" pitchFamily="34" charset="0"/>
              </a:rPr>
              <a:t>Festu </a:t>
            </a:r>
            <a:r>
              <a:rPr lang="is-IS" sz="2800" dirty="0">
                <a:latin typeface="Arial" pitchFamily="34" charset="0"/>
                <a:cs typeface="Arial" pitchFamily="34" charset="0"/>
              </a:rPr>
              <a:t>rafskaut á brjóstkassann </a:t>
            </a:r>
          </a:p>
          <a:p>
            <a:pPr marL="342000" indent="-342000">
              <a:buFont typeface="Wingdings" pitchFamily="2" charset="2"/>
              <a:buChar char="§"/>
            </a:pPr>
            <a:r>
              <a:rPr lang="is-IS" sz="2800" dirty="0" smtClean="0">
                <a:latin typeface="Arial" pitchFamily="34" charset="0"/>
                <a:cs typeface="Arial" pitchFamily="34" charset="0"/>
              </a:rPr>
              <a:t>Sjáðu </a:t>
            </a:r>
            <a:r>
              <a:rPr lang="is-IS" sz="2800" dirty="0">
                <a:latin typeface="Arial" pitchFamily="34" charset="0"/>
                <a:cs typeface="Arial" pitchFamily="34" charset="0"/>
              </a:rPr>
              <a:t>til þess að enginn snerti einstaklinginn meðan tækið greinir hjartsláttinn</a:t>
            </a:r>
          </a:p>
        </p:txBody>
      </p:sp>
      <p:sp>
        <p:nvSpPr>
          <p:cNvPr id="6" name="Slide Number Placeholder 5"/>
          <p:cNvSpPr>
            <a:spLocks noGrp="1"/>
          </p:cNvSpPr>
          <p:nvPr>
            <p:ph type="sldNum" sz="quarter" idx="12"/>
          </p:nvPr>
        </p:nvSpPr>
        <p:spPr/>
        <p:txBody>
          <a:bodyPr/>
          <a:lstStyle/>
          <a:p>
            <a:fld id="{214DC606-EA4B-4FAE-8A7D-EDD5948C5176}" type="slidenum">
              <a:rPr lang="is-IS"/>
              <a:pPr/>
              <a:t>77</a:t>
            </a:fld>
            <a:endParaRPr lang="is-IS"/>
          </a:p>
        </p:txBody>
      </p:sp>
    </p:spTree>
    <p:extLst>
      <p:ext uri="{BB962C8B-B14F-4D97-AF65-F5344CB8AC3E}">
        <p14:creationId xmlns:p14="http://schemas.microsoft.com/office/powerpoint/2010/main" val="21367558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a:xfrm>
            <a:off x="0" y="1124670"/>
            <a:ext cx="9144000" cy="792162"/>
          </a:xfrm>
          <a:noFill/>
          <a:ln/>
        </p:spPr>
        <p:txBody>
          <a:bodyPr lIns="92075" tIns="46038" rIns="92075" bIns="46038"/>
          <a:lstStyle/>
          <a:p>
            <a:r>
              <a:rPr lang="is-IS" b="0" dirty="0">
                <a:latin typeface="Arial" charset="0"/>
              </a:rPr>
              <a:t>Hjartastuðtæki </a:t>
            </a:r>
            <a:r>
              <a:rPr lang="is-IS" b="0" dirty="0" smtClean="0">
                <a:latin typeface="Arial" charset="0"/>
              </a:rPr>
              <a:t>við </a:t>
            </a:r>
            <a:r>
              <a:rPr lang="is-IS" b="0" dirty="0">
                <a:latin typeface="Arial" charset="0"/>
              </a:rPr>
              <a:t>endurlífgun frh.</a:t>
            </a:r>
          </a:p>
        </p:txBody>
      </p:sp>
      <p:sp>
        <p:nvSpPr>
          <p:cNvPr id="706563" name="Rectangle 3"/>
          <p:cNvSpPr>
            <a:spLocks noGrp="1" noChangeArrowheads="1"/>
          </p:cNvSpPr>
          <p:nvPr>
            <p:ph idx="1"/>
          </p:nvPr>
        </p:nvSpPr>
        <p:spPr>
          <a:xfrm>
            <a:off x="468313" y="2133600"/>
            <a:ext cx="8675687" cy="4464050"/>
          </a:xfrm>
          <a:noFill/>
          <a:ln/>
        </p:spPr>
        <p:txBody>
          <a:bodyPr lIns="92075" tIns="46038" rIns="92075" bIns="46038"/>
          <a:lstStyle/>
          <a:p>
            <a:pPr>
              <a:buFont typeface="Wingdings" pitchFamily="2" charset="2"/>
              <a:buChar char="§"/>
            </a:pPr>
            <a:r>
              <a:rPr lang="is-IS" sz="2800" dirty="0" smtClean="0">
                <a:latin typeface="Arial" charset="0"/>
              </a:rPr>
              <a:t>Gefðu </a:t>
            </a:r>
            <a:r>
              <a:rPr lang="is-IS" sz="2800" dirty="0">
                <a:latin typeface="Arial" charset="0"/>
              </a:rPr>
              <a:t>rafstuð, ef tækið ráðleggur </a:t>
            </a:r>
            <a:r>
              <a:rPr lang="is-IS" sz="2800" dirty="0" smtClean="0">
                <a:latin typeface="Arial" charset="0"/>
              </a:rPr>
              <a:t>það                                   </a:t>
            </a:r>
            <a:endParaRPr lang="is-IS" sz="2800" dirty="0">
              <a:latin typeface="Arial" charset="0"/>
            </a:endParaRPr>
          </a:p>
          <a:p>
            <a:pPr>
              <a:buFont typeface="Wingdings" pitchFamily="2" charset="2"/>
              <a:buChar char="§"/>
            </a:pPr>
            <a:r>
              <a:rPr lang="is-IS" sz="2800" dirty="0" smtClean="0">
                <a:latin typeface="Arial" charset="0"/>
              </a:rPr>
              <a:t>Hefðu endurlífgun að </a:t>
            </a:r>
            <a:r>
              <a:rPr lang="is-IS" sz="2800" dirty="0">
                <a:latin typeface="Arial" charset="0"/>
              </a:rPr>
              <a:t>nýju</a:t>
            </a:r>
          </a:p>
          <a:p>
            <a:pPr>
              <a:buFont typeface="Wingdings" pitchFamily="2" charset="2"/>
              <a:buChar char="§"/>
            </a:pPr>
            <a:r>
              <a:rPr lang="is-IS" sz="2800" dirty="0" smtClean="0">
                <a:latin typeface="Arial" charset="0"/>
              </a:rPr>
              <a:t>Haltu </a:t>
            </a:r>
            <a:r>
              <a:rPr lang="is-IS" sz="2800" dirty="0">
                <a:latin typeface="Arial" charset="0"/>
              </a:rPr>
              <a:t>áfram að fylgja ráðleggingum                               tækisins </a:t>
            </a:r>
            <a:endParaRPr lang="is-IS" sz="2800" dirty="0" smtClean="0">
              <a:latin typeface="Arial" charset="0"/>
            </a:endParaRPr>
          </a:p>
          <a:p>
            <a:pPr>
              <a:buFont typeface="Wingdings" pitchFamily="2" charset="2"/>
              <a:buChar char="§"/>
            </a:pPr>
            <a:r>
              <a:rPr lang="is-IS" sz="2800" dirty="0" smtClean="0">
                <a:latin typeface="Arial" charset="0"/>
              </a:rPr>
              <a:t>Hafðu kveikt á tækinu og rafskautin                                 áfram á bringunni þó einstaklingurinn                                               komist til meðvitundar og fari að anda</a:t>
            </a:r>
            <a:endParaRPr lang="is-IS" sz="2800" dirty="0">
              <a:latin typeface="Arial" charset="0"/>
            </a:endParaRPr>
          </a:p>
        </p:txBody>
      </p:sp>
      <p:sp>
        <p:nvSpPr>
          <p:cNvPr id="7" name="Slide Number Placeholder 5"/>
          <p:cNvSpPr>
            <a:spLocks noGrp="1"/>
          </p:cNvSpPr>
          <p:nvPr>
            <p:ph type="sldNum" sz="quarter" idx="12"/>
          </p:nvPr>
        </p:nvSpPr>
        <p:spPr/>
        <p:txBody>
          <a:bodyPr/>
          <a:lstStyle/>
          <a:p>
            <a:fld id="{85B999EE-93A6-4771-BD70-6BB906C7D7DC}" type="slidenum">
              <a:rPr lang="is-IS"/>
              <a:pPr/>
              <a:t>78</a:t>
            </a:fld>
            <a:endParaRPr lang="is-IS"/>
          </a:p>
        </p:txBody>
      </p:sp>
      <p:pic>
        <p:nvPicPr>
          <p:cNvPr id="706564" name="Picture 4" descr="r36"/>
          <p:cNvPicPr>
            <a:picLocks noChangeAspect="1" noChangeArrowheads="1"/>
          </p:cNvPicPr>
          <p:nvPr/>
        </p:nvPicPr>
        <p:blipFill>
          <a:blip r:embed="rId3" cstate="email"/>
          <a:srcRect/>
          <a:stretch>
            <a:fillRect/>
          </a:stretch>
        </p:blipFill>
        <p:spPr bwMode="auto">
          <a:xfrm>
            <a:off x="6885112" y="2315935"/>
            <a:ext cx="2079376" cy="2615464"/>
          </a:xfrm>
          <a:prstGeom prst="rect">
            <a:avLst/>
          </a:prstGeom>
          <a:ln>
            <a:noFill/>
          </a:ln>
          <a:effectLst>
            <a:softEdge rad="112500"/>
          </a:effectLst>
        </p:spPr>
      </p:pic>
    </p:spTree>
    <p:extLst>
      <p:ext uri="{BB962C8B-B14F-4D97-AF65-F5344CB8AC3E}">
        <p14:creationId xmlns:p14="http://schemas.microsoft.com/office/powerpoint/2010/main" val="32583418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0" y="1125538"/>
            <a:ext cx="9144000" cy="792162"/>
          </a:xfrm>
          <a:noFill/>
          <a:ln/>
        </p:spPr>
        <p:txBody>
          <a:bodyPr lIns="92075" tIns="46038" rIns="92075" bIns="46038"/>
          <a:lstStyle/>
          <a:p>
            <a:r>
              <a:rPr lang="is-IS" b="0" dirty="0" smtClean="0">
                <a:latin typeface="Arial" charset="0"/>
              </a:rPr>
              <a:t>Endurlífgun þegar tveir taka þátt</a:t>
            </a:r>
            <a:endParaRPr lang="is-IS" b="0" dirty="0">
              <a:latin typeface="Arial" charset="0"/>
            </a:endParaRPr>
          </a:p>
        </p:txBody>
      </p:sp>
      <p:sp>
        <p:nvSpPr>
          <p:cNvPr id="704515" name="Rectangle 3"/>
          <p:cNvSpPr>
            <a:spLocks noGrp="1" noChangeArrowheads="1"/>
          </p:cNvSpPr>
          <p:nvPr>
            <p:ph idx="1"/>
          </p:nvPr>
        </p:nvSpPr>
        <p:spPr>
          <a:xfrm>
            <a:off x="468313" y="2205039"/>
            <a:ext cx="5327823" cy="3096170"/>
          </a:xfrm>
          <a:noFill/>
          <a:ln/>
        </p:spPr>
        <p:txBody>
          <a:bodyPr lIns="92075" tIns="46038" rIns="92075" bIns="46038"/>
          <a:lstStyle/>
          <a:p>
            <a:pPr marL="342000" indent="-342000">
              <a:buFont typeface="Wingdings" pitchFamily="2" charset="2"/>
              <a:buChar char="§"/>
            </a:pPr>
            <a:r>
              <a:rPr lang="is-IS" sz="2800" dirty="0" smtClean="0">
                <a:latin typeface="Arial" pitchFamily="34" charset="0"/>
                <a:cs typeface="Arial" pitchFamily="34" charset="0"/>
              </a:rPr>
              <a:t>Ef fleiri en einn, sem kunna skyndihjálp, eru á vettvangi, er best að þeir skiptist á um að endurlífga á um 2 mínútna fresti </a:t>
            </a:r>
          </a:p>
          <a:p>
            <a:pPr marL="342000" indent="-342000">
              <a:buFont typeface="Wingdings" pitchFamily="2" charset="2"/>
              <a:buChar char="§"/>
            </a:pPr>
            <a:endParaRPr lang="is-IS" sz="2800" dirty="0" smtClean="0">
              <a:latin typeface="Arial" pitchFamily="34" charset="0"/>
              <a:cs typeface="Arial" pitchFamily="34" charset="0"/>
            </a:endParaRPr>
          </a:p>
          <a:p>
            <a:pPr marL="342000" indent="-342000">
              <a:buNone/>
            </a:pPr>
            <a:endParaRPr lang="is-IS" sz="2800" dirty="0" smtClean="0">
              <a:latin typeface="Arial" pitchFamily="34" charset="0"/>
              <a:cs typeface="Arial" pitchFamily="34" charset="0"/>
            </a:endParaRPr>
          </a:p>
          <a:p>
            <a:pPr marL="342000" indent="-342000">
              <a:buFont typeface="Wingdings" pitchFamily="2" charset="2"/>
              <a:buChar char="§"/>
            </a:pPr>
            <a:endParaRPr lang="is-IS" sz="28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214DC606-EA4B-4FAE-8A7D-EDD5948C5176}" type="slidenum">
              <a:rPr lang="is-IS"/>
              <a:pPr/>
              <a:t>79</a:t>
            </a:fld>
            <a:endParaRPr lang="is-IS"/>
          </a:p>
        </p:txBody>
      </p:sp>
      <p:pic>
        <p:nvPicPr>
          <p:cNvPr id="5" name="Picture 4" descr="HnodDSC_05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3229" y="2132856"/>
            <a:ext cx="2335195" cy="3491880"/>
          </a:xfrm>
          <a:prstGeom prst="rect">
            <a:avLst/>
          </a:prstGeom>
          <a:ln>
            <a:noFill/>
          </a:ln>
          <a:effectLst>
            <a:softEdge rad="112500"/>
          </a:effectLst>
        </p:spPr>
      </p:pic>
      <p:sp>
        <p:nvSpPr>
          <p:cNvPr id="7" name="Rectangle 6"/>
          <p:cNvSpPr/>
          <p:nvPr/>
        </p:nvSpPr>
        <p:spPr>
          <a:xfrm>
            <a:off x="107504" y="5807005"/>
            <a:ext cx="8928992" cy="523220"/>
          </a:xfrm>
          <a:prstGeom prst="rect">
            <a:avLst/>
          </a:prstGeom>
        </p:spPr>
        <p:txBody>
          <a:bodyPr wrap="square">
            <a:spAutoFit/>
          </a:bodyPr>
          <a:lstStyle/>
          <a:p>
            <a:pPr algn="ctr">
              <a:buClr>
                <a:schemeClr val="tx1"/>
              </a:buClr>
            </a:pPr>
            <a:r>
              <a:rPr lang="is-IS" sz="2800" dirty="0" smtClean="0">
                <a:solidFill>
                  <a:srgbClr val="FF0000"/>
                </a:solidFill>
                <a:latin typeface="Arial" pitchFamily="34" charset="0"/>
                <a:cs typeface="Arial" pitchFamily="34" charset="0"/>
              </a:rPr>
              <a:t>Kraftur hjartahnoðs fer þverrandi á fáeinum mínútum</a:t>
            </a:r>
            <a:endParaRPr lang="is-I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093812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7888"/>
            <a:ext cx="8229600" cy="1143000"/>
          </a:xfrm>
        </p:spPr>
        <p:txBody>
          <a:bodyPr>
            <a:normAutofit fontScale="90000"/>
          </a:bodyPr>
          <a:lstStyle/>
          <a:p>
            <a:r>
              <a:rPr lang="is-IS" sz="4900" dirty="0" smtClean="0">
                <a:latin typeface="Arial" pitchFamily="34" charset="0"/>
                <a:cs typeface="Arial" pitchFamily="34" charset="0"/>
              </a:rPr>
              <a:t>Sjálfboðið starf</a:t>
            </a:r>
            <a:r>
              <a:rPr lang="en-GB" dirty="0" smtClean="0">
                <a:latin typeface="Arial" pitchFamily="34" charset="0"/>
                <a:cs typeface="Arial" pitchFamily="34" charset="0"/>
              </a:rPr>
              <a:t/>
            </a:r>
            <a:br>
              <a:rPr lang="en-GB" dirty="0" smtClean="0">
                <a:latin typeface="Arial" pitchFamily="34" charset="0"/>
                <a:cs typeface="Arial" pitchFamily="34" charset="0"/>
              </a:rPr>
            </a:br>
            <a:endParaRPr lang="is-IS" dirty="0"/>
          </a:p>
        </p:txBody>
      </p:sp>
      <p:sp>
        <p:nvSpPr>
          <p:cNvPr id="3" name="Content Placeholder 2"/>
          <p:cNvSpPr>
            <a:spLocks noGrp="1"/>
          </p:cNvSpPr>
          <p:nvPr>
            <p:ph sz="half" idx="1"/>
          </p:nvPr>
        </p:nvSpPr>
        <p:spPr>
          <a:xfrm>
            <a:off x="601216" y="1988840"/>
            <a:ext cx="4330824" cy="4464496"/>
          </a:xfrm>
        </p:spPr>
        <p:txBody>
          <a:bodyPr/>
          <a:lstStyle/>
          <a:p>
            <a:pPr marL="0" indent="-342000">
              <a:spcBef>
                <a:spcPts val="0"/>
              </a:spcBef>
              <a:buNone/>
            </a:pPr>
            <a:r>
              <a:rPr lang="is-IS" sz="2700" dirty="0" smtClean="0">
                <a:latin typeface="Arial" pitchFamily="34" charset="0"/>
                <a:cs typeface="Arial" pitchFamily="34" charset="0"/>
              </a:rPr>
              <a:t>Sjálfboðaliðar láta gott af sér leiða og öðlast um leið dýrmæta reynslu</a:t>
            </a:r>
          </a:p>
          <a:p>
            <a:pPr marL="0" indent="-342000">
              <a:spcBef>
                <a:spcPts val="0"/>
              </a:spcBef>
              <a:buNone/>
            </a:pPr>
            <a:endParaRPr lang="is-IS" sz="1200" dirty="0" smtClean="0">
              <a:latin typeface="Arial" pitchFamily="34" charset="0"/>
              <a:cs typeface="Arial" pitchFamily="34" charset="0"/>
            </a:endParaRPr>
          </a:p>
          <a:p>
            <a:pPr marL="0" indent="-342000">
              <a:spcBef>
                <a:spcPts val="0"/>
              </a:spcBef>
              <a:buNone/>
            </a:pPr>
            <a:r>
              <a:rPr lang="is-IS" sz="2700" dirty="0" smtClean="0">
                <a:latin typeface="Arial" pitchFamily="34" charset="0"/>
                <a:cs typeface="Arial" pitchFamily="34" charset="0"/>
              </a:rPr>
              <a:t>Verkefni sjálfboðaliða eru fjölbreytt og mismunandi eftir löndum</a:t>
            </a:r>
          </a:p>
          <a:p>
            <a:pPr marL="0" indent="-342000">
              <a:spcBef>
                <a:spcPts val="0"/>
              </a:spcBef>
            </a:pPr>
            <a:endParaRPr lang="is-IS" sz="1400" dirty="0" smtClean="0">
              <a:latin typeface="Arial" pitchFamily="34" charset="0"/>
              <a:cs typeface="Arial" pitchFamily="34" charset="0"/>
            </a:endParaRPr>
          </a:p>
          <a:p>
            <a:pPr marL="0" indent="-342000">
              <a:spcBef>
                <a:spcPts val="0"/>
              </a:spcBef>
              <a:buNone/>
            </a:pPr>
            <a:r>
              <a:rPr lang="is-IS" sz="2700" dirty="0" smtClean="0">
                <a:latin typeface="Arial" pitchFamily="34" charset="0"/>
                <a:cs typeface="Arial" pitchFamily="34" charset="0"/>
              </a:rPr>
              <a:t>Flestir verja nokkrum klukkustundum á mánuði í sjálfboðastarfið</a:t>
            </a:r>
          </a:p>
          <a:p>
            <a:endParaRPr lang="is-IS" dirty="0"/>
          </a:p>
        </p:txBody>
      </p:sp>
      <p:pic>
        <p:nvPicPr>
          <p:cNvPr id="5" name="Picture 5" descr="RKI_Sjalfbodalidar_heilsidur_lowres_Page_2_Image_0001"/>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5419929" y="2060848"/>
            <a:ext cx="2896487" cy="3997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51945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0" y="1125538"/>
            <a:ext cx="9144000" cy="792162"/>
          </a:xfrm>
          <a:noFill/>
          <a:ln/>
        </p:spPr>
        <p:txBody>
          <a:bodyPr lIns="92075" tIns="46038" rIns="92075" bIns="46038"/>
          <a:lstStyle/>
          <a:p>
            <a:r>
              <a:rPr lang="is-IS" b="0" dirty="0" smtClean="0">
                <a:latin typeface="Arial" charset="0"/>
              </a:rPr>
              <a:t>Endurlífgun ungbarna og barna</a:t>
            </a:r>
            <a:endParaRPr lang="is-IS" b="0" dirty="0">
              <a:latin typeface="Arial" charset="0"/>
            </a:endParaRPr>
          </a:p>
        </p:txBody>
      </p:sp>
      <p:sp>
        <p:nvSpPr>
          <p:cNvPr id="704515" name="Rectangle 3"/>
          <p:cNvSpPr>
            <a:spLocks noGrp="1" noChangeArrowheads="1"/>
          </p:cNvSpPr>
          <p:nvPr>
            <p:ph idx="1"/>
          </p:nvPr>
        </p:nvSpPr>
        <p:spPr>
          <a:xfrm>
            <a:off x="468313" y="2205039"/>
            <a:ext cx="8424167" cy="1656009"/>
          </a:xfrm>
          <a:noFill/>
          <a:ln/>
        </p:spPr>
        <p:txBody>
          <a:bodyPr lIns="92075" tIns="46038" rIns="92075" bIns="46038"/>
          <a:lstStyle/>
          <a:p>
            <a:pPr marL="342000" indent="-342000">
              <a:buFont typeface="Wingdings" pitchFamily="2" charset="2"/>
              <a:buChar char="§"/>
            </a:pPr>
            <a:endParaRPr lang="is-IS" sz="2800" dirty="0" smtClean="0">
              <a:latin typeface="Arial" pitchFamily="34" charset="0"/>
              <a:cs typeface="Arial" pitchFamily="34" charset="0"/>
            </a:endParaRPr>
          </a:p>
          <a:p>
            <a:pPr marL="342000" indent="-342000">
              <a:buNone/>
            </a:pPr>
            <a:endParaRPr lang="is-IS" sz="2800" dirty="0" smtClean="0">
              <a:latin typeface="Arial" pitchFamily="34" charset="0"/>
              <a:cs typeface="Arial" pitchFamily="34" charset="0"/>
            </a:endParaRPr>
          </a:p>
          <a:p>
            <a:pPr marL="342000" indent="-342000">
              <a:buFont typeface="Wingdings" pitchFamily="2" charset="2"/>
              <a:buChar char="§"/>
            </a:pPr>
            <a:endParaRPr lang="is-IS" sz="28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214DC606-EA4B-4FAE-8A7D-EDD5948C5176}" type="slidenum">
              <a:rPr lang="is-IS"/>
              <a:pPr/>
              <a:t>80</a:t>
            </a:fld>
            <a:endParaRPr lang="is-IS"/>
          </a:p>
        </p:txBody>
      </p:sp>
      <p:sp>
        <p:nvSpPr>
          <p:cNvPr id="10" name="Rectangle 3"/>
          <p:cNvSpPr txBox="1">
            <a:spLocks noChangeArrowheads="1"/>
          </p:cNvSpPr>
          <p:nvPr/>
        </p:nvSpPr>
        <p:spPr bwMode="auto">
          <a:xfrm>
            <a:off x="539553" y="2060848"/>
            <a:ext cx="8424936" cy="23042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000" marR="0" lvl="0" indent="-3420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is-IS" sz="2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Blástu fyrst 5 sinnum, þannig að brjóstkassinn</a:t>
            </a:r>
            <a:r>
              <a:rPr kumimoji="0" lang="is-IS" sz="2800" b="0" i="0" u="none" strike="noStrike" kern="0" cap="none" spc="0" normalizeH="0" noProof="0" dirty="0" smtClean="0">
                <a:ln>
                  <a:noFill/>
                </a:ln>
                <a:solidFill>
                  <a:schemeClr val="tx1"/>
                </a:solidFill>
                <a:effectLst/>
                <a:uLnTx/>
                <a:uFillTx/>
                <a:latin typeface="Arial" pitchFamily="34" charset="0"/>
                <a:ea typeface="+mn-ea"/>
                <a:cs typeface="Arial" pitchFamily="34" charset="0"/>
              </a:rPr>
              <a:t> rétt lyftist</a:t>
            </a:r>
          </a:p>
          <a:p>
            <a:pPr marL="799200" lvl="1" indent="-342000" fontAlgn="base">
              <a:spcBef>
                <a:spcPct val="20000"/>
              </a:spcBef>
              <a:spcAft>
                <a:spcPct val="0"/>
              </a:spcAft>
              <a:buFont typeface="Wingdings" pitchFamily="2" charset="2"/>
              <a:buChar char="§"/>
            </a:pPr>
            <a:r>
              <a:rPr lang="is-IS" sz="2400" kern="0" baseline="0" dirty="0" smtClean="0">
                <a:latin typeface="Arial" pitchFamily="34" charset="0"/>
                <a:cs typeface="Arial" pitchFamily="34" charset="0"/>
              </a:rPr>
              <a:t>Blástu um nef og munn hjá ungbörnum</a:t>
            </a:r>
            <a:endParaRPr kumimoji="0" lang="is-IS" sz="24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000" marR="0" lvl="0" indent="-3420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is-IS" sz="2800" kern="0" dirty="0" smtClean="0">
                <a:latin typeface="Arial" pitchFamily="34" charset="0"/>
                <a:cs typeface="Arial" pitchFamily="34" charset="0"/>
              </a:rPr>
              <a:t>Hnoðaðu síðan 30 sinnum og blástu 2 sinnum</a:t>
            </a:r>
          </a:p>
          <a:p>
            <a:pPr marL="799200" lvl="1" indent="-342000" fontAlgn="base">
              <a:spcBef>
                <a:spcPct val="20000"/>
              </a:spcBef>
              <a:spcAft>
                <a:spcPct val="0"/>
              </a:spcAft>
              <a:buFont typeface="Wingdings" pitchFamily="2" charset="2"/>
              <a:buChar char="§"/>
            </a:pPr>
            <a:r>
              <a:rPr lang="is-IS" sz="2400" kern="0" dirty="0" smtClean="0">
                <a:latin typeface="Arial" pitchFamily="34" charset="0"/>
                <a:cs typeface="Arial" pitchFamily="34" charset="0"/>
              </a:rPr>
              <a:t>Þrýstu bringubeininu niður um 1/3 af þykkt brjóstkassa</a:t>
            </a:r>
          </a:p>
          <a:p>
            <a:pPr marL="799200" lvl="1" indent="-342000" fontAlgn="base">
              <a:spcBef>
                <a:spcPct val="20000"/>
              </a:spcBef>
              <a:spcAft>
                <a:spcPct val="0"/>
              </a:spcAft>
              <a:buFont typeface="Wingdings" pitchFamily="2" charset="2"/>
              <a:buChar char="§"/>
            </a:pPr>
            <a:endParaRPr lang="is-IS" sz="2800" kern="0" dirty="0" smtClean="0">
              <a:latin typeface="Arial" pitchFamily="34" charset="0"/>
              <a:cs typeface="Arial" pitchFamily="34" charset="0"/>
            </a:endParaRPr>
          </a:p>
          <a:p>
            <a:pPr marL="342000" marR="0" lvl="0" indent="-3420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is-IS" sz="2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000" marR="0" lvl="0" indent="-342000" algn="l" defTabSz="914400" rtl="0" eaLnBrk="1" fontAlgn="base" latinLnBrk="0" hangingPunct="1">
              <a:lnSpc>
                <a:spcPct val="100000"/>
              </a:lnSpc>
              <a:spcBef>
                <a:spcPct val="20000"/>
              </a:spcBef>
              <a:spcAft>
                <a:spcPct val="0"/>
              </a:spcAft>
              <a:buClrTx/>
              <a:buSzTx/>
              <a:buFont typeface="Arial" charset="0"/>
              <a:buNone/>
              <a:tabLst/>
              <a:defRPr/>
            </a:pPr>
            <a:endParaRPr kumimoji="0" lang="is-IS" sz="2800" b="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000" marR="0" lvl="0" indent="-342000" algn="l" defTabSz="914400" rtl="0" eaLnBrk="1" fontAlgn="base" latinLnBrk="0" hangingPunct="1">
              <a:lnSpc>
                <a:spcPct val="100000"/>
              </a:lnSpc>
              <a:spcBef>
                <a:spcPct val="20000"/>
              </a:spcBef>
              <a:spcAft>
                <a:spcPct val="0"/>
              </a:spcAft>
              <a:buClrTx/>
              <a:buSzTx/>
              <a:buFont typeface="Wingdings" pitchFamily="2" charset="2"/>
              <a:buChar char="§"/>
              <a:tabLst/>
              <a:defRPr/>
            </a:pPr>
            <a:endParaRPr kumimoji="0" lang="is-IS" sz="2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1" name="Text Box 8"/>
          <p:cNvSpPr txBox="1">
            <a:spLocks noChangeArrowheads="1"/>
          </p:cNvSpPr>
          <p:nvPr/>
        </p:nvSpPr>
        <p:spPr bwMode="auto">
          <a:xfrm>
            <a:off x="971600" y="6165304"/>
            <a:ext cx="2592288" cy="307777"/>
          </a:xfrm>
          <a:prstGeom prst="rect">
            <a:avLst/>
          </a:prstGeom>
          <a:noFill/>
          <a:ln w="9525">
            <a:noFill/>
            <a:miter lim="800000"/>
            <a:headEnd/>
            <a:tailEnd/>
          </a:ln>
          <a:effectLst/>
        </p:spPr>
        <p:txBody>
          <a:bodyPr wrap="square">
            <a:spAutoFit/>
          </a:bodyPr>
          <a:lstStyle/>
          <a:p>
            <a:r>
              <a:rPr lang="is-IS" sz="1400" dirty="0" smtClean="0">
                <a:latin typeface="Helvetica" charset="0"/>
              </a:rPr>
              <a:t>Ungbarn yngra en eins árs</a:t>
            </a:r>
            <a:endParaRPr lang="is-IS" sz="1400" dirty="0">
              <a:latin typeface="Helvetica" charset="0"/>
            </a:endParaRPr>
          </a:p>
        </p:txBody>
      </p:sp>
      <p:sp>
        <p:nvSpPr>
          <p:cNvPr id="12" name="Text Box 8"/>
          <p:cNvSpPr txBox="1">
            <a:spLocks noChangeArrowheads="1"/>
          </p:cNvSpPr>
          <p:nvPr/>
        </p:nvSpPr>
        <p:spPr bwMode="auto">
          <a:xfrm>
            <a:off x="5364088" y="6145559"/>
            <a:ext cx="3168352" cy="307777"/>
          </a:xfrm>
          <a:prstGeom prst="rect">
            <a:avLst/>
          </a:prstGeom>
          <a:noFill/>
          <a:ln w="9525">
            <a:noFill/>
            <a:miter lim="800000"/>
            <a:headEnd/>
            <a:tailEnd/>
          </a:ln>
          <a:effectLst/>
        </p:spPr>
        <p:txBody>
          <a:bodyPr wrap="square">
            <a:spAutoFit/>
          </a:bodyPr>
          <a:lstStyle/>
          <a:p>
            <a:r>
              <a:rPr lang="is-IS" sz="1400" dirty="0" smtClean="0">
                <a:latin typeface="Arial" pitchFamily="34" charset="0"/>
                <a:cs typeface="Arial" pitchFamily="34" charset="0"/>
              </a:rPr>
              <a:t>Barn frá eins árs að kynþroska</a:t>
            </a:r>
            <a:endParaRPr lang="is-IS" sz="1400" dirty="0">
              <a:latin typeface="Arial" pitchFamily="34" charset="0"/>
              <a:cs typeface="Arial" pitchFamily="34" charset="0"/>
            </a:endParaRPr>
          </a:p>
        </p:txBody>
      </p:sp>
      <p:pic>
        <p:nvPicPr>
          <p:cNvPr id="13" name="Picture 12" descr="EndurlifgunBarn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4384032"/>
            <a:ext cx="2808312" cy="1781272"/>
          </a:xfrm>
          <a:prstGeom prst="rect">
            <a:avLst/>
          </a:prstGeom>
          <a:ln>
            <a:noFill/>
          </a:ln>
          <a:effectLst>
            <a:softEdge rad="112500"/>
          </a:effectLst>
        </p:spPr>
      </p:pic>
      <p:pic>
        <p:nvPicPr>
          <p:cNvPr id="14" name="Picture 13" descr="EndurlifgunBarna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6095" y="4305716"/>
            <a:ext cx="2694155" cy="1859588"/>
          </a:xfrm>
          <a:prstGeom prst="rect">
            <a:avLst/>
          </a:prstGeom>
          <a:ln>
            <a:noFill/>
          </a:ln>
          <a:effectLst>
            <a:softEdge rad="112500"/>
          </a:effectLst>
        </p:spPr>
      </p:pic>
    </p:spTree>
    <p:extLst>
      <p:ext uri="{BB962C8B-B14F-4D97-AF65-F5344CB8AC3E}">
        <p14:creationId xmlns:p14="http://schemas.microsoft.com/office/powerpoint/2010/main" val="32880187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durlífgu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8162" y="2204864"/>
            <a:ext cx="4360264" cy="3384376"/>
          </a:xfrm>
          <a:prstGeom prst="rect">
            <a:avLst/>
          </a:prstGeom>
          <a:ln>
            <a:noFill/>
          </a:ln>
          <a:effectLst>
            <a:softEdge rad="112500"/>
          </a:effectLst>
        </p:spPr>
      </p:pic>
      <p:sp>
        <p:nvSpPr>
          <p:cNvPr id="706562" name="Rectangle 2"/>
          <p:cNvSpPr>
            <a:spLocks noGrp="1" noChangeArrowheads="1"/>
          </p:cNvSpPr>
          <p:nvPr>
            <p:ph type="title"/>
          </p:nvPr>
        </p:nvSpPr>
        <p:spPr>
          <a:xfrm>
            <a:off x="0" y="1124670"/>
            <a:ext cx="9144000" cy="792162"/>
          </a:xfrm>
          <a:noFill/>
          <a:ln/>
        </p:spPr>
        <p:txBody>
          <a:bodyPr lIns="92075" tIns="46038" rIns="92075" bIns="46038"/>
          <a:lstStyle/>
          <a:p>
            <a:r>
              <a:rPr lang="is-IS" b="0" dirty="0" smtClean="0">
                <a:latin typeface="Arial" charset="0"/>
              </a:rPr>
              <a:t>Endurlífgun án blásturs</a:t>
            </a:r>
            <a:endParaRPr lang="is-IS" b="0" dirty="0">
              <a:latin typeface="Arial" charset="0"/>
            </a:endParaRPr>
          </a:p>
        </p:txBody>
      </p:sp>
      <p:sp>
        <p:nvSpPr>
          <p:cNvPr id="706563" name="Rectangle 3"/>
          <p:cNvSpPr>
            <a:spLocks noGrp="1" noChangeArrowheads="1"/>
          </p:cNvSpPr>
          <p:nvPr>
            <p:ph idx="1"/>
          </p:nvPr>
        </p:nvSpPr>
        <p:spPr>
          <a:xfrm>
            <a:off x="323529" y="2133600"/>
            <a:ext cx="4392488" cy="3239616"/>
          </a:xfrm>
          <a:noFill/>
          <a:ln/>
        </p:spPr>
        <p:txBody>
          <a:bodyPr lIns="92075" tIns="46038" rIns="92075" bIns="46038"/>
          <a:lstStyle/>
          <a:p>
            <a:pPr>
              <a:buFont typeface="Wingdings" pitchFamily="2" charset="2"/>
              <a:buChar char="§"/>
            </a:pPr>
            <a:r>
              <a:rPr lang="is-IS" sz="2800" dirty="0" smtClean="0">
                <a:latin typeface="Arial" charset="0"/>
              </a:rPr>
              <a:t>Ávallt er betra að beita hjartahnoði eingöngu en að gera ekki neitt</a:t>
            </a:r>
          </a:p>
          <a:p>
            <a:pPr>
              <a:buFont typeface="Wingdings" pitchFamily="2" charset="2"/>
              <a:buChar char="§"/>
            </a:pPr>
            <a:r>
              <a:rPr lang="is-IS" sz="2800" dirty="0" smtClean="0">
                <a:latin typeface="Arial" charset="0"/>
              </a:rPr>
              <a:t>Ef þú getur ekki eða vilt ekki blása skaltu beita stöðugu hjartahnoði</a:t>
            </a:r>
          </a:p>
          <a:p>
            <a:pPr>
              <a:buNone/>
            </a:pPr>
            <a:endParaRPr lang="is-IS" sz="2800" dirty="0">
              <a:latin typeface="Arial" charset="0"/>
            </a:endParaRPr>
          </a:p>
        </p:txBody>
      </p:sp>
      <p:sp>
        <p:nvSpPr>
          <p:cNvPr id="7" name="Slide Number Placeholder 5"/>
          <p:cNvSpPr>
            <a:spLocks noGrp="1"/>
          </p:cNvSpPr>
          <p:nvPr>
            <p:ph type="sldNum" sz="quarter" idx="12"/>
          </p:nvPr>
        </p:nvSpPr>
        <p:spPr/>
        <p:txBody>
          <a:bodyPr/>
          <a:lstStyle/>
          <a:p>
            <a:fld id="{85B999EE-93A6-4771-BD70-6BB906C7D7DC}" type="slidenum">
              <a:rPr lang="is-IS"/>
              <a:pPr/>
              <a:t>81</a:t>
            </a:fld>
            <a:endParaRPr lang="is-IS"/>
          </a:p>
        </p:txBody>
      </p:sp>
      <p:sp>
        <p:nvSpPr>
          <p:cNvPr id="8" name="Rectangle 5"/>
          <p:cNvSpPr>
            <a:spLocks noChangeArrowheads="1"/>
          </p:cNvSpPr>
          <p:nvPr/>
        </p:nvSpPr>
        <p:spPr bwMode="auto">
          <a:xfrm>
            <a:off x="107504" y="5651202"/>
            <a:ext cx="8928992" cy="954107"/>
          </a:xfrm>
          <a:prstGeom prst="rect">
            <a:avLst/>
          </a:prstGeom>
          <a:noFill/>
          <a:ln w="9525">
            <a:noFill/>
            <a:miter lim="800000"/>
            <a:headEnd/>
            <a:tailEnd/>
          </a:ln>
          <a:effectLst/>
        </p:spPr>
        <p:txBody>
          <a:bodyPr wrap="square">
            <a:spAutoFit/>
          </a:bodyPr>
          <a:lstStyle/>
          <a:p>
            <a:pPr algn="ctr"/>
            <a:r>
              <a:rPr lang="is-IS" sz="2800" dirty="0" smtClean="0">
                <a:solidFill>
                  <a:srgbClr val="FF0000"/>
                </a:solidFill>
                <a:latin typeface="Arial" pitchFamily="34" charset="0"/>
                <a:cs typeface="Arial" pitchFamily="34" charset="0"/>
              </a:rPr>
              <a:t>Fólk sem aldrei hefur lært endurlífgun getur beitt hjartahnoði fái það leiðbeiningar í gegnum síma!</a:t>
            </a:r>
            <a:endParaRPr lang="en-US"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3023717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64"/>
            <a:ext cx="8229600" cy="1143000"/>
          </a:xfrm>
        </p:spPr>
        <p:txBody>
          <a:bodyPr/>
          <a:lstStyle/>
          <a:p>
            <a:r>
              <a:rPr lang="is-IS" dirty="0" smtClean="0">
                <a:latin typeface="Arial" pitchFamily="34" charset="0"/>
                <a:cs typeface="Arial" pitchFamily="34" charset="0"/>
              </a:rPr>
              <a:t>Endurlífgunarkeðjan</a:t>
            </a:r>
            <a:endParaRPr lang="is-IS" dirty="0">
              <a:latin typeface="Arial" pitchFamily="34" charset="0"/>
              <a:cs typeface="Arial" pitchFamily="34" charset="0"/>
            </a:endParaRPr>
          </a:p>
        </p:txBody>
      </p:sp>
      <p:pic>
        <p:nvPicPr>
          <p:cNvPr id="6" name="Content Placeholder 5" descr="Endurlifgunarkedjan.jpg"/>
          <p:cNvPicPr>
            <a:picLocks noGrp="1" noChangeAspect="1"/>
          </p:cNvPicPr>
          <p:nvPr>
            <p:ph idx="1"/>
          </p:nvPr>
        </p:nvPicPr>
        <p:blipFill>
          <a:blip r:embed="rId2" cstate="print"/>
          <a:stretch>
            <a:fillRect/>
          </a:stretch>
        </p:blipFill>
        <p:spPr>
          <a:xfrm>
            <a:off x="595312" y="2029619"/>
            <a:ext cx="7953375" cy="3667125"/>
          </a:xfrm>
        </p:spPr>
      </p:pic>
    </p:spTree>
    <p:extLst>
      <p:ext uri="{BB962C8B-B14F-4D97-AF65-F5344CB8AC3E}">
        <p14:creationId xmlns:p14="http://schemas.microsoft.com/office/powerpoint/2010/main" val="34119398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a:xfrm>
            <a:off x="900113" y="908050"/>
            <a:ext cx="7543800" cy="1000125"/>
          </a:xfrm>
        </p:spPr>
        <p:txBody>
          <a:bodyPr/>
          <a:lstStyle/>
          <a:p>
            <a:r>
              <a:rPr lang="is-IS" b="0" dirty="0" smtClean="0">
                <a:latin typeface="Arial" charset="0"/>
              </a:rPr>
              <a:t>Endurlífgun - Yfirlit</a:t>
            </a:r>
            <a:endParaRPr lang="en-GB" b="0" dirty="0">
              <a:solidFill>
                <a:srgbClr val="FF0000"/>
              </a:solidFill>
              <a:latin typeface="Arial" charset="0"/>
            </a:endParaRPr>
          </a:p>
        </p:txBody>
      </p:sp>
      <p:sp>
        <p:nvSpPr>
          <p:cNvPr id="37" name="Slide Number Placeholder 5"/>
          <p:cNvSpPr>
            <a:spLocks noGrp="1"/>
          </p:cNvSpPr>
          <p:nvPr>
            <p:ph type="sldNum" sz="quarter" idx="12"/>
          </p:nvPr>
        </p:nvSpPr>
        <p:spPr/>
        <p:txBody>
          <a:bodyPr/>
          <a:lstStyle/>
          <a:p>
            <a:fld id="{2DC7994C-BAB4-4AF1-90D6-419AEB43BF52}" type="slidenum">
              <a:rPr lang="is-IS"/>
              <a:pPr/>
              <a:t>83</a:t>
            </a:fld>
            <a:endParaRPr lang="is-IS"/>
          </a:p>
        </p:txBody>
      </p:sp>
      <p:graphicFrame>
        <p:nvGraphicFramePr>
          <p:cNvPr id="693251" name="Group 3"/>
          <p:cNvGraphicFramePr>
            <a:graphicFrameLocks noGrp="1"/>
          </p:cNvGraphicFramePr>
          <p:nvPr>
            <p:extLst>
              <p:ext uri="{D42A27DB-BD31-4B8C-83A1-F6EECF244321}">
                <p14:modId xmlns:p14="http://schemas.microsoft.com/office/powerpoint/2010/main" val="3234662657"/>
              </p:ext>
            </p:extLst>
          </p:nvPr>
        </p:nvGraphicFramePr>
        <p:xfrm>
          <a:off x="107505" y="1844824"/>
          <a:ext cx="8930381" cy="4392487"/>
        </p:xfrm>
        <a:graphic>
          <a:graphicData uri="http://schemas.openxmlformats.org/drawingml/2006/table">
            <a:tbl>
              <a:tblPr/>
              <a:tblGrid>
                <a:gridCol w="1872532"/>
                <a:gridCol w="2246512"/>
                <a:gridCol w="2173483"/>
                <a:gridCol w="116840"/>
                <a:gridCol w="2521014"/>
              </a:tblGrid>
              <a:tr h="34515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bg1"/>
                          </a:solidFill>
                          <a:effectLst/>
                          <a:latin typeface="Arial" charset="0"/>
                        </a:rPr>
                        <a:t>Fullorðnir</a:t>
                      </a:r>
                      <a:endParaRPr kumimoji="0" lang="en-GB"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smtClean="0">
                          <a:ln>
                            <a:noFill/>
                          </a:ln>
                          <a:solidFill>
                            <a:schemeClr val="bg1"/>
                          </a:solidFill>
                          <a:effectLst/>
                          <a:latin typeface="Arial" charset="0"/>
                        </a:rPr>
                        <a:t>Börn</a:t>
                      </a:r>
                      <a:endParaRPr kumimoji="0" lang="en-GB" sz="1600" b="1"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bg1"/>
                          </a:solidFill>
                          <a:effectLst/>
                          <a:latin typeface="Arial" charset="0"/>
                        </a:rPr>
                        <a:t>Ungbörn</a:t>
                      </a:r>
                      <a:endParaRPr kumimoji="0" lang="en-GB"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185130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tx1"/>
                          </a:solidFill>
                          <a:effectLst/>
                          <a:latin typeface="Arial" charset="0"/>
                        </a:rPr>
                        <a:t>Hnoðstaður</a:t>
                      </a:r>
                      <a:endParaRPr kumimoji="0" lang="en-GB"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Á miðjan brjóstkassa -milli geirvartna</a:t>
                      </a: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-nota </a:t>
                      </a:r>
                      <a:r>
                        <a:rPr kumimoji="0" lang="is-IS" sz="1600" b="0" i="0" u="none" strike="noStrike" cap="none" normalizeH="0" baseline="0" dirty="0" err="1" smtClean="0">
                          <a:ln>
                            <a:noFill/>
                          </a:ln>
                          <a:solidFill>
                            <a:schemeClr val="tx1"/>
                          </a:solidFill>
                          <a:effectLst/>
                          <a:latin typeface="Arial" charset="0"/>
                        </a:rPr>
                        <a:t>þykkhönd</a:t>
                      </a:r>
                      <a:endParaRPr kumimoji="0" lang="is-IS"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-báðar hendur</a:t>
                      </a:r>
                      <a:endParaRPr kumimoji="0" lang="en-GB"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Á miðjan brjóstkassa</a:t>
                      </a: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-milli geirvartna</a:t>
                      </a: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-nota </a:t>
                      </a:r>
                      <a:r>
                        <a:rPr kumimoji="0" lang="is-IS" sz="1600" b="0" i="0" u="none" strike="noStrike" cap="none" normalizeH="0" baseline="0" dirty="0" err="1" smtClean="0">
                          <a:ln>
                            <a:noFill/>
                          </a:ln>
                          <a:solidFill>
                            <a:schemeClr val="tx1"/>
                          </a:solidFill>
                          <a:effectLst/>
                          <a:latin typeface="Arial" charset="0"/>
                        </a:rPr>
                        <a:t>þykkhönd</a:t>
                      </a:r>
                      <a:endParaRPr kumimoji="0" lang="is-IS" sz="16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-aðra höndina</a:t>
                      </a: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400" b="0" i="0" u="none" strike="noStrike" cap="none" normalizeH="0" baseline="0" dirty="0" smtClean="0">
                          <a:ln>
                            <a:noFill/>
                          </a:ln>
                          <a:solidFill>
                            <a:schemeClr val="tx1"/>
                          </a:solidFill>
                          <a:effectLst/>
                          <a:latin typeface="Arial" charset="0"/>
                        </a:rPr>
                        <a:t>-1/3 af þykkt brjóstkassa</a:t>
                      </a:r>
                      <a:endParaRPr kumimoji="0" lang="en-GB" sz="14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s-IS" sz="1600" b="0"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Char char="-"/>
                        <a:tabLst/>
                      </a:pPr>
                      <a:endParaRPr kumimoji="0" lang="en-GB"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Á miðjan brjóstkassa</a:t>
                      </a: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-fingurbreidd neðan við geirvörtur</a:t>
                      </a: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-nota tvo fingur</a:t>
                      </a:r>
                    </a:p>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a:t>
                      </a:r>
                      <a:r>
                        <a:rPr kumimoji="0" lang="is-IS" sz="1500" b="0" i="0" u="none" strike="noStrike" cap="none" normalizeH="0" baseline="0" dirty="0" smtClean="0">
                          <a:ln>
                            <a:noFill/>
                          </a:ln>
                          <a:solidFill>
                            <a:schemeClr val="tx1"/>
                          </a:solidFill>
                          <a:effectLst/>
                          <a:latin typeface="Arial" charset="0"/>
                        </a:rPr>
                        <a:t>1/3 af þykkt brjóstkassa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2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smtClean="0">
                          <a:ln>
                            <a:noFill/>
                          </a:ln>
                          <a:solidFill>
                            <a:schemeClr val="tx1"/>
                          </a:solidFill>
                          <a:effectLst/>
                          <a:latin typeface="Arial" charset="0"/>
                        </a:rPr>
                        <a:t>Taktur</a:t>
                      </a:r>
                      <a:endParaRPr kumimoji="0" lang="en-GB" sz="16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100 til 120 sinnum á mínútu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s-IS"/>
                    </a:p>
                  </a:txBody>
                  <a:tcPr/>
                </a:tc>
                <a:tc hMerge="1">
                  <a:txBody>
                    <a:bodyPr/>
                    <a:lstStyle/>
                    <a:p>
                      <a:endParaRPr lang="is-IS"/>
                    </a:p>
                  </a:txBody>
                  <a:tcPr/>
                </a:tc>
                <a:tc hMerge="1">
                  <a:txBody>
                    <a:bodyPr/>
                    <a:lstStyle/>
                    <a:p>
                      <a:endParaRPr lang="is-IS"/>
                    </a:p>
                  </a:txBody>
                  <a:tcPr/>
                </a:tc>
              </a:tr>
              <a:tr h="8099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tx1"/>
                          </a:solidFill>
                          <a:effectLst/>
                          <a:latin typeface="Arial" charset="0"/>
                        </a:rPr>
                        <a:t>Blástur</a:t>
                      </a:r>
                      <a:endParaRPr kumimoji="0" lang="en-GB"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Um munn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Um munn</a:t>
                      </a:r>
                      <a:endParaRPr kumimoji="0" lang="en-GB"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0" i="0" u="none" strike="noStrike" cap="none" normalizeH="0" baseline="0" dirty="0" smtClean="0">
                          <a:ln>
                            <a:noFill/>
                          </a:ln>
                          <a:solidFill>
                            <a:schemeClr val="tx1"/>
                          </a:solidFill>
                          <a:effectLst/>
                          <a:latin typeface="Arial" charset="0"/>
                        </a:rPr>
                        <a:t>Um munn og nef</a:t>
                      </a:r>
                      <a:r>
                        <a:rPr kumimoji="0" lang="en-GB" sz="1600" b="0" i="0" u="none" strike="noStrike" cap="none" normalizeH="0" baseline="0" dirty="0" smtClean="0">
                          <a:ln>
                            <a:noFill/>
                          </a:ln>
                          <a:solidFill>
                            <a:schemeClr val="tx1"/>
                          </a:solidFill>
                          <a:effectLst/>
                          <a:latin typeface="Arial" charset="0"/>
                        </a:rPr>
                        <a:t> </a:t>
                      </a:r>
                      <a:r>
                        <a:rPr kumimoji="0" lang="is-IS" sz="1600" b="0" i="0" u="none" strike="noStrike" cap="none" normalizeH="0" baseline="0" dirty="0" smtClean="0">
                          <a:ln>
                            <a:noFill/>
                          </a:ln>
                          <a:solidFill>
                            <a:schemeClr val="tx1"/>
                          </a:solidFill>
                          <a:effectLst/>
                          <a:latin typeface="Arial" charset="0"/>
                        </a:rPr>
                        <a:t>munnfylli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s-IS"/>
                    </a:p>
                  </a:txBody>
                  <a:tcPr/>
                </a:tc>
              </a:tr>
              <a:tr h="9219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tx1"/>
                          </a:solidFill>
                          <a:effectLst/>
                          <a:latin typeface="Arial" charset="0"/>
                        </a:rPr>
                        <a:t>Hnoð og blástur</a:t>
                      </a:r>
                      <a:endParaRPr kumimoji="0" lang="en-GB"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tx1"/>
                          </a:solidFill>
                          <a:effectLst/>
                          <a:latin typeface="Arial" charset="0"/>
                        </a:rPr>
                        <a:t>30:2</a:t>
                      </a:r>
                      <a:endParaRPr kumimoji="0" lang="en-GB"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tx1"/>
                          </a:solidFill>
                          <a:effectLst/>
                          <a:latin typeface="Arial" charset="0"/>
                        </a:rPr>
                        <a:t>5:30:2</a:t>
                      </a:r>
                      <a:endParaRPr kumimoji="0" lang="en-GB" sz="16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sz="1600" b="1" i="0" u="none" strike="noStrike" cap="none" normalizeH="0" baseline="0" dirty="0" smtClean="0">
                          <a:ln>
                            <a:noFill/>
                          </a:ln>
                          <a:solidFill>
                            <a:schemeClr val="tx1"/>
                          </a:solidFill>
                          <a:effectLst/>
                          <a:latin typeface="Arial" charset="0"/>
                        </a:rPr>
                        <a:t>(blása fyrst 5x) </a:t>
                      </a:r>
                      <a:endParaRPr kumimoji="0" lang="en-GB" sz="16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tx1"/>
                          </a:solidFill>
                          <a:effectLst/>
                          <a:latin typeface="Arial" charset="0"/>
                        </a:rPr>
                        <a:t>5:30:2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s-IS" sz="1600" b="1" i="0" u="none" strike="noStrike" cap="none" normalizeH="0" baseline="0" dirty="0" smtClean="0">
                          <a:ln>
                            <a:noFill/>
                          </a:ln>
                          <a:solidFill>
                            <a:schemeClr val="tx1"/>
                          </a:solidFill>
                          <a:effectLst/>
                          <a:latin typeface="Arial" charset="0"/>
                        </a:rPr>
                        <a:t>(blása fyrst 5x) </a:t>
                      </a:r>
                      <a:endParaRPr kumimoji="0" lang="en-GB"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s-IS"/>
                    </a:p>
                  </a:txBody>
                  <a:tcPr/>
                </a:tc>
              </a:tr>
            </a:tbl>
          </a:graphicData>
        </a:graphic>
      </p:graphicFrame>
    </p:spTree>
    <p:extLst>
      <p:ext uri="{BB962C8B-B14F-4D97-AF65-F5344CB8AC3E}">
        <p14:creationId xmlns:p14="http://schemas.microsoft.com/office/powerpoint/2010/main" val="36682338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a:xfrm>
            <a:off x="683568" y="1268239"/>
            <a:ext cx="7888287" cy="936625"/>
          </a:xfrm>
        </p:spPr>
        <p:txBody>
          <a:bodyPr>
            <a:normAutofit fontScale="90000"/>
          </a:bodyPr>
          <a:lstStyle/>
          <a:p>
            <a:r>
              <a:rPr lang="is-IS" sz="4900" b="0" dirty="0" smtClean="0">
                <a:latin typeface="Arial" charset="0"/>
              </a:rPr>
              <a:t>Ferill endurlífgunar</a:t>
            </a:r>
            <a:r>
              <a:rPr lang="is-IS" b="0" dirty="0">
                <a:latin typeface="Arial" charset="0"/>
              </a:rPr>
              <a:t/>
            </a:r>
            <a:br>
              <a:rPr lang="is-IS" b="0" dirty="0">
                <a:latin typeface="Arial" charset="0"/>
              </a:rPr>
            </a:br>
            <a:r>
              <a:rPr lang="is-IS" sz="2500" dirty="0">
                <a:solidFill>
                  <a:srgbClr val="FF0000"/>
                </a:solidFill>
                <a:latin typeface="Arial" charset="0"/>
              </a:rPr>
              <a:t>Upprifjun</a:t>
            </a:r>
          </a:p>
        </p:txBody>
      </p:sp>
      <p:sp>
        <p:nvSpPr>
          <p:cNvPr id="696323" name="Rectangle 3"/>
          <p:cNvSpPr>
            <a:spLocks noGrp="1" noChangeArrowheads="1"/>
          </p:cNvSpPr>
          <p:nvPr>
            <p:ph sz="half" idx="1"/>
          </p:nvPr>
        </p:nvSpPr>
        <p:spPr>
          <a:xfrm>
            <a:off x="395288" y="2276872"/>
            <a:ext cx="8497887" cy="4392216"/>
          </a:xfrm>
        </p:spPr>
        <p:txBody>
          <a:bodyPr/>
          <a:lstStyle/>
          <a:p>
            <a:pPr>
              <a:buClr>
                <a:schemeClr val="tx1"/>
              </a:buClr>
              <a:buFont typeface="Wingdings" pitchFamily="2" charset="2"/>
              <a:buChar char="§"/>
            </a:pPr>
            <a:r>
              <a:rPr lang="is-IS" dirty="0">
                <a:latin typeface="Arial" charset="0"/>
              </a:rPr>
              <a:t>Tryggja öryggi</a:t>
            </a:r>
          </a:p>
          <a:p>
            <a:pPr>
              <a:buClr>
                <a:schemeClr val="tx1"/>
              </a:buClr>
              <a:buFont typeface="Wingdings" pitchFamily="2" charset="2"/>
              <a:buChar char="§"/>
            </a:pPr>
            <a:r>
              <a:rPr lang="is-IS" dirty="0">
                <a:latin typeface="Arial" charset="0"/>
              </a:rPr>
              <a:t>Kanna </a:t>
            </a:r>
            <a:r>
              <a:rPr lang="is-IS" dirty="0">
                <a:solidFill>
                  <a:srgbClr val="FF0000"/>
                </a:solidFill>
                <a:latin typeface="Arial" charset="0"/>
              </a:rPr>
              <a:t>viðbrögð</a:t>
            </a:r>
            <a:r>
              <a:rPr lang="is-IS" dirty="0">
                <a:latin typeface="Arial" charset="0"/>
              </a:rPr>
              <a:t> við áreiti</a:t>
            </a:r>
          </a:p>
          <a:p>
            <a:pPr>
              <a:buClr>
                <a:schemeClr val="tx1"/>
              </a:buClr>
              <a:buFont typeface="Wingdings" pitchFamily="2" charset="2"/>
              <a:buChar char="§"/>
            </a:pPr>
            <a:r>
              <a:rPr lang="is-IS" dirty="0">
                <a:latin typeface="Arial" charset="0"/>
              </a:rPr>
              <a:t>Hringja í </a:t>
            </a:r>
            <a:r>
              <a:rPr lang="is-IS" dirty="0">
                <a:solidFill>
                  <a:srgbClr val="FF0000"/>
                </a:solidFill>
                <a:latin typeface="Arial" charset="0"/>
              </a:rPr>
              <a:t>112</a:t>
            </a:r>
            <a:r>
              <a:rPr lang="is-IS" b="1" dirty="0">
                <a:latin typeface="Arial" charset="0"/>
              </a:rPr>
              <a:t> </a:t>
            </a:r>
            <a:r>
              <a:rPr lang="is-IS" dirty="0">
                <a:latin typeface="Arial" charset="0"/>
              </a:rPr>
              <a:t>ef viðbrögð eru engin</a:t>
            </a:r>
          </a:p>
          <a:p>
            <a:pPr>
              <a:buClr>
                <a:schemeClr val="tx1"/>
              </a:buClr>
              <a:buFont typeface="Wingdings" pitchFamily="2" charset="2"/>
              <a:buChar char="§"/>
            </a:pPr>
            <a:r>
              <a:rPr lang="is-IS" dirty="0">
                <a:latin typeface="Arial" charset="0"/>
              </a:rPr>
              <a:t>Opna öndunarveginn og kanna hvort </a:t>
            </a:r>
            <a:r>
              <a:rPr lang="is-IS" dirty="0">
                <a:solidFill>
                  <a:srgbClr val="FF0000"/>
                </a:solidFill>
                <a:latin typeface="Arial" charset="0"/>
              </a:rPr>
              <a:t>öndun</a:t>
            </a:r>
            <a:r>
              <a:rPr lang="is-IS" dirty="0">
                <a:latin typeface="Arial" charset="0"/>
              </a:rPr>
              <a:t>                  </a:t>
            </a:r>
            <a:r>
              <a:rPr lang="is-IS" dirty="0" smtClean="0">
                <a:latin typeface="Arial" charset="0"/>
              </a:rPr>
              <a:t>sé </a:t>
            </a:r>
            <a:r>
              <a:rPr lang="is-IS" dirty="0">
                <a:latin typeface="Arial" charset="0"/>
              </a:rPr>
              <a:t>óeðlileg</a:t>
            </a:r>
          </a:p>
          <a:p>
            <a:pPr>
              <a:buClr>
                <a:schemeClr val="tx1"/>
              </a:buClr>
              <a:buFont typeface="Wingdings" pitchFamily="2" charset="2"/>
              <a:buChar char="§"/>
            </a:pPr>
            <a:r>
              <a:rPr lang="is-IS" dirty="0" smtClean="0">
                <a:latin typeface="Arial" charset="0"/>
              </a:rPr>
              <a:t>Ef öndun er óeðlileg, senda </a:t>
            </a:r>
            <a:r>
              <a:rPr lang="is-IS" dirty="0">
                <a:latin typeface="Arial" charset="0"/>
              </a:rPr>
              <a:t>eftir sjálfvirku </a:t>
            </a:r>
            <a:r>
              <a:rPr lang="is-IS" dirty="0">
                <a:solidFill>
                  <a:srgbClr val="FF0000"/>
                </a:solidFill>
                <a:latin typeface="Arial" charset="0"/>
              </a:rPr>
              <a:t>hjartarafstuðtæki</a:t>
            </a:r>
            <a:r>
              <a:rPr lang="is-IS" dirty="0">
                <a:latin typeface="Arial" charset="0"/>
              </a:rPr>
              <a:t> </a:t>
            </a:r>
            <a:r>
              <a:rPr lang="is-IS" dirty="0" smtClean="0">
                <a:latin typeface="Arial" charset="0"/>
              </a:rPr>
              <a:t>ef </a:t>
            </a:r>
            <a:r>
              <a:rPr lang="is-IS" dirty="0">
                <a:latin typeface="Arial" charset="0"/>
              </a:rPr>
              <a:t>það er tiltækt</a:t>
            </a:r>
          </a:p>
          <a:p>
            <a:pPr>
              <a:buClr>
                <a:schemeClr val="tx1"/>
              </a:buClr>
              <a:buFont typeface="Wingdings" pitchFamily="2" charset="2"/>
              <a:buChar char="§"/>
            </a:pPr>
            <a:r>
              <a:rPr lang="is-IS" dirty="0" smtClean="0">
                <a:latin typeface="Arial" charset="0"/>
              </a:rPr>
              <a:t>Hefja strax </a:t>
            </a:r>
            <a:r>
              <a:rPr lang="is-IS" dirty="0">
                <a:solidFill>
                  <a:srgbClr val="FF0000"/>
                </a:solidFill>
                <a:latin typeface="Arial" charset="0"/>
              </a:rPr>
              <a:t>endurlífgun </a:t>
            </a:r>
            <a:r>
              <a:rPr lang="is-IS" dirty="0" smtClean="0">
                <a:latin typeface="Arial" charset="0"/>
              </a:rPr>
              <a:t>ef </a:t>
            </a:r>
            <a:r>
              <a:rPr lang="is-IS" dirty="0">
                <a:latin typeface="Arial" charset="0"/>
              </a:rPr>
              <a:t>viðbrögð eru engin og öndun óeðlileg</a:t>
            </a:r>
          </a:p>
        </p:txBody>
      </p:sp>
      <p:sp>
        <p:nvSpPr>
          <p:cNvPr id="7" name="Slide Number Placeholder 6"/>
          <p:cNvSpPr>
            <a:spLocks noGrp="1"/>
          </p:cNvSpPr>
          <p:nvPr>
            <p:ph type="sldNum" sz="quarter" idx="12"/>
          </p:nvPr>
        </p:nvSpPr>
        <p:spPr/>
        <p:txBody>
          <a:bodyPr/>
          <a:lstStyle/>
          <a:p>
            <a:fld id="{EF35D81C-61AF-46DF-B23A-D656E712A7C4}" type="slidenum">
              <a:rPr lang="is-IS"/>
              <a:pPr/>
              <a:t>84</a:t>
            </a:fld>
            <a:endParaRPr lang="is-IS"/>
          </a:p>
        </p:txBody>
      </p:sp>
      <p:pic>
        <p:nvPicPr>
          <p:cNvPr id="696324" name="Picture 4" descr="Skyndi02"/>
          <p:cNvPicPr>
            <a:picLocks noChangeAspect="1" noChangeArrowheads="1"/>
          </p:cNvPicPr>
          <p:nvPr/>
        </p:nvPicPr>
        <p:blipFill>
          <a:blip r:embed="rId3" cstate="email"/>
          <a:srcRect/>
          <a:stretch>
            <a:fillRect/>
          </a:stretch>
        </p:blipFill>
        <p:spPr bwMode="auto">
          <a:xfrm>
            <a:off x="7210425" y="1412776"/>
            <a:ext cx="1711325" cy="2160587"/>
          </a:xfrm>
          <a:prstGeom prst="rect">
            <a:avLst/>
          </a:prstGeom>
          <a:noFill/>
        </p:spPr>
      </p:pic>
    </p:spTree>
    <p:extLst>
      <p:ext uri="{BB962C8B-B14F-4D97-AF65-F5344CB8AC3E}">
        <p14:creationId xmlns:p14="http://schemas.microsoft.com/office/powerpoint/2010/main" val="36860931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0" y="1133872"/>
            <a:ext cx="9144000" cy="1143000"/>
          </a:xfrm>
        </p:spPr>
        <p:txBody>
          <a:bodyPr>
            <a:normAutofit fontScale="90000"/>
          </a:bodyPr>
          <a:lstStyle/>
          <a:p>
            <a:r>
              <a:rPr lang="is-IS" sz="4900" b="0" dirty="0">
                <a:latin typeface="Arial" charset="0"/>
              </a:rPr>
              <a:t>Skyndihjálp</a:t>
            </a:r>
            <a:r>
              <a:rPr lang="is-IS" sz="4800" b="0" dirty="0">
                <a:latin typeface="Arial" charset="0"/>
              </a:rPr>
              <a:t/>
            </a:r>
            <a:br>
              <a:rPr lang="is-IS" sz="4800" b="0" dirty="0">
                <a:latin typeface="Arial" charset="0"/>
              </a:rPr>
            </a:br>
            <a:r>
              <a:rPr lang="is-IS" sz="2800" dirty="0">
                <a:solidFill>
                  <a:srgbClr val="FF0000"/>
                </a:solidFill>
                <a:latin typeface="Arial" charset="0"/>
              </a:rPr>
              <a:t>Kafli 4</a:t>
            </a:r>
            <a:r>
              <a:rPr lang="is-IS" sz="2800" dirty="0" smtClean="0">
                <a:solidFill>
                  <a:srgbClr val="FF0000"/>
                </a:solidFill>
                <a:latin typeface="Arial" charset="0"/>
              </a:rPr>
              <a:t>:</a:t>
            </a:r>
            <a:endParaRPr lang="en-GB" sz="2800" dirty="0">
              <a:solidFill>
                <a:srgbClr val="FF0000"/>
              </a:solidFill>
              <a:latin typeface="Arial" charset="0"/>
            </a:endParaRPr>
          </a:p>
        </p:txBody>
      </p:sp>
      <p:sp>
        <p:nvSpPr>
          <p:cNvPr id="724995" name="Rectangle 3"/>
          <p:cNvSpPr>
            <a:spLocks noGrp="1" noChangeArrowheads="1"/>
          </p:cNvSpPr>
          <p:nvPr>
            <p:ph idx="1"/>
          </p:nvPr>
        </p:nvSpPr>
        <p:spPr>
          <a:xfrm>
            <a:off x="468314" y="2492896"/>
            <a:ext cx="4031680" cy="4176192"/>
          </a:xfrm>
        </p:spPr>
        <p:txBody>
          <a:bodyPr/>
          <a:lstStyle/>
          <a:p>
            <a:pPr marL="0" indent="0">
              <a:lnSpc>
                <a:spcPct val="90000"/>
              </a:lnSpc>
              <a:buClr>
                <a:srgbClr val="FF0000"/>
              </a:buClr>
              <a:buNone/>
            </a:pPr>
            <a:r>
              <a:rPr lang="is-IS" sz="2800" b="1" dirty="0" smtClean="0">
                <a:solidFill>
                  <a:srgbClr val="FF0000"/>
                </a:solidFill>
                <a:latin typeface="Arial" charset="0"/>
              </a:rPr>
              <a:t>A - Bráð veikindi</a:t>
            </a:r>
          </a:p>
          <a:p>
            <a:pPr>
              <a:buClr>
                <a:srgbClr val="FF0000"/>
              </a:buClr>
              <a:buFont typeface="Wingdings" pitchFamily="2" charset="2"/>
              <a:buChar char="§"/>
            </a:pPr>
            <a:r>
              <a:rPr lang="is-IS" sz="2800" dirty="0" smtClean="0">
                <a:latin typeface="Arial" charset="0"/>
                <a:hlinkClick r:id="rId2" action="ppaction://hlinksldjump"/>
              </a:rPr>
              <a:t>Ofnæmisviðbrögð</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3" action="ppaction://hlinksldjump"/>
              </a:rPr>
              <a:t>Öndunarerfiðleikar</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4" action="ppaction://hlinksldjump"/>
              </a:rPr>
              <a:t>Aðskotahlutur í öndunarvegi</a:t>
            </a:r>
            <a:endParaRPr lang="is-IS" sz="2800" dirty="0">
              <a:latin typeface="Arial" charset="0"/>
            </a:endParaRPr>
          </a:p>
          <a:p>
            <a:pPr>
              <a:buClr>
                <a:srgbClr val="FF0000"/>
              </a:buClr>
              <a:buFont typeface="Wingdings" pitchFamily="2" charset="2"/>
              <a:buChar char="§"/>
            </a:pPr>
            <a:r>
              <a:rPr lang="is-IS" sz="2800" dirty="0" smtClean="0">
                <a:latin typeface="Arial" charset="0"/>
                <a:hlinkClick r:id="rId5" action="ppaction://hlinksldjump"/>
              </a:rPr>
              <a:t>Eitranir</a:t>
            </a:r>
            <a:endParaRPr lang="is-IS" sz="2800" dirty="0">
              <a:latin typeface="Arial" charset="0"/>
            </a:endParaRPr>
          </a:p>
          <a:p>
            <a:pPr>
              <a:buClr>
                <a:srgbClr val="FF0000"/>
              </a:buClr>
              <a:buFont typeface="Wingdings" pitchFamily="2" charset="2"/>
              <a:buChar char="§"/>
            </a:pPr>
            <a:r>
              <a:rPr lang="is-IS" sz="2800" dirty="0" smtClean="0">
                <a:latin typeface="Arial" charset="0"/>
                <a:hlinkClick r:id="rId6" action="ppaction://hlinksldjump"/>
              </a:rPr>
              <a:t>Brjóstverkur</a:t>
            </a:r>
            <a:endParaRPr lang="is-IS" sz="2800" dirty="0" smtClean="0">
              <a:latin typeface="Arial" charset="0"/>
            </a:endParaRPr>
          </a:p>
          <a:p>
            <a:pPr>
              <a:buClr>
                <a:srgbClr val="FF0000"/>
              </a:buClr>
              <a:buFont typeface="Wingdings" pitchFamily="2" charset="2"/>
              <a:buChar char="§"/>
            </a:pPr>
            <a:r>
              <a:rPr lang="is-IS" sz="2800" dirty="0" smtClean="0">
                <a:latin typeface="Arial" charset="0"/>
                <a:hlinkClick r:id="rId7" action="ppaction://hlinksldjump"/>
              </a:rPr>
              <a:t>Heilablóðfall</a:t>
            </a:r>
            <a:endParaRPr lang="is-IS" sz="2800" dirty="0" smtClean="0">
              <a:latin typeface="Arial" charset="0"/>
            </a:endParaRPr>
          </a:p>
        </p:txBody>
      </p:sp>
      <p:sp>
        <p:nvSpPr>
          <p:cNvPr id="724996" name="Rectangle 4"/>
          <p:cNvSpPr>
            <a:spLocks noChangeArrowheads="1"/>
          </p:cNvSpPr>
          <p:nvPr/>
        </p:nvSpPr>
        <p:spPr bwMode="auto">
          <a:xfrm>
            <a:off x="4499993" y="2952328"/>
            <a:ext cx="4464496" cy="400506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8" action="ppaction://hlinksldjump"/>
              </a:rPr>
              <a:t>Ofþornun</a:t>
            </a:r>
            <a:endParaRPr lang="is-IS" sz="2800" dirty="0" smtClean="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9" action="ppaction://hlinksldjump"/>
              </a:rPr>
              <a:t>Sykufall hjá sykursjúkum</a:t>
            </a:r>
            <a:endParaRPr lang="is-IS" sz="2800" dirty="0" smtClean="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10" action="ppaction://hlinksldjump"/>
              </a:rPr>
              <a:t>Lost</a:t>
            </a:r>
            <a:endParaRPr lang="is-IS" sz="2800" dirty="0" smtClean="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11" action="ppaction://hlinksldjump"/>
              </a:rPr>
              <a:t>Yfirlið</a:t>
            </a:r>
            <a:endParaRPr lang="is-IS" sz="2800" dirty="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12" action="ppaction://hlinksldjump"/>
              </a:rPr>
              <a:t>Krampar/hitakrampi</a:t>
            </a:r>
            <a:endParaRPr lang="is-IS" sz="2800" dirty="0">
              <a:latin typeface="Arial" pitchFamily="34" charset="0"/>
              <a:cs typeface="Arial" pitchFamily="34" charset="0"/>
            </a:endParaRPr>
          </a:p>
          <a:p>
            <a:pPr marL="342900" indent="-342900">
              <a:spcBef>
                <a:spcPct val="20000"/>
              </a:spcBef>
              <a:buClr>
                <a:srgbClr val="FF0000"/>
              </a:buClr>
              <a:buFont typeface="Wingdings" pitchFamily="2" charset="2"/>
              <a:buChar char="§"/>
            </a:pPr>
            <a:r>
              <a:rPr lang="is-IS" sz="2800" dirty="0" smtClean="0">
                <a:latin typeface="Arial" pitchFamily="34" charset="0"/>
                <a:cs typeface="Arial" pitchFamily="34" charset="0"/>
                <a:hlinkClick r:id="rId13" action="ppaction://hlinksldjump"/>
              </a:rPr>
              <a:t>Flog</a:t>
            </a:r>
            <a:endParaRPr lang="is-IS" sz="2800" dirty="0">
              <a:latin typeface="Arial" pitchFamily="34" charset="0"/>
              <a:cs typeface="Arial" pitchFamily="34" charset="0"/>
            </a:endParaRPr>
          </a:p>
        </p:txBody>
      </p:sp>
    </p:spTree>
    <p:extLst>
      <p:ext uri="{BB962C8B-B14F-4D97-AF65-F5344CB8AC3E}">
        <p14:creationId xmlns:p14="http://schemas.microsoft.com/office/powerpoint/2010/main" val="15634013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250825" y="1195338"/>
            <a:ext cx="8642350" cy="1225550"/>
          </a:xfrm>
        </p:spPr>
        <p:txBody>
          <a:bodyPr/>
          <a:lstStyle/>
          <a:p>
            <a:pPr>
              <a:lnSpc>
                <a:spcPct val="75000"/>
              </a:lnSpc>
            </a:pPr>
            <a:r>
              <a:rPr lang="is-IS" b="0" dirty="0" smtClean="0">
                <a:latin typeface="Arial" charset="0"/>
              </a:rPr>
              <a:t>Ofnæmisviðbrögð</a:t>
            </a:r>
            <a:r>
              <a:rPr lang="is-IS" b="0" dirty="0">
                <a:latin typeface="Arial" charset="0"/>
              </a:rPr>
              <a:t/>
            </a:r>
            <a:br>
              <a:rPr lang="is-IS" b="0" dirty="0">
                <a:latin typeface="Arial" charset="0"/>
              </a:rPr>
            </a:br>
            <a:endParaRPr lang="en-GB" b="0" dirty="0">
              <a:latin typeface="Arial" charset="0"/>
            </a:endParaRPr>
          </a:p>
        </p:txBody>
      </p:sp>
      <p:sp>
        <p:nvSpPr>
          <p:cNvPr id="775171" name="Rectangle 3"/>
          <p:cNvSpPr>
            <a:spLocks noGrp="1" noChangeArrowheads="1"/>
          </p:cNvSpPr>
          <p:nvPr>
            <p:ph idx="1"/>
          </p:nvPr>
        </p:nvSpPr>
        <p:spPr>
          <a:xfrm>
            <a:off x="539750" y="2204865"/>
            <a:ext cx="8353425" cy="4392786"/>
          </a:xfrm>
        </p:spPr>
        <p:txBody>
          <a:bodyPr/>
          <a:lstStyle/>
          <a:p>
            <a:pPr marL="342000" indent="-342000">
              <a:buClr>
                <a:schemeClr val="tx1"/>
              </a:buClr>
              <a:buFont typeface="Wingdings" pitchFamily="2" charset="2"/>
              <a:buChar char="§"/>
            </a:pPr>
            <a:r>
              <a:rPr lang="is-IS" sz="2800" dirty="0" smtClean="0">
                <a:latin typeface="Arial" charset="0"/>
              </a:rPr>
              <a:t>Líkaminn sýnir viðbrögð við efnum sem hann kemst í snertingu við</a:t>
            </a:r>
          </a:p>
          <a:p>
            <a:pPr marL="342000" indent="-342000">
              <a:buClr>
                <a:schemeClr val="tx1"/>
              </a:buClr>
              <a:buFont typeface="Wingdings" pitchFamily="2" charset="2"/>
              <a:buChar char="§"/>
            </a:pPr>
            <a:r>
              <a:rPr lang="is-IS" sz="2800" dirty="0" smtClean="0">
                <a:latin typeface="Arial" charset="0"/>
              </a:rPr>
              <a:t>Viðbrögðin geta verið:</a:t>
            </a:r>
          </a:p>
          <a:p>
            <a:pPr marL="742050" lvl="2" indent="-342000">
              <a:buClr>
                <a:schemeClr val="tx1"/>
              </a:buClr>
              <a:buFont typeface="Wingdings" pitchFamily="2" charset="2"/>
              <a:buChar char="§"/>
            </a:pPr>
            <a:r>
              <a:rPr lang="is-IS" dirty="0" smtClean="0">
                <a:latin typeface="Arial" charset="0"/>
              </a:rPr>
              <a:t>Væg </a:t>
            </a:r>
          </a:p>
          <a:p>
            <a:pPr marL="742050" lvl="2" indent="-342000">
              <a:buClr>
                <a:schemeClr val="tx1"/>
              </a:buClr>
              <a:buFont typeface="Wingdings" pitchFamily="2" charset="2"/>
              <a:buChar char="§"/>
            </a:pPr>
            <a:r>
              <a:rPr lang="is-IS" dirty="0" smtClean="0">
                <a:latin typeface="Arial" charset="0"/>
              </a:rPr>
              <a:t>Lífshættuleg (bráðaofnæmi)</a:t>
            </a:r>
          </a:p>
          <a:p>
            <a:pPr lvl="1">
              <a:lnSpc>
                <a:spcPct val="115000"/>
              </a:lnSpc>
              <a:buClr>
                <a:schemeClr val="tx1"/>
              </a:buClr>
              <a:buFont typeface="Wingdings" pitchFamily="2" charset="2"/>
              <a:buChar char="§"/>
            </a:pPr>
            <a:endParaRPr lang="is-IS" sz="2400" dirty="0">
              <a:latin typeface="Arial" charset="0"/>
            </a:endParaRPr>
          </a:p>
          <a:p>
            <a:pPr lvl="1">
              <a:lnSpc>
                <a:spcPct val="115000"/>
              </a:lnSpc>
              <a:buClr>
                <a:schemeClr val="tx1"/>
              </a:buClr>
              <a:buFont typeface="Wingdings" pitchFamily="2" charset="2"/>
              <a:buChar char="§"/>
            </a:pPr>
            <a:endParaRPr lang="is-IS" sz="2400" dirty="0" smtClean="0">
              <a:latin typeface="Arial" charset="0"/>
            </a:endParaRPr>
          </a:p>
          <a:p>
            <a:pPr marL="457200" lvl="1" indent="0">
              <a:lnSpc>
                <a:spcPct val="115000"/>
              </a:lnSpc>
              <a:buClr>
                <a:schemeClr val="tx1"/>
              </a:buClr>
              <a:buNone/>
            </a:pPr>
            <a:endParaRPr lang="is-IS" sz="2800" dirty="0" smtClean="0">
              <a:latin typeface="Arial" charset="0"/>
            </a:endParaRPr>
          </a:p>
        </p:txBody>
      </p:sp>
      <p:sp>
        <p:nvSpPr>
          <p:cNvPr id="7" name="Slide Number Placeholder 5"/>
          <p:cNvSpPr>
            <a:spLocks noGrp="1"/>
          </p:cNvSpPr>
          <p:nvPr>
            <p:ph type="sldNum" sz="quarter" idx="12"/>
          </p:nvPr>
        </p:nvSpPr>
        <p:spPr/>
        <p:txBody>
          <a:bodyPr/>
          <a:lstStyle/>
          <a:p>
            <a:fld id="{67F64395-C6CA-48C8-BA4B-FA48F1DCFD49}" type="slidenum">
              <a:rPr lang="is-IS"/>
              <a:pPr/>
              <a:t>86</a:t>
            </a:fld>
            <a:endParaRPr lang="is-IS"/>
          </a:p>
        </p:txBody>
      </p:sp>
      <p:sp>
        <p:nvSpPr>
          <p:cNvPr id="2" name="TextBox 1"/>
          <p:cNvSpPr txBox="1"/>
          <p:nvPr/>
        </p:nvSpPr>
        <p:spPr>
          <a:xfrm>
            <a:off x="-108520" y="5224942"/>
            <a:ext cx="9252520" cy="954107"/>
          </a:xfrm>
          <a:prstGeom prst="rect">
            <a:avLst/>
          </a:prstGeom>
          <a:noFill/>
        </p:spPr>
        <p:txBody>
          <a:bodyPr wrap="square" rtlCol="0">
            <a:spAutoFit/>
          </a:bodyPr>
          <a:lstStyle/>
          <a:p>
            <a:pPr marL="342000" lvl="1" indent="-342000" algn="ctr">
              <a:spcBef>
                <a:spcPts val="67"/>
              </a:spcBef>
              <a:buClr>
                <a:schemeClr val="tx1"/>
              </a:buClr>
            </a:pPr>
            <a:r>
              <a:rPr lang="is-IS" sz="2800" dirty="0">
                <a:solidFill>
                  <a:srgbClr val="FF0000"/>
                </a:solidFill>
                <a:latin typeface="Arial" pitchFamily="34" charset="0"/>
                <a:cs typeface="Arial" pitchFamily="34" charset="0"/>
              </a:rPr>
              <a:t>Væg ofnæmisviðbrögð eru </a:t>
            </a:r>
            <a:r>
              <a:rPr lang="is-IS" sz="2800" dirty="0" smtClean="0">
                <a:solidFill>
                  <a:srgbClr val="FF0000"/>
                </a:solidFill>
                <a:latin typeface="Arial" pitchFamily="34" charset="0"/>
                <a:cs typeface="Arial" pitchFamily="34" charset="0"/>
              </a:rPr>
              <a:t>mun algengari </a:t>
            </a:r>
            <a:r>
              <a:rPr lang="is-IS" sz="2800" dirty="0">
                <a:solidFill>
                  <a:srgbClr val="FF0000"/>
                </a:solidFill>
                <a:latin typeface="Arial" pitchFamily="34" charset="0"/>
                <a:cs typeface="Arial" pitchFamily="34" charset="0"/>
              </a:rPr>
              <a:t>en bráðaofnæmi!</a:t>
            </a:r>
            <a:endParaRPr lang="en-GB" sz="2800" dirty="0">
              <a:solidFill>
                <a:srgbClr val="FF0000"/>
              </a:solidFill>
              <a:latin typeface="Arial" pitchFamily="34" charset="0"/>
              <a:cs typeface="Arial" pitchFamily="34" charset="0"/>
            </a:endParaRPr>
          </a:p>
        </p:txBody>
      </p:sp>
      <p:pic>
        <p:nvPicPr>
          <p:cNvPr id="6" name="Picture 5" descr="Moskidobi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112" y="2996952"/>
            <a:ext cx="2769420" cy="2081022"/>
          </a:xfrm>
          <a:prstGeom prst="rect">
            <a:avLst/>
          </a:prstGeom>
          <a:ln>
            <a:noFill/>
          </a:ln>
          <a:effectLst>
            <a:softEdge rad="112500"/>
          </a:effectLst>
        </p:spPr>
      </p:pic>
    </p:spTree>
    <p:extLst>
      <p:ext uri="{BB962C8B-B14F-4D97-AF65-F5344CB8AC3E}">
        <p14:creationId xmlns:p14="http://schemas.microsoft.com/office/powerpoint/2010/main" val="7555328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lug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1596" y="4437112"/>
            <a:ext cx="1182852" cy="1008112"/>
          </a:xfrm>
          <a:prstGeom prst="rect">
            <a:avLst/>
          </a:prstGeom>
        </p:spPr>
      </p:pic>
      <p:pic>
        <p:nvPicPr>
          <p:cNvPr id="9" name="Picture 8" descr="Pillu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5936" y="2590723"/>
            <a:ext cx="1872208" cy="1053786"/>
          </a:xfrm>
          <a:prstGeom prst="rect">
            <a:avLst/>
          </a:prstGeom>
        </p:spPr>
      </p:pic>
      <p:sp>
        <p:nvSpPr>
          <p:cNvPr id="773122" name="Rectangle 2"/>
          <p:cNvSpPr>
            <a:spLocks noGrp="1" noChangeArrowheads="1"/>
          </p:cNvSpPr>
          <p:nvPr>
            <p:ph type="title"/>
          </p:nvPr>
        </p:nvSpPr>
        <p:spPr>
          <a:xfrm>
            <a:off x="827584" y="1133872"/>
            <a:ext cx="7543800" cy="1143000"/>
          </a:xfrm>
        </p:spPr>
        <p:txBody>
          <a:bodyPr>
            <a:normAutofit fontScale="90000"/>
          </a:bodyPr>
          <a:lstStyle/>
          <a:p>
            <a:r>
              <a:rPr lang="is-IS" sz="4900" b="0" dirty="0" smtClean="0">
                <a:latin typeface="Arial" charset="0"/>
              </a:rPr>
              <a:t>Ofnæmisviðbrögð</a:t>
            </a:r>
            <a:r>
              <a:rPr lang="is-IS" sz="2800" b="0" dirty="0">
                <a:latin typeface="Arial" charset="0"/>
              </a:rPr>
              <a:t/>
            </a:r>
            <a:br>
              <a:rPr lang="is-IS" sz="2800" b="0" dirty="0">
                <a:latin typeface="Arial" charset="0"/>
              </a:rPr>
            </a:br>
            <a:r>
              <a:rPr lang="is-IS" sz="2800" b="0" dirty="0">
                <a:latin typeface="Arial" charset="0"/>
              </a:rPr>
              <a:t> </a:t>
            </a:r>
            <a:r>
              <a:rPr lang="is-IS" sz="2800" b="0" dirty="0">
                <a:solidFill>
                  <a:srgbClr val="FF0000"/>
                </a:solidFill>
                <a:latin typeface="Arial" charset="0"/>
              </a:rPr>
              <a:t>Orsakir</a:t>
            </a:r>
            <a:r>
              <a:rPr lang="is-IS" sz="3000" b="0" dirty="0">
                <a:solidFill>
                  <a:srgbClr val="FF0000"/>
                </a:solidFill>
                <a:latin typeface="Arial" charset="0"/>
              </a:rPr>
              <a:t> </a:t>
            </a:r>
            <a:endParaRPr lang="en-GB" sz="3000" b="0" dirty="0">
              <a:solidFill>
                <a:srgbClr val="FF0000"/>
              </a:solidFill>
              <a:latin typeface="Arial" charset="0"/>
            </a:endParaRPr>
          </a:p>
        </p:txBody>
      </p:sp>
      <p:sp>
        <p:nvSpPr>
          <p:cNvPr id="773123" name="Rectangle 3"/>
          <p:cNvSpPr>
            <a:spLocks noGrp="1" noChangeArrowheads="1"/>
          </p:cNvSpPr>
          <p:nvPr>
            <p:ph idx="1"/>
          </p:nvPr>
        </p:nvSpPr>
        <p:spPr>
          <a:xfrm>
            <a:off x="539750" y="2420888"/>
            <a:ext cx="8280722" cy="3979912"/>
          </a:xfrm>
        </p:spPr>
        <p:txBody>
          <a:bodyPr/>
          <a:lstStyle/>
          <a:p>
            <a:pPr>
              <a:buClr>
                <a:schemeClr val="tx1"/>
              </a:buClr>
              <a:buFont typeface="Wingdings" pitchFamily="2" charset="2"/>
              <a:buChar char="§"/>
            </a:pPr>
            <a:r>
              <a:rPr lang="is-IS" sz="2800" dirty="0">
                <a:latin typeface="Arial" charset="0"/>
              </a:rPr>
              <a:t>Frjóduft</a:t>
            </a:r>
          </a:p>
          <a:p>
            <a:pPr>
              <a:buClr>
                <a:schemeClr val="tx1"/>
              </a:buClr>
              <a:buFont typeface="Wingdings" pitchFamily="2" charset="2"/>
              <a:buChar char="§"/>
            </a:pPr>
            <a:r>
              <a:rPr lang="is-IS" sz="2800" dirty="0" smtClean="0">
                <a:latin typeface="Arial" charset="0"/>
              </a:rPr>
              <a:t>Lyf</a:t>
            </a:r>
            <a:endParaRPr lang="is-IS" sz="2800" dirty="0">
              <a:latin typeface="Arial" charset="0"/>
            </a:endParaRPr>
          </a:p>
          <a:p>
            <a:pPr>
              <a:buClr>
                <a:schemeClr val="tx1"/>
              </a:buClr>
              <a:buFont typeface="Wingdings" pitchFamily="2" charset="2"/>
              <a:buChar char="§"/>
            </a:pPr>
            <a:r>
              <a:rPr lang="is-IS" sz="2800" dirty="0">
                <a:latin typeface="Arial" charset="0"/>
              </a:rPr>
              <a:t>Matur og aukefni</a:t>
            </a:r>
          </a:p>
          <a:p>
            <a:pPr>
              <a:buClr>
                <a:schemeClr val="tx1"/>
              </a:buClr>
              <a:buFont typeface="Wingdings" pitchFamily="2" charset="2"/>
              <a:buChar char="§"/>
            </a:pPr>
            <a:r>
              <a:rPr lang="is-IS" sz="2800" dirty="0">
                <a:latin typeface="Arial" charset="0"/>
              </a:rPr>
              <a:t>Skordýrabit</a:t>
            </a:r>
          </a:p>
          <a:p>
            <a:pPr algn="ctr">
              <a:spcBef>
                <a:spcPct val="0"/>
              </a:spcBef>
              <a:buFontTx/>
              <a:buNone/>
            </a:pPr>
            <a:endParaRPr lang="is-IS" sz="2800" b="1" dirty="0">
              <a:solidFill>
                <a:srgbClr val="FF0000"/>
              </a:solidFill>
              <a:latin typeface="Arial" charset="0"/>
            </a:endParaRPr>
          </a:p>
          <a:p>
            <a:pPr algn="ctr">
              <a:spcBef>
                <a:spcPct val="0"/>
              </a:spcBef>
              <a:buFontTx/>
              <a:buNone/>
            </a:pPr>
            <a:endParaRPr lang="is-IS" sz="2800" b="1" dirty="0">
              <a:solidFill>
                <a:srgbClr val="FF0000"/>
              </a:solidFill>
              <a:latin typeface="Arial" charset="0"/>
            </a:endParaRPr>
          </a:p>
          <a:p>
            <a:pPr algn="ctr">
              <a:spcBef>
                <a:spcPct val="0"/>
              </a:spcBef>
              <a:buFontTx/>
              <a:buNone/>
            </a:pPr>
            <a:endParaRPr lang="is-IS" sz="2800" dirty="0" smtClean="0">
              <a:solidFill>
                <a:srgbClr val="FF0000"/>
              </a:solidFill>
              <a:latin typeface="Arial" charset="0"/>
            </a:endParaRPr>
          </a:p>
          <a:p>
            <a:pPr algn="ctr">
              <a:spcBef>
                <a:spcPct val="0"/>
              </a:spcBef>
              <a:buFontTx/>
              <a:buNone/>
            </a:pPr>
            <a:endParaRPr lang="is-IS" sz="1400" dirty="0" smtClean="0">
              <a:solidFill>
                <a:srgbClr val="FF0000"/>
              </a:solidFill>
              <a:latin typeface="Arial" charset="0"/>
            </a:endParaRPr>
          </a:p>
          <a:p>
            <a:pPr algn="ctr">
              <a:spcBef>
                <a:spcPct val="0"/>
              </a:spcBef>
              <a:buFontTx/>
              <a:buNone/>
            </a:pPr>
            <a:r>
              <a:rPr lang="is-IS" sz="2800" dirty="0" smtClean="0">
                <a:solidFill>
                  <a:srgbClr val="FF0000"/>
                </a:solidFill>
                <a:latin typeface="Arial" charset="0"/>
              </a:rPr>
              <a:t>Fæstir ofnæmisvaldar valda bráðaofnæmi!</a:t>
            </a:r>
            <a:endParaRPr lang="en-GB" sz="2800" dirty="0">
              <a:solidFill>
                <a:srgbClr val="FF0000"/>
              </a:solidFill>
              <a:latin typeface="Arial" charset="0"/>
            </a:endParaRPr>
          </a:p>
        </p:txBody>
      </p:sp>
      <p:sp>
        <p:nvSpPr>
          <p:cNvPr id="8" name="Slide Number Placeholder 5"/>
          <p:cNvSpPr>
            <a:spLocks noGrp="1"/>
          </p:cNvSpPr>
          <p:nvPr>
            <p:ph type="sldNum" sz="quarter" idx="12"/>
          </p:nvPr>
        </p:nvSpPr>
        <p:spPr/>
        <p:txBody>
          <a:bodyPr/>
          <a:lstStyle/>
          <a:p>
            <a:fld id="{77DFA6CA-4A67-4021-88C1-058847F606DA}" type="slidenum">
              <a:rPr lang="is-IS"/>
              <a:pPr/>
              <a:t>87</a:t>
            </a:fld>
            <a:endParaRPr lang="is-IS"/>
          </a:p>
        </p:txBody>
      </p:sp>
      <p:pic>
        <p:nvPicPr>
          <p:cNvPr id="773124" name="Picture 4" descr="mixtures-nuts-delux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5936" y="4048506"/>
            <a:ext cx="1728192" cy="1468725"/>
          </a:xfrm>
          <a:prstGeom prst="rect">
            <a:avLst/>
          </a:prstGeom>
          <a:noFill/>
        </p:spPr>
      </p:pic>
      <p:pic>
        <p:nvPicPr>
          <p:cNvPr id="773125" name="Picture 5" descr="images"/>
          <p:cNvPicPr>
            <a:picLocks noChangeAspect="1" noChangeArrowheads="1"/>
          </p:cNvPicPr>
          <p:nvPr/>
        </p:nvPicPr>
        <p:blipFill>
          <a:blip r:embed="rId5" cstate="email"/>
          <a:srcRect/>
          <a:stretch>
            <a:fillRect/>
          </a:stretch>
        </p:blipFill>
        <p:spPr bwMode="auto">
          <a:xfrm>
            <a:off x="2267744" y="4869160"/>
            <a:ext cx="1458198" cy="919411"/>
          </a:xfrm>
          <a:prstGeom prst="rect">
            <a:avLst/>
          </a:prstGeom>
          <a:noFill/>
        </p:spPr>
      </p:pic>
      <p:pic>
        <p:nvPicPr>
          <p:cNvPr id="10" name="Picture 9" descr="Jardarber.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28184" y="3573016"/>
            <a:ext cx="1234427" cy="1196528"/>
          </a:xfrm>
          <a:prstGeom prst="rect">
            <a:avLst/>
          </a:prstGeom>
        </p:spPr>
      </p:pic>
      <p:pic>
        <p:nvPicPr>
          <p:cNvPr id="11" name="Picture 10" descr="Vespa.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12160" y="2135762"/>
            <a:ext cx="1008112" cy="1021675"/>
          </a:xfrm>
          <a:prstGeom prst="rect">
            <a:avLst/>
          </a:prstGeom>
        </p:spPr>
      </p:pic>
      <p:pic>
        <p:nvPicPr>
          <p:cNvPr id="14" name="Picture 13" descr="Ofnæmi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15079" y="1988840"/>
            <a:ext cx="1369081" cy="1656184"/>
          </a:xfrm>
          <a:prstGeom prst="rect">
            <a:avLst/>
          </a:prstGeom>
          <a:ln>
            <a:noFill/>
          </a:ln>
          <a:effectLst>
            <a:softEdge rad="112500"/>
          </a:effectLst>
        </p:spPr>
      </p:pic>
    </p:spTree>
    <p:extLst>
      <p:ext uri="{BB962C8B-B14F-4D97-AF65-F5344CB8AC3E}">
        <p14:creationId xmlns:p14="http://schemas.microsoft.com/office/powerpoint/2010/main" val="31472530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2"/>
          <p:cNvSpPr>
            <a:spLocks noGrp="1" noChangeArrowheads="1"/>
          </p:cNvSpPr>
          <p:nvPr>
            <p:ph type="title"/>
          </p:nvPr>
        </p:nvSpPr>
        <p:spPr>
          <a:xfrm>
            <a:off x="971550" y="1133872"/>
            <a:ext cx="7543800" cy="1143000"/>
          </a:xfrm>
        </p:spPr>
        <p:txBody>
          <a:bodyPr/>
          <a:lstStyle/>
          <a:p>
            <a:pPr>
              <a:lnSpc>
                <a:spcPct val="90000"/>
              </a:lnSpc>
            </a:pPr>
            <a:r>
              <a:rPr lang="is-IS" b="0" dirty="0" smtClean="0">
                <a:latin typeface="Arial" charset="0"/>
              </a:rPr>
              <a:t>Ofnæmisviðbrögð</a:t>
            </a:r>
            <a:r>
              <a:rPr lang="is-IS" sz="2800" b="0" dirty="0">
                <a:latin typeface="Arial" charset="0"/>
              </a:rPr>
              <a:t/>
            </a:r>
            <a:br>
              <a:rPr lang="is-IS" sz="2800" b="0" dirty="0">
                <a:latin typeface="Arial" charset="0"/>
              </a:rPr>
            </a:br>
            <a:r>
              <a:rPr lang="is-IS" sz="2500" b="0" dirty="0">
                <a:latin typeface="Arial" charset="0"/>
              </a:rPr>
              <a:t> </a:t>
            </a:r>
            <a:r>
              <a:rPr lang="is-IS" sz="2500" b="0" dirty="0">
                <a:solidFill>
                  <a:srgbClr val="FF0000"/>
                </a:solidFill>
                <a:latin typeface="Arial" charset="0"/>
              </a:rPr>
              <a:t>Einkenni</a:t>
            </a:r>
            <a:endParaRPr lang="en-GB" sz="2500" b="0" dirty="0">
              <a:solidFill>
                <a:srgbClr val="FF0000"/>
              </a:solidFill>
              <a:latin typeface="Arial" charset="0"/>
            </a:endParaRPr>
          </a:p>
        </p:txBody>
      </p:sp>
      <p:sp>
        <p:nvSpPr>
          <p:cNvPr id="774147" name="Rectangle 3"/>
          <p:cNvSpPr>
            <a:spLocks noGrp="1" noChangeArrowheads="1"/>
          </p:cNvSpPr>
          <p:nvPr>
            <p:ph sz="half" idx="1"/>
          </p:nvPr>
        </p:nvSpPr>
        <p:spPr>
          <a:xfrm>
            <a:off x="467545" y="2564904"/>
            <a:ext cx="7056783" cy="3912096"/>
          </a:xfrm>
        </p:spPr>
        <p:txBody>
          <a:bodyPr/>
          <a:lstStyle/>
          <a:p>
            <a:pPr>
              <a:buClr>
                <a:schemeClr val="tx1"/>
              </a:buClr>
              <a:buFont typeface="Wingdings" pitchFamily="2" charset="2"/>
              <a:buChar char="§"/>
            </a:pPr>
            <a:r>
              <a:rPr lang="is-IS" dirty="0" smtClean="0">
                <a:latin typeface="Arial" charset="0"/>
              </a:rPr>
              <a:t>Útbrot</a:t>
            </a:r>
          </a:p>
          <a:p>
            <a:pPr>
              <a:buClr>
                <a:schemeClr val="tx1"/>
              </a:buClr>
              <a:buFont typeface="Wingdings" pitchFamily="2" charset="2"/>
              <a:buChar char="§"/>
            </a:pPr>
            <a:r>
              <a:rPr lang="is-IS" dirty="0" smtClean="0">
                <a:latin typeface="Arial" charset="0"/>
              </a:rPr>
              <a:t>Ofsakláði</a:t>
            </a:r>
            <a:endParaRPr lang="is-IS" dirty="0">
              <a:latin typeface="Arial" charset="0"/>
            </a:endParaRPr>
          </a:p>
          <a:p>
            <a:pPr>
              <a:buClr>
                <a:schemeClr val="tx1"/>
              </a:buClr>
              <a:buFont typeface="Wingdings" pitchFamily="2" charset="2"/>
              <a:buChar char="§"/>
            </a:pPr>
            <a:r>
              <a:rPr lang="is-IS" dirty="0">
                <a:latin typeface="Arial" charset="0"/>
              </a:rPr>
              <a:t>Sljóleiki eða uppnám</a:t>
            </a:r>
          </a:p>
          <a:p>
            <a:pPr>
              <a:buClr>
                <a:schemeClr val="tx1"/>
              </a:buClr>
              <a:buFont typeface="Wingdings" pitchFamily="2" charset="2"/>
              <a:buChar char="§"/>
            </a:pPr>
            <a:r>
              <a:rPr lang="is-IS" dirty="0" smtClean="0">
                <a:latin typeface="Arial" charset="0"/>
              </a:rPr>
              <a:t>Bólga </a:t>
            </a:r>
            <a:r>
              <a:rPr lang="is-IS" dirty="0">
                <a:latin typeface="Arial" charset="0"/>
              </a:rPr>
              <a:t>á vörum, tungu eða í hálsi</a:t>
            </a:r>
          </a:p>
          <a:p>
            <a:pPr>
              <a:buClr>
                <a:schemeClr val="tx1"/>
              </a:buClr>
              <a:buFont typeface="Wingdings" pitchFamily="2" charset="2"/>
              <a:buChar char="§"/>
            </a:pPr>
            <a:r>
              <a:rPr lang="is-IS" dirty="0" smtClean="0">
                <a:latin typeface="Arial" charset="0"/>
              </a:rPr>
              <a:t>Öndunarerfiðleikar, köfnunartilfinning</a:t>
            </a:r>
            <a:endParaRPr lang="is-IS" dirty="0">
              <a:latin typeface="Arial" charset="0"/>
            </a:endParaRPr>
          </a:p>
        </p:txBody>
      </p:sp>
      <p:sp>
        <p:nvSpPr>
          <p:cNvPr id="8" name="Slide Number Placeholder 6"/>
          <p:cNvSpPr>
            <a:spLocks noGrp="1"/>
          </p:cNvSpPr>
          <p:nvPr>
            <p:ph type="sldNum" sz="quarter" idx="12"/>
          </p:nvPr>
        </p:nvSpPr>
        <p:spPr/>
        <p:txBody>
          <a:bodyPr/>
          <a:lstStyle/>
          <a:p>
            <a:fld id="{4E606994-7D46-441F-B033-B6A8F3CC7885}" type="slidenum">
              <a:rPr lang="is-IS"/>
              <a:pPr/>
              <a:t>88</a:t>
            </a:fld>
            <a:endParaRPr lang="is-IS"/>
          </a:p>
        </p:txBody>
      </p:sp>
      <p:sp>
        <p:nvSpPr>
          <p:cNvPr id="774148" name="Rectangle 4"/>
          <p:cNvSpPr>
            <a:spLocks noChangeArrowheads="1"/>
          </p:cNvSpPr>
          <p:nvPr/>
        </p:nvSpPr>
        <p:spPr bwMode="auto">
          <a:xfrm>
            <a:off x="0" y="5876925"/>
            <a:ext cx="9144000" cy="523220"/>
          </a:xfrm>
          <a:prstGeom prst="rect">
            <a:avLst/>
          </a:prstGeom>
          <a:noFill/>
          <a:ln w="9525">
            <a:noFill/>
            <a:miter lim="800000"/>
            <a:headEnd/>
            <a:tailEnd/>
          </a:ln>
          <a:effectLst/>
        </p:spPr>
        <p:txBody>
          <a:bodyPr wrap="square">
            <a:spAutoFit/>
          </a:bodyPr>
          <a:lstStyle/>
          <a:p>
            <a:pPr algn="ctr"/>
            <a:r>
              <a:rPr lang="is-IS" sz="2800" dirty="0" smtClean="0">
                <a:solidFill>
                  <a:srgbClr val="FF0000"/>
                </a:solidFill>
                <a:latin typeface="Arial" pitchFamily="34" charset="0"/>
                <a:cs typeface="Arial" pitchFamily="34" charset="0"/>
              </a:rPr>
              <a:t>Einkenni bráðaofnæmis </a:t>
            </a:r>
            <a:r>
              <a:rPr lang="is-IS" sz="2800" dirty="0">
                <a:solidFill>
                  <a:srgbClr val="FF0000"/>
                </a:solidFill>
                <a:latin typeface="Arial" pitchFamily="34" charset="0"/>
                <a:cs typeface="Arial" pitchFamily="34" charset="0"/>
              </a:rPr>
              <a:t>eru skyndileg og vaxandi!</a:t>
            </a:r>
            <a:endParaRPr lang="en-GB" sz="2800" dirty="0">
              <a:solidFill>
                <a:srgbClr val="FF0000"/>
              </a:solidFill>
              <a:latin typeface="Arial" pitchFamily="34" charset="0"/>
              <a:cs typeface="Arial" pitchFamily="34" charset="0"/>
            </a:endParaRPr>
          </a:p>
        </p:txBody>
      </p:sp>
      <p:pic>
        <p:nvPicPr>
          <p:cNvPr id="9" name="Picture 8" descr="Ofnæmi.jpg"/>
          <p:cNvPicPr>
            <a:picLocks noChangeAspect="1"/>
          </p:cNvPicPr>
          <p:nvPr/>
        </p:nvPicPr>
        <p:blipFill>
          <a:blip r:embed="rId3" cstate="print"/>
          <a:stretch>
            <a:fillRect/>
          </a:stretch>
        </p:blipFill>
        <p:spPr>
          <a:xfrm>
            <a:off x="6681546" y="2348879"/>
            <a:ext cx="2066918" cy="2508395"/>
          </a:xfrm>
          <a:prstGeom prst="rect">
            <a:avLst/>
          </a:prstGeom>
          <a:ln>
            <a:noFill/>
          </a:ln>
          <a:effectLst>
            <a:softEdge rad="112500"/>
          </a:effectLst>
        </p:spPr>
      </p:pic>
    </p:spTree>
    <p:extLst>
      <p:ext uri="{BB962C8B-B14F-4D97-AF65-F5344CB8AC3E}">
        <p14:creationId xmlns:p14="http://schemas.microsoft.com/office/powerpoint/2010/main" val="22261745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250825" y="1195338"/>
            <a:ext cx="8642350" cy="1225550"/>
          </a:xfrm>
        </p:spPr>
        <p:txBody>
          <a:bodyPr/>
          <a:lstStyle/>
          <a:p>
            <a:pPr>
              <a:lnSpc>
                <a:spcPct val="75000"/>
              </a:lnSpc>
            </a:pPr>
            <a:r>
              <a:rPr lang="is-IS" dirty="0" smtClean="0">
                <a:latin typeface="Arial" charset="0"/>
              </a:rPr>
              <a:t>Ofnæmisviðbrögð</a:t>
            </a:r>
            <a:r>
              <a:rPr lang="is-IS" b="0" dirty="0">
                <a:latin typeface="Arial" charset="0"/>
              </a:rPr>
              <a:t/>
            </a:r>
            <a:br>
              <a:rPr lang="is-IS" b="0" dirty="0">
                <a:latin typeface="Arial" charset="0"/>
              </a:rPr>
            </a:br>
            <a:r>
              <a:rPr lang="is-IS" sz="2500" b="0" dirty="0">
                <a:latin typeface="Arial" charset="0"/>
              </a:rPr>
              <a:t> </a:t>
            </a:r>
            <a:r>
              <a:rPr lang="is-IS" sz="2500" b="0" dirty="0">
                <a:solidFill>
                  <a:srgbClr val="FF0000"/>
                </a:solidFill>
                <a:latin typeface="Arial" charset="0"/>
              </a:rPr>
              <a:t>Skyndihjálp</a:t>
            </a:r>
            <a:r>
              <a:rPr lang="is-IS" sz="2500" b="0" dirty="0">
                <a:latin typeface="Arial" charset="0"/>
              </a:rPr>
              <a:t> </a:t>
            </a:r>
            <a:endParaRPr lang="en-GB" sz="2500" b="0" dirty="0">
              <a:latin typeface="Arial" charset="0"/>
            </a:endParaRPr>
          </a:p>
        </p:txBody>
      </p:sp>
      <p:sp>
        <p:nvSpPr>
          <p:cNvPr id="775171" name="Rectangle 3"/>
          <p:cNvSpPr>
            <a:spLocks noGrp="1" noChangeArrowheads="1"/>
          </p:cNvSpPr>
          <p:nvPr>
            <p:ph idx="1"/>
          </p:nvPr>
        </p:nvSpPr>
        <p:spPr>
          <a:xfrm>
            <a:off x="539750" y="2492375"/>
            <a:ext cx="8353425" cy="4105275"/>
          </a:xfrm>
        </p:spPr>
        <p:txBody>
          <a:bodyPr/>
          <a:lstStyle/>
          <a:p>
            <a:pPr>
              <a:buClr>
                <a:schemeClr val="tx1"/>
              </a:buClr>
              <a:buFont typeface="Wingdings" pitchFamily="2" charset="2"/>
              <a:buChar char="§"/>
            </a:pPr>
            <a:r>
              <a:rPr lang="is-IS" sz="2800" dirty="0" smtClean="0">
                <a:latin typeface="Arial" charset="0"/>
              </a:rPr>
              <a:t>Hringdu </a:t>
            </a:r>
            <a:r>
              <a:rPr lang="is-IS" sz="2800" dirty="0">
                <a:latin typeface="Arial" charset="0"/>
              </a:rPr>
              <a:t>í </a:t>
            </a:r>
            <a:r>
              <a:rPr lang="is-IS" sz="2800" b="1" dirty="0" smtClean="0">
                <a:solidFill>
                  <a:srgbClr val="FF0000"/>
                </a:solidFill>
                <a:latin typeface="Arial" charset="0"/>
              </a:rPr>
              <a:t>112 </a:t>
            </a:r>
            <a:r>
              <a:rPr lang="is-IS" sz="2800" dirty="0" smtClean="0">
                <a:latin typeface="Arial" charset="0"/>
              </a:rPr>
              <a:t>ef einkennin                                                 eru alvarleg/bráðaofnæmi</a:t>
            </a:r>
            <a:endParaRPr lang="is-IS" sz="2800" b="1" dirty="0">
              <a:solidFill>
                <a:srgbClr val="FF0000"/>
              </a:solidFill>
              <a:latin typeface="Arial" charset="0"/>
            </a:endParaRPr>
          </a:p>
          <a:p>
            <a:pPr>
              <a:buClr>
                <a:schemeClr val="tx1"/>
              </a:buClr>
              <a:buFont typeface="Wingdings" pitchFamily="2" charset="2"/>
              <a:buChar char="§"/>
            </a:pPr>
            <a:r>
              <a:rPr lang="is-IS" sz="2800" dirty="0" smtClean="0">
                <a:latin typeface="Arial" charset="0"/>
              </a:rPr>
              <a:t>Fjarlægðu </a:t>
            </a:r>
            <a:r>
              <a:rPr lang="is-IS" sz="2800" dirty="0">
                <a:latin typeface="Arial" charset="0"/>
              </a:rPr>
              <a:t>ofnæmisvald </a:t>
            </a:r>
          </a:p>
          <a:p>
            <a:pPr>
              <a:buClr>
                <a:schemeClr val="tx1"/>
              </a:buClr>
              <a:buFont typeface="Wingdings" pitchFamily="2" charset="2"/>
              <a:buNone/>
            </a:pPr>
            <a:r>
              <a:rPr lang="is-IS" sz="2800" dirty="0">
                <a:latin typeface="Arial" charset="0"/>
              </a:rPr>
              <a:t>   ef hægt er</a:t>
            </a:r>
          </a:p>
          <a:p>
            <a:pPr>
              <a:buClr>
                <a:schemeClr val="tx1"/>
              </a:buClr>
              <a:buFont typeface="Wingdings" pitchFamily="2" charset="2"/>
              <a:buChar char="§"/>
            </a:pPr>
            <a:r>
              <a:rPr lang="is-IS" sz="2800" dirty="0" smtClean="0">
                <a:latin typeface="Arial" charset="0"/>
              </a:rPr>
              <a:t>Aðstoðaðu </a:t>
            </a:r>
            <a:r>
              <a:rPr lang="is-IS" sz="2800" dirty="0">
                <a:latin typeface="Arial" charset="0"/>
              </a:rPr>
              <a:t>við </a:t>
            </a:r>
            <a:r>
              <a:rPr lang="is-IS" sz="2800" dirty="0" smtClean="0">
                <a:latin typeface="Arial" charset="0"/>
              </a:rPr>
              <a:t>lyfjatöku og                                       notkun </a:t>
            </a:r>
            <a:r>
              <a:rPr lang="is-IS" sz="2800" dirty="0">
                <a:latin typeface="Arial" charset="0"/>
              </a:rPr>
              <a:t>adrenalínpenna ef                                                  viðkomandi á </a:t>
            </a:r>
            <a:r>
              <a:rPr lang="is-IS" sz="2800" dirty="0" smtClean="0">
                <a:latin typeface="Arial" charset="0"/>
              </a:rPr>
              <a:t>slíkan penna og óskar eftir aðstoð</a:t>
            </a:r>
            <a:endParaRPr lang="is-IS" sz="2800" dirty="0">
              <a:latin typeface="Arial" charset="0"/>
            </a:endParaRPr>
          </a:p>
        </p:txBody>
      </p:sp>
      <p:sp>
        <p:nvSpPr>
          <p:cNvPr id="7" name="Slide Number Placeholder 5"/>
          <p:cNvSpPr>
            <a:spLocks noGrp="1"/>
          </p:cNvSpPr>
          <p:nvPr>
            <p:ph type="sldNum" sz="quarter" idx="12"/>
          </p:nvPr>
        </p:nvSpPr>
        <p:spPr/>
        <p:txBody>
          <a:bodyPr/>
          <a:lstStyle/>
          <a:p>
            <a:fld id="{67F64395-C6CA-48C8-BA4B-FA48F1DCFD49}" type="slidenum">
              <a:rPr lang="is-IS"/>
              <a:pPr/>
              <a:t>89</a:t>
            </a:fld>
            <a:endParaRPr lang="is-IS"/>
          </a:p>
        </p:txBody>
      </p:sp>
      <p:pic>
        <p:nvPicPr>
          <p:cNvPr id="775172" name="Picture 4" descr="PenniDSC_00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2094" y="2588046"/>
            <a:ext cx="3354788" cy="2425130"/>
          </a:xfrm>
          <a:prstGeom prst="rect">
            <a:avLst/>
          </a:prstGeom>
          <a:ln>
            <a:noFill/>
          </a:ln>
          <a:effectLst>
            <a:softEdge rad="112500"/>
          </a:effectLst>
        </p:spPr>
      </p:pic>
    </p:spTree>
    <p:extLst>
      <p:ext uri="{BB962C8B-B14F-4D97-AF65-F5344CB8AC3E}">
        <p14:creationId xmlns:p14="http://schemas.microsoft.com/office/powerpoint/2010/main" val="2598054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1143000"/>
          </a:xfrm>
        </p:spPr>
        <p:txBody>
          <a:bodyPr/>
          <a:lstStyle/>
          <a:p>
            <a:r>
              <a:rPr lang="is-IS" dirty="0" smtClean="0">
                <a:latin typeface="Arial" pitchFamily="34" charset="0"/>
                <a:cs typeface="Arial" pitchFamily="34" charset="0"/>
                <a:hlinkClick r:id="rId2" action="ppaction://hlinkfile"/>
              </a:rPr>
              <a:t>Sjálfboðaliðar Rauða krossins</a:t>
            </a:r>
            <a:endParaRPr lang="is-IS" dirty="0">
              <a:latin typeface="Arial" pitchFamily="34" charset="0"/>
              <a:cs typeface="Arial" pitchFamily="34" charset="0"/>
              <a:hlinkClick r:id="rId2" action="ppaction://hlinkfile"/>
            </a:endParaRPr>
          </a:p>
        </p:txBody>
      </p:sp>
      <p:pic>
        <p:nvPicPr>
          <p:cNvPr id="4097" name="Picture 1">
            <a:hlinkClick r:id="rId3" action="ppaction://hlinkfile"/>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12" y="1103401"/>
            <a:ext cx="9071992" cy="5277927"/>
          </a:xfrm>
          <a:prstGeom prst="rect">
            <a:avLst/>
          </a:prstGeom>
          <a:noFill/>
          <a:ln w="9525">
            <a:noFill/>
            <a:miter lim="800000"/>
            <a:headEnd/>
            <a:tailEnd/>
          </a:ln>
        </p:spPr>
      </p:pic>
    </p:spTree>
    <p:extLst>
      <p:ext uri="{BB962C8B-B14F-4D97-AF65-F5344CB8AC3E}">
        <p14:creationId xmlns:p14="http://schemas.microsoft.com/office/powerpoint/2010/main" val="24653869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60" name="Picture 4" descr="Astmi2"/>
          <p:cNvPicPr>
            <a:picLocks noChangeAspect="1" noChangeArrowheads="1"/>
          </p:cNvPicPr>
          <p:nvPr/>
        </p:nvPicPr>
        <p:blipFill>
          <a:blip r:embed="rId3" cstate="email"/>
          <a:srcRect/>
          <a:stretch>
            <a:fillRect/>
          </a:stretch>
        </p:blipFill>
        <p:spPr bwMode="auto">
          <a:xfrm>
            <a:off x="5364163" y="2436813"/>
            <a:ext cx="3779837" cy="2720975"/>
          </a:xfrm>
          <a:prstGeom prst="rect">
            <a:avLst/>
          </a:prstGeom>
          <a:noFill/>
        </p:spPr>
      </p:pic>
      <p:sp>
        <p:nvSpPr>
          <p:cNvPr id="787458" name="Rectangle 2"/>
          <p:cNvSpPr>
            <a:spLocks noGrp="1" noChangeArrowheads="1"/>
          </p:cNvSpPr>
          <p:nvPr>
            <p:ph type="title"/>
          </p:nvPr>
        </p:nvSpPr>
        <p:spPr>
          <a:xfrm>
            <a:off x="1042988" y="1290464"/>
            <a:ext cx="7288212" cy="914400"/>
          </a:xfrm>
          <a:ln/>
        </p:spPr>
        <p:txBody>
          <a:bodyPr>
            <a:normAutofit fontScale="90000"/>
          </a:bodyPr>
          <a:lstStyle/>
          <a:p>
            <a:r>
              <a:rPr lang="is-IS" sz="4900" b="0" dirty="0" smtClean="0">
                <a:latin typeface="Arial" charset="0"/>
              </a:rPr>
              <a:t>Öndunarerfiðleikar/Astmi</a:t>
            </a:r>
            <a:r>
              <a:rPr lang="is-IS" b="0" dirty="0">
                <a:latin typeface="Arial" charset="0"/>
              </a:rPr>
              <a:t/>
            </a:r>
            <a:br>
              <a:rPr lang="is-IS" b="0" dirty="0">
                <a:latin typeface="Arial" charset="0"/>
              </a:rPr>
            </a:br>
            <a:r>
              <a:rPr lang="is-IS" sz="2800" b="0" dirty="0">
                <a:solidFill>
                  <a:srgbClr val="FF0000"/>
                </a:solidFill>
                <a:latin typeface="Arial" charset="0"/>
              </a:rPr>
              <a:t>Einkenni</a:t>
            </a:r>
          </a:p>
        </p:txBody>
      </p:sp>
      <p:sp>
        <p:nvSpPr>
          <p:cNvPr id="787459" name="Rectangle 3"/>
          <p:cNvSpPr>
            <a:spLocks noGrp="1" noChangeArrowheads="1"/>
          </p:cNvSpPr>
          <p:nvPr>
            <p:ph idx="1"/>
          </p:nvPr>
        </p:nvSpPr>
        <p:spPr>
          <a:xfrm>
            <a:off x="539750" y="2436813"/>
            <a:ext cx="8135938" cy="5284787"/>
          </a:xfrm>
        </p:spPr>
        <p:txBody>
          <a:bodyPr/>
          <a:lstStyle/>
          <a:p>
            <a:pPr>
              <a:buClr>
                <a:schemeClr val="tx1"/>
              </a:buClr>
              <a:buFont typeface="Wingdings" pitchFamily="2" charset="2"/>
              <a:buChar char="§"/>
            </a:pPr>
            <a:r>
              <a:rPr lang="is-IS" sz="2800" dirty="0" smtClean="0">
                <a:latin typeface="Arial" charset="0"/>
              </a:rPr>
              <a:t>Grunnur andardráttur</a:t>
            </a:r>
          </a:p>
          <a:p>
            <a:pPr>
              <a:buClr>
                <a:schemeClr val="tx1"/>
              </a:buClr>
              <a:buFont typeface="Wingdings" pitchFamily="2" charset="2"/>
              <a:buChar char="§"/>
            </a:pPr>
            <a:r>
              <a:rPr lang="is-IS" sz="2800" dirty="0" smtClean="0">
                <a:latin typeface="Arial" charset="0"/>
              </a:rPr>
              <a:t>Hröð öndun og hósti</a:t>
            </a:r>
          </a:p>
          <a:p>
            <a:pPr>
              <a:buClr>
                <a:schemeClr val="tx1"/>
              </a:buClr>
              <a:buFont typeface="Wingdings" pitchFamily="2" charset="2"/>
              <a:buChar char="§"/>
            </a:pPr>
            <a:r>
              <a:rPr lang="is-IS" sz="2800" dirty="0" smtClean="0">
                <a:latin typeface="Arial" charset="0"/>
              </a:rPr>
              <a:t>Öndunarhljóð</a:t>
            </a:r>
          </a:p>
          <a:p>
            <a:pPr>
              <a:buClr>
                <a:schemeClr val="tx1"/>
              </a:buClr>
              <a:buFont typeface="Wingdings" pitchFamily="2" charset="2"/>
              <a:buChar char="§"/>
            </a:pPr>
            <a:r>
              <a:rPr lang="is-IS" sz="2800" dirty="0" smtClean="0">
                <a:latin typeface="Arial" charset="0"/>
              </a:rPr>
              <a:t>Erfiðleikar við öndun</a:t>
            </a:r>
            <a:endParaRPr lang="is-IS" sz="2800" dirty="0">
              <a:latin typeface="Arial" charset="0"/>
            </a:endParaRPr>
          </a:p>
          <a:p>
            <a:pPr>
              <a:buClr>
                <a:schemeClr val="tx1"/>
              </a:buClr>
              <a:buFont typeface="Wingdings" pitchFamily="2" charset="2"/>
              <a:buChar char="§"/>
            </a:pPr>
            <a:r>
              <a:rPr lang="is-IS" sz="2800" dirty="0" smtClean="0">
                <a:latin typeface="Arial" charset="0"/>
              </a:rPr>
              <a:t>Kvíði og ótti</a:t>
            </a:r>
            <a:endParaRPr lang="is-IS" sz="2800" dirty="0">
              <a:latin typeface="Arial" charset="0"/>
            </a:endParaRPr>
          </a:p>
          <a:p>
            <a:pPr>
              <a:buClr>
                <a:schemeClr val="tx1"/>
              </a:buClr>
              <a:buFont typeface="Wingdings" pitchFamily="2" charset="2"/>
              <a:buChar char="§"/>
            </a:pPr>
            <a:r>
              <a:rPr lang="is-IS" sz="2800" dirty="0" smtClean="0">
                <a:latin typeface="Arial" charset="0"/>
              </a:rPr>
              <a:t>Blámi, á vörum, fingrum og nefi</a:t>
            </a:r>
            <a:endParaRPr lang="is-IS" sz="2800" dirty="0">
              <a:latin typeface="Arial" charset="0"/>
            </a:endParaRPr>
          </a:p>
          <a:p>
            <a:pPr>
              <a:buFontTx/>
              <a:buNone/>
            </a:pPr>
            <a:endParaRPr lang="is-IS" sz="1000" b="1" dirty="0">
              <a:latin typeface="Arial" charset="0"/>
            </a:endParaRPr>
          </a:p>
        </p:txBody>
      </p:sp>
      <p:sp>
        <p:nvSpPr>
          <p:cNvPr id="7" name="Slide Number Placeholder 5"/>
          <p:cNvSpPr>
            <a:spLocks noGrp="1"/>
          </p:cNvSpPr>
          <p:nvPr>
            <p:ph type="sldNum" sz="quarter" idx="12"/>
          </p:nvPr>
        </p:nvSpPr>
        <p:spPr/>
        <p:txBody>
          <a:bodyPr/>
          <a:lstStyle/>
          <a:p>
            <a:fld id="{FA47EE1B-4EC7-4FB1-B0FD-E18AD0EACB87}" type="slidenum">
              <a:rPr lang="is-IS"/>
              <a:pPr/>
              <a:t>90</a:t>
            </a:fld>
            <a:endParaRPr lang="is-IS"/>
          </a:p>
        </p:txBody>
      </p:sp>
      <p:sp>
        <p:nvSpPr>
          <p:cNvPr id="6" name="Rectangle 4"/>
          <p:cNvSpPr>
            <a:spLocks noChangeArrowheads="1"/>
          </p:cNvSpPr>
          <p:nvPr/>
        </p:nvSpPr>
        <p:spPr bwMode="auto">
          <a:xfrm>
            <a:off x="0" y="5877272"/>
            <a:ext cx="9143999" cy="523220"/>
          </a:xfrm>
          <a:prstGeom prst="rect">
            <a:avLst/>
          </a:prstGeom>
          <a:noFill/>
          <a:ln w="9525">
            <a:noFill/>
            <a:miter lim="800000"/>
            <a:headEnd/>
            <a:tailEnd/>
          </a:ln>
          <a:effectLst/>
        </p:spPr>
        <p:txBody>
          <a:bodyPr wrap="square">
            <a:spAutoFit/>
          </a:bodyPr>
          <a:lstStyle/>
          <a:p>
            <a:pPr algn="ctr"/>
            <a:r>
              <a:rPr lang="is-IS" sz="2800" dirty="0" smtClean="0">
                <a:solidFill>
                  <a:srgbClr val="FF0000"/>
                </a:solidFill>
                <a:latin typeface="Arial" pitchFamily="34" charset="0"/>
                <a:cs typeface="Arial" pitchFamily="34" charset="0"/>
              </a:rPr>
              <a:t>Geta verið merki um lífshættulegt ástand!</a:t>
            </a:r>
            <a:endParaRPr lang="en-GB"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13458758"/>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288" y="3212976"/>
            <a:ext cx="1728192" cy="2304428"/>
          </a:xfrm>
          <a:prstGeom prst="rect">
            <a:avLst/>
          </a:prstGeom>
          <a:ln>
            <a:noFill/>
          </a:ln>
          <a:effectLst>
            <a:softEdge rad="112500"/>
          </a:effectLst>
        </p:spPr>
      </p:pic>
      <p:sp>
        <p:nvSpPr>
          <p:cNvPr id="788482" name="Rectangle 2"/>
          <p:cNvSpPr>
            <a:spLocks noGrp="1" noChangeArrowheads="1"/>
          </p:cNvSpPr>
          <p:nvPr>
            <p:ph type="title"/>
          </p:nvPr>
        </p:nvSpPr>
        <p:spPr>
          <a:xfrm>
            <a:off x="1042988" y="1197943"/>
            <a:ext cx="7288212" cy="1150937"/>
          </a:xfrm>
          <a:ln/>
        </p:spPr>
        <p:txBody>
          <a:bodyPr/>
          <a:lstStyle/>
          <a:p>
            <a:r>
              <a:rPr lang="is-IS" b="0" dirty="0" smtClean="0">
                <a:latin typeface="Arial" charset="0"/>
              </a:rPr>
              <a:t>Öndunarerfiðleikar/Astmi </a:t>
            </a:r>
            <a:r>
              <a:rPr lang="is-IS" b="0" dirty="0">
                <a:latin typeface="Arial" charset="0"/>
              </a:rPr>
              <a:t/>
            </a:r>
            <a:br>
              <a:rPr lang="is-IS" b="0" dirty="0">
                <a:latin typeface="Arial" charset="0"/>
              </a:rPr>
            </a:br>
            <a:r>
              <a:rPr lang="is-IS" sz="2500" b="0" dirty="0">
                <a:solidFill>
                  <a:srgbClr val="FF0000"/>
                </a:solidFill>
                <a:latin typeface="Arial" charset="0"/>
              </a:rPr>
              <a:t>Skyndihjálp</a:t>
            </a:r>
          </a:p>
        </p:txBody>
      </p:sp>
      <p:sp>
        <p:nvSpPr>
          <p:cNvPr id="788483" name="Rectangle 3"/>
          <p:cNvSpPr>
            <a:spLocks noGrp="1" noChangeArrowheads="1"/>
          </p:cNvSpPr>
          <p:nvPr>
            <p:ph idx="1"/>
          </p:nvPr>
        </p:nvSpPr>
        <p:spPr>
          <a:xfrm>
            <a:off x="395536" y="2420888"/>
            <a:ext cx="8748464" cy="4724450"/>
          </a:xfrm>
        </p:spPr>
        <p:txBody>
          <a:bodyPr/>
          <a:lstStyle/>
          <a:p>
            <a:pPr>
              <a:buFont typeface="Wingdings" pitchFamily="2" charset="2"/>
              <a:buChar char="§"/>
            </a:pPr>
            <a:r>
              <a:rPr lang="is-IS" sz="2800" dirty="0" smtClean="0">
                <a:latin typeface="Arial" charset="0"/>
              </a:rPr>
              <a:t>Spurðu hvort einstaklingurinn sé með astma</a:t>
            </a:r>
          </a:p>
          <a:p>
            <a:pPr>
              <a:buFont typeface="Wingdings" pitchFamily="2" charset="2"/>
              <a:buChar char="§"/>
            </a:pPr>
            <a:r>
              <a:rPr lang="is-IS" sz="2800" dirty="0" smtClean="0">
                <a:latin typeface="Arial" charset="0"/>
              </a:rPr>
              <a:t>Tryggðu kyrrð og ró, takmarkaðu áreynslu</a:t>
            </a:r>
          </a:p>
          <a:p>
            <a:pPr>
              <a:buClr>
                <a:schemeClr val="tx1"/>
              </a:buClr>
              <a:buFont typeface="Wingdings" pitchFamily="2" charset="2"/>
              <a:buChar char="§"/>
            </a:pPr>
            <a:r>
              <a:rPr lang="is-IS" sz="2800" dirty="0" smtClean="0">
                <a:latin typeface="Arial" charset="0"/>
              </a:rPr>
              <a:t>Hjálpaðu </a:t>
            </a:r>
            <a:r>
              <a:rPr lang="is-IS" sz="2800" dirty="0">
                <a:latin typeface="Arial" charset="0"/>
              </a:rPr>
              <a:t>viðkomandi í þægilega </a:t>
            </a:r>
            <a:r>
              <a:rPr lang="is-IS" sz="2800" dirty="0" smtClean="0">
                <a:latin typeface="Arial" charset="0"/>
              </a:rPr>
              <a:t>stöðu</a:t>
            </a:r>
          </a:p>
          <a:p>
            <a:pPr>
              <a:buClr>
                <a:schemeClr val="tx1"/>
              </a:buClr>
              <a:buFont typeface="Wingdings" pitchFamily="2" charset="2"/>
              <a:buChar char="§"/>
            </a:pPr>
            <a:r>
              <a:rPr lang="is-IS" sz="2800" dirty="0" smtClean="0">
                <a:latin typeface="Arial" charset="0"/>
              </a:rPr>
              <a:t>Tryggðu að ekkert hindri öndun</a:t>
            </a:r>
            <a:endParaRPr lang="is-IS" sz="2800" dirty="0">
              <a:latin typeface="Arial" charset="0"/>
            </a:endParaRPr>
          </a:p>
          <a:p>
            <a:pPr>
              <a:buClr>
                <a:schemeClr val="tx1"/>
              </a:buClr>
              <a:buFont typeface="Wingdings" pitchFamily="2" charset="2"/>
              <a:buChar char="§"/>
            </a:pPr>
            <a:r>
              <a:rPr lang="is-IS" sz="2800" dirty="0" smtClean="0">
                <a:latin typeface="Arial" charset="0"/>
              </a:rPr>
              <a:t>Aðstoðaðu við inntöku astmalyfja,                                               hafi </a:t>
            </a:r>
            <a:r>
              <a:rPr lang="is-IS" sz="2800" dirty="0">
                <a:latin typeface="Arial" charset="0"/>
              </a:rPr>
              <a:t>læknir ávísað þeim</a:t>
            </a:r>
          </a:p>
          <a:p>
            <a:pPr>
              <a:buClr>
                <a:schemeClr val="tx1"/>
              </a:buClr>
              <a:buFont typeface="Wingdings" pitchFamily="2" charset="2"/>
              <a:buChar char="§"/>
            </a:pPr>
            <a:r>
              <a:rPr lang="is-IS" sz="2800" dirty="0" smtClean="0">
                <a:latin typeface="Arial" charset="0"/>
              </a:rPr>
              <a:t>Hringdu </a:t>
            </a:r>
            <a:r>
              <a:rPr lang="is-IS" sz="2800" dirty="0">
                <a:latin typeface="Arial" charset="0"/>
              </a:rPr>
              <a:t>strax í </a:t>
            </a:r>
            <a:r>
              <a:rPr lang="is-IS" sz="2800" b="1" dirty="0">
                <a:solidFill>
                  <a:srgbClr val="FF0000"/>
                </a:solidFill>
                <a:latin typeface="Arial" charset="0"/>
              </a:rPr>
              <a:t>112</a:t>
            </a:r>
            <a:r>
              <a:rPr lang="is-IS" sz="2800" dirty="0">
                <a:latin typeface="Arial" charset="0"/>
              </a:rPr>
              <a:t> ef </a:t>
            </a:r>
            <a:r>
              <a:rPr lang="is-IS" sz="2800" dirty="0" smtClean="0">
                <a:latin typeface="Arial" charset="0"/>
              </a:rPr>
              <a:t>hann blánar eða missir meðvitund</a:t>
            </a:r>
            <a:endParaRPr lang="is-IS" sz="2800" dirty="0">
              <a:latin typeface="Arial" charset="0"/>
            </a:endParaRPr>
          </a:p>
        </p:txBody>
      </p:sp>
      <p:sp>
        <p:nvSpPr>
          <p:cNvPr id="7" name="Slide Number Placeholder 5"/>
          <p:cNvSpPr>
            <a:spLocks noGrp="1"/>
          </p:cNvSpPr>
          <p:nvPr>
            <p:ph type="sldNum" sz="quarter" idx="12"/>
          </p:nvPr>
        </p:nvSpPr>
        <p:spPr/>
        <p:txBody>
          <a:bodyPr/>
          <a:lstStyle/>
          <a:p>
            <a:fld id="{43A7A374-AE6A-41E9-9247-F2D92C28ABE0}" type="slidenum">
              <a:rPr lang="is-IS"/>
              <a:pPr/>
              <a:t>91</a:t>
            </a:fld>
            <a:endParaRPr lang="is-IS"/>
          </a:p>
        </p:txBody>
      </p:sp>
      <p:pic>
        <p:nvPicPr>
          <p:cNvPr id="78848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1268760"/>
            <a:ext cx="1008112" cy="1008112"/>
          </a:xfrm>
          <a:prstGeom prst="rect">
            <a:avLst/>
          </a:prstGeom>
          <a:noFill/>
          <a:ln w="9525">
            <a:noFill/>
            <a:miter lim="800000"/>
            <a:headEnd/>
            <a:tailEnd/>
          </a:ln>
          <a:effectLst/>
        </p:spPr>
      </p:pic>
    </p:spTree>
    <p:extLst>
      <p:ext uri="{BB962C8B-B14F-4D97-AF65-F5344CB8AC3E}">
        <p14:creationId xmlns:p14="http://schemas.microsoft.com/office/powerpoint/2010/main" val="258699431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64"/>
            <a:ext cx="8229600" cy="1143000"/>
          </a:xfrm>
        </p:spPr>
        <p:txBody>
          <a:bodyPr/>
          <a:lstStyle/>
          <a:p>
            <a:r>
              <a:rPr lang="is-IS" dirty="0" smtClean="0">
                <a:latin typeface="Arial" pitchFamily="34" charset="0"/>
                <a:cs typeface="Arial" pitchFamily="34" charset="0"/>
              </a:rPr>
              <a:t>Öndunarerfiðleikar/</a:t>
            </a:r>
            <a:r>
              <a:rPr lang="is-IS" dirty="0" err="1" smtClean="0">
                <a:latin typeface="Arial" pitchFamily="34" charset="0"/>
                <a:cs typeface="Arial" pitchFamily="34" charset="0"/>
              </a:rPr>
              <a:t>Astmi</a:t>
            </a:r>
            <a:endParaRPr lang="is-IS" dirty="0">
              <a:latin typeface="Arial" pitchFamily="34" charset="0"/>
              <a:cs typeface="Arial" pitchFamily="34" charset="0"/>
            </a:endParaRPr>
          </a:p>
        </p:txBody>
      </p:sp>
      <p:pic>
        <p:nvPicPr>
          <p:cNvPr id="1026" name="Picture 2">
            <a:hlinkClick r:id="rId3" action="ppaction://hlinkfile"/>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tretch>
            <a:fillRect/>
          </a:stretch>
        </p:blipFill>
        <p:spPr bwMode="auto">
          <a:xfrm>
            <a:off x="457200" y="2030147"/>
            <a:ext cx="8229600" cy="406314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2D7E890-7FDA-4903-8617-1D3DDD6998EC}" type="slidenum">
              <a:rPr lang="is-IS" smtClean="0"/>
              <a:pPr/>
              <a:t>92</a:t>
            </a:fld>
            <a:endParaRPr lang="is-IS"/>
          </a:p>
        </p:txBody>
      </p:sp>
    </p:spTree>
    <p:extLst>
      <p:ext uri="{BB962C8B-B14F-4D97-AF65-F5344CB8AC3E}">
        <p14:creationId xmlns:p14="http://schemas.microsoft.com/office/powerpoint/2010/main" val="26783788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1042988" y="1196975"/>
            <a:ext cx="7288212" cy="914400"/>
          </a:xfrm>
          <a:ln/>
        </p:spPr>
        <p:txBody>
          <a:bodyPr>
            <a:normAutofit fontScale="90000"/>
          </a:bodyPr>
          <a:lstStyle/>
          <a:p>
            <a:r>
              <a:rPr lang="is-IS" sz="4900" b="0" dirty="0" smtClean="0">
                <a:latin typeface="Arial" charset="0"/>
              </a:rPr>
              <a:t>Oföndun </a:t>
            </a:r>
            <a:r>
              <a:rPr lang="is-IS" b="0" dirty="0">
                <a:latin typeface="Arial" charset="0"/>
              </a:rPr>
              <a:t/>
            </a:r>
            <a:br>
              <a:rPr lang="is-IS" b="0" dirty="0">
                <a:latin typeface="Arial" charset="0"/>
              </a:rPr>
            </a:br>
            <a:r>
              <a:rPr lang="is-IS" sz="2800" b="0" dirty="0">
                <a:solidFill>
                  <a:srgbClr val="FF0000"/>
                </a:solidFill>
                <a:latin typeface="Arial" charset="0"/>
              </a:rPr>
              <a:t>Einkenni</a:t>
            </a:r>
          </a:p>
        </p:txBody>
      </p:sp>
      <p:sp>
        <p:nvSpPr>
          <p:cNvPr id="787459" name="Rectangle 3"/>
          <p:cNvSpPr>
            <a:spLocks noGrp="1" noChangeArrowheads="1"/>
          </p:cNvSpPr>
          <p:nvPr>
            <p:ph idx="1"/>
          </p:nvPr>
        </p:nvSpPr>
        <p:spPr>
          <a:xfrm>
            <a:off x="539750" y="2436813"/>
            <a:ext cx="8135938" cy="5284787"/>
          </a:xfrm>
        </p:spPr>
        <p:txBody>
          <a:bodyPr/>
          <a:lstStyle/>
          <a:p>
            <a:pPr>
              <a:buClr>
                <a:schemeClr val="tx1"/>
              </a:buClr>
              <a:buFont typeface="Wingdings" pitchFamily="2" charset="2"/>
              <a:buChar char="§"/>
            </a:pPr>
            <a:r>
              <a:rPr lang="is-IS" sz="2800" dirty="0" smtClean="0">
                <a:latin typeface="Arial" charset="0"/>
              </a:rPr>
              <a:t>Djúpur, hraður andadráttur</a:t>
            </a:r>
          </a:p>
          <a:p>
            <a:pPr>
              <a:buClr>
                <a:schemeClr val="tx1"/>
              </a:buClr>
              <a:buFont typeface="Wingdings" pitchFamily="2" charset="2"/>
              <a:buChar char="§"/>
            </a:pPr>
            <a:r>
              <a:rPr lang="is-IS" sz="2800" dirty="0">
                <a:latin typeface="Arial" charset="0"/>
              </a:rPr>
              <a:t>Kvíði og ótti</a:t>
            </a:r>
          </a:p>
          <a:p>
            <a:pPr>
              <a:buClr>
                <a:schemeClr val="tx1"/>
              </a:buClr>
              <a:buFont typeface="Wingdings" pitchFamily="2" charset="2"/>
              <a:buChar char="§"/>
            </a:pPr>
            <a:r>
              <a:rPr lang="is-IS" sz="2800" dirty="0" smtClean="0">
                <a:latin typeface="Arial" charset="0"/>
              </a:rPr>
              <a:t>Svimi</a:t>
            </a:r>
          </a:p>
          <a:p>
            <a:pPr>
              <a:buClr>
                <a:schemeClr val="tx1"/>
              </a:buClr>
              <a:buFont typeface="Wingdings" pitchFamily="2" charset="2"/>
              <a:buChar char="§"/>
            </a:pPr>
            <a:r>
              <a:rPr lang="is-IS" sz="2800" dirty="0" smtClean="0">
                <a:latin typeface="Arial" charset="0"/>
              </a:rPr>
              <a:t>Dofi í fingrum og við munn</a:t>
            </a:r>
          </a:p>
          <a:p>
            <a:pPr>
              <a:buClr>
                <a:schemeClr val="tx1"/>
              </a:buClr>
              <a:buFont typeface="Wingdings" pitchFamily="2" charset="2"/>
              <a:buChar char="§"/>
            </a:pPr>
            <a:r>
              <a:rPr lang="is-IS" sz="2800" dirty="0" smtClean="0">
                <a:latin typeface="Arial" charset="0"/>
              </a:rPr>
              <a:t>Krampi í fingrum og tám</a:t>
            </a:r>
            <a:endParaRPr lang="is-IS" sz="2800" dirty="0">
              <a:latin typeface="Arial" charset="0"/>
            </a:endParaRPr>
          </a:p>
          <a:p>
            <a:pPr>
              <a:buFontTx/>
              <a:buNone/>
            </a:pPr>
            <a:endParaRPr lang="is-IS" sz="1000" b="1" dirty="0">
              <a:latin typeface="Arial" charset="0"/>
            </a:endParaRPr>
          </a:p>
        </p:txBody>
      </p:sp>
      <p:sp>
        <p:nvSpPr>
          <p:cNvPr id="7" name="Slide Number Placeholder 5"/>
          <p:cNvSpPr>
            <a:spLocks noGrp="1"/>
          </p:cNvSpPr>
          <p:nvPr>
            <p:ph type="sldNum" sz="quarter" idx="12"/>
          </p:nvPr>
        </p:nvSpPr>
        <p:spPr/>
        <p:txBody>
          <a:bodyPr/>
          <a:lstStyle/>
          <a:p>
            <a:fld id="{FA47EE1B-4EC7-4FB1-B0FD-E18AD0EACB87}" type="slidenum">
              <a:rPr lang="is-IS"/>
              <a:pPr/>
              <a:t>93</a:t>
            </a:fld>
            <a:endParaRPr lang="is-IS"/>
          </a:p>
        </p:txBody>
      </p:sp>
      <p:sp>
        <p:nvSpPr>
          <p:cNvPr id="6" name="Rectangle 4"/>
          <p:cNvSpPr>
            <a:spLocks noChangeArrowheads="1"/>
          </p:cNvSpPr>
          <p:nvPr/>
        </p:nvSpPr>
        <p:spPr bwMode="auto">
          <a:xfrm>
            <a:off x="323527" y="5373216"/>
            <a:ext cx="8496946" cy="954107"/>
          </a:xfrm>
          <a:prstGeom prst="rect">
            <a:avLst/>
          </a:prstGeom>
          <a:noFill/>
          <a:ln w="9525">
            <a:noFill/>
            <a:miter lim="800000"/>
            <a:headEnd/>
            <a:tailEnd/>
          </a:ln>
          <a:effectLst/>
        </p:spPr>
        <p:txBody>
          <a:bodyPr wrap="square">
            <a:spAutoFit/>
          </a:bodyPr>
          <a:lstStyle/>
          <a:p>
            <a:pPr algn="ctr"/>
            <a:r>
              <a:rPr lang="is-IS" sz="2800" dirty="0" smtClean="0">
                <a:solidFill>
                  <a:srgbClr val="FF0000"/>
                </a:solidFill>
                <a:latin typeface="Arial" pitchFamily="34" charset="0"/>
                <a:cs typeface="Arial" pitchFamily="34" charset="0"/>
              </a:rPr>
              <a:t>Oföndun getur komið fram við andlegt álag og getur lýst sér eins og öndunarerfiðleikar</a:t>
            </a:r>
            <a:endParaRPr lang="en-GB" sz="28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6789967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a:xfrm>
            <a:off x="1042988" y="1125935"/>
            <a:ext cx="7288212" cy="1150937"/>
          </a:xfrm>
          <a:ln/>
        </p:spPr>
        <p:txBody>
          <a:bodyPr/>
          <a:lstStyle/>
          <a:p>
            <a:r>
              <a:rPr lang="is-IS" b="0" dirty="0" smtClean="0">
                <a:latin typeface="Arial" charset="0"/>
              </a:rPr>
              <a:t>Oföndun </a:t>
            </a:r>
            <a:r>
              <a:rPr lang="is-IS" b="0" dirty="0">
                <a:latin typeface="Arial" charset="0"/>
              </a:rPr>
              <a:t/>
            </a:r>
            <a:br>
              <a:rPr lang="is-IS" b="0" dirty="0">
                <a:latin typeface="Arial" charset="0"/>
              </a:rPr>
            </a:br>
            <a:r>
              <a:rPr lang="is-IS" sz="2500" b="0" dirty="0">
                <a:solidFill>
                  <a:srgbClr val="FF0000"/>
                </a:solidFill>
                <a:latin typeface="Arial" charset="0"/>
              </a:rPr>
              <a:t>Skyndihjálp</a:t>
            </a:r>
          </a:p>
        </p:txBody>
      </p:sp>
      <p:sp>
        <p:nvSpPr>
          <p:cNvPr id="788483" name="Rectangle 3"/>
          <p:cNvSpPr>
            <a:spLocks noGrp="1" noChangeArrowheads="1"/>
          </p:cNvSpPr>
          <p:nvPr>
            <p:ph idx="1"/>
          </p:nvPr>
        </p:nvSpPr>
        <p:spPr>
          <a:xfrm>
            <a:off x="539750" y="2420888"/>
            <a:ext cx="8208714" cy="4724450"/>
          </a:xfrm>
        </p:spPr>
        <p:txBody>
          <a:bodyPr/>
          <a:lstStyle/>
          <a:p>
            <a:pPr>
              <a:buFont typeface="Wingdings" pitchFamily="2" charset="2"/>
              <a:buChar char="§"/>
            </a:pPr>
            <a:r>
              <a:rPr lang="is-IS" sz="2800" dirty="0" smtClean="0">
                <a:latin typeface="Arial" charset="0"/>
              </a:rPr>
              <a:t>Tryggðu kyrrð og ró</a:t>
            </a:r>
          </a:p>
          <a:p>
            <a:pPr>
              <a:buFont typeface="Wingdings" pitchFamily="2" charset="2"/>
              <a:buChar char="§"/>
            </a:pPr>
            <a:r>
              <a:rPr lang="is-IS" sz="2800" dirty="0" smtClean="0">
                <a:latin typeface="Arial" charset="0"/>
              </a:rPr>
              <a:t>Fáðu sjúklinginn til að anda rólega</a:t>
            </a:r>
          </a:p>
          <a:p>
            <a:pPr>
              <a:buFont typeface="Wingdings" pitchFamily="2" charset="2"/>
              <a:buChar char="§"/>
            </a:pPr>
            <a:r>
              <a:rPr lang="is-IS" sz="2800" dirty="0" smtClean="0">
                <a:latin typeface="Arial" charset="0"/>
              </a:rPr>
              <a:t>Haltu kyrru fyrir hjá viðkomandi</a:t>
            </a:r>
            <a:endParaRPr lang="is-IS" sz="2800" dirty="0">
              <a:latin typeface="Arial" charset="0"/>
            </a:endParaRPr>
          </a:p>
          <a:p>
            <a:pPr>
              <a:buClr>
                <a:schemeClr val="tx1"/>
              </a:buClr>
              <a:buFont typeface="Wingdings" pitchFamily="2" charset="2"/>
              <a:buChar char="§"/>
            </a:pPr>
            <a:r>
              <a:rPr lang="is-IS" sz="2800" dirty="0" smtClean="0">
                <a:latin typeface="Arial" charset="0"/>
              </a:rPr>
              <a:t>Hringdu í </a:t>
            </a:r>
            <a:r>
              <a:rPr lang="is-IS" sz="2800" b="1" dirty="0" smtClean="0">
                <a:solidFill>
                  <a:srgbClr val="FF0000"/>
                </a:solidFill>
                <a:latin typeface="Arial" charset="0"/>
              </a:rPr>
              <a:t>112</a:t>
            </a:r>
            <a:r>
              <a:rPr lang="is-IS" sz="2800" dirty="0" smtClean="0">
                <a:latin typeface="Arial" charset="0"/>
              </a:rPr>
              <a:t> eða lækni ef                                              ofönduninni linnir ekki</a:t>
            </a:r>
          </a:p>
          <a:p>
            <a:pPr marL="0" indent="0" algn="ctr">
              <a:buClr>
                <a:schemeClr val="tx1"/>
              </a:buClr>
              <a:buNone/>
            </a:pPr>
            <a:endParaRPr lang="is-IS" sz="2000" b="1" dirty="0" smtClean="0">
              <a:solidFill>
                <a:srgbClr val="FF0000"/>
              </a:solidFill>
              <a:latin typeface="Arial" charset="0"/>
            </a:endParaRPr>
          </a:p>
          <a:p>
            <a:pPr marL="0" indent="0" algn="ctr">
              <a:buClr>
                <a:schemeClr val="tx1"/>
              </a:buClr>
              <a:buNone/>
            </a:pPr>
            <a:r>
              <a:rPr lang="is-IS" sz="2800" dirty="0" smtClean="0">
                <a:solidFill>
                  <a:srgbClr val="FF0000"/>
                </a:solidFill>
                <a:latin typeface="Arial" charset="0"/>
              </a:rPr>
              <a:t>Ef </a:t>
            </a:r>
            <a:r>
              <a:rPr lang="is-IS" sz="2800" dirty="0">
                <a:solidFill>
                  <a:srgbClr val="FF0000"/>
                </a:solidFill>
                <a:latin typeface="Arial" charset="0"/>
              </a:rPr>
              <a:t>vafi leikur á að um oföndun sé að ræða </a:t>
            </a:r>
            <a:r>
              <a:rPr lang="is-IS" sz="2800" dirty="0" smtClean="0">
                <a:solidFill>
                  <a:srgbClr val="FF0000"/>
                </a:solidFill>
                <a:latin typeface="Arial" charset="0"/>
              </a:rPr>
              <a:t>                   skal </a:t>
            </a:r>
            <a:r>
              <a:rPr lang="is-IS" sz="2800" dirty="0">
                <a:solidFill>
                  <a:srgbClr val="FF0000"/>
                </a:solidFill>
                <a:latin typeface="Arial" charset="0"/>
              </a:rPr>
              <a:t>beita sömu aðferðum </a:t>
            </a:r>
            <a:r>
              <a:rPr lang="is-IS" sz="2800" dirty="0" smtClean="0">
                <a:solidFill>
                  <a:srgbClr val="FF0000"/>
                </a:solidFill>
                <a:latin typeface="Arial" charset="0"/>
              </a:rPr>
              <a:t>og við öndunarerfiðleika</a:t>
            </a:r>
            <a:endParaRPr lang="is-IS" sz="2800" dirty="0">
              <a:solidFill>
                <a:srgbClr val="FF0000"/>
              </a:solidFill>
              <a:latin typeface="Arial" charset="0"/>
            </a:endParaRPr>
          </a:p>
          <a:p>
            <a:pPr>
              <a:buClr>
                <a:schemeClr val="tx1"/>
              </a:buClr>
              <a:buFont typeface="Wingdings" pitchFamily="2" charset="2"/>
              <a:buChar char="§"/>
            </a:pPr>
            <a:endParaRPr lang="is-IS" sz="2400" dirty="0">
              <a:latin typeface="Arial" charset="0"/>
            </a:endParaRPr>
          </a:p>
        </p:txBody>
      </p:sp>
      <p:sp>
        <p:nvSpPr>
          <p:cNvPr id="7" name="Slide Number Placeholder 5"/>
          <p:cNvSpPr>
            <a:spLocks noGrp="1"/>
          </p:cNvSpPr>
          <p:nvPr>
            <p:ph type="sldNum" sz="quarter" idx="12"/>
          </p:nvPr>
        </p:nvSpPr>
        <p:spPr/>
        <p:txBody>
          <a:bodyPr/>
          <a:lstStyle/>
          <a:p>
            <a:fld id="{43A7A374-AE6A-41E9-9247-F2D92C28ABE0}" type="slidenum">
              <a:rPr lang="is-IS"/>
              <a:pPr/>
              <a:t>94</a:t>
            </a:fld>
            <a:endParaRPr lang="is-I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2981" y="1124744"/>
            <a:ext cx="2877491" cy="4320480"/>
          </a:xfrm>
          <a:prstGeom prst="rect">
            <a:avLst/>
          </a:prstGeom>
        </p:spPr>
      </p:pic>
    </p:spTree>
    <p:extLst>
      <p:ext uri="{BB962C8B-B14F-4D97-AF65-F5344CB8AC3E}">
        <p14:creationId xmlns:p14="http://schemas.microsoft.com/office/powerpoint/2010/main" val="421980995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0" y="1124744"/>
            <a:ext cx="9144000" cy="1152525"/>
          </a:xfrm>
        </p:spPr>
        <p:txBody>
          <a:bodyPr/>
          <a:lstStyle/>
          <a:p>
            <a:r>
              <a:rPr lang="is-IS" b="0" dirty="0">
                <a:latin typeface="Arial" charset="0"/>
              </a:rPr>
              <a:t>Aðskotahlutur í öndunarvegi</a:t>
            </a:r>
          </a:p>
        </p:txBody>
      </p:sp>
      <p:sp>
        <p:nvSpPr>
          <p:cNvPr id="6" name="Slide Number Placeholder 5"/>
          <p:cNvSpPr>
            <a:spLocks noGrp="1"/>
          </p:cNvSpPr>
          <p:nvPr>
            <p:ph type="sldNum" sz="quarter" idx="12"/>
          </p:nvPr>
        </p:nvSpPr>
        <p:spPr/>
        <p:txBody>
          <a:bodyPr/>
          <a:lstStyle/>
          <a:p>
            <a:fld id="{EC74CF07-156A-4A68-9265-9BAB5574F2F7}" type="slidenum">
              <a:rPr lang="is-IS"/>
              <a:pPr/>
              <a:t>95</a:t>
            </a:fld>
            <a:endParaRPr lang="is-IS"/>
          </a:p>
        </p:txBody>
      </p:sp>
      <p:sp>
        <p:nvSpPr>
          <p:cNvPr id="5" name="Rectangle 4"/>
          <p:cNvSpPr/>
          <p:nvPr/>
        </p:nvSpPr>
        <p:spPr>
          <a:xfrm>
            <a:off x="395536" y="2708920"/>
            <a:ext cx="5472608" cy="2426305"/>
          </a:xfrm>
          <a:prstGeom prst="rect">
            <a:avLst/>
          </a:prstGeom>
        </p:spPr>
        <p:txBody>
          <a:bodyPr wrap="square">
            <a:spAutoFit/>
          </a:bodyPr>
          <a:lstStyle/>
          <a:p>
            <a:pPr marL="342000" indent="-342000">
              <a:spcBef>
                <a:spcPts val="672"/>
              </a:spcBef>
              <a:buClr>
                <a:schemeClr val="tx1"/>
              </a:buClr>
            </a:pPr>
            <a:r>
              <a:rPr lang="is-IS" sz="2800" b="1" dirty="0" smtClean="0">
                <a:latin typeface="Arial" pitchFamily="34" charset="0"/>
                <a:cs typeface="Arial" pitchFamily="34" charset="0"/>
              </a:rPr>
              <a:t>Algengustu ástæður köfnunar</a:t>
            </a:r>
          </a:p>
          <a:p>
            <a:pPr marL="342000" indent="-342000">
              <a:spcBef>
                <a:spcPts val="672"/>
              </a:spcBef>
              <a:buClr>
                <a:schemeClr val="tx1"/>
              </a:buClr>
              <a:buFont typeface="Wingdings" pitchFamily="2" charset="2"/>
              <a:buChar char="§"/>
            </a:pPr>
            <a:r>
              <a:rPr lang="is-IS" sz="2800" dirty="0" smtClean="0">
                <a:latin typeface="Arial" pitchFamily="34" charset="0"/>
                <a:cs typeface="Arial" pitchFamily="34" charset="0"/>
              </a:rPr>
              <a:t>Hjá fullorðnum er algengasta ástæða matur</a:t>
            </a:r>
          </a:p>
          <a:p>
            <a:pPr marL="342000" indent="-342000">
              <a:spcBef>
                <a:spcPts val="672"/>
              </a:spcBef>
              <a:buClr>
                <a:schemeClr val="tx1"/>
              </a:buClr>
              <a:buFont typeface="Wingdings" pitchFamily="2" charset="2"/>
              <a:buChar char="§"/>
            </a:pPr>
            <a:r>
              <a:rPr lang="is-IS" sz="2800" dirty="0" smtClean="0">
                <a:latin typeface="Arial" pitchFamily="34" charset="0"/>
                <a:cs typeface="Arial" pitchFamily="34" charset="0"/>
              </a:rPr>
              <a:t>Hjá börnum smáhlutir og lítil leikföng</a:t>
            </a:r>
          </a:p>
        </p:txBody>
      </p:sp>
      <p:pic>
        <p:nvPicPr>
          <p:cNvPr id="7" name="Picture 6" descr="Adskotahlutur.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4168" y="2636912"/>
            <a:ext cx="2405010" cy="3356992"/>
          </a:xfrm>
          <a:prstGeom prst="rect">
            <a:avLst/>
          </a:prstGeom>
          <a:ln>
            <a:noFill/>
          </a:ln>
          <a:effectLst>
            <a:softEdge rad="112500"/>
          </a:effectLst>
        </p:spPr>
      </p:pic>
    </p:spTree>
    <p:extLst>
      <p:ext uri="{BB962C8B-B14F-4D97-AF65-F5344CB8AC3E}">
        <p14:creationId xmlns:p14="http://schemas.microsoft.com/office/powerpoint/2010/main" val="38366750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0" y="1133872"/>
            <a:ext cx="9144000" cy="1143000"/>
          </a:xfrm>
        </p:spPr>
        <p:txBody>
          <a:bodyPr/>
          <a:lstStyle/>
          <a:p>
            <a:r>
              <a:rPr lang="is-IS" b="0" dirty="0">
                <a:latin typeface="Arial" charset="0"/>
              </a:rPr>
              <a:t>Aðskotahlutur í öndunarvegi</a:t>
            </a:r>
            <a:br>
              <a:rPr lang="is-IS" b="0" dirty="0">
                <a:latin typeface="Arial" charset="0"/>
              </a:rPr>
            </a:br>
            <a:r>
              <a:rPr lang="is-IS" sz="2500" b="0" dirty="0">
                <a:solidFill>
                  <a:srgbClr val="FF0000"/>
                </a:solidFill>
                <a:latin typeface="Arial" charset="0"/>
              </a:rPr>
              <a:t>E</a:t>
            </a:r>
            <a:r>
              <a:rPr lang="is-IS" sz="2500" b="0" dirty="0" smtClean="0">
                <a:solidFill>
                  <a:srgbClr val="FF0000"/>
                </a:solidFill>
                <a:latin typeface="Arial" charset="0"/>
              </a:rPr>
              <a:t>inkenni</a:t>
            </a:r>
            <a:endParaRPr lang="en-GB" sz="2500" b="0" dirty="0">
              <a:solidFill>
                <a:srgbClr val="FF0000"/>
              </a:solidFill>
              <a:latin typeface="Arial" charset="0"/>
            </a:endParaRPr>
          </a:p>
        </p:txBody>
      </p:sp>
      <p:sp>
        <p:nvSpPr>
          <p:cNvPr id="718851" name="Rectangle 3"/>
          <p:cNvSpPr>
            <a:spLocks noGrp="1" noChangeArrowheads="1"/>
          </p:cNvSpPr>
          <p:nvPr>
            <p:ph idx="1"/>
          </p:nvPr>
        </p:nvSpPr>
        <p:spPr>
          <a:xfrm>
            <a:off x="395536" y="2276873"/>
            <a:ext cx="8653247" cy="4392216"/>
          </a:xfrm>
        </p:spPr>
        <p:txBody>
          <a:bodyPr/>
          <a:lstStyle/>
          <a:p>
            <a:pPr marL="342000" indent="-342000">
              <a:buClr>
                <a:schemeClr val="tx1"/>
              </a:buClr>
              <a:buNone/>
            </a:pPr>
            <a:r>
              <a:rPr lang="is-IS" sz="2800" b="1" dirty="0" smtClean="0">
                <a:latin typeface="Arial" charset="0"/>
              </a:rPr>
              <a:t>Væg einkenni</a:t>
            </a:r>
          </a:p>
          <a:p>
            <a:pPr marL="342000" indent="-342000">
              <a:buClr>
                <a:schemeClr val="tx1"/>
              </a:buClr>
              <a:buFont typeface="Wingdings" pitchFamily="2" charset="2"/>
              <a:buChar char="§"/>
            </a:pPr>
            <a:r>
              <a:rPr lang="is-IS" sz="2800" dirty="0" smtClean="0">
                <a:latin typeface="Arial" charset="0"/>
              </a:rPr>
              <a:t>Einstaklingurinn getur enn                                                 talað, hóstað og andað</a:t>
            </a:r>
          </a:p>
          <a:p>
            <a:pPr marL="342000" indent="-342000">
              <a:buClr>
                <a:schemeClr val="tx1"/>
              </a:buClr>
              <a:buNone/>
            </a:pPr>
            <a:endParaRPr lang="is-IS" sz="2000" dirty="0" smtClean="0">
              <a:latin typeface="Arial" charset="0"/>
            </a:endParaRPr>
          </a:p>
          <a:p>
            <a:pPr marL="342000" indent="-342000">
              <a:buClr>
                <a:schemeClr val="tx1"/>
              </a:buClr>
              <a:buNone/>
            </a:pPr>
            <a:r>
              <a:rPr lang="is-IS" sz="2800" b="1" dirty="0" smtClean="0">
                <a:latin typeface="Arial" charset="0"/>
              </a:rPr>
              <a:t>Alvarleg einkenni</a:t>
            </a:r>
            <a:endParaRPr lang="is-IS" sz="2800" b="1" dirty="0">
              <a:latin typeface="Arial" charset="0"/>
            </a:endParaRPr>
          </a:p>
          <a:p>
            <a:pPr marL="342000" indent="-342000">
              <a:buClr>
                <a:schemeClr val="tx1"/>
              </a:buClr>
              <a:buFont typeface="Wingdings" pitchFamily="2" charset="2"/>
              <a:buChar char="§"/>
            </a:pPr>
            <a:r>
              <a:rPr lang="is-IS" sz="2800" dirty="0">
                <a:latin typeface="Arial" charset="0"/>
              </a:rPr>
              <a:t>Viðkomandi grípur um </a:t>
            </a:r>
            <a:r>
              <a:rPr lang="is-IS" sz="2800" dirty="0" smtClean="0">
                <a:latin typeface="Arial" charset="0"/>
              </a:rPr>
              <a:t>hálsinn,                                               getur </a:t>
            </a:r>
            <a:r>
              <a:rPr lang="is-IS" sz="2800" dirty="0">
                <a:latin typeface="Arial" charset="0"/>
              </a:rPr>
              <a:t>hvorki talað né </a:t>
            </a:r>
            <a:r>
              <a:rPr lang="is-IS" sz="2800" dirty="0" smtClean="0">
                <a:latin typeface="Arial" charset="0"/>
              </a:rPr>
              <a:t>andað, </a:t>
            </a:r>
            <a:r>
              <a:rPr lang="is-IS" sz="2800" dirty="0">
                <a:latin typeface="Arial" charset="0"/>
              </a:rPr>
              <a:t>og fer að blána</a:t>
            </a:r>
          </a:p>
          <a:p>
            <a:pPr marL="342000" indent="-342000">
              <a:buClr>
                <a:schemeClr val="tx1"/>
              </a:buClr>
              <a:buFont typeface="Wingdings" pitchFamily="2" charset="2"/>
              <a:buChar char="§"/>
            </a:pPr>
            <a:r>
              <a:rPr lang="is-IS" sz="2800" dirty="0" smtClean="0">
                <a:latin typeface="Arial" charset="0"/>
              </a:rPr>
              <a:t>Ofsahræðsla</a:t>
            </a:r>
            <a:endParaRPr lang="is-IS" sz="2800" dirty="0">
              <a:latin typeface="Arial" charset="0"/>
            </a:endParaRPr>
          </a:p>
          <a:p>
            <a:pPr>
              <a:buClr>
                <a:srgbClr val="FF0000"/>
              </a:buClr>
              <a:buFont typeface="Wingdings" pitchFamily="2" charset="2"/>
              <a:buChar char="§"/>
            </a:pPr>
            <a:endParaRPr lang="is-IS" sz="2800" dirty="0">
              <a:latin typeface="Arial" charset="0"/>
            </a:endParaRPr>
          </a:p>
          <a:p>
            <a:pPr>
              <a:buClr>
                <a:srgbClr val="FF0000"/>
              </a:buClr>
              <a:buFont typeface="Wingdings" pitchFamily="2" charset="2"/>
              <a:buNone/>
            </a:pPr>
            <a:endParaRPr lang="is-IS" i="1" dirty="0">
              <a:latin typeface="Arial" charset="0"/>
            </a:endParaRPr>
          </a:p>
        </p:txBody>
      </p:sp>
      <p:sp>
        <p:nvSpPr>
          <p:cNvPr id="8" name="Slide Number Placeholder 5"/>
          <p:cNvSpPr>
            <a:spLocks noGrp="1"/>
          </p:cNvSpPr>
          <p:nvPr>
            <p:ph type="sldNum" sz="quarter" idx="12"/>
          </p:nvPr>
        </p:nvSpPr>
        <p:spPr/>
        <p:txBody>
          <a:bodyPr/>
          <a:lstStyle/>
          <a:p>
            <a:fld id="{0FCE81C5-CFBB-41CD-B4DA-EAF530F80069}" type="slidenum">
              <a:rPr lang="is-IS"/>
              <a:pPr/>
              <a:t>96</a:t>
            </a:fld>
            <a:endParaRPr lang="is-IS"/>
          </a:p>
        </p:txBody>
      </p:sp>
      <p:pic>
        <p:nvPicPr>
          <p:cNvPr id="86733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3" y="2492896"/>
            <a:ext cx="3321493" cy="235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5140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0" y="1052513"/>
            <a:ext cx="9144000" cy="1143000"/>
          </a:xfrm>
        </p:spPr>
        <p:txBody>
          <a:bodyPr/>
          <a:lstStyle/>
          <a:p>
            <a:r>
              <a:rPr lang="is-IS" b="0" dirty="0">
                <a:latin typeface="Arial" charset="0"/>
              </a:rPr>
              <a:t>Aðskotahlutur í öndunarvegi</a:t>
            </a:r>
            <a:br>
              <a:rPr lang="is-IS" b="0" dirty="0">
                <a:latin typeface="Arial" charset="0"/>
              </a:rPr>
            </a:br>
            <a:r>
              <a:rPr lang="is-IS" sz="2500" b="0" dirty="0" smtClean="0">
                <a:solidFill>
                  <a:srgbClr val="FF0000"/>
                </a:solidFill>
                <a:latin typeface="Arial" charset="0"/>
              </a:rPr>
              <a:t>Skyndihjálp </a:t>
            </a:r>
            <a:endParaRPr lang="en-GB" sz="2500" b="0" dirty="0">
              <a:solidFill>
                <a:srgbClr val="FF0000"/>
              </a:solidFill>
              <a:latin typeface="Arial" charset="0"/>
            </a:endParaRPr>
          </a:p>
        </p:txBody>
      </p:sp>
      <p:sp>
        <p:nvSpPr>
          <p:cNvPr id="718851" name="Rectangle 3"/>
          <p:cNvSpPr>
            <a:spLocks noGrp="1" noChangeArrowheads="1"/>
          </p:cNvSpPr>
          <p:nvPr>
            <p:ph idx="1"/>
          </p:nvPr>
        </p:nvSpPr>
        <p:spPr>
          <a:xfrm>
            <a:off x="684213" y="2564903"/>
            <a:ext cx="5327948" cy="4104185"/>
          </a:xfrm>
        </p:spPr>
        <p:txBody>
          <a:bodyPr/>
          <a:lstStyle/>
          <a:p>
            <a:pPr marL="0" indent="0">
              <a:buClr>
                <a:schemeClr val="tx1"/>
              </a:buClr>
              <a:buNone/>
            </a:pPr>
            <a:r>
              <a:rPr lang="is-IS" sz="2800" b="1" dirty="0" smtClean="0">
                <a:latin typeface="Arial" charset="0"/>
              </a:rPr>
              <a:t>Væg einkenni</a:t>
            </a:r>
          </a:p>
          <a:p>
            <a:pPr>
              <a:buClr>
                <a:schemeClr val="tx1"/>
              </a:buClr>
              <a:buFont typeface="Wingdings" pitchFamily="2" charset="2"/>
              <a:buChar char="§"/>
            </a:pPr>
            <a:r>
              <a:rPr lang="is-IS" sz="2800" dirty="0" smtClean="0">
                <a:latin typeface="Arial" charset="0"/>
              </a:rPr>
              <a:t>Hvetja einstaklinginn til að hósta kröftuglega</a:t>
            </a:r>
          </a:p>
          <a:p>
            <a:pPr>
              <a:buClr>
                <a:schemeClr val="tx1"/>
              </a:buClr>
              <a:buFont typeface="Wingdings" pitchFamily="2" charset="2"/>
              <a:buChar char="§"/>
            </a:pPr>
            <a:r>
              <a:rPr lang="is-IS" sz="2800" dirty="0" smtClean="0">
                <a:latin typeface="Arial" charset="0"/>
              </a:rPr>
              <a:t>Fylgjst vel með því hvort hann fer að anda eðilega aftur</a:t>
            </a:r>
          </a:p>
          <a:p>
            <a:pPr marL="0" indent="0">
              <a:buClr>
                <a:schemeClr val="tx1"/>
              </a:buClr>
              <a:buNone/>
            </a:pPr>
            <a:endParaRPr lang="is-IS" sz="2000" dirty="0" smtClean="0">
              <a:latin typeface="Arial" charset="0"/>
            </a:endParaRPr>
          </a:p>
          <a:p>
            <a:pPr>
              <a:buClr>
                <a:srgbClr val="FF0000"/>
              </a:buClr>
              <a:buFont typeface="Wingdings" pitchFamily="2" charset="2"/>
              <a:buChar char="§"/>
            </a:pPr>
            <a:endParaRPr lang="is-IS" sz="2800" dirty="0">
              <a:latin typeface="Arial" charset="0"/>
            </a:endParaRPr>
          </a:p>
          <a:p>
            <a:pPr>
              <a:buClr>
                <a:srgbClr val="FF0000"/>
              </a:buClr>
              <a:buFont typeface="Wingdings" pitchFamily="2" charset="2"/>
              <a:buNone/>
            </a:pPr>
            <a:endParaRPr lang="is-IS" i="1" dirty="0">
              <a:latin typeface="Arial" charset="0"/>
            </a:endParaRPr>
          </a:p>
        </p:txBody>
      </p:sp>
      <p:sp>
        <p:nvSpPr>
          <p:cNvPr id="8" name="Slide Number Placeholder 5"/>
          <p:cNvSpPr>
            <a:spLocks noGrp="1"/>
          </p:cNvSpPr>
          <p:nvPr>
            <p:ph type="sldNum" sz="quarter" idx="12"/>
          </p:nvPr>
        </p:nvSpPr>
        <p:spPr/>
        <p:txBody>
          <a:bodyPr/>
          <a:lstStyle/>
          <a:p>
            <a:fld id="{0FCE81C5-CFBB-41CD-B4DA-EAF530F80069}" type="slidenum">
              <a:rPr lang="is-IS"/>
              <a:pPr/>
              <a:t>97</a:t>
            </a:fld>
            <a:endParaRPr lang="is-IS"/>
          </a:p>
        </p:txBody>
      </p:sp>
      <p:pic>
        <p:nvPicPr>
          <p:cNvPr id="5" name="Picture 3" descr="BlockedAirwayChild(c)-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2420888"/>
            <a:ext cx="2549872" cy="3467423"/>
          </a:xfrm>
          <a:prstGeom prst="rect">
            <a:avLst/>
          </a:prstGeom>
          <a:noFill/>
        </p:spPr>
      </p:pic>
    </p:spTree>
    <p:extLst>
      <p:ext uri="{BB962C8B-B14F-4D97-AF65-F5344CB8AC3E}">
        <p14:creationId xmlns:p14="http://schemas.microsoft.com/office/powerpoint/2010/main" val="41599438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4" y="2348880"/>
            <a:ext cx="1772781" cy="2952328"/>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8225" y="2420888"/>
            <a:ext cx="1994564" cy="2808312"/>
          </a:xfrm>
          <a:prstGeom prst="rect">
            <a:avLst/>
          </a:prstGeom>
        </p:spPr>
      </p:pic>
      <p:sp>
        <p:nvSpPr>
          <p:cNvPr id="720898" name="Rectangle 2"/>
          <p:cNvSpPr>
            <a:spLocks noGrp="1" noChangeArrowheads="1"/>
          </p:cNvSpPr>
          <p:nvPr>
            <p:ph type="title"/>
          </p:nvPr>
        </p:nvSpPr>
        <p:spPr>
          <a:xfrm>
            <a:off x="0" y="1197819"/>
            <a:ext cx="9144000" cy="935037"/>
          </a:xfrm>
        </p:spPr>
        <p:txBody>
          <a:bodyPr>
            <a:normAutofit fontScale="90000"/>
          </a:bodyPr>
          <a:lstStyle/>
          <a:p>
            <a:r>
              <a:rPr lang="is-IS" sz="4900" b="0" dirty="0">
                <a:latin typeface="Arial" charset="0"/>
              </a:rPr>
              <a:t>Aðskotahlutur í öndunarvegi</a:t>
            </a:r>
            <a:r>
              <a:rPr lang="is-IS" b="0" dirty="0">
                <a:latin typeface="Arial" charset="0"/>
              </a:rPr>
              <a:t/>
            </a:r>
            <a:br>
              <a:rPr lang="is-IS" b="0" dirty="0">
                <a:latin typeface="Arial" charset="0"/>
              </a:rPr>
            </a:br>
            <a:r>
              <a:rPr lang="is-IS" sz="2800" b="0" dirty="0">
                <a:solidFill>
                  <a:srgbClr val="FF0000"/>
                </a:solidFill>
                <a:latin typeface="Arial" charset="0"/>
              </a:rPr>
              <a:t>Skyndihjálp</a:t>
            </a:r>
          </a:p>
        </p:txBody>
      </p:sp>
      <p:sp>
        <p:nvSpPr>
          <p:cNvPr id="720899" name="Rectangle 3"/>
          <p:cNvSpPr>
            <a:spLocks noGrp="1" noChangeArrowheads="1"/>
          </p:cNvSpPr>
          <p:nvPr>
            <p:ph idx="1"/>
          </p:nvPr>
        </p:nvSpPr>
        <p:spPr>
          <a:xfrm>
            <a:off x="468313" y="2205038"/>
            <a:ext cx="8352159" cy="4464050"/>
          </a:xfrm>
        </p:spPr>
        <p:txBody>
          <a:bodyPr/>
          <a:lstStyle/>
          <a:p>
            <a:pPr>
              <a:buClr>
                <a:srgbClr val="FF0000"/>
              </a:buClr>
              <a:buFont typeface="Wingdings" pitchFamily="2" charset="2"/>
              <a:buNone/>
            </a:pPr>
            <a:r>
              <a:rPr lang="is-IS" sz="2800" b="1" dirty="0" smtClean="0">
                <a:latin typeface="Arial" charset="0"/>
              </a:rPr>
              <a:t>Alvarleg einkenni</a:t>
            </a:r>
            <a:endParaRPr lang="is-IS" sz="2800" b="1" dirty="0">
              <a:latin typeface="Arial" charset="0"/>
            </a:endParaRPr>
          </a:p>
          <a:p>
            <a:pPr>
              <a:buClr>
                <a:schemeClr val="tx1"/>
              </a:buClr>
              <a:buFont typeface="Wingdings" pitchFamily="2" charset="2"/>
              <a:buChar char="§"/>
            </a:pPr>
            <a:r>
              <a:rPr lang="is-IS" sz="2800" dirty="0" smtClean="0">
                <a:latin typeface="Arial" charset="0"/>
              </a:rPr>
              <a:t>Kallaðu á aðstoð</a:t>
            </a:r>
          </a:p>
          <a:p>
            <a:pPr>
              <a:buClr>
                <a:schemeClr val="tx1"/>
              </a:buClr>
              <a:buFont typeface="Wingdings" pitchFamily="2" charset="2"/>
              <a:buChar char="§"/>
            </a:pPr>
            <a:r>
              <a:rPr lang="is-IS" sz="2800" dirty="0" smtClean="0">
                <a:latin typeface="Arial" charset="0"/>
              </a:rPr>
              <a:t>Sláðu 5 sinnum á bakið</a:t>
            </a:r>
            <a:endParaRPr lang="is-IS" sz="2800" dirty="0">
              <a:latin typeface="Arial" charset="0"/>
            </a:endParaRPr>
          </a:p>
          <a:p>
            <a:pPr>
              <a:buClr>
                <a:schemeClr val="tx1"/>
              </a:buClr>
              <a:buFont typeface="Wingdings" pitchFamily="2" charset="2"/>
              <a:buChar char="§"/>
            </a:pPr>
            <a:r>
              <a:rPr lang="is-IS" sz="2800" dirty="0" smtClean="0">
                <a:latin typeface="Arial" charset="0"/>
              </a:rPr>
              <a:t>Þrýstu síðan 5 sinnum </a:t>
            </a:r>
            <a:r>
              <a:rPr lang="is-IS" sz="2800" dirty="0">
                <a:latin typeface="Arial" charset="0"/>
              </a:rPr>
              <a:t>á </a:t>
            </a:r>
            <a:r>
              <a:rPr lang="is-IS" sz="2800" dirty="0" smtClean="0">
                <a:latin typeface="Arial" charset="0"/>
              </a:rPr>
              <a:t>                                                        efri hluta </a:t>
            </a:r>
            <a:r>
              <a:rPr lang="is-IS" sz="2800" dirty="0">
                <a:latin typeface="Arial" charset="0"/>
              </a:rPr>
              <a:t>kviðar</a:t>
            </a:r>
          </a:p>
          <a:p>
            <a:pPr>
              <a:buClr>
                <a:schemeClr val="tx1"/>
              </a:buClr>
              <a:buFont typeface="Wingdings" pitchFamily="2" charset="2"/>
              <a:buChar char="§"/>
            </a:pPr>
            <a:r>
              <a:rPr lang="is-IS" sz="2800" dirty="0" smtClean="0">
                <a:latin typeface="Arial" charset="0"/>
              </a:rPr>
              <a:t>Endurtaktu ferlið</a:t>
            </a:r>
          </a:p>
          <a:p>
            <a:pPr>
              <a:buClr>
                <a:schemeClr val="tx1"/>
              </a:buClr>
              <a:buFont typeface="Wingdings" pitchFamily="2" charset="2"/>
              <a:buChar char="§"/>
            </a:pPr>
            <a:r>
              <a:rPr lang="is-IS" sz="2800" dirty="0" smtClean="0">
                <a:latin typeface="Arial" charset="0"/>
              </a:rPr>
              <a:t>Ef einstaklingurinn missir meðvitund, hringdu í </a:t>
            </a:r>
            <a:r>
              <a:rPr lang="is-IS" sz="2800" b="1" dirty="0" smtClean="0">
                <a:solidFill>
                  <a:srgbClr val="FF0000"/>
                </a:solidFill>
                <a:latin typeface="Arial" charset="0"/>
              </a:rPr>
              <a:t>112 </a:t>
            </a:r>
            <a:r>
              <a:rPr lang="is-IS" sz="2800" dirty="0" smtClean="0">
                <a:latin typeface="Arial" charset="0"/>
              </a:rPr>
              <a:t>og byrjaðu endurlífgun</a:t>
            </a:r>
            <a:endParaRPr lang="is-IS" sz="2800" dirty="0">
              <a:latin typeface="Arial" charset="0"/>
            </a:endParaRPr>
          </a:p>
        </p:txBody>
      </p:sp>
      <p:sp>
        <p:nvSpPr>
          <p:cNvPr id="8" name="Slide Number Placeholder 5"/>
          <p:cNvSpPr>
            <a:spLocks noGrp="1"/>
          </p:cNvSpPr>
          <p:nvPr>
            <p:ph type="sldNum" sz="quarter" idx="12"/>
          </p:nvPr>
        </p:nvSpPr>
        <p:spPr/>
        <p:txBody>
          <a:bodyPr/>
          <a:lstStyle/>
          <a:p>
            <a:fld id="{727722CD-230F-46F4-B76E-6B525591DEE8}" type="slidenum">
              <a:rPr lang="is-IS"/>
              <a:pPr/>
              <a:t>98</a:t>
            </a:fld>
            <a:endParaRPr lang="is-IS"/>
          </a:p>
        </p:txBody>
      </p:sp>
    </p:spTree>
    <p:extLst>
      <p:ext uri="{BB962C8B-B14F-4D97-AF65-F5344CB8AC3E}">
        <p14:creationId xmlns:p14="http://schemas.microsoft.com/office/powerpoint/2010/main" val="24835812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1143000"/>
          </a:xfrm>
        </p:spPr>
        <p:txBody>
          <a:bodyPr/>
          <a:lstStyle/>
          <a:p>
            <a:r>
              <a:rPr lang="is-IS" dirty="0" smtClean="0">
                <a:latin typeface="Arial" pitchFamily="34" charset="0"/>
                <a:cs typeface="Arial" pitchFamily="34" charset="0"/>
              </a:rPr>
              <a:t>Aðskotahlutur í öndunarvegi</a:t>
            </a:r>
            <a:endParaRPr lang="is-IS" dirty="0">
              <a:latin typeface="Arial" pitchFamily="34" charset="0"/>
              <a:cs typeface="Arial" pitchFamily="34" charset="0"/>
            </a:endParaRPr>
          </a:p>
        </p:txBody>
      </p:sp>
      <p:pic>
        <p:nvPicPr>
          <p:cNvPr id="2050" name="Picture 2">
            <a:hlinkClick r:id="rId3" action="ppaction://hlinkfile"/>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tretch>
            <a:fillRect/>
          </a:stretch>
        </p:blipFill>
        <p:spPr bwMode="auto">
          <a:xfrm>
            <a:off x="457200" y="1979736"/>
            <a:ext cx="8229600" cy="404155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2D7E890-7FDA-4903-8617-1D3DDD6998EC}" type="slidenum">
              <a:rPr lang="is-IS" smtClean="0"/>
              <a:pPr/>
              <a:t>99</a:t>
            </a:fld>
            <a:endParaRPr lang="is-IS"/>
          </a:p>
        </p:txBody>
      </p:sp>
    </p:spTree>
    <p:extLst>
      <p:ext uri="{BB962C8B-B14F-4D97-AF65-F5344CB8AC3E}">
        <p14:creationId xmlns:p14="http://schemas.microsoft.com/office/powerpoint/2010/main" val="3417941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rki-isl">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plate-rki-isl">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plate-rki-isl">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9742</Words>
  <Application>Microsoft Office PowerPoint</Application>
  <PresentationFormat>On-screen Show (4:3)</PresentationFormat>
  <Paragraphs>2083</Paragraphs>
  <Slides>255</Slides>
  <Notes>154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255</vt:i4>
      </vt:variant>
    </vt:vector>
  </HeadingPairs>
  <TitlesOfParts>
    <vt:vector size="259" baseType="lpstr">
      <vt:lpstr>template-rki-isl</vt:lpstr>
      <vt:lpstr>1_template-rki-isl</vt:lpstr>
      <vt:lpstr>2_template-rki-isl</vt:lpstr>
      <vt:lpstr>CorelDRAW</vt:lpstr>
      <vt:lpstr>SKYNDIHJÁLP KENNSLUGLÆRUR </vt:lpstr>
      <vt:lpstr>PowerPoint Presentation</vt:lpstr>
      <vt:lpstr>Kynning</vt:lpstr>
      <vt:lpstr>Meginmarkmið</vt:lpstr>
      <vt:lpstr>Um Rauða krossinn</vt:lpstr>
      <vt:lpstr>Rauði krossinn er fjölmennasta mannúðahreyfing heims með starfsemi í 188 ríkjum  </vt:lpstr>
      <vt:lpstr>Landsfélög Rauða krossins og Rauða hálfmánans veita fyrst og fremst aðstoð í sínu heimalandi. Sjálfboðaliðar bera hitann og þungann af starfinu.  </vt:lpstr>
      <vt:lpstr>Sjálfboðið starf </vt:lpstr>
      <vt:lpstr>Sjálfboðaliðar Rauða krossins</vt:lpstr>
      <vt:lpstr>Rauði krossinn á neyðartímum</vt:lpstr>
      <vt:lpstr>Rauða kross hreyfingin</vt:lpstr>
      <vt:lpstr>Hvað gæti þetta fólk átt sameiginlegt?</vt:lpstr>
      <vt:lpstr>Almennar reglur um skyndihjálp Kafli 1:</vt:lpstr>
      <vt:lpstr> Þegar slys verður Veittu skyndihjálp </vt:lpstr>
      <vt:lpstr>Á slysstað Vertu rólegur í neyðartilfellum</vt:lpstr>
      <vt:lpstr>Á slysstað Forðastu smitun</vt:lpstr>
      <vt:lpstr>Helstu smitvarnir</vt:lpstr>
      <vt:lpstr>Á slysstað Veittu sálrænan stuðning</vt:lpstr>
      <vt:lpstr>Á slysstað Tryggðu að vel fari um hinn slasaða</vt:lpstr>
      <vt:lpstr>Eftir slys Hugleiddu eigin tilfinningaviðbrögð</vt:lpstr>
      <vt:lpstr>Eftir slys Hugleiddu eigin tilfinningaviðbrögð</vt:lpstr>
      <vt:lpstr>Hjálparsími Rauða krossins 1717</vt:lpstr>
      <vt:lpstr>Algengur misskilningur</vt:lpstr>
      <vt:lpstr>Grundvallaratriði skyndihjálpar Kafli 2:</vt:lpstr>
      <vt:lpstr>Fjögur skref skyndihjálpar</vt:lpstr>
      <vt:lpstr>1. Tryggja öryggi </vt:lpstr>
      <vt:lpstr>Þegar komið er að slysi</vt:lpstr>
      <vt:lpstr>Tryggja öryggi</vt:lpstr>
      <vt:lpstr>Tryggja öryggi Umferðaslys</vt:lpstr>
      <vt:lpstr>Tryggja öryggi Húsbruni/eldsvoði </vt:lpstr>
      <vt:lpstr>Tryggja öryggi Rafmagnsslys í heimahúsum</vt:lpstr>
      <vt:lpstr>Tryggja öryggi Neyðarflutningur</vt:lpstr>
      <vt:lpstr>Neyðarflutningur </vt:lpstr>
      <vt:lpstr>Neyðarflutningur</vt:lpstr>
      <vt:lpstr>2. Meta ástand hins slasaðra                       eða sjúka  </vt:lpstr>
      <vt:lpstr>Fyrsta mat á ástandi</vt:lpstr>
      <vt:lpstr>Tilgangur fyrsta mats á ástandi</vt:lpstr>
      <vt:lpstr>Sagan, hvað gerðist ?</vt:lpstr>
      <vt:lpstr>Notaðu skynfærin</vt:lpstr>
      <vt:lpstr>Skoðun og háorkuáverkar</vt:lpstr>
      <vt:lpstr>Nánari skoðun og mat</vt:lpstr>
      <vt:lpstr>3. Sækja hjálp, hringja á aðstoð  </vt:lpstr>
      <vt:lpstr>Ef þörf er á sérhæfðri aðstoð, hringdu í Neyðarlínuna 112</vt:lpstr>
      <vt:lpstr>4. Veita skyndihjálp </vt:lpstr>
      <vt:lpstr>Veita skyndihjálp</vt:lpstr>
      <vt:lpstr>Tryggja öryggi</vt:lpstr>
      <vt:lpstr>Viðbótarefni </vt:lpstr>
      <vt:lpstr> Tryggja öryggi Loftpúðar</vt:lpstr>
      <vt:lpstr>Nánari skoðun og mat Líkamsskoðun</vt:lpstr>
      <vt:lpstr>Nánari skoðun og mat Heilsufarssaga</vt:lpstr>
      <vt:lpstr>Grunnendurlífgun og notkun hjartastuðtækja Kafli 3:</vt:lpstr>
      <vt:lpstr>Endurlífgun getur skipt sköpum</vt:lpstr>
      <vt:lpstr>Afleiðingar súrefnisskorts</vt:lpstr>
      <vt:lpstr>Athugaðu viðbrögð við áreiti</vt:lpstr>
      <vt:lpstr>Einstaklingurinn bregst við</vt:lpstr>
      <vt:lpstr>Einstaklingurinn bregst ekki við</vt:lpstr>
      <vt:lpstr>Opnaðu öndunarveginn</vt:lpstr>
      <vt:lpstr>Athugaðu öndun</vt:lpstr>
      <vt:lpstr>Einstaklingurinn bregst ekki við áreiti en andar eðlilega</vt:lpstr>
      <vt:lpstr>Hliðarlega</vt:lpstr>
      <vt:lpstr>Hliðarlega</vt:lpstr>
      <vt:lpstr>Hjartahnoð og blástur </vt:lpstr>
      <vt:lpstr>Einstaklingurinn bregst ekki við áreiti og öndun er óeðlileg</vt:lpstr>
      <vt:lpstr>Endurlífgun</vt:lpstr>
      <vt:lpstr>Hjartahnoð</vt:lpstr>
      <vt:lpstr>Hjartahnoð</vt:lpstr>
      <vt:lpstr>Hnoðstaður</vt:lpstr>
      <vt:lpstr>Blástur</vt:lpstr>
      <vt:lpstr>Öndunarfæri  </vt:lpstr>
      <vt:lpstr>Súrefnismagn í innöndunarlofti er 21% Súrefnismagn í útöndunarlofti er 16-17% </vt:lpstr>
      <vt:lpstr>Aðferðir við blástur</vt:lpstr>
      <vt:lpstr>Hvenær má hætta endurlífgun?</vt:lpstr>
      <vt:lpstr>Hjartastuð</vt:lpstr>
      <vt:lpstr>Hjartastuð Af hverju hjartastuðtæki?</vt:lpstr>
      <vt:lpstr>Varúðarráðstafanir</vt:lpstr>
      <vt:lpstr>Varúðarráðstafanir frh. </vt:lpstr>
      <vt:lpstr>Hjartastuðtæki við endurlífgun </vt:lpstr>
      <vt:lpstr>Hjartastuðtæki við endurlífgun frh.</vt:lpstr>
      <vt:lpstr>Endurlífgun þegar tveir taka þátt</vt:lpstr>
      <vt:lpstr>Endurlífgun ungbarna og barna</vt:lpstr>
      <vt:lpstr>Endurlífgun án blásturs</vt:lpstr>
      <vt:lpstr>Endurlífgunarkeðjan</vt:lpstr>
      <vt:lpstr>Endurlífgun - Yfirlit</vt:lpstr>
      <vt:lpstr>Ferill endurlífgunar Upprifjun</vt:lpstr>
      <vt:lpstr>Skyndihjálp Kafli 4:</vt:lpstr>
      <vt:lpstr>Ofnæmisviðbrögð </vt:lpstr>
      <vt:lpstr>Ofnæmisviðbrögð  Orsakir </vt:lpstr>
      <vt:lpstr>Ofnæmisviðbrögð  Einkenni</vt:lpstr>
      <vt:lpstr>Ofnæmisviðbrögð  Skyndihjálp </vt:lpstr>
      <vt:lpstr>Öndunarerfiðleikar/Astmi Einkenni</vt:lpstr>
      <vt:lpstr>Öndunarerfiðleikar/Astmi  Skyndihjálp</vt:lpstr>
      <vt:lpstr>Öndunarerfiðleikar/Astmi</vt:lpstr>
      <vt:lpstr>Oföndun  Einkenni</vt:lpstr>
      <vt:lpstr>Oföndun  Skyndihjálp</vt:lpstr>
      <vt:lpstr>Aðskotahlutur í öndunarvegi</vt:lpstr>
      <vt:lpstr>Aðskotahlutur í öndunarvegi Einkenni</vt:lpstr>
      <vt:lpstr>Aðskotahlutur í öndunarvegi Skyndihjálp </vt:lpstr>
      <vt:lpstr>Aðskotahlutur í öndunarvegi Skyndihjálp</vt:lpstr>
      <vt:lpstr>Aðskotahlutur í öndunarvegi</vt:lpstr>
      <vt:lpstr>Aðskotahlutur í öndunarvegi Skyndihjálp</vt:lpstr>
      <vt:lpstr>Eitranir  Leiðir eiturefna inn í líkamann</vt:lpstr>
      <vt:lpstr>Eitranir Einkenni</vt:lpstr>
      <vt:lpstr>Eitrun Skyndihjálp</vt:lpstr>
      <vt:lpstr>Kolsýringur CO  </vt:lpstr>
      <vt:lpstr>Kolsýringur - Eitrun Einkenni </vt:lpstr>
      <vt:lpstr>Kolsýringur - Eitrun Skyndihjálp</vt:lpstr>
      <vt:lpstr>Brjóstverkur </vt:lpstr>
      <vt:lpstr>Brjóstverkur Einkenni</vt:lpstr>
      <vt:lpstr>Brjóstverkur Skyndihjálp </vt:lpstr>
      <vt:lpstr>Heilablóðfall/Slag Einkenni</vt:lpstr>
      <vt:lpstr>Heilablóðfall/Slag Skyndihjálp</vt:lpstr>
      <vt:lpstr>Ofþornun Einkenni</vt:lpstr>
      <vt:lpstr> Ofþornun/Meltingartruflanir Einkenni</vt:lpstr>
      <vt:lpstr>Ofþornun/Meltingartruflanir Skyndihjálp</vt:lpstr>
      <vt:lpstr>Sykursýki</vt:lpstr>
      <vt:lpstr>Sykurfall hjá sykursjúkum Einkenni</vt:lpstr>
      <vt:lpstr>Sykurfall hjá sykursjúkum Skyndihjálp</vt:lpstr>
      <vt:lpstr>Lost</vt:lpstr>
      <vt:lpstr>Lost </vt:lpstr>
      <vt:lpstr>Lost - Blæðing  Einkenni </vt:lpstr>
      <vt:lpstr>Lost - Blæðing  Skyndihjálp</vt:lpstr>
      <vt:lpstr>Lost  </vt:lpstr>
      <vt:lpstr>Yfirlið</vt:lpstr>
      <vt:lpstr>Yfirlið  Einkenni </vt:lpstr>
      <vt:lpstr>Yfirlið  Skyndihjálp</vt:lpstr>
      <vt:lpstr>Hitakrampi Einkenni</vt:lpstr>
      <vt:lpstr>Hitakrampi Skyndihjálp</vt:lpstr>
      <vt:lpstr>Flog Einkenni</vt:lpstr>
      <vt:lpstr>Flog Skyndihjálp</vt:lpstr>
      <vt:lpstr>Flog Hringdu í sjúkrabíl  </vt:lpstr>
      <vt:lpstr>Viðbótarefni </vt:lpstr>
      <vt:lpstr>Sýklasótt/Blóðeitrun Einkenni</vt:lpstr>
      <vt:lpstr>Sýklasótt Skyndihjálp</vt:lpstr>
      <vt:lpstr>Eitranir Einkenni</vt:lpstr>
      <vt:lpstr>Sykursýki Einkenni - of hár blóðsykur</vt:lpstr>
      <vt:lpstr>Eitrun/áfengis- og lyfjavíma  Skyndihjálp</vt:lpstr>
      <vt:lpstr>Skyndihjálp Kafli 4:</vt:lpstr>
      <vt:lpstr>Skyndihjálp Kafli 4:</vt:lpstr>
      <vt:lpstr>Áverkar á höfði</vt:lpstr>
      <vt:lpstr>Áverkar á höfði  Einkenni </vt:lpstr>
      <vt:lpstr>Áverkar á höfði  Einkenni sem benda til höfuðkúpubrots</vt:lpstr>
      <vt:lpstr>Áverkar á höfði  Einkenni sem gætu benda til heilaskaða</vt:lpstr>
      <vt:lpstr>Áverkar á höfði  Skyndihjálp</vt:lpstr>
      <vt:lpstr>Áverkar á höfði  Skyndihjálp frh.</vt:lpstr>
      <vt:lpstr>Áverkar á höfði  Skyndihjálp frh.</vt:lpstr>
      <vt:lpstr>Áverkar á höfði</vt:lpstr>
      <vt:lpstr>Áverkar á hrygg</vt:lpstr>
      <vt:lpstr>Áverkar á hrygg  Einkenni</vt:lpstr>
      <vt:lpstr>Áverkar á hrygg  Einkenni</vt:lpstr>
      <vt:lpstr>Áverkar á hrygg Skyndihjálp</vt:lpstr>
      <vt:lpstr>Áverkar á augum  Einkenni</vt:lpstr>
      <vt:lpstr>Áverkar á augum Skyndihjálp</vt:lpstr>
      <vt:lpstr>Áverkar á brjóstkassa Einkenni</vt:lpstr>
      <vt:lpstr>Áverkar á brjóstkassa Skyndihjálp</vt:lpstr>
      <vt:lpstr>Áverkar á kvið Einkenni</vt:lpstr>
      <vt:lpstr>Áverkar á kvið  Skyndihjálp</vt:lpstr>
      <vt:lpstr>Áverkar á útlimum </vt:lpstr>
      <vt:lpstr>Beinbrot Einkenni </vt:lpstr>
      <vt:lpstr>Beinbrot</vt:lpstr>
      <vt:lpstr>Beinbrot</vt:lpstr>
      <vt:lpstr>Beinbrot Skyndihjálp</vt:lpstr>
      <vt:lpstr>Liðahlaup  Einkenni</vt:lpstr>
      <vt:lpstr>Liðhlaup Skyndihjálp</vt:lpstr>
      <vt:lpstr>Tognun  Einkenni</vt:lpstr>
      <vt:lpstr>Tognun Skyndihjálp</vt:lpstr>
      <vt:lpstr>Blæðing</vt:lpstr>
      <vt:lpstr>Blæðing</vt:lpstr>
      <vt:lpstr>Blæðing</vt:lpstr>
      <vt:lpstr>Blæðing Skyndihjálp</vt:lpstr>
      <vt:lpstr>Sár Einkenni </vt:lpstr>
      <vt:lpstr> Sár </vt:lpstr>
      <vt:lpstr> Sár </vt:lpstr>
      <vt:lpstr>Sár Skyndihjálp</vt:lpstr>
      <vt:lpstr> Sár Skyndihjálp </vt:lpstr>
      <vt:lpstr>Sár Umbúðir og sárabindi  </vt:lpstr>
      <vt:lpstr>Hvenær á að leita læknis?</vt:lpstr>
      <vt:lpstr> Brotin tönn Skyndihjálp </vt:lpstr>
      <vt:lpstr> Úrslegin tönn Skyndihjálp </vt:lpstr>
      <vt:lpstr>Aðskotahlutur í sári Einkenni</vt:lpstr>
      <vt:lpstr>Aðskotahlutur í sári  Skyndihjálp</vt:lpstr>
      <vt:lpstr>Brunasár </vt:lpstr>
      <vt:lpstr>Bruni Orsakir</vt:lpstr>
      <vt:lpstr>Brunasár Einkenni</vt:lpstr>
      <vt:lpstr>Bruni  </vt:lpstr>
      <vt:lpstr>Brunasár  Skyndihjálp</vt:lpstr>
      <vt:lpstr>Bruni</vt:lpstr>
      <vt:lpstr>Við alvarlegan bruna  Skyndihjálp</vt:lpstr>
      <vt:lpstr>Hvenær skal leita læknis?</vt:lpstr>
      <vt:lpstr>Viðbótarefni </vt:lpstr>
      <vt:lpstr>Áverkar Hlutverk beinagrindar</vt:lpstr>
      <vt:lpstr>Áverkar á höfði Alvarleg einkenni höfuðhöggs</vt:lpstr>
      <vt:lpstr>Áverkar á kvið Skipting kviðar í fjórðunga</vt:lpstr>
      <vt:lpstr>Áverkar á kvið Skyndihjálp</vt:lpstr>
      <vt:lpstr>Áverkar á útlimum Tilgangur spelkunnar</vt:lpstr>
      <vt:lpstr>Áverkar á útlimum  Skyndihjálp</vt:lpstr>
      <vt:lpstr>Áverkar á útlimum Eftir spelkun</vt:lpstr>
      <vt:lpstr>Áverkar á útlimum  Skyndihjálp vegna aflimunar </vt:lpstr>
      <vt:lpstr>Blóðnasir  Skyndihjálp</vt:lpstr>
      <vt:lpstr>Sár Gerð húðar</vt:lpstr>
      <vt:lpstr>Sár Hlutverk húðarinnar</vt:lpstr>
      <vt:lpstr>Sár Einkenni sýkingar</vt:lpstr>
      <vt:lpstr>Sár Hvenær er of fast vafið um sár?</vt:lpstr>
      <vt:lpstr>Stífkrampi</vt:lpstr>
      <vt:lpstr>Bruni Rafstraumur</vt:lpstr>
      <vt:lpstr>Skyndihjálp Kafli 4:</vt:lpstr>
      <vt:lpstr>Dýrbit  Einkenni</vt:lpstr>
      <vt:lpstr>Dýrbit  Skyndihjálp</vt:lpstr>
      <vt:lpstr>Skordýrabit  Einkenni</vt:lpstr>
      <vt:lpstr>Skordýrabit  Skyndihjálp</vt:lpstr>
      <vt:lpstr>Viðbótarefni </vt:lpstr>
      <vt:lpstr>Marglyttustunga Skyndihjálp</vt:lpstr>
      <vt:lpstr>Skyndihjálp Kafli 4:</vt:lpstr>
      <vt:lpstr>Kal  Einkenni </vt:lpstr>
      <vt:lpstr>Kal  Skyndihjálp</vt:lpstr>
      <vt:lpstr>Kal</vt:lpstr>
      <vt:lpstr>Ofkæling</vt:lpstr>
      <vt:lpstr>Væg ofkæling Einkenni</vt:lpstr>
      <vt:lpstr>Alvarleg ofkæling Einkenni</vt:lpstr>
      <vt:lpstr>Væg ofkæling Skyndihjálp</vt:lpstr>
      <vt:lpstr>Alvarleg ofkæling Skyndihjálp</vt:lpstr>
      <vt:lpstr>Ofkæling Góð ráð</vt:lpstr>
      <vt:lpstr>Hitaslag Einkenni</vt:lpstr>
      <vt:lpstr>Hitaslag Skyndihjálp</vt:lpstr>
      <vt:lpstr>Hitaörmögnun  Einkenni</vt:lpstr>
      <vt:lpstr>Hitaörmögnun Skyndihjálp</vt:lpstr>
      <vt:lpstr>Vöðvakrampi Einkenni</vt:lpstr>
      <vt:lpstr>Vöðvakrampi Skyndihjálp</vt:lpstr>
      <vt:lpstr>Ofþornun Einkenni</vt:lpstr>
      <vt:lpstr>Ofþornun Skyndihjálp</vt:lpstr>
      <vt:lpstr>Ofþornun</vt:lpstr>
      <vt:lpstr>Viðbótarefni </vt:lpstr>
      <vt:lpstr>Leitað eftir ferðamanni</vt:lpstr>
      <vt:lpstr>Ofkæling - kal Minni mótstaða gegn kulda</vt:lpstr>
      <vt:lpstr>Heilsuvandi af völdum hita</vt:lpstr>
      <vt:lpstr>Heilsuvandi af völdum hita</vt:lpstr>
      <vt:lpstr>Heilsuvandi af völdum hita</vt:lpstr>
      <vt:lpstr>Skyndihjálp Kafli 4:</vt:lpstr>
      <vt:lpstr>Drukknun Einkenni</vt:lpstr>
      <vt:lpstr>Endurlífgun eftir drukknun Skyndihjálp</vt:lpstr>
      <vt:lpstr>Líkamsstaða eftir endurlífgun Einkenni</vt:lpstr>
      <vt:lpstr>Líkamsstaða eftir endurlífgun Skyndihjálp</vt:lpstr>
      <vt:lpstr>Áverkar á hálsi og hrygg við drukknunarslys Einkenni</vt:lpstr>
      <vt:lpstr>Áverkar á hálsi og hrygg við drukknunarslys Skyndihjálp</vt:lpstr>
      <vt:lpstr>Samantekt</vt:lpstr>
      <vt:lpstr>Meðan beðið er eftir aðstoð</vt:lpstr>
      <vt:lpstr>Meðan beðið er eftir aðstoð Upplýsingaöflun</vt:lpstr>
      <vt:lpstr>Hafðu skyndihjálpartösku við höndina</vt:lpstr>
      <vt:lpstr>Að vera viðbúin/n </vt:lpstr>
      <vt:lpstr>Lærum af reynslunni</vt:lpstr>
      <vt:lpstr>Viðbótarefni </vt:lpstr>
      <vt:lpstr>Innihald sjúkratösku</vt:lpstr>
      <vt:lpstr>Innihald sjúkratösku</vt:lpstr>
      <vt:lpstr>Hvað búnaður á að vera í bílnum?</vt:lpstr>
      <vt:lpstr>Umsjón með öryggismálum Innan fyrirtækja</vt:lpstr>
      <vt:lpstr>Er fyrirtækið viðbúið?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gunnhildur</dc:creator>
  <cp:lastModifiedBy>gunnhildur</cp:lastModifiedBy>
  <cp:revision>28</cp:revision>
  <dcterms:created xsi:type="dcterms:W3CDTF">2013-09-06T09:21:39Z</dcterms:created>
  <dcterms:modified xsi:type="dcterms:W3CDTF">2013-10-01T09:59:49Z</dcterms:modified>
</cp:coreProperties>
</file>